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1"/>
  </p:notesMasterIdLst>
  <p:sldIdLst>
    <p:sldId id="305" r:id="rId2"/>
    <p:sldId id="438" r:id="rId3"/>
    <p:sldId id="513" r:id="rId4"/>
    <p:sldId id="514" r:id="rId5"/>
    <p:sldId id="515" r:id="rId6"/>
    <p:sldId id="516" r:id="rId7"/>
    <p:sldId id="517" r:id="rId8"/>
    <p:sldId id="518" r:id="rId9"/>
    <p:sldId id="519" r:id="rId10"/>
  </p:sldIdLst>
  <p:sldSz cx="9144000" cy="6858000" type="screen4x3"/>
  <p:notesSz cx="6797675" cy="9926638"/>
  <p:embeddedFontLst>
    <p:embeddedFont>
      <p:font typeface="-윤고딕320" panose="020B0600000101010101" charset="-127"/>
      <p:regular r:id="rId12"/>
    </p:embeddedFont>
    <p:embeddedFont>
      <p:font typeface="-윤고딕330" panose="020B0600000101010101" charset="-12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HY견고딕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4586" autoAdjust="0"/>
  </p:normalViewPr>
  <p:slideViewPr>
    <p:cSldViewPr>
      <p:cViewPr varScale="1">
        <p:scale>
          <a:sx n="97" d="100"/>
          <a:sy n="97" d="100"/>
        </p:scale>
        <p:origin x="23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5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4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8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ko-KR" sz="4000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MotionProfile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lang="en-US" altLang="ko-KR" sz="3200" spc="-5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en-US" altLang="ko-KR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4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</a:t>
            </a:r>
            <a:r>
              <a:rPr lang="ko-KR" altLang="en-US" sz="3200" spc="-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희</a:t>
            </a:r>
            <a:endParaRPr kumimoji="0" lang="ko-KR" altLang="en-US" sz="3200" b="0" i="0" u="none" strike="noStrike" kern="1200" cap="none" spc="-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-윤고딕320" panose="02030504000101010101" pitchFamily="18" charset="-127"/>
              <a:ea typeface="-윤고딕32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/>
              <a:t>속도 계산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거리 계산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916832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93096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924944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924944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929707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934623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3302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613346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151073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105340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69949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69949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69949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151072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𝐴𝑐𝑐𝑒𝑙𝑃𝑒𝑟𝑐𝑒𝑛𝑡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𝐷𝑒𝑐𝑒𝑙𝑃𝑒𝑟𝑐𝑒𝑛𝑡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75" y="5410352"/>
                <a:ext cx="8066649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3083"/>
                <a:ext cx="4320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67682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65797"/>
                <a:ext cx="13561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0F710534-37B2-43D3-9E88-CC92CB76C35B}"/>
              </a:ext>
            </a:extLst>
          </p:cNvPr>
          <p:cNvSpPr txBox="1"/>
          <p:nvPr/>
        </p:nvSpPr>
        <p:spPr>
          <a:xfrm>
            <a:off x="245633" y="466122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사다리꼴 넓이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/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𝐴𝑐𝑐𝑒𝑙𝑃𝑒𝑟𝑐𝑒𝑛𝑡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𝐷𝑒𝑐𝑒𝑙𝑃𝑒𝑟𝑐𝑒𝑛𝑡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𝐷𝑒𝑐𝑒𝑙𝑃𝑒𝑟𝑐𝑒𝑛𝑡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𝑢𝑛𝑖𝑓𝑜𝑟𝑚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𝑃𝑒𝑟𝑐𝑒𝑛𝑡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F648D-2BE9-4E13-97A6-C41A73FB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066649" cy="228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AF77115-127A-47C4-A5EA-5DF545B4F36A}"/>
              </a:ext>
            </a:extLst>
          </p:cNvPr>
          <p:cNvSpPr txBox="1"/>
          <p:nvPr/>
        </p:nvSpPr>
        <p:spPr>
          <a:xfrm>
            <a:off x="560445" y="4122946"/>
            <a:ext cx="8167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주기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(Interval)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맞춰 운영하기 위해 요구 속도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엑추에이터는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주기에 맞춰 보간 제어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후 속도가 가장 낮은 것을 선택하여 그에 맞춰 속도 프로파일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재성성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사항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69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23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 면적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7590E2-95A0-4C01-8520-13FC92EC8432}"/>
              </a:ext>
            </a:extLst>
          </p:cNvPr>
          <p:cNvCxnSpPr>
            <a:cxnSpLocks/>
          </p:cNvCxnSpPr>
          <p:nvPr/>
        </p:nvCxnSpPr>
        <p:spPr>
          <a:xfrm>
            <a:off x="1619672" y="1860278"/>
            <a:ext cx="0" cy="237626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08FB039-CF33-4F61-852A-BCCC9DBB541A}"/>
              </a:ext>
            </a:extLst>
          </p:cNvPr>
          <p:cNvCxnSpPr>
            <a:cxnSpLocks/>
          </p:cNvCxnSpPr>
          <p:nvPr/>
        </p:nvCxnSpPr>
        <p:spPr>
          <a:xfrm flipH="1">
            <a:off x="1619672" y="4236542"/>
            <a:ext cx="596828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ECF51-88CD-4F29-80C6-8D8EE350442B}"/>
              </a:ext>
            </a:extLst>
          </p:cNvPr>
          <p:cNvCxnSpPr>
            <a:cxnSpLocks/>
          </p:cNvCxnSpPr>
          <p:nvPr/>
        </p:nvCxnSpPr>
        <p:spPr>
          <a:xfrm flipH="1">
            <a:off x="1619671" y="2868390"/>
            <a:ext cx="1440161" cy="1359615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7CE443-4542-4907-8B37-DDA2CD7AACF2}"/>
              </a:ext>
            </a:extLst>
          </p:cNvPr>
          <p:cNvCxnSpPr>
            <a:cxnSpLocks/>
          </p:cNvCxnSpPr>
          <p:nvPr/>
        </p:nvCxnSpPr>
        <p:spPr>
          <a:xfrm flipH="1">
            <a:off x="3059832" y="2868390"/>
            <a:ext cx="230425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072E67-647F-4639-ADD2-8F4C43535933}"/>
              </a:ext>
            </a:extLst>
          </p:cNvPr>
          <p:cNvCxnSpPr>
            <a:cxnSpLocks/>
          </p:cNvCxnSpPr>
          <p:nvPr/>
        </p:nvCxnSpPr>
        <p:spPr>
          <a:xfrm flipH="1" flipV="1">
            <a:off x="5364087" y="2873153"/>
            <a:ext cx="1368153" cy="135485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50A85A-C681-4AA8-9862-AA9F5A9F1026}"/>
              </a:ext>
            </a:extLst>
          </p:cNvPr>
          <p:cNvCxnSpPr>
            <a:cxnSpLocks/>
          </p:cNvCxnSpPr>
          <p:nvPr/>
        </p:nvCxnSpPr>
        <p:spPr>
          <a:xfrm flipH="1">
            <a:off x="1619671" y="2878069"/>
            <a:ext cx="37444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DC0070-4B6C-4A75-A5B0-AAAFA1522A6F}"/>
              </a:ext>
            </a:extLst>
          </p:cNvPr>
          <p:cNvSpPr txBox="1"/>
          <p:nvPr/>
        </p:nvSpPr>
        <p:spPr>
          <a:xfrm>
            <a:off x="7111519" y="42737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4B2E2-992A-4006-BCE9-3CBD3C2307BB}"/>
              </a:ext>
            </a:extLst>
          </p:cNvPr>
          <p:cNvSpPr txBox="1"/>
          <p:nvPr/>
        </p:nvSpPr>
        <p:spPr>
          <a:xfrm>
            <a:off x="755578" y="1556792"/>
            <a:ext cx="8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속도</a:t>
            </a:r>
            <a:endParaRPr lang="en-US" altLang="ko-KR" dirty="0"/>
          </a:p>
          <a:p>
            <a:pPr algn="ctr"/>
            <a:r>
              <a:rPr lang="en-US" altLang="ko-KR" dirty="0"/>
              <a:t>(mm/s)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56D8637-8420-434F-BB63-928FBF494B0B}"/>
              </a:ext>
            </a:extLst>
          </p:cNvPr>
          <p:cNvCxnSpPr>
            <a:cxnSpLocks/>
          </p:cNvCxnSpPr>
          <p:nvPr/>
        </p:nvCxnSpPr>
        <p:spPr>
          <a:xfrm>
            <a:off x="3059832" y="2094519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55011FF-EAB7-4408-8314-F4D4A4AEDF0F}"/>
              </a:ext>
            </a:extLst>
          </p:cNvPr>
          <p:cNvCxnSpPr>
            <a:cxnSpLocks/>
          </p:cNvCxnSpPr>
          <p:nvPr/>
        </p:nvCxnSpPr>
        <p:spPr>
          <a:xfrm>
            <a:off x="5364087" y="2048786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/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7A4818-45C2-46EC-992E-48CA10FB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0" y="4313395"/>
                <a:ext cx="432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/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104722-AEFE-4944-B069-96638B93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5" y="4313395"/>
                <a:ext cx="4320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/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FDC10-A977-4C95-8D91-B18D7C06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38" y="4313395"/>
                <a:ext cx="432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07CCD4A-A4CA-4A2F-A984-47EF8AD51B60}"/>
              </a:ext>
            </a:extLst>
          </p:cNvPr>
          <p:cNvCxnSpPr>
            <a:cxnSpLocks/>
          </p:cNvCxnSpPr>
          <p:nvPr/>
        </p:nvCxnSpPr>
        <p:spPr>
          <a:xfrm>
            <a:off x="6732240" y="2094518"/>
            <a:ext cx="0" cy="21505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/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FFDFA5-686D-4377-9821-1A220E669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646529"/>
                <a:ext cx="4320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/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𝐴𝑐𝑐𝑒𝑙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08D55C-CAD8-441C-8D69-446BA536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2" y="2111128"/>
                <a:ext cx="13561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/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𝐷𝑒𝑐𝑒𝑙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𝑃𝑒𝑟𝑐𝑒𝑛𝑡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30B2C9-A262-42A8-BD4D-4592EB26E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41" y="2109243"/>
                <a:ext cx="135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/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4E1BD7-9A92-4112-9CDC-993E6D5C2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12" y="3568497"/>
                <a:ext cx="432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/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25A824-708E-4658-B952-9E2B8C8A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53" y="3568497"/>
                <a:ext cx="4320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/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1A0C52-2319-46AD-AE93-A5025B7FA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07" y="3568497"/>
                <a:ext cx="4320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/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23F642-161D-41EF-8D17-58564C7D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23" y="4868916"/>
                <a:ext cx="2232248" cy="1071768"/>
              </a:xfrm>
              <a:prstGeom prst="rect">
                <a:avLst/>
              </a:prstGeom>
              <a:blipFill>
                <a:blip r:embed="rId12"/>
                <a:stretch>
                  <a:fillRect l="-1639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/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dirty="0"/>
                  <a:t>		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B0D8FB-060E-4E13-96CE-FEA79EE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16" y="4869160"/>
                <a:ext cx="4514644" cy="2046842"/>
              </a:xfrm>
              <a:prstGeom prst="rect">
                <a:avLst/>
              </a:prstGeom>
              <a:blipFill>
                <a:blip r:embed="rId1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사다리꼴 속도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/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S(</a:t>
                </a:r>
                <a:r>
                  <a:rPr lang="ko-KR" altLang="en-US" b="0" i="1" dirty="0">
                    <a:latin typeface="Cambria Math" panose="02040503050406030204" pitchFamily="18" charset="0"/>
                  </a:rPr>
                  <a:t>절대값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𝑒𝑛𝑑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3D2DF0-B62D-43F2-8ED7-79BC405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85514"/>
                <a:ext cx="7668852" cy="2359620"/>
              </a:xfrm>
              <a:prstGeom prst="rect">
                <a:avLst/>
              </a:prstGeom>
              <a:blipFill>
                <a:blip r:embed="rId3"/>
                <a:stretch>
                  <a:fillRect l="-715" t="-1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9AE2928-C576-4583-8C24-50928E2CBE92}"/>
              </a:ext>
            </a:extLst>
          </p:cNvPr>
          <p:cNvSpPr txBox="1"/>
          <p:nvPr/>
        </p:nvSpPr>
        <p:spPr>
          <a:xfrm>
            <a:off x="560445" y="5013176"/>
            <a:ext cx="816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감속 가속도가 동일하다는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/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8B3F198-847C-4FCF-9646-1C9DF601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4" y="4157479"/>
                <a:ext cx="1487908" cy="451021"/>
              </a:xfrm>
              <a:prstGeom prst="rect">
                <a:avLst/>
              </a:prstGeom>
              <a:blipFill>
                <a:blip r:embed="rId4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2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속도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이동 평균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26EC1B-F099-46AD-A3B2-1067609B6C13}"/>
              </a:ext>
            </a:extLst>
          </p:cNvPr>
          <p:cNvGrpSpPr/>
          <p:nvPr/>
        </p:nvGrpSpPr>
        <p:grpSpPr>
          <a:xfrm>
            <a:off x="1403648" y="1556792"/>
            <a:ext cx="5959659" cy="2463726"/>
            <a:chOff x="1331640" y="1772816"/>
            <a:chExt cx="5959659" cy="246372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DC0070-4B6C-4A75-A5B0-AAAFA1522A6F}"/>
                </a:ext>
              </a:extLst>
            </p:cNvPr>
            <p:cNvSpPr txBox="1"/>
            <p:nvPr/>
          </p:nvSpPr>
          <p:spPr>
            <a:xfrm>
              <a:off x="6446442" y="3901678"/>
              <a:ext cx="844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시간</a:t>
              </a:r>
              <a:r>
                <a:rPr lang="en-US" altLang="ko-KR" sz="1400" dirty="0"/>
                <a:t>(s)</a:t>
              </a:r>
              <a:endParaRPr lang="ko-KR" altLang="en-US" sz="14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7CB77D8-3925-4687-9DCB-31F2785DCF70}"/>
                </a:ext>
              </a:extLst>
            </p:cNvPr>
            <p:cNvGrpSpPr/>
            <p:nvPr/>
          </p:nvGrpSpPr>
          <p:grpSpPr>
            <a:xfrm>
              <a:off x="1331640" y="1772816"/>
              <a:ext cx="5904654" cy="2463726"/>
              <a:chOff x="755578" y="1613346"/>
              <a:chExt cx="6832374" cy="3125935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A87590E2-95A0-4C01-8520-13FC92EC8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672" y="1916832"/>
                <a:ext cx="0" cy="237626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A08FB039-CF33-4F61-852A-BCCC9DBB54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672" y="4293096"/>
                <a:ext cx="5968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08ECF51-88CD-4F29-80C6-8D8EE3504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7385" y="2924943"/>
                <a:ext cx="144245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17CE443-4542-4907-8B37-DDA2CD7AA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59832" y="2924944"/>
                <a:ext cx="230425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2072E67-647F-4639-ADD2-8F4C43535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4088" y="2929706"/>
                <a:ext cx="1368152" cy="136338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C50A85A-C681-4AA8-9862-AA9F5A9F1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19671" y="2934623"/>
                <a:ext cx="511256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34B2E2-992A-4006-BCE9-3CBD3C2307BB}"/>
                  </a:ext>
                </a:extLst>
              </p:cNvPr>
              <p:cNvSpPr txBox="1"/>
              <p:nvPr/>
            </p:nvSpPr>
            <p:spPr>
              <a:xfrm>
                <a:off x="755578" y="1613346"/>
                <a:ext cx="864088" cy="66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속도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(mm/s)</a:t>
                </a:r>
                <a:endParaRPr lang="ko-KR" altLang="en-US" sz="1400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856D8637-8420-434F-BB63-928FBF494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9833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55011FF-EAB7-4408-8314-F4D4A4AED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4087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7A4818-45C2-46EC-992E-48CA10FB84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810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7A4818-45C2-46EC-992E-48CA10FB8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810" y="4369949"/>
                    <a:ext cx="4320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9104722-AEFE-4944-B069-96638B9354E3}"/>
                      </a:ext>
                    </a:extLst>
                  </p:cNvPr>
                  <p:cNvSpPr txBox="1"/>
                  <p:nvPr/>
                </p:nvSpPr>
                <p:spPr>
                  <a:xfrm>
                    <a:off x="5148065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9104722-AEFE-4944-B069-96638B935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65" y="4369949"/>
                    <a:ext cx="4320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AFDC10-A977-4C95-8D91-B18D7C06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6543838" y="4369949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AFDC10-A977-4C95-8D91-B18D7C06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38" y="4369949"/>
                    <a:ext cx="43204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07CCD4A-A4CA-4A2F-A984-47EF8AD51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2240" y="2151072"/>
                <a:ext cx="0" cy="21505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4FFDFA5-686D-4377-9821-1A220E6693E3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624" y="2703083"/>
                    <a:ext cx="4320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4FFDFA5-686D-4377-9821-1A220E6693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2703083"/>
                    <a:ext cx="4320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008D55C-CAD8-441C-8D69-446BA5364A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652" y="2167683"/>
                    <a:ext cx="13561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𝐴𝑐𝑐𝑒𝑙</m:t>
                          </m:r>
                        </m:oMath>
                      </m:oMathPara>
                    </a14:m>
                    <a:endParaRPr lang="en-US" altLang="ko-KR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008D55C-CAD8-441C-8D69-446BA5364A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1652" y="2167683"/>
                    <a:ext cx="1356186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030B2C9-A262-42A8-BD4D-4592EB26E6B7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731" y="2183692"/>
                    <a:ext cx="135618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𝐷𝑒𝑐𝑒𝑙</m:t>
                          </m:r>
                        </m:oMath>
                      </m:oMathPara>
                    </a14:m>
                    <a:endParaRPr lang="en-US" altLang="ko-KR" sz="14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𝑃𝑒𝑟𝑐𝑒𝑛𝑡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030B2C9-A262-42A8-BD4D-4592EB26E6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1731" y="2183692"/>
                    <a:ext cx="135618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9704E32-0F7C-4CAA-B80F-66C582E26C41}"/>
              </a:ext>
            </a:extLst>
          </p:cNvPr>
          <p:cNvSpPr txBox="1"/>
          <p:nvPr/>
        </p:nvSpPr>
        <p:spPr>
          <a:xfrm>
            <a:off x="560445" y="5185248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사다리꼴 속도 프로파일에 이동 평균 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</a:rPr>
              <a:t>배열</a:t>
            </a:r>
            <a:r>
              <a:rPr lang="en-US" altLang="ko-KR" dirty="0">
                <a:latin typeface="맑은 고딕" panose="020B0503020000020004" pitchFamily="50" charset="-127"/>
              </a:rPr>
              <a:t>[]</a:t>
            </a:r>
            <a:r>
              <a:rPr lang="ko-KR" altLang="en-US" dirty="0">
                <a:latin typeface="맑은 고딕" panose="020B0503020000020004" pitchFamily="50" charset="-127"/>
              </a:rPr>
              <a:t>을 생성하여 </a:t>
            </a:r>
            <a:r>
              <a:rPr lang="en-US" altLang="ko-KR" dirty="0">
                <a:latin typeface="맑은 고딕" panose="020B0503020000020004" pitchFamily="50" charset="-127"/>
              </a:rPr>
              <a:t>t</a:t>
            </a:r>
            <a:r>
              <a:rPr lang="ko-KR" altLang="en-US" dirty="0">
                <a:latin typeface="맑은 고딕" panose="020B0503020000020004" pitchFamily="50" charset="-127"/>
              </a:rPr>
              <a:t>에 대한 </a:t>
            </a:r>
            <a:r>
              <a:rPr lang="ko-KR" altLang="en-US" dirty="0" err="1">
                <a:latin typeface="맑은 고딕" panose="020B0503020000020004" pitchFamily="50" charset="-127"/>
              </a:rPr>
              <a:t>위치값을</a:t>
            </a:r>
            <a:r>
              <a:rPr lang="ko-KR" altLang="en-US" dirty="0">
                <a:latin typeface="맑은 고딕" panose="020B0503020000020004" pitchFamily="50" charset="-127"/>
              </a:rPr>
              <a:t> 넣어 배열 크기로 나눈 값을 </a:t>
            </a:r>
            <a:r>
              <a:rPr lang="en-US" altLang="ko-KR" dirty="0">
                <a:latin typeface="맑은 고딕" panose="020B0503020000020004" pitchFamily="50" charset="-127"/>
              </a:rPr>
              <a:t>t</a:t>
            </a:r>
            <a:r>
              <a:rPr lang="ko-KR" altLang="en-US" dirty="0">
                <a:latin typeface="맑은 고딕" panose="020B0503020000020004" pitchFamily="50" charset="-127"/>
              </a:rPr>
              <a:t>로 설정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</a:rPr>
              <a:t>    (</a:t>
            </a:r>
            <a:r>
              <a:rPr lang="ko-KR" altLang="en-US" dirty="0">
                <a:latin typeface="맑은 고딕" panose="020B0503020000020004" pitchFamily="50" charset="-127"/>
              </a:rPr>
              <a:t>이전부터 생성된 값 유지</a:t>
            </a:r>
            <a:r>
              <a:rPr lang="en-US" altLang="ko-KR" dirty="0">
                <a:latin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81ACA5-A177-463E-A898-1BFC85FE71F5}"/>
                  </a:ext>
                </a:extLst>
              </p:cNvPr>
              <p:cNvSpPr txBox="1"/>
              <p:nvPr/>
            </p:nvSpPr>
            <p:spPr>
              <a:xfrm>
                <a:off x="1295636" y="4409227"/>
                <a:ext cx="6552728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𝑂𝑓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𝐴𝑟𝑟𝑎𝑦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𝐴𝑟𝑟𝑎𝑦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81ACA5-A177-463E-A898-1BFC85FE7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4409227"/>
                <a:ext cx="6552728" cy="660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74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3.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이동 평균 프로파일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4.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통신 구현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86625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287</Words>
  <Application>Microsoft Office PowerPoint</Application>
  <PresentationFormat>화면 슬라이드 쇼(4:3)</PresentationFormat>
  <Paragraphs>100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Calibri Light</vt:lpstr>
      <vt:lpstr>Calibri</vt:lpstr>
      <vt:lpstr>Cambria Math</vt:lpstr>
      <vt:lpstr>Wingdings</vt:lpstr>
      <vt:lpstr>HY견고딕</vt:lpstr>
      <vt:lpstr>-윤고딕330</vt:lpstr>
      <vt:lpstr>-윤고딕320</vt:lpstr>
      <vt:lpstr>Arial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582</cp:revision>
  <cp:lastPrinted>2017-04-06T07:39:21Z</cp:lastPrinted>
  <dcterms:created xsi:type="dcterms:W3CDTF">2015-08-12T07:23:52Z</dcterms:created>
  <dcterms:modified xsi:type="dcterms:W3CDTF">2020-04-20T06:39:38Z</dcterms:modified>
</cp:coreProperties>
</file>