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0"/>
  </p:notesMasterIdLst>
  <p:sldIdLst>
    <p:sldId id="305" r:id="rId2"/>
    <p:sldId id="438" r:id="rId3"/>
    <p:sldId id="504" r:id="rId4"/>
    <p:sldId id="505" r:id="rId5"/>
    <p:sldId id="506" r:id="rId6"/>
    <p:sldId id="507" r:id="rId7"/>
    <p:sldId id="502" r:id="rId8"/>
    <p:sldId id="508" r:id="rId9"/>
  </p:sldIdLst>
  <p:sldSz cx="9144000" cy="6858000" type="screen4x3"/>
  <p:notesSz cx="6797675" cy="9926638"/>
  <p:embeddedFontLst>
    <p:embeddedFont>
      <p:font typeface="-윤고딕320" panose="020B0600000101010101" charset="-127"/>
      <p:regular r:id="rId11"/>
    </p:embeddedFont>
    <p:embeddedFont>
      <p:font typeface="-윤고딕330" panose="020B0600000101010101" charset="-127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Cambria Math" panose="02040503050406030204" pitchFamily="18" charset="0"/>
      <p:regular r:id="rId19"/>
    </p:embeddedFont>
    <p:embeddedFont>
      <p:font typeface="HY견고딕" panose="02030600000101010101" pitchFamily="18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84586" autoAdjust="0"/>
  </p:normalViewPr>
  <p:slideViewPr>
    <p:cSldViewPr>
      <p:cViewPr varScale="1">
        <p:scale>
          <a:sx n="97" d="100"/>
          <a:sy n="97" d="100"/>
        </p:scale>
        <p:origin x="1578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A39F1-8DBE-4B2C-A5AA-02BE4DE26BF5}" type="datetimeFigureOut">
              <a:rPr lang="ko-KR" altLang="en-US" smtClean="0"/>
              <a:pPr/>
              <a:t>2020-04-06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FD5DF-F421-4615-9A02-33328C1806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58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941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024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857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072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1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64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35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1811" y="167804"/>
            <a:ext cx="6278590" cy="532384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 contourW="44450">
              <a:bevelT w="0" h="38100"/>
              <a:contourClr>
                <a:schemeClr val="bg1"/>
              </a:contourClr>
            </a:sp3d>
          </a:bodyPr>
          <a:lstStyle>
            <a:lvl1pPr algn="l">
              <a:defRPr sz="2500" b="1" spc="-1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684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49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844138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-7859" y="778253"/>
            <a:ext cx="371870" cy="6589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6736 w 541442"/>
              <a:gd name="connsiteY0" fmla="*/ 0 h 47598"/>
              <a:gd name="connsiteX1" fmla="*/ 541442 w 541442"/>
              <a:gd name="connsiteY1" fmla="*/ 0 h 47598"/>
              <a:gd name="connsiteX2" fmla="*/ 479151 w 541442"/>
              <a:gd name="connsiteY2" fmla="*/ 47428 h 47598"/>
              <a:gd name="connsiteX3" fmla="*/ 0 w 541442"/>
              <a:gd name="connsiteY3" fmla="*/ 47598 h 47598"/>
              <a:gd name="connsiteX4" fmla="*/ 6736 w 541442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79151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98604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84" h="47598">
                <a:moveTo>
                  <a:pt x="6736" y="0"/>
                </a:moveTo>
                <a:lnTo>
                  <a:pt x="607584" y="0"/>
                </a:lnTo>
                <a:lnTo>
                  <a:pt x="498604" y="47428"/>
                </a:lnTo>
                <a:lnTo>
                  <a:pt x="0" y="47598"/>
                </a:lnTo>
                <a:lnTo>
                  <a:pt x="673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23533" y="778015"/>
            <a:ext cx="8828155" cy="68813"/>
          </a:xfrm>
          <a:custGeom>
            <a:avLst/>
            <a:gdLst>
              <a:gd name="connsiteX0" fmla="*/ 62868 w 8607454"/>
              <a:gd name="connsiteY0" fmla="*/ 0 h 68813"/>
              <a:gd name="connsiteX1" fmla="*/ 8607454 w 8607454"/>
              <a:gd name="connsiteY1" fmla="*/ 0 h 68813"/>
              <a:gd name="connsiteX2" fmla="*/ 8607454 w 8607454"/>
              <a:gd name="connsiteY2" fmla="*/ 68813 h 68813"/>
              <a:gd name="connsiteX3" fmla="*/ 0 w 8607454"/>
              <a:gd name="connsiteY3" fmla="*/ 68813 h 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7454" h="68813">
                <a:moveTo>
                  <a:pt x="62868" y="0"/>
                </a:moveTo>
                <a:lnTo>
                  <a:pt x="8607454" y="0"/>
                </a:lnTo>
                <a:lnTo>
                  <a:pt x="8607454" y="68813"/>
                </a:lnTo>
                <a:lnTo>
                  <a:pt x="0" y="688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 flipH="1" flipV="1">
            <a:off x="8527246" y="778579"/>
            <a:ext cx="623888" cy="6834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7397 h 47428"/>
              <a:gd name="connsiteX4" fmla="*/ 0 w 534706"/>
              <a:gd name="connsiteY4" fmla="*/ 0 h 4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706" h="47428">
                <a:moveTo>
                  <a:pt x="0" y="0"/>
                </a:moveTo>
                <a:lnTo>
                  <a:pt x="534706" y="0"/>
                </a:lnTo>
                <a:lnTo>
                  <a:pt x="472415" y="47428"/>
                </a:lnTo>
                <a:lnTo>
                  <a:pt x="0" y="47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flipH="1">
            <a:off x="8886824" y="6585704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89787" y="6667508"/>
            <a:ext cx="336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BE2EB6F3-B419-40E4-9087-02FA2AF0A89A}" type="slidenum">
              <a:rPr lang="ko-KR" altLang="en-US" sz="1000" smtClean="0"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75000"/>
                      </a:srgbClr>
                    </a:gs>
                  </a:gsLst>
                  <a:lin ang="5400000" scaled="1"/>
                </a:gra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/>
              <a:t>‹#›</a:t>
            </a:fld>
            <a:endParaRPr lang="ko-KR" altLang="en-US" sz="1000" dirty="0">
              <a:gradFill>
                <a:gsLst>
                  <a:gs pos="100000">
                    <a:prstClr val="white"/>
                  </a:gs>
                  <a:gs pos="100000">
                    <a:srgbClr val="4F81BD">
                      <a:lumMod val="75000"/>
                    </a:srgb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17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0" y="0"/>
            <a:ext cx="9163447" cy="6858000"/>
          </a:xfrm>
          <a:prstGeom prst="rect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94" y="157181"/>
            <a:ext cx="6805914" cy="288759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58051" y="1794923"/>
            <a:ext cx="8227897" cy="707886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0" indent="0" algn="r" defTabSz="133032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HexaPod</a:t>
            </a:r>
            <a:endParaRPr kumimoji="0" lang="ko-KR" altLang="en-US" sz="4000" b="0" i="0" u="none" strike="noStrike" kern="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FC00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81526" y="4431088"/>
            <a:ext cx="2266646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5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2020.</a:t>
            </a:r>
            <a:r>
              <a:rPr kumimoji="0" lang="en-US" altLang="ko-KR" sz="3200" b="0" i="0" u="none" strike="noStrike" kern="1200" cap="none" spc="-50" normalizeH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 04. </a:t>
            </a:r>
            <a:r>
              <a:rPr kumimoji="0" lang="en-US" altLang="ko-KR" sz="3200" b="0" i="0" u="none" strike="noStrike" kern="1200" cap="none" spc="-50" normalizeH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06</a:t>
            </a:r>
            <a:endParaRPr lang="en-US" altLang="ko-KR" sz="3200" spc="-5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5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정창희</a:t>
            </a:r>
          </a:p>
        </p:txBody>
      </p:sp>
    </p:spTree>
    <p:extLst>
      <p:ext uri="{BB962C8B-B14F-4D97-AF65-F5344CB8AC3E}">
        <p14:creationId xmlns:p14="http://schemas.microsoft.com/office/powerpoint/2010/main" val="83802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169476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목차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EF30F2A5-C408-4CC4-AEAA-BCB4F1F65D12}"/>
              </a:ext>
            </a:extLst>
          </p:cNvPr>
          <p:cNvSpPr txBox="1">
            <a:spLocks/>
          </p:cNvSpPr>
          <p:nvPr/>
        </p:nvSpPr>
        <p:spPr>
          <a:xfrm>
            <a:off x="1115616" y="1124744"/>
            <a:ext cx="5832648" cy="2232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/>
          </a:p>
          <a:p>
            <a:r>
              <a:rPr lang="ko-KR" altLang="en-US" sz="2400" dirty="0" err="1"/>
              <a:t>기구학</a:t>
            </a:r>
            <a:r>
              <a:rPr lang="ko-KR" altLang="en-US" sz="2400" dirty="0"/>
              <a:t> 분석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3</a:t>
            </a:r>
            <a:r>
              <a:rPr lang="ko-KR" altLang="en-US" sz="2400" dirty="0"/>
              <a:t>자유도 구속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4918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318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Hexapod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기구학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해석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3AAA9C8-133D-4C7F-AEDF-79714575C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631520"/>
            <a:ext cx="3384376" cy="41143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FB58D65-EB3E-4AAB-9740-B609FF9DB9A5}"/>
                  </a:ext>
                </a:extLst>
              </p:cNvPr>
              <p:cNvSpPr txBox="1"/>
              <p:nvPr/>
            </p:nvSpPr>
            <p:spPr>
              <a:xfrm>
                <a:off x="3382297" y="1789140"/>
                <a:ext cx="5616624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순 </a:t>
                </a:r>
                <a:r>
                  <a:rPr lang="ko-KR" altLang="en-US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기구학</a:t>
                </a: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해석</a:t>
                </a:r>
                <a:r>
                  <a:rPr lang="en-US" altLang="ko-KR" b="1" dirty="0">
                    <a:latin typeface="맑은 고딕" panose="020B0503020000020004" pitchFamily="50" charset="-127"/>
                  </a:rPr>
                  <a:t>	</a:t>
                </a:r>
              </a:p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→(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맑은 고딕" panose="020B0503020000020004" pitchFamily="50" charset="-127"/>
                </a:endParaRPr>
              </a:p>
              <a:p>
                <a:pPr algn="ctr"/>
                <a:endParaRPr lang="en-US" altLang="ko-KR" dirty="0">
                  <a:latin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구동기의 </a:t>
                </a:r>
                <a:r>
                  <a:rPr lang="ko-KR" altLang="en-US" sz="16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구동력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벡터의 크기가 주어졌을 때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이에 대한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End effector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에서 발생되는 힘과 모멘트 크기의 범위 및 방향을 결정하는 전달 해석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정역학적 성능 평가 및 경로 계획에 사용</a:t>
                </a:r>
                <a:endPara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FB58D65-EB3E-4AAB-9740-B609FF9DB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297" y="1789140"/>
                <a:ext cx="5616624" cy="2431435"/>
              </a:xfrm>
              <a:prstGeom prst="rect">
                <a:avLst/>
              </a:prstGeom>
              <a:blipFill>
                <a:blip r:embed="rId4"/>
                <a:stretch>
                  <a:fillRect l="-869" t="-12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A7F31510-CCF5-45D1-9994-DB52AB068AC1}"/>
                  </a:ext>
                </a:extLst>
              </p:cNvPr>
              <p:cNvSpPr/>
              <p:nvPr/>
            </p:nvSpPr>
            <p:spPr>
              <a:xfrm>
                <a:off x="3505809" y="4039860"/>
                <a:ext cx="4572000" cy="190821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ko-KR" altLang="en-US" b="1" dirty="0">
                    <a:latin typeface="맑은 고딕" panose="020B0503020000020004" pitchFamily="50" charset="-127"/>
                  </a:rPr>
                  <a:t>역 </a:t>
                </a:r>
                <a:r>
                  <a:rPr lang="ko-KR" altLang="en-US" b="1" dirty="0" err="1">
                    <a:latin typeface="맑은 고딕" panose="020B0503020000020004" pitchFamily="50" charset="-127"/>
                  </a:rPr>
                  <a:t>기구학</a:t>
                </a:r>
                <a:r>
                  <a:rPr lang="ko-KR" altLang="en-US" b="1" dirty="0">
                    <a:latin typeface="맑은 고딕" panose="020B0503020000020004" pitchFamily="50" charset="-127"/>
                  </a:rPr>
                  <a:t> 해석 </a:t>
                </a:r>
                <a:endParaRPr lang="en-US" altLang="ko-KR" b="1" dirty="0">
                  <a:latin typeface="맑은 고딕" panose="020B0503020000020004" pitchFamily="50" charset="-127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)→</m:t>
                      </m:r>
                      <m:r>
                        <m:rPr>
                          <m:nor/>
                        </m:rPr>
                        <a:rPr lang="en-US" altLang="ko-KR" dirty="0">
                          <a:latin typeface="맑은 고딕" panose="020B0503020000020004" pitchFamily="50" charset="-127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</a:endParaRPr>
              </a:p>
              <a:p>
                <a:endParaRPr lang="en-US" altLang="ko-KR" b="1" dirty="0">
                  <a:latin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600" dirty="0">
                    <a:latin typeface="맑은 고딕" panose="020B0503020000020004" pitchFamily="50" charset="-127"/>
                  </a:rPr>
                  <a:t>순 기구학의 역 해석</a:t>
                </a:r>
                <a:r>
                  <a:rPr lang="en-US" altLang="ko-KR" sz="1600" dirty="0">
                    <a:latin typeface="맑은 고딕" panose="020B0503020000020004" pitchFamily="50" charset="-127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sz="1600" dirty="0">
                  <a:latin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sz="1600" dirty="0">
                    <a:latin typeface="맑은 고딕" panose="020B0503020000020004" pitchFamily="50" charset="-127"/>
                  </a:rPr>
                  <a:t>Actuator </a:t>
                </a:r>
                <a:r>
                  <a:rPr lang="ko-KR" altLang="en-US" sz="1600" dirty="0">
                    <a:latin typeface="맑은 고딕" panose="020B0503020000020004" pitchFamily="50" charset="-127"/>
                  </a:rPr>
                  <a:t>크기를 선정하는 문제에 효과적으로 이용 가능</a:t>
                </a:r>
                <a:endParaRPr lang="en-US" altLang="ko-KR" sz="1600" dirty="0">
                  <a:latin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A7F31510-CCF5-45D1-9994-DB52AB068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809" y="4039860"/>
                <a:ext cx="4572000" cy="1908215"/>
              </a:xfrm>
              <a:prstGeom prst="rect">
                <a:avLst/>
              </a:prstGeom>
              <a:blipFill>
                <a:blip r:embed="rId5"/>
                <a:stretch>
                  <a:fillRect l="-933" t="-1917" b="-3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42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B5E6050-7EC7-4E9C-8917-4D516093C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332" y="1484784"/>
            <a:ext cx="3652757" cy="41044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528" y="980728"/>
            <a:ext cx="318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Hexapod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기구학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해석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E5C6E8-3DBA-4E12-ABBF-89A581F5774B}"/>
                  </a:ext>
                </a:extLst>
              </p:cNvPr>
              <p:cNvSpPr txBox="1"/>
              <p:nvPr/>
            </p:nvSpPr>
            <p:spPr>
              <a:xfrm>
                <a:off x="539552" y="1660684"/>
                <a:ext cx="5328592" cy="5778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ea typeface="맑은 고딕" panose="020B0503020000020004" pitchFamily="50" charset="-127"/>
                  </a:rPr>
                  <a:t>각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조인트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위치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: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𝑖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=1,2,⋯,6</m:t>
                    </m:r>
                  </m:oMath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Base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원점에 대한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Plate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원점을 나타내는 벡터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[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𝑧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]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</m:oMath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각 구동 부 길이 벡터</a:t>
                </a:r>
                <a:endParaRPr lang="en-US" altLang="ko-KR" i="1" dirty="0">
                  <a:latin typeface="Cambria Math" panose="02040503050406030204" pitchFamily="18" charset="0"/>
                  <a:ea typeface="맑은 고딕" panose="020B0503020000020004" pitchFamily="50" charset="-127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𝑞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𝑖𝑥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𝑖𝑦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]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  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 (1)</m:t>
                      </m:r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𝑞𝑖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𝑝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       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(2)</m:t>
                      </m:r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𝐵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𝑝𝑖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Base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에</m:t>
                    </m:r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Plate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원점까지의 거리 벡터</a:t>
                </a:r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𝐵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𝑝𝑖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𝑝𝑖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벡터를 좌표계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Base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기준 좌표계에서 표현한 벡터</a:t>
                </a:r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위 식에서 각각의 벡터를 표현하면 </a:t>
                </a:r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𝑦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𝑧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  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E5C6E8-3DBA-4E12-ABBF-89A581F5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660684"/>
                <a:ext cx="5328592" cy="5778698"/>
              </a:xfrm>
              <a:prstGeom prst="rect">
                <a:avLst/>
              </a:prstGeom>
              <a:blipFill>
                <a:blip r:embed="rId4"/>
                <a:stretch>
                  <a:fillRect l="-1030" t="-422" r="-6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B3F03C5-7293-458A-8087-56A5819B1ED0}"/>
              </a:ext>
            </a:extLst>
          </p:cNvPr>
          <p:cNvCxnSpPr>
            <a:cxnSpLocks/>
          </p:cNvCxnSpPr>
          <p:nvPr/>
        </p:nvCxnSpPr>
        <p:spPr>
          <a:xfrm flipH="1" flipV="1">
            <a:off x="7092280" y="4550033"/>
            <a:ext cx="936104" cy="1031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9810411-54E0-4F76-8962-F35EE241A974}"/>
              </a:ext>
            </a:extLst>
          </p:cNvPr>
          <p:cNvCxnSpPr>
            <a:cxnSpLocks/>
          </p:cNvCxnSpPr>
          <p:nvPr/>
        </p:nvCxnSpPr>
        <p:spPr>
          <a:xfrm flipV="1">
            <a:off x="7092280" y="2672916"/>
            <a:ext cx="720080" cy="187711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15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318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Hexapod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기구학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해석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9239F8-3EF5-470F-AD2F-535F27264767}"/>
                  </a:ext>
                </a:extLst>
              </p:cNvPr>
              <p:cNvSpPr txBox="1"/>
              <p:nvPr/>
            </p:nvSpPr>
            <p:spPr>
              <a:xfrm>
                <a:off x="983164" y="1414322"/>
                <a:ext cx="7591062" cy="4534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𝐵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𝑃𝐵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(</m:t>
                    </m:r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상판에서 해당 조인트까지의 거리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𝑖𝑦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𝑖𝑦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𝑖𝑦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여기서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𝑃𝐵</m:t>
                        </m:r>
                      </m:sub>
                    </m:sSub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는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Base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 대한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Plate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방향을 나타내는 변환 행렬이며</a:t>
                </a:r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브라이언트 각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(XYZ)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을 사용하면 다음과 같다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𝑃𝐵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−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9239F8-3EF5-470F-AD2F-535F27264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64" y="1414322"/>
                <a:ext cx="7591062" cy="4534959"/>
              </a:xfrm>
              <a:prstGeom prst="rect">
                <a:avLst/>
              </a:prstGeom>
              <a:blipFill>
                <a:blip r:embed="rId3"/>
                <a:stretch>
                  <a:fillRect l="-642" t="-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18787CFD-CA4C-48BA-BF4D-4CF72070DD28}"/>
              </a:ext>
            </a:extLst>
          </p:cNvPr>
          <p:cNvSpPr/>
          <p:nvPr/>
        </p:nvSpPr>
        <p:spPr>
          <a:xfrm>
            <a:off x="755576" y="6003007"/>
            <a:ext cx="4536504" cy="378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 교수님 자료에는 </a:t>
            </a:r>
            <a:r>
              <a:rPr lang="ko-KR" altLang="en-US" dirty="0" err="1"/>
              <a:t>오일러</a:t>
            </a:r>
            <a:r>
              <a:rPr lang="ko-KR" altLang="en-US" dirty="0"/>
              <a:t> 각</a:t>
            </a:r>
            <a:r>
              <a:rPr lang="en-US" altLang="ko-KR" dirty="0"/>
              <a:t>(ZYX).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73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318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Hexapod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기구학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해석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CBE55-0D6A-4CE6-974E-603EEF2C101D}"/>
                  </a:ext>
                </a:extLst>
              </p:cNvPr>
              <p:cNvSpPr txBox="1"/>
              <p:nvPr/>
            </p:nvSpPr>
            <p:spPr>
              <a:xfrm>
                <a:off x="733738" y="1493168"/>
                <a:ext cx="8167126" cy="2694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따라서 구동기인 실린더의 길이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𝑞𝑖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는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(1), (2), (3)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이용하면 다음과 같이 구할 수 있다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ko-KR" b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  <a:p>
                <a:pPr algn="ctr"/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Base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좌표계에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Plate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좌표계의 병진운동과 회전운동으로부터 구동기 길이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구하는 역기구학의 닫힌 해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(Closed form solution)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나타내는 식</a:t>
                </a:r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CBE55-0D6A-4CE6-974E-603EEF2C1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38" y="1493168"/>
                <a:ext cx="8167126" cy="2694584"/>
              </a:xfrm>
              <a:prstGeom prst="rect">
                <a:avLst/>
              </a:prstGeom>
              <a:blipFill>
                <a:blip r:embed="rId3"/>
                <a:stretch>
                  <a:fillRect l="-597" t="-905" b="-24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99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3470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Rotation Matrix(ZYX)</a:t>
            </a: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(Roll – Pitch – Yaw)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F060B77-F6DE-4964-827A-B700B9C72B89}"/>
                  </a:ext>
                </a:extLst>
              </p:cNvPr>
              <p:cNvSpPr/>
              <p:nvPr/>
            </p:nvSpPr>
            <p:spPr>
              <a:xfrm>
                <a:off x="395536" y="1963173"/>
                <a:ext cx="8928992" cy="37082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600" dirty="0">
                  <a:latin typeface="+mj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+mj-ea"/>
                </a:endParaRPr>
              </a:p>
              <a:p>
                <a:r>
                  <a:rPr lang="en-US" altLang="ko-KR" sz="1600" b="0" dirty="0">
                    <a:latin typeface="+mj-ea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dirty="0">
                  <a:latin typeface="+mj-ea"/>
                </a:endParaRPr>
              </a:p>
              <a:p>
                <a:endParaRPr lang="en-US" altLang="ko-KR" sz="1600" b="0" dirty="0">
                  <a:latin typeface="+mj-ea"/>
                </a:endParaRPr>
              </a:p>
              <a:p>
                <a:r>
                  <a:rPr lang="en-US" altLang="ko-KR" sz="1600" dirty="0">
                    <a:latin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b="0" dirty="0">
                  <a:latin typeface="+mj-ea"/>
                </a:endParaRPr>
              </a:p>
              <a:p>
                <a:endParaRPr lang="en-US" altLang="ko-KR" sz="1600" dirty="0">
                  <a:latin typeface="+mj-ea"/>
                </a:endParaRPr>
              </a:p>
              <a:p>
                <a:endParaRPr lang="en-US" altLang="ko-KR" sz="1600" b="0" dirty="0">
                  <a:latin typeface="+mj-ea"/>
                </a:endParaRPr>
              </a:p>
              <a:p>
                <a:pPr lvl="1"/>
                <a:r>
                  <a:rPr lang="en-US" altLang="ko-KR" sz="1600" dirty="0">
                    <a:latin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∓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b="0" dirty="0">
                  <a:latin typeface="+mj-ea"/>
                </a:endParaRPr>
              </a:p>
            </p:txBody>
          </p:sp>
        </mc:Choice>
        <mc:Fallback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F060B77-F6DE-4964-827A-B700B9C72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963173"/>
                <a:ext cx="8928992" cy="3708259"/>
              </a:xfrm>
              <a:prstGeom prst="rect">
                <a:avLst/>
              </a:prstGeom>
              <a:blipFill>
                <a:blip r:embed="rId3"/>
                <a:stretch>
                  <a:fillRect l="-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864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0A424D-F847-4EDA-8C0D-89C5A9331C2A}"/>
              </a:ext>
            </a:extLst>
          </p:cNvPr>
          <p:cNvSpPr txBox="1"/>
          <p:nvPr/>
        </p:nvSpPr>
        <p:spPr>
          <a:xfrm>
            <a:off x="323528" y="980728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자유도 회전 허용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(Roll – Pitch – Yaw)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ACAA177-17DB-4A1B-B7B6-0349D02E54EF}"/>
              </a:ext>
            </a:extLst>
          </p:cNvPr>
          <p:cNvGrpSpPr/>
          <p:nvPr/>
        </p:nvGrpSpPr>
        <p:grpSpPr>
          <a:xfrm>
            <a:off x="323528" y="1710194"/>
            <a:ext cx="4761685" cy="3960440"/>
            <a:chOff x="539552" y="1916832"/>
            <a:chExt cx="4761685" cy="396044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F3E2F38-7AAC-46FF-A1B7-9C0F78837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1916832"/>
              <a:ext cx="4761685" cy="3960440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711069D1-D2C8-4046-B477-36C930D26F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5736" y="5085184"/>
              <a:ext cx="64807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81089E4-82F9-41F0-8722-159EFAB78E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2636912"/>
              <a:ext cx="580642" cy="720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4CF0BC2-4FB8-4DAB-A5C1-0EA44ED986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5312" y="2809982"/>
              <a:ext cx="438496" cy="22185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A61041A-D6F0-4681-925E-ADD23B474E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7696" y="2775580"/>
              <a:ext cx="216024" cy="21560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CDB503E-A893-49DD-827A-561514B645B3}"/>
              </a:ext>
            </a:extLst>
          </p:cNvPr>
          <p:cNvSpPr txBox="1"/>
          <p:nvPr/>
        </p:nvSpPr>
        <p:spPr>
          <a:xfrm>
            <a:off x="5119306" y="1772816"/>
            <a:ext cx="398691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고정 축 설정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동축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간단한 기구학으로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L1 ~ L3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가능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엑추에이터의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최소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 운영 거리 확보해야 함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파손 위험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C7BE40-AEB3-4532-8109-C9FCA612C004}"/>
              </a:ext>
            </a:extLst>
          </p:cNvPr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2.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구조 제안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56729B-70D1-460B-8551-62E7211315BA}"/>
                  </a:ext>
                </a:extLst>
              </p:cNvPr>
              <p:cNvSpPr txBox="1"/>
              <p:nvPr/>
            </p:nvSpPr>
            <p:spPr>
              <a:xfrm>
                <a:off x="1526628" y="4634587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56729B-70D1-460B-8551-62E721131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628" y="4634587"/>
                <a:ext cx="216024" cy="374526"/>
              </a:xfrm>
              <a:prstGeom prst="rect">
                <a:avLst/>
              </a:prstGeom>
              <a:blipFill>
                <a:blip r:embed="rId3"/>
                <a:stretch>
                  <a:fillRect r="-5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6C7D75-6F3F-45DD-9133-D1187B0ABC0F}"/>
                  </a:ext>
                </a:extLst>
              </p:cNvPr>
              <p:cNvSpPr txBox="1"/>
              <p:nvPr/>
            </p:nvSpPr>
            <p:spPr>
              <a:xfrm>
                <a:off x="1799692" y="2203956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6C7D75-6F3F-45DD-9133-D1187B0AB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2203956"/>
                <a:ext cx="216024" cy="374526"/>
              </a:xfrm>
              <a:prstGeom prst="rect">
                <a:avLst/>
              </a:prstGeom>
              <a:blipFill>
                <a:blip r:embed="rId4"/>
                <a:stretch>
                  <a:fillRect r="-55556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ED9CAA-3560-4527-B30D-0EDE6800C377}"/>
                  </a:ext>
                </a:extLst>
              </p:cNvPr>
              <p:cNvSpPr txBox="1"/>
              <p:nvPr/>
            </p:nvSpPr>
            <p:spPr>
              <a:xfrm>
                <a:off x="2488346" y="4853684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ED9CAA-3560-4527-B30D-0EDE6800C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346" y="4853684"/>
                <a:ext cx="216024" cy="374526"/>
              </a:xfrm>
              <a:prstGeom prst="rect">
                <a:avLst/>
              </a:prstGeom>
              <a:blipFill>
                <a:blip r:embed="rId5"/>
                <a:stretch>
                  <a:fillRect r="-6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BD0694-2E94-4474-AAC8-C155FCFAFB47}"/>
                  </a:ext>
                </a:extLst>
              </p:cNvPr>
              <p:cNvSpPr txBox="1"/>
              <p:nvPr/>
            </p:nvSpPr>
            <p:spPr>
              <a:xfrm>
                <a:off x="2519772" y="1953538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BD0694-2E94-4474-AAC8-C155FCFAF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772" y="1953538"/>
                <a:ext cx="216024" cy="374526"/>
              </a:xfrm>
              <a:prstGeom prst="rect">
                <a:avLst/>
              </a:prstGeom>
              <a:blipFill>
                <a:blip r:embed="rId6"/>
                <a:stretch>
                  <a:fillRect r="-63889" b="-48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7149B10-7253-4B09-BAA9-068D02F7CDCA}"/>
                  </a:ext>
                </a:extLst>
              </p:cNvPr>
              <p:cNvSpPr txBox="1"/>
              <p:nvPr/>
            </p:nvSpPr>
            <p:spPr>
              <a:xfrm>
                <a:off x="2512368" y="3646966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7149B10-7253-4B09-BAA9-068D02F7C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368" y="3646966"/>
                <a:ext cx="216024" cy="369332"/>
              </a:xfrm>
              <a:prstGeom prst="rect">
                <a:avLst/>
              </a:prstGeom>
              <a:blipFill>
                <a:blip r:embed="rId7"/>
                <a:stretch>
                  <a:fillRect r="-3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CEB42D9-A762-4DB9-BE1D-9F757AAC8793}"/>
                  </a:ext>
                </a:extLst>
              </p:cNvPr>
              <p:cNvSpPr/>
              <p:nvPr/>
            </p:nvSpPr>
            <p:spPr>
              <a:xfrm>
                <a:off x="5593847" y="4029447"/>
                <a:ext cx="2782887" cy="1800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0" smtClean="0">
                              <a:latin typeface="+mj-lt"/>
                            </a:rPr>
                            <m:t>[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  <m:r>
                            <a:rPr lang="en-US" altLang="ko-KR" i="0" smtClean="0">
                              <a:latin typeface="+mj-lt"/>
                            </a:rPr>
                            <m:t>]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𝑝𝑏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CEB42D9-A762-4DB9-BE1D-9F757AAC87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847" y="4029447"/>
                <a:ext cx="2782887" cy="18006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984109"/>
      </p:ext>
    </p:extLst>
  </p:cSld>
  <p:clrMapOvr>
    <a:masterClrMapping/>
  </p:clrMapOvr>
</p:sld>
</file>

<file path=ppt/theme/theme1.xml><?xml version="1.0" encoding="utf-8"?>
<a:theme xmlns:a="http://schemas.openxmlformats.org/drawingml/2006/main" name="23_Office 테마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>
          <a:solidFill>
            <a:schemeClr val="tx1">
              <a:lumMod val="75000"/>
              <a:lumOff val="25000"/>
            </a:schemeClr>
          </a:solidFill>
          <a:headEnd type="none"/>
          <a:tailEnd type="non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5797</TotalTime>
  <Words>438</Words>
  <Application>Microsoft Office PowerPoint</Application>
  <PresentationFormat>화면 슬라이드 쇼(4:3)</PresentationFormat>
  <Paragraphs>99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-윤고딕330</vt:lpstr>
      <vt:lpstr>-윤고딕320</vt:lpstr>
      <vt:lpstr>맑은 고딕</vt:lpstr>
      <vt:lpstr>Cambria Math</vt:lpstr>
      <vt:lpstr>HY견고딕</vt:lpstr>
      <vt:lpstr>23_Office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Sejung Ahn</dc:creator>
  <cp:lastModifiedBy>chjung</cp:lastModifiedBy>
  <cp:revision>501</cp:revision>
  <cp:lastPrinted>2017-04-06T07:39:21Z</cp:lastPrinted>
  <dcterms:created xsi:type="dcterms:W3CDTF">2015-08-12T07:23:52Z</dcterms:created>
  <dcterms:modified xsi:type="dcterms:W3CDTF">2020-04-06T09:57:44Z</dcterms:modified>
</cp:coreProperties>
</file>