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8" r:id="rId3"/>
    <p:sldId id="259" r:id="rId4"/>
    <p:sldId id="266" r:id="rId5"/>
    <p:sldId id="260" r:id="rId6"/>
    <p:sldId id="262" r:id="rId7"/>
    <p:sldId id="285" r:id="rId8"/>
    <p:sldId id="286" r:id="rId9"/>
    <p:sldId id="294" r:id="rId10"/>
    <p:sldId id="293" r:id="rId11"/>
    <p:sldId id="287" r:id="rId12"/>
    <p:sldId id="288" r:id="rId13"/>
    <p:sldId id="289" r:id="rId14"/>
    <p:sldId id="290" r:id="rId15"/>
    <p:sldId id="291" r:id="rId16"/>
    <p:sldId id="292" r:id="rId17"/>
    <p:sldId id="276" r:id="rId18"/>
    <p:sldId id="281" r:id="rId19"/>
  </p:sldIdLst>
  <p:sldSz cx="9144000" cy="5143500" type="screen16x9"/>
  <p:notesSz cx="6858000" cy="9144000"/>
  <p:embeddedFontLst>
    <p:embeddedFont>
      <p:font typeface="Merriweather" charset="0"/>
      <p:regular r:id="rId21"/>
      <p:bold r:id="rId22"/>
      <p:italic r:id="rId23"/>
      <p:boldItalic r:id="rId24"/>
    </p:embeddedFont>
    <p:embeddedFont>
      <p:font typeface="Darker Grotesque Medium" charset="0"/>
      <p:regular r:id="rId25"/>
      <p:bold r:id="rId26"/>
    </p:embeddedFont>
    <p:embeddedFont>
      <p:font typeface="맑은 고딕" pitchFamily="50" charset="-127"/>
      <p:regular r:id="rId27"/>
      <p:bold r:id="rId28"/>
    </p:embeddedFont>
    <p:embeddedFont>
      <p:font typeface="Bebas Neue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FA0CD56-F8A0-45DA-8A9B-10B5387BA609}">
  <a:tblStyle styleId="{CFA0CD56-F8A0-45DA-8A9B-10B5387BA6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9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4351be87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4351be87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51be87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351be87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51be87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351be87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51be87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351be87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51be87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351be87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51be87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351be87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51be87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351be87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51be87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351be87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d4351be878_1_24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d4351be878_1_24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d4351be87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d4351be87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37bb5ce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37bb5ce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51be8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51be87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4351be87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4351be87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51be87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51be87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51be87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351be87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51be8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51be87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51be87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351be87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51be87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351be87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0" y="286050"/>
            <a:ext cx="9144449" cy="4571700"/>
            <a:chOff x="-450" y="286050"/>
            <a:chExt cx="9144449" cy="4571700"/>
          </a:xfrm>
        </p:grpSpPr>
        <p:sp>
          <p:nvSpPr>
            <p:cNvPr id="10" name="Google Shape;10;p2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50" y="585630"/>
              <a:ext cx="1159588" cy="3972541"/>
            </a:xfrm>
            <a:custGeom>
              <a:avLst/>
              <a:gdLst/>
              <a:ahLst/>
              <a:cxnLst/>
              <a:rect l="l" t="t" r="r" b="b"/>
              <a:pathLst>
                <a:path w="15941" h="54611" fill="none" extrusionOk="0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84848" y="585630"/>
              <a:ext cx="1159152" cy="3972541"/>
            </a:xfrm>
            <a:custGeom>
              <a:avLst/>
              <a:gdLst/>
              <a:ahLst/>
              <a:cxnLst/>
              <a:rect l="l" t="t" r="r" b="b"/>
              <a:pathLst>
                <a:path w="15935" h="54611" fill="none" extrusionOk="0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53000" y="1238850"/>
            <a:ext cx="58380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053525" y="3317525"/>
            <a:ext cx="50367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5"/>
          <p:cNvGrpSpPr/>
          <p:nvPr/>
        </p:nvGrpSpPr>
        <p:grpSpPr>
          <a:xfrm>
            <a:off x="-450" y="286050"/>
            <a:ext cx="9144449" cy="4571700"/>
            <a:chOff x="-450" y="286050"/>
            <a:chExt cx="9144449" cy="4571700"/>
          </a:xfrm>
        </p:grpSpPr>
        <p:sp>
          <p:nvSpPr>
            <p:cNvPr id="156" name="Google Shape;156;p25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-450" y="585630"/>
              <a:ext cx="1159588" cy="3972541"/>
            </a:xfrm>
            <a:custGeom>
              <a:avLst/>
              <a:gdLst/>
              <a:ahLst/>
              <a:cxnLst/>
              <a:rect l="l" t="t" r="r" b="b"/>
              <a:pathLst>
                <a:path w="15941" h="54611" fill="none" extrusionOk="0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7984848" y="585630"/>
              <a:ext cx="1159152" cy="3972541"/>
            </a:xfrm>
            <a:custGeom>
              <a:avLst/>
              <a:gdLst/>
              <a:ahLst/>
              <a:cxnLst/>
              <a:rect l="l" t="t" r="r" b="b"/>
              <a:pathLst>
                <a:path w="15935" h="54611" fill="none" extrusionOk="0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54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612920"/>
            <a:ext cx="7704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2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53162"/>
            <a:ext cx="31509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91900" y="3158078"/>
            <a:ext cx="43602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 rot="10800000">
            <a:off x="1552479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530025" y="12711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711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530025" y="180360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/>
          </p:nvPr>
        </p:nvSpPr>
        <p:spPr>
          <a:xfrm>
            <a:off x="5200664" y="12711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4397687" y="12711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5"/>
          </p:nvPr>
        </p:nvSpPr>
        <p:spPr>
          <a:xfrm>
            <a:off x="5200663" y="180360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6"/>
          </p:nvPr>
        </p:nvSpPr>
        <p:spPr>
          <a:xfrm>
            <a:off x="1530025" y="30605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605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1530025" y="359300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5200664" y="30605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4397684" y="30605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5200663" y="359300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3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-450" y="58563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984848" y="58563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14"/>
          <p:cNvCxnSpPr/>
          <p:nvPr/>
        </p:nvCxnSpPr>
        <p:spPr>
          <a:xfrm rot="10800000">
            <a:off x="781200" y="2319219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732500" y="2408225"/>
            <a:ext cx="567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2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1732500" y="1357581"/>
            <a:ext cx="283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1732500" y="3239900"/>
            <a:ext cx="56790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290025" y="33165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457200"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2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1458125" y="1721500"/>
            <a:ext cx="62277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712850" y="33238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712850" y="3619470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2"/>
          </p:nvPr>
        </p:nvSpPr>
        <p:spPr>
          <a:xfrm>
            <a:off x="3524400" y="23332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3"/>
          </p:nvPr>
        </p:nvSpPr>
        <p:spPr>
          <a:xfrm>
            <a:off x="3524400" y="2628870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4"/>
          </p:nvPr>
        </p:nvSpPr>
        <p:spPr>
          <a:xfrm>
            <a:off x="6334525" y="3323800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5"/>
          </p:nvPr>
        </p:nvSpPr>
        <p:spPr>
          <a:xfrm>
            <a:off x="6334525" y="3619470"/>
            <a:ext cx="20952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hasCustomPrompt="1"/>
          </p:nvPr>
        </p:nvSpPr>
        <p:spPr>
          <a:xfrm>
            <a:off x="2208400" y="540000"/>
            <a:ext cx="4727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2208400" y="1411325"/>
            <a:ext cx="47271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2" hasCustomPrompt="1"/>
          </p:nvPr>
        </p:nvSpPr>
        <p:spPr>
          <a:xfrm>
            <a:off x="2208400" y="1996149"/>
            <a:ext cx="4727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3"/>
          </p:nvPr>
        </p:nvSpPr>
        <p:spPr>
          <a:xfrm>
            <a:off x="2208400" y="2845962"/>
            <a:ext cx="47271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 idx="4" hasCustomPrompt="1"/>
          </p:nvPr>
        </p:nvSpPr>
        <p:spPr>
          <a:xfrm>
            <a:off x="2208400" y="3452297"/>
            <a:ext cx="4727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5"/>
          </p:nvPr>
        </p:nvSpPr>
        <p:spPr>
          <a:xfrm>
            <a:off x="2208400" y="4280600"/>
            <a:ext cx="47271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-450" y="585480"/>
            <a:ext cx="1159588" cy="3972541"/>
          </a:xfrm>
          <a:custGeom>
            <a:avLst/>
            <a:gdLst/>
            <a:ahLst/>
            <a:cxnLst/>
            <a:rect l="l" t="t" r="r" b="b"/>
            <a:pathLst>
              <a:path w="15941" h="54611" fill="none" extrusionOk="0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7984848" y="585480"/>
            <a:ext cx="1159152" cy="3972541"/>
          </a:xfrm>
          <a:custGeom>
            <a:avLst/>
            <a:gdLst/>
            <a:ahLst/>
            <a:cxnLst/>
            <a:rect l="l" t="t" r="r" b="b"/>
            <a:pathLst>
              <a:path w="15935" h="54611" fill="none" extrusionOk="0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4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23"/>
          <p:cNvCxnSpPr/>
          <p:nvPr/>
        </p:nvCxnSpPr>
        <p:spPr>
          <a:xfrm rot="10800000">
            <a:off x="2836375" y="1831175"/>
            <a:ext cx="3471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3"/>
          <p:cNvCxnSpPr/>
          <p:nvPr/>
        </p:nvCxnSpPr>
        <p:spPr>
          <a:xfrm rot="10800000">
            <a:off x="2836375" y="3269325"/>
            <a:ext cx="3471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sz="35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2" r:id="rId7"/>
    <p:sldLayoutId id="2147483666" r:id="rId8"/>
    <p:sldLayoutId id="2147483669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ctrTitle"/>
          </p:nvPr>
        </p:nvSpPr>
        <p:spPr>
          <a:xfrm>
            <a:off x="1653000" y="1238850"/>
            <a:ext cx="58380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Visible Piano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2123728" y="2715766"/>
            <a:ext cx="50367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20200118 </a:t>
            </a:r>
            <a:r>
              <a:rPr lang="ko-KR" altLang="en-US" dirty="0" smtClean="0">
                <a:latin typeface="+mn-lt"/>
              </a:rPr>
              <a:t>조창희</a:t>
            </a:r>
            <a:endParaRPr dirty="0">
              <a:latin typeface="+mn-lt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6961050" y="742950"/>
            <a:ext cx="872400" cy="8724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1526000" y="39738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8"/>
          <p:cNvGrpSpPr/>
          <p:nvPr/>
        </p:nvGrpSpPr>
        <p:grpSpPr>
          <a:xfrm>
            <a:off x="4263850" y="4031025"/>
            <a:ext cx="616350" cy="165450"/>
            <a:chOff x="4263850" y="3973875"/>
            <a:chExt cx="616350" cy="165450"/>
          </a:xfrm>
        </p:grpSpPr>
        <p:cxnSp>
          <p:nvCxnSpPr>
            <p:cNvPr id="172" name="Google Shape;172;p28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8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28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2123728" y="195486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ko-KR" altLang="en-US" dirty="0" err="1" smtClean="0"/>
              <a:t>함수별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: </a:t>
            </a:r>
            <a:r>
              <a:rPr lang="en-US" dirty="0" smtClean="0"/>
              <a:t>Setup</a:t>
            </a:r>
            <a:endParaRPr dirty="0"/>
          </a:p>
        </p:txBody>
      </p:sp>
      <p:grpSp>
        <p:nvGrpSpPr>
          <p:cNvPr id="2" name="Google Shape;283;p34"/>
          <p:cNvGrpSpPr/>
          <p:nvPr/>
        </p:nvGrpSpPr>
        <p:grpSpPr>
          <a:xfrm>
            <a:off x="720000" y="783150"/>
            <a:ext cx="7704100" cy="4221925"/>
            <a:chOff x="720000" y="783150"/>
            <a:chExt cx="7704100" cy="4221925"/>
          </a:xfrm>
        </p:grpSpPr>
        <p:sp>
          <p:nvSpPr>
            <p:cNvPr id="284" name="Google Shape;284;p34"/>
            <p:cNvSpPr/>
            <p:nvPr/>
          </p:nvSpPr>
          <p:spPr>
            <a:xfrm>
              <a:off x="3527525" y="783150"/>
              <a:ext cx="2088900" cy="741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7200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75517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87;p34"/>
            <p:cNvGrpSpPr/>
            <p:nvPr/>
          </p:nvGrpSpPr>
          <p:grpSpPr>
            <a:xfrm>
              <a:off x="4731700" y="4031025"/>
              <a:ext cx="148500" cy="165450"/>
              <a:chOff x="4731700" y="3973875"/>
              <a:chExt cx="148500" cy="165450"/>
            </a:xfrm>
          </p:grpSpPr>
          <p:cxnSp>
            <p:nvCxnSpPr>
              <p:cNvPr id="289" name="Google Shape;289;p34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4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4993" name="_x215782416" descr="EMB00000c7846c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9792" y="699542"/>
            <a:ext cx="3619500" cy="1428750"/>
          </a:xfrm>
          <a:prstGeom prst="rect">
            <a:avLst/>
          </a:prstGeom>
          <a:noFill/>
        </p:spPr>
      </p:pic>
      <p:cxnSp>
        <p:nvCxnSpPr>
          <p:cNvPr id="13" name="Google Shape;676;p48"/>
          <p:cNvCxnSpPr/>
          <p:nvPr/>
        </p:nvCxnSpPr>
        <p:spPr>
          <a:xfrm>
            <a:off x="4263850" y="4113675"/>
            <a:ext cx="616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2123728" y="195486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" dirty="0"/>
              <a:t>- </a:t>
            </a:r>
            <a:r>
              <a:rPr lang="en-US" altLang="ko-KR" dirty="0" err="1" smtClean="0"/>
              <a:t>keyPressed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key)</a:t>
            </a:r>
            <a:br>
              <a:rPr lang="en-US" altLang="ko-KR" dirty="0" smtClean="0"/>
            </a:br>
            <a:endParaRPr dirty="0"/>
          </a:p>
        </p:txBody>
      </p:sp>
      <p:grpSp>
        <p:nvGrpSpPr>
          <p:cNvPr id="2" name="Google Shape;283;p34"/>
          <p:cNvGrpSpPr/>
          <p:nvPr/>
        </p:nvGrpSpPr>
        <p:grpSpPr>
          <a:xfrm>
            <a:off x="720000" y="783150"/>
            <a:ext cx="7704100" cy="4221925"/>
            <a:chOff x="720000" y="783150"/>
            <a:chExt cx="7704100" cy="4221925"/>
          </a:xfrm>
        </p:grpSpPr>
        <p:sp>
          <p:nvSpPr>
            <p:cNvPr id="284" name="Google Shape;284;p34"/>
            <p:cNvSpPr/>
            <p:nvPr/>
          </p:nvSpPr>
          <p:spPr>
            <a:xfrm>
              <a:off x="3527525" y="783150"/>
              <a:ext cx="2088900" cy="741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7200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75517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87;p34"/>
            <p:cNvGrpSpPr/>
            <p:nvPr/>
          </p:nvGrpSpPr>
          <p:grpSpPr>
            <a:xfrm>
              <a:off x="4731700" y="4031025"/>
              <a:ext cx="148500" cy="165450"/>
              <a:chOff x="4731700" y="3973875"/>
              <a:chExt cx="148500" cy="165450"/>
            </a:xfrm>
          </p:grpSpPr>
          <p:cxnSp>
            <p:nvCxnSpPr>
              <p:cNvPr id="289" name="Google Shape;289;p34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4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3" name="Google Shape;676;p48"/>
          <p:cNvCxnSpPr/>
          <p:nvPr/>
        </p:nvCxnSpPr>
        <p:spPr>
          <a:xfrm>
            <a:off x="4263850" y="4113675"/>
            <a:ext cx="616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9089" name="_x215781056" descr="EMB00000c7846d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728" y="627534"/>
            <a:ext cx="4645025" cy="1439863"/>
          </a:xfrm>
          <a:prstGeom prst="rect">
            <a:avLst/>
          </a:prstGeom>
          <a:noFill/>
        </p:spPr>
      </p:pic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9091" name="_x215783296" descr="EMB00000c7846d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720" y="2211710"/>
            <a:ext cx="4947492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2123728" y="195486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" dirty="0"/>
              <a:t>- </a:t>
            </a:r>
            <a:r>
              <a:rPr lang="en-US" altLang="ko-KR" dirty="0" err="1" smtClean="0"/>
              <a:t>keyPressed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key)</a:t>
            </a:r>
            <a:br>
              <a:rPr lang="en-US" altLang="ko-KR" dirty="0" smtClean="0"/>
            </a:br>
            <a:endParaRPr dirty="0"/>
          </a:p>
        </p:txBody>
      </p:sp>
      <p:grpSp>
        <p:nvGrpSpPr>
          <p:cNvPr id="2" name="Google Shape;283;p34"/>
          <p:cNvGrpSpPr/>
          <p:nvPr/>
        </p:nvGrpSpPr>
        <p:grpSpPr>
          <a:xfrm>
            <a:off x="720000" y="783150"/>
            <a:ext cx="7704100" cy="4221925"/>
            <a:chOff x="720000" y="783150"/>
            <a:chExt cx="7704100" cy="4221925"/>
          </a:xfrm>
        </p:grpSpPr>
        <p:sp>
          <p:nvSpPr>
            <p:cNvPr id="284" name="Google Shape;284;p34"/>
            <p:cNvSpPr/>
            <p:nvPr/>
          </p:nvSpPr>
          <p:spPr>
            <a:xfrm>
              <a:off x="3527525" y="783150"/>
              <a:ext cx="2088900" cy="741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7200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75517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87;p34"/>
            <p:cNvGrpSpPr/>
            <p:nvPr/>
          </p:nvGrpSpPr>
          <p:grpSpPr>
            <a:xfrm>
              <a:off x="4731700" y="4031025"/>
              <a:ext cx="148500" cy="165450"/>
              <a:chOff x="4731700" y="3973875"/>
              <a:chExt cx="148500" cy="165450"/>
            </a:xfrm>
          </p:grpSpPr>
          <p:cxnSp>
            <p:nvCxnSpPr>
              <p:cNvPr id="289" name="Google Shape;289;p34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4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3" name="Google Shape;676;p48"/>
          <p:cNvCxnSpPr/>
          <p:nvPr/>
        </p:nvCxnSpPr>
        <p:spPr>
          <a:xfrm>
            <a:off x="4263850" y="4113675"/>
            <a:ext cx="616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1137" name="_x215783456" descr="EMB00000c7846d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771550"/>
            <a:ext cx="5318125" cy="215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2123728" y="195486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-US" dirty="0" smtClean="0"/>
              <a:t>Draw()</a:t>
            </a:r>
            <a:endParaRPr dirty="0"/>
          </a:p>
        </p:txBody>
      </p:sp>
      <p:grpSp>
        <p:nvGrpSpPr>
          <p:cNvPr id="2" name="Google Shape;283;p34"/>
          <p:cNvGrpSpPr/>
          <p:nvPr/>
        </p:nvGrpSpPr>
        <p:grpSpPr>
          <a:xfrm>
            <a:off x="720000" y="783150"/>
            <a:ext cx="7704100" cy="4221925"/>
            <a:chOff x="720000" y="783150"/>
            <a:chExt cx="7704100" cy="4221925"/>
          </a:xfrm>
        </p:grpSpPr>
        <p:sp>
          <p:nvSpPr>
            <p:cNvPr id="284" name="Google Shape;284;p34"/>
            <p:cNvSpPr/>
            <p:nvPr/>
          </p:nvSpPr>
          <p:spPr>
            <a:xfrm>
              <a:off x="3527525" y="783150"/>
              <a:ext cx="2088900" cy="741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7200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75517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87;p34"/>
            <p:cNvGrpSpPr/>
            <p:nvPr/>
          </p:nvGrpSpPr>
          <p:grpSpPr>
            <a:xfrm>
              <a:off x="4731700" y="4031025"/>
              <a:ext cx="148500" cy="165450"/>
              <a:chOff x="4731700" y="3973875"/>
              <a:chExt cx="148500" cy="165450"/>
            </a:xfrm>
          </p:grpSpPr>
          <p:cxnSp>
            <p:nvCxnSpPr>
              <p:cNvPr id="289" name="Google Shape;289;p34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4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3" name="Google Shape;676;p48"/>
          <p:cNvCxnSpPr/>
          <p:nvPr/>
        </p:nvCxnSpPr>
        <p:spPr>
          <a:xfrm>
            <a:off x="4263850" y="4113675"/>
            <a:ext cx="616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3185" name="_x215782736" descr="EMB00000c7846b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99542"/>
            <a:ext cx="5527675" cy="1641475"/>
          </a:xfrm>
          <a:prstGeom prst="rect">
            <a:avLst/>
          </a:prstGeom>
          <a:noFill/>
        </p:spPr>
      </p:pic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3187" name="_x215783296" descr="EMB00000c7846b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760" y="2571750"/>
            <a:ext cx="2119313" cy="1343025"/>
          </a:xfrm>
          <a:prstGeom prst="rect">
            <a:avLst/>
          </a:prstGeom>
          <a:noFill/>
        </p:spPr>
      </p:pic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3189" name="_x215781216" descr="EMB00000c7846d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2040" y="2499742"/>
            <a:ext cx="1800200" cy="1400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2123728" y="195486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-US" dirty="0" smtClean="0"/>
              <a:t>Draw()</a:t>
            </a:r>
            <a:endParaRPr dirty="0"/>
          </a:p>
        </p:txBody>
      </p:sp>
      <p:grpSp>
        <p:nvGrpSpPr>
          <p:cNvPr id="2" name="Google Shape;283;p34"/>
          <p:cNvGrpSpPr/>
          <p:nvPr/>
        </p:nvGrpSpPr>
        <p:grpSpPr>
          <a:xfrm>
            <a:off x="720000" y="783150"/>
            <a:ext cx="7704100" cy="4221925"/>
            <a:chOff x="720000" y="783150"/>
            <a:chExt cx="7704100" cy="4221925"/>
          </a:xfrm>
        </p:grpSpPr>
        <p:sp>
          <p:nvSpPr>
            <p:cNvPr id="284" name="Google Shape;284;p34"/>
            <p:cNvSpPr/>
            <p:nvPr/>
          </p:nvSpPr>
          <p:spPr>
            <a:xfrm>
              <a:off x="3527525" y="783150"/>
              <a:ext cx="2088900" cy="741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7200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75517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87;p34"/>
            <p:cNvGrpSpPr/>
            <p:nvPr/>
          </p:nvGrpSpPr>
          <p:grpSpPr>
            <a:xfrm>
              <a:off x="4731700" y="4031025"/>
              <a:ext cx="148500" cy="165450"/>
              <a:chOff x="4731700" y="3973875"/>
              <a:chExt cx="148500" cy="165450"/>
            </a:xfrm>
          </p:grpSpPr>
          <p:cxnSp>
            <p:nvCxnSpPr>
              <p:cNvPr id="289" name="Google Shape;289;p34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4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3" name="Google Shape;676;p48"/>
          <p:cNvCxnSpPr/>
          <p:nvPr/>
        </p:nvCxnSpPr>
        <p:spPr>
          <a:xfrm>
            <a:off x="4263850" y="4113675"/>
            <a:ext cx="616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5233" name="_x215781216" descr="EMB00000c7846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771550"/>
            <a:ext cx="4176464" cy="2542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2123728" y="195486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-US" dirty="0" smtClean="0"/>
              <a:t>Draw()</a:t>
            </a:r>
            <a:endParaRPr dirty="0"/>
          </a:p>
        </p:txBody>
      </p:sp>
      <p:grpSp>
        <p:nvGrpSpPr>
          <p:cNvPr id="2" name="Google Shape;283;p34"/>
          <p:cNvGrpSpPr/>
          <p:nvPr/>
        </p:nvGrpSpPr>
        <p:grpSpPr>
          <a:xfrm>
            <a:off x="720000" y="783150"/>
            <a:ext cx="7704100" cy="4221925"/>
            <a:chOff x="720000" y="783150"/>
            <a:chExt cx="7704100" cy="4221925"/>
          </a:xfrm>
        </p:grpSpPr>
        <p:sp>
          <p:nvSpPr>
            <p:cNvPr id="284" name="Google Shape;284;p34"/>
            <p:cNvSpPr/>
            <p:nvPr/>
          </p:nvSpPr>
          <p:spPr>
            <a:xfrm>
              <a:off x="3527525" y="783150"/>
              <a:ext cx="2088900" cy="741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7200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75517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87;p34"/>
            <p:cNvGrpSpPr/>
            <p:nvPr/>
          </p:nvGrpSpPr>
          <p:grpSpPr>
            <a:xfrm>
              <a:off x="4731700" y="4031025"/>
              <a:ext cx="148500" cy="165450"/>
              <a:chOff x="4731700" y="3973875"/>
              <a:chExt cx="148500" cy="165450"/>
            </a:xfrm>
          </p:grpSpPr>
          <p:cxnSp>
            <p:nvCxnSpPr>
              <p:cNvPr id="289" name="Google Shape;289;p34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4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3" name="Google Shape;676;p48"/>
          <p:cNvCxnSpPr/>
          <p:nvPr/>
        </p:nvCxnSpPr>
        <p:spPr>
          <a:xfrm>
            <a:off x="4263850" y="4113675"/>
            <a:ext cx="616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5233" name="_x215781216" descr="EMB00000c7846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699542"/>
            <a:ext cx="3456384" cy="2104027"/>
          </a:xfrm>
          <a:prstGeom prst="rect">
            <a:avLst/>
          </a:prstGeom>
          <a:noFill/>
        </p:spPr>
      </p:pic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7281" name="_x215783536" descr="EMB00000c7846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7704" y="3003798"/>
            <a:ext cx="5613400" cy="1757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2123728" y="339502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" dirty="0"/>
              <a:t>- </a:t>
            </a:r>
            <a:r>
              <a:rPr lang="en-US" altLang="ko-KR" dirty="0" err="1" smtClean="0"/>
              <a:t>updateFall</a:t>
            </a:r>
            <a:r>
              <a:rPr lang="en-US" altLang="ko-KR" dirty="0" smtClean="0"/>
              <a:t>(), updateFall2()</a:t>
            </a:r>
            <a:br>
              <a:rPr lang="en-US" altLang="ko-KR" dirty="0" smtClean="0"/>
            </a:br>
            <a:endParaRPr dirty="0"/>
          </a:p>
        </p:txBody>
      </p:sp>
      <p:grpSp>
        <p:nvGrpSpPr>
          <p:cNvPr id="2" name="Google Shape;283;p34"/>
          <p:cNvGrpSpPr/>
          <p:nvPr/>
        </p:nvGrpSpPr>
        <p:grpSpPr>
          <a:xfrm>
            <a:off x="720000" y="783150"/>
            <a:ext cx="7704100" cy="4221925"/>
            <a:chOff x="720000" y="783150"/>
            <a:chExt cx="7704100" cy="4221925"/>
          </a:xfrm>
        </p:grpSpPr>
        <p:sp>
          <p:nvSpPr>
            <p:cNvPr id="284" name="Google Shape;284;p34"/>
            <p:cNvSpPr/>
            <p:nvPr/>
          </p:nvSpPr>
          <p:spPr>
            <a:xfrm>
              <a:off x="3527525" y="783150"/>
              <a:ext cx="2088900" cy="741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7200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75517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87;p34"/>
            <p:cNvGrpSpPr/>
            <p:nvPr/>
          </p:nvGrpSpPr>
          <p:grpSpPr>
            <a:xfrm>
              <a:off x="4731700" y="4031025"/>
              <a:ext cx="148500" cy="165450"/>
              <a:chOff x="4731700" y="3973875"/>
              <a:chExt cx="148500" cy="165450"/>
            </a:xfrm>
          </p:grpSpPr>
          <p:cxnSp>
            <p:nvCxnSpPr>
              <p:cNvPr id="289" name="Google Shape;289;p34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4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3" name="Google Shape;676;p48"/>
          <p:cNvCxnSpPr/>
          <p:nvPr/>
        </p:nvCxnSpPr>
        <p:spPr>
          <a:xfrm>
            <a:off x="4263850" y="4113675"/>
            <a:ext cx="616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9329" name="_x215782816" descr="EMB00000c7846b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699542"/>
            <a:ext cx="4104456" cy="29567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8"/>
          <p:cNvSpPr txBox="1">
            <a:spLocks noGrp="1"/>
          </p:cNvSpPr>
          <p:nvPr>
            <p:ph type="title"/>
          </p:nvPr>
        </p:nvSpPr>
        <p:spPr>
          <a:xfrm>
            <a:off x="1732500" y="2408225"/>
            <a:ext cx="567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프로그램 시현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670" name="Google Shape;670;p48"/>
          <p:cNvSpPr txBox="1">
            <a:spLocks noGrp="1"/>
          </p:cNvSpPr>
          <p:nvPr>
            <p:ph type="title" idx="2"/>
          </p:nvPr>
        </p:nvSpPr>
        <p:spPr>
          <a:xfrm>
            <a:off x="1732500" y="1357581"/>
            <a:ext cx="283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grpSp>
        <p:nvGrpSpPr>
          <p:cNvPr id="672" name="Google Shape;672;p48"/>
          <p:cNvGrpSpPr/>
          <p:nvPr/>
        </p:nvGrpSpPr>
        <p:grpSpPr>
          <a:xfrm>
            <a:off x="4263850" y="821675"/>
            <a:ext cx="4628075" cy="3374800"/>
            <a:chOff x="4263850" y="821675"/>
            <a:chExt cx="4628075" cy="3374800"/>
          </a:xfrm>
        </p:grpSpPr>
        <p:sp>
          <p:nvSpPr>
            <p:cNvPr id="673" name="Google Shape;673;p48"/>
            <p:cNvSpPr/>
            <p:nvPr/>
          </p:nvSpPr>
          <p:spPr>
            <a:xfrm>
              <a:off x="5840575" y="821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8612025" y="2179269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8"/>
            <p:cNvGrpSpPr/>
            <p:nvPr/>
          </p:nvGrpSpPr>
          <p:grpSpPr>
            <a:xfrm>
              <a:off x="4263850" y="4031025"/>
              <a:ext cx="616350" cy="165450"/>
              <a:chOff x="4263850" y="3973875"/>
              <a:chExt cx="616350" cy="165450"/>
            </a:xfrm>
          </p:grpSpPr>
          <p:cxnSp>
            <p:nvCxnSpPr>
              <p:cNvPr id="676" name="Google Shape;676;p48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48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48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" name="Google Shape;775;p52"/>
          <p:cNvGrpSpPr/>
          <p:nvPr/>
        </p:nvGrpSpPr>
        <p:grpSpPr>
          <a:xfrm>
            <a:off x="6012160" y="2643758"/>
            <a:ext cx="937289" cy="937289"/>
            <a:chOff x="-2127900" y="297425"/>
            <a:chExt cx="1357800" cy="1357800"/>
          </a:xfrm>
        </p:grpSpPr>
        <p:sp>
          <p:nvSpPr>
            <p:cNvPr id="14" name="Google Shape;776;p52"/>
            <p:cNvSpPr/>
            <p:nvPr/>
          </p:nvSpPr>
          <p:spPr>
            <a:xfrm>
              <a:off x="-2127900" y="297425"/>
              <a:ext cx="1357800" cy="1357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7;p52"/>
            <p:cNvSpPr/>
            <p:nvPr/>
          </p:nvSpPr>
          <p:spPr>
            <a:xfrm rot="5400000">
              <a:off x="-1749275" y="648875"/>
              <a:ext cx="757200" cy="654900"/>
            </a:xfrm>
            <a:prstGeom prst="triangle">
              <a:avLst>
                <a:gd name="adj" fmla="val 50000"/>
              </a:avLst>
            </a:prstGeom>
            <a:solidFill>
              <a:srgbClr val="F5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797;p54"/>
          <p:cNvSpPr txBox="1">
            <a:spLocks/>
          </p:cNvSpPr>
          <p:nvPr/>
        </p:nvSpPr>
        <p:spPr>
          <a:xfrm>
            <a:off x="2123728" y="1995686"/>
            <a:ext cx="47697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Merriweather"/>
              <a:buNone/>
              <a:tabLst/>
              <a:defRPr/>
            </a:pPr>
            <a:r>
              <a:rPr kumimoji="0" lang="en-US" sz="6200" b="1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Thanks!</a:t>
            </a:r>
            <a:endParaRPr kumimoji="0" lang="en-US" sz="62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1530025" y="1271153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프로젝트 개요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subTitle" idx="1"/>
          </p:nvPr>
        </p:nvSpPr>
        <p:spPr>
          <a:xfrm>
            <a:off x="5093695" y="2082947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+mn-ea"/>
                <a:ea typeface="+mn-ea"/>
              </a:rPr>
              <a:t>프로젝트를 수행하기 위한 알고리즘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+mn-ea"/>
                <a:ea typeface="+mn-ea"/>
              </a:rPr>
              <a:t>자료구조 설명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+mn-ea"/>
                <a:ea typeface="+mn-ea"/>
              </a:rPr>
              <a:t>핵심 변수 설명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+mn-ea"/>
                <a:ea typeface="+mn-ea"/>
              </a:rPr>
              <a:t>각 함수 기능 </a:t>
            </a:r>
            <a:endParaRPr sz="1100" dirty="0">
              <a:latin typeface="+mn-ea"/>
              <a:ea typeface="+mn-ea"/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 idx="2"/>
          </p:nvPr>
        </p:nvSpPr>
        <p:spPr>
          <a:xfrm>
            <a:off x="720000" y="1271153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 idx="3"/>
          </p:nvPr>
        </p:nvSpPr>
        <p:spPr>
          <a:xfrm>
            <a:off x="3563888" y="3003798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프로그램 시현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 idx="4"/>
          </p:nvPr>
        </p:nvSpPr>
        <p:spPr>
          <a:xfrm>
            <a:off x="2760911" y="3003798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6"/>
          </p:nvPr>
        </p:nvSpPr>
        <p:spPr>
          <a:xfrm>
            <a:off x="5148064" y="1347614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알고리즘 및 자료구조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 idx="7"/>
          </p:nvPr>
        </p:nvSpPr>
        <p:spPr>
          <a:xfrm>
            <a:off x="4338039" y="1347614"/>
            <a:ext cx="80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sp>
        <p:nvSpPr>
          <p:cNvPr id="198" name="Google Shape;198;p30"/>
          <p:cNvSpPr/>
          <p:nvPr/>
        </p:nvSpPr>
        <p:spPr>
          <a:xfrm>
            <a:off x="277025" y="4120700"/>
            <a:ext cx="872400" cy="8724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573275" y="39955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8275575" y="2489025"/>
            <a:ext cx="616350" cy="165450"/>
            <a:chOff x="4263850" y="3973875"/>
            <a:chExt cx="616350" cy="165450"/>
          </a:xfrm>
        </p:grpSpPr>
        <p:cxnSp>
          <p:nvCxnSpPr>
            <p:cNvPr id="201" name="Google Shape;201;p30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30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30"/>
            <p:cNvCxnSpPr/>
            <p:nvPr/>
          </p:nvCxnSpPr>
          <p:spPr>
            <a:xfrm rot="10800000" flipH="1">
              <a:off x="4731700" y="4056525"/>
              <a:ext cx="148500" cy="8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30"/>
          <p:cNvSpPr/>
          <p:nvPr/>
        </p:nvSpPr>
        <p:spPr>
          <a:xfrm>
            <a:off x="7968750" y="8819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7;p30"/>
          <p:cNvSpPr txBox="1">
            <a:spLocks noGrp="1"/>
          </p:cNvSpPr>
          <p:nvPr>
            <p:ph type="subTitle" idx="1"/>
          </p:nvPr>
        </p:nvSpPr>
        <p:spPr>
          <a:xfrm>
            <a:off x="3583296" y="3440299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+mn-ea"/>
                <a:ea typeface="+mn-ea"/>
              </a:rPr>
              <a:t>프로젝트 동작 시현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+mn-ea"/>
                <a:ea typeface="+mn-ea"/>
              </a:rPr>
              <a:t>각 동작에 대한 설명</a:t>
            </a:r>
            <a:endParaRPr sz="1100" dirty="0">
              <a:latin typeface="+mn-ea"/>
              <a:ea typeface="+mn-ea"/>
            </a:endParaRPr>
          </a:p>
        </p:txBody>
      </p:sp>
      <p:sp>
        <p:nvSpPr>
          <p:cNvPr id="24" name="Google Shape;187;p30"/>
          <p:cNvSpPr txBox="1">
            <a:spLocks noGrp="1"/>
          </p:cNvSpPr>
          <p:nvPr>
            <p:ph type="subTitle" idx="1"/>
          </p:nvPr>
        </p:nvSpPr>
        <p:spPr>
          <a:xfrm>
            <a:off x="1475656" y="1851670"/>
            <a:ext cx="2640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+mn-ea"/>
                <a:ea typeface="+mn-ea"/>
              </a:rPr>
              <a:t>프로젝트 실현 목표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+mn-ea"/>
                <a:ea typeface="+mn-ea"/>
              </a:rPr>
              <a:t>창의적 구현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0" indent="0"/>
            <a:r>
              <a:rPr lang="ko-KR" altLang="en-US" sz="1100" dirty="0" smtClean="0">
                <a:latin typeface="+mn-ea"/>
                <a:ea typeface="+mn-ea"/>
              </a:rPr>
              <a:t>프로젝트 동작 흐름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(with flow chart)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720000" y="2612920"/>
            <a:ext cx="7704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ko-KR" altLang="en-US" dirty="0" smtClean="0">
                <a:latin typeface="+mj-ea"/>
                <a:ea typeface="+mj-ea"/>
              </a:rPr>
              <a:t>프로젝트 개요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2"/>
          </p:nvPr>
        </p:nvSpPr>
        <p:spPr>
          <a:xfrm>
            <a:off x="2996550" y="1253162"/>
            <a:ext cx="31509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212" name="Google Shape;212;p31"/>
          <p:cNvGrpSpPr/>
          <p:nvPr/>
        </p:nvGrpSpPr>
        <p:grpSpPr>
          <a:xfrm>
            <a:off x="2768100" y="2489025"/>
            <a:ext cx="6123825" cy="1822875"/>
            <a:chOff x="2768100" y="2489025"/>
            <a:chExt cx="6123825" cy="1822875"/>
          </a:xfrm>
        </p:grpSpPr>
        <p:cxnSp>
          <p:nvCxnSpPr>
            <p:cNvPr id="213" name="Google Shape;213;p31"/>
            <p:cNvCxnSpPr/>
            <p:nvPr/>
          </p:nvCxnSpPr>
          <p:spPr>
            <a:xfrm rot="10800000">
              <a:off x="3390900" y="4171950"/>
              <a:ext cx="2362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31"/>
            <p:cNvSpPr/>
            <p:nvPr/>
          </p:nvSpPr>
          <p:spPr>
            <a:xfrm>
              <a:off x="27681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0960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31"/>
            <p:cNvGrpSpPr/>
            <p:nvPr/>
          </p:nvGrpSpPr>
          <p:grpSpPr>
            <a:xfrm>
              <a:off x="8275575" y="2489025"/>
              <a:ext cx="616350" cy="165450"/>
              <a:chOff x="4263850" y="3973875"/>
              <a:chExt cx="616350" cy="165450"/>
            </a:xfrm>
          </p:grpSpPr>
          <p:cxnSp>
            <p:nvCxnSpPr>
              <p:cNvPr id="217" name="Google Shape;217;p31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31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31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프로젝트 실현 목표</a:t>
            </a:r>
            <a:endParaRPr dirty="0">
              <a:latin typeface="+mn-ea"/>
              <a:ea typeface="+mn-ea"/>
            </a:endParaRPr>
          </a:p>
        </p:txBody>
      </p:sp>
      <p:cxnSp>
        <p:nvCxnSpPr>
          <p:cNvPr id="379" name="Google Shape;379;p38"/>
          <p:cNvCxnSpPr>
            <a:stCxn id="380" idx="1"/>
          </p:cNvCxnSpPr>
          <p:nvPr/>
        </p:nvCxnSpPr>
        <p:spPr>
          <a:xfrm rot="10800000">
            <a:off x="673250" y="3007594"/>
            <a:ext cx="66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38"/>
          <p:cNvSpPr/>
          <p:nvPr/>
        </p:nvSpPr>
        <p:spPr>
          <a:xfrm>
            <a:off x="1341950" y="2674144"/>
            <a:ext cx="909900" cy="666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Merriweather"/>
                <a:ea typeface="Merriweather"/>
                <a:cs typeface="Merriweather"/>
                <a:sym typeface="Merriweather"/>
              </a:rPr>
              <a:t>01</a:t>
            </a:r>
            <a:endParaRPr sz="20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81" name="Google Shape;381;p38"/>
          <p:cNvCxnSpPr>
            <a:stCxn id="380" idx="0"/>
          </p:cNvCxnSpPr>
          <p:nvPr/>
        </p:nvCxnSpPr>
        <p:spPr>
          <a:xfrm flipV="1">
            <a:off x="1796900" y="2355726"/>
            <a:ext cx="326828" cy="3184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683568" y="1347614"/>
            <a:ext cx="3672408" cy="1148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altLang="ko-KR" sz="1600" dirty="0" smtClean="0">
                <a:latin typeface="+mn-ea"/>
                <a:ea typeface="+mn-ea"/>
              </a:rPr>
              <a:t>waterfall </a:t>
            </a:r>
            <a:r>
              <a:rPr lang="ko-KR" altLang="en-US" sz="1600" dirty="0" smtClean="0">
                <a:latin typeface="+mn-ea"/>
                <a:ea typeface="+mn-ea"/>
              </a:rPr>
              <a:t>실습의 </a:t>
            </a:r>
            <a:r>
              <a:rPr lang="ko-KR" altLang="en-US" sz="1600" dirty="0" smtClean="0">
                <a:latin typeface="+mn-ea"/>
                <a:ea typeface="+mn-ea"/>
              </a:rPr>
              <a:t>연장선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ctr"/>
            <a:r>
              <a:rPr lang="en-US" altLang="ko-KR" sz="1600" dirty="0" smtClean="0">
                <a:latin typeface="+mn-ea"/>
                <a:ea typeface="+mn-ea"/>
              </a:rPr>
              <a:t>-&gt; </a:t>
            </a:r>
            <a:r>
              <a:rPr lang="en-US" altLang="ko-KR" sz="1600" dirty="0" smtClean="0">
                <a:solidFill>
                  <a:srgbClr val="0070C0"/>
                </a:solidFill>
                <a:latin typeface="+mn-ea"/>
                <a:ea typeface="+mn-ea"/>
              </a:rPr>
              <a:t>visible </a:t>
            </a:r>
            <a:r>
              <a:rPr lang="en-US" altLang="ko-KR" sz="1600" dirty="0" smtClean="0">
                <a:solidFill>
                  <a:srgbClr val="0070C0"/>
                </a:solidFill>
                <a:latin typeface="+mn-ea"/>
                <a:ea typeface="+mn-ea"/>
              </a:rPr>
              <a:t>piano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보이는 피아노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ko-KR" altLang="en-US" sz="1600" dirty="0" smtClean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91919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3192018" y="2674144"/>
            <a:ext cx="909900" cy="66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Merriweather"/>
                <a:ea typeface="Merriweather"/>
                <a:cs typeface="Merriweather"/>
                <a:sym typeface="Merriweather"/>
              </a:rPr>
              <a:t>02</a:t>
            </a:r>
            <a:endParaRPr sz="20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85" name="Google Shape;385;p38"/>
          <p:cNvCxnSpPr>
            <a:stCxn id="384" idx="2"/>
          </p:cNvCxnSpPr>
          <p:nvPr/>
        </p:nvCxnSpPr>
        <p:spPr>
          <a:xfrm>
            <a:off x="3646968" y="3341044"/>
            <a:ext cx="0" cy="34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38"/>
          <p:cNvSpPr txBox="1"/>
          <p:nvPr/>
        </p:nvSpPr>
        <p:spPr>
          <a:xfrm>
            <a:off x="2267744" y="3723878"/>
            <a:ext cx="27363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191919"/>
                </a:solidFill>
                <a:latin typeface="+mn-ea"/>
                <a:ea typeface="+mn-ea"/>
                <a:cs typeface="Darker Grotesque Medium"/>
                <a:sym typeface="Darker Grotesque Medium"/>
              </a:rPr>
              <a:t>대상</a:t>
            </a:r>
            <a:r>
              <a:rPr lang="en-US" altLang="ko-KR" sz="1600" dirty="0" smtClean="0">
                <a:solidFill>
                  <a:srgbClr val="191919"/>
                </a:solidFill>
                <a:latin typeface="+mn-ea"/>
                <a:ea typeface="+mn-ea"/>
                <a:cs typeface="Darker Grotesque Medium"/>
                <a:sym typeface="Darker Grotesque Medium"/>
              </a:rPr>
              <a:t>: </a:t>
            </a:r>
            <a:r>
              <a:rPr lang="ko-KR" altLang="en-US" sz="1600" dirty="0" smtClean="0">
                <a:solidFill>
                  <a:srgbClr val="191919"/>
                </a:solidFill>
                <a:latin typeface="+mn-ea"/>
                <a:ea typeface="+mn-ea"/>
                <a:cs typeface="Darker Grotesque Medium"/>
                <a:sym typeface="Darker Grotesque Medium"/>
              </a:rPr>
              <a:t>청각으로 음악을 들을 수 없는 사람들</a:t>
            </a:r>
            <a:endParaRPr sz="1600" dirty="0">
              <a:solidFill>
                <a:srgbClr val="191919"/>
              </a:solidFill>
              <a:latin typeface="+mn-ea"/>
              <a:ea typeface="+mn-ea"/>
              <a:cs typeface="Darker Grotesque Medium"/>
              <a:sym typeface="Darker Grotesque Medium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5042086" y="2674144"/>
            <a:ext cx="909900" cy="666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Merriweather"/>
                <a:ea typeface="Merriweather"/>
                <a:cs typeface="Merriweather"/>
                <a:sym typeface="Merriweather"/>
              </a:rPr>
              <a:t>03</a:t>
            </a:r>
            <a:endParaRPr sz="20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92" name="Google Shape;392;p38"/>
          <p:cNvCxnSpPr>
            <a:stCxn id="393" idx="2"/>
          </p:cNvCxnSpPr>
          <p:nvPr/>
        </p:nvCxnSpPr>
        <p:spPr>
          <a:xfrm>
            <a:off x="7347104" y="3341044"/>
            <a:ext cx="0" cy="34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3" name="Google Shape;393;p38"/>
          <p:cNvSpPr/>
          <p:nvPr/>
        </p:nvSpPr>
        <p:spPr>
          <a:xfrm>
            <a:off x="6892154" y="2674144"/>
            <a:ext cx="909900" cy="66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Merriweather"/>
                <a:ea typeface="Merriweather"/>
                <a:cs typeface="Merriweather"/>
                <a:sym typeface="Merriweather"/>
              </a:rPr>
              <a:t>04</a:t>
            </a:r>
            <a:endParaRPr sz="20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5940152" y="3651870"/>
            <a:ext cx="27363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191919"/>
                </a:solidFill>
                <a:latin typeface="+mn-ea"/>
                <a:ea typeface="+mn-ea"/>
                <a:cs typeface="Darker Grotesque Medium"/>
                <a:sym typeface="Darker Grotesque Medium"/>
              </a:rPr>
              <a:t>기대효과</a:t>
            </a:r>
            <a:r>
              <a:rPr lang="en-US" altLang="ko-KR" sz="1600" dirty="0" smtClean="0">
                <a:solidFill>
                  <a:srgbClr val="191919"/>
                </a:solidFill>
                <a:latin typeface="+mn-ea"/>
                <a:ea typeface="+mn-ea"/>
                <a:cs typeface="Darker Grotesque Medium"/>
                <a:sym typeface="Darker Grotesque Medium"/>
              </a:rPr>
              <a:t>1:  </a:t>
            </a:r>
            <a:r>
              <a:rPr lang="ko-KR" altLang="en-US" sz="1600" dirty="0" smtClean="0">
                <a:solidFill>
                  <a:srgbClr val="191919"/>
                </a:solidFill>
                <a:latin typeface="+mn-ea"/>
                <a:ea typeface="+mn-ea"/>
                <a:cs typeface="Darker Grotesque Medium"/>
                <a:sym typeface="Darker Grotesque Medium"/>
              </a:rPr>
              <a:t>편의성</a:t>
            </a:r>
            <a:endParaRPr lang="en-US" altLang="ko-KR" sz="1600" dirty="0" smtClean="0">
              <a:solidFill>
                <a:srgbClr val="191919"/>
              </a:solidFill>
              <a:latin typeface="+mn-ea"/>
              <a:ea typeface="+mn-ea"/>
              <a:cs typeface="Darker Grotesque Medium"/>
              <a:sym typeface="Darker Grotesque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191919"/>
                </a:solidFill>
                <a:latin typeface="+mn-ea"/>
                <a:ea typeface="+mn-ea"/>
                <a:cs typeface="Darker Grotesque Medium"/>
                <a:sym typeface="Darker Grotesque Medium"/>
              </a:rPr>
              <a:t>기대효과</a:t>
            </a:r>
            <a:r>
              <a:rPr lang="en-US" altLang="ko-KR" sz="1600" dirty="0" smtClean="0">
                <a:solidFill>
                  <a:srgbClr val="191919"/>
                </a:solidFill>
                <a:latin typeface="+mn-ea"/>
                <a:ea typeface="+mn-ea"/>
                <a:cs typeface="Darker Grotesque Medium"/>
                <a:sym typeface="Darker Grotesque Medium"/>
              </a:rPr>
              <a:t>2: </a:t>
            </a:r>
            <a:r>
              <a:rPr lang="ko-KR" altLang="en-US" sz="1600" dirty="0" smtClean="0">
                <a:solidFill>
                  <a:srgbClr val="191919"/>
                </a:solidFill>
                <a:latin typeface="+mn-ea"/>
                <a:ea typeface="+mn-ea"/>
                <a:cs typeface="Darker Grotesque Medium"/>
                <a:sym typeface="Darker Grotesque Medium"/>
              </a:rPr>
              <a:t>계이름 숙지</a:t>
            </a:r>
            <a:r>
              <a:rPr lang="en-US" altLang="ko-KR" sz="1600" dirty="0" smtClean="0">
                <a:solidFill>
                  <a:srgbClr val="191919"/>
                </a:solidFill>
                <a:latin typeface="+mn-ea"/>
                <a:ea typeface="+mn-ea"/>
                <a:cs typeface="Darker Grotesque Medium"/>
                <a:sym typeface="Darker Grotesque Medium"/>
              </a:rPr>
              <a:t> </a:t>
            </a:r>
            <a:endParaRPr sz="1600" dirty="0">
              <a:solidFill>
                <a:srgbClr val="191919"/>
              </a:solidFill>
              <a:latin typeface="+mn-ea"/>
              <a:ea typeface="+mn-ea"/>
              <a:cs typeface="Darker Grotesque Medium"/>
              <a:sym typeface="Darker Grotesque Medium"/>
            </a:endParaRPr>
          </a:p>
        </p:txBody>
      </p:sp>
      <p:sp>
        <p:nvSpPr>
          <p:cNvPr id="396" name="Google Shape;396;p38"/>
          <p:cNvSpPr/>
          <p:nvPr/>
        </p:nvSpPr>
        <p:spPr>
          <a:xfrm flipH="1">
            <a:off x="907644" y="881900"/>
            <a:ext cx="279900" cy="279900"/>
          </a:xfrm>
          <a:prstGeom prst="star4">
            <a:avLst>
              <a:gd name="adj" fmla="val 125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7" name="Google Shape;397;p38"/>
          <p:cNvCxnSpPr>
            <a:stCxn id="380" idx="3"/>
            <a:endCxn id="384" idx="1"/>
          </p:cNvCxnSpPr>
          <p:nvPr/>
        </p:nvCxnSpPr>
        <p:spPr>
          <a:xfrm>
            <a:off x="2251850" y="3007594"/>
            <a:ext cx="94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38"/>
          <p:cNvCxnSpPr>
            <a:stCxn id="384" idx="3"/>
            <a:endCxn id="388" idx="1"/>
          </p:cNvCxnSpPr>
          <p:nvPr/>
        </p:nvCxnSpPr>
        <p:spPr>
          <a:xfrm>
            <a:off x="4101918" y="3007594"/>
            <a:ext cx="94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38"/>
          <p:cNvCxnSpPr>
            <a:stCxn id="388" idx="3"/>
            <a:endCxn id="393" idx="1"/>
          </p:cNvCxnSpPr>
          <p:nvPr/>
        </p:nvCxnSpPr>
        <p:spPr>
          <a:xfrm>
            <a:off x="5951986" y="3007594"/>
            <a:ext cx="94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38"/>
          <p:cNvCxnSpPr>
            <a:endCxn id="393" idx="3"/>
          </p:cNvCxnSpPr>
          <p:nvPr/>
        </p:nvCxnSpPr>
        <p:spPr>
          <a:xfrm rot="10800000">
            <a:off x="7802054" y="3007594"/>
            <a:ext cx="668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81;p38"/>
          <p:cNvCxnSpPr/>
          <p:nvPr/>
        </p:nvCxnSpPr>
        <p:spPr>
          <a:xfrm flipV="1">
            <a:off x="5508104" y="2355726"/>
            <a:ext cx="326828" cy="3184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382;p38"/>
          <p:cNvSpPr txBox="1"/>
          <p:nvPr/>
        </p:nvSpPr>
        <p:spPr>
          <a:xfrm>
            <a:off x="4860032" y="1851670"/>
            <a:ext cx="2232248" cy="428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rgbClr val="191919"/>
                </a:solidFill>
                <a:latin typeface="+mn-ea"/>
                <a:ea typeface="+mn-ea"/>
                <a:cs typeface="Darker Grotesque Medium"/>
                <a:sym typeface="Darker Grotesque Medium"/>
              </a:rPr>
              <a:t>목표</a:t>
            </a:r>
            <a:r>
              <a:rPr lang="en-US" altLang="ko-KR" sz="1600" b="1" dirty="0" smtClean="0">
                <a:solidFill>
                  <a:srgbClr val="191919"/>
                </a:solidFill>
                <a:latin typeface="+mn-ea"/>
                <a:ea typeface="+mn-ea"/>
                <a:cs typeface="Darker Grotesque Medium"/>
                <a:sym typeface="Darker Grotesque Medium"/>
              </a:rPr>
              <a:t>: </a:t>
            </a:r>
            <a:r>
              <a:rPr lang="ko-KR" altLang="en-US" sz="1600" b="1" dirty="0" smtClean="0">
                <a:solidFill>
                  <a:srgbClr val="191919"/>
                </a:solidFill>
                <a:latin typeface="+mn-ea"/>
                <a:ea typeface="+mn-ea"/>
                <a:cs typeface="Darker Grotesque Medium"/>
                <a:sym typeface="Darker Grotesque Medium"/>
              </a:rPr>
              <a:t>청각의 시각화</a:t>
            </a:r>
            <a:endParaRPr sz="1600" b="1" dirty="0">
              <a:solidFill>
                <a:srgbClr val="191919"/>
              </a:solidFill>
              <a:latin typeface="+mn-ea"/>
              <a:ea typeface="+mn-ea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창의적 구현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755576" y="3363838"/>
            <a:ext cx="20952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 err="1" smtClean="0"/>
              <a:t>Garageband</a:t>
            </a:r>
            <a:endParaRPr dirty="0"/>
          </a:p>
        </p:txBody>
      </p:sp>
      <p:sp>
        <p:nvSpPr>
          <p:cNvPr id="227" name="Google Shape;227;p32"/>
          <p:cNvSpPr txBox="1">
            <a:spLocks noGrp="1"/>
          </p:cNvSpPr>
          <p:nvPr>
            <p:ph type="title" idx="2"/>
          </p:nvPr>
        </p:nvSpPr>
        <p:spPr>
          <a:xfrm>
            <a:off x="3203848" y="3363838"/>
            <a:ext cx="2631776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Openframeworks</a:t>
            </a:r>
            <a:endParaRPr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title" idx="4"/>
          </p:nvPr>
        </p:nvSpPr>
        <p:spPr>
          <a:xfrm>
            <a:off x="6156176" y="3363838"/>
            <a:ext cx="2088232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 smtClean="0"/>
              <a:t>visible Sound</a:t>
            </a:r>
            <a:endParaRPr dirty="0"/>
          </a:p>
        </p:txBody>
      </p:sp>
      <p:grpSp>
        <p:nvGrpSpPr>
          <p:cNvPr id="258" name="Google Shape;258;p32"/>
          <p:cNvGrpSpPr/>
          <p:nvPr/>
        </p:nvGrpSpPr>
        <p:grpSpPr>
          <a:xfrm>
            <a:off x="4263825" y="881900"/>
            <a:ext cx="4603150" cy="3314575"/>
            <a:chOff x="4263825" y="881900"/>
            <a:chExt cx="4603150" cy="3314575"/>
          </a:xfrm>
        </p:grpSpPr>
        <p:sp>
          <p:nvSpPr>
            <p:cNvPr id="259" name="Google Shape;259;p32"/>
            <p:cNvSpPr/>
            <p:nvPr/>
          </p:nvSpPr>
          <p:spPr>
            <a:xfrm>
              <a:off x="7994575" y="1577600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968750" y="8819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2"/>
            <p:cNvGrpSpPr/>
            <p:nvPr/>
          </p:nvGrpSpPr>
          <p:grpSpPr>
            <a:xfrm>
              <a:off x="4263825" y="4031025"/>
              <a:ext cx="616350" cy="165450"/>
              <a:chOff x="4263850" y="3973875"/>
              <a:chExt cx="616350" cy="165450"/>
            </a:xfrm>
          </p:grpSpPr>
          <p:cxnSp>
            <p:nvCxnSpPr>
              <p:cNvPr id="262" name="Google Shape;262;p32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32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32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01" name="_x215775296" descr="EMB00000c7846c2"/>
          <p:cNvPicPr>
            <a:picLocks noChangeAspect="1" noChangeArrowheads="1"/>
          </p:cNvPicPr>
          <p:nvPr/>
        </p:nvPicPr>
        <p:blipFill>
          <a:blip r:embed="rId3"/>
          <a:srcRect l="7168" t="11775" r="49583" b="29347"/>
          <a:stretch>
            <a:fillRect/>
          </a:stretch>
        </p:blipFill>
        <p:spPr bwMode="auto">
          <a:xfrm>
            <a:off x="1187624" y="1923678"/>
            <a:ext cx="1224136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9912" y="1995686"/>
            <a:ext cx="1440160" cy="11104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1205" name="AutoShape 5" descr="소리로 만드는 예술, 'Sound Art'를 소개합니다 : 네이버 포스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07" name="AutoShape 7" descr="소리로 만드는 예술, 'Sound Art'를 소개합니다 : 네이버 포스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2200" y="1995686"/>
            <a:ext cx="1775465" cy="10801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2123728" y="195486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" dirty="0" smtClean="0"/>
              <a:t>Flow Chart</a:t>
            </a:r>
            <a:endParaRPr dirty="0"/>
          </a:p>
        </p:txBody>
      </p:sp>
      <p:grpSp>
        <p:nvGrpSpPr>
          <p:cNvPr id="283" name="Google Shape;283;p34"/>
          <p:cNvGrpSpPr/>
          <p:nvPr/>
        </p:nvGrpSpPr>
        <p:grpSpPr>
          <a:xfrm>
            <a:off x="720000" y="783150"/>
            <a:ext cx="7704100" cy="4221925"/>
            <a:chOff x="720000" y="783150"/>
            <a:chExt cx="7704100" cy="4221925"/>
          </a:xfrm>
        </p:grpSpPr>
        <p:sp>
          <p:nvSpPr>
            <p:cNvPr id="284" name="Google Shape;284;p34"/>
            <p:cNvSpPr/>
            <p:nvPr/>
          </p:nvSpPr>
          <p:spPr>
            <a:xfrm>
              <a:off x="3527525" y="783150"/>
              <a:ext cx="2088900" cy="741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7200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75517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34"/>
            <p:cNvGrpSpPr/>
            <p:nvPr/>
          </p:nvGrpSpPr>
          <p:grpSpPr>
            <a:xfrm>
              <a:off x="4731700" y="4031025"/>
              <a:ext cx="148500" cy="165450"/>
              <a:chOff x="4731700" y="3973875"/>
              <a:chExt cx="148500" cy="165450"/>
            </a:xfrm>
          </p:grpSpPr>
          <p:cxnSp>
            <p:nvCxnSpPr>
              <p:cNvPr id="289" name="Google Shape;289;p34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4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4" name="_x215775616" descr="EMB00000c7846c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712" y="771550"/>
            <a:ext cx="5112568" cy="38357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720000" y="2612920"/>
            <a:ext cx="7704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ko-KR" altLang="en-US" dirty="0" smtClean="0">
                <a:latin typeface="+mj-ea"/>
                <a:ea typeface="+mj-ea"/>
              </a:rPr>
              <a:t>알고리즘 및 자료구조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2"/>
          </p:nvPr>
        </p:nvSpPr>
        <p:spPr>
          <a:xfrm>
            <a:off x="2996550" y="1253162"/>
            <a:ext cx="3150900" cy="10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grpSp>
        <p:nvGrpSpPr>
          <p:cNvPr id="2" name="Google Shape;212;p31"/>
          <p:cNvGrpSpPr/>
          <p:nvPr/>
        </p:nvGrpSpPr>
        <p:grpSpPr>
          <a:xfrm>
            <a:off x="2768100" y="2489025"/>
            <a:ext cx="6123825" cy="1822875"/>
            <a:chOff x="2768100" y="2489025"/>
            <a:chExt cx="6123825" cy="1822875"/>
          </a:xfrm>
        </p:grpSpPr>
        <p:cxnSp>
          <p:nvCxnSpPr>
            <p:cNvPr id="213" name="Google Shape;213;p31"/>
            <p:cNvCxnSpPr/>
            <p:nvPr/>
          </p:nvCxnSpPr>
          <p:spPr>
            <a:xfrm rot="10800000">
              <a:off x="3390900" y="4171950"/>
              <a:ext cx="2362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31"/>
            <p:cNvSpPr/>
            <p:nvPr/>
          </p:nvSpPr>
          <p:spPr>
            <a:xfrm>
              <a:off x="27681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096000" y="4032000"/>
              <a:ext cx="279900" cy="2799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16;p31"/>
            <p:cNvGrpSpPr/>
            <p:nvPr/>
          </p:nvGrpSpPr>
          <p:grpSpPr>
            <a:xfrm>
              <a:off x="8275575" y="2489025"/>
              <a:ext cx="616350" cy="165450"/>
              <a:chOff x="4263850" y="3973875"/>
              <a:chExt cx="616350" cy="165450"/>
            </a:xfrm>
          </p:grpSpPr>
          <p:cxnSp>
            <p:nvCxnSpPr>
              <p:cNvPr id="217" name="Google Shape;217;p31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31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31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2123728" y="195486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알고리즘</a:t>
            </a:r>
            <a:r>
              <a:rPr lang="en-US" altLang="ko-KR" dirty="0" smtClean="0">
                <a:latin typeface="+mj-ea"/>
                <a:ea typeface="+mj-ea"/>
              </a:rPr>
              <a:t>:  </a:t>
            </a:r>
            <a:r>
              <a:rPr lang="ko-KR" altLang="en-US" dirty="0" smtClean="0">
                <a:latin typeface="+mj-ea"/>
                <a:ea typeface="+mj-ea"/>
              </a:rPr>
              <a:t>검은 건반 디자인 계산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2" name="Google Shape;283;p34"/>
          <p:cNvGrpSpPr/>
          <p:nvPr/>
        </p:nvGrpSpPr>
        <p:grpSpPr>
          <a:xfrm>
            <a:off x="720000" y="783150"/>
            <a:ext cx="7704100" cy="4221925"/>
            <a:chOff x="720000" y="783150"/>
            <a:chExt cx="7704100" cy="4221925"/>
          </a:xfrm>
        </p:grpSpPr>
        <p:sp>
          <p:nvSpPr>
            <p:cNvPr id="284" name="Google Shape;284;p34"/>
            <p:cNvSpPr/>
            <p:nvPr/>
          </p:nvSpPr>
          <p:spPr>
            <a:xfrm>
              <a:off x="3527525" y="783150"/>
              <a:ext cx="2088900" cy="741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7200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75517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87;p34"/>
            <p:cNvGrpSpPr/>
            <p:nvPr/>
          </p:nvGrpSpPr>
          <p:grpSpPr>
            <a:xfrm>
              <a:off x="4731700" y="4031025"/>
              <a:ext cx="148500" cy="165450"/>
              <a:chOff x="4731700" y="3973875"/>
              <a:chExt cx="148500" cy="165450"/>
            </a:xfrm>
          </p:grpSpPr>
          <p:cxnSp>
            <p:nvCxnSpPr>
              <p:cNvPr id="289" name="Google Shape;289;p34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4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3" name="Google Shape;676;p48"/>
          <p:cNvCxnSpPr/>
          <p:nvPr/>
        </p:nvCxnSpPr>
        <p:spPr>
          <a:xfrm>
            <a:off x="4263850" y="4113675"/>
            <a:ext cx="616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3"/>
          <a:srcRect b="18711"/>
          <a:stretch>
            <a:fillRect/>
          </a:stretch>
        </p:blipFill>
        <p:spPr bwMode="auto">
          <a:xfrm>
            <a:off x="755576" y="771550"/>
            <a:ext cx="741682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979712" y="314781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단순히 더하면 오차 발생 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-&gt; (</a:t>
            </a:r>
            <a:r>
              <a:rPr lang="ko-KR" altLang="en-US" dirty="0" smtClean="0">
                <a:latin typeface="+mn-ea"/>
                <a:ea typeface="+mn-ea"/>
              </a:rPr>
              <a:t>이전 흰 건반 </a:t>
            </a:r>
            <a:r>
              <a:rPr lang="en-US" altLang="ko-KR" dirty="0" smtClean="0">
                <a:latin typeface="+mn-ea"/>
                <a:ea typeface="+mn-ea"/>
              </a:rPr>
              <a:t>+ </a:t>
            </a:r>
            <a:r>
              <a:rPr lang="ko-KR" altLang="en-US" dirty="0" smtClean="0">
                <a:latin typeface="+mn-ea"/>
                <a:ea typeface="+mn-ea"/>
              </a:rPr>
              <a:t>다음 흰 건반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/2 =</a:t>
            </a:r>
            <a:r>
              <a:rPr lang="ko-KR" altLang="en-US" dirty="0" smtClean="0">
                <a:latin typeface="+mn-ea"/>
                <a:ea typeface="+mn-ea"/>
              </a:rPr>
              <a:t>평균 이용하여 검은 건반 위치 계산</a:t>
            </a:r>
            <a:r>
              <a:rPr lang="en-US" altLang="ko-KR" dirty="0" smtClean="0">
                <a:latin typeface="+mn-ea"/>
                <a:ea typeface="+mn-ea"/>
              </a:rPr>
              <a:t>!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2123728" y="195486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ko-KR" altLang="en-US" dirty="0" smtClean="0"/>
              <a:t>자료구조 </a:t>
            </a:r>
            <a:r>
              <a:rPr lang="en-US" altLang="ko-KR" dirty="0" smtClean="0"/>
              <a:t>: vector </a:t>
            </a:r>
            <a:r>
              <a:rPr lang="ko-KR" altLang="en-US" dirty="0" smtClean="0"/>
              <a:t>사용</a:t>
            </a:r>
            <a:endParaRPr dirty="0"/>
          </a:p>
        </p:txBody>
      </p:sp>
      <p:grpSp>
        <p:nvGrpSpPr>
          <p:cNvPr id="2" name="Google Shape;283;p34"/>
          <p:cNvGrpSpPr/>
          <p:nvPr/>
        </p:nvGrpSpPr>
        <p:grpSpPr>
          <a:xfrm>
            <a:off x="720000" y="783150"/>
            <a:ext cx="7704100" cy="4221925"/>
            <a:chOff x="720000" y="783150"/>
            <a:chExt cx="7704100" cy="4221925"/>
          </a:xfrm>
        </p:grpSpPr>
        <p:sp>
          <p:nvSpPr>
            <p:cNvPr id="284" name="Google Shape;284;p34"/>
            <p:cNvSpPr/>
            <p:nvPr/>
          </p:nvSpPr>
          <p:spPr>
            <a:xfrm>
              <a:off x="3527525" y="783150"/>
              <a:ext cx="2088900" cy="741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7200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7551700" y="4132675"/>
              <a:ext cx="872400" cy="872400"/>
            </a:xfrm>
            <a:prstGeom prst="star4">
              <a:avLst>
                <a:gd name="adj" fmla="val 125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87;p34"/>
            <p:cNvGrpSpPr/>
            <p:nvPr/>
          </p:nvGrpSpPr>
          <p:grpSpPr>
            <a:xfrm>
              <a:off x="4731700" y="4031025"/>
              <a:ext cx="148500" cy="165450"/>
              <a:chOff x="4731700" y="3973875"/>
              <a:chExt cx="148500" cy="165450"/>
            </a:xfrm>
          </p:grpSpPr>
          <p:cxnSp>
            <p:nvCxnSpPr>
              <p:cNvPr id="289" name="Google Shape;289;p34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4"/>
              <p:cNvCxnSpPr/>
              <p:nvPr/>
            </p:nvCxnSpPr>
            <p:spPr>
              <a:xfrm rot="10800000" flipH="1">
                <a:off x="4731700" y="4056525"/>
                <a:ext cx="148500" cy="82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3" name="Google Shape;676;p48"/>
          <p:cNvCxnSpPr/>
          <p:nvPr/>
        </p:nvCxnSpPr>
        <p:spPr>
          <a:xfrm>
            <a:off x="4263850" y="4113675"/>
            <a:ext cx="616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4995" name="_x215781376" descr="EMB00000c7846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699542"/>
            <a:ext cx="4752528" cy="3552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essional Business Meeting by Slidesgo">
  <a:themeElements>
    <a:clrScheme name="Simple Light">
      <a:dk1>
        <a:srgbClr val="191919"/>
      </a:dk1>
      <a:lt1>
        <a:srgbClr val="FDECDD"/>
      </a:lt1>
      <a:dk2>
        <a:srgbClr val="B3A9A9"/>
      </a:dk2>
      <a:lt2>
        <a:srgbClr val="FDE4CE"/>
      </a:lt2>
      <a:accent1>
        <a:srgbClr val="FDE0C6"/>
      </a:accent1>
      <a:accent2>
        <a:srgbClr val="FFD8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171</Words>
  <Application>Microsoft Office PowerPoint</Application>
  <PresentationFormat>화면 슬라이드 쇼(16:9)</PresentationFormat>
  <Paragraphs>51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Arial</vt:lpstr>
      <vt:lpstr>Merriweather</vt:lpstr>
      <vt:lpstr>Darker Grotesque Medium</vt:lpstr>
      <vt:lpstr>맑은 고딕</vt:lpstr>
      <vt:lpstr>Bebas Neue</vt:lpstr>
      <vt:lpstr>Professional Business Meeting by Slidesgo</vt:lpstr>
      <vt:lpstr>Visible Piano</vt:lpstr>
      <vt:lpstr>프로젝트 개요</vt:lpstr>
      <vt:lpstr>프로젝트 개요</vt:lpstr>
      <vt:lpstr>프로젝트 실현 목표</vt:lpstr>
      <vt:lpstr>창의적 구현</vt:lpstr>
      <vt:lpstr>- Flow Chart</vt:lpstr>
      <vt:lpstr>알고리즘 및 자료구조</vt:lpstr>
      <vt:lpstr>- 알고리즘:  검은 건반 디자인 계산</vt:lpstr>
      <vt:lpstr>- 자료구조 : vector 사용</vt:lpstr>
      <vt:lpstr>- 함수별 설명: Setup</vt:lpstr>
      <vt:lpstr>- keyPressed(int key) </vt:lpstr>
      <vt:lpstr>- keyPressed(int key) </vt:lpstr>
      <vt:lpstr>- Draw()</vt:lpstr>
      <vt:lpstr>- Draw()</vt:lpstr>
      <vt:lpstr>- Draw()</vt:lpstr>
      <vt:lpstr>- updateFall(), updateFall2() </vt:lpstr>
      <vt:lpstr>프로그램 시현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Visible Piano</dc:title>
  <dc:creator>user</dc:creator>
  <cp:lastModifiedBy>user</cp:lastModifiedBy>
  <cp:revision>15</cp:revision>
  <dcterms:modified xsi:type="dcterms:W3CDTF">2021-06-21T14:55:32Z</dcterms:modified>
</cp:coreProperties>
</file>