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17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488" r:id="rId3"/>
    <p:sldId id="487" r:id="rId5"/>
    <p:sldId id="462" r:id="rId6"/>
    <p:sldId id="463" r:id="rId7"/>
    <p:sldId id="499" r:id="rId8"/>
    <p:sldId id="504" r:id="rId9"/>
    <p:sldId id="508" r:id="rId10"/>
    <p:sldId id="509" r:id="rId11"/>
    <p:sldId id="472" r:id="rId12"/>
    <p:sldId id="506" r:id="rId13"/>
    <p:sldId id="502" r:id="rId14"/>
    <p:sldId id="476" r:id="rId15"/>
    <p:sldId id="477" r:id="rId16"/>
    <p:sldId id="478" r:id="rId17"/>
    <p:sldId id="505" r:id="rId18"/>
    <p:sldId id="479" r:id="rId19"/>
    <p:sldId id="481" r:id="rId20"/>
    <p:sldId id="482" r:id="rId21"/>
    <p:sldId id="483" r:id="rId22"/>
    <p:sldId id="484" r:id="rId23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29"/>
      <p:bold r:id="rId30"/>
      <p:italic r:id="rId31"/>
      <p:boldItalic r:id="rId32"/>
    </p:embeddedFont>
    <p:embeddedFont>
      <p:font typeface="黑体" panose="02010609060101010101" pitchFamily="2" charset="-122"/>
      <p:regular r:id="rId33"/>
    </p:embeddedFont>
    <p:embeddedFont>
      <p:font typeface="微软雅黑" panose="020B0503020204020204" pitchFamily="34" charset="-122"/>
      <p:regular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Stencil" panose="040409050D0802020404" pitchFamily="82" charset="0"/>
      <p:regular r:id="rId39"/>
    </p:embeddedFont>
    <p:embeddedFont>
      <p:font typeface="Comic Sans MS" panose="030F0702030302020204" charset="0"/>
      <p:regular r:id="rId40"/>
      <p:bold r:id="rId41"/>
      <p:italic r:id="rId42"/>
      <p:boldItalic r:id="rId43"/>
    </p:embeddedFont>
    <p:embeddedFont>
      <p:font typeface="幼圆" panose="02010509060101010101" pitchFamily="49" charset="-122"/>
      <p:regular r:id="rId44"/>
    </p:embeddedFont>
    <p:embeddedFont>
      <p:font typeface="Arial Black" panose="020B0A04020102020204" charset="0"/>
      <p:bold r:id="rId4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2C7A8E"/>
    <a:srgbClr val="25B6C5"/>
    <a:srgbClr val="0033CC"/>
    <a:srgbClr val="9900FF"/>
    <a:srgbClr val="0066FF"/>
    <a:srgbClr val="9933FF"/>
    <a:srgbClr val="66FFFF"/>
    <a:srgbClr val="00FF99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07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276" y="108"/>
      </p:cViewPr>
      <p:guideLst>
        <p:guide orient="horz" pos="162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-2840" y="-70"/>
      </p:cViewPr>
      <p:guideLst>
        <p:guide orient="horz" pos="288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font" Target="fonts/font17.fntdata"/><Relationship Id="rId44" Type="http://schemas.openxmlformats.org/officeDocument/2006/relationships/font" Target="fonts/font16.fntdata"/><Relationship Id="rId43" Type="http://schemas.openxmlformats.org/officeDocument/2006/relationships/font" Target="fonts/font15.fntdata"/><Relationship Id="rId42" Type="http://schemas.openxmlformats.org/officeDocument/2006/relationships/font" Target="fonts/font14.fntdata"/><Relationship Id="rId41" Type="http://schemas.openxmlformats.org/officeDocument/2006/relationships/font" Target="fonts/font13.fntdata"/><Relationship Id="rId40" Type="http://schemas.openxmlformats.org/officeDocument/2006/relationships/font" Target="fonts/font12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11.fntdata"/><Relationship Id="rId38" Type="http://schemas.openxmlformats.org/officeDocument/2006/relationships/font" Target="fonts/font10.fntdata"/><Relationship Id="rId37" Type="http://schemas.openxmlformats.org/officeDocument/2006/relationships/font" Target="fonts/font9.fntdata"/><Relationship Id="rId36" Type="http://schemas.openxmlformats.org/officeDocument/2006/relationships/font" Target="fonts/font8.fntdata"/><Relationship Id="rId35" Type="http://schemas.openxmlformats.org/officeDocument/2006/relationships/font" Target="fonts/font7.fntdata"/><Relationship Id="rId34" Type="http://schemas.openxmlformats.org/officeDocument/2006/relationships/font" Target="fonts/font6.fntdata"/><Relationship Id="rId33" Type="http://schemas.openxmlformats.org/officeDocument/2006/relationships/font" Target="fonts/font5.fntdata"/><Relationship Id="rId32" Type="http://schemas.openxmlformats.org/officeDocument/2006/relationships/font" Target="fonts/font4.fntdata"/><Relationship Id="rId31" Type="http://schemas.openxmlformats.org/officeDocument/2006/relationships/font" Target="fonts/font3.fntdata"/><Relationship Id="rId30" Type="http://schemas.openxmlformats.org/officeDocument/2006/relationships/font" Target="fonts/font2.fntdata"/><Relationship Id="rId3" Type="http://schemas.openxmlformats.org/officeDocument/2006/relationships/slide" Target="slides/slide1.xml"/><Relationship Id="rId29" Type="http://schemas.openxmlformats.org/officeDocument/2006/relationships/font" Target="fonts/font1.fntdata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553C9-F5A3-4C08-86BA-EA8FA9CDD6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8268B5-B038-40A8-88D2-2CF59BC3C6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5B74FA-865C-488C-8B5F-110D40782C16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61BFCB-630F-4270-923E-71B0595F3026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5B74FA-865C-488C-8B5F-110D40782C16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5B74FA-865C-488C-8B5F-110D40782C16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5B74FA-865C-488C-8B5F-110D40782C16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515257" y="624114"/>
            <a:ext cx="3192647" cy="523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5436096" y="629351"/>
            <a:ext cx="326465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节标题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组合 180"/>
          <p:cNvGrpSpPr/>
          <p:nvPr userDrawn="1"/>
        </p:nvGrpSpPr>
        <p:grpSpPr>
          <a:xfrm>
            <a:off x="611560" y="627534"/>
            <a:ext cx="7920880" cy="45719"/>
            <a:chOff x="3060700" y="4724400"/>
            <a:chExt cx="5955507" cy="31432"/>
          </a:xfrm>
        </p:grpSpPr>
        <p:cxnSp>
          <p:nvCxnSpPr>
            <p:cNvPr id="182" name="直接连接符 181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图片 4" descr="图标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9466" y="0"/>
            <a:ext cx="627017" cy="627017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</p:spPr>
        <p:txBody>
          <a:bodyPr/>
          <a:lstStyle>
            <a:lvl1pPr>
              <a:defRPr/>
            </a:lvl1pPr>
          </a:lstStyle>
          <a:p>
            <a:fld id="{80F42DC0-2E3F-F440-A3AA-64F0AA1F84F2}" type="datetime1">
              <a:rPr lang="zh-CN" altLang="en-US"/>
            </a:fld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>
            <a:lvl1pPr>
              <a:defRPr/>
            </a:lvl1pPr>
          </a:lstStyle>
          <a:p>
            <a:fld id="{C5FC99A0-26D8-5E4B-82FB-70809BCEE9F6}" type="slidenum">
              <a:rPr lang="zh-CN" altLang="en-US"/>
            </a:fld>
            <a:endParaRPr lang="zh-CN" alt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png"/><Relationship Id="rId17" Type="http://schemas.openxmlformats.org/officeDocument/2006/relationships/image" Target="../media/image2.jpeg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图标.png"/>
          <p:cNvPicPr>
            <a:picLocks noChangeAspect="1"/>
          </p:cNvPicPr>
          <p:nvPr userDrawn="1"/>
        </p:nvPicPr>
        <p:blipFill>
          <a:blip r:embed="rId18" cstate="print"/>
          <a:stretch>
            <a:fillRect/>
          </a:stretch>
        </p:blipFill>
        <p:spPr>
          <a:xfrm>
            <a:off x="149466" y="0"/>
            <a:ext cx="627017" cy="62701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6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2"/>
          <p:cNvSpPr/>
          <p:nvPr/>
        </p:nvSpPr>
        <p:spPr>
          <a:xfrm>
            <a:off x="0" y="4743450"/>
            <a:ext cx="9144000" cy="404813"/>
          </a:xfrm>
          <a:custGeom>
            <a:avLst/>
            <a:gdLst>
              <a:gd name="connsiteX0" fmla="*/ 0 w 9144000"/>
              <a:gd name="connsiteY0" fmla="*/ 0 h 216000"/>
              <a:gd name="connsiteX1" fmla="*/ 9144000 w 9144000"/>
              <a:gd name="connsiteY1" fmla="*/ 0 h 216000"/>
              <a:gd name="connsiteX2" fmla="*/ 9144000 w 9144000"/>
              <a:gd name="connsiteY2" fmla="*/ 216000 h 216000"/>
              <a:gd name="connsiteX3" fmla="*/ 0 w 9144000"/>
              <a:gd name="connsiteY3" fmla="*/ 216000 h 216000"/>
              <a:gd name="connsiteX4" fmla="*/ 0 w 9144000"/>
              <a:gd name="connsiteY4" fmla="*/ 0 h 216000"/>
              <a:gd name="connsiteX0-1" fmla="*/ 0 w 9144000"/>
              <a:gd name="connsiteY0-2" fmla="*/ 113792 h 329792"/>
              <a:gd name="connsiteX1-3" fmla="*/ 9144000 w 9144000"/>
              <a:gd name="connsiteY1-4" fmla="*/ 113792 h 329792"/>
              <a:gd name="connsiteX2-5" fmla="*/ 9144000 w 9144000"/>
              <a:gd name="connsiteY2-6" fmla="*/ 329792 h 329792"/>
              <a:gd name="connsiteX3-7" fmla="*/ 0 w 9144000"/>
              <a:gd name="connsiteY3-8" fmla="*/ 329792 h 329792"/>
              <a:gd name="connsiteX4-9" fmla="*/ 0 w 9144000"/>
              <a:gd name="connsiteY4-10" fmla="*/ 113792 h 329792"/>
              <a:gd name="connsiteX0-11" fmla="*/ 0 w 9144000"/>
              <a:gd name="connsiteY0-12" fmla="*/ 165719 h 381719"/>
              <a:gd name="connsiteX1-13" fmla="*/ 9144000 w 9144000"/>
              <a:gd name="connsiteY1-14" fmla="*/ 165719 h 381719"/>
              <a:gd name="connsiteX2-15" fmla="*/ 9144000 w 9144000"/>
              <a:gd name="connsiteY2-16" fmla="*/ 381719 h 381719"/>
              <a:gd name="connsiteX3-17" fmla="*/ 0 w 9144000"/>
              <a:gd name="connsiteY3-18" fmla="*/ 381719 h 381719"/>
              <a:gd name="connsiteX4-19" fmla="*/ 0 w 9144000"/>
              <a:gd name="connsiteY4-20" fmla="*/ 165719 h 381719"/>
              <a:gd name="connsiteX0-21" fmla="*/ 0 w 9144000"/>
              <a:gd name="connsiteY0-22" fmla="*/ 132628 h 348628"/>
              <a:gd name="connsiteX1-23" fmla="*/ 9144000 w 9144000"/>
              <a:gd name="connsiteY1-24" fmla="*/ 132628 h 348628"/>
              <a:gd name="connsiteX2-25" fmla="*/ 9144000 w 9144000"/>
              <a:gd name="connsiteY2-26" fmla="*/ 348628 h 348628"/>
              <a:gd name="connsiteX3-27" fmla="*/ 0 w 9144000"/>
              <a:gd name="connsiteY3-28" fmla="*/ 348628 h 348628"/>
              <a:gd name="connsiteX4-29" fmla="*/ 0 w 9144000"/>
              <a:gd name="connsiteY4-30" fmla="*/ 132628 h 348628"/>
              <a:gd name="connsiteX0-31" fmla="*/ 0 w 9144000"/>
              <a:gd name="connsiteY0-32" fmla="*/ 119048 h 335048"/>
              <a:gd name="connsiteX1-33" fmla="*/ 9144000 w 9144000"/>
              <a:gd name="connsiteY1-34" fmla="*/ 119048 h 335048"/>
              <a:gd name="connsiteX2-35" fmla="*/ 9144000 w 9144000"/>
              <a:gd name="connsiteY2-36" fmla="*/ 335048 h 335048"/>
              <a:gd name="connsiteX3-37" fmla="*/ 0 w 9144000"/>
              <a:gd name="connsiteY3-38" fmla="*/ 335048 h 335048"/>
              <a:gd name="connsiteX4-39" fmla="*/ 0 w 9144000"/>
              <a:gd name="connsiteY4-40" fmla="*/ 119048 h 335048"/>
              <a:gd name="connsiteX0-41" fmla="*/ 0 w 9144000"/>
              <a:gd name="connsiteY0-42" fmla="*/ 158633 h 374633"/>
              <a:gd name="connsiteX1-43" fmla="*/ 9144000 w 9144000"/>
              <a:gd name="connsiteY1-44" fmla="*/ 158633 h 374633"/>
              <a:gd name="connsiteX2-45" fmla="*/ 9144000 w 9144000"/>
              <a:gd name="connsiteY2-46" fmla="*/ 374633 h 374633"/>
              <a:gd name="connsiteX3-47" fmla="*/ 0 w 9144000"/>
              <a:gd name="connsiteY3-48" fmla="*/ 374633 h 374633"/>
              <a:gd name="connsiteX4-49" fmla="*/ 0 w 9144000"/>
              <a:gd name="connsiteY4-50" fmla="*/ 158633 h 3746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144000" h="374633">
                <a:moveTo>
                  <a:pt x="0" y="158633"/>
                </a:moveTo>
                <a:cubicBezTo>
                  <a:pt x="4165456" y="-109488"/>
                  <a:pt x="5852160" y="12329"/>
                  <a:pt x="9144000" y="158633"/>
                </a:cubicBezTo>
                <a:lnTo>
                  <a:pt x="9144000" y="374633"/>
                </a:lnTo>
                <a:lnTo>
                  <a:pt x="0" y="374633"/>
                </a:lnTo>
                <a:lnTo>
                  <a:pt x="0" y="158633"/>
                </a:lnTo>
                <a:close/>
              </a:path>
            </a:pathLst>
          </a:custGeom>
          <a:solidFill>
            <a:srgbClr val="2C7A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2" name="文本框 11"/>
          <p:cNvSpPr txBox="1"/>
          <p:nvPr/>
        </p:nvSpPr>
        <p:spPr>
          <a:xfrm>
            <a:off x="4110375" y="2226342"/>
            <a:ext cx="4000537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buFont typeface="Arial" panose="020B0604020202020204" pitchFamily="34" charset="0"/>
              <a:buNone/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Developing ideas — writing 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     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2849938" y="1368869"/>
            <a:ext cx="6201036" cy="643890"/>
          </a:xfrm>
          <a:prstGeom prst="rect">
            <a:avLst/>
          </a:prstGeom>
          <a:noFill/>
        </p:spPr>
        <p:txBody>
          <a:bodyPr wrap="square" lIns="91413" tIns="45706" rIns="91413" bIns="45706" rtlCol="0">
            <a:spAutoFit/>
          </a:bodyPr>
          <a:lstStyle/>
          <a:p>
            <a:pPr algn="ctr" eaLnBrk="0" hangingPunct="0">
              <a:buFont typeface="Arial" panose="020B0604020202020204" pitchFamily="34" charset="0"/>
              <a:buNone/>
              <a:defRPr/>
            </a:pPr>
            <a:r>
              <a:rPr lang="en-US" altLang="zh-CN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  <a:cs typeface="Arial" panose="020B0604020202020204" pitchFamily="34" charset="0"/>
                <a:sym typeface="黑体" panose="02010609060101010101" pitchFamily="2" charset="-122"/>
              </a:rPr>
              <a:t>Unit 3 On the move</a:t>
            </a:r>
            <a:endParaRPr lang="zh-CN" altLang="en-US" sz="36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106311"/>
            <a:ext cx="9144000" cy="3770489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46000">
                <a:schemeClr val="accent3">
                  <a:lumMod val="40000"/>
                  <a:lumOff val="60000"/>
                  <a:alpha val="48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48352" y="620887"/>
            <a:ext cx="8534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Think of your own sports story and make notes.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" name="文本框 18"/>
          <p:cNvSpPr txBox="1"/>
          <p:nvPr/>
        </p:nvSpPr>
        <p:spPr>
          <a:xfrm>
            <a:off x="762609" y="132462"/>
            <a:ext cx="70047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While-writing: reading and writing</a:t>
            </a:r>
            <a:endParaRPr lang="zh-CN" altLang="en-US" sz="28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89546" y="1067364"/>
            <a:ext cx="6220675" cy="3901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US" altLang="zh-CN" sz="2800" b="1" dirty="0">
                <a:solidFill>
                  <a:schemeClr val="tx2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Sport:____________________________</a:t>
            </a:r>
            <a:endParaRPr lang="en-US" altLang="zh-CN" sz="2800" b="1" dirty="0">
              <a:solidFill>
                <a:schemeClr val="tx2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300"/>
              </a:lnSpc>
            </a:pPr>
            <a:r>
              <a:rPr lang="en-US" altLang="zh-CN" sz="2800" b="1" dirty="0">
                <a:solidFill>
                  <a:schemeClr val="tx2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you got started with the sport: _________________________________</a:t>
            </a:r>
            <a:endParaRPr lang="en-US" altLang="zh-CN" sz="2800" b="1" dirty="0">
              <a:solidFill>
                <a:schemeClr val="tx2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300"/>
              </a:lnSpc>
            </a:pPr>
            <a:r>
              <a:rPr lang="en-US" altLang="zh-CN" sz="2800" b="1" dirty="0">
                <a:solidFill>
                  <a:schemeClr val="tx2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you feel about the sport: _________________________________</a:t>
            </a:r>
            <a:endParaRPr lang="en-US" altLang="zh-CN" sz="2800" b="1" dirty="0">
              <a:solidFill>
                <a:schemeClr val="tx2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300"/>
              </a:lnSpc>
            </a:pPr>
            <a:r>
              <a:rPr lang="en-US" altLang="zh-CN" sz="2800" b="1" dirty="0">
                <a:solidFill>
                  <a:schemeClr val="tx2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you’ve done to improve:</a:t>
            </a:r>
            <a:endParaRPr lang="en-US" altLang="zh-CN" sz="2800" b="1" dirty="0">
              <a:solidFill>
                <a:schemeClr val="tx2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300"/>
              </a:lnSpc>
            </a:pPr>
            <a:r>
              <a:rPr lang="en-US" altLang="zh-CN" sz="2800" b="1" dirty="0">
                <a:solidFill>
                  <a:schemeClr val="tx2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</a:t>
            </a:r>
            <a:endParaRPr lang="en-US" altLang="zh-CN" sz="2800" b="1" dirty="0">
              <a:solidFill>
                <a:schemeClr val="tx2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300"/>
              </a:lnSpc>
            </a:pPr>
            <a:r>
              <a:rPr lang="en-US" altLang="zh-CN" sz="2800" b="1" dirty="0">
                <a:solidFill>
                  <a:schemeClr val="tx2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you hope to achieve in the future:</a:t>
            </a:r>
            <a:endParaRPr lang="en-US" altLang="zh-CN" sz="2800" b="1" dirty="0">
              <a:solidFill>
                <a:schemeClr val="tx2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300"/>
              </a:lnSpc>
            </a:pPr>
            <a:r>
              <a:rPr lang="en-US" altLang="zh-CN" sz="2800" b="1" dirty="0">
                <a:solidFill>
                  <a:schemeClr val="tx2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</a:t>
            </a:r>
            <a:endParaRPr lang="en-US" altLang="zh-CN" sz="2800" b="1" dirty="0">
              <a:solidFill>
                <a:schemeClr val="tx2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 descr="16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33222" y="2037649"/>
            <a:ext cx="1607736" cy="160357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501422"/>
            <a:ext cx="9144000" cy="311573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46000">
                <a:schemeClr val="accent3">
                  <a:lumMod val="40000"/>
                  <a:lumOff val="60000"/>
                  <a:alpha val="48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797" y="575731"/>
            <a:ext cx="86360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Now write your own sports story. Use the expressions in the box to help you.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文本框 18"/>
          <p:cNvSpPr txBox="1"/>
          <p:nvPr/>
        </p:nvSpPr>
        <p:spPr>
          <a:xfrm>
            <a:off x="762609" y="132462"/>
            <a:ext cx="70047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While-writing: reading and writing</a:t>
            </a:r>
            <a:endParaRPr lang="zh-CN" altLang="en-US" sz="28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8" name="图片 7" descr="16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55800" y="2150538"/>
            <a:ext cx="1607736" cy="1603574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2325511" y="1666522"/>
            <a:ext cx="5508978" cy="2828647"/>
            <a:chOff x="2325510" y="1576210"/>
            <a:chExt cx="6005689" cy="2828647"/>
          </a:xfrm>
        </p:grpSpPr>
        <p:sp>
          <p:nvSpPr>
            <p:cNvPr id="10" name="矩形 9"/>
            <p:cNvSpPr/>
            <p:nvPr/>
          </p:nvSpPr>
          <p:spPr>
            <a:xfrm>
              <a:off x="2325510" y="1576210"/>
              <a:ext cx="6005689" cy="2607733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85156" y="1727201"/>
              <a:ext cx="4786488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• When I was younger, …</a:t>
              </a:r>
              <a:endPara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28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• I never thought…</a:t>
              </a:r>
              <a:endPara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28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• The first time…</a:t>
              </a:r>
              <a:endPara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28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• Before I knew it, …</a:t>
              </a:r>
              <a:endPara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28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• Soon I found…</a:t>
              </a:r>
              <a:endPara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955370" y="1875071"/>
            <a:ext cx="4748071" cy="1001294"/>
          </a:xfrm>
          <a:prstGeom prst="rect">
            <a:avLst/>
          </a:prstGeom>
          <a:solidFill>
            <a:srgbClr val="2C7A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20"/>
          </a:p>
        </p:txBody>
      </p:sp>
      <p:sp>
        <p:nvSpPr>
          <p:cNvPr id="5" name="泪滴形 4"/>
          <p:cNvSpPr/>
          <p:nvPr/>
        </p:nvSpPr>
        <p:spPr>
          <a:xfrm>
            <a:off x="1785291" y="1860813"/>
            <a:ext cx="1099952" cy="1086573"/>
          </a:xfrm>
          <a:prstGeom prst="teardrop">
            <a:avLst/>
          </a:prstGeom>
          <a:solidFill>
            <a:srgbClr val="2C7A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5400" dirty="0"/>
              <a:t>III</a:t>
            </a:r>
            <a:endParaRPr lang="en-US" altLang="zh-CN" sz="5400" dirty="0"/>
          </a:p>
        </p:txBody>
      </p:sp>
      <p:sp>
        <p:nvSpPr>
          <p:cNvPr id="7" name="矩形 2"/>
          <p:cNvSpPr/>
          <p:nvPr/>
        </p:nvSpPr>
        <p:spPr>
          <a:xfrm>
            <a:off x="0" y="4743450"/>
            <a:ext cx="9144000" cy="404813"/>
          </a:xfrm>
          <a:custGeom>
            <a:avLst/>
            <a:gdLst>
              <a:gd name="connsiteX0" fmla="*/ 0 w 9144000"/>
              <a:gd name="connsiteY0" fmla="*/ 0 h 216000"/>
              <a:gd name="connsiteX1" fmla="*/ 9144000 w 9144000"/>
              <a:gd name="connsiteY1" fmla="*/ 0 h 216000"/>
              <a:gd name="connsiteX2" fmla="*/ 9144000 w 9144000"/>
              <a:gd name="connsiteY2" fmla="*/ 216000 h 216000"/>
              <a:gd name="connsiteX3" fmla="*/ 0 w 9144000"/>
              <a:gd name="connsiteY3" fmla="*/ 216000 h 216000"/>
              <a:gd name="connsiteX4" fmla="*/ 0 w 9144000"/>
              <a:gd name="connsiteY4" fmla="*/ 0 h 216000"/>
              <a:gd name="connsiteX0-1" fmla="*/ 0 w 9144000"/>
              <a:gd name="connsiteY0-2" fmla="*/ 113792 h 329792"/>
              <a:gd name="connsiteX1-3" fmla="*/ 9144000 w 9144000"/>
              <a:gd name="connsiteY1-4" fmla="*/ 113792 h 329792"/>
              <a:gd name="connsiteX2-5" fmla="*/ 9144000 w 9144000"/>
              <a:gd name="connsiteY2-6" fmla="*/ 329792 h 329792"/>
              <a:gd name="connsiteX3-7" fmla="*/ 0 w 9144000"/>
              <a:gd name="connsiteY3-8" fmla="*/ 329792 h 329792"/>
              <a:gd name="connsiteX4-9" fmla="*/ 0 w 9144000"/>
              <a:gd name="connsiteY4-10" fmla="*/ 113792 h 329792"/>
              <a:gd name="connsiteX0-11" fmla="*/ 0 w 9144000"/>
              <a:gd name="connsiteY0-12" fmla="*/ 165719 h 381719"/>
              <a:gd name="connsiteX1-13" fmla="*/ 9144000 w 9144000"/>
              <a:gd name="connsiteY1-14" fmla="*/ 165719 h 381719"/>
              <a:gd name="connsiteX2-15" fmla="*/ 9144000 w 9144000"/>
              <a:gd name="connsiteY2-16" fmla="*/ 381719 h 381719"/>
              <a:gd name="connsiteX3-17" fmla="*/ 0 w 9144000"/>
              <a:gd name="connsiteY3-18" fmla="*/ 381719 h 381719"/>
              <a:gd name="connsiteX4-19" fmla="*/ 0 w 9144000"/>
              <a:gd name="connsiteY4-20" fmla="*/ 165719 h 381719"/>
              <a:gd name="connsiteX0-21" fmla="*/ 0 w 9144000"/>
              <a:gd name="connsiteY0-22" fmla="*/ 132628 h 348628"/>
              <a:gd name="connsiteX1-23" fmla="*/ 9144000 w 9144000"/>
              <a:gd name="connsiteY1-24" fmla="*/ 132628 h 348628"/>
              <a:gd name="connsiteX2-25" fmla="*/ 9144000 w 9144000"/>
              <a:gd name="connsiteY2-26" fmla="*/ 348628 h 348628"/>
              <a:gd name="connsiteX3-27" fmla="*/ 0 w 9144000"/>
              <a:gd name="connsiteY3-28" fmla="*/ 348628 h 348628"/>
              <a:gd name="connsiteX4-29" fmla="*/ 0 w 9144000"/>
              <a:gd name="connsiteY4-30" fmla="*/ 132628 h 348628"/>
              <a:gd name="connsiteX0-31" fmla="*/ 0 w 9144000"/>
              <a:gd name="connsiteY0-32" fmla="*/ 119048 h 335048"/>
              <a:gd name="connsiteX1-33" fmla="*/ 9144000 w 9144000"/>
              <a:gd name="connsiteY1-34" fmla="*/ 119048 h 335048"/>
              <a:gd name="connsiteX2-35" fmla="*/ 9144000 w 9144000"/>
              <a:gd name="connsiteY2-36" fmla="*/ 335048 h 335048"/>
              <a:gd name="connsiteX3-37" fmla="*/ 0 w 9144000"/>
              <a:gd name="connsiteY3-38" fmla="*/ 335048 h 335048"/>
              <a:gd name="connsiteX4-39" fmla="*/ 0 w 9144000"/>
              <a:gd name="connsiteY4-40" fmla="*/ 119048 h 335048"/>
              <a:gd name="connsiteX0-41" fmla="*/ 0 w 9144000"/>
              <a:gd name="connsiteY0-42" fmla="*/ 158633 h 374633"/>
              <a:gd name="connsiteX1-43" fmla="*/ 9144000 w 9144000"/>
              <a:gd name="connsiteY1-44" fmla="*/ 158633 h 374633"/>
              <a:gd name="connsiteX2-45" fmla="*/ 9144000 w 9144000"/>
              <a:gd name="connsiteY2-46" fmla="*/ 374633 h 374633"/>
              <a:gd name="connsiteX3-47" fmla="*/ 0 w 9144000"/>
              <a:gd name="connsiteY3-48" fmla="*/ 374633 h 374633"/>
              <a:gd name="connsiteX4-49" fmla="*/ 0 w 9144000"/>
              <a:gd name="connsiteY4-50" fmla="*/ 158633 h 3746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144000" h="374633">
                <a:moveTo>
                  <a:pt x="0" y="158633"/>
                </a:moveTo>
                <a:cubicBezTo>
                  <a:pt x="4165456" y="-109488"/>
                  <a:pt x="5852160" y="12329"/>
                  <a:pt x="9144000" y="158633"/>
                </a:cubicBezTo>
                <a:lnTo>
                  <a:pt x="9144000" y="374633"/>
                </a:lnTo>
                <a:lnTo>
                  <a:pt x="0" y="374633"/>
                </a:lnTo>
                <a:lnTo>
                  <a:pt x="0" y="158633"/>
                </a:lnTo>
                <a:close/>
              </a:path>
            </a:pathLst>
          </a:custGeom>
          <a:solidFill>
            <a:srgbClr val="2C7A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8" name="文本框 18"/>
          <p:cNvSpPr txBox="1"/>
          <p:nvPr/>
        </p:nvSpPr>
        <p:spPr>
          <a:xfrm>
            <a:off x="3778417" y="2022340"/>
            <a:ext cx="3101975" cy="7067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chemeClr val="bg1"/>
                </a:solidFill>
                <a:latin typeface="+mj-ea"/>
                <a:ea typeface="+mj-ea"/>
              </a:rPr>
              <a:t>Post-writing</a:t>
            </a:r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5" grpId="0" bldLvl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u=3943056711,815259902&amp;fm=26&amp;gp=0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25730" y="776605"/>
            <a:ext cx="8893175" cy="4366895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0" y="762000"/>
            <a:ext cx="9144000" cy="3290711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46000">
                <a:schemeClr val="accent3">
                  <a:lumMod val="40000"/>
                  <a:lumOff val="60000"/>
                  <a:alpha val="48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zh-CN" altLang="en-US" sz="2400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07751" y="4042901"/>
            <a:ext cx="66622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Share your story with the class.</a:t>
            </a:r>
            <a:endParaRPr lang="en-US" altLang="zh-CN" sz="3600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760431" y="125431"/>
            <a:ext cx="8090535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Post-writing: Presentation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750383" y="135479"/>
            <a:ext cx="8090535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Post-writing: Evaluation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410" name="表格 17409"/>
          <p:cNvGraphicFramePr/>
          <p:nvPr>
            <p:custDataLst>
              <p:tags r:id="rId1"/>
            </p:custDataLst>
          </p:nvPr>
        </p:nvGraphicFramePr>
        <p:xfrm>
          <a:off x="1125220" y="904875"/>
          <a:ext cx="6877050" cy="3255899"/>
        </p:xfrm>
        <a:graphic>
          <a:graphicData uri="http://schemas.openxmlformats.org/drawingml/2006/table">
            <a:tbl>
              <a:tblPr/>
              <a:tblGrid>
                <a:gridCol w="2823845"/>
                <a:gridCol w="2743200"/>
                <a:gridCol w="1310005"/>
              </a:tblGrid>
              <a:tr h="3429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 dirty="0">
                          <a:solidFill>
                            <a:srgbClr val="990099"/>
                          </a:solidFill>
                          <a:latin typeface="Comic Sans MS" panose="030F0702030302020204" charset="0"/>
                        </a:rPr>
                        <a:t>Questions</a:t>
                      </a:r>
                      <a:r>
                        <a:rPr lang="en-US" altLang="zh-CN" sz="1800" dirty="0">
                          <a:solidFill>
                            <a:srgbClr val="990099"/>
                          </a:solidFill>
                          <a:latin typeface="Comic Sans MS" panose="030F0702030302020204" charset="0"/>
                        </a:rPr>
                        <a:t> </a:t>
                      </a:r>
                      <a:endParaRPr lang="en-US" altLang="zh-CN" sz="1800" dirty="0">
                        <a:solidFill>
                          <a:srgbClr val="990099"/>
                        </a:solidFill>
                        <a:latin typeface="Comic Sans MS" panose="030F0702030302020204" charset="0"/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>
                          <a:solidFill>
                            <a:srgbClr val="990099"/>
                          </a:solidFill>
                          <a:latin typeface="Comic Sans MS" panose="030F0702030302020204" charset="0"/>
                        </a:rPr>
                        <a:t>Your evaluation </a:t>
                      </a:r>
                      <a:endParaRPr lang="en-US" altLang="zh-CN" sz="1800" b="1">
                        <a:solidFill>
                          <a:srgbClr val="990099"/>
                        </a:solidFill>
                        <a:latin typeface="Comic Sans MS" panose="030F07020303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>
                          <a:solidFill>
                            <a:srgbClr val="990099"/>
                          </a:solidFill>
                          <a:latin typeface="Comic Sans MS" panose="030F0702030302020204" charset="0"/>
                          <a:ea typeface="幼圆" panose="02010509060101010101" pitchFamily="49" charset="-122"/>
                        </a:rPr>
                        <a:t>Evaluator</a:t>
                      </a:r>
                      <a:endParaRPr lang="en-US" altLang="zh-CN" sz="1800" b="1">
                        <a:solidFill>
                          <a:srgbClr val="990099"/>
                        </a:solidFill>
                        <a:latin typeface="Comic Sans MS" panose="030F0702030302020204" charset="0"/>
                        <a:ea typeface="幼圆" panose="02010509060101010101" pitchFamily="49" charset="-122"/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72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 dirty="0">
                          <a:latin typeface="Comic Sans MS" panose="030F0702030302020204" charset="0"/>
                        </a:rPr>
                        <a:t>Does the story include the </a:t>
                      </a:r>
                      <a:r>
                        <a:rPr lang="en-US" altLang="zh-CN" sz="1800" b="1" dirty="0">
                          <a:solidFill>
                            <a:srgbClr val="C00000"/>
                          </a:solidFill>
                          <a:latin typeface="Comic Sans MS" panose="030F0702030302020204" charset="0"/>
                        </a:rPr>
                        <a:t>key points</a:t>
                      </a:r>
                      <a:r>
                        <a:rPr lang="en-US" altLang="zh-CN" sz="1800" b="1" dirty="0">
                          <a:latin typeface="Comic Sans MS" panose="030F0702030302020204" charset="0"/>
                        </a:rPr>
                        <a:t>?</a:t>
                      </a:r>
                      <a:endParaRPr lang="en-US" altLang="zh-CN" sz="1800" b="1" dirty="0">
                        <a:latin typeface="Comic Sans MS" panose="030F0702030302020204" charset="0"/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>
                          <a:solidFill>
                            <a:srgbClr val="0000CC"/>
                          </a:solidFill>
                          <a:latin typeface="Comic Sans MS" panose="030F0702030302020204" charset="0"/>
                        </a:rPr>
                        <a:t>4         2           0</a:t>
                      </a:r>
                      <a:endParaRPr lang="en-US" altLang="zh-CN" sz="1800" b="1">
                        <a:solidFill>
                          <a:srgbClr val="0000CC"/>
                        </a:solidFill>
                        <a:latin typeface="Comic Sans MS" panose="030F0702030302020204" charset="0"/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9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83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 dirty="0">
                          <a:latin typeface="Comic Sans MS" panose="030F0702030302020204" charset="0"/>
                        </a:rPr>
                        <a:t>Is the story organized</a:t>
                      </a:r>
                      <a:r>
                        <a:rPr lang="en-US" altLang="zh-CN" sz="1800" b="1" baseline="0" dirty="0">
                          <a:latin typeface="Comic Sans MS" panose="030F0702030302020204" charset="0"/>
                        </a:rPr>
                        <a:t> </a:t>
                      </a:r>
                      <a:r>
                        <a:rPr lang="en-US" altLang="zh-CN" sz="1800" b="1" baseline="0" dirty="0">
                          <a:solidFill>
                            <a:srgbClr val="C00000"/>
                          </a:solidFill>
                          <a:latin typeface="Comic Sans MS" panose="030F0702030302020204" charset="0"/>
                        </a:rPr>
                        <a:t>properly and smoothly</a:t>
                      </a:r>
                      <a:r>
                        <a:rPr lang="en-US" altLang="zh-CN" sz="1800" b="1" dirty="0">
                          <a:latin typeface="Comic Sans MS" panose="030F0702030302020204" charset="0"/>
                        </a:rPr>
                        <a:t>?</a:t>
                      </a:r>
                      <a:endParaRPr lang="en-US" altLang="zh-CN" sz="1800" b="1" dirty="0">
                        <a:latin typeface="Comic Sans MS" panose="030F0702030302020204" charset="0"/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>
                          <a:solidFill>
                            <a:srgbClr val="0000CC"/>
                          </a:solidFill>
                          <a:latin typeface="Comic Sans MS" panose="030F0702030302020204" charset="0"/>
                        </a:rPr>
                        <a:t> </a:t>
                      </a:r>
                      <a:endParaRPr lang="zh-CN" altLang="en-US" sz="1800" b="1">
                        <a:solidFill>
                          <a:srgbClr val="0000CC"/>
                        </a:solidFill>
                        <a:latin typeface="Comic Sans MS" panose="030F0702030302020204" charset="0"/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en-US" altLang="zh-CN" sz="1800" b="1">
                          <a:solidFill>
                            <a:srgbClr val="0000CC"/>
                          </a:solidFill>
                          <a:latin typeface="Comic Sans MS" panose="030F0702030302020204" charset="0"/>
                          <a:cs typeface="Times New Roman" panose="02020603050405020304" pitchFamily="18" charset="0"/>
                        </a:rPr>
                        <a:t>3         2           1</a:t>
                      </a:r>
                      <a:endParaRPr lang="en-US" altLang="zh-CN" sz="1800" b="1">
                        <a:solidFill>
                          <a:srgbClr val="0000CC"/>
                        </a:solidFill>
                        <a:latin typeface="Comic Sans MS" panose="030F07020303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47244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 dirty="0">
                          <a:latin typeface="Comic Sans MS" panose="030F0702030302020204" charset="0"/>
                        </a:rPr>
                        <a:t>How is the </a:t>
                      </a:r>
                      <a:r>
                        <a:rPr lang="en-US" altLang="zh-CN" sz="1800" b="1" dirty="0">
                          <a:solidFill>
                            <a:srgbClr val="C00000"/>
                          </a:solidFill>
                          <a:latin typeface="Comic Sans MS" panose="030F0702030302020204" charset="0"/>
                        </a:rPr>
                        <a:t>language</a:t>
                      </a:r>
                      <a:r>
                        <a:rPr lang="en-US" altLang="zh-CN" sz="1800" b="1" dirty="0">
                          <a:latin typeface="Comic Sans MS" panose="030F0702030302020204" charset="0"/>
                        </a:rPr>
                        <a:t>? </a:t>
                      </a:r>
                      <a:endParaRPr lang="en-US" altLang="zh-CN" sz="1800" b="1" dirty="0">
                        <a:latin typeface="Comic Sans MS" panose="030F0702030302020204" charset="0"/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>
                          <a:solidFill>
                            <a:srgbClr val="3333CC"/>
                          </a:solidFill>
                          <a:latin typeface="Comic Sans MS" panose="030F0702030302020204" charset="0"/>
                          <a:cs typeface="Times New Roman" panose="02020603050405020304" pitchFamily="18" charset="0"/>
                        </a:rPr>
                        <a:t>12      8       4     2</a:t>
                      </a:r>
                      <a:endParaRPr lang="en-US" altLang="zh-CN" sz="1800" b="1">
                        <a:solidFill>
                          <a:srgbClr val="3333CC"/>
                        </a:solidFill>
                        <a:latin typeface="Comic Sans MS" panose="030F07020303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46545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 dirty="0">
                          <a:latin typeface="Comic Sans MS" panose="030F0702030302020204" charset="0"/>
                        </a:rPr>
                        <a:t>How is the </a:t>
                      </a:r>
                      <a:r>
                        <a:rPr lang="en-US" altLang="zh-CN" sz="1800" b="1" dirty="0">
                          <a:solidFill>
                            <a:srgbClr val="C00000"/>
                          </a:solidFill>
                          <a:latin typeface="Comic Sans MS" panose="030F0702030302020204" charset="0"/>
                        </a:rPr>
                        <a:t>handwriting</a:t>
                      </a:r>
                      <a:r>
                        <a:rPr lang="en-US" altLang="zh-CN" sz="1800" b="1" dirty="0">
                          <a:latin typeface="Comic Sans MS" panose="030F0702030302020204" charset="0"/>
                        </a:rPr>
                        <a:t>?</a:t>
                      </a:r>
                      <a:endParaRPr lang="en-US" altLang="zh-CN" sz="1800" b="1" dirty="0">
                        <a:latin typeface="Comic Sans MS" panose="030F0702030302020204" charset="0"/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>
                          <a:solidFill>
                            <a:srgbClr val="3333CC"/>
                          </a:solidFill>
                          <a:latin typeface="Comic Sans MS" panose="030F0702030302020204" charset="0"/>
                          <a:cs typeface="Times New Roman" panose="02020603050405020304" pitchFamily="18" charset="0"/>
                        </a:rPr>
                        <a:t>3        1            -1</a:t>
                      </a:r>
                      <a:endParaRPr lang="en-US" altLang="zh-CN" sz="1800" b="1">
                        <a:solidFill>
                          <a:srgbClr val="3333CC"/>
                        </a:solidFill>
                        <a:latin typeface="Comic Sans MS" panose="030F07020303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3429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>
                          <a:latin typeface="Comic Sans MS" panose="030F0702030302020204" charset="0"/>
                        </a:rPr>
                        <a:t>Paper design</a:t>
                      </a:r>
                      <a:endParaRPr lang="en-US" altLang="zh-CN" sz="1800" b="1">
                        <a:latin typeface="Comic Sans MS" panose="030F0702030302020204" charset="0"/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>
                          <a:solidFill>
                            <a:srgbClr val="3333CC"/>
                          </a:solidFill>
                          <a:latin typeface="Comic Sans MS" panose="030F0702030302020204" charset="0"/>
                        </a:rPr>
                        <a:t>3         1           -1</a:t>
                      </a:r>
                      <a:endParaRPr lang="en-US" altLang="zh-CN" sz="1800" b="1">
                        <a:solidFill>
                          <a:srgbClr val="3333CC"/>
                        </a:solidFill>
                        <a:latin typeface="Comic Sans MS" panose="030F0702030302020204" charset="0"/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>
                          <a:latin typeface="Comic Sans MS" panose="030F0702030302020204" charset="0"/>
                        </a:rPr>
                        <a:t>TOTAL MARK</a:t>
                      </a:r>
                      <a:endParaRPr lang="en-US" altLang="zh-CN" sz="1800" b="1">
                        <a:latin typeface="Comic Sans MS" panose="030F0702030302020204" charset="0"/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endParaRPr lang="zh-CN" altLang="en-US" sz="1800" b="1" dirty="0">
                        <a:solidFill>
                          <a:srgbClr val="3333CC"/>
                        </a:solidFill>
                        <a:latin typeface="Comic Sans MS" panose="030F0702030302020204" charset="0"/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9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733778"/>
            <a:ext cx="9144000" cy="4018844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46000">
                <a:schemeClr val="accent3">
                  <a:lumMod val="40000"/>
                  <a:lumOff val="60000"/>
                  <a:alpha val="48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zh-CN" altLang="en-US" sz="2400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8"/>
          <p:cNvSpPr txBox="1"/>
          <p:nvPr/>
        </p:nvSpPr>
        <p:spPr>
          <a:xfrm>
            <a:off x="699611" y="120027"/>
            <a:ext cx="55102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Post-writing: R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eference text</a:t>
            </a:r>
            <a:endParaRPr lang="zh-CN" altLang="en-US" sz="28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4490" y="950739"/>
            <a:ext cx="8703945" cy="37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ts val="36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I’ve been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sports nut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I was old enough to hold a ball.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That’s why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my PE teacher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me with the idea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joining the swimming team I decided to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 it a shot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challenge myself a bit more. So I started going to swimming practice last June.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first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only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regarded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swimming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hobby to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 my</a:t>
            </a:r>
            <a:endParaRPr lang="en-US" altLang="zh-CN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ts val="3600"/>
              </a:lnSpc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fitness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But soon I found I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fell in love with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it. Then, last week, I had my first swimming competition, 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 flipV="1">
            <a:off x="2111024" y="519289"/>
            <a:ext cx="3533420" cy="936978"/>
            <a:chOff x="1636889" y="2955187"/>
            <a:chExt cx="3533420" cy="1006186"/>
          </a:xfrm>
        </p:grpSpPr>
        <p:sp>
          <p:nvSpPr>
            <p:cNvPr id="7" name="椭圆 6"/>
            <p:cNvSpPr/>
            <p:nvPr/>
          </p:nvSpPr>
          <p:spPr>
            <a:xfrm>
              <a:off x="1636889" y="2955187"/>
              <a:ext cx="1851378" cy="497031"/>
            </a:xfrm>
            <a:prstGeom prst="ellipse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2348087" y="3476465"/>
              <a:ext cx="361246" cy="124688"/>
            </a:xfrm>
            <a:prstGeom prst="line">
              <a:avLst/>
            </a:prstGeom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 flipV="1">
              <a:off x="2703698" y="3464342"/>
              <a:ext cx="2466611" cy="497031"/>
            </a:xfrm>
            <a:prstGeom prst="rect">
              <a:avLst/>
            </a:prstGeom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/>
                <a:t>运动爱好者</a:t>
              </a:r>
              <a:endParaRPr lang="zh-CN" altLang="en-US" sz="2800" b="1" dirty="0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734060"/>
            <a:ext cx="9144000" cy="417131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46000">
                <a:schemeClr val="accent3">
                  <a:lumMod val="40000"/>
                  <a:lumOff val="60000"/>
                  <a:alpha val="48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zh-CN" altLang="en-US" sz="2400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8"/>
          <p:cNvSpPr txBox="1"/>
          <p:nvPr/>
        </p:nvSpPr>
        <p:spPr>
          <a:xfrm>
            <a:off x="699611" y="120027"/>
            <a:ext cx="55102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Post-writing: R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eference text</a:t>
            </a:r>
            <a:endParaRPr lang="zh-CN" altLang="en-US" sz="28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068" y="690407"/>
            <a:ext cx="8703945" cy="4216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ts val="36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100m breaststroke. Standing tall at the head of the lane made me feel both nervous and excited. After the sound of the whistle, I dived in and began to swim with all my strength! Finally, I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came in third place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 was so happy for my achievement, and it proved that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ts val="3600"/>
              </a:lnSpc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 work pays off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 will keep on swimming, perhaps for the rest of my life.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only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it makes me healthier and stronger,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also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confidence and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sense of achievement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brought.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 flipV="1">
            <a:off x="812800" y="146755"/>
            <a:ext cx="3330222" cy="1027290"/>
            <a:chOff x="282221" y="2955187"/>
            <a:chExt cx="3330222" cy="1103169"/>
          </a:xfrm>
        </p:grpSpPr>
        <p:sp>
          <p:nvSpPr>
            <p:cNvPr id="7" name="椭圆 6"/>
            <p:cNvSpPr/>
            <p:nvPr/>
          </p:nvSpPr>
          <p:spPr>
            <a:xfrm>
              <a:off x="1636889" y="2955187"/>
              <a:ext cx="1975554" cy="497031"/>
            </a:xfrm>
            <a:prstGeom prst="ellipse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>
              <a:stCxn id="7" idx="4"/>
            </p:cNvCxnSpPr>
            <p:nvPr/>
          </p:nvCxnSpPr>
          <p:spPr>
            <a:xfrm flipH="1">
              <a:off x="2201333" y="3452218"/>
              <a:ext cx="423333" cy="193963"/>
            </a:xfrm>
            <a:prstGeom prst="line">
              <a:avLst/>
            </a:prstGeom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 flipV="1">
              <a:off x="282221" y="3561325"/>
              <a:ext cx="1986844" cy="497031"/>
            </a:xfrm>
            <a:prstGeom prst="rect">
              <a:avLst/>
            </a:prstGeom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/>
                <a:t>蛙泳</a:t>
              </a:r>
              <a:endParaRPr lang="zh-CN" altLang="en-US" sz="2800" b="1" dirty="0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813081" y="1860813"/>
            <a:ext cx="4748071" cy="1024430"/>
          </a:xfrm>
          <a:prstGeom prst="rect">
            <a:avLst/>
          </a:prstGeom>
          <a:solidFill>
            <a:srgbClr val="2C7A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20"/>
          </a:p>
        </p:txBody>
      </p:sp>
      <p:sp>
        <p:nvSpPr>
          <p:cNvPr id="5" name="泪滴形 4"/>
          <p:cNvSpPr/>
          <p:nvPr/>
        </p:nvSpPr>
        <p:spPr>
          <a:xfrm>
            <a:off x="1571439" y="1860813"/>
            <a:ext cx="1161742" cy="1122084"/>
          </a:xfrm>
          <a:prstGeom prst="teardrop">
            <a:avLst/>
          </a:prstGeom>
          <a:solidFill>
            <a:srgbClr val="2C7A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5400" dirty="0"/>
              <a:t>IV</a:t>
            </a:r>
            <a:endParaRPr lang="en-US" altLang="zh-CN" sz="5400" dirty="0"/>
          </a:p>
        </p:txBody>
      </p:sp>
      <p:sp>
        <p:nvSpPr>
          <p:cNvPr id="7" name="矩形 2"/>
          <p:cNvSpPr/>
          <p:nvPr/>
        </p:nvSpPr>
        <p:spPr>
          <a:xfrm>
            <a:off x="0" y="4743450"/>
            <a:ext cx="9144000" cy="404813"/>
          </a:xfrm>
          <a:custGeom>
            <a:avLst/>
            <a:gdLst>
              <a:gd name="connsiteX0" fmla="*/ 0 w 9144000"/>
              <a:gd name="connsiteY0" fmla="*/ 0 h 216000"/>
              <a:gd name="connsiteX1" fmla="*/ 9144000 w 9144000"/>
              <a:gd name="connsiteY1" fmla="*/ 0 h 216000"/>
              <a:gd name="connsiteX2" fmla="*/ 9144000 w 9144000"/>
              <a:gd name="connsiteY2" fmla="*/ 216000 h 216000"/>
              <a:gd name="connsiteX3" fmla="*/ 0 w 9144000"/>
              <a:gd name="connsiteY3" fmla="*/ 216000 h 216000"/>
              <a:gd name="connsiteX4" fmla="*/ 0 w 9144000"/>
              <a:gd name="connsiteY4" fmla="*/ 0 h 216000"/>
              <a:gd name="connsiteX0-1" fmla="*/ 0 w 9144000"/>
              <a:gd name="connsiteY0-2" fmla="*/ 113792 h 329792"/>
              <a:gd name="connsiteX1-3" fmla="*/ 9144000 w 9144000"/>
              <a:gd name="connsiteY1-4" fmla="*/ 113792 h 329792"/>
              <a:gd name="connsiteX2-5" fmla="*/ 9144000 w 9144000"/>
              <a:gd name="connsiteY2-6" fmla="*/ 329792 h 329792"/>
              <a:gd name="connsiteX3-7" fmla="*/ 0 w 9144000"/>
              <a:gd name="connsiteY3-8" fmla="*/ 329792 h 329792"/>
              <a:gd name="connsiteX4-9" fmla="*/ 0 w 9144000"/>
              <a:gd name="connsiteY4-10" fmla="*/ 113792 h 329792"/>
              <a:gd name="connsiteX0-11" fmla="*/ 0 w 9144000"/>
              <a:gd name="connsiteY0-12" fmla="*/ 165719 h 381719"/>
              <a:gd name="connsiteX1-13" fmla="*/ 9144000 w 9144000"/>
              <a:gd name="connsiteY1-14" fmla="*/ 165719 h 381719"/>
              <a:gd name="connsiteX2-15" fmla="*/ 9144000 w 9144000"/>
              <a:gd name="connsiteY2-16" fmla="*/ 381719 h 381719"/>
              <a:gd name="connsiteX3-17" fmla="*/ 0 w 9144000"/>
              <a:gd name="connsiteY3-18" fmla="*/ 381719 h 381719"/>
              <a:gd name="connsiteX4-19" fmla="*/ 0 w 9144000"/>
              <a:gd name="connsiteY4-20" fmla="*/ 165719 h 381719"/>
              <a:gd name="connsiteX0-21" fmla="*/ 0 w 9144000"/>
              <a:gd name="connsiteY0-22" fmla="*/ 132628 h 348628"/>
              <a:gd name="connsiteX1-23" fmla="*/ 9144000 w 9144000"/>
              <a:gd name="connsiteY1-24" fmla="*/ 132628 h 348628"/>
              <a:gd name="connsiteX2-25" fmla="*/ 9144000 w 9144000"/>
              <a:gd name="connsiteY2-26" fmla="*/ 348628 h 348628"/>
              <a:gd name="connsiteX3-27" fmla="*/ 0 w 9144000"/>
              <a:gd name="connsiteY3-28" fmla="*/ 348628 h 348628"/>
              <a:gd name="connsiteX4-29" fmla="*/ 0 w 9144000"/>
              <a:gd name="connsiteY4-30" fmla="*/ 132628 h 348628"/>
              <a:gd name="connsiteX0-31" fmla="*/ 0 w 9144000"/>
              <a:gd name="connsiteY0-32" fmla="*/ 119048 h 335048"/>
              <a:gd name="connsiteX1-33" fmla="*/ 9144000 w 9144000"/>
              <a:gd name="connsiteY1-34" fmla="*/ 119048 h 335048"/>
              <a:gd name="connsiteX2-35" fmla="*/ 9144000 w 9144000"/>
              <a:gd name="connsiteY2-36" fmla="*/ 335048 h 335048"/>
              <a:gd name="connsiteX3-37" fmla="*/ 0 w 9144000"/>
              <a:gd name="connsiteY3-38" fmla="*/ 335048 h 335048"/>
              <a:gd name="connsiteX4-39" fmla="*/ 0 w 9144000"/>
              <a:gd name="connsiteY4-40" fmla="*/ 119048 h 335048"/>
              <a:gd name="connsiteX0-41" fmla="*/ 0 w 9144000"/>
              <a:gd name="connsiteY0-42" fmla="*/ 158633 h 374633"/>
              <a:gd name="connsiteX1-43" fmla="*/ 9144000 w 9144000"/>
              <a:gd name="connsiteY1-44" fmla="*/ 158633 h 374633"/>
              <a:gd name="connsiteX2-45" fmla="*/ 9144000 w 9144000"/>
              <a:gd name="connsiteY2-46" fmla="*/ 374633 h 374633"/>
              <a:gd name="connsiteX3-47" fmla="*/ 0 w 9144000"/>
              <a:gd name="connsiteY3-48" fmla="*/ 374633 h 374633"/>
              <a:gd name="connsiteX4-49" fmla="*/ 0 w 9144000"/>
              <a:gd name="connsiteY4-50" fmla="*/ 158633 h 3746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144000" h="374633">
                <a:moveTo>
                  <a:pt x="0" y="158633"/>
                </a:moveTo>
                <a:cubicBezTo>
                  <a:pt x="4165456" y="-109488"/>
                  <a:pt x="5852160" y="12329"/>
                  <a:pt x="9144000" y="158633"/>
                </a:cubicBezTo>
                <a:lnTo>
                  <a:pt x="9144000" y="374633"/>
                </a:lnTo>
                <a:lnTo>
                  <a:pt x="0" y="374633"/>
                </a:lnTo>
                <a:lnTo>
                  <a:pt x="0" y="158633"/>
                </a:lnTo>
                <a:close/>
              </a:path>
            </a:pathLst>
          </a:custGeom>
          <a:solidFill>
            <a:srgbClr val="2C7A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8" name="文本框 18"/>
          <p:cNvSpPr txBox="1"/>
          <p:nvPr/>
        </p:nvSpPr>
        <p:spPr>
          <a:xfrm>
            <a:off x="3046946" y="2019085"/>
            <a:ext cx="4280339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chemeClr val="bg1"/>
                </a:solidFill>
                <a:latin typeface="+mj-ea"/>
                <a:ea typeface="+mj-ea"/>
              </a:rPr>
              <a:t>Language points</a:t>
            </a:r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5" grpId="0" bldLvl="0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1546577"/>
            <a:ext cx="9144000" cy="288995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46000">
                <a:schemeClr val="accent3">
                  <a:lumMod val="40000"/>
                  <a:lumOff val="60000"/>
                  <a:alpha val="48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zh-CN" altLang="en-US" sz="2400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790575" y="125431"/>
            <a:ext cx="8090535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points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52085" y="1957705"/>
            <a:ext cx="3891915" cy="2245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这让我觉得我能够</a:t>
            </a:r>
            <a:r>
              <a:rPr lang="en-US" altLang="zh-CN" sz="2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……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对</a:t>
            </a:r>
            <a:r>
              <a:rPr lang="en-US" altLang="zh-CN" sz="2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……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感到惊恐；害怕</a:t>
            </a:r>
            <a:endParaRPr lang="en-US" altLang="zh-CN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ts val="4200"/>
              </a:lnSpc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处理；应对</a:t>
            </a:r>
            <a:endParaRPr lang="en-US" altLang="zh-CN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ts val="4200"/>
              </a:lnSpc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说服某人去做某事</a:t>
            </a:r>
            <a:endParaRPr lang="en-US" altLang="zh-CN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TextBox 39"/>
          <p:cNvSpPr txBox="1"/>
          <p:nvPr/>
        </p:nvSpPr>
        <p:spPr>
          <a:xfrm>
            <a:off x="121920" y="1957705"/>
            <a:ext cx="5387340" cy="2245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  <a:defRPr/>
            </a:pPr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made me feel like I could do…</a:t>
            </a:r>
            <a:endParaRPr lang="en-US" altLang="zh-CN" sz="2800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ts val="4200"/>
              </a:lnSpc>
              <a:defRPr/>
            </a:pPr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be terrified of </a:t>
            </a:r>
            <a:endParaRPr lang="en-US" altLang="zh-CN" sz="2800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ts val="4200"/>
              </a:lnSpc>
              <a:defRPr/>
            </a:pPr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deal with </a:t>
            </a:r>
            <a:endParaRPr lang="en-US" altLang="zh-CN" sz="2800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ts val="4200"/>
              </a:lnSpc>
              <a:defRPr/>
            </a:pPr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persuade sb. to do </a:t>
            </a:r>
            <a:r>
              <a:rPr lang="en-US" altLang="zh-CN" sz="2800" b="1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sth</a:t>
            </a:r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 </a:t>
            </a:r>
            <a:endParaRPr lang="en-US" altLang="zh-CN" sz="2800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TextBox 39"/>
          <p:cNvSpPr txBox="1"/>
          <p:nvPr/>
        </p:nvSpPr>
        <p:spPr>
          <a:xfrm>
            <a:off x="327521" y="596265"/>
            <a:ext cx="85568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the following expressions and work out their meanings.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48387" y="2021206"/>
            <a:ext cx="400748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00000"/>
              </a:lnSpc>
            </a:pPr>
            <a:r>
              <a:rPr lang="en-US" altLang="zh-CN" dirty="0"/>
              <a:t>_____________________________</a:t>
            </a:r>
            <a:endParaRPr lang="en-US" altLang="zh-CN" dirty="0"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dirty="0">
                <a:sym typeface="+mn-ea"/>
              </a:rPr>
              <a:t>_____________________________</a:t>
            </a:r>
            <a:endParaRPr lang="en-US" altLang="zh-CN" dirty="0"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dirty="0">
                <a:sym typeface="+mn-ea"/>
              </a:rPr>
              <a:t>_____________________________</a:t>
            </a:r>
            <a:endParaRPr lang="en-US" altLang="zh-CN" dirty="0"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dirty="0">
                <a:sym typeface="+mn-ea"/>
              </a:rPr>
              <a:t>_____________________________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733181" y="1860813"/>
            <a:ext cx="4748071" cy="830997"/>
          </a:xfrm>
          <a:prstGeom prst="rect">
            <a:avLst/>
          </a:prstGeom>
          <a:solidFill>
            <a:srgbClr val="2C7A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20"/>
          </a:p>
        </p:txBody>
      </p:sp>
      <p:sp>
        <p:nvSpPr>
          <p:cNvPr id="5" name="泪滴形 4"/>
          <p:cNvSpPr/>
          <p:nvPr/>
        </p:nvSpPr>
        <p:spPr>
          <a:xfrm>
            <a:off x="1677971" y="1860813"/>
            <a:ext cx="939353" cy="939353"/>
          </a:xfrm>
          <a:prstGeom prst="teardrop">
            <a:avLst/>
          </a:prstGeom>
          <a:solidFill>
            <a:srgbClr val="2C7A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5400" dirty="0"/>
              <a:t>V</a:t>
            </a:r>
            <a:endParaRPr lang="en-US" altLang="zh-CN" sz="5400" dirty="0"/>
          </a:p>
        </p:txBody>
      </p:sp>
      <p:sp>
        <p:nvSpPr>
          <p:cNvPr id="7" name="矩形 2"/>
          <p:cNvSpPr/>
          <p:nvPr/>
        </p:nvSpPr>
        <p:spPr>
          <a:xfrm>
            <a:off x="0" y="4743450"/>
            <a:ext cx="9144000" cy="404813"/>
          </a:xfrm>
          <a:custGeom>
            <a:avLst/>
            <a:gdLst>
              <a:gd name="connsiteX0" fmla="*/ 0 w 9144000"/>
              <a:gd name="connsiteY0" fmla="*/ 0 h 216000"/>
              <a:gd name="connsiteX1" fmla="*/ 9144000 w 9144000"/>
              <a:gd name="connsiteY1" fmla="*/ 0 h 216000"/>
              <a:gd name="connsiteX2" fmla="*/ 9144000 w 9144000"/>
              <a:gd name="connsiteY2" fmla="*/ 216000 h 216000"/>
              <a:gd name="connsiteX3" fmla="*/ 0 w 9144000"/>
              <a:gd name="connsiteY3" fmla="*/ 216000 h 216000"/>
              <a:gd name="connsiteX4" fmla="*/ 0 w 9144000"/>
              <a:gd name="connsiteY4" fmla="*/ 0 h 216000"/>
              <a:gd name="connsiteX0-1" fmla="*/ 0 w 9144000"/>
              <a:gd name="connsiteY0-2" fmla="*/ 113792 h 329792"/>
              <a:gd name="connsiteX1-3" fmla="*/ 9144000 w 9144000"/>
              <a:gd name="connsiteY1-4" fmla="*/ 113792 h 329792"/>
              <a:gd name="connsiteX2-5" fmla="*/ 9144000 w 9144000"/>
              <a:gd name="connsiteY2-6" fmla="*/ 329792 h 329792"/>
              <a:gd name="connsiteX3-7" fmla="*/ 0 w 9144000"/>
              <a:gd name="connsiteY3-8" fmla="*/ 329792 h 329792"/>
              <a:gd name="connsiteX4-9" fmla="*/ 0 w 9144000"/>
              <a:gd name="connsiteY4-10" fmla="*/ 113792 h 329792"/>
              <a:gd name="connsiteX0-11" fmla="*/ 0 w 9144000"/>
              <a:gd name="connsiteY0-12" fmla="*/ 165719 h 381719"/>
              <a:gd name="connsiteX1-13" fmla="*/ 9144000 w 9144000"/>
              <a:gd name="connsiteY1-14" fmla="*/ 165719 h 381719"/>
              <a:gd name="connsiteX2-15" fmla="*/ 9144000 w 9144000"/>
              <a:gd name="connsiteY2-16" fmla="*/ 381719 h 381719"/>
              <a:gd name="connsiteX3-17" fmla="*/ 0 w 9144000"/>
              <a:gd name="connsiteY3-18" fmla="*/ 381719 h 381719"/>
              <a:gd name="connsiteX4-19" fmla="*/ 0 w 9144000"/>
              <a:gd name="connsiteY4-20" fmla="*/ 165719 h 381719"/>
              <a:gd name="connsiteX0-21" fmla="*/ 0 w 9144000"/>
              <a:gd name="connsiteY0-22" fmla="*/ 132628 h 348628"/>
              <a:gd name="connsiteX1-23" fmla="*/ 9144000 w 9144000"/>
              <a:gd name="connsiteY1-24" fmla="*/ 132628 h 348628"/>
              <a:gd name="connsiteX2-25" fmla="*/ 9144000 w 9144000"/>
              <a:gd name="connsiteY2-26" fmla="*/ 348628 h 348628"/>
              <a:gd name="connsiteX3-27" fmla="*/ 0 w 9144000"/>
              <a:gd name="connsiteY3-28" fmla="*/ 348628 h 348628"/>
              <a:gd name="connsiteX4-29" fmla="*/ 0 w 9144000"/>
              <a:gd name="connsiteY4-30" fmla="*/ 132628 h 348628"/>
              <a:gd name="connsiteX0-31" fmla="*/ 0 w 9144000"/>
              <a:gd name="connsiteY0-32" fmla="*/ 119048 h 335048"/>
              <a:gd name="connsiteX1-33" fmla="*/ 9144000 w 9144000"/>
              <a:gd name="connsiteY1-34" fmla="*/ 119048 h 335048"/>
              <a:gd name="connsiteX2-35" fmla="*/ 9144000 w 9144000"/>
              <a:gd name="connsiteY2-36" fmla="*/ 335048 h 335048"/>
              <a:gd name="connsiteX3-37" fmla="*/ 0 w 9144000"/>
              <a:gd name="connsiteY3-38" fmla="*/ 335048 h 335048"/>
              <a:gd name="connsiteX4-39" fmla="*/ 0 w 9144000"/>
              <a:gd name="connsiteY4-40" fmla="*/ 119048 h 335048"/>
              <a:gd name="connsiteX0-41" fmla="*/ 0 w 9144000"/>
              <a:gd name="connsiteY0-42" fmla="*/ 158633 h 374633"/>
              <a:gd name="connsiteX1-43" fmla="*/ 9144000 w 9144000"/>
              <a:gd name="connsiteY1-44" fmla="*/ 158633 h 374633"/>
              <a:gd name="connsiteX2-45" fmla="*/ 9144000 w 9144000"/>
              <a:gd name="connsiteY2-46" fmla="*/ 374633 h 374633"/>
              <a:gd name="connsiteX3-47" fmla="*/ 0 w 9144000"/>
              <a:gd name="connsiteY3-48" fmla="*/ 374633 h 374633"/>
              <a:gd name="connsiteX4-49" fmla="*/ 0 w 9144000"/>
              <a:gd name="connsiteY4-50" fmla="*/ 158633 h 3746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144000" h="374633">
                <a:moveTo>
                  <a:pt x="0" y="158633"/>
                </a:moveTo>
                <a:cubicBezTo>
                  <a:pt x="4165456" y="-109488"/>
                  <a:pt x="5852160" y="12329"/>
                  <a:pt x="9144000" y="158633"/>
                </a:cubicBezTo>
                <a:lnTo>
                  <a:pt x="9144000" y="374633"/>
                </a:lnTo>
                <a:lnTo>
                  <a:pt x="0" y="374633"/>
                </a:lnTo>
                <a:lnTo>
                  <a:pt x="0" y="158633"/>
                </a:lnTo>
                <a:close/>
              </a:path>
            </a:pathLst>
          </a:custGeom>
          <a:solidFill>
            <a:srgbClr val="2C7A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8" name="文本框 18"/>
          <p:cNvSpPr txBox="1"/>
          <p:nvPr/>
        </p:nvSpPr>
        <p:spPr>
          <a:xfrm>
            <a:off x="3665090" y="1893090"/>
            <a:ext cx="2884251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chemeClr val="bg1"/>
                </a:solidFill>
                <a:latin typeface="+mj-ea"/>
                <a:ea typeface="+mj-ea"/>
              </a:rPr>
              <a:t>Homework</a:t>
            </a:r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5" grpId="0" bldLvl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5"/>
          <p:cNvSpPr txBox="1"/>
          <p:nvPr/>
        </p:nvSpPr>
        <p:spPr>
          <a:xfrm>
            <a:off x="1309308" y="1461276"/>
            <a:ext cx="677108" cy="91307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>
                <a:solidFill>
                  <a:srgbClr val="2C7A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200" b="1" dirty="0">
              <a:solidFill>
                <a:srgbClr val="2C7A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1974696" y="1118068"/>
            <a:ext cx="0" cy="3240360"/>
          </a:xfrm>
          <a:prstGeom prst="line">
            <a:avLst/>
          </a:prstGeom>
          <a:ln w="19050">
            <a:solidFill>
              <a:srgbClr val="2C7A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2020710" y="1135683"/>
            <a:ext cx="6472825" cy="3240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/>
          <p:cNvCxnSpPr/>
          <p:nvPr/>
        </p:nvCxnSpPr>
        <p:spPr>
          <a:xfrm>
            <a:off x="8540474" y="1089984"/>
            <a:ext cx="0" cy="3240360"/>
          </a:xfrm>
          <a:prstGeom prst="line">
            <a:avLst/>
          </a:prstGeom>
          <a:ln w="19050">
            <a:solidFill>
              <a:srgbClr val="2C7A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4"/>
          <p:cNvSpPr txBox="1">
            <a:spLocks noChangeArrowheads="1"/>
          </p:cNvSpPr>
          <p:nvPr/>
        </p:nvSpPr>
        <p:spPr bwMode="auto">
          <a:xfrm>
            <a:off x="245615" y="2519406"/>
            <a:ext cx="16938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tencil" panose="040409050D0802020404" pitchFamily="82" charset="0"/>
              </a:rPr>
              <a:t>contents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Stencil" panose="040409050D0802020404" pitchFamily="82" charset="0"/>
            </a:endParaRPr>
          </a:p>
        </p:txBody>
      </p:sp>
      <p:sp>
        <p:nvSpPr>
          <p:cNvPr id="4" name="文本框 18"/>
          <p:cNvSpPr txBox="1"/>
          <p:nvPr/>
        </p:nvSpPr>
        <p:spPr>
          <a:xfrm>
            <a:off x="2604866" y="1813862"/>
            <a:ext cx="209358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accent1"/>
                </a:solidFill>
                <a:latin typeface="+mj-ea"/>
                <a:ea typeface="+mj-ea"/>
              </a:rPr>
              <a:t>Pre-writing</a:t>
            </a:r>
            <a:endParaRPr lang="zh-CN" altLang="en-US" sz="2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grpSp>
        <p:nvGrpSpPr>
          <p:cNvPr id="2" name="组合 4"/>
          <p:cNvGrpSpPr/>
          <p:nvPr/>
        </p:nvGrpSpPr>
        <p:grpSpPr bwMode="auto">
          <a:xfrm>
            <a:off x="2192422" y="1747186"/>
            <a:ext cx="410857" cy="523220"/>
            <a:chOff x="3572012" y="2047768"/>
            <a:chExt cx="411075" cy="522566"/>
          </a:xfrm>
        </p:grpSpPr>
        <p:sp>
          <p:nvSpPr>
            <p:cNvPr id="11290" name="文本框 16"/>
            <p:cNvSpPr txBox="1">
              <a:spLocks noChangeArrowheads="1"/>
            </p:cNvSpPr>
            <p:nvPr/>
          </p:nvSpPr>
          <p:spPr bwMode="auto">
            <a:xfrm>
              <a:off x="3572012" y="2047768"/>
              <a:ext cx="284203" cy="522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solidFill>
                    <a:srgbClr val="414455"/>
                  </a:solidFill>
                </a:rPr>
                <a:t>I</a:t>
              </a:r>
              <a:endParaRPr lang="zh-CN" altLang="en-US" sz="2800" dirty="0">
                <a:solidFill>
                  <a:srgbClr val="414455"/>
                </a:solidFill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flipH="1">
              <a:off x="3736893" y="2226932"/>
              <a:ext cx="246194" cy="247340"/>
            </a:xfrm>
            <a:prstGeom prst="line">
              <a:avLst/>
            </a:prstGeom>
            <a:ln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21"/>
          <p:cNvSpPr txBox="1"/>
          <p:nvPr/>
        </p:nvSpPr>
        <p:spPr>
          <a:xfrm>
            <a:off x="5497244" y="1870080"/>
            <a:ext cx="305083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accent1"/>
                </a:solidFill>
                <a:latin typeface="+mj-ea"/>
                <a:ea typeface="+mj-ea"/>
              </a:rPr>
              <a:t>Language points</a:t>
            </a:r>
            <a:endParaRPr lang="zh-CN" altLang="en-US" sz="2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grpSp>
        <p:nvGrpSpPr>
          <p:cNvPr id="3" name="组合 8"/>
          <p:cNvGrpSpPr/>
          <p:nvPr/>
        </p:nvGrpSpPr>
        <p:grpSpPr bwMode="auto">
          <a:xfrm>
            <a:off x="4935376" y="1787529"/>
            <a:ext cx="561867" cy="523220"/>
            <a:chOff x="6009062" y="2057986"/>
            <a:chExt cx="561664" cy="522566"/>
          </a:xfrm>
        </p:grpSpPr>
        <p:sp>
          <p:nvSpPr>
            <p:cNvPr id="11288" name="文本框 20"/>
            <p:cNvSpPr txBox="1">
              <a:spLocks noChangeArrowheads="1"/>
            </p:cNvSpPr>
            <p:nvPr/>
          </p:nvSpPr>
          <p:spPr bwMode="auto">
            <a:xfrm>
              <a:off x="6009062" y="2057986"/>
              <a:ext cx="522711" cy="522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solidFill>
                    <a:srgbClr val="414455"/>
                  </a:solidFill>
                </a:rPr>
                <a:t>IV</a:t>
              </a:r>
              <a:endParaRPr lang="zh-CN" altLang="en-US" sz="2800" dirty="0">
                <a:solidFill>
                  <a:srgbClr val="414455"/>
                </a:solidFill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6324752" y="2227637"/>
              <a:ext cx="245974" cy="245754"/>
            </a:xfrm>
            <a:prstGeom prst="line">
              <a:avLst/>
            </a:prstGeom>
            <a:ln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24"/>
          <p:cNvSpPr txBox="1"/>
          <p:nvPr/>
        </p:nvSpPr>
        <p:spPr>
          <a:xfrm>
            <a:off x="2604866" y="2393300"/>
            <a:ext cx="252024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accent1"/>
                </a:solidFill>
                <a:latin typeface="+mj-ea"/>
                <a:ea typeface="+mj-ea"/>
              </a:rPr>
              <a:t>While-writing</a:t>
            </a:r>
            <a:endParaRPr lang="zh-CN" altLang="en-US" sz="2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grpSp>
        <p:nvGrpSpPr>
          <p:cNvPr id="5" name="组合 12"/>
          <p:cNvGrpSpPr/>
          <p:nvPr/>
        </p:nvGrpSpPr>
        <p:grpSpPr bwMode="auto">
          <a:xfrm>
            <a:off x="2142723" y="2326623"/>
            <a:ext cx="460550" cy="523220"/>
            <a:chOff x="3522292" y="2627150"/>
            <a:chExt cx="460795" cy="524155"/>
          </a:xfrm>
        </p:grpSpPr>
        <p:sp>
          <p:nvSpPr>
            <p:cNvPr id="11286" name="文本框 23"/>
            <p:cNvSpPr txBox="1">
              <a:spLocks noChangeArrowheads="1"/>
            </p:cNvSpPr>
            <p:nvPr/>
          </p:nvSpPr>
          <p:spPr bwMode="auto">
            <a:xfrm>
              <a:off x="3522292" y="2627150"/>
              <a:ext cx="383643" cy="524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solidFill>
                    <a:srgbClr val="414455"/>
                  </a:solidFill>
                </a:rPr>
                <a:t>II</a:t>
              </a:r>
              <a:endParaRPr lang="zh-CN" altLang="en-US" sz="2800" dirty="0">
                <a:solidFill>
                  <a:srgbClr val="414455"/>
                </a:solidFill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 flipH="1">
              <a:off x="3736893" y="2806857"/>
              <a:ext cx="246194" cy="246503"/>
            </a:xfrm>
            <a:prstGeom prst="line">
              <a:avLst/>
            </a:prstGeom>
            <a:ln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27"/>
          <p:cNvSpPr txBox="1"/>
          <p:nvPr/>
        </p:nvSpPr>
        <p:spPr>
          <a:xfrm>
            <a:off x="5497244" y="2449518"/>
            <a:ext cx="207358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accent1"/>
                </a:solidFill>
                <a:latin typeface="+mj-ea"/>
                <a:ea typeface="+mj-ea"/>
              </a:rPr>
              <a:t>Homework</a:t>
            </a:r>
            <a:endParaRPr lang="zh-CN" altLang="en-US" sz="2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grpSp>
        <p:nvGrpSpPr>
          <p:cNvPr id="6" name="组合 16"/>
          <p:cNvGrpSpPr/>
          <p:nvPr/>
        </p:nvGrpSpPr>
        <p:grpSpPr bwMode="auto">
          <a:xfrm>
            <a:off x="4985069" y="2366967"/>
            <a:ext cx="512174" cy="523220"/>
            <a:chOff x="6058737" y="2637368"/>
            <a:chExt cx="511989" cy="522566"/>
          </a:xfrm>
        </p:grpSpPr>
        <p:sp>
          <p:nvSpPr>
            <p:cNvPr id="11284" name="文本框 26"/>
            <p:cNvSpPr txBox="1">
              <a:spLocks noChangeArrowheads="1"/>
            </p:cNvSpPr>
            <p:nvPr/>
          </p:nvSpPr>
          <p:spPr bwMode="auto">
            <a:xfrm>
              <a:off x="6058737" y="2637368"/>
              <a:ext cx="423361" cy="522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solidFill>
                    <a:srgbClr val="414455"/>
                  </a:solidFill>
                </a:rPr>
                <a:t>V</a:t>
              </a:r>
              <a:endParaRPr lang="zh-CN" altLang="en-US" sz="2800" dirty="0">
                <a:solidFill>
                  <a:srgbClr val="414455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6324752" y="2807018"/>
              <a:ext cx="245974" cy="245755"/>
            </a:xfrm>
            <a:prstGeom prst="line">
              <a:avLst/>
            </a:prstGeom>
            <a:ln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本框 30"/>
          <p:cNvSpPr txBox="1"/>
          <p:nvPr/>
        </p:nvSpPr>
        <p:spPr>
          <a:xfrm>
            <a:off x="2604866" y="2966387"/>
            <a:ext cx="22488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accent1"/>
                </a:solidFill>
                <a:latin typeface="+mj-ea"/>
                <a:ea typeface="+mj-ea"/>
              </a:rPr>
              <a:t>Post-writing</a:t>
            </a:r>
            <a:endParaRPr lang="zh-CN" altLang="en-US" sz="2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grpSp>
        <p:nvGrpSpPr>
          <p:cNvPr id="9" name="组合 20"/>
          <p:cNvGrpSpPr/>
          <p:nvPr/>
        </p:nvGrpSpPr>
        <p:grpSpPr bwMode="auto">
          <a:xfrm>
            <a:off x="2093042" y="2899711"/>
            <a:ext cx="510243" cy="523220"/>
            <a:chOff x="3472574" y="3200893"/>
            <a:chExt cx="510513" cy="522566"/>
          </a:xfrm>
        </p:grpSpPr>
        <p:sp>
          <p:nvSpPr>
            <p:cNvPr id="11282" name="文本框 29"/>
            <p:cNvSpPr txBox="1">
              <a:spLocks noChangeArrowheads="1"/>
            </p:cNvSpPr>
            <p:nvPr/>
          </p:nvSpPr>
          <p:spPr bwMode="auto">
            <a:xfrm>
              <a:off x="3472574" y="3200893"/>
              <a:ext cx="483080" cy="522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solidFill>
                    <a:srgbClr val="414455"/>
                  </a:solidFill>
                </a:rPr>
                <a:t>III</a:t>
              </a:r>
              <a:endParaRPr lang="zh-CN" altLang="en-US" sz="2800" dirty="0">
                <a:solidFill>
                  <a:srgbClr val="414455"/>
                </a:solidFill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 flipH="1">
              <a:off x="3736893" y="3380057"/>
              <a:ext cx="246194" cy="247340"/>
            </a:xfrm>
            <a:prstGeom prst="line">
              <a:avLst/>
            </a:prstGeom>
            <a:ln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接连接符 27"/>
          <p:cNvCxnSpPr/>
          <p:nvPr/>
        </p:nvCxnSpPr>
        <p:spPr>
          <a:xfrm>
            <a:off x="2143989" y="1813862"/>
            <a:ext cx="0" cy="15462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864001"/>
            <a:ext cx="9144000" cy="3380619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46000">
                <a:schemeClr val="accent3">
                  <a:lumMod val="40000"/>
                  <a:lumOff val="60000"/>
                  <a:alpha val="48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zh-CN" altLang="en-US" sz="2400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790575" y="155575"/>
            <a:ext cx="8090535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Homework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0624" y="1503190"/>
            <a:ext cx="377853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Polish your story and hand it in.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4" name="图片 3" descr="u=3834193827,1283732784&amp;fm=26&amp;gp=0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434643" y="856047"/>
            <a:ext cx="4709357" cy="341115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822205" y="1860813"/>
            <a:ext cx="4748071" cy="830997"/>
          </a:xfrm>
          <a:prstGeom prst="rect">
            <a:avLst/>
          </a:prstGeom>
          <a:solidFill>
            <a:srgbClr val="2C7A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20"/>
          </a:p>
        </p:txBody>
      </p:sp>
      <p:sp>
        <p:nvSpPr>
          <p:cNvPr id="5" name="泪滴形 4"/>
          <p:cNvSpPr/>
          <p:nvPr/>
        </p:nvSpPr>
        <p:spPr>
          <a:xfrm>
            <a:off x="1785291" y="1860813"/>
            <a:ext cx="939353" cy="939353"/>
          </a:xfrm>
          <a:prstGeom prst="teardrop">
            <a:avLst/>
          </a:prstGeom>
          <a:solidFill>
            <a:srgbClr val="2C7A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5400" dirty="0"/>
              <a:t>I</a:t>
            </a:r>
            <a:endParaRPr lang="en-US" altLang="zh-CN" sz="5400" dirty="0"/>
          </a:p>
        </p:txBody>
      </p:sp>
      <p:sp>
        <p:nvSpPr>
          <p:cNvPr id="7" name="矩形 2"/>
          <p:cNvSpPr/>
          <p:nvPr/>
        </p:nvSpPr>
        <p:spPr>
          <a:xfrm>
            <a:off x="0" y="4743450"/>
            <a:ext cx="9144000" cy="404813"/>
          </a:xfrm>
          <a:custGeom>
            <a:avLst/>
            <a:gdLst>
              <a:gd name="connsiteX0" fmla="*/ 0 w 9144000"/>
              <a:gd name="connsiteY0" fmla="*/ 0 h 216000"/>
              <a:gd name="connsiteX1" fmla="*/ 9144000 w 9144000"/>
              <a:gd name="connsiteY1" fmla="*/ 0 h 216000"/>
              <a:gd name="connsiteX2" fmla="*/ 9144000 w 9144000"/>
              <a:gd name="connsiteY2" fmla="*/ 216000 h 216000"/>
              <a:gd name="connsiteX3" fmla="*/ 0 w 9144000"/>
              <a:gd name="connsiteY3" fmla="*/ 216000 h 216000"/>
              <a:gd name="connsiteX4" fmla="*/ 0 w 9144000"/>
              <a:gd name="connsiteY4" fmla="*/ 0 h 216000"/>
              <a:gd name="connsiteX0-1" fmla="*/ 0 w 9144000"/>
              <a:gd name="connsiteY0-2" fmla="*/ 113792 h 329792"/>
              <a:gd name="connsiteX1-3" fmla="*/ 9144000 w 9144000"/>
              <a:gd name="connsiteY1-4" fmla="*/ 113792 h 329792"/>
              <a:gd name="connsiteX2-5" fmla="*/ 9144000 w 9144000"/>
              <a:gd name="connsiteY2-6" fmla="*/ 329792 h 329792"/>
              <a:gd name="connsiteX3-7" fmla="*/ 0 w 9144000"/>
              <a:gd name="connsiteY3-8" fmla="*/ 329792 h 329792"/>
              <a:gd name="connsiteX4-9" fmla="*/ 0 w 9144000"/>
              <a:gd name="connsiteY4-10" fmla="*/ 113792 h 329792"/>
              <a:gd name="connsiteX0-11" fmla="*/ 0 w 9144000"/>
              <a:gd name="connsiteY0-12" fmla="*/ 165719 h 381719"/>
              <a:gd name="connsiteX1-13" fmla="*/ 9144000 w 9144000"/>
              <a:gd name="connsiteY1-14" fmla="*/ 165719 h 381719"/>
              <a:gd name="connsiteX2-15" fmla="*/ 9144000 w 9144000"/>
              <a:gd name="connsiteY2-16" fmla="*/ 381719 h 381719"/>
              <a:gd name="connsiteX3-17" fmla="*/ 0 w 9144000"/>
              <a:gd name="connsiteY3-18" fmla="*/ 381719 h 381719"/>
              <a:gd name="connsiteX4-19" fmla="*/ 0 w 9144000"/>
              <a:gd name="connsiteY4-20" fmla="*/ 165719 h 381719"/>
              <a:gd name="connsiteX0-21" fmla="*/ 0 w 9144000"/>
              <a:gd name="connsiteY0-22" fmla="*/ 132628 h 348628"/>
              <a:gd name="connsiteX1-23" fmla="*/ 9144000 w 9144000"/>
              <a:gd name="connsiteY1-24" fmla="*/ 132628 h 348628"/>
              <a:gd name="connsiteX2-25" fmla="*/ 9144000 w 9144000"/>
              <a:gd name="connsiteY2-26" fmla="*/ 348628 h 348628"/>
              <a:gd name="connsiteX3-27" fmla="*/ 0 w 9144000"/>
              <a:gd name="connsiteY3-28" fmla="*/ 348628 h 348628"/>
              <a:gd name="connsiteX4-29" fmla="*/ 0 w 9144000"/>
              <a:gd name="connsiteY4-30" fmla="*/ 132628 h 348628"/>
              <a:gd name="connsiteX0-31" fmla="*/ 0 w 9144000"/>
              <a:gd name="connsiteY0-32" fmla="*/ 119048 h 335048"/>
              <a:gd name="connsiteX1-33" fmla="*/ 9144000 w 9144000"/>
              <a:gd name="connsiteY1-34" fmla="*/ 119048 h 335048"/>
              <a:gd name="connsiteX2-35" fmla="*/ 9144000 w 9144000"/>
              <a:gd name="connsiteY2-36" fmla="*/ 335048 h 335048"/>
              <a:gd name="connsiteX3-37" fmla="*/ 0 w 9144000"/>
              <a:gd name="connsiteY3-38" fmla="*/ 335048 h 335048"/>
              <a:gd name="connsiteX4-39" fmla="*/ 0 w 9144000"/>
              <a:gd name="connsiteY4-40" fmla="*/ 119048 h 335048"/>
              <a:gd name="connsiteX0-41" fmla="*/ 0 w 9144000"/>
              <a:gd name="connsiteY0-42" fmla="*/ 158633 h 374633"/>
              <a:gd name="connsiteX1-43" fmla="*/ 9144000 w 9144000"/>
              <a:gd name="connsiteY1-44" fmla="*/ 158633 h 374633"/>
              <a:gd name="connsiteX2-45" fmla="*/ 9144000 w 9144000"/>
              <a:gd name="connsiteY2-46" fmla="*/ 374633 h 374633"/>
              <a:gd name="connsiteX3-47" fmla="*/ 0 w 9144000"/>
              <a:gd name="connsiteY3-48" fmla="*/ 374633 h 374633"/>
              <a:gd name="connsiteX4-49" fmla="*/ 0 w 9144000"/>
              <a:gd name="connsiteY4-50" fmla="*/ 158633 h 3746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144000" h="374633">
                <a:moveTo>
                  <a:pt x="0" y="158633"/>
                </a:moveTo>
                <a:cubicBezTo>
                  <a:pt x="4165456" y="-109488"/>
                  <a:pt x="5852160" y="12329"/>
                  <a:pt x="9144000" y="158633"/>
                </a:cubicBezTo>
                <a:lnTo>
                  <a:pt x="9144000" y="374633"/>
                </a:lnTo>
                <a:lnTo>
                  <a:pt x="0" y="374633"/>
                </a:lnTo>
                <a:lnTo>
                  <a:pt x="0" y="158633"/>
                </a:lnTo>
                <a:close/>
              </a:path>
            </a:pathLst>
          </a:custGeom>
          <a:solidFill>
            <a:srgbClr val="2C7A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8" name="文本框 18"/>
          <p:cNvSpPr txBox="1"/>
          <p:nvPr/>
        </p:nvSpPr>
        <p:spPr>
          <a:xfrm>
            <a:off x="3453745" y="1922368"/>
            <a:ext cx="2880360" cy="7067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chemeClr val="bg1"/>
                </a:solidFill>
                <a:latin typeface="+mj-ea"/>
                <a:ea typeface="+mj-ea"/>
              </a:rPr>
              <a:t>Pre-writing</a:t>
            </a:r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5" grpId="0" bldLvl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354668"/>
            <a:ext cx="9144000" cy="3251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46000">
                <a:schemeClr val="accent3">
                  <a:lumMod val="40000"/>
                  <a:lumOff val="60000"/>
                  <a:alpha val="48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8"/>
          <p:cNvSpPr txBox="1"/>
          <p:nvPr/>
        </p:nvSpPr>
        <p:spPr>
          <a:xfrm>
            <a:off x="756733" y="134770"/>
            <a:ext cx="60460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Pre-writing: reading &amp; answering</a:t>
            </a:r>
            <a:endParaRPr lang="zh-CN" altLang="en-US" sz="28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0266" y="733777"/>
            <a:ext cx="8150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Read the notice and post and answer the questions.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7687" y="1630925"/>
            <a:ext cx="80229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2800" b="1" dirty="0">
                <a:solidFill>
                  <a:schemeClr val="tx2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1. What kind of stories does the website want?</a:t>
            </a:r>
            <a:endParaRPr lang="en-US" altLang="zh-CN" sz="2800" b="1" dirty="0">
              <a:solidFill>
                <a:schemeClr val="tx2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ts val="4200"/>
              </a:lnSpc>
            </a:pPr>
            <a:r>
              <a:rPr lang="en-US" altLang="zh-CN" sz="2800" b="1" dirty="0">
                <a:solidFill>
                  <a:schemeClr val="tx2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2. Why is the website looking for stories?</a:t>
            </a:r>
            <a:endParaRPr lang="en-US" altLang="zh-CN" sz="2800" b="1" dirty="0">
              <a:solidFill>
                <a:schemeClr val="tx2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ts val="4200"/>
              </a:lnSpc>
            </a:pPr>
            <a:r>
              <a:rPr lang="en-US" altLang="zh-CN" sz="2800" b="1" dirty="0">
                <a:solidFill>
                  <a:schemeClr val="tx2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3. What information is included in Nick’s </a:t>
            </a:r>
            <a:endParaRPr lang="en-US" altLang="zh-CN" sz="2800" b="1" dirty="0">
              <a:solidFill>
                <a:schemeClr val="tx2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ts val="4200"/>
              </a:lnSpc>
            </a:pPr>
            <a:r>
              <a:rPr lang="en-US" altLang="zh-CN" sz="2800" b="1" dirty="0">
                <a:solidFill>
                  <a:schemeClr val="tx2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story?</a:t>
            </a:r>
            <a:endParaRPr lang="zh-CN" altLang="en-US" sz="2800" b="1" dirty="0">
              <a:solidFill>
                <a:schemeClr val="tx2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6" name="图片 5" descr="16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7254910" y="2918185"/>
            <a:ext cx="1607736" cy="160357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354668"/>
            <a:ext cx="9144000" cy="3251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46000">
                <a:schemeClr val="accent3">
                  <a:lumMod val="40000"/>
                  <a:lumOff val="60000"/>
                  <a:alpha val="48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17687" y="1309389"/>
            <a:ext cx="7771719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sz="2800" b="1" dirty="0">
                <a:solidFill>
                  <a:schemeClr val="tx2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1. What kind of stories does the website want?</a:t>
            </a:r>
            <a:endParaRPr lang="en-US" altLang="zh-CN" sz="2800" b="1" dirty="0">
              <a:solidFill>
                <a:schemeClr val="tx2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2137" y="1857545"/>
            <a:ext cx="8460653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website wants sports lovers’ stories from all over the world.</a:t>
            </a:r>
            <a:endParaRPr lang="en-US" altLang="zh-CN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" name="文本框 18"/>
          <p:cNvSpPr txBox="1"/>
          <p:nvPr/>
        </p:nvSpPr>
        <p:spPr>
          <a:xfrm>
            <a:off x="756733" y="134770"/>
            <a:ext cx="60460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Pre-writing: reading &amp; answering</a:t>
            </a:r>
            <a:endParaRPr lang="zh-CN" altLang="en-US" sz="28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7592" y="2970031"/>
            <a:ext cx="6547556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sz="2800" b="1" dirty="0">
                <a:solidFill>
                  <a:schemeClr val="tx2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2. Why is the website looking for stories?</a:t>
            </a:r>
            <a:endParaRPr lang="en-US" altLang="zh-CN" sz="2800" b="1" dirty="0">
              <a:solidFill>
                <a:schemeClr val="tx2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9680" y="3508259"/>
            <a:ext cx="6547556" cy="541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Because it wants to inspire its readers.</a:t>
            </a:r>
            <a:endParaRPr lang="en-US" altLang="zh-CN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0266" y="733777"/>
            <a:ext cx="8150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Read the notice and post and answer the questions.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15" name="图片 14" descr="16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7254910" y="2918185"/>
            <a:ext cx="1607736" cy="160357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354667"/>
            <a:ext cx="9144000" cy="3251201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46000">
                <a:schemeClr val="accent3">
                  <a:lumMod val="40000"/>
                  <a:lumOff val="60000"/>
                  <a:alpha val="48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3307" y="1321319"/>
            <a:ext cx="8731958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sz="2800" b="1" dirty="0">
                <a:solidFill>
                  <a:schemeClr val="tx2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3. What information is included in Nick’s story?</a:t>
            </a:r>
            <a:endParaRPr lang="zh-CN" altLang="en-US" sz="2800" b="1" dirty="0">
              <a:solidFill>
                <a:schemeClr val="tx2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3986" y="1820576"/>
            <a:ext cx="8700013" cy="2528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information included in Nick’s story is: what kind of sport Nick plays, how he got started with the sport, how he felt about the sport, what he’s done </a:t>
            </a:r>
            <a:endParaRPr lang="en-US" altLang="zh-CN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ts val="3800"/>
              </a:lnSpc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improve, and what he hopes to achieve</a:t>
            </a:r>
            <a:endParaRPr lang="en-US" altLang="zh-CN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ts val="3800"/>
              </a:lnSpc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 the future.</a:t>
            </a:r>
            <a:endParaRPr lang="en-US" altLang="zh-CN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" name="文本框 18"/>
          <p:cNvSpPr txBox="1"/>
          <p:nvPr/>
        </p:nvSpPr>
        <p:spPr>
          <a:xfrm>
            <a:off x="756733" y="134770"/>
            <a:ext cx="60460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Pre-writing: reading &amp; answering</a:t>
            </a:r>
            <a:endParaRPr lang="zh-CN" altLang="en-US" sz="28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0266" y="733777"/>
            <a:ext cx="8150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Read the notice and post and answer the questions.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8" name="图片 7" descr="16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7254910" y="2918185"/>
            <a:ext cx="1607736" cy="160357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106311"/>
            <a:ext cx="9144000" cy="3770489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46000">
                <a:schemeClr val="accent3">
                  <a:lumMod val="40000"/>
                  <a:lumOff val="60000"/>
                  <a:alpha val="48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18"/>
          <p:cNvSpPr txBox="1"/>
          <p:nvPr/>
        </p:nvSpPr>
        <p:spPr>
          <a:xfrm>
            <a:off x="762609" y="132462"/>
            <a:ext cx="70047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Pre-writing</a:t>
            </a:r>
            <a:r>
              <a:rPr lang="en-US" altLang="zh-CN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How to write a story? </a:t>
            </a:r>
            <a:endParaRPr lang="zh-CN" altLang="en-US" sz="28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44777" y="2233133"/>
            <a:ext cx="1875449" cy="10450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story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373239" y="3343475"/>
            <a:ext cx="1891003" cy="1533325"/>
            <a:chOff x="367004" y="2920475"/>
            <a:chExt cx="1891003" cy="1533325"/>
          </a:xfrm>
        </p:grpSpPr>
        <p:sp>
          <p:nvSpPr>
            <p:cNvPr id="8" name="下箭头 7"/>
            <p:cNvSpPr/>
            <p:nvPr/>
          </p:nvSpPr>
          <p:spPr>
            <a:xfrm>
              <a:off x="1063691" y="2920475"/>
              <a:ext cx="447876" cy="438536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367004" y="3408772"/>
              <a:ext cx="1891003" cy="104502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narrative</a:t>
              </a:r>
              <a:endPara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记叙文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2405150" y="2358620"/>
            <a:ext cx="2292223" cy="1045028"/>
            <a:chOff x="2388637" y="1853679"/>
            <a:chExt cx="2292223" cy="1045028"/>
          </a:xfrm>
        </p:grpSpPr>
        <p:sp>
          <p:nvSpPr>
            <p:cNvPr id="7" name="右箭头 6"/>
            <p:cNvSpPr/>
            <p:nvPr/>
          </p:nvSpPr>
          <p:spPr>
            <a:xfrm>
              <a:off x="2388637" y="2136706"/>
              <a:ext cx="494524" cy="410547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2908044" y="1853679"/>
              <a:ext cx="1772816" cy="104502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structure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782297" y="1204733"/>
            <a:ext cx="3742724" cy="3573643"/>
            <a:chOff x="4711958" y="625134"/>
            <a:chExt cx="3742724" cy="3573643"/>
          </a:xfrm>
        </p:grpSpPr>
        <p:sp>
          <p:nvSpPr>
            <p:cNvPr id="13" name="左中括号 12"/>
            <p:cNvSpPr/>
            <p:nvPr/>
          </p:nvSpPr>
          <p:spPr>
            <a:xfrm>
              <a:off x="4908404" y="1026354"/>
              <a:ext cx="479327" cy="2696547"/>
            </a:xfrm>
            <a:prstGeom prst="leftBracket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4711958" y="2388631"/>
              <a:ext cx="204304" cy="158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4911023" y="1953207"/>
              <a:ext cx="424323" cy="158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4921499" y="2824049"/>
              <a:ext cx="424323" cy="158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圆角矩形 20"/>
            <p:cNvSpPr/>
            <p:nvPr/>
          </p:nvSpPr>
          <p:spPr>
            <a:xfrm>
              <a:off x="5340586" y="1555097"/>
              <a:ext cx="3085284" cy="81798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development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5351063" y="2463279"/>
              <a:ext cx="3085284" cy="81798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climax (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高潮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5369398" y="3380788"/>
              <a:ext cx="3085284" cy="81798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ending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5358921" y="625134"/>
              <a:ext cx="3085284" cy="81798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  <a:endPara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(beginning)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143633"/>
            <a:ext cx="9144000" cy="3770489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46000">
                <a:schemeClr val="accent3">
                  <a:lumMod val="40000"/>
                  <a:lumOff val="60000"/>
                  <a:alpha val="48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18"/>
          <p:cNvSpPr txBox="1"/>
          <p:nvPr/>
        </p:nvSpPr>
        <p:spPr>
          <a:xfrm>
            <a:off x="762609" y="132462"/>
            <a:ext cx="70047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Pre-writing</a:t>
            </a:r>
            <a:r>
              <a:rPr lang="en-US" altLang="zh-CN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How to write a story? </a:t>
            </a:r>
            <a:endParaRPr lang="zh-CN" altLang="en-US" sz="28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14598" y="2248690"/>
            <a:ext cx="1875449" cy="10450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to remember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127370" y="606476"/>
            <a:ext cx="6910430" cy="4329417"/>
            <a:chOff x="2295328" y="345208"/>
            <a:chExt cx="6910430" cy="4329417"/>
          </a:xfrm>
        </p:grpSpPr>
        <p:grpSp>
          <p:nvGrpSpPr>
            <p:cNvPr id="7" name="组合 6"/>
            <p:cNvGrpSpPr/>
            <p:nvPr/>
          </p:nvGrpSpPr>
          <p:grpSpPr>
            <a:xfrm>
              <a:off x="2678378" y="345208"/>
              <a:ext cx="6527380" cy="4329417"/>
              <a:chOff x="4853924" y="279887"/>
              <a:chExt cx="3811155" cy="4329417"/>
            </a:xfrm>
          </p:grpSpPr>
          <p:sp>
            <p:nvSpPr>
              <p:cNvPr id="8" name="左中括号 7"/>
              <p:cNvSpPr/>
              <p:nvPr/>
            </p:nvSpPr>
            <p:spPr>
              <a:xfrm>
                <a:off x="4853924" y="1026354"/>
                <a:ext cx="479327" cy="2696547"/>
              </a:xfrm>
              <a:prstGeom prst="leftBracket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" name="直接连接符 12"/>
              <p:cNvCxnSpPr/>
              <p:nvPr/>
            </p:nvCxnSpPr>
            <p:spPr>
              <a:xfrm>
                <a:off x="4867020" y="2394823"/>
                <a:ext cx="424323" cy="1588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圆角矩形 15"/>
              <p:cNvSpPr/>
              <p:nvPr/>
            </p:nvSpPr>
            <p:spPr>
              <a:xfrm>
                <a:off x="4957147" y="1614178"/>
                <a:ext cx="3688220" cy="158620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ts val="3000"/>
                  </a:lnSpc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Use various adjectives (surprised, terrified, etc.) and adverbs (extremely, absolutely, etc.) to stress feelings and actions. </a:t>
                </a:r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>
                <a:off x="4968043" y="3287477"/>
                <a:ext cx="3697036" cy="1321827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Use different kinds of sentences like complex sentences to make the text more appealing. </a:t>
                </a:r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>
                <a:off x="4957138" y="279887"/>
                <a:ext cx="3699590" cy="124098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ts val="3000"/>
                  </a:lnSpc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Use time words (before, until, then, next, lastly, etc.) to make the sequence of events clear. </a:t>
                </a:r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" name="右箭头 18"/>
            <p:cNvSpPr/>
            <p:nvPr/>
          </p:nvSpPr>
          <p:spPr>
            <a:xfrm>
              <a:off x="2295328" y="2286000"/>
              <a:ext cx="345242" cy="401216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822205" y="1860813"/>
            <a:ext cx="4748071" cy="830997"/>
          </a:xfrm>
          <a:prstGeom prst="rect">
            <a:avLst/>
          </a:prstGeom>
          <a:solidFill>
            <a:srgbClr val="2C7A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20"/>
          </a:p>
        </p:txBody>
      </p:sp>
      <p:sp>
        <p:nvSpPr>
          <p:cNvPr id="5" name="泪滴形 4"/>
          <p:cNvSpPr/>
          <p:nvPr/>
        </p:nvSpPr>
        <p:spPr>
          <a:xfrm>
            <a:off x="1785291" y="1860813"/>
            <a:ext cx="939353" cy="939353"/>
          </a:xfrm>
          <a:prstGeom prst="teardrop">
            <a:avLst/>
          </a:prstGeom>
          <a:solidFill>
            <a:srgbClr val="2C7A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5400" dirty="0"/>
              <a:t>II</a:t>
            </a:r>
            <a:endParaRPr lang="en-US" altLang="zh-CN" sz="5400" dirty="0"/>
          </a:p>
        </p:txBody>
      </p:sp>
      <p:sp>
        <p:nvSpPr>
          <p:cNvPr id="7" name="矩形 2"/>
          <p:cNvSpPr/>
          <p:nvPr/>
        </p:nvSpPr>
        <p:spPr>
          <a:xfrm>
            <a:off x="0" y="4743450"/>
            <a:ext cx="9144000" cy="404813"/>
          </a:xfrm>
          <a:custGeom>
            <a:avLst/>
            <a:gdLst>
              <a:gd name="connsiteX0" fmla="*/ 0 w 9144000"/>
              <a:gd name="connsiteY0" fmla="*/ 0 h 216000"/>
              <a:gd name="connsiteX1" fmla="*/ 9144000 w 9144000"/>
              <a:gd name="connsiteY1" fmla="*/ 0 h 216000"/>
              <a:gd name="connsiteX2" fmla="*/ 9144000 w 9144000"/>
              <a:gd name="connsiteY2" fmla="*/ 216000 h 216000"/>
              <a:gd name="connsiteX3" fmla="*/ 0 w 9144000"/>
              <a:gd name="connsiteY3" fmla="*/ 216000 h 216000"/>
              <a:gd name="connsiteX4" fmla="*/ 0 w 9144000"/>
              <a:gd name="connsiteY4" fmla="*/ 0 h 216000"/>
              <a:gd name="connsiteX0-1" fmla="*/ 0 w 9144000"/>
              <a:gd name="connsiteY0-2" fmla="*/ 113792 h 329792"/>
              <a:gd name="connsiteX1-3" fmla="*/ 9144000 w 9144000"/>
              <a:gd name="connsiteY1-4" fmla="*/ 113792 h 329792"/>
              <a:gd name="connsiteX2-5" fmla="*/ 9144000 w 9144000"/>
              <a:gd name="connsiteY2-6" fmla="*/ 329792 h 329792"/>
              <a:gd name="connsiteX3-7" fmla="*/ 0 w 9144000"/>
              <a:gd name="connsiteY3-8" fmla="*/ 329792 h 329792"/>
              <a:gd name="connsiteX4-9" fmla="*/ 0 w 9144000"/>
              <a:gd name="connsiteY4-10" fmla="*/ 113792 h 329792"/>
              <a:gd name="connsiteX0-11" fmla="*/ 0 w 9144000"/>
              <a:gd name="connsiteY0-12" fmla="*/ 165719 h 381719"/>
              <a:gd name="connsiteX1-13" fmla="*/ 9144000 w 9144000"/>
              <a:gd name="connsiteY1-14" fmla="*/ 165719 h 381719"/>
              <a:gd name="connsiteX2-15" fmla="*/ 9144000 w 9144000"/>
              <a:gd name="connsiteY2-16" fmla="*/ 381719 h 381719"/>
              <a:gd name="connsiteX3-17" fmla="*/ 0 w 9144000"/>
              <a:gd name="connsiteY3-18" fmla="*/ 381719 h 381719"/>
              <a:gd name="connsiteX4-19" fmla="*/ 0 w 9144000"/>
              <a:gd name="connsiteY4-20" fmla="*/ 165719 h 381719"/>
              <a:gd name="connsiteX0-21" fmla="*/ 0 w 9144000"/>
              <a:gd name="connsiteY0-22" fmla="*/ 132628 h 348628"/>
              <a:gd name="connsiteX1-23" fmla="*/ 9144000 w 9144000"/>
              <a:gd name="connsiteY1-24" fmla="*/ 132628 h 348628"/>
              <a:gd name="connsiteX2-25" fmla="*/ 9144000 w 9144000"/>
              <a:gd name="connsiteY2-26" fmla="*/ 348628 h 348628"/>
              <a:gd name="connsiteX3-27" fmla="*/ 0 w 9144000"/>
              <a:gd name="connsiteY3-28" fmla="*/ 348628 h 348628"/>
              <a:gd name="connsiteX4-29" fmla="*/ 0 w 9144000"/>
              <a:gd name="connsiteY4-30" fmla="*/ 132628 h 348628"/>
              <a:gd name="connsiteX0-31" fmla="*/ 0 w 9144000"/>
              <a:gd name="connsiteY0-32" fmla="*/ 119048 h 335048"/>
              <a:gd name="connsiteX1-33" fmla="*/ 9144000 w 9144000"/>
              <a:gd name="connsiteY1-34" fmla="*/ 119048 h 335048"/>
              <a:gd name="connsiteX2-35" fmla="*/ 9144000 w 9144000"/>
              <a:gd name="connsiteY2-36" fmla="*/ 335048 h 335048"/>
              <a:gd name="connsiteX3-37" fmla="*/ 0 w 9144000"/>
              <a:gd name="connsiteY3-38" fmla="*/ 335048 h 335048"/>
              <a:gd name="connsiteX4-39" fmla="*/ 0 w 9144000"/>
              <a:gd name="connsiteY4-40" fmla="*/ 119048 h 335048"/>
              <a:gd name="connsiteX0-41" fmla="*/ 0 w 9144000"/>
              <a:gd name="connsiteY0-42" fmla="*/ 158633 h 374633"/>
              <a:gd name="connsiteX1-43" fmla="*/ 9144000 w 9144000"/>
              <a:gd name="connsiteY1-44" fmla="*/ 158633 h 374633"/>
              <a:gd name="connsiteX2-45" fmla="*/ 9144000 w 9144000"/>
              <a:gd name="connsiteY2-46" fmla="*/ 374633 h 374633"/>
              <a:gd name="connsiteX3-47" fmla="*/ 0 w 9144000"/>
              <a:gd name="connsiteY3-48" fmla="*/ 374633 h 374633"/>
              <a:gd name="connsiteX4-49" fmla="*/ 0 w 9144000"/>
              <a:gd name="connsiteY4-50" fmla="*/ 158633 h 3746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144000" h="374633">
                <a:moveTo>
                  <a:pt x="0" y="158633"/>
                </a:moveTo>
                <a:cubicBezTo>
                  <a:pt x="4165456" y="-109488"/>
                  <a:pt x="5852160" y="12329"/>
                  <a:pt x="9144000" y="158633"/>
                </a:cubicBezTo>
                <a:lnTo>
                  <a:pt x="9144000" y="374633"/>
                </a:lnTo>
                <a:lnTo>
                  <a:pt x="0" y="374633"/>
                </a:lnTo>
                <a:lnTo>
                  <a:pt x="0" y="158633"/>
                </a:lnTo>
                <a:close/>
              </a:path>
            </a:pathLst>
          </a:custGeom>
          <a:solidFill>
            <a:srgbClr val="2C7A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8" name="文本框 18"/>
          <p:cNvSpPr txBox="1"/>
          <p:nvPr/>
        </p:nvSpPr>
        <p:spPr>
          <a:xfrm>
            <a:off x="3453745" y="1922368"/>
            <a:ext cx="351731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chemeClr val="bg1"/>
                </a:solidFill>
                <a:latin typeface="+mj-ea"/>
                <a:ea typeface="+mj-ea"/>
              </a:rPr>
              <a:t>While-writing</a:t>
            </a:r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5" grpId="0" bldLvl="0" animBg="1"/>
      <p:bldP spid="8" grpId="0"/>
    </p:bldLst>
  </p:timing>
</p:sld>
</file>

<file path=ppt/tags/tag1.xml><?xml version="1.0" encoding="utf-8"?>
<p:tagLst xmlns:p="http://schemas.openxmlformats.org/presentationml/2006/main">
  <p:tag name="KSO_WM_UNIT_TABLE_BEAUTIFY" val="smartTable{4b0bb175-dfc3-4ce4-a9e0-e90707a4956f}"/>
</p:tagLst>
</file>

<file path=ppt/theme/theme1.xml><?xml version="1.0" encoding="utf-8"?>
<a:theme xmlns:a="http://schemas.openxmlformats.org/drawingml/2006/main" name="夏雨家 https://xnwe.taobao.com/">
  <a:themeElements>
    <a:clrScheme name="自定义 6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3891A7"/>
      </a:accent1>
      <a:accent2>
        <a:srgbClr val="3891A7"/>
      </a:accent2>
      <a:accent3>
        <a:srgbClr val="3891A7"/>
      </a:accent3>
      <a:accent4>
        <a:srgbClr val="3891A7"/>
      </a:accent4>
      <a:accent5>
        <a:srgbClr val="3891A7"/>
      </a:accent5>
      <a:accent6>
        <a:srgbClr val="3891A7"/>
      </a:accent6>
      <a:hlink>
        <a:srgbClr val="3891A7"/>
      </a:hlink>
      <a:folHlink>
        <a:srgbClr val="3891A7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3804</Words>
  <Application>WPS 演示</Application>
  <PresentationFormat>全屏显示(16:9)</PresentationFormat>
  <Paragraphs>211</Paragraphs>
  <Slides>20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Arial</vt:lpstr>
      <vt:lpstr>宋体</vt:lpstr>
      <vt:lpstr>Wingdings</vt:lpstr>
      <vt:lpstr>Arial Narrow</vt:lpstr>
      <vt:lpstr>黑体</vt:lpstr>
      <vt:lpstr>微软雅黑</vt:lpstr>
      <vt:lpstr>Calibri</vt:lpstr>
      <vt:lpstr>Stencil</vt:lpstr>
      <vt:lpstr>Times New Roman</vt:lpstr>
      <vt:lpstr>Arial Unicode MS</vt:lpstr>
      <vt:lpstr>Comic Sans MS</vt:lpstr>
      <vt:lpstr>幼圆</vt:lpstr>
      <vt:lpstr>Arial Black</vt:lpstr>
      <vt:lpstr>夏雨家 https://xnwe.taobao.com/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www.microsoft.com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yangliu</cp:lastModifiedBy>
  <cp:revision>331</cp:revision>
  <dcterms:created xsi:type="dcterms:W3CDTF">2018-11-08T00:28:00Z</dcterms:created>
  <dcterms:modified xsi:type="dcterms:W3CDTF">2021-12-22T02:04:54Z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2052-11.1.0.11194</vt:lpwstr>
  </property>
  <property fmtid="{D5CDD505-2E9C-101B-9397-08002B2CF9AE}" pid="3" name="ICV">
    <vt:lpwstr>A38046FCE86440209B2B25DE022DB4E6</vt:lpwstr>
  </property>
</Properties>
</file>