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40"/>
  </p:handoutMasterIdLst>
  <p:sldIdLst>
    <p:sldId id="446" r:id="rId3"/>
    <p:sldId id="365" r:id="rId5"/>
    <p:sldId id="366" r:id="rId6"/>
    <p:sldId id="407" r:id="rId7"/>
    <p:sldId id="412" r:id="rId8"/>
    <p:sldId id="409" r:id="rId9"/>
    <p:sldId id="413" r:id="rId10"/>
    <p:sldId id="410" r:id="rId11"/>
    <p:sldId id="362" r:id="rId12"/>
    <p:sldId id="411" r:id="rId13"/>
    <p:sldId id="421" r:id="rId14"/>
    <p:sldId id="425" r:id="rId15"/>
    <p:sldId id="426" r:id="rId16"/>
    <p:sldId id="419" r:id="rId17"/>
    <p:sldId id="427" r:id="rId18"/>
    <p:sldId id="429" r:id="rId19"/>
    <p:sldId id="428" r:id="rId20"/>
    <p:sldId id="437" r:id="rId21"/>
    <p:sldId id="436" r:id="rId22"/>
    <p:sldId id="435" r:id="rId23"/>
    <p:sldId id="367" r:id="rId24"/>
    <p:sldId id="438" r:id="rId25"/>
    <p:sldId id="440" r:id="rId26"/>
    <p:sldId id="442" r:id="rId27"/>
    <p:sldId id="441" r:id="rId28"/>
    <p:sldId id="396" r:id="rId29"/>
    <p:sldId id="368" r:id="rId30"/>
    <p:sldId id="272" r:id="rId31"/>
    <p:sldId id="445" r:id="rId32"/>
    <p:sldId id="273" r:id="rId33"/>
    <p:sldId id="274" r:id="rId34"/>
    <p:sldId id="444" r:id="rId35"/>
    <p:sldId id="387" r:id="rId36"/>
    <p:sldId id="389" r:id="rId37"/>
    <p:sldId id="369" r:id="rId38"/>
    <p:sldId id="277" r:id="rId39"/>
  </p:sldIdLst>
  <p:sldSz cx="9144000" cy="5143500" type="screen16x9"/>
  <p:notesSz cx="6858000" cy="9144000"/>
  <p:embeddedFontLst>
    <p:embeddedFont>
      <p:font typeface="黑体" panose="02010609060101010101" pitchFamily="2" charset="-122"/>
      <p:regular r:id="rId44"/>
    </p:embeddedFont>
    <p:embeddedFont>
      <p:font typeface="微软雅黑" panose="020B0503020204020204" pitchFamily="34" charset="-122"/>
      <p:regular r:id="rId45"/>
    </p:embeddedFont>
    <p:embeddedFont>
      <p:font typeface="Arial Narrow" panose="020B0606020202030204" pitchFamily="3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Stencil" panose="040409050D0802020404" pitchFamily="82" charset="0"/>
      <p:regular r:id="rId54"/>
    </p:embeddedFont>
    <p:embeddedFont>
      <p:font typeface="仿宋_GB2312" panose="02010609030101010101" charset="-122"/>
      <p:regular r:id="rId55"/>
    </p:embeddedFont>
    <p:embeddedFont>
      <p:font typeface="Arial Black" panose="020B0A04020102020204" charset="0"/>
      <p:bold r:id="rId5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9C4"/>
    <a:srgbClr val="BE9122"/>
    <a:srgbClr val="EAEAEA"/>
    <a:srgbClr val="2C7A8E"/>
    <a:srgbClr val="FFFF00"/>
    <a:srgbClr val="9900FF"/>
    <a:srgbClr val="FF6699"/>
    <a:srgbClr val="66FFFF"/>
    <a:srgbClr val="FF9900"/>
    <a:srgbClr val="25B6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07" autoAdjust="0"/>
    <p:restoredTop sz="79248" autoAdjust="0"/>
  </p:normalViewPr>
  <p:slideViewPr>
    <p:cSldViewPr snapToGrid="0">
      <p:cViewPr varScale="1">
        <p:scale>
          <a:sx n="119" d="100"/>
          <a:sy n="119" d="100"/>
        </p:scale>
        <p:origin x="966" y="108"/>
      </p:cViewPr>
      <p:guideLst>
        <p:guide orient="horz" pos="1700"/>
        <p:guide pos="2931"/>
      </p:guideLst>
    </p:cSldViewPr>
  </p:slideViewPr>
  <p:notesTextViewPr>
    <p:cViewPr>
      <p:scale>
        <a:sx n="1" d="1"/>
        <a:sy n="1" d="1"/>
      </p:scale>
      <p:origin x="0" y="0"/>
    </p:cViewPr>
  </p:notesTextViewPr>
  <p:notesViewPr>
    <p:cSldViewPr snapToGrid="0">
      <p:cViewPr varScale="1">
        <p:scale>
          <a:sx n="51" d="100"/>
          <a:sy n="51" d="100"/>
        </p:scale>
        <p:origin x="-2840" y="-70"/>
      </p:cViewPr>
      <p:guideLst>
        <p:guide orient="horz" pos="3022"/>
        <p:guide pos="219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font" Target="fonts/font13.fntdata"/><Relationship Id="rId55" Type="http://schemas.openxmlformats.org/officeDocument/2006/relationships/font" Target="fonts/font12.fntdata"/><Relationship Id="rId54" Type="http://schemas.openxmlformats.org/officeDocument/2006/relationships/font" Target="fonts/font11.fntdata"/><Relationship Id="rId53" Type="http://schemas.openxmlformats.org/officeDocument/2006/relationships/font" Target="fonts/font10.fntdata"/><Relationship Id="rId52" Type="http://schemas.openxmlformats.org/officeDocument/2006/relationships/font" Target="fonts/font9.fntdata"/><Relationship Id="rId51" Type="http://schemas.openxmlformats.org/officeDocument/2006/relationships/font" Target="fonts/font8.fntdata"/><Relationship Id="rId50" Type="http://schemas.openxmlformats.org/officeDocument/2006/relationships/font" Target="fonts/font7.fntdata"/><Relationship Id="rId5" Type="http://schemas.openxmlformats.org/officeDocument/2006/relationships/slide" Target="slides/slide2.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76"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8877"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553C9-F5A3-4C08-86BA-EA8FA9CDD682}" type="datetimeFigureOut">
              <a:rPr lang="zh-CN" altLang="en-US" smtClean="0"/>
            </a:fld>
            <a:endParaRPr lang="zh-CN" altLang="en-US"/>
          </a:p>
        </p:txBody>
      </p:sp>
      <p:sp>
        <p:nvSpPr>
          <p:cNvPr id="1048878"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8879"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8268B5-B038-40A8-88D2-2CF59BC3C67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70"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8871"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1048872"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73"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74"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8875"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D161BFCB-630F-4270-923E-71B0595F302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幻灯片图像占位符 1"/>
          <p:cNvSpPr>
            <a:spLocks noGrp="1" noRot="1" noChangeAspect="1" noTextEdit="1"/>
          </p:cNvSpPr>
          <p:nvPr>
            <p:ph type="sldImg"/>
          </p:nvPr>
        </p:nvSpPr>
        <p:spPr bwMode="auto">
          <a:noFill/>
          <a:ln>
            <a:solidFill>
              <a:srgbClr val="000000"/>
            </a:solidFill>
            <a:miter lim="800000"/>
          </a:ln>
        </p:spPr>
      </p:sp>
      <p:sp>
        <p:nvSpPr>
          <p:cNvPr id="104867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74"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幻灯片图像占位符 1"/>
          <p:cNvSpPr>
            <a:spLocks noGrp="1" noRot="1" noChangeAspect="1" noTextEdit="1"/>
          </p:cNvSpPr>
          <p:nvPr>
            <p:ph type="sldImg"/>
          </p:nvPr>
        </p:nvSpPr>
        <p:spPr bwMode="auto">
          <a:noFill/>
          <a:ln>
            <a:solidFill>
              <a:srgbClr val="000000"/>
            </a:solidFill>
            <a:miter lim="800000"/>
          </a:ln>
        </p:spPr>
      </p:sp>
      <p:sp>
        <p:nvSpPr>
          <p:cNvPr id="104867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74"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幻灯片图像占位符 1"/>
          <p:cNvSpPr>
            <a:spLocks noGrp="1" noRot="1" noChangeAspect="1" noTextEdit="1"/>
          </p:cNvSpPr>
          <p:nvPr>
            <p:ph type="sldImg"/>
          </p:nvPr>
        </p:nvSpPr>
        <p:spPr bwMode="auto">
          <a:noFill/>
          <a:ln>
            <a:solidFill>
              <a:srgbClr val="000000"/>
            </a:solidFill>
            <a:miter lim="800000"/>
          </a:ln>
        </p:spPr>
      </p:sp>
      <p:sp>
        <p:nvSpPr>
          <p:cNvPr id="104867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74"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幻灯片图像占位符 1"/>
          <p:cNvSpPr>
            <a:spLocks noGrp="1" noRot="1" noChangeAspect="1" noTextEdit="1"/>
          </p:cNvSpPr>
          <p:nvPr>
            <p:ph type="sldImg"/>
          </p:nvPr>
        </p:nvSpPr>
        <p:spPr bwMode="auto">
          <a:noFill/>
          <a:ln>
            <a:solidFill>
              <a:srgbClr val="000000"/>
            </a:solidFill>
            <a:miter lim="800000"/>
          </a:ln>
        </p:spPr>
      </p:sp>
      <p:sp>
        <p:nvSpPr>
          <p:cNvPr id="104867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74"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幻灯片图像占位符 1"/>
          <p:cNvSpPr>
            <a:spLocks noGrp="1" noRot="1" noChangeAspect="1" noTextEdit="1"/>
          </p:cNvSpPr>
          <p:nvPr>
            <p:ph type="sldImg"/>
          </p:nvPr>
        </p:nvSpPr>
        <p:spPr bwMode="auto">
          <a:noFill/>
          <a:ln>
            <a:solidFill>
              <a:srgbClr val="000000"/>
            </a:solidFill>
            <a:miter lim="800000"/>
          </a:ln>
        </p:spPr>
      </p:sp>
      <p:sp>
        <p:nvSpPr>
          <p:cNvPr id="1048765"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766"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幻灯片图像占位符 1"/>
          <p:cNvSpPr>
            <a:spLocks noGrp="1" noRot="1" noChangeAspect="1" noTextEdit="1"/>
          </p:cNvSpPr>
          <p:nvPr>
            <p:ph type="sldImg"/>
          </p:nvPr>
        </p:nvSpPr>
        <p:spPr bwMode="auto">
          <a:noFill/>
          <a:ln>
            <a:solidFill>
              <a:srgbClr val="000000"/>
            </a:solidFill>
            <a:miter lim="800000"/>
          </a:ln>
        </p:spPr>
      </p:sp>
      <p:sp>
        <p:nvSpPr>
          <p:cNvPr id="1048785"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786"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幻灯片图像占位符 1"/>
          <p:cNvSpPr>
            <a:spLocks noGrp="1" noRot="1" noChangeAspect="1" noTextEdit="1"/>
          </p:cNvSpPr>
          <p:nvPr>
            <p:ph type="sldImg"/>
          </p:nvPr>
        </p:nvSpPr>
        <p:spPr bwMode="auto">
          <a:noFill/>
          <a:ln>
            <a:solidFill>
              <a:srgbClr val="000000"/>
            </a:solidFill>
            <a:miter lim="800000"/>
          </a:ln>
        </p:spPr>
      </p:sp>
      <p:sp>
        <p:nvSpPr>
          <p:cNvPr id="1048775"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776"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幻灯片图像占位符 1"/>
          <p:cNvSpPr>
            <a:spLocks noGrp="1" noRot="1" noChangeAspect="1" noTextEdit="1"/>
          </p:cNvSpPr>
          <p:nvPr>
            <p:ph type="sldImg"/>
          </p:nvPr>
        </p:nvSpPr>
        <p:spPr bwMode="auto">
          <a:noFill/>
          <a:ln>
            <a:solidFill>
              <a:srgbClr val="000000"/>
            </a:solidFill>
            <a:miter lim="800000"/>
          </a:ln>
        </p:spPr>
      </p:sp>
      <p:sp>
        <p:nvSpPr>
          <p:cNvPr id="1048785"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786"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幻灯片图像占位符 1"/>
          <p:cNvSpPr>
            <a:spLocks noGrp="1" noRot="1" noChangeAspect="1" noTextEdit="1"/>
          </p:cNvSpPr>
          <p:nvPr>
            <p:ph type="sldImg"/>
          </p:nvPr>
        </p:nvSpPr>
        <p:spPr bwMode="auto">
          <a:noFill/>
          <a:ln>
            <a:solidFill>
              <a:srgbClr val="000000"/>
            </a:solidFill>
            <a:miter lim="800000"/>
          </a:ln>
        </p:spPr>
      </p:sp>
      <p:sp>
        <p:nvSpPr>
          <p:cNvPr id="1048785"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786"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幻灯片图像占位符 1"/>
          <p:cNvSpPr>
            <a:spLocks noGrp="1" noRot="1" noChangeAspect="1" noTextEdit="1"/>
          </p:cNvSpPr>
          <p:nvPr>
            <p:ph type="sldImg"/>
          </p:nvPr>
        </p:nvSpPr>
        <p:spPr bwMode="auto">
          <a:noFill/>
          <a:ln>
            <a:solidFill>
              <a:srgbClr val="000000"/>
            </a:solidFill>
            <a:miter lim="800000"/>
          </a:ln>
        </p:spPr>
      </p:sp>
      <p:sp>
        <p:nvSpPr>
          <p:cNvPr id="1048785"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786"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7" name="幻灯片图像占位符 1"/>
          <p:cNvSpPr>
            <a:spLocks noGrp="1" noRot="1" noChangeAspect="1" noTextEdit="1"/>
          </p:cNvSpPr>
          <p:nvPr>
            <p:ph type="sldImg"/>
          </p:nvPr>
        </p:nvSpPr>
        <p:spPr bwMode="auto">
          <a:noFill/>
          <a:ln>
            <a:solidFill>
              <a:srgbClr val="000000"/>
            </a:solidFill>
            <a:miter lim="800000"/>
          </a:ln>
        </p:spPr>
      </p:sp>
      <p:sp>
        <p:nvSpPr>
          <p:cNvPr id="1048808"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809"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幻灯片图像占位符 1"/>
          <p:cNvSpPr>
            <a:spLocks noGrp="1" noRot="1" noChangeAspect="1" noTextEdit="1"/>
          </p:cNvSpPr>
          <p:nvPr>
            <p:ph type="sldImg"/>
          </p:nvPr>
        </p:nvSpPr>
        <p:spPr bwMode="auto">
          <a:noFill/>
          <a:ln>
            <a:solidFill>
              <a:srgbClr val="000000"/>
            </a:solidFill>
            <a:miter lim="800000"/>
          </a:ln>
        </p:spPr>
      </p:sp>
      <p:sp>
        <p:nvSpPr>
          <p:cNvPr id="1048617"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048618" name="灯片编号占位符 3"/>
          <p:cNvSpPr>
            <a:spLocks noGrp="1"/>
          </p:cNvSpPr>
          <p:nvPr>
            <p:ph type="sldNum" sz="quarter" idx="5"/>
          </p:nvPr>
        </p:nvSpPr>
        <p:spPr bwMode="auto">
          <a:noFill/>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48810"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1048811"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1048812"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13" name="页脚占位符 4"/>
          <p:cNvSpPr>
            <a:spLocks noGrp="1"/>
          </p:cNvSpPr>
          <p:nvPr>
            <p:ph type="ftr" sz="quarter" idx="11"/>
          </p:nvPr>
        </p:nvSpPr>
        <p:spPr/>
        <p:txBody>
          <a:bodyPr/>
          <a:lstStyle/>
          <a:p>
            <a:endParaRPr lang="zh-CN" altLang="en-US"/>
          </a:p>
        </p:txBody>
      </p:sp>
      <p:sp>
        <p:nvSpPr>
          <p:cNvPr id="1048814"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1048848" name="标题 1"/>
          <p:cNvSpPr>
            <a:spLocks noGrp="1"/>
          </p:cNvSpPr>
          <p:nvPr>
            <p:ph type="title"/>
          </p:nvPr>
        </p:nvSpPr>
        <p:spPr/>
        <p:txBody>
          <a:bodyPr/>
          <a:lstStyle/>
          <a:p>
            <a:r>
              <a:rPr lang="zh-CN" altLang="en-US"/>
              <a:t>单击此处编辑母版标题样式</a:t>
            </a:r>
            <a:endParaRPr lang="zh-CN" altLang="en-US"/>
          </a:p>
        </p:txBody>
      </p:sp>
      <p:sp>
        <p:nvSpPr>
          <p:cNvPr id="1048849"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50"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51" name="页脚占位符 4"/>
          <p:cNvSpPr>
            <a:spLocks noGrp="1"/>
          </p:cNvSpPr>
          <p:nvPr>
            <p:ph type="ftr" sz="quarter" idx="11"/>
          </p:nvPr>
        </p:nvSpPr>
        <p:spPr/>
        <p:txBody>
          <a:bodyPr/>
          <a:lstStyle/>
          <a:p>
            <a:endParaRPr lang="zh-CN" altLang="en-US"/>
          </a:p>
        </p:txBody>
      </p:sp>
      <p:sp>
        <p:nvSpPr>
          <p:cNvPr id="1048852"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1048819"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1048820"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21"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22" name="页脚占位符 4"/>
          <p:cNvSpPr>
            <a:spLocks noGrp="1"/>
          </p:cNvSpPr>
          <p:nvPr>
            <p:ph type="ftr" sz="quarter" idx="11"/>
          </p:nvPr>
        </p:nvSpPr>
        <p:spPr/>
        <p:txBody>
          <a:bodyPr/>
          <a:lstStyle/>
          <a:p>
            <a:endParaRPr lang="zh-CN" altLang="en-US"/>
          </a:p>
        </p:txBody>
      </p:sp>
      <p:sp>
        <p:nvSpPr>
          <p:cNvPr id="1048823"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cxnSp>
        <p:nvCxnSpPr>
          <p:cNvPr id="3145761"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5762"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自定义版式">
    <p:spTree>
      <p:nvGrpSpPr>
        <p:cNvPr id="1" name=""/>
        <p:cNvGrpSpPr/>
        <p:nvPr/>
      </p:nvGrpSpPr>
      <p:grpSpPr>
        <a:xfrm>
          <a:off x="0" y="0"/>
          <a:ext cx="0" cy="0"/>
          <a:chOff x="0" y="0"/>
          <a:chExt cx="0" cy="0"/>
        </a:xfrm>
      </p:grpSpPr>
      <p:sp>
        <p:nvSpPr>
          <p:cNvPr id="1048859"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endParaRPr lang="zh-CN" alt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节标题">
    <p:bg>
      <p:bgPr>
        <a:solidFill>
          <a:srgbClr val="F0F0F0"/>
        </a:solidFill>
        <a:effectLst/>
      </p:bgPr>
    </p:bg>
    <p:spTree>
      <p:nvGrpSpPr>
        <p:cNvPr id="1" name=""/>
        <p:cNvGrpSpPr/>
        <p:nvPr/>
      </p:nvGrpSpPr>
      <p:grpSpPr>
        <a:xfrm>
          <a:off x="0" y="0"/>
          <a:ext cx="0" cy="0"/>
          <a:chOff x="0" y="0"/>
          <a:chExt cx="0" cy="0"/>
        </a:xfrm>
      </p:grpSpPr>
      <p:grpSp>
        <p:nvGrpSpPr>
          <p:cNvPr id="55" name="组合 180"/>
          <p:cNvGrpSpPr/>
          <p:nvPr userDrawn="1"/>
        </p:nvGrpSpPr>
        <p:grpSpPr>
          <a:xfrm>
            <a:off x="611560" y="627534"/>
            <a:ext cx="7920880" cy="45719"/>
            <a:chOff x="3060700" y="4724400"/>
            <a:chExt cx="5955507" cy="31432"/>
          </a:xfrm>
        </p:grpSpPr>
        <p:cxnSp>
          <p:nvCxnSpPr>
            <p:cNvPr id="3145735" name="直接连接符 181"/>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82"/>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097155" name="图片 4" descr="图标.png"/>
          <p:cNvPicPr>
            <a:picLocks noChangeAspect="1"/>
          </p:cNvPicPr>
          <p:nvPr userDrawn="1"/>
        </p:nvPicPr>
        <p:blipFill>
          <a:blip r:embed="rId2" cstate="print"/>
          <a:stretch>
            <a:fillRect/>
          </a:stretch>
        </p:blipFill>
        <p:spPr>
          <a:xfrm>
            <a:off x="149466" y="0"/>
            <a:ext cx="627017" cy="62701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自定义版式">
    <p:spTree>
      <p:nvGrpSpPr>
        <p:cNvPr id="1" name=""/>
        <p:cNvGrpSpPr/>
        <p:nvPr/>
      </p:nvGrpSpPr>
      <p:grpSpPr>
        <a:xfrm>
          <a:off x="0" y="0"/>
          <a:ext cx="0" cy="0"/>
          <a:chOff x="0" y="0"/>
          <a:chExt cx="0" cy="0"/>
        </a:xfrm>
      </p:grpSpPr>
      <p:sp>
        <p:nvSpPr>
          <p:cNvPr id="1048866" name="标题 1"/>
          <p:cNvSpPr>
            <a:spLocks noGrp="1"/>
          </p:cNvSpPr>
          <p:nvPr>
            <p:ph type="title"/>
          </p:nvPr>
        </p:nvSpPr>
        <p:spPr>
          <a:xfrm>
            <a:off x="628650" y="273844"/>
            <a:ext cx="7886700" cy="994172"/>
          </a:xfrm>
        </p:spPr>
        <p:txBody>
          <a:bodyPr/>
          <a:lstStyle/>
          <a:p>
            <a:r>
              <a:rPr lang="zh-CN" altLang="en-US"/>
              <a:t>单击此处编辑母版标题样式</a:t>
            </a:r>
            <a:endParaRPr lang="zh-CN" altLang="en-US"/>
          </a:p>
        </p:txBody>
      </p:sp>
      <p:sp>
        <p:nvSpPr>
          <p:cNvPr id="1048867" name="日期占位符 2"/>
          <p:cNvSpPr>
            <a:spLocks noGrp="1"/>
          </p:cNvSpPr>
          <p:nvPr>
            <p:ph type="dt" sz="half" idx="10"/>
          </p:nvPr>
        </p:nvSpPr>
        <p:spPr>
          <a:xfrm>
            <a:off x="628650" y="4767263"/>
            <a:ext cx="2057400" cy="273844"/>
          </a:xfrm>
        </p:spPr>
        <p:txBody>
          <a:bodyPr/>
          <a:lstStyle/>
          <a:p>
            <a:fld id="{80F42DC0-2E3F-F440-A3AA-64F0AA1F84F2}" type="datetime1">
              <a:rPr lang="zh-CN" altLang="en-US"/>
            </a:fld>
            <a:endParaRPr lang="zh-CN" altLang="en-US" sz="1400">
              <a:solidFill>
                <a:schemeClr val="tx1"/>
              </a:solidFill>
            </a:endParaRPr>
          </a:p>
        </p:txBody>
      </p:sp>
      <p:sp>
        <p:nvSpPr>
          <p:cNvPr id="1048868" name="页脚占位符 3"/>
          <p:cNvSpPr>
            <a:spLocks noGrp="1"/>
          </p:cNvSpPr>
          <p:nvPr>
            <p:ph type="ftr" sz="quarter" idx="11"/>
          </p:nvPr>
        </p:nvSpPr>
        <p:spPr>
          <a:xfrm>
            <a:off x="3028950" y="4767263"/>
            <a:ext cx="3086100" cy="273844"/>
          </a:xfrm>
        </p:spPr>
        <p:txBody>
          <a:bodyPr/>
          <a:lstStyle/>
          <a:p>
            <a:endParaRPr lang="zh-CN" altLang="zh-CN"/>
          </a:p>
        </p:txBody>
      </p:sp>
      <p:sp>
        <p:nvSpPr>
          <p:cNvPr id="1048869" name="幻灯片编号占位符 4"/>
          <p:cNvSpPr>
            <a:spLocks noGrp="1"/>
          </p:cNvSpPr>
          <p:nvPr>
            <p:ph type="sldNum" sz="quarter" idx="12"/>
          </p:nvPr>
        </p:nvSpPr>
        <p:spPr>
          <a:xfrm>
            <a:off x="6457950" y="4767263"/>
            <a:ext cx="2057400" cy="273844"/>
          </a:xfrm>
        </p:spPr>
        <p:txBody>
          <a:bodyPr/>
          <a:lstStyle/>
          <a:p>
            <a:fld id="{C5FC99A0-26D8-5E4B-82FB-70809BCEE9F6}" type="slidenum">
              <a:rPr lang="zh-CN" altLang="en-US"/>
            </a:fld>
            <a:endParaRPr lang="zh-CN" altLang="en-US" sz="1400">
              <a:solidFill>
                <a:schemeClr val="tx1"/>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1048843" name="标题 1"/>
          <p:cNvSpPr>
            <a:spLocks noGrp="1"/>
          </p:cNvSpPr>
          <p:nvPr>
            <p:ph type="title"/>
          </p:nvPr>
        </p:nvSpPr>
        <p:spPr/>
        <p:txBody>
          <a:bodyPr/>
          <a:lstStyle/>
          <a:p>
            <a:r>
              <a:rPr lang="zh-CN" altLang="en-US"/>
              <a:t>单击此处编辑母版标题样式</a:t>
            </a:r>
            <a:endParaRPr lang="zh-CN" altLang="en-US"/>
          </a:p>
        </p:txBody>
      </p:sp>
      <p:sp>
        <p:nvSpPr>
          <p:cNvPr id="1048844"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45"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46" name="页脚占位符 4"/>
          <p:cNvSpPr>
            <a:spLocks noGrp="1"/>
          </p:cNvSpPr>
          <p:nvPr>
            <p:ph type="ftr" sz="quarter" idx="11"/>
          </p:nvPr>
        </p:nvSpPr>
        <p:spPr/>
        <p:txBody>
          <a:bodyPr/>
          <a:lstStyle/>
          <a:p>
            <a:endParaRPr lang="zh-CN" altLang="en-US"/>
          </a:p>
        </p:txBody>
      </p:sp>
      <p:sp>
        <p:nvSpPr>
          <p:cNvPr id="1048847"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048830"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1048831"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048832"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33" name="页脚占位符 4"/>
          <p:cNvSpPr>
            <a:spLocks noGrp="1"/>
          </p:cNvSpPr>
          <p:nvPr>
            <p:ph type="ftr" sz="quarter" idx="11"/>
          </p:nvPr>
        </p:nvSpPr>
        <p:spPr/>
        <p:txBody>
          <a:bodyPr/>
          <a:lstStyle/>
          <a:p>
            <a:endParaRPr lang="zh-CN" altLang="en-US"/>
          </a:p>
        </p:txBody>
      </p:sp>
      <p:sp>
        <p:nvSpPr>
          <p:cNvPr id="1048834"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1048853" name="标题 1"/>
          <p:cNvSpPr>
            <a:spLocks noGrp="1"/>
          </p:cNvSpPr>
          <p:nvPr>
            <p:ph type="title"/>
          </p:nvPr>
        </p:nvSpPr>
        <p:spPr/>
        <p:txBody>
          <a:bodyPr/>
          <a:lstStyle/>
          <a:p>
            <a:r>
              <a:rPr lang="zh-CN" altLang="en-US"/>
              <a:t>单击此处编辑母版标题样式</a:t>
            </a:r>
            <a:endParaRPr lang="zh-CN" altLang="en-US"/>
          </a:p>
        </p:txBody>
      </p:sp>
      <p:sp>
        <p:nvSpPr>
          <p:cNvPr id="1048854"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55"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56"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57" name="页脚占位符 5"/>
          <p:cNvSpPr>
            <a:spLocks noGrp="1"/>
          </p:cNvSpPr>
          <p:nvPr>
            <p:ph type="ftr" sz="quarter" idx="11"/>
          </p:nvPr>
        </p:nvSpPr>
        <p:spPr/>
        <p:txBody>
          <a:bodyPr/>
          <a:lstStyle/>
          <a:p>
            <a:endParaRPr lang="zh-CN" altLang="en-US"/>
          </a:p>
        </p:txBody>
      </p:sp>
      <p:sp>
        <p:nvSpPr>
          <p:cNvPr id="1048858"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48835" name="标题 1"/>
          <p:cNvSpPr>
            <a:spLocks noGrp="1"/>
          </p:cNvSpPr>
          <p:nvPr>
            <p:ph type="title"/>
          </p:nvPr>
        </p:nvSpPr>
        <p:spPr>
          <a:xfrm>
            <a:off x="457200" y="205978"/>
            <a:ext cx="8229600" cy="857250"/>
          </a:xfrm>
        </p:spPr>
        <p:txBody>
          <a:bodyPr/>
          <a:lstStyle/>
          <a:p>
            <a:r>
              <a:rPr lang="zh-CN" altLang="en-US"/>
              <a:t>单击此处编辑母版标题样式</a:t>
            </a:r>
            <a:endParaRPr lang="zh-CN" altLang="en-US"/>
          </a:p>
        </p:txBody>
      </p:sp>
      <p:sp>
        <p:nvSpPr>
          <p:cNvPr id="1048836"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837"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38"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839"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40"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41" name="页脚占位符 7"/>
          <p:cNvSpPr>
            <a:spLocks noGrp="1"/>
          </p:cNvSpPr>
          <p:nvPr>
            <p:ph type="ftr" sz="quarter" idx="11"/>
          </p:nvPr>
        </p:nvSpPr>
        <p:spPr/>
        <p:txBody>
          <a:bodyPr/>
          <a:lstStyle/>
          <a:p>
            <a:endParaRPr lang="zh-CN" altLang="en-US"/>
          </a:p>
        </p:txBody>
      </p:sp>
      <p:sp>
        <p:nvSpPr>
          <p:cNvPr id="1048842"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1048815" name="标题 1"/>
          <p:cNvSpPr>
            <a:spLocks noGrp="1"/>
          </p:cNvSpPr>
          <p:nvPr>
            <p:ph type="title"/>
          </p:nvPr>
        </p:nvSpPr>
        <p:spPr/>
        <p:txBody>
          <a:bodyPr/>
          <a:lstStyle/>
          <a:p>
            <a:r>
              <a:rPr lang="zh-CN" altLang="en-US"/>
              <a:t>单击此处编辑母版标题样式</a:t>
            </a:r>
            <a:endParaRPr lang="zh-CN" altLang="en-US"/>
          </a:p>
        </p:txBody>
      </p:sp>
      <p:sp>
        <p:nvSpPr>
          <p:cNvPr id="1048816"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17" name="页脚占位符 3"/>
          <p:cNvSpPr>
            <a:spLocks noGrp="1"/>
          </p:cNvSpPr>
          <p:nvPr>
            <p:ph type="ftr" sz="quarter" idx="11"/>
          </p:nvPr>
        </p:nvSpPr>
        <p:spPr/>
        <p:txBody>
          <a:bodyPr/>
          <a:lstStyle/>
          <a:p>
            <a:endParaRPr lang="zh-CN" altLang="en-US"/>
          </a:p>
        </p:txBody>
      </p:sp>
      <p:sp>
        <p:nvSpPr>
          <p:cNvPr id="1048818"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048860"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1048861"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62"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8863"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64" name="页脚占位符 5"/>
          <p:cNvSpPr>
            <a:spLocks noGrp="1"/>
          </p:cNvSpPr>
          <p:nvPr>
            <p:ph type="ftr" sz="quarter" idx="11"/>
          </p:nvPr>
        </p:nvSpPr>
        <p:spPr/>
        <p:txBody>
          <a:bodyPr/>
          <a:lstStyle/>
          <a:p>
            <a:endParaRPr lang="zh-CN" altLang="en-US"/>
          </a:p>
        </p:txBody>
      </p:sp>
      <p:sp>
        <p:nvSpPr>
          <p:cNvPr id="1048865"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048824"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1048825"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26"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8827"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1048828" name="页脚占位符 5"/>
          <p:cNvSpPr>
            <a:spLocks noGrp="1"/>
          </p:cNvSpPr>
          <p:nvPr>
            <p:ph type="ftr" sz="quarter" idx="11"/>
          </p:nvPr>
        </p:nvSpPr>
        <p:spPr/>
        <p:txBody>
          <a:bodyPr/>
          <a:lstStyle/>
          <a:p>
            <a:endParaRPr lang="zh-CN" altLang="en-US"/>
          </a:p>
        </p:txBody>
      </p:sp>
      <p:sp>
        <p:nvSpPr>
          <p:cNvPr id="1048829"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image" Target="../media/image2.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78"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fld>
            <a:endParaRPr lang="zh-CN" altLang="en-US"/>
          </a:p>
        </p:txBody>
      </p:sp>
      <p:sp>
        <p:nvSpPr>
          <p:cNvPr id="1048579"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fld>
            <a:endParaRPr lang="zh-CN" altLang="en-US"/>
          </a:p>
        </p:txBody>
      </p:sp>
      <p:pic>
        <p:nvPicPr>
          <p:cNvPr id="2097152" name="图片 6" descr="图标.png"/>
          <p:cNvPicPr>
            <a:picLocks noChangeAspect="1"/>
          </p:cNvPicPr>
          <p:nvPr/>
        </p:nvPicPr>
        <p:blipFill>
          <a:blip r:embed="rId18" cstate="print"/>
          <a:stretch>
            <a:fillRect/>
          </a:stretch>
        </p:blipFill>
        <p:spPr>
          <a:xfrm>
            <a:off x="149466" y="0"/>
            <a:ext cx="627017" cy="62701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image" Target="../media/image11.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5.xml"/><Relationship Id="rId2" Type="http://schemas.openxmlformats.org/officeDocument/2006/relationships/image" Target="../media/image12.jpeg"/><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5.xml"/><Relationship Id="rId1"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5.xml"/><Relationship Id="rId1" Type="http://schemas.openxmlformats.org/officeDocument/2006/relationships/image" Target="../media/image13.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5.xml"/><Relationship Id="rId2" Type="http://schemas.openxmlformats.org/officeDocument/2006/relationships/image" Target="../media/image12.jpeg"/><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5.xml"/><Relationship Id="rId1" Type="http://schemas.openxmlformats.org/officeDocument/2006/relationships/image" Target="../media/image11.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5.xml"/><Relationship Id="rId1" Type="http://schemas.openxmlformats.org/officeDocument/2006/relationships/image" Target="../media/image14.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10" name="TextBox 1"/>
          <p:cNvSpPr txBox="1"/>
          <p:nvPr/>
        </p:nvSpPr>
        <p:spPr>
          <a:xfrm>
            <a:off x="2639654" y="1639981"/>
            <a:ext cx="6201036" cy="1200300"/>
          </a:xfrm>
          <a:prstGeom prst="rect">
            <a:avLst/>
          </a:prstGeom>
          <a:noFill/>
        </p:spPr>
        <p:txBody>
          <a:bodyPr wrap="square" lIns="91413" tIns="45706" rIns="91413" bIns="45706" rtlCol="0">
            <a:spAutoFit/>
          </a:bodyPr>
          <a:lstStyle/>
          <a:p>
            <a:pPr algn="ctr" eaLnBrk="0" hangingPunct="0">
              <a:buFont typeface="Arial" panose="020B0604020202020204" pitchFamily="34" charset="0"/>
              <a:buNone/>
              <a:defRPr/>
            </a:pPr>
            <a:r>
              <a:rPr lang="en-US" altLang="zh-CN" sz="3600" b="1" dirty="0">
                <a:solidFill>
                  <a:srgbClr val="0070C0"/>
                </a:solidFill>
                <a:effectLst>
                  <a:outerShdw blurRad="38100" dist="38100" dir="2700000" algn="tl">
                    <a:srgbClr val="000000">
                      <a:alpha val="43137"/>
                    </a:srgbClr>
                  </a:outerShdw>
                </a:effectLst>
                <a:ea typeface="黑体" panose="02010609060101010101" pitchFamily="2" charset="-122"/>
                <a:cs typeface="Arial" panose="020B0604020202020204" pitchFamily="34" charset="0"/>
                <a:sym typeface="黑体" panose="02010609060101010101" pitchFamily="2" charset="-122"/>
              </a:rPr>
              <a:t>Unit 3 On the move</a:t>
            </a:r>
            <a:endParaRPr lang="en-US" altLang="zh-CN" sz="3600" b="1" dirty="0">
              <a:solidFill>
                <a:srgbClr val="0070C0"/>
              </a:solidFill>
              <a:effectLst>
                <a:outerShdw blurRad="38100" dist="38100" dir="2700000" algn="tl">
                  <a:srgbClr val="000000">
                    <a:alpha val="43137"/>
                  </a:srgbClr>
                </a:outerShdw>
              </a:effectLst>
              <a:ea typeface="黑体" panose="02010609060101010101" pitchFamily="2" charset="-122"/>
              <a:cs typeface="Arial" panose="020B0604020202020204" pitchFamily="34" charset="0"/>
              <a:sym typeface="黑体" panose="02010609060101010101" pitchFamily="2" charset="-122"/>
            </a:endParaRPr>
          </a:p>
          <a:p>
            <a:pPr algn="ctr" eaLnBrk="0" hangingPunct="0">
              <a:buFont typeface="Arial" panose="020B0604020202020204" pitchFamily="34" charset="0"/>
              <a:buNone/>
              <a:defRPr/>
            </a:pPr>
            <a:endParaRPr lang="zh-CN" altLang="en-US" sz="3600" b="1" dirty="0">
              <a:solidFill>
                <a:srgbClr val="0070C0"/>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sym typeface="微软雅黑" panose="020B0503020204020204" pitchFamily="34" charset="-122"/>
            </a:endParaRPr>
          </a:p>
        </p:txBody>
      </p:sp>
      <p:sp>
        <p:nvSpPr>
          <p:cNvPr id="12" name="文本框 11"/>
          <p:cNvSpPr txBox="1"/>
          <p:nvPr/>
        </p:nvSpPr>
        <p:spPr>
          <a:xfrm>
            <a:off x="4427621" y="2470712"/>
            <a:ext cx="3743960" cy="521970"/>
          </a:xfrm>
          <a:prstGeom prst="rect">
            <a:avLst/>
          </a:prstGeom>
          <a:noFill/>
        </p:spPr>
        <p:txBody>
          <a:bodyPr wrap="square">
            <a:spAutoFit/>
          </a:bodyPr>
          <a:lstStyle/>
          <a:p>
            <a:pPr eaLnBrk="0" hangingPunct="0">
              <a:buFont typeface="Arial" panose="020B0604020202020204" pitchFamily="34" charset="0"/>
              <a:buNone/>
              <a:defRPr/>
            </a:pPr>
            <a:r>
              <a:rPr lang="en-US" altLang="zh-CN" sz="2800" b="1" dirty="0">
                <a:effectLst>
                  <a:outerShdw blurRad="38100" dist="38100" dir="2700000" algn="tl">
                    <a:srgbClr val="000000">
                      <a:alpha val="43137"/>
                    </a:srgbClr>
                  </a:outerShdw>
                </a:effectLst>
                <a:latin typeface="Arial Narrow" panose="020B0606020202030204" pitchFamily="34" charset="0"/>
              </a:rPr>
              <a:t>Using language</a:t>
            </a:r>
            <a:endParaRPr lang="en-US" altLang="zh-CN" sz="2800" b="1" dirty="0">
              <a:effectLst>
                <a:outerShdw blurRad="38100" dist="38100" dir="2700000" algn="tl">
                  <a:srgbClr val="000000">
                    <a:alpha val="43137"/>
                  </a:srgbClr>
                </a:outerShdw>
              </a:effectLst>
              <a:latin typeface="Arial Narrow" panose="020B0606020202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up)">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155033"/>
            <a:ext cx="9143999" cy="3669632"/>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1" name="矩形 10"/>
          <p:cNvSpPr/>
          <p:nvPr/>
        </p:nvSpPr>
        <p:spPr>
          <a:xfrm>
            <a:off x="264697" y="1161180"/>
            <a:ext cx="8710859" cy="939488"/>
          </a:xfrm>
          <a:prstGeom prst="rect">
            <a:avLst/>
          </a:prstGeom>
        </p:spPr>
        <p:txBody>
          <a:bodyPr wrap="square">
            <a:spAutoFit/>
          </a:bodyPr>
          <a:lstStyle/>
          <a:p>
            <a:pPr>
              <a:lnSpc>
                <a:spcPts val="3400"/>
              </a:lnSpc>
              <a:defRPr/>
            </a:pPr>
            <a:r>
              <a:rPr lang="en-US" altLang="zh-CN" sz="2800" b="1" dirty="0">
                <a:latin typeface="Times New Roman" panose="02020603050405020304" pitchFamily="18" charset="0"/>
                <a:cs typeface="Times New Roman" panose="02020603050405020304" pitchFamily="18" charset="0"/>
              </a:rPr>
              <a:t>5. We arrived at the stadium. We found that the game had been cancelled.</a:t>
            </a:r>
            <a:endParaRPr lang="en-US" altLang="zh-CN" sz="28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56694" y="600146"/>
            <a:ext cx="8803087" cy="523220"/>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Join the sentences using the </a:t>
            </a:r>
            <a:r>
              <a:rPr lang="en-US" altLang="zh-CN" sz="2800" b="1" i="1" dirty="0">
                <a:solidFill>
                  <a:schemeClr val="accent4">
                    <a:lumMod val="50000"/>
                  </a:schemeClr>
                </a:solidFill>
                <a:latin typeface="Times New Roman" panose="02020603050405020304" pitchFamily="18" charset="0"/>
                <a:cs typeface="Times New Roman" panose="02020603050405020304" pitchFamily="18" charset="0"/>
              </a:rPr>
              <a:t>to</a:t>
            </a: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-infinitive form.</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6" name="矩形 5"/>
          <p:cNvSpPr/>
          <p:nvPr/>
        </p:nvSpPr>
        <p:spPr>
          <a:xfrm>
            <a:off x="278802" y="2053403"/>
            <a:ext cx="8472311" cy="1119024"/>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We arrived at the stadium only to find that the game had been cancelled.</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048612" name="TextBox 3"/>
          <p:cNvSpPr txBox="1">
            <a:spLocks noChangeArrowheads="1"/>
          </p:cNvSpPr>
          <p:nvPr/>
        </p:nvSpPr>
        <p:spPr bwMode="auto">
          <a:xfrm>
            <a:off x="790698" y="119275"/>
            <a:ext cx="8100639"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5" y="1149291"/>
            <a:ext cx="9143999" cy="357945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 name="TextBox 9"/>
          <p:cNvSpPr txBox="1"/>
          <p:nvPr/>
        </p:nvSpPr>
        <p:spPr>
          <a:xfrm>
            <a:off x="489538" y="1801496"/>
            <a:ext cx="8498046" cy="537583"/>
          </a:xfrm>
          <a:prstGeom prst="rect">
            <a:avLst/>
          </a:prstGeom>
          <a:noFill/>
        </p:spPr>
        <p:txBody>
          <a:bodyPr wrap="square">
            <a:spAutoFit/>
          </a:bodyPr>
          <a:lstStyle/>
          <a:p>
            <a:pPr>
              <a:lnSpc>
                <a:spcPts val="3800"/>
              </a:lnSpc>
              <a:defRPr/>
            </a:pPr>
            <a:r>
              <a:rPr lang="en-US" altLang="zh-CN" sz="2800" b="1" dirty="0">
                <a:solidFill>
                  <a:schemeClr val="tx2">
                    <a:lumMod val="75000"/>
                    <a:lumOff val="25000"/>
                  </a:schemeClr>
                </a:solidFill>
                <a:latin typeface="仿宋_GB2312" panose="02010609030101010101" charset="-122"/>
                <a:ea typeface="仿宋_GB2312" panose="02010609030101010101" charset="-122"/>
                <a:cs typeface="Times New Roman" panose="02020603050405020304" pitchFamily="18" charset="0"/>
              </a:rPr>
              <a:t>①  </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不定式作定语时，</a:t>
            </a:r>
            <a:r>
              <a:rPr lang="zh-CN" altLang="en-US" sz="2800" b="1" dirty="0">
                <a:solidFill>
                  <a:srgbClr val="C00000"/>
                </a:solidFill>
                <a:latin typeface="Times New Roman" panose="02020603050405020304" pitchFamily="18" charset="0"/>
                <a:cs typeface="Times New Roman" panose="02020603050405020304" pitchFamily="18" charset="0"/>
              </a:rPr>
              <a:t>要放在被修饰的词语后面</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13493" y="1180290"/>
            <a:ext cx="594746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1. </a:t>
            </a:r>
            <a:r>
              <a:rPr lang="zh-CN" altLang="en-US" sz="2800" b="1" dirty="0">
                <a:solidFill>
                  <a:srgbClr val="C00000"/>
                </a:solidFill>
                <a:latin typeface="Times New Roman" panose="02020603050405020304" pitchFamily="18" charset="0"/>
                <a:cs typeface="Times New Roman" panose="02020603050405020304" pitchFamily="18" charset="0"/>
              </a:rPr>
              <a:t>不定式作定语 </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rPr>
              <a:t>attributive</a:t>
            </a:r>
            <a:r>
              <a:rPr lang="en-US" altLang="zh-CN"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8" name="TextBox 3"/>
          <p:cNvSpPr txBox="1">
            <a:spLocks noChangeArrowheads="1"/>
          </p:cNvSpPr>
          <p:nvPr/>
        </p:nvSpPr>
        <p:spPr bwMode="auto">
          <a:xfrm>
            <a:off x="790698" y="119275"/>
            <a:ext cx="8034645"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 as attributive and adverbial of result</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7" name="TextBox 6"/>
          <p:cNvSpPr txBox="1"/>
          <p:nvPr/>
        </p:nvSpPr>
        <p:spPr>
          <a:xfrm>
            <a:off x="501570" y="2427160"/>
            <a:ext cx="8498046" cy="1554272"/>
          </a:xfrm>
          <a:prstGeom prst="rect">
            <a:avLst/>
          </a:prstGeom>
          <a:noFill/>
        </p:spPr>
        <p:txBody>
          <a:bodyPr wrap="square">
            <a:spAutoFit/>
          </a:bodyPr>
          <a:lstStyle/>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例如：</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Is this the best way </a:t>
            </a:r>
            <a:r>
              <a:rPr lang="en-US" altLang="zh-CN" sz="2800" b="1" dirty="0">
                <a:solidFill>
                  <a:srgbClr val="C00000"/>
                </a:solidFill>
                <a:latin typeface="Times New Roman" panose="02020603050405020304" pitchFamily="18" charset="0"/>
                <a:cs typeface="Times New Roman" panose="02020603050405020304" pitchFamily="18" charset="0"/>
              </a:rPr>
              <a:t>to help him</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 </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这是帮助他的最佳方法吗？</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149350"/>
            <a:ext cx="9144000" cy="386270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6" name="TextBox 5"/>
          <p:cNvSpPr txBox="1"/>
          <p:nvPr/>
        </p:nvSpPr>
        <p:spPr>
          <a:xfrm>
            <a:off x="513493" y="1180290"/>
            <a:ext cx="594746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1. </a:t>
            </a:r>
            <a:r>
              <a:rPr lang="zh-CN" altLang="en-US" sz="2800" b="1" dirty="0">
                <a:solidFill>
                  <a:srgbClr val="C00000"/>
                </a:solidFill>
                <a:latin typeface="Times New Roman" panose="02020603050405020304" pitchFamily="18" charset="0"/>
                <a:cs typeface="Times New Roman" panose="02020603050405020304" pitchFamily="18" charset="0"/>
              </a:rPr>
              <a:t>不定式作定语 </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rPr>
              <a:t>attributive</a:t>
            </a:r>
            <a:r>
              <a:rPr lang="en-US" altLang="zh-CN"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8" name="TextBox 3"/>
          <p:cNvSpPr txBox="1">
            <a:spLocks noChangeArrowheads="1"/>
          </p:cNvSpPr>
          <p:nvPr/>
        </p:nvSpPr>
        <p:spPr bwMode="auto">
          <a:xfrm>
            <a:off x="790698" y="119275"/>
            <a:ext cx="8034645"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 as attributive and adverbial of result</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1" name="TextBox 10"/>
          <p:cNvSpPr txBox="1"/>
          <p:nvPr/>
        </p:nvSpPr>
        <p:spPr>
          <a:xfrm>
            <a:off x="441410" y="1645080"/>
            <a:ext cx="8498046" cy="1024896"/>
          </a:xfrm>
          <a:prstGeom prst="rect">
            <a:avLst/>
          </a:prstGeom>
          <a:noFill/>
        </p:spPr>
        <p:txBody>
          <a:bodyPr wrap="square">
            <a:spAutoFit/>
          </a:bodyPr>
          <a:lstStyle/>
          <a:p>
            <a:pPr>
              <a:lnSpc>
                <a:spcPts val="3800"/>
              </a:lnSpc>
              <a:defRPr/>
            </a:pPr>
            <a:r>
              <a:rPr lang="en-US" altLang="zh-CN" sz="2800" b="1" dirty="0">
                <a:solidFill>
                  <a:schemeClr val="tx2">
                    <a:lumMod val="75000"/>
                    <a:lumOff val="25000"/>
                  </a:schemeClr>
                </a:solidFill>
                <a:latin typeface="仿宋_GB2312" panose="02010609030101010101" charset="-122"/>
                <a:ea typeface="仿宋_GB2312" panose="02010609030101010101" charset="-122"/>
                <a:cs typeface="Times New Roman" panose="02020603050405020304" pitchFamily="18" charset="0"/>
              </a:rPr>
              <a:t>②  </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不定式作定语时，</a:t>
            </a:r>
            <a:r>
              <a:rPr lang="zh-CN" altLang="en-US" sz="2800" b="1" dirty="0">
                <a:solidFill>
                  <a:srgbClr val="C00000"/>
                </a:solidFill>
                <a:latin typeface="Times New Roman" panose="02020603050405020304" pitchFamily="18" charset="0"/>
                <a:cs typeface="Times New Roman" panose="02020603050405020304" pitchFamily="18" charset="0"/>
              </a:rPr>
              <a:t>与被修饰的词语在逻辑上有主谓</a:t>
            </a:r>
            <a:endParaRPr lang="zh-CN" altLang="en-US" sz="2800" b="1" dirty="0">
              <a:solidFill>
                <a:srgbClr val="C00000"/>
              </a:solidFill>
              <a:latin typeface="Times New Roman" panose="02020603050405020304" pitchFamily="18" charset="0"/>
              <a:cs typeface="Times New Roman" panose="02020603050405020304" pitchFamily="18" charset="0"/>
            </a:endParaRPr>
          </a:p>
          <a:p>
            <a:pPr>
              <a:lnSpc>
                <a:spcPts val="3800"/>
              </a:lnSpc>
              <a:defRPr/>
            </a:pPr>
            <a:r>
              <a:rPr lang="zh-CN" altLang="en-US" sz="2800" b="1" dirty="0">
                <a:solidFill>
                  <a:srgbClr val="C00000"/>
                </a:solidFill>
                <a:latin typeface="Times New Roman" panose="02020603050405020304" pitchFamily="18" charset="0"/>
                <a:cs typeface="Times New Roman" panose="02020603050405020304" pitchFamily="18" charset="0"/>
              </a:rPr>
              <a:t>关系、动宾关系等</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65474" y="2655728"/>
            <a:ext cx="8498046" cy="1554272"/>
          </a:xfrm>
          <a:prstGeom prst="rect">
            <a:avLst/>
          </a:prstGeom>
          <a:noFill/>
        </p:spPr>
        <p:txBody>
          <a:bodyPr wrap="square">
            <a:spAutoFit/>
          </a:bodyPr>
          <a:lstStyle/>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例如：</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He’s always the first one </a:t>
            </a:r>
            <a:r>
              <a:rPr lang="en-US" altLang="zh-CN" sz="2800" b="1" dirty="0">
                <a:solidFill>
                  <a:srgbClr val="C00000"/>
                </a:solidFill>
                <a:latin typeface="Times New Roman" panose="02020603050405020304" pitchFamily="18" charset="0"/>
                <a:cs typeface="Times New Roman" panose="02020603050405020304" pitchFamily="18" charset="0"/>
              </a:rPr>
              <a:t>to get up</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 </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他总是第一个起床。</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Please give me something </a:t>
            </a:r>
            <a:r>
              <a:rPr lang="en-US" altLang="zh-CN" sz="2800" b="1" dirty="0">
                <a:solidFill>
                  <a:srgbClr val="C00000"/>
                </a:solidFill>
                <a:latin typeface="Times New Roman" panose="02020603050405020304" pitchFamily="18" charset="0"/>
                <a:cs typeface="Times New Roman" panose="02020603050405020304" pitchFamily="18" charset="0"/>
              </a:rPr>
              <a:t>to drink</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 </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请给我点儿喝的。</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grpSp>
        <p:nvGrpSpPr>
          <p:cNvPr id="22" name="组合 21"/>
          <p:cNvGrpSpPr/>
          <p:nvPr/>
        </p:nvGrpSpPr>
        <p:grpSpPr>
          <a:xfrm>
            <a:off x="2394284" y="2466473"/>
            <a:ext cx="3356810" cy="1175084"/>
            <a:chOff x="4150895" y="2201779"/>
            <a:chExt cx="3356810" cy="1175084"/>
          </a:xfrm>
        </p:grpSpPr>
        <p:grpSp>
          <p:nvGrpSpPr>
            <p:cNvPr id="13" name="组合 39"/>
            <p:cNvGrpSpPr/>
            <p:nvPr/>
          </p:nvGrpSpPr>
          <p:grpSpPr>
            <a:xfrm>
              <a:off x="4150895" y="2201779"/>
              <a:ext cx="3356810" cy="1175084"/>
              <a:chOff x="2394285" y="2430379"/>
              <a:chExt cx="3356810" cy="1175084"/>
            </a:xfrm>
          </p:grpSpPr>
          <p:grpSp>
            <p:nvGrpSpPr>
              <p:cNvPr id="14" name="组合 36"/>
              <p:cNvGrpSpPr/>
              <p:nvPr/>
            </p:nvGrpSpPr>
            <p:grpSpPr>
              <a:xfrm>
                <a:off x="2394285" y="2991848"/>
                <a:ext cx="3356810" cy="613615"/>
                <a:chOff x="2394285" y="2991848"/>
                <a:chExt cx="3356810" cy="613615"/>
              </a:xfrm>
            </p:grpSpPr>
            <p:sp>
              <p:nvSpPr>
                <p:cNvPr id="17" name="圆角矩形 16"/>
                <p:cNvSpPr/>
                <p:nvPr/>
              </p:nvSpPr>
              <p:spPr>
                <a:xfrm>
                  <a:off x="2394285" y="3212432"/>
                  <a:ext cx="1900990" cy="385010"/>
                </a:xfrm>
                <a:prstGeom prst="round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351422" y="3220453"/>
                  <a:ext cx="1399673" cy="385010"/>
                </a:xfrm>
                <a:prstGeom prst="round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5073371" y="2991848"/>
                  <a:ext cx="1" cy="240632"/>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332745" y="2995863"/>
                  <a:ext cx="1768644" cy="1"/>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4183003" y="2799336"/>
                <a:ext cx="1" cy="240632"/>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3380866" y="2430379"/>
                <a:ext cx="1684421" cy="40907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主谓关系</a:t>
                </a:r>
                <a:endParaRPr lang="zh-CN" altLang="en-US" sz="2800" dirty="0"/>
              </a:p>
            </p:txBody>
          </p:sp>
        </p:grpSp>
        <p:cxnSp>
          <p:nvCxnSpPr>
            <p:cNvPr id="21" name="直接连接符 20"/>
            <p:cNvCxnSpPr/>
            <p:nvPr/>
          </p:nvCxnSpPr>
          <p:spPr>
            <a:xfrm>
              <a:off x="5101389" y="2743200"/>
              <a:ext cx="1" cy="240632"/>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49"/>
          <p:cNvGrpSpPr/>
          <p:nvPr/>
        </p:nvGrpSpPr>
        <p:grpSpPr>
          <a:xfrm>
            <a:off x="2803355" y="3765918"/>
            <a:ext cx="2991853" cy="1034683"/>
            <a:chOff x="2875547" y="4235166"/>
            <a:chExt cx="2991853" cy="1034683"/>
          </a:xfrm>
        </p:grpSpPr>
        <p:grpSp>
          <p:nvGrpSpPr>
            <p:cNvPr id="24" name="组合 40"/>
            <p:cNvGrpSpPr/>
            <p:nvPr/>
          </p:nvGrpSpPr>
          <p:grpSpPr>
            <a:xfrm flipV="1">
              <a:off x="2875547" y="4235166"/>
              <a:ext cx="2991853" cy="1034683"/>
              <a:chOff x="2759242" y="2263999"/>
              <a:chExt cx="2991853" cy="1362527"/>
            </a:xfrm>
          </p:grpSpPr>
          <p:grpSp>
            <p:nvGrpSpPr>
              <p:cNvPr id="26" name="组合 36"/>
              <p:cNvGrpSpPr/>
              <p:nvPr/>
            </p:nvGrpSpPr>
            <p:grpSpPr>
              <a:xfrm>
                <a:off x="2759242" y="2991848"/>
                <a:ext cx="2991853" cy="634678"/>
                <a:chOff x="2759242" y="2991848"/>
                <a:chExt cx="2991853" cy="634678"/>
              </a:xfrm>
            </p:grpSpPr>
            <p:sp>
              <p:nvSpPr>
                <p:cNvPr id="29" name="圆角矩形 28"/>
                <p:cNvSpPr/>
                <p:nvPr/>
              </p:nvSpPr>
              <p:spPr>
                <a:xfrm>
                  <a:off x="2759242" y="3220968"/>
                  <a:ext cx="1591945" cy="405558"/>
                </a:xfrm>
                <a:prstGeom prst="round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351422" y="3220453"/>
                  <a:ext cx="1399673" cy="385010"/>
                </a:xfrm>
                <a:prstGeom prst="round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5073371" y="2991848"/>
                  <a:ext cx="1" cy="240632"/>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3332745" y="2995863"/>
                  <a:ext cx="1768644" cy="1"/>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a:off x="4183003" y="2799336"/>
                <a:ext cx="1" cy="240632"/>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flipV="1">
                <a:off x="3392898" y="2263999"/>
                <a:ext cx="1684421" cy="5098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动宾关系</a:t>
                </a:r>
                <a:endParaRPr lang="zh-CN" altLang="en-US" sz="2800" dirty="0"/>
              </a:p>
            </p:txBody>
          </p:sp>
        </p:grpSp>
        <p:cxnSp>
          <p:nvCxnSpPr>
            <p:cNvPr id="25" name="直接连接符 24"/>
            <p:cNvCxnSpPr/>
            <p:nvPr/>
          </p:nvCxnSpPr>
          <p:spPr>
            <a:xfrm flipV="1">
              <a:off x="3477116" y="4530380"/>
              <a:ext cx="1" cy="182732"/>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5" y="1149291"/>
            <a:ext cx="9143999" cy="357945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 name="TextBox 9"/>
          <p:cNvSpPr txBox="1"/>
          <p:nvPr/>
        </p:nvSpPr>
        <p:spPr>
          <a:xfrm>
            <a:off x="609858" y="1753368"/>
            <a:ext cx="8498046" cy="2095702"/>
          </a:xfrm>
          <a:prstGeom prst="rect">
            <a:avLst/>
          </a:prstGeom>
          <a:noFill/>
        </p:spPr>
        <p:txBody>
          <a:bodyPr wrap="square">
            <a:spAutoFit/>
          </a:bodyPr>
          <a:lstStyle/>
          <a:p>
            <a:pPr>
              <a:lnSpc>
                <a:spcPts val="4000"/>
              </a:lnSpc>
              <a:defRPr/>
            </a:pPr>
            <a:r>
              <a:rPr lang="en-US" altLang="zh-CN" sz="2800" b="1" dirty="0">
                <a:solidFill>
                  <a:schemeClr val="tx2">
                    <a:lumMod val="75000"/>
                    <a:lumOff val="25000"/>
                  </a:schemeClr>
                </a:solidFill>
                <a:latin typeface="仿宋_GB2312" panose="02010609030101010101" charset="-122"/>
                <a:ea typeface="仿宋_GB2312" panose="02010609030101010101" charset="-122"/>
                <a:cs typeface="Times New Roman" panose="02020603050405020304" pitchFamily="18" charset="0"/>
              </a:rPr>
              <a:t>③  </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当不定式作定语，且与被修饰的词语有逻辑上的动</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40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宾关系时，不定式动词应该是及物动词；如果不定式</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40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动词为不及物动词，则该动词必须与介词连用，组成</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40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及物的动词短语。</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33809" y="1180290"/>
            <a:ext cx="594746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1. </a:t>
            </a:r>
            <a:r>
              <a:rPr lang="zh-CN" altLang="en-US" sz="2800" b="1" dirty="0">
                <a:solidFill>
                  <a:srgbClr val="C00000"/>
                </a:solidFill>
                <a:latin typeface="Times New Roman" panose="02020603050405020304" pitchFamily="18" charset="0"/>
                <a:cs typeface="Times New Roman" panose="02020603050405020304" pitchFamily="18" charset="0"/>
              </a:rPr>
              <a:t>不定式作定语 </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rPr>
              <a:t>attributive</a:t>
            </a:r>
            <a:r>
              <a:rPr lang="en-US" altLang="zh-CN"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8" name="TextBox 3"/>
          <p:cNvSpPr txBox="1">
            <a:spLocks noChangeArrowheads="1"/>
          </p:cNvSpPr>
          <p:nvPr/>
        </p:nvSpPr>
        <p:spPr bwMode="auto">
          <a:xfrm>
            <a:off x="790698" y="119275"/>
            <a:ext cx="8034645"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 as attributive and adverbial of result</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5" y="1149291"/>
            <a:ext cx="9143999" cy="357945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 name="TextBox 9"/>
          <p:cNvSpPr txBox="1"/>
          <p:nvPr/>
        </p:nvSpPr>
        <p:spPr>
          <a:xfrm>
            <a:off x="465480" y="1296162"/>
            <a:ext cx="8498046" cy="3016210"/>
          </a:xfrm>
          <a:prstGeom prst="rect">
            <a:avLst/>
          </a:prstGeom>
          <a:noFill/>
        </p:spPr>
        <p:txBody>
          <a:bodyPr wrap="square">
            <a:spAutoFit/>
          </a:bodyPr>
          <a:lstStyle/>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例如：</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Because the room was very crowded, I needed a tall</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bench </a:t>
            </a:r>
            <a:r>
              <a:rPr lang="en-US" altLang="zh-CN" sz="2800" b="1" dirty="0">
                <a:solidFill>
                  <a:srgbClr val="C00000"/>
                </a:solidFill>
                <a:latin typeface="Times New Roman" panose="02020603050405020304" pitchFamily="18" charset="0"/>
                <a:cs typeface="Times New Roman" panose="02020603050405020304" pitchFamily="18" charset="0"/>
              </a:rPr>
              <a:t>to stand on</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 </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由于房间里太挤，我不得不站到高板凳上。</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He wanted to find a new house </a:t>
            </a:r>
            <a:r>
              <a:rPr lang="en-US" altLang="zh-CN" sz="2800" b="1" dirty="0">
                <a:solidFill>
                  <a:srgbClr val="C00000"/>
                </a:solidFill>
                <a:latin typeface="Times New Roman" panose="02020603050405020304" pitchFamily="18" charset="0"/>
                <a:cs typeface="Times New Roman" panose="02020603050405020304" pitchFamily="18" charset="0"/>
              </a:rPr>
              <a:t>to live in</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 </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他想找个新房子住。</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
        <p:nvSpPr>
          <p:cNvPr id="8" name="TextBox 3"/>
          <p:cNvSpPr txBox="1">
            <a:spLocks noChangeArrowheads="1"/>
          </p:cNvSpPr>
          <p:nvPr/>
        </p:nvSpPr>
        <p:spPr bwMode="auto">
          <a:xfrm>
            <a:off x="790698" y="119275"/>
            <a:ext cx="8034645"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 as attributive and adverbial of result</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7" name="椭圆 6"/>
          <p:cNvSpPr/>
          <p:nvPr/>
        </p:nvSpPr>
        <p:spPr>
          <a:xfrm>
            <a:off x="2779296" y="2322094"/>
            <a:ext cx="529389" cy="51735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192253" y="3280610"/>
            <a:ext cx="529389" cy="51735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185388"/>
            <a:ext cx="9143999" cy="357945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 name="TextBox 9"/>
          <p:cNvSpPr txBox="1"/>
          <p:nvPr/>
        </p:nvSpPr>
        <p:spPr>
          <a:xfrm>
            <a:off x="465480" y="1753370"/>
            <a:ext cx="8498046" cy="1024896"/>
          </a:xfrm>
          <a:prstGeom prst="rect">
            <a:avLst/>
          </a:prstGeom>
          <a:noFill/>
        </p:spPr>
        <p:txBody>
          <a:bodyPr wrap="square">
            <a:spAutoFit/>
          </a:bodyPr>
          <a:lstStyle/>
          <a:p>
            <a:pPr>
              <a:lnSpc>
                <a:spcPts val="3800"/>
              </a:lnSpc>
              <a:defRPr/>
            </a:pPr>
            <a:r>
              <a:rPr lang="en-US" altLang="zh-CN" sz="2800" b="1" dirty="0">
                <a:solidFill>
                  <a:schemeClr val="tx2">
                    <a:lumMod val="75000"/>
                    <a:lumOff val="25000"/>
                  </a:schemeClr>
                </a:solidFill>
                <a:latin typeface="仿宋_GB2312" panose="02010609030101010101" charset="-122"/>
                <a:ea typeface="仿宋_GB2312" panose="02010609030101010101" charset="-122"/>
                <a:cs typeface="Times New Roman" panose="02020603050405020304" pitchFamily="18" charset="0"/>
              </a:rPr>
              <a:t>①  </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不定式作结果状语常与 </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learn, find, see, hear, make</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等动词连用。</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41301" y="1216381"/>
            <a:ext cx="710249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2. </a:t>
            </a:r>
            <a:r>
              <a:rPr lang="zh-CN" altLang="en-US" sz="2800" b="1" dirty="0">
                <a:solidFill>
                  <a:srgbClr val="C00000"/>
                </a:solidFill>
                <a:latin typeface="Times New Roman" panose="02020603050405020304" pitchFamily="18" charset="0"/>
                <a:cs typeface="Times New Roman" panose="02020603050405020304" pitchFamily="18" charset="0"/>
              </a:rPr>
              <a:t>不定式作结果状语 </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rPr>
              <a:t>adverbial of result)</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8" name="TextBox 3"/>
          <p:cNvSpPr txBox="1">
            <a:spLocks noChangeArrowheads="1"/>
          </p:cNvSpPr>
          <p:nvPr/>
        </p:nvSpPr>
        <p:spPr bwMode="auto">
          <a:xfrm>
            <a:off x="790698" y="119275"/>
            <a:ext cx="8034645"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 as attributive and adverbial of result</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7" name="TextBox 6"/>
          <p:cNvSpPr txBox="1"/>
          <p:nvPr/>
        </p:nvSpPr>
        <p:spPr>
          <a:xfrm>
            <a:off x="465480" y="2764020"/>
            <a:ext cx="8498046" cy="2041585"/>
          </a:xfrm>
          <a:prstGeom prst="rect">
            <a:avLst/>
          </a:prstGeom>
          <a:noFill/>
        </p:spPr>
        <p:txBody>
          <a:bodyPr wrap="square">
            <a:spAutoFit/>
          </a:bodyPr>
          <a:lstStyle/>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例如：</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He returned home </a:t>
            </a:r>
            <a:r>
              <a:rPr lang="en-US" altLang="zh-CN" sz="2800" b="1" dirty="0">
                <a:solidFill>
                  <a:srgbClr val="C00000"/>
                </a:solidFill>
                <a:latin typeface="Times New Roman" panose="02020603050405020304" pitchFamily="18" charset="0"/>
                <a:cs typeface="Times New Roman" panose="02020603050405020304" pitchFamily="18" charset="0"/>
              </a:rPr>
              <a:t>to learn </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his daughter had just been</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engaged. </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他回家后得知女儿刚刚订婚了。</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185388"/>
            <a:ext cx="9143999" cy="357945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 name="TextBox 9"/>
          <p:cNvSpPr txBox="1"/>
          <p:nvPr/>
        </p:nvSpPr>
        <p:spPr>
          <a:xfrm>
            <a:off x="465480" y="1753370"/>
            <a:ext cx="8498046" cy="579646"/>
          </a:xfrm>
          <a:prstGeom prst="rect">
            <a:avLst/>
          </a:prstGeom>
          <a:noFill/>
        </p:spPr>
        <p:txBody>
          <a:bodyPr wrap="square">
            <a:spAutoFit/>
          </a:bodyPr>
          <a:lstStyle/>
          <a:p>
            <a:pPr>
              <a:lnSpc>
                <a:spcPts val="3800"/>
              </a:lnSpc>
              <a:defRPr/>
            </a:pPr>
            <a:r>
              <a:rPr lang="en-US" altLang="zh-CN" sz="2800" b="1" dirty="0">
                <a:solidFill>
                  <a:schemeClr val="tx2">
                    <a:lumMod val="75000"/>
                    <a:lumOff val="25000"/>
                  </a:schemeClr>
                </a:solidFill>
                <a:latin typeface="仿宋_GB2312" panose="02010609030101010101" charset="-122"/>
                <a:ea typeface="仿宋_GB2312" panose="02010609030101010101" charset="-122"/>
                <a:cs typeface="Times New Roman" panose="02020603050405020304" pitchFamily="18" charset="0"/>
              </a:rPr>
              <a:t>②  </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only + </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不定式，常常表示出乎意料的结果。</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41301" y="1216381"/>
            <a:ext cx="710249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2. </a:t>
            </a:r>
            <a:r>
              <a:rPr lang="zh-CN" altLang="en-US" sz="2800" b="1" dirty="0">
                <a:solidFill>
                  <a:srgbClr val="C00000"/>
                </a:solidFill>
                <a:latin typeface="Times New Roman" panose="02020603050405020304" pitchFamily="18" charset="0"/>
                <a:cs typeface="Times New Roman" panose="02020603050405020304" pitchFamily="18" charset="0"/>
              </a:rPr>
              <a:t>不定式作结果状语 </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rPr>
              <a:t>adverbial of result)</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8" name="TextBox 3"/>
          <p:cNvSpPr txBox="1">
            <a:spLocks noChangeArrowheads="1"/>
          </p:cNvSpPr>
          <p:nvPr/>
        </p:nvSpPr>
        <p:spPr bwMode="auto">
          <a:xfrm>
            <a:off x="790698" y="119275"/>
            <a:ext cx="8034645"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 as attributive and adverbial of result</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7" name="TextBox 6"/>
          <p:cNvSpPr txBox="1"/>
          <p:nvPr/>
        </p:nvSpPr>
        <p:spPr>
          <a:xfrm>
            <a:off x="477512" y="2366980"/>
            <a:ext cx="8498046" cy="2041585"/>
          </a:xfrm>
          <a:prstGeom prst="rect">
            <a:avLst/>
          </a:prstGeom>
          <a:noFill/>
        </p:spPr>
        <p:txBody>
          <a:bodyPr wrap="square">
            <a:spAutoFit/>
          </a:bodyPr>
          <a:lstStyle/>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例如：</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I hurried to Professor Wang’s house </a:t>
            </a:r>
            <a:r>
              <a:rPr lang="en-US" altLang="zh-CN" sz="2800" b="1" dirty="0">
                <a:solidFill>
                  <a:srgbClr val="C00000"/>
                </a:solidFill>
                <a:latin typeface="Times New Roman" panose="02020603050405020304" pitchFamily="18" charset="0"/>
                <a:cs typeface="Times New Roman" panose="02020603050405020304" pitchFamily="18" charset="0"/>
              </a:rPr>
              <a:t>only to find </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he</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was out. </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我匆忙赶到王教授家，却发现他外出了。</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185388"/>
            <a:ext cx="9143999" cy="357945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 name="TextBox 9"/>
          <p:cNvSpPr txBox="1"/>
          <p:nvPr/>
        </p:nvSpPr>
        <p:spPr>
          <a:xfrm>
            <a:off x="465480" y="1753370"/>
            <a:ext cx="8498046" cy="579646"/>
          </a:xfrm>
          <a:prstGeom prst="rect">
            <a:avLst/>
          </a:prstGeom>
          <a:noFill/>
        </p:spPr>
        <p:txBody>
          <a:bodyPr wrap="square">
            <a:spAutoFit/>
          </a:bodyPr>
          <a:lstStyle/>
          <a:p>
            <a:pPr>
              <a:lnSpc>
                <a:spcPts val="3800"/>
              </a:lnSpc>
              <a:defRPr/>
            </a:pPr>
            <a:r>
              <a:rPr lang="en-US" altLang="zh-CN" sz="2800" b="1" dirty="0">
                <a:solidFill>
                  <a:schemeClr val="tx2">
                    <a:lumMod val="75000"/>
                    <a:lumOff val="25000"/>
                  </a:schemeClr>
                </a:solidFill>
                <a:latin typeface="仿宋_GB2312" panose="02010609030101010101" charset="-122"/>
                <a:ea typeface="仿宋_GB2312" panose="02010609030101010101" charset="-122"/>
                <a:cs typeface="Times New Roman" panose="02020603050405020304" pitchFamily="18" charset="0"/>
              </a:rPr>
              <a:t>③  </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so / such… as to </a:t>
            </a: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可作结果状语。</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41301" y="1216381"/>
            <a:ext cx="710249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2. </a:t>
            </a:r>
            <a:r>
              <a:rPr lang="zh-CN" altLang="en-US" sz="2800" b="1" dirty="0">
                <a:solidFill>
                  <a:srgbClr val="C00000"/>
                </a:solidFill>
                <a:latin typeface="Times New Roman" panose="02020603050405020304" pitchFamily="18" charset="0"/>
                <a:cs typeface="Times New Roman" panose="02020603050405020304" pitchFamily="18" charset="0"/>
              </a:rPr>
              <a:t>不定式作结果状语 </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rPr>
              <a:t>adverbial of result)</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8" name="TextBox 3"/>
          <p:cNvSpPr txBox="1">
            <a:spLocks noChangeArrowheads="1"/>
          </p:cNvSpPr>
          <p:nvPr/>
        </p:nvSpPr>
        <p:spPr bwMode="auto">
          <a:xfrm>
            <a:off x="790698" y="119275"/>
            <a:ext cx="8034645"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 as attributive and adverbial of result</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7" name="TextBox 6"/>
          <p:cNvSpPr txBox="1"/>
          <p:nvPr/>
        </p:nvSpPr>
        <p:spPr>
          <a:xfrm>
            <a:off x="537672" y="2439194"/>
            <a:ext cx="8498046" cy="1554272"/>
          </a:xfrm>
          <a:prstGeom prst="rect">
            <a:avLst/>
          </a:prstGeom>
          <a:noFill/>
        </p:spPr>
        <p:txBody>
          <a:bodyPr wrap="square">
            <a:spAutoFit/>
          </a:bodyPr>
          <a:lstStyle/>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例如：</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She was </a:t>
            </a:r>
            <a:r>
              <a:rPr lang="en-US" altLang="zh-CN" sz="2800" b="1" dirty="0">
                <a:solidFill>
                  <a:srgbClr val="C00000"/>
                </a:solidFill>
                <a:latin typeface="Times New Roman" panose="02020603050405020304" pitchFamily="18" charset="0"/>
                <a:cs typeface="Times New Roman" panose="02020603050405020304" pitchFamily="18" charset="0"/>
              </a:rPr>
              <a:t>so angry as to be unable to speak</a:t>
            </a:r>
            <a:r>
              <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rPr>
              <a:t>. </a:t>
            </a:r>
            <a:endParaRPr lang="en-US" altLang="zh-CN" sz="28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lnSpc>
                <a:spcPts val="3800"/>
              </a:lnSpc>
              <a:defRPr/>
            </a:pPr>
            <a:r>
              <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rPr>
              <a:t>她气得连话都说不出来。</a:t>
            </a:r>
            <a:endParaRPr lang="zh-CN" altLang="en-US" sz="28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251285"/>
            <a:ext cx="9143999" cy="3404932"/>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
        <p:nvSpPr>
          <p:cNvPr id="10" name="TextBox 9"/>
          <p:cNvSpPr txBox="1"/>
          <p:nvPr/>
        </p:nvSpPr>
        <p:spPr>
          <a:xfrm>
            <a:off x="280749" y="622742"/>
            <a:ext cx="8982075" cy="523220"/>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Rewrite the underlined parts using the </a:t>
            </a:r>
            <a:r>
              <a:rPr lang="en-US" altLang="zh-CN" sz="2800" b="1" i="1" dirty="0">
                <a:solidFill>
                  <a:schemeClr val="accent4">
                    <a:lumMod val="50000"/>
                  </a:schemeClr>
                </a:solidFill>
                <a:latin typeface="Times New Roman" panose="02020603050405020304" pitchFamily="18" charset="0"/>
                <a:cs typeface="Times New Roman" panose="02020603050405020304" pitchFamily="18" charset="0"/>
              </a:rPr>
              <a:t>to</a:t>
            </a: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-infinitive form.</a:t>
            </a:r>
            <a:endParaRPr lang="zh-CN" altLang="en-US"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TextBox 3"/>
          <p:cNvSpPr txBox="1">
            <a:spLocks noChangeArrowheads="1"/>
          </p:cNvSpPr>
          <p:nvPr/>
        </p:nvSpPr>
        <p:spPr bwMode="auto">
          <a:xfrm>
            <a:off x="790698" y="119275"/>
            <a:ext cx="8034645"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pic>
        <p:nvPicPr>
          <p:cNvPr id="8" name="图片 7" descr="3.png"/>
          <p:cNvPicPr>
            <a:picLocks noChangeAspect="1"/>
          </p:cNvPicPr>
          <p:nvPr/>
        </p:nvPicPr>
        <p:blipFill>
          <a:blip r:embed="rId1" cstate="print"/>
          <a:stretch>
            <a:fillRect/>
          </a:stretch>
        </p:blipFill>
        <p:spPr>
          <a:xfrm>
            <a:off x="167689" y="1166061"/>
            <a:ext cx="1228725" cy="3581400"/>
          </a:xfrm>
          <a:prstGeom prst="rect">
            <a:avLst/>
          </a:prstGeom>
        </p:spPr>
      </p:pic>
      <p:sp>
        <p:nvSpPr>
          <p:cNvPr id="6" name="TextBox 5"/>
          <p:cNvSpPr txBox="1"/>
          <p:nvPr/>
        </p:nvSpPr>
        <p:spPr>
          <a:xfrm>
            <a:off x="1491916" y="1130962"/>
            <a:ext cx="7652083" cy="1554272"/>
          </a:xfrm>
          <a:prstGeom prst="rect">
            <a:avLst/>
          </a:prstGeom>
          <a:noFill/>
        </p:spPr>
        <p:txBody>
          <a:bodyPr wrap="square" rtlCol="0">
            <a:spAutoFit/>
          </a:bodyPr>
          <a:lstStyle/>
          <a:p>
            <a:pPr>
              <a:lnSpc>
                <a:spcPts val="3800"/>
              </a:lnSpc>
            </a:pPr>
            <a:r>
              <a:rPr lang="en-US" altLang="zh-CN" sz="2800" b="1" dirty="0">
                <a:latin typeface="Times New Roman" panose="02020603050405020304" pitchFamily="18" charset="0"/>
                <a:cs typeface="Times New Roman" panose="02020603050405020304" pitchFamily="18" charset="0"/>
              </a:rPr>
              <a:t>Are you looking for a sports watch </a:t>
            </a:r>
            <a:r>
              <a:rPr lang="en-US" altLang="zh-CN" sz="2800" b="1" u="sng" dirty="0">
                <a:latin typeface="Times New Roman" panose="02020603050405020304" pitchFamily="18" charset="0"/>
                <a:cs typeface="Times New Roman" panose="02020603050405020304" pitchFamily="18" charset="0"/>
              </a:rPr>
              <a:t>that can help you keep track of</a:t>
            </a:r>
            <a:r>
              <a:rPr lang="en-US" altLang="zh-CN" sz="2800" b="1" dirty="0">
                <a:latin typeface="Times New Roman" panose="02020603050405020304" pitchFamily="18" charset="0"/>
                <a:cs typeface="Times New Roman" panose="02020603050405020304" pitchFamily="18" charset="0"/>
              </a:rPr>
              <a:t> your fitness and chart your training progress?</a:t>
            </a:r>
            <a:endParaRPr lang="en-US" altLang="zh-CN" sz="2800" b="1" dirty="0">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1541525" y="2962870"/>
            <a:ext cx="7438390" cy="1440688"/>
            <a:chOff x="2030039" y="156410"/>
            <a:chExt cx="7438390" cy="1440688"/>
          </a:xfrm>
        </p:grpSpPr>
        <p:sp>
          <p:nvSpPr>
            <p:cNvPr id="13" name="矩形 12"/>
            <p:cNvSpPr/>
            <p:nvPr/>
          </p:nvSpPr>
          <p:spPr>
            <a:xfrm>
              <a:off x="2030039" y="165708"/>
              <a:ext cx="7411452" cy="1431390"/>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Are you looking for a sports watch </a:t>
              </a:r>
              <a:r>
                <a:rPr lang="en-US" altLang="zh-CN" sz="2800" b="1" u="sng" dirty="0">
                  <a:solidFill>
                    <a:srgbClr val="C00000"/>
                  </a:solidFill>
                  <a:latin typeface="Times New Roman" panose="02020603050405020304" pitchFamily="18" charset="0"/>
                  <a:cs typeface="Times New Roman" panose="02020603050405020304" pitchFamily="18" charset="0"/>
                </a:rPr>
                <a:t>to help</a:t>
              </a:r>
              <a:endParaRPr lang="en-US" altLang="zh-CN" sz="2800" b="1" u="sng" dirty="0">
                <a:solidFill>
                  <a:srgbClr val="C00000"/>
                </a:solidFill>
                <a:latin typeface="Times New Roman" panose="02020603050405020304" pitchFamily="18" charset="0"/>
                <a:cs typeface="Times New Roman" panose="02020603050405020304" pitchFamily="18" charset="0"/>
              </a:endParaRPr>
            </a:p>
            <a:p>
              <a:r>
                <a:rPr lang="en-US" altLang="zh-CN" sz="2800" b="1" u="sng" dirty="0">
                  <a:solidFill>
                    <a:srgbClr val="C00000"/>
                  </a:solidFill>
                  <a:latin typeface="Times New Roman" panose="02020603050405020304" pitchFamily="18" charset="0"/>
                  <a:cs typeface="Times New Roman" panose="02020603050405020304" pitchFamily="18" charset="0"/>
                </a:rPr>
                <a:t>you keep track of</a:t>
              </a:r>
              <a:r>
                <a:rPr lang="en-US" altLang="zh-CN" sz="2800" b="1" dirty="0">
                  <a:latin typeface="Times New Roman" panose="02020603050405020304" pitchFamily="18" charset="0"/>
                  <a:cs typeface="Times New Roman" panose="02020603050405020304" pitchFamily="18" charset="0"/>
                </a:rPr>
                <a:t> your fitness and chart your</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training progress?</a:t>
              </a:r>
              <a:endParaRPr lang="zh-CN" altLang="en-US" sz="2800" b="1" dirty="0">
                <a:latin typeface="Times New Roman" panose="02020603050405020304" pitchFamily="18" charset="0"/>
                <a:cs typeface="Times New Roman" panose="02020603050405020304" pitchFamily="18" charset="0"/>
              </a:endParaRPr>
            </a:p>
          </p:txBody>
        </p:sp>
        <p:sp>
          <p:nvSpPr>
            <p:cNvPr id="14" name="矩形 13"/>
            <p:cNvSpPr/>
            <p:nvPr/>
          </p:nvSpPr>
          <p:spPr>
            <a:xfrm>
              <a:off x="2033214" y="156410"/>
              <a:ext cx="7435215" cy="14401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251585"/>
            <a:ext cx="9144000" cy="378587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
        <p:nvSpPr>
          <p:cNvPr id="10" name="TextBox 9"/>
          <p:cNvSpPr txBox="1"/>
          <p:nvPr/>
        </p:nvSpPr>
        <p:spPr>
          <a:xfrm>
            <a:off x="280749" y="622742"/>
            <a:ext cx="8982075" cy="523220"/>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Rewrite the underlined parts using the </a:t>
            </a:r>
            <a:r>
              <a:rPr lang="en-US" altLang="zh-CN" sz="2800" b="1" i="1" dirty="0">
                <a:solidFill>
                  <a:schemeClr val="accent4">
                    <a:lumMod val="50000"/>
                  </a:schemeClr>
                </a:solidFill>
                <a:latin typeface="Times New Roman" panose="02020603050405020304" pitchFamily="18" charset="0"/>
                <a:cs typeface="Times New Roman" panose="02020603050405020304" pitchFamily="18" charset="0"/>
              </a:rPr>
              <a:t>to</a:t>
            </a: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-infinitive form.</a:t>
            </a:r>
            <a:endParaRPr lang="zh-CN" altLang="en-US"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TextBox 3"/>
          <p:cNvSpPr txBox="1">
            <a:spLocks noChangeArrowheads="1"/>
          </p:cNvSpPr>
          <p:nvPr/>
        </p:nvSpPr>
        <p:spPr bwMode="auto">
          <a:xfrm>
            <a:off x="790698" y="119275"/>
            <a:ext cx="8034645"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pic>
        <p:nvPicPr>
          <p:cNvPr id="8" name="图片 7" descr="3.png"/>
          <p:cNvPicPr>
            <a:picLocks noChangeAspect="1"/>
          </p:cNvPicPr>
          <p:nvPr/>
        </p:nvPicPr>
        <p:blipFill>
          <a:blip r:embed="rId1" cstate="print"/>
          <a:stretch>
            <a:fillRect/>
          </a:stretch>
        </p:blipFill>
        <p:spPr>
          <a:xfrm>
            <a:off x="122604" y="1340051"/>
            <a:ext cx="1228725" cy="3581400"/>
          </a:xfrm>
          <a:prstGeom prst="rect">
            <a:avLst/>
          </a:prstGeom>
        </p:spPr>
      </p:pic>
      <p:sp>
        <p:nvSpPr>
          <p:cNvPr id="6" name="TextBox 5"/>
          <p:cNvSpPr txBox="1"/>
          <p:nvPr/>
        </p:nvSpPr>
        <p:spPr>
          <a:xfrm>
            <a:off x="1491917" y="1179090"/>
            <a:ext cx="7435516" cy="2400657"/>
          </a:xfrm>
          <a:prstGeom prst="rect">
            <a:avLst/>
          </a:prstGeom>
          <a:noFill/>
        </p:spPr>
        <p:txBody>
          <a:bodyPr wrap="square" rtlCol="0">
            <a:spAutoFit/>
          </a:bodyPr>
          <a:lstStyle/>
          <a:p>
            <a:pPr>
              <a:lnSpc>
                <a:spcPts val="3000"/>
              </a:lnSpc>
            </a:pPr>
            <a:r>
              <a:rPr lang="en-US" altLang="zh-CN" sz="2800" b="1" dirty="0">
                <a:latin typeface="Times New Roman" panose="02020603050405020304" pitchFamily="18" charset="0"/>
                <a:cs typeface="Times New Roman" panose="02020603050405020304" pitchFamily="18" charset="0"/>
              </a:rPr>
              <a:t>Whether you’re a professional athlete or keen sportsperson, DX Sports Watch is the ideal choice for you. It has a digital display </a:t>
            </a:r>
            <a:r>
              <a:rPr lang="en-US" altLang="zh-CN" sz="2800" b="1" u="sng" dirty="0">
                <a:latin typeface="Times New Roman" panose="02020603050405020304" pitchFamily="18" charset="0"/>
                <a:cs typeface="Times New Roman" panose="02020603050405020304" pitchFamily="18" charset="0"/>
              </a:rPr>
              <a:t>that records your steps, speed and distance</a:t>
            </a:r>
            <a:r>
              <a:rPr lang="en-US" altLang="zh-CN" sz="2800" b="1" dirty="0">
                <a:latin typeface="Times New Roman" panose="02020603050405020304" pitchFamily="18" charset="0"/>
                <a:cs typeface="Times New Roman" panose="02020603050405020304" pitchFamily="18" charset="0"/>
              </a:rPr>
              <a:t>, as well as monitoring your heart rate and calories burnt. </a:t>
            </a:r>
            <a:endParaRPr lang="zh-CN" altLang="en-US" sz="2800" b="1" dirty="0">
              <a:latin typeface="Times New Roman" panose="02020603050405020304" pitchFamily="18" charset="0"/>
              <a:cs typeface="Times New Roman" panose="02020603050405020304" pitchFamily="18" charset="0"/>
            </a:endParaRPr>
          </a:p>
        </p:txBody>
      </p:sp>
      <p:grpSp>
        <p:nvGrpSpPr>
          <p:cNvPr id="13" name="组合 12"/>
          <p:cNvGrpSpPr/>
          <p:nvPr/>
        </p:nvGrpSpPr>
        <p:grpSpPr>
          <a:xfrm>
            <a:off x="1541525" y="3588534"/>
            <a:ext cx="7438813" cy="1347537"/>
            <a:chOff x="2030039" y="156410"/>
            <a:chExt cx="7438813" cy="1347537"/>
          </a:xfrm>
        </p:grpSpPr>
        <p:sp>
          <p:nvSpPr>
            <p:cNvPr id="11" name="矩形 10"/>
            <p:cNvSpPr/>
            <p:nvPr/>
          </p:nvSpPr>
          <p:spPr>
            <a:xfrm>
              <a:off x="2030039" y="165708"/>
              <a:ext cx="7411452" cy="1323439"/>
            </a:xfrm>
            <a:prstGeom prst="rect">
              <a:avLst/>
            </a:prstGeom>
          </p:spPr>
          <p:txBody>
            <a:bodyPr wrap="square">
              <a:spAutoFit/>
            </a:bodyPr>
            <a:lstStyle/>
            <a:p>
              <a:pPr>
                <a:lnSpc>
                  <a:spcPts val="3200"/>
                </a:lnSpc>
              </a:pPr>
              <a:r>
                <a:rPr lang="en-US" altLang="zh-CN" sz="2800" b="1" dirty="0">
                  <a:latin typeface="Times New Roman" panose="02020603050405020304" pitchFamily="18" charset="0"/>
                  <a:cs typeface="Times New Roman" panose="02020603050405020304" pitchFamily="18" charset="0"/>
                </a:rPr>
                <a:t>It has a digital display </a:t>
              </a:r>
              <a:r>
                <a:rPr lang="en-US" altLang="zh-CN" sz="2800" b="1" u="sng" dirty="0">
                  <a:solidFill>
                    <a:srgbClr val="C00000"/>
                  </a:solidFill>
                  <a:latin typeface="Times New Roman" panose="02020603050405020304" pitchFamily="18" charset="0"/>
                  <a:cs typeface="Times New Roman" panose="02020603050405020304" pitchFamily="18" charset="0"/>
                </a:rPr>
                <a:t>to record your steps,</a:t>
              </a:r>
              <a:endParaRPr lang="en-US" altLang="zh-CN" sz="2800" b="1" u="sng" dirty="0">
                <a:solidFill>
                  <a:srgbClr val="C00000"/>
                </a:solidFill>
                <a:latin typeface="Times New Roman" panose="02020603050405020304" pitchFamily="18" charset="0"/>
                <a:cs typeface="Times New Roman" panose="02020603050405020304" pitchFamily="18" charset="0"/>
              </a:endParaRPr>
            </a:p>
            <a:p>
              <a:pPr>
                <a:lnSpc>
                  <a:spcPts val="3200"/>
                </a:lnSpc>
              </a:pPr>
              <a:r>
                <a:rPr lang="en-US" altLang="zh-CN" sz="2800" b="1" u="sng" dirty="0">
                  <a:solidFill>
                    <a:srgbClr val="C00000"/>
                  </a:solidFill>
                  <a:latin typeface="Times New Roman" panose="02020603050405020304" pitchFamily="18" charset="0"/>
                  <a:cs typeface="Times New Roman" panose="02020603050405020304" pitchFamily="18" charset="0"/>
                </a:rPr>
                <a:t>speed and distance</a:t>
              </a:r>
              <a:r>
                <a:rPr lang="en-US" altLang="zh-CN" sz="2800" b="1" dirty="0">
                  <a:latin typeface="Times New Roman" panose="02020603050405020304" pitchFamily="18" charset="0"/>
                  <a:cs typeface="Times New Roman" panose="02020603050405020304" pitchFamily="18" charset="0"/>
                </a:rPr>
                <a:t>, as well as monitoring your</a:t>
              </a:r>
              <a:endParaRPr lang="en-US" altLang="zh-CN" sz="2800" b="1" dirty="0">
                <a:latin typeface="Times New Roman" panose="02020603050405020304" pitchFamily="18" charset="0"/>
                <a:cs typeface="Times New Roman" panose="02020603050405020304" pitchFamily="18" charset="0"/>
              </a:endParaRPr>
            </a:p>
            <a:p>
              <a:pPr>
                <a:lnSpc>
                  <a:spcPts val="3200"/>
                </a:lnSpc>
              </a:pPr>
              <a:r>
                <a:rPr lang="en-US" altLang="zh-CN" sz="2800" b="1" dirty="0">
                  <a:latin typeface="Times New Roman" panose="02020603050405020304" pitchFamily="18" charset="0"/>
                  <a:cs typeface="Times New Roman" panose="02020603050405020304" pitchFamily="18" charset="0"/>
                </a:rPr>
                <a:t>heart rate and calories burnt.</a:t>
              </a:r>
              <a:endParaRPr lang="zh-CN" altLang="en-US" sz="2800" b="1" dirty="0">
                <a:latin typeface="Times New Roman" panose="02020603050405020304" pitchFamily="18" charset="0"/>
                <a:cs typeface="Times New Roman" panose="02020603050405020304" pitchFamily="18" charset="0"/>
              </a:endParaRPr>
            </a:p>
          </p:txBody>
        </p:sp>
        <p:sp>
          <p:nvSpPr>
            <p:cNvPr id="12" name="矩形 11"/>
            <p:cNvSpPr/>
            <p:nvPr/>
          </p:nvSpPr>
          <p:spPr>
            <a:xfrm>
              <a:off x="2033336" y="156410"/>
              <a:ext cx="7435516" cy="13475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TextBox 5"/>
          <p:cNvSpPr txBox="1"/>
          <p:nvPr/>
        </p:nvSpPr>
        <p:spPr>
          <a:xfrm>
            <a:off x="1309308" y="1461276"/>
            <a:ext cx="677108" cy="913070"/>
          </a:xfrm>
          <a:prstGeom prst="rect">
            <a:avLst/>
          </a:prstGeom>
          <a:noFill/>
        </p:spPr>
        <p:txBody>
          <a:bodyPr vert="eaVert" wrap="none" rtlCol="0">
            <a:spAutoFit/>
          </a:bodyPr>
          <a:lstStyle/>
          <a:p>
            <a:r>
              <a:rPr lang="zh-CN" altLang="en-US" sz="3200" b="1" dirty="0">
                <a:solidFill>
                  <a:srgbClr val="2C7A8E"/>
                </a:solidFill>
                <a:latin typeface="微软雅黑" panose="020B0503020204020204" pitchFamily="34" charset="-122"/>
                <a:ea typeface="微软雅黑" panose="020B0503020204020204" pitchFamily="34" charset="-122"/>
              </a:rPr>
              <a:t>目录</a:t>
            </a:r>
            <a:endParaRPr lang="zh-CN" altLang="en-US" sz="3200" b="1" dirty="0">
              <a:solidFill>
                <a:srgbClr val="2C7A8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4696" y="1095490"/>
            <a:ext cx="0" cy="3240360"/>
          </a:xfrm>
          <a:prstGeom prst="line">
            <a:avLst/>
          </a:prstGeom>
          <a:ln w="19050">
            <a:solidFill>
              <a:srgbClr val="2C7A8E"/>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002331" y="1173752"/>
            <a:ext cx="6070861" cy="3240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3" name="直接连接符 32"/>
          <p:cNvCxnSpPr/>
          <p:nvPr/>
        </p:nvCxnSpPr>
        <p:spPr>
          <a:xfrm>
            <a:off x="8134211" y="1118937"/>
            <a:ext cx="0" cy="3240360"/>
          </a:xfrm>
          <a:prstGeom prst="line">
            <a:avLst/>
          </a:prstGeom>
          <a:ln w="19050">
            <a:solidFill>
              <a:srgbClr val="2C7A8E"/>
            </a:solidFill>
          </a:ln>
        </p:spPr>
        <p:style>
          <a:lnRef idx="1">
            <a:schemeClr val="accent1"/>
          </a:lnRef>
          <a:fillRef idx="0">
            <a:schemeClr val="accent1"/>
          </a:fillRef>
          <a:effectRef idx="0">
            <a:schemeClr val="accent1"/>
          </a:effectRef>
          <a:fontRef idx="minor">
            <a:schemeClr val="tx1"/>
          </a:fontRef>
        </p:style>
      </p:cxnSp>
      <p:sp>
        <p:nvSpPr>
          <p:cNvPr id="34" name="TextBox 4"/>
          <p:cNvSpPr txBox="1">
            <a:spLocks noChangeArrowheads="1"/>
          </p:cNvSpPr>
          <p:nvPr/>
        </p:nvSpPr>
        <p:spPr bwMode="auto">
          <a:xfrm>
            <a:off x="245615" y="2519406"/>
            <a:ext cx="169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solidFill>
                  <a:schemeClr val="tx1">
                    <a:lumMod val="65000"/>
                    <a:lumOff val="35000"/>
                  </a:schemeClr>
                </a:solidFill>
                <a:latin typeface="Stencil" panose="040409050D0802020404" pitchFamily="82" charset="0"/>
              </a:rPr>
              <a:t>contents</a:t>
            </a:r>
            <a:endParaRPr lang="zh-CN" altLang="en-US" sz="2400" dirty="0">
              <a:solidFill>
                <a:schemeClr val="tx1">
                  <a:lumMod val="65000"/>
                  <a:lumOff val="35000"/>
                </a:schemeClr>
              </a:solidFill>
              <a:latin typeface="Stencil" panose="040409050D0802020404" pitchFamily="82" charset="0"/>
            </a:endParaRPr>
          </a:p>
        </p:txBody>
      </p:sp>
      <p:sp>
        <p:nvSpPr>
          <p:cNvPr id="4" name="文本框 18"/>
          <p:cNvSpPr txBox="1"/>
          <p:nvPr/>
        </p:nvSpPr>
        <p:spPr>
          <a:xfrm>
            <a:off x="3139976" y="1687978"/>
            <a:ext cx="5005540" cy="460375"/>
          </a:xfrm>
          <a:prstGeom prst="rect">
            <a:avLst/>
          </a:prstGeom>
          <a:noFill/>
        </p:spPr>
        <p:txBody>
          <a:bodyPr wrap="square">
            <a:spAutoFit/>
          </a:bodyPr>
          <a:lstStyle/>
          <a:p>
            <a:r>
              <a:rPr lang="en-US" altLang="zh-CN" sz="2400" b="1" dirty="0">
                <a:solidFill>
                  <a:schemeClr val="accent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rPr>
              <a:t>Grammar</a:t>
            </a:r>
            <a:endParaRPr lang="zh-CN" altLang="en-US" sz="2400" b="1" dirty="0">
              <a:solidFill>
                <a:schemeClr val="accent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grpSp>
        <p:nvGrpSpPr>
          <p:cNvPr id="2" name="组合 4"/>
          <p:cNvGrpSpPr/>
          <p:nvPr/>
        </p:nvGrpSpPr>
        <p:grpSpPr bwMode="auto">
          <a:xfrm>
            <a:off x="2679906" y="1656268"/>
            <a:ext cx="410858" cy="523220"/>
            <a:chOff x="3572011" y="2047768"/>
            <a:chExt cx="411076" cy="522566"/>
          </a:xfrm>
        </p:grpSpPr>
        <p:sp>
          <p:nvSpPr>
            <p:cNvPr id="11290" name="文本框 16"/>
            <p:cNvSpPr txBox="1">
              <a:spLocks noChangeArrowheads="1"/>
            </p:cNvSpPr>
            <p:nvPr/>
          </p:nvSpPr>
          <p:spPr bwMode="auto">
            <a:xfrm>
              <a:off x="3572011" y="2047768"/>
              <a:ext cx="284203"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rgbClr val="414455"/>
                  </a:solidFill>
                </a:rPr>
                <a:t>I</a:t>
              </a:r>
              <a:endParaRPr lang="zh-CN" altLang="en-US" sz="2800" dirty="0">
                <a:solidFill>
                  <a:srgbClr val="414455"/>
                </a:solidFill>
              </a:endParaRPr>
            </a:p>
          </p:txBody>
        </p:sp>
        <p:cxnSp>
          <p:nvCxnSpPr>
            <p:cNvPr id="7" name="直接连接符 6"/>
            <p:cNvCxnSpPr/>
            <p:nvPr/>
          </p:nvCxnSpPr>
          <p:spPr>
            <a:xfrm flipH="1">
              <a:off x="3736893" y="2250966"/>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flipH="1">
            <a:off x="2768600" y="3870325"/>
            <a:ext cx="246380" cy="245745"/>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12" name="文本框 24"/>
          <p:cNvSpPr txBox="1"/>
          <p:nvPr/>
        </p:nvSpPr>
        <p:spPr>
          <a:xfrm>
            <a:off x="3139843" y="2373949"/>
            <a:ext cx="5258202" cy="460375"/>
          </a:xfrm>
          <a:prstGeom prst="rect">
            <a:avLst/>
          </a:prstGeom>
          <a:noFill/>
        </p:spPr>
        <p:txBody>
          <a:bodyPr wrap="square">
            <a:spAutoFit/>
          </a:bodyPr>
          <a:lstStyle/>
          <a:p>
            <a:pPr>
              <a:defRPr/>
            </a:pPr>
            <a:r>
              <a:rPr lang="en-US" altLang="zh-CN" sz="2400" b="1" dirty="0">
                <a:solidFill>
                  <a:schemeClr val="accent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rPr>
              <a:t>Vocabulary building</a:t>
            </a:r>
            <a:endParaRPr lang="zh-CN" altLang="en-US" sz="2400" b="1" dirty="0">
              <a:solidFill>
                <a:schemeClr val="accent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grpSp>
        <p:nvGrpSpPr>
          <p:cNvPr id="5" name="组合 12"/>
          <p:cNvGrpSpPr/>
          <p:nvPr/>
        </p:nvGrpSpPr>
        <p:grpSpPr bwMode="auto">
          <a:xfrm>
            <a:off x="2629581" y="2324514"/>
            <a:ext cx="460551" cy="523220"/>
            <a:chOff x="3522292" y="2627150"/>
            <a:chExt cx="460795" cy="524155"/>
          </a:xfrm>
        </p:grpSpPr>
        <p:sp>
          <p:nvSpPr>
            <p:cNvPr id="11286" name="文本框 23"/>
            <p:cNvSpPr txBox="1">
              <a:spLocks noChangeArrowheads="1"/>
            </p:cNvSpPr>
            <p:nvPr/>
          </p:nvSpPr>
          <p:spPr bwMode="auto">
            <a:xfrm>
              <a:off x="3522292" y="2627150"/>
              <a:ext cx="383641" cy="5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rgbClr val="414455"/>
                  </a:solidFill>
                </a:rPr>
                <a:t>II</a:t>
              </a:r>
              <a:endParaRPr lang="zh-CN" altLang="en-US" sz="2800" dirty="0">
                <a:solidFill>
                  <a:srgbClr val="414455"/>
                </a:solidFill>
              </a:endParaRPr>
            </a:p>
          </p:txBody>
        </p:sp>
        <p:cxnSp>
          <p:nvCxnSpPr>
            <p:cNvPr id="15" name="直接连接符 14"/>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0" name="文本框 30"/>
          <p:cNvSpPr txBox="1"/>
          <p:nvPr/>
        </p:nvSpPr>
        <p:spPr>
          <a:xfrm>
            <a:off x="3139977" y="3054019"/>
            <a:ext cx="3999685" cy="461665"/>
          </a:xfrm>
          <a:prstGeom prst="rect">
            <a:avLst/>
          </a:prstGeom>
          <a:noFill/>
        </p:spPr>
        <p:txBody>
          <a:bodyPr wrap="square">
            <a:spAutoFit/>
          </a:bodyPr>
          <a:lstStyle/>
          <a:p>
            <a:r>
              <a:rPr lang="en-US" altLang="zh-CN" sz="2400" b="1" dirty="0">
                <a:solidFill>
                  <a:schemeClr val="accent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rPr>
              <a:t>Listening &amp; speaking</a:t>
            </a:r>
            <a:endParaRPr lang="zh-CN" altLang="en-US" sz="2400" b="1" dirty="0">
              <a:solidFill>
                <a:schemeClr val="accent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grpSp>
        <p:nvGrpSpPr>
          <p:cNvPr id="9" name="组合 20"/>
          <p:cNvGrpSpPr/>
          <p:nvPr/>
        </p:nvGrpSpPr>
        <p:grpSpPr bwMode="auto">
          <a:xfrm>
            <a:off x="2579891" y="3054018"/>
            <a:ext cx="510244" cy="523220"/>
            <a:chOff x="3472573" y="3200893"/>
            <a:chExt cx="510514" cy="522566"/>
          </a:xfrm>
        </p:grpSpPr>
        <p:sp>
          <p:nvSpPr>
            <p:cNvPr id="11282" name="文本框 29"/>
            <p:cNvSpPr txBox="1">
              <a:spLocks noChangeArrowheads="1"/>
            </p:cNvSpPr>
            <p:nvPr/>
          </p:nvSpPr>
          <p:spPr bwMode="auto">
            <a:xfrm>
              <a:off x="3472573" y="3200893"/>
              <a:ext cx="483080"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rgbClr val="414455"/>
                  </a:solidFill>
                </a:rPr>
                <a:t>III</a:t>
              </a:r>
              <a:endParaRPr lang="zh-CN" altLang="en-US" sz="2800" dirty="0">
                <a:solidFill>
                  <a:srgbClr val="414455"/>
                </a:solidFill>
              </a:endParaRPr>
            </a:p>
          </p:txBody>
        </p:sp>
        <p:cxnSp>
          <p:nvCxnSpPr>
            <p:cNvPr id="23" name="直接连接符 22"/>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8" name="直接连接符 27"/>
          <p:cNvCxnSpPr/>
          <p:nvPr/>
        </p:nvCxnSpPr>
        <p:spPr>
          <a:xfrm>
            <a:off x="2316989" y="1877362"/>
            <a:ext cx="0" cy="15462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文本框 30"/>
          <p:cNvSpPr txBox="1"/>
          <p:nvPr/>
        </p:nvSpPr>
        <p:spPr>
          <a:xfrm>
            <a:off x="3139759" y="3654630"/>
            <a:ext cx="2157891" cy="461665"/>
          </a:xfrm>
          <a:prstGeom prst="rect">
            <a:avLst/>
          </a:prstGeom>
          <a:noFill/>
        </p:spPr>
        <p:txBody>
          <a:bodyPr wrap="square">
            <a:spAutoFit/>
          </a:bodyPr>
          <a:lstStyle/>
          <a:p>
            <a:r>
              <a:rPr lang="en-US" altLang="zh-CN" sz="2400" b="1" dirty="0">
                <a:solidFill>
                  <a:schemeClr val="accent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rPr>
              <a:t>Homework</a:t>
            </a:r>
            <a:endParaRPr lang="zh-CN" altLang="en-US" sz="2400" b="1" dirty="0">
              <a:solidFill>
                <a:schemeClr val="accent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
        <p:nvSpPr>
          <p:cNvPr id="1048659" name="文本框 20"/>
          <p:cNvSpPr txBox="1">
            <a:spLocks noChangeArrowheads="1"/>
          </p:cNvSpPr>
          <p:nvPr/>
        </p:nvSpPr>
        <p:spPr bwMode="auto">
          <a:xfrm>
            <a:off x="2572249" y="3654569"/>
            <a:ext cx="487680" cy="460375"/>
          </a:xfrm>
          <a:prstGeom prst="rect">
            <a:avLst/>
          </a:prstGeom>
          <a:noFill/>
          <a:ln>
            <a:noFill/>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a:r>
              <a:rPr lang="en-US" altLang="zh-CN" sz="2400" dirty="0">
                <a:solidFill>
                  <a:srgbClr val="414455"/>
                </a:solidFill>
                <a:sym typeface="Times New Roman" panose="02020603050405020304" pitchFamily="18" charset="0"/>
              </a:rPr>
              <a:t>Ⅳ</a:t>
            </a:r>
            <a:endParaRPr lang="zh-CN" altLang="en-US" sz="2400" dirty="0">
              <a:solidFill>
                <a:srgbClr val="414455"/>
              </a:solidFill>
              <a:sym typeface="Times New Roman" panose="02020603050405020304" pitchFamily="18"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251585"/>
            <a:ext cx="9144000" cy="379285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
        <p:nvSpPr>
          <p:cNvPr id="10" name="TextBox 9"/>
          <p:cNvSpPr txBox="1"/>
          <p:nvPr/>
        </p:nvSpPr>
        <p:spPr>
          <a:xfrm>
            <a:off x="280749" y="622742"/>
            <a:ext cx="8982075" cy="523220"/>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Rewrite the underlined parts using the </a:t>
            </a:r>
            <a:r>
              <a:rPr lang="en-US" altLang="zh-CN" sz="2800" b="1" i="1" dirty="0">
                <a:solidFill>
                  <a:schemeClr val="accent4">
                    <a:lumMod val="50000"/>
                  </a:schemeClr>
                </a:solidFill>
                <a:latin typeface="Times New Roman" panose="02020603050405020304" pitchFamily="18" charset="0"/>
                <a:cs typeface="Times New Roman" panose="02020603050405020304" pitchFamily="18" charset="0"/>
              </a:rPr>
              <a:t>to</a:t>
            </a: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-infinitive form.</a:t>
            </a:r>
            <a:endParaRPr lang="zh-CN" altLang="en-US"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TextBox 3"/>
          <p:cNvSpPr txBox="1">
            <a:spLocks noChangeArrowheads="1"/>
          </p:cNvSpPr>
          <p:nvPr/>
        </p:nvSpPr>
        <p:spPr bwMode="auto">
          <a:xfrm>
            <a:off x="790698" y="119275"/>
            <a:ext cx="8034645"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pic>
        <p:nvPicPr>
          <p:cNvPr id="8" name="图片 7" descr="3.png"/>
          <p:cNvPicPr>
            <a:picLocks noChangeAspect="1"/>
          </p:cNvPicPr>
          <p:nvPr/>
        </p:nvPicPr>
        <p:blipFill>
          <a:blip r:embed="rId1" cstate="print"/>
          <a:stretch>
            <a:fillRect/>
          </a:stretch>
        </p:blipFill>
        <p:spPr>
          <a:xfrm>
            <a:off x="137844" y="1357196"/>
            <a:ext cx="1228725" cy="3581400"/>
          </a:xfrm>
          <a:prstGeom prst="rect">
            <a:avLst/>
          </a:prstGeom>
        </p:spPr>
      </p:pic>
      <p:sp>
        <p:nvSpPr>
          <p:cNvPr id="6" name="TextBox 5"/>
          <p:cNvSpPr txBox="1"/>
          <p:nvPr/>
        </p:nvSpPr>
        <p:spPr>
          <a:xfrm>
            <a:off x="1491917" y="1203154"/>
            <a:ext cx="7507704" cy="2400657"/>
          </a:xfrm>
          <a:prstGeom prst="rect">
            <a:avLst/>
          </a:prstGeom>
          <a:noFill/>
        </p:spPr>
        <p:txBody>
          <a:bodyPr wrap="square" rtlCol="0">
            <a:spAutoFit/>
          </a:bodyPr>
          <a:lstStyle/>
          <a:p>
            <a:pPr>
              <a:lnSpc>
                <a:spcPts val="3000"/>
              </a:lnSpc>
            </a:pPr>
            <a:r>
              <a:rPr lang="en-US" altLang="zh-CN" sz="2800" b="1" dirty="0">
                <a:latin typeface="Times New Roman" panose="02020603050405020304" pitchFamily="18" charset="0"/>
                <a:cs typeface="Times New Roman" panose="02020603050405020304" pitchFamily="18" charset="0"/>
              </a:rPr>
              <a:t>It also has a voice control setting </a:t>
            </a:r>
            <a:r>
              <a:rPr lang="en-US" altLang="zh-CN" sz="2800" b="1" u="sng" dirty="0">
                <a:latin typeface="Times New Roman" panose="02020603050405020304" pitchFamily="18" charset="0"/>
                <a:cs typeface="Times New Roman" panose="02020603050405020304" pitchFamily="18" charset="0"/>
              </a:rPr>
              <a:t>that enables you to stay hands-free</a:t>
            </a:r>
            <a:r>
              <a:rPr lang="en-US" altLang="zh-CN" sz="2800" b="1" dirty="0">
                <a:latin typeface="Times New Roman" panose="02020603050405020304" pitchFamily="18" charset="0"/>
                <a:cs typeface="Times New Roman" panose="02020603050405020304" pitchFamily="18" charset="0"/>
              </a:rPr>
              <a:t>, while its waterproof band is fully adjustable </a:t>
            </a:r>
            <a:r>
              <a:rPr lang="en-US" altLang="zh-CN" sz="2800" b="1" u="sng" dirty="0">
                <a:latin typeface="Times New Roman" panose="02020603050405020304" pitchFamily="18" charset="0"/>
                <a:cs typeface="Times New Roman" panose="02020603050405020304" pitchFamily="18" charset="0"/>
              </a:rPr>
              <a:t>so that it is comfortable to wear</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a:lnSpc>
                <a:spcPts val="3000"/>
              </a:lnSpc>
            </a:pPr>
            <a:r>
              <a:rPr lang="en-US" altLang="zh-CN" sz="2800" b="1" dirty="0">
                <a:latin typeface="Times New Roman" panose="02020603050405020304" pitchFamily="18" charset="0"/>
                <a:cs typeface="Times New Roman" panose="02020603050405020304" pitchFamily="18" charset="0"/>
              </a:rPr>
              <a:t>DX Sports Watch is only available online, so go to our website and place your order today!</a:t>
            </a:r>
            <a:endParaRPr lang="zh-CN" altLang="en-US" sz="2800" b="1" dirty="0">
              <a:latin typeface="Times New Roman" panose="02020603050405020304" pitchFamily="18" charset="0"/>
              <a:cs typeface="Times New Roman" panose="02020603050405020304" pitchFamily="18" charset="0"/>
            </a:endParaRPr>
          </a:p>
        </p:txBody>
      </p:sp>
      <p:grpSp>
        <p:nvGrpSpPr>
          <p:cNvPr id="11" name="组合 10"/>
          <p:cNvGrpSpPr/>
          <p:nvPr/>
        </p:nvGrpSpPr>
        <p:grpSpPr>
          <a:xfrm>
            <a:off x="1529493" y="3564470"/>
            <a:ext cx="7438813" cy="1347537"/>
            <a:chOff x="2030039" y="156410"/>
            <a:chExt cx="7438813" cy="1347537"/>
          </a:xfrm>
        </p:grpSpPr>
        <p:sp>
          <p:nvSpPr>
            <p:cNvPr id="12" name="矩形 11"/>
            <p:cNvSpPr/>
            <p:nvPr/>
          </p:nvSpPr>
          <p:spPr>
            <a:xfrm>
              <a:off x="2030039" y="165708"/>
              <a:ext cx="7411452" cy="1323439"/>
            </a:xfrm>
            <a:prstGeom prst="rect">
              <a:avLst/>
            </a:prstGeom>
          </p:spPr>
          <p:txBody>
            <a:bodyPr wrap="square">
              <a:spAutoFit/>
            </a:bodyPr>
            <a:lstStyle/>
            <a:p>
              <a:pPr>
                <a:lnSpc>
                  <a:spcPts val="3200"/>
                </a:lnSpc>
              </a:pPr>
              <a:r>
                <a:rPr lang="en-US" altLang="zh-CN" sz="2800" b="1" dirty="0">
                  <a:latin typeface="Times New Roman" panose="02020603050405020304" pitchFamily="18" charset="0"/>
                  <a:cs typeface="Times New Roman" panose="02020603050405020304" pitchFamily="18" charset="0"/>
                </a:rPr>
                <a:t>It also has a voice control setting </a:t>
              </a:r>
              <a:r>
                <a:rPr lang="en-US" altLang="zh-CN" sz="2800" b="1" u="sng" dirty="0">
                  <a:solidFill>
                    <a:srgbClr val="C00000"/>
                  </a:solidFill>
                  <a:latin typeface="Times New Roman" panose="02020603050405020304" pitchFamily="18" charset="0"/>
                  <a:cs typeface="Times New Roman" panose="02020603050405020304" pitchFamily="18" charset="0"/>
                </a:rPr>
                <a:t>to enable you</a:t>
              </a:r>
              <a:endParaRPr lang="en-US" altLang="zh-CN" sz="2800" b="1" u="sng" dirty="0">
                <a:solidFill>
                  <a:srgbClr val="C00000"/>
                </a:solidFill>
                <a:latin typeface="Times New Roman" panose="02020603050405020304" pitchFamily="18" charset="0"/>
                <a:cs typeface="Times New Roman" panose="02020603050405020304" pitchFamily="18" charset="0"/>
              </a:endParaRPr>
            </a:p>
            <a:p>
              <a:pPr>
                <a:lnSpc>
                  <a:spcPts val="3200"/>
                </a:lnSpc>
              </a:pPr>
              <a:r>
                <a:rPr lang="en-US" altLang="zh-CN" sz="2800" b="1" u="sng" dirty="0">
                  <a:solidFill>
                    <a:srgbClr val="C00000"/>
                  </a:solidFill>
                  <a:latin typeface="Times New Roman" panose="02020603050405020304" pitchFamily="18" charset="0"/>
                  <a:cs typeface="Times New Roman" panose="02020603050405020304" pitchFamily="18" charset="0"/>
                </a:rPr>
                <a:t>to stay hands-free</a:t>
              </a:r>
              <a:r>
                <a:rPr lang="en-US" altLang="zh-CN" sz="2800" b="1" dirty="0">
                  <a:latin typeface="Times New Roman" panose="02020603050405020304" pitchFamily="18" charset="0"/>
                  <a:cs typeface="Times New Roman" panose="02020603050405020304" pitchFamily="18" charset="0"/>
                </a:rPr>
                <a:t>, while its waterproof band is</a:t>
              </a:r>
              <a:endParaRPr lang="en-US" altLang="zh-CN" sz="2800" b="1" dirty="0">
                <a:latin typeface="Times New Roman" panose="02020603050405020304" pitchFamily="18" charset="0"/>
                <a:cs typeface="Times New Roman" panose="02020603050405020304" pitchFamily="18" charset="0"/>
              </a:endParaRPr>
            </a:p>
            <a:p>
              <a:pPr>
                <a:lnSpc>
                  <a:spcPts val="3200"/>
                </a:lnSpc>
              </a:pPr>
              <a:r>
                <a:rPr lang="en-US" altLang="zh-CN" sz="2800" b="1" dirty="0">
                  <a:latin typeface="Times New Roman" panose="02020603050405020304" pitchFamily="18" charset="0"/>
                  <a:cs typeface="Times New Roman" panose="02020603050405020304" pitchFamily="18" charset="0"/>
                </a:rPr>
                <a:t>fully adjustable </a:t>
              </a:r>
              <a:r>
                <a:rPr lang="en-US" altLang="zh-CN" sz="2800" b="1" u="sng" dirty="0">
                  <a:solidFill>
                    <a:srgbClr val="C00000"/>
                  </a:solidFill>
                  <a:latin typeface="Times New Roman" panose="02020603050405020304" pitchFamily="18" charset="0"/>
                  <a:cs typeface="Times New Roman" panose="02020603050405020304" pitchFamily="18" charset="0"/>
                </a:rPr>
                <a:t>to be comfortable to wear</a:t>
              </a: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3" name="矩形 12"/>
            <p:cNvSpPr/>
            <p:nvPr/>
          </p:nvSpPr>
          <p:spPr>
            <a:xfrm>
              <a:off x="2033336" y="156410"/>
              <a:ext cx="7435516" cy="13475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822205" y="1860813"/>
            <a:ext cx="4748071" cy="830997"/>
          </a:xfrm>
          <a:prstGeom prst="rect">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620"/>
          </a:p>
        </p:txBody>
      </p:sp>
      <p:sp>
        <p:nvSpPr>
          <p:cNvPr id="5" name="泪滴形 4"/>
          <p:cNvSpPr/>
          <p:nvPr/>
        </p:nvSpPr>
        <p:spPr>
          <a:xfrm>
            <a:off x="1785291" y="1860813"/>
            <a:ext cx="939353" cy="939353"/>
          </a:xfrm>
          <a:prstGeom prst="teardrop">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r>
              <a:rPr lang="en-US" altLang="zh-CN" sz="5400" dirty="0"/>
              <a:t>II</a:t>
            </a:r>
            <a:endParaRPr lang="en-US" altLang="zh-CN" sz="5400" dirty="0"/>
          </a:p>
        </p:txBody>
      </p:sp>
      <p:sp>
        <p:nvSpPr>
          <p:cNvPr id="7" name="矩形 2"/>
          <p:cNvSpPr/>
          <p:nvPr/>
        </p:nvSpPr>
        <p:spPr>
          <a:xfrm>
            <a:off x="0" y="4743450"/>
            <a:ext cx="9144000" cy="404813"/>
          </a:xfrm>
          <a:custGeom>
            <a:avLst/>
            <a:gdLst>
              <a:gd name="connsiteX0" fmla="*/ 0 w 9144000"/>
              <a:gd name="connsiteY0" fmla="*/ 0 h 216000"/>
              <a:gd name="connsiteX1" fmla="*/ 9144000 w 9144000"/>
              <a:gd name="connsiteY1" fmla="*/ 0 h 216000"/>
              <a:gd name="connsiteX2" fmla="*/ 9144000 w 9144000"/>
              <a:gd name="connsiteY2" fmla="*/ 216000 h 216000"/>
              <a:gd name="connsiteX3" fmla="*/ 0 w 9144000"/>
              <a:gd name="connsiteY3" fmla="*/ 216000 h 216000"/>
              <a:gd name="connsiteX4" fmla="*/ 0 w 9144000"/>
              <a:gd name="connsiteY4" fmla="*/ 0 h 216000"/>
              <a:gd name="connsiteX0-1" fmla="*/ 0 w 9144000"/>
              <a:gd name="connsiteY0-2" fmla="*/ 113792 h 329792"/>
              <a:gd name="connsiteX1-3" fmla="*/ 9144000 w 9144000"/>
              <a:gd name="connsiteY1-4" fmla="*/ 113792 h 329792"/>
              <a:gd name="connsiteX2-5" fmla="*/ 9144000 w 9144000"/>
              <a:gd name="connsiteY2-6" fmla="*/ 329792 h 329792"/>
              <a:gd name="connsiteX3-7" fmla="*/ 0 w 9144000"/>
              <a:gd name="connsiteY3-8" fmla="*/ 329792 h 329792"/>
              <a:gd name="connsiteX4-9" fmla="*/ 0 w 9144000"/>
              <a:gd name="connsiteY4-10" fmla="*/ 113792 h 329792"/>
              <a:gd name="connsiteX0-11" fmla="*/ 0 w 9144000"/>
              <a:gd name="connsiteY0-12" fmla="*/ 165719 h 381719"/>
              <a:gd name="connsiteX1-13" fmla="*/ 9144000 w 9144000"/>
              <a:gd name="connsiteY1-14" fmla="*/ 165719 h 381719"/>
              <a:gd name="connsiteX2-15" fmla="*/ 9144000 w 9144000"/>
              <a:gd name="connsiteY2-16" fmla="*/ 381719 h 381719"/>
              <a:gd name="connsiteX3-17" fmla="*/ 0 w 9144000"/>
              <a:gd name="connsiteY3-18" fmla="*/ 381719 h 381719"/>
              <a:gd name="connsiteX4-19" fmla="*/ 0 w 9144000"/>
              <a:gd name="connsiteY4-20" fmla="*/ 165719 h 381719"/>
              <a:gd name="connsiteX0-21" fmla="*/ 0 w 9144000"/>
              <a:gd name="connsiteY0-22" fmla="*/ 132628 h 348628"/>
              <a:gd name="connsiteX1-23" fmla="*/ 9144000 w 9144000"/>
              <a:gd name="connsiteY1-24" fmla="*/ 132628 h 348628"/>
              <a:gd name="connsiteX2-25" fmla="*/ 9144000 w 9144000"/>
              <a:gd name="connsiteY2-26" fmla="*/ 348628 h 348628"/>
              <a:gd name="connsiteX3-27" fmla="*/ 0 w 9144000"/>
              <a:gd name="connsiteY3-28" fmla="*/ 348628 h 348628"/>
              <a:gd name="connsiteX4-29" fmla="*/ 0 w 9144000"/>
              <a:gd name="connsiteY4-30" fmla="*/ 132628 h 348628"/>
              <a:gd name="connsiteX0-31" fmla="*/ 0 w 9144000"/>
              <a:gd name="connsiteY0-32" fmla="*/ 119048 h 335048"/>
              <a:gd name="connsiteX1-33" fmla="*/ 9144000 w 9144000"/>
              <a:gd name="connsiteY1-34" fmla="*/ 119048 h 335048"/>
              <a:gd name="connsiteX2-35" fmla="*/ 9144000 w 9144000"/>
              <a:gd name="connsiteY2-36" fmla="*/ 335048 h 335048"/>
              <a:gd name="connsiteX3-37" fmla="*/ 0 w 9144000"/>
              <a:gd name="connsiteY3-38" fmla="*/ 335048 h 335048"/>
              <a:gd name="connsiteX4-39" fmla="*/ 0 w 9144000"/>
              <a:gd name="connsiteY4-40" fmla="*/ 119048 h 335048"/>
              <a:gd name="connsiteX0-41" fmla="*/ 0 w 9144000"/>
              <a:gd name="connsiteY0-42" fmla="*/ 158633 h 374633"/>
              <a:gd name="connsiteX1-43" fmla="*/ 9144000 w 9144000"/>
              <a:gd name="connsiteY1-44" fmla="*/ 158633 h 374633"/>
              <a:gd name="connsiteX2-45" fmla="*/ 9144000 w 9144000"/>
              <a:gd name="connsiteY2-46" fmla="*/ 374633 h 374633"/>
              <a:gd name="connsiteX3-47" fmla="*/ 0 w 9144000"/>
              <a:gd name="connsiteY3-48" fmla="*/ 374633 h 374633"/>
              <a:gd name="connsiteX4-49" fmla="*/ 0 w 9144000"/>
              <a:gd name="connsiteY4-50" fmla="*/ 158633 h 3746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74633">
                <a:moveTo>
                  <a:pt x="0" y="158633"/>
                </a:moveTo>
                <a:cubicBezTo>
                  <a:pt x="4165456" y="-109488"/>
                  <a:pt x="5852160" y="12329"/>
                  <a:pt x="9144000" y="158633"/>
                </a:cubicBezTo>
                <a:lnTo>
                  <a:pt x="9144000" y="374633"/>
                </a:lnTo>
                <a:lnTo>
                  <a:pt x="0" y="374633"/>
                </a:lnTo>
                <a:lnTo>
                  <a:pt x="0" y="158633"/>
                </a:lnTo>
                <a:close/>
              </a:path>
            </a:pathLst>
          </a:cu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文本框 18"/>
          <p:cNvSpPr txBox="1"/>
          <p:nvPr/>
        </p:nvSpPr>
        <p:spPr>
          <a:xfrm>
            <a:off x="2888241" y="1922368"/>
            <a:ext cx="4656468" cy="707886"/>
          </a:xfrm>
          <a:prstGeom prst="rect">
            <a:avLst/>
          </a:prstGeom>
          <a:noFill/>
        </p:spPr>
        <p:txBody>
          <a:bodyPr wrap="none">
            <a:spAutoFit/>
          </a:bodyPr>
          <a:lstStyle/>
          <a:p>
            <a:pPr>
              <a:defRPr/>
            </a:pPr>
            <a:r>
              <a:rPr lang="en-US" altLang="zh-CN" sz="4000" b="1" dirty="0">
                <a:solidFill>
                  <a:schemeClr val="bg1"/>
                </a:solidFill>
                <a:latin typeface="Times New Roman" panose="02020603050405020304" pitchFamily="18" charset="0"/>
                <a:ea typeface="黑体" panose="02010609060101010101" pitchFamily="2" charset="-122"/>
                <a:sym typeface="Times New Roman" panose="02020603050405020304" pitchFamily="18" charset="0"/>
              </a:rPr>
              <a:t>Vocabulary building</a:t>
            </a:r>
            <a:endParaRPr lang="zh-CN" altLang="en-US" sz="4000" b="1" dirty="0">
              <a:solidFill>
                <a:schemeClr val="bg1"/>
              </a:solidFill>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矩形 40"/>
          <p:cNvSpPr/>
          <p:nvPr/>
        </p:nvSpPr>
        <p:spPr>
          <a:xfrm>
            <a:off x="1" y="1232261"/>
            <a:ext cx="9143999" cy="3111121"/>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669" name="TextBox 3"/>
          <p:cNvSpPr txBox="1">
            <a:spLocks noChangeArrowheads="1"/>
          </p:cNvSpPr>
          <p:nvPr/>
        </p:nvSpPr>
        <p:spPr bwMode="auto">
          <a:xfrm>
            <a:off x="790699" y="131307"/>
            <a:ext cx="8353302"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Vocabulary building: Exercises you can do anywhere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29" name="TextBox 6"/>
          <p:cNvSpPr txBox="1"/>
          <p:nvPr/>
        </p:nvSpPr>
        <p:spPr>
          <a:xfrm>
            <a:off x="225357" y="614085"/>
            <a:ext cx="8544393" cy="523220"/>
          </a:xfrm>
          <a:prstGeom prst="rect">
            <a:avLst/>
          </a:prstGeom>
          <a:noFill/>
        </p:spPr>
        <p:txBody>
          <a:bodyPr wrap="square" rtlCol="0">
            <a:spAutoFit/>
          </a:bodyPr>
          <a:lstStyle/>
          <a:p>
            <a:r>
              <a:rPr lang="en-US" sz="2800" b="1" dirty="0">
                <a:solidFill>
                  <a:schemeClr val="accent6">
                    <a:lumMod val="75000"/>
                  </a:schemeClr>
                </a:solidFill>
                <a:latin typeface="Times New Roman" panose="02020603050405020304" pitchFamily="18" charset="0"/>
                <a:ea typeface="黑体" panose="02010609060101010101" pitchFamily="2" charset="-122"/>
                <a:sym typeface="Times New Roman" panose="02020603050405020304" pitchFamily="18" charset="0"/>
              </a:rPr>
              <a:t>Look at the pictures and answer the questions.</a:t>
            </a:r>
            <a:endParaRPr lang="zh-CN" altLang="en-US" sz="2800" b="1" dirty="0">
              <a:solidFill>
                <a:schemeClr val="accent6">
                  <a:lumMod val="75000"/>
                </a:schemeClr>
              </a:solidFill>
              <a:latin typeface="Times New Roman" panose="02020603050405020304" pitchFamily="18" charset="0"/>
              <a:ea typeface="黑体" panose="02010609060101010101" pitchFamily="2" charset="-122"/>
              <a:sym typeface="Times New Roman" panose="02020603050405020304" pitchFamily="18" charset="0"/>
            </a:endParaRPr>
          </a:p>
        </p:txBody>
      </p:sp>
      <p:sp>
        <p:nvSpPr>
          <p:cNvPr id="30" name="矩形 29"/>
          <p:cNvSpPr/>
          <p:nvPr/>
        </p:nvSpPr>
        <p:spPr>
          <a:xfrm>
            <a:off x="545657" y="1490152"/>
            <a:ext cx="1250310" cy="1038749"/>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002831" y="1511312"/>
            <a:ext cx="1250310" cy="103874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444773" y="1519333"/>
            <a:ext cx="1261824" cy="103874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53673" y="2799395"/>
            <a:ext cx="1250310" cy="103874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010847" y="2820555"/>
            <a:ext cx="1250310" cy="1038749"/>
          </a:xfrm>
          <a:prstGeom prst="rect">
            <a:avLst/>
          </a:prstGeom>
          <a:blipFill>
            <a:blip r:embed="rId5"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452789" y="2828576"/>
            <a:ext cx="1261824" cy="1038749"/>
          </a:xfrm>
          <a:prstGeom prst="rect">
            <a:avLst/>
          </a:prstGeom>
          <a:blipFill>
            <a:blip r:embed="rId6"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5066951" y="1386170"/>
            <a:ext cx="3615655" cy="2400657"/>
          </a:xfrm>
          <a:prstGeom prst="rect">
            <a:avLst/>
          </a:prstGeom>
          <a:noFill/>
        </p:spPr>
        <p:txBody>
          <a:bodyPr wrap="square" rtlCol="0">
            <a:spAutoFit/>
          </a:bodyPr>
          <a:lstStyle/>
          <a:p>
            <a:pPr>
              <a:lnSpc>
                <a:spcPts val="3600"/>
              </a:lnSpc>
            </a:pPr>
            <a:r>
              <a:rPr lang="en-US" altLang="zh-CN" sz="2800" b="1" dirty="0">
                <a:latin typeface="Times New Roman" panose="02020603050405020304" pitchFamily="18" charset="0"/>
                <a:cs typeface="Times New Roman" panose="02020603050405020304" pitchFamily="18" charset="0"/>
              </a:rPr>
              <a:t>1. What do you know about these exercises? </a:t>
            </a:r>
            <a:endParaRPr lang="en-US" altLang="zh-CN" sz="2800" b="1" dirty="0">
              <a:latin typeface="Times New Roman" panose="02020603050405020304" pitchFamily="18" charset="0"/>
              <a:cs typeface="Times New Roman" panose="02020603050405020304" pitchFamily="18" charset="0"/>
            </a:endParaRPr>
          </a:p>
          <a:p>
            <a:pPr>
              <a:lnSpc>
                <a:spcPts val="3600"/>
              </a:lnSpc>
            </a:pPr>
            <a:r>
              <a:rPr lang="en-US" altLang="zh-CN" sz="2800" b="1" dirty="0">
                <a:latin typeface="Times New Roman" panose="02020603050405020304" pitchFamily="18" charset="0"/>
                <a:cs typeface="Times New Roman" panose="02020603050405020304" pitchFamily="18" charset="0"/>
              </a:rPr>
              <a:t>2. Which of these exercises have you tried?</a:t>
            </a:r>
            <a:endParaRPr lang="zh-CN" altLang="en-US" sz="2800"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矩形 40"/>
          <p:cNvSpPr/>
          <p:nvPr/>
        </p:nvSpPr>
        <p:spPr>
          <a:xfrm>
            <a:off x="0" y="1932305"/>
            <a:ext cx="9144000" cy="268732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669" name="TextBox 3"/>
          <p:cNvSpPr txBox="1">
            <a:spLocks noChangeArrowheads="1"/>
          </p:cNvSpPr>
          <p:nvPr/>
        </p:nvSpPr>
        <p:spPr bwMode="auto">
          <a:xfrm>
            <a:off x="790699" y="131307"/>
            <a:ext cx="8353302"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Vocabulary building: Exercises you can do anywhere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29" name="TextBox 6"/>
          <p:cNvSpPr txBox="1"/>
          <p:nvPr/>
        </p:nvSpPr>
        <p:spPr>
          <a:xfrm>
            <a:off x="271177" y="651333"/>
            <a:ext cx="8722512" cy="1384995"/>
          </a:xfrm>
          <a:prstGeom prst="rect">
            <a:avLst/>
          </a:prstGeom>
          <a:noFill/>
        </p:spPr>
        <p:txBody>
          <a:bodyPr wrap="square" rtlCol="0">
            <a:spAutoFit/>
          </a:bodyPr>
          <a:lstStyle/>
          <a:p>
            <a:r>
              <a:rPr lang="en-US" sz="2800" b="1" dirty="0">
                <a:solidFill>
                  <a:schemeClr val="accent6">
                    <a:lumMod val="75000"/>
                  </a:schemeClr>
                </a:solidFill>
                <a:latin typeface="Times New Roman" panose="02020603050405020304" pitchFamily="18" charset="0"/>
                <a:ea typeface="黑体" panose="02010609060101010101" pitchFamily="2" charset="-122"/>
                <a:sym typeface="Times New Roman" panose="02020603050405020304" pitchFamily="18" charset="0"/>
              </a:rPr>
              <a:t>Read and match the descriptions to the exercises. Underline the words and expressions describing their benefits.</a:t>
            </a:r>
            <a:endParaRPr lang="zh-CN" altLang="en-US" sz="2800" dirty="0">
              <a:solidFill>
                <a:schemeClr val="accent6">
                  <a:lumMod val="75000"/>
                </a:schemeClr>
              </a:solidFill>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1" name="矩形 10"/>
          <p:cNvSpPr/>
          <p:nvPr/>
        </p:nvSpPr>
        <p:spPr>
          <a:xfrm>
            <a:off x="2508683" y="2060604"/>
            <a:ext cx="1250310" cy="1038749"/>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65857" y="2081764"/>
            <a:ext cx="1250310" cy="103874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07799" y="2089785"/>
            <a:ext cx="1261824" cy="103874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516699" y="3428570"/>
            <a:ext cx="1250310" cy="103874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73873" y="3449730"/>
            <a:ext cx="1250310" cy="1038749"/>
          </a:xfrm>
          <a:prstGeom prst="rect">
            <a:avLst/>
          </a:prstGeom>
          <a:blipFill>
            <a:blip r:embed="rId5"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415815" y="3457751"/>
            <a:ext cx="1261824" cy="1038749"/>
          </a:xfrm>
          <a:prstGeom prst="rect">
            <a:avLst/>
          </a:prstGeom>
          <a:blipFill>
            <a:blip r:embed="rId6"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矩形 40"/>
          <p:cNvSpPr/>
          <p:nvPr/>
        </p:nvSpPr>
        <p:spPr>
          <a:xfrm>
            <a:off x="0" y="709930"/>
            <a:ext cx="9144000" cy="359664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669" name="TextBox 3"/>
          <p:cNvSpPr txBox="1">
            <a:spLocks noChangeArrowheads="1"/>
          </p:cNvSpPr>
          <p:nvPr/>
        </p:nvSpPr>
        <p:spPr bwMode="auto">
          <a:xfrm>
            <a:off x="790699" y="131307"/>
            <a:ext cx="8353302"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Vocabulary building: Exercises you can do anywhere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7" name="矩形 16"/>
          <p:cNvSpPr/>
          <p:nvPr/>
        </p:nvSpPr>
        <p:spPr>
          <a:xfrm>
            <a:off x="252664" y="766244"/>
            <a:ext cx="8626642" cy="3465821"/>
          </a:xfrm>
          <a:prstGeom prst="rect">
            <a:avLst/>
          </a:prstGeom>
        </p:spPr>
        <p:txBody>
          <a:bodyPr wrap="square">
            <a:spAutoFit/>
          </a:bodyPr>
          <a:lstStyle/>
          <a:p>
            <a:pPr>
              <a:lnSpc>
                <a:spcPts val="3800"/>
              </a:lnSpc>
            </a:pPr>
            <a:r>
              <a:rPr lang="en-US" altLang="zh-CN" sz="2800" b="1" dirty="0">
                <a:latin typeface="Times New Roman" panose="02020603050405020304" pitchFamily="18" charset="0"/>
                <a:cs typeface="Times New Roman" panose="02020603050405020304" pitchFamily="18" charset="0"/>
              </a:rPr>
              <a:t>1. You have to keep your body very still. This develops your core muscles and strengthens your lower back.</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2. This develops your chest and shoulder muscles. Remember to keep your back completely straight.</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3. Using only a rope, you can develop your footwork and balance. It’s good for your heart and you’ll burn a lot of calories without going anywhere!</a:t>
            </a:r>
            <a:endParaRPr lang="en-US" altLang="zh-CN" sz="2800" b="1" dirty="0">
              <a:latin typeface="Times New Roman" panose="02020603050405020304" pitchFamily="18" charset="0"/>
              <a:cs typeface="Times New Roman" panose="02020603050405020304" pitchFamily="18" charset="0"/>
            </a:endParaRPr>
          </a:p>
        </p:txBody>
      </p:sp>
      <p:sp>
        <p:nvSpPr>
          <p:cNvPr id="7" name="椭圆 6"/>
          <p:cNvSpPr/>
          <p:nvPr/>
        </p:nvSpPr>
        <p:spPr>
          <a:xfrm>
            <a:off x="96520" y="782320"/>
            <a:ext cx="520065" cy="584200"/>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latin typeface="Times New Roman" panose="02020603050405020304" pitchFamily="18" charset="0"/>
                <a:cs typeface="Times New Roman" panose="02020603050405020304" pitchFamily="18" charset="0"/>
              </a:rPr>
              <a:t>f</a:t>
            </a:r>
            <a:endParaRPr lang="zh-CN" altLang="en-US" sz="4800" b="1" dirty="0">
              <a:latin typeface="Times New Roman" panose="02020603050405020304" pitchFamily="18" charset="0"/>
              <a:cs typeface="Times New Roman" panose="02020603050405020304" pitchFamily="18" charset="0"/>
            </a:endParaRPr>
          </a:p>
        </p:txBody>
      </p:sp>
      <p:sp>
        <p:nvSpPr>
          <p:cNvPr id="8" name="椭圆 7"/>
          <p:cNvSpPr/>
          <p:nvPr/>
        </p:nvSpPr>
        <p:spPr>
          <a:xfrm>
            <a:off x="116205" y="1704340"/>
            <a:ext cx="501015" cy="584200"/>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latin typeface="Times New Roman" panose="02020603050405020304" pitchFamily="18" charset="0"/>
                <a:cs typeface="Times New Roman" panose="02020603050405020304" pitchFamily="18" charset="0"/>
              </a:rPr>
              <a:t>c</a:t>
            </a:r>
            <a:endParaRPr lang="zh-CN" altLang="en-US" sz="4800" b="1" dirty="0">
              <a:latin typeface="Times New Roman" panose="02020603050405020304" pitchFamily="18" charset="0"/>
              <a:cs typeface="Times New Roman" panose="02020603050405020304" pitchFamily="18" charset="0"/>
            </a:endParaRPr>
          </a:p>
        </p:txBody>
      </p:sp>
      <p:sp>
        <p:nvSpPr>
          <p:cNvPr id="9" name="椭圆 8"/>
          <p:cNvSpPr/>
          <p:nvPr/>
        </p:nvSpPr>
        <p:spPr>
          <a:xfrm>
            <a:off x="120015" y="2699385"/>
            <a:ext cx="497205" cy="576580"/>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latin typeface="Times New Roman" panose="02020603050405020304" pitchFamily="18" charset="0"/>
                <a:cs typeface="Times New Roman" panose="02020603050405020304" pitchFamily="18" charset="0"/>
              </a:rPr>
              <a:t>b</a:t>
            </a:r>
            <a:endParaRPr lang="zh-CN" altLang="en-US" sz="4800" b="1" dirty="0">
              <a:latin typeface="Times New Roman" panose="02020603050405020304" pitchFamily="18" charset="0"/>
              <a:cs typeface="Times New Roman" panose="02020603050405020304" pitchFamily="18" charset="0"/>
            </a:endParaRPr>
          </a:p>
        </p:txBody>
      </p:sp>
      <p:cxnSp>
        <p:nvCxnSpPr>
          <p:cNvPr id="11" name="直接连接符 10"/>
          <p:cNvCxnSpPr/>
          <p:nvPr/>
        </p:nvCxnSpPr>
        <p:spPr>
          <a:xfrm>
            <a:off x="7255043" y="1227221"/>
            <a:ext cx="126331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225" y="1755573"/>
            <a:ext cx="7816515" cy="320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479884" y="2288841"/>
            <a:ext cx="6344618" cy="160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020494" y="3713513"/>
            <a:ext cx="2831432" cy="80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4836695" y="3272112"/>
            <a:ext cx="3376828" cy="398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615989" y="3657600"/>
            <a:ext cx="1050737" cy="40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56937" y="4134853"/>
            <a:ext cx="1941095" cy="401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8706" y="3637548"/>
            <a:ext cx="1941095" cy="401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1+#ppt_w/2"/>
                                          </p:val>
                                        </p:tav>
                                        <p:tav tm="100000">
                                          <p:val>
                                            <p:strVal val="#ppt_x"/>
                                          </p:val>
                                        </p:tav>
                                      </p:tavLst>
                                    </p:anim>
                                    <p:anim calcmode="lin" valueType="num">
                                      <p:cBhvr additive="base">
                                        <p:cTn id="39" dur="500" fill="hold"/>
                                        <p:tgtEl>
                                          <p:spTgt spid="35"/>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1+#ppt_w/2"/>
                                          </p:val>
                                        </p:tav>
                                        <p:tav tm="100000">
                                          <p:val>
                                            <p:strVal val="#ppt_x"/>
                                          </p:val>
                                        </p:tav>
                                      </p:tavLst>
                                    </p:anim>
                                    <p:anim calcmode="lin" valueType="num">
                                      <p:cBhvr additive="base">
                                        <p:cTn id="43" dur="500" fill="hold"/>
                                        <p:tgtEl>
                                          <p:spTgt spid="43"/>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500" fill="hold"/>
                                        <p:tgtEl>
                                          <p:spTgt spid="34"/>
                                        </p:tgtEl>
                                        <p:attrNameLst>
                                          <p:attrName>ppt_x</p:attrName>
                                        </p:attrNameLst>
                                      </p:cBhvr>
                                      <p:tavLst>
                                        <p:tav tm="0">
                                          <p:val>
                                            <p:strVal val="1+#ppt_w/2"/>
                                          </p:val>
                                        </p:tav>
                                        <p:tav tm="100000">
                                          <p:val>
                                            <p:strVal val="#ppt_x"/>
                                          </p:val>
                                        </p:tav>
                                      </p:tavLst>
                                    </p:anim>
                                    <p:anim calcmode="lin" valueType="num">
                                      <p:cBhvr additive="base">
                                        <p:cTn id="47" dur="500" fill="hold"/>
                                        <p:tgtEl>
                                          <p:spTgt spid="34"/>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1+#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1+#ppt_w/2"/>
                                          </p:val>
                                        </p:tav>
                                        <p:tav tm="100000">
                                          <p:val>
                                            <p:strVal val="#ppt_x"/>
                                          </p:val>
                                        </p:tav>
                                      </p:tavLst>
                                    </p:anim>
                                    <p:anim calcmode="lin" valueType="num">
                                      <p:cBhvr additive="base">
                                        <p:cTn id="55"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矩形 40"/>
          <p:cNvSpPr/>
          <p:nvPr/>
        </p:nvSpPr>
        <p:spPr>
          <a:xfrm>
            <a:off x="0" y="709930"/>
            <a:ext cx="9144000" cy="370395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669" name="TextBox 3"/>
          <p:cNvSpPr txBox="1">
            <a:spLocks noChangeArrowheads="1"/>
          </p:cNvSpPr>
          <p:nvPr/>
        </p:nvSpPr>
        <p:spPr bwMode="auto">
          <a:xfrm>
            <a:off x="790699" y="131307"/>
            <a:ext cx="8353302"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Vocabulary building: Exercises you can do anywhere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7" name="矩形 16"/>
          <p:cNvSpPr/>
          <p:nvPr/>
        </p:nvSpPr>
        <p:spPr>
          <a:xfrm>
            <a:off x="204537" y="730151"/>
            <a:ext cx="8626642" cy="3465821"/>
          </a:xfrm>
          <a:prstGeom prst="rect">
            <a:avLst/>
          </a:prstGeom>
        </p:spPr>
        <p:txBody>
          <a:bodyPr wrap="square">
            <a:spAutoFit/>
          </a:bodyPr>
          <a:lstStyle/>
          <a:p>
            <a:pPr>
              <a:lnSpc>
                <a:spcPts val="3800"/>
              </a:lnSpc>
            </a:pPr>
            <a:r>
              <a:rPr lang="en-US" altLang="zh-CN" sz="2800" b="1" dirty="0">
                <a:latin typeface="Times New Roman" panose="02020603050405020304" pitchFamily="18" charset="0"/>
                <a:cs typeface="Times New Roman" panose="02020603050405020304" pitchFamily="18" charset="0"/>
              </a:rPr>
              <a:t>4. Find a bar that will support your weight. This builds strength in your upper body, especially in your arms and back.</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5. This develops the muscles in your stomach region and improves the way you stand.</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6. This gives you improved heart and lung function. It also helps build strong leg bones. </a:t>
            </a:r>
            <a:endParaRPr lang="zh-CN" altLang="en-US" sz="2800" b="1" dirty="0">
              <a:latin typeface="Times New Roman" panose="02020603050405020304" pitchFamily="18" charset="0"/>
              <a:cs typeface="Times New Roman" panose="02020603050405020304" pitchFamily="18" charset="0"/>
            </a:endParaRPr>
          </a:p>
        </p:txBody>
      </p:sp>
      <p:sp>
        <p:nvSpPr>
          <p:cNvPr id="6" name="椭圆 5"/>
          <p:cNvSpPr/>
          <p:nvPr/>
        </p:nvSpPr>
        <p:spPr>
          <a:xfrm>
            <a:off x="48260" y="697865"/>
            <a:ext cx="520065" cy="568960"/>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latin typeface="Times New Roman" panose="02020603050405020304" pitchFamily="18" charset="0"/>
                <a:cs typeface="Times New Roman" panose="02020603050405020304" pitchFamily="18" charset="0"/>
              </a:rPr>
              <a:t>a</a:t>
            </a:r>
            <a:endParaRPr lang="zh-CN" altLang="en-US" sz="4800" b="1" dirty="0">
              <a:latin typeface="Times New Roman" panose="02020603050405020304" pitchFamily="18" charset="0"/>
              <a:cs typeface="Times New Roman" panose="02020603050405020304" pitchFamily="18" charset="0"/>
            </a:endParaRPr>
          </a:p>
        </p:txBody>
      </p:sp>
      <p:sp>
        <p:nvSpPr>
          <p:cNvPr id="7" name="椭圆 6"/>
          <p:cNvSpPr/>
          <p:nvPr/>
        </p:nvSpPr>
        <p:spPr>
          <a:xfrm>
            <a:off x="84455" y="2149475"/>
            <a:ext cx="484505" cy="605790"/>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latin typeface="Times New Roman" panose="02020603050405020304" pitchFamily="18" charset="0"/>
                <a:cs typeface="Times New Roman" panose="02020603050405020304" pitchFamily="18" charset="0"/>
              </a:rPr>
              <a:t>e</a:t>
            </a:r>
            <a:endParaRPr lang="zh-CN" altLang="en-US" sz="4800" b="1" dirty="0">
              <a:latin typeface="Times New Roman" panose="02020603050405020304" pitchFamily="18" charset="0"/>
              <a:cs typeface="Times New Roman" panose="02020603050405020304" pitchFamily="18" charset="0"/>
            </a:endParaRPr>
          </a:p>
        </p:txBody>
      </p:sp>
      <p:sp>
        <p:nvSpPr>
          <p:cNvPr id="8" name="椭圆 7"/>
          <p:cNvSpPr/>
          <p:nvPr/>
        </p:nvSpPr>
        <p:spPr>
          <a:xfrm>
            <a:off x="84455" y="3120390"/>
            <a:ext cx="485140" cy="561975"/>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latin typeface="Times New Roman" panose="02020603050405020304" pitchFamily="18" charset="0"/>
                <a:cs typeface="Times New Roman" panose="02020603050405020304" pitchFamily="18" charset="0"/>
              </a:rPr>
              <a:t>d</a:t>
            </a:r>
            <a:endParaRPr lang="zh-CN" altLang="en-US" sz="4800" b="1" dirty="0">
              <a:latin typeface="Times New Roman" panose="02020603050405020304" pitchFamily="18" charset="0"/>
              <a:cs typeface="Times New Roman" panose="02020603050405020304" pitchFamily="18" charset="0"/>
            </a:endParaRPr>
          </a:p>
        </p:txBody>
      </p:sp>
      <p:cxnSp>
        <p:nvCxnSpPr>
          <p:cNvPr id="9" name="直接连接符 8"/>
          <p:cNvCxnSpPr/>
          <p:nvPr/>
        </p:nvCxnSpPr>
        <p:spPr>
          <a:xfrm>
            <a:off x="7747635" y="1193800"/>
            <a:ext cx="836295" cy="762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37385" y="2149708"/>
            <a:ext cx="1363579" cy="401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36900" y="1746683"/>
            <a:ext cx="7816515" cy="320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327485" y="2666999"/>
            <a:ext cx="6793831" cy="40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337185" y="3105150"/>
            <a:ext cx="4886960" cy="1524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22416" y="4126832"/>
            <a:ext cx="42030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32221" y="3670433"/>
            <a:ext cx="6585289" cy="1203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1+#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circle(i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1+#ppt_w/2"/>
                                          </p:val>
                                        </p:tav>
                                        <p:tav tm="100000">
                                          <p:val>
                                            <p:strVal val="#ppt_x"/>
                                          </p:val>
                                        </p:tav>
                                      </p:tavLst>
                                    </p:anim>
                                    <p:anim calcmode="lin" valueType="num">
                                      <p:cBhvr additive="base">
                                        <p:cTn id="47" dur="500" fill="hold"/>
                                        <p:tgtEl>
                                          <p:spTgt spid="20"/>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1+#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u=3943056711,815259902&amp;fm=26&amp;gp=0"/>
          <p:cNvPicPr>
            <a:picLocks noChangeAspect="1"/>
          </p:cNvPicPr>
          <p:nvPr/>
        </p:nvPicPr>
        <p:blipFill>
          <a:blip r:embed="rId1" cstate="print"/>
          <a:stretch>
            <a:fillRect/>
          </a:stretch>
        </p:blipFill>
        <p:spPr>
          <a:xfrm>
            <a:off x="106891" y="804685"/>
            <a:ext cx="4212446" cy="2227273"/>
          </a:xfrm>
          <a:prstGeom prst="rect">
            <a:avLst/>
          </a:prstGeom>
        </p:spPr>
      </p:pic>
      <p:sp>
        <p:nvSpPr>
          <p:cNvPr id="41" name="矩形 40"/>
          <p:cNvSpPr/>
          <p:nvPr/>
        </p:nvSpPr>
        <p:spPr>
          <a:xfrm>
            <a:off x="24064" y="693026"/>
            <a:ext cx="4489213" cy="4239702"/>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4">
                    <a:lumMod val="50000"/>
                  </a:schemeClr>
                </a:solidFill>
                <a:latin typeface="Times New Roman" panose="02020603050405020304" pitchFamily="18" charset="0"/>
                <a:cs typeface="Times New Roman" panose="02020603050405020304" pitchFamily="18" charset="0"/>
                <a:sym typeface="+mn-ea"/>
              </a:rPr>
              <a:t> </a:t>
            </a:r>
            <a:endParaRPr lang="zh-CN" altLang="en-US" sz="24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6" name="TextBox 3"/>
          <p:cNvSpPr txBox="1">
            <a:spLocks noChangeArrowheads="1"/>
          </p:cNvSpPr>
          <p:nvPr/>
        </p:nvSpPr>
        <p:spPr bwMode="auto">
          <a:xfrm>
            <a:off x="790699" y="131307"/>
            <a:ext cx="8353302"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Vocabulary building: Exercises you can do anywhere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7" name="TextBox 6"/>
          <p:cNvSpPr txBox="1"/>
          <p:nvPr/>
        </p:nvSpPr>
        <p:spPr>
          <a:xfrm>
            <a:off x="252672" y="2064397"/>
            <a:ext cx="4403547" cy="2862322"/>
          </a:xfrm>
          <a:prstGeom prst="rect">
            <a:avLst/>
          </a:prstGeom>
          <a:noFill/>
        </p:spPr>
        <p:txBody>
          <a:bodyPr wrap="square" rtlCol="0">
            <a:spAutoFit/>
          </a:bodyPr>
          <a:lstStyle/>
          <a:p>
            <a:pPr>
              <a:lnSpc>
                <a:spcPts val="3600"/>
              </a:lnSpc>
            </a:pPr>
            <a:r>
              <a:rPr lang="en-US" sz="2800" b="1" dirty="0">
                <a:latin typeface="Times New Roman" panose="02020603050405020304" pitchFamily="18" charset="0"/>
                <a:ea typeface="黑体" panose="02010609060101010101" pitchFamily="2" charset="-122"/>
                <a:sym typeface="Times New Roman" panose="02020603050405020304" pitchFamily="18" charset="0"/>
              </a:rPr>
              <a:t>Work out your weekly exercise plan. Then use the words and expressions you have learnt to share the reasons behind your plan with the class.</a:t>
            </a:r>
            <a:endParaRPr 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8" name="TextBox 6"/>
          <p:cNvSpPr txBox="1"/>
          <p:nvPr/>
        </p:nvSpPr>
        <p:spPr>
          <a:xfrm>
            <a:off x="4608096" y="782578"/>
            <a:ext cx="4535904" cy="3785652"/>
          </a:xfrm>
          <a:prstGeom prst="rect">
            <a:avLst/>
          </a:prstGeom>
          <a:noFill/>
        </p:spPr>
        <p:txBody>
          <a:bodyPr wrap="square" rtlCol="0">
            <a:spAutoFit/>
          </a:bodyPr>
          <a:lstStyle/>
          <a:p>
            <a:pPr>
              <a:lnSpc>
                <a:spcPts val="3600"/>
              </a:lnSpc>
            </a:pPr>
            <a:r>
              <a:rPr lang="en-US"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rPr>
              <a:t>Your Weekly </a:t>
            </a:r>
            <a:r>
              <a:rPr lang="en-US" altLang="zh-CN"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rPr>
              <a:t>Exercise Plan</a:t>
            </a:r>
            <a:r>
              <a:rPr lang="en-US"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rPr>
              <a:t>:</a:t>
            </a:r>
            <a:endParaRPr lang="en-US" sz="2800" b="1" dirty="0">
              <a:solidFill>
                <a:srgbClr val="C00000"/>
              </a:solidFill>
              <a:latin typeface="Times New Roman" panose="02020603050405020304" pitchFamily="18" charset="0"/>
              <a:ea typeface="黑体" panose="02010609060101010101" pitchFamily="2" charset="-122"/>
              <a:sym typeface="Times New Roman" panose="02020603050405020304" pitchFamily="18" charset="0"/>
            </a:endParaRPr>
          </a:p>
          <a:p>
            <a:pPr>
              <a:lnSpc>
                <a:spcPts val="3600"/>
              </a:lnSpc>
            </a:pPr>
            <a:r>
              <a:rPr lang="en-US" sz="2800" b="1" dirty="0">
                <a:solidFill>
                  <a:schemeClr val="accent1">
                    <a:lumMod val="75000"/>
                  </a:schemeClr>
                </a:solidFill>
                <a:latin typeface="Times New Roman" panose="02020603050405020304" pitchFamily="18" charset="0"/>
                <a:ea typeface="黑体" panose="02010609060101010101" pitchFamily="2" charset="-122"/>
                <a:sym typeface="Times New Roman" panose="02020603050405020304" pitchFamily="18" charset="0"/>
              </a:rPr>
              <a:t>1. How many times will you exercise every week?</a:t>
            </a:r>
            <a:endParaRPr lang="en-US" sz="2800" b="1" dirty="0">
              <a:solidFill>
                <a:schemeClr val="accent1">
                  <a:lumMod val="75000"/>
                </a:schemeClr>
              </a:solidFill>
              <a:latin typeface="Times New Roman" panose="02020603050405020304" pitchFamily="18" charset="0"/>
              <a:ea typeface="黑体" panose="02010609060101010101" pitchFamily="2" charset="-122"/>
              <a:sym typeface="Times New Roman" panose="02020603050405020304" pitchFamily="18" charset="0"/>
            </a:endParaRPr>
          </a:p>
          <a:p>
            <a:pPr>
              <a:lnSpc>
                <a:spcPts val="3600"/>
              </a:lnSpc>
            </a:pPr>
            <a:r>
              <a:rPr lang="en-US" sz="2800" b="1" dirty="0">
                <a:solidFill>
                  <a:schemeClr val="accent1">
                    <a:lumMod val="75000"/>
                  </a:schemeClr>
                </a:solidFill>
                <a:latin typeface="Times New Roman" panose="02020603050405020304" pitchFamily="18" charset="0"/>
                <a:ea typeface="黑体" panose="02010609060101010101" pitchFamily="2" charset="-122"/>
                <a:sym typeface="Times New Roman" panose="02020603050405020304" pitchFamily="18" charset="0"/>
              </a:rPr>
              <a:t>2. How long will it last every time? </a:t>
            </a:r>
            <a:endParaRPr lang="en-US" sz="2800" b="1" dirty="0">
              <a:solidFill>
                <a:schemeClr val="accent1">
                  <a:lumMod val="75000"/>
                </a:schemeClr>
              </a:solidFill>
              <a:latin typeface="Times New Roman" panose="02020603050405020304" pitchFamily="18" charset="0"/>
              <a:ea typeface="黑体" panose="02010609060101010101" pitchFamily="2" charset="-122"/>
              <a:sym typeface="Times New Roman" panose="02020603050405020304" pitchFamily="18" charset="0"/>
            </a:endParaRPr>
          </a:p>
          <a:p>
            <a:pPr>
              <a:lnSpc>
                <a:spcPts val="3600"/>
              </a:lnSpc>
            </a:pPr>
            <a:r>
              <a:rPr lang="en-US" altLang="zh-CN" sz="2800" b="1" dirty="0">
                <a:solidFill>
                  <a:schemeClr val="accent1">
                    <a:lumMod val="75000"/>
                  </a:schemeClr>
                </a:solidFill>
                <a:latin typeface="Times New Roman" panose="02020603050405020304" pitchFamily="18" charset="0"/>
                <a:ea typeface="黑体" panose="02010609060101010101" pitchFamily="2" charset="-122"/>
                <a:sym typeface="Times New Roman" panose="02020603050405020304" pitchFamily="18" charset="0"/>
              </a:rPr>
              <a:t>3. What kind of sport will you choose to exercise?</a:t>
            </a:r>
            <a:endParaRPr lang="en-US" altLang="zh-CN" sz="2800" b="1" dirty="0">
              <a:solidFill>
                <a:schemeClr val="accent1">
                  <a:lumMod val="75000"/>
                </a:schemeClr>
              </a:solidFill>
              <a:latin typeface="Times New Roman" panose="02020603050405020304" pitchFamily="18" charset="0"/>
              <a:ea typeface="黑体" panose="02010609060101010101" pitchFamily="2" charset="-122"/>
              <a:sym typeface="Times New Roman" panose="02020603050405020304" pitchFamily="18" charset="0"/>
            </a:endParaRPr>
          </a:p>
          <a:p>
            <a:pPr>
              <a:lnSpc>
                <a:spcPts val="3600"/>
              </a:lnSpc>
            </a:pPr>
            <a:r>
              <a:rPr lang="en-US" altLang="zh-CN" sz="2800" b="1" dirty="0">
                <a:solidFill>
                  <a:schemeClr val="accent1">
                    <a:lumMod val="75000"/>
                  </a:schemeClr>
                </a:solidFill>
                <a:latin typeface="Times New Roman" panose="02020603050405020304" pitchFamily="18" charset="0"/>
                <a:ea typeface="黑体" panose="02010609060101010101" pitchFamily="2" charset="-122"/>
                <a:sym typeface="Times New Roman" panose="02020603050405020304" pitchFamily="18" charset="0"/>
              </a:rPr>
              <a:t>4. Why? </a:t>
            </a:r>
            <a:endParaRPr lang="zh-CN" altLang="en-US" sz="2800" dirty="0">
              <a:solidFill>
                <a:schemeClr val="accent1">
                  <a:lumMod val="75000"/>
                </a:schemeClr>
              </a:solidFill>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916754" y="1860813"/>
            <a:ext cx="4748071" cy="981778"/>
          </a:xfrm>
          <a:prstGeom prst="rect">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620"/>
          </a:p>
        </p:txBody>
      </p:sp>
      <p:sp>
        <p:nvSpPr>
          <p:cNvPr id="5" name="泪滴形 4"/>
          <p:cNvSpPr/>
          <p:nvPr/>
        </p:nvSpPr>
        <p:spPr>
          <a:xfrm>
            <a:off x="1785291" y="1860813"/>
            <a:ext cx="1077179" cy="1081170"/>
          </a:xfrm>
          <a:prstGeom prst="teardrop">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r>
              <a:rPr lang="en-US" altLang="zh-CN" sz="5400" dirty="0"/>
              <a:t>III</a:t>
            </a:r>
            <a:endParaRPr lang="en-US" altLang="zh-CN" sz="5400" dirty="0"/>
          </a:p>
        </p:txBody>
      </p:sp>
      <p:sp>
        <p:nvSpPr>
          <p:cNvPr id="7" name="矩形 2"/>
          <p:cNvSpPr/>
          <p:nvPr/>
        </p:nvSpPr>
        <p:spPr>
          <a:xfrm>
            <a:off x="0" y="4743450"/>
            <a:ext cx="9144000" cy="404813"/>
          </a:xfrm>
          <a:custGeom>
            <a:avLst/>
            <a:gdLst>
              <a:gd name="connsiteX0" fmla="*/ 0 w 9144000"/>
              <a:gd name="connsiteY0" fmla="*/ 0 h 216000"/>
              <a:gd name="connsiteX1" fmla="*/ 9144000 w 9144000"/>
              <a:gd name="connsiteY1" fmla="*/ 0 h 216000"/>
              <a:gd name="connsiteX2" fmla="*/ 9144000 w 9144000"/>
              <a:gd name="connsiteY2" fmla="*/ 216000 h 216000"/>
              <a:gd name="connsiteX3" fmla="*/ 0 w 9144000"/>
              <a:gd name="connsiteY3" fmla="*/ 216000 h 216000"/>
              <a:gd name="connsiteX4" fmla="*/ 0 w 9144000"/>
              <a:gd name="connsiteY4" fmla="*/ 0 h 216000"/>
              <a:gd name="connsiteX0-1" fmla="*/ 0 w 9144000"/>
              <a:gd name="connsiteY0-2" fmla="*/ 113792 h 329792"/>
              <a:gd name="connsiteX1-3" fmla="*/ 9144000 w 9144000"/>
              <a:gd name="connsiteY1-4" fmla="*/ 113792 h 329792"/>
              <a:gd name="connsiteX2-5" fmla="*/ 9144000 w 9144000"/>
              <a:gd name="connsiteY2-6" fmla="*/ 329792 h 329792"/>
              <a:gd name="connsiteX3-7" fmla="*/ 0 w 9144000"/>
              <a:gd name="connsiteY3-8" fmla="*/ 329792 h 329792"/>
              <a:gd name="connsiteX4-9" fmla="*/ 0 w 9144000"/>
              <a:gd name="connsiteY4-10" fmla="*/ 113792 h 329792"/>
              <a:gd name="connsiteX0-11" fmla="*/ 0 w 9144000"/>
              <a:gd name="connsiteY0-12" fmla="*/ 165719 h 381719"/>
              <a:gd name="connsiteX1-13" fmla="*/ 9144000 w 9144000"/>
              <a:gd name="connsiteY1-14" fmla="*/ 165719 h 381719"/>
              <a:gd name="connsiteX2-15" fmla="*/ 9144000 w 9144000"/>
              <a:gd name="connsiteY2-16" fmla="*/ 381719 h 381719"/>
              <a:gd name="connsiteX3-17" fmla="*/ 0 w 9144000"/>
              <a:gd name="connsiteY3-18" fmla="*/ 381719 h 381719"/>
              <a:gd name="connsiteX4-19" fmla="*/ 0 w 9144000"/>
              <a:gd name="connsiteY4-20" fmla="*/ 165719 h 381719"/>
              <a:gd name="connsiteX0-21" fmla="*/ 0 w 9144000"/>
              <a:gd name="connsiteY0-22" fmla="*/ 132628 h 348628"/>
              <a:gd name="connsiteX1-23" fmla="*/ 9144000 w 9144000"/>
              <a:gd name="connsiteY1-24" fmla="*/ 132628 h 348628"/>
              <a:gd name="connsiteX2-25" fmla="*/ 9144000 w 9144000"/>
              <a:gd name="connsiteY2-26" fmla="*/ 348628 h 348628"/>
              <a:gd name="connsiteX3-27" fmla="*/ 0 w 9144000"/>
              <a:gd name="connsiteY3-28" fmla="*/ 348628 h 348628"/>
              <a:gd name="connsiteX4-29" fmla="*/ 0 w 9144000"/>
              <a:gd name="connsiteY4-30" fmla="*/ 132628 h 348628"/>
              <a:gd name="connsiteX0-31" fmla="*/ 0 w 9144000"/>
              <a:gd name="connsiteY0-32" fmla="*/ 119048 h 335048"/>
              <a:gd name="connsiteX1-33" fmla="*/ 9144000 w 9144000"/>
              <a:gd name="connsiteY1-34" fmla="*/ 119048 h 335048"/>
              <a:gd name="connsiteX2-35" fmla="*/ 9144000 w 9144000"/>
              <a:gd name="connsiteY2-36" fmla="*/ 335048 h 335048"/>
              <a:gd name="connsiteX3-37" fmla="*/ 0 w 9144000"/>
              <a:gd name="connsiteY3-38" fmla="*/ 335048 h 335048"/>
              <a:gd name="connsiteX4-39" fmla="*/ 0 w 9144000"/>
              <a:gd name="connsiteY4-40" fmla="*/ 119048 h 335048"/>
              <a:gd name="connsiteX0-41" fmla="*/ 0 w 9144000"/>
              <a:gd name="connsiteY0-42" fmla="*/ 158633 h 374633"/>
              <a:gd name="connsiteX1-43" fmla="*/ 9144000 w 9144000"/>
              <a:gd name="connsiteY1-44" fmla="*/ 158633 h 374633"/>
              <a:gd name="connsiteX2-45" fmla="*/ 9144000 w 9144000"/>
              <a:gd name="connsiteY2-46" fmla="*/ 374633 h 374633"/>
              <a:gd name="connsiteX3-47" fmla="*/ 0 w 9144000"/>
              <a:gd name="connsiteY3-48" fmla="*/ 374633 h 374633"/>
              <a:gd name="connsiteX4-49" fmla="*/ 0 w 9144000"/>
              <a:gd name="connsiteY4-50" fmla="*/ 158633 h 3746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74633">
                <a:moveTo>
                  <a:pt x="0" y="158633"/>
                </a:moveTo>
                <a:cubicBezTo>
                  <a:pt x="4165456" y="-109488"/>
                  <a:pt x="5852160" y="12329"/>
                  <a:pt x="9144000" y="158633"/>
                </a:cubicBezTo>
                <a:lnTo>
                  <a:pt x="9144000" y="374633"/>
                </a:lnTo>
                <a:lnTo>
                  <a:pt x="0" y="374633"/>
                </a:lnTo>
                <a:lnTo>
                  <a:pt x="0" y="158633"/>
                </a:lnTo>
                <a:close/>
              </a:path>
            </a:pathLst>
          </a:cu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文本框 18"/>
          <p:cNvSpPr txBox="1"/>
          <p:nvPr/>
        </p:nvSpPr>
        <p:spPr>
          <a:xfrm>
            <a:off x="2916754" y="1952674"/>
            <a:ext cx="4990469" cy="707886"/>
          </a:xfrm>
          <a:prstGeom prst="rect">
            <a:avLst/>
          </a:prstGeom>
          <a:noFill/>
        </p:spPr>
        <p:txBody>
          <a:bodyPr wrap="none">
            <a:spAutoFit/>
          </a:bodyPr>
          <a:lstStyle/>
          <a:p>
            <a:pPr>
              <a:defRPr/>
            </a:pPr>
            <a:r>
              <a:rPr lang="en-US" altLang="zh-CN" sz="4000" b="1" dirty="0">
                <a:solidFill>
                  <a:schemeClr val="bg1"/>
                </a:solidFill>
                <a:latin typeface="Times New Roman" panose="02020603050405020304" pitchFamily="18" charset="0"/>
                <a:ea typeface="黑体" panose="02010609060101010101" pitchFamily="2" charset="-122"/>
                <a:sym typeface="Times New Roman" panose="02020603050405020304" pitchFamily="18" charset="0"/>
              </a:rPr>
              <a:t>Listening &amp; speaking </a:t>
            </a:r>
            <a:endParaRPr lang="zh-CN" altLang="en-US" sz="4000" b="1" dirty="0">
              <a:solidFill>
                <a:schemeClr val="bg1"/>
              </a:solidFill>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61" name="TextBox 3"/>
          <p:cNvSpPr txBox="1">
            <a:spLocks noChangeArrowheads="1"/>
          </p:cNvSpPr>
          <p:nvPr/>
        </p:nvSpPr>
        <p:spPr bwMode="auto">
          <a:xfrm>
            <a:off x="754603" y="119275"/>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Listening &amp; speaking: Before listening</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4" name="矩形 40"/>
          <p:cNvSpPr/>
          <p:nvPr/>
        </p:nvSpPr>
        <p:spPr>
          <a:xfrm>
            <a:off x="1" y="2021306"/>
            <a:ext cx="9144000" cy="2892754"/>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762" name="TextBox 6"/>
          <p:cNvSpPr txBox="1"/>
          <p:nvPr/>
        </p:nvSpPr>
        <p:spPr>
          <a:xfrm>
            <a:off x="120318" y="1890038"/>
            <a:ext cx="8915399" cy="2964914"/>
          </a:xfrm>
          <a:prstGeom prst="rect">
            <a:avLst/>
          </a:prstGeom>
          <a:noFill/>
        </p:spPr>
        <p:txBody>
          <a:bodyPr wrap="square" rtlCol="0">
            <a:spAutoFit/>
          </a:bodyPr>
          <a:lstStyle/>
          <a:p>
            <a:pPr marL="342900" indent="-342900">
              <a:lnSpc>
                <a:spcPts val="3200"/>
              </a:lnSpc>
            </a:pPr>
            <a:r>
              <a:rPr lang="en-US" altLang="zh-CN" sz="28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Did You Know?</a:t>
            </a:r>
            <a:endParaRPr lang="en-US" altLang="zh-CN" sz="28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3200"/>
              </a:lnSpc>
            </a:pPr>
            <a:r>
              <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rPr>
              <a:t>Chinese martial arts are famous all around the world. </a:t>
            </a:r>
            <a:endPar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3200"/>
              </a:lnSpc>
            </a:pPr>
            <a:r>
              <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rPr>
              <a:t>Each year, tens of thousands of people from other </a:t>
            </a:r>
            <a:endPar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3200"/>
              </a:lnSpc>
            </a:pPr>
            <a:r>
              <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rPr>
              <a:t>countries come to China to learn Chinese martial arts. </a:t>
            </a:r>
            <a:endPar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3200"/>
              </a:lnSpc>
            </a:pPr>
            <a:r>
              <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rPr>
              <a:t>Tai chi, which is a martial art with a long history, is</a:t>
            </a:r>
            <a:endPar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3200"/>
              </a:lnSpc>
            </a:pPr>
            <a:r>
              <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rPr>
              <a:t>usually a popular choice. It involves doing very slow </a:t>
            </a:r>
            <a:endPar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3200"/>
              </a:lnSpc>
            </a:pPr>
            <a:r>
              <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rPr>
              <a:t>physical exercises to relax your mind and calm your body.</a:t>
            </a:r>
            <a:endPar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48763" name="TextBox 8"/>
          <p:cNvSpPr txBox="1"/>
          <p:nvPr/>
        </p:nvSpPr>
        <p:spPr>
          <a:xfrm>
            <a:off x="5868649" y="389744"/>
            <a:ext cx="861935" cy="369332"/>
          </a:xfrm>
          <a:prstGeom prst="rect">
            <a:avLst/>
          </a:prstGeom>
          <a:noFill/>
        </p:spPr>
        <p:txBody>
          <a:bodyPr wrap="square" rtlCol="0">
            <a:spAutoFit/>
          </a:bodyPr>
          <a:lstStyle/>
          <a:p>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9" name="矩形 8"/>
          <p:cNvSpPr/>
          <p:nvPr/>
        </p:nvSpPr>
        <p:spPr>
          <a:xfrm>
            <a:off x="1956842" y="654341"/>
            <a:ext cx="4980853" cy="1333849"/>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矩形 21"/>
          <p:cNvSpPr/>
          <p:nvPr/>
        </p:nvSpPr>
        <p:spPr>
          <a:xfrm>
            <a:off x="0" y="760095"/>
            <a:ext cx="9144000" cy="429958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4">
                    <a:lumMod val="50000"/>
                  </a:schemeClr>
                </a:solidFill>
                <a:latin typeface="Times New Roman" panose="02020603050405020304" pitchFamily="18" charset="0"/>
                <a:cs typeface="Times New Roman" panose="02020603050405020304" pitchFamily="18" charset="0"/>
                <a:sym typeface="+mn-ea"/>
              </a:rPr>
              <a:t> </a:t>
            </a:r>
            <a:endParaRPr lang="zh-CN" altLang="en-US" sz="24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48778" name="TextBox 3"/>
          <p:cNvSpPr txBox="1">
            <a:spLocks noChangeArrowheads="1"/>
          </p:cNvSpPr>
          <p:nvPr/>
        </p:nvSpPr>
        <p:spPr bwMode="auto">
          <a:xfrm>
            <a:off x="754603" y="95211"/>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Listening &amp; speaking: Before listening</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pic>
        <p:nvPicPr>
          <p:cNvPr id="3" name="Picture 6" descr="http://pic.51yuansu.com/pic3/cover/03/40/67/5b974187ebd85_610.jpg"/>
          <p:cNvPicPr>
            <a:picLocks noChangeAspect="1" noChangeArrowheads="1"/>
          </p:cNvPicPr>
          <p:nvPr/>
        </p:nvPicPr>
        <p:blipFill>
          <a:blip r:embed="rId1" cstate="print">
            <a:duotone>
              <a:prstClr val="black"/>
              <a:schemeClr val="accent1">
                <a:tint val="45000"/>
                <a:satMod val="400000"/>
              </a:schemeClr>
            </a:duotone>
          </a:blip>
          <a:srcRect/>
          <a:stretch>
            <a:fillRect/>
          </a:stretch>
        </p:blipFill>
        <p:spPr bwMode="auto">
          <a:xfrm>
            <a:off x="8434440" y="80035"/>
            <a:ext cx="456897" cy="449586"/>
          </a:xfrm>
          <a:prstGeom prst="rect">
            <a:avLst/>
          </a:prstGeom>
          <a:noFill/>
        </p:spPr>
      </p:pic>
      <p:sp>
        <p:nvSpPr>
          <p:cNvPr id="12" name="矩形 40"/>
          <p:cNvSpPr/>
          <p:nvPr/>
        </p:nvSpPr>
        <p:spPr>
          <a:xfrm>
            <a:off x="339443" y="2261901"/>
            <a:ext cx="8674786" cy="27432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lnSpc>
                <a:spcPts val="3200"/>
              </a:lnSpc>
            </a:pPr>
            <a:r>
              <a:rPr lang="en-US" altLang="zh-CN" sz="2800" b="1" dirty="0">
                <a:solidFill>
                  <a:schemeClr val="bg1"/>
                </a:solidFill>
                <a:latin typeface="Times New Roman" panose="02020603050405020304" pitchFamily="18" charset="0"/>
                <a:cs typeface="Times New Roman" panose="02020603050405020304" pitchFamily="18" charset="0"/>
              </a:rPr>
              <a:t>When you listen to an interview, it is important to find out who is being interviewed and the purpose of the interview. Before listening to the interview, think about what topics might be discussed. During the interview, listen carefully to each question and try to understand the main ideas within the interviewee’s responses.</a:t>
            </a:r>
            <a:endParaRPr lang="zh-CN" altLang="en-US" sz="28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
        <p:nvSpPr>
          <p:cNvPr id="8" name="矩形 7"/>
          <p:cNvSpPr/>
          <p:nvPr/>
        </p:nvSpPr>
        <p:spPr>
          <a:xfrm>
            <a:off x="1941501" y="785699"/>
            <a:ext cx="5137484" cy="134753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822206" y="1860813"/>
            <a:ext cx="4352318" cy="830997"/>
          </a:xfrm>
          <a:prstGeom prst="rect">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620"/>
          </a:p>
        </p:txBody>
      </p:sp>
      <p:sp>
        <p:nvSpPr>
          <p:cNvPr id="5" name="泪滴形 4"/>
          <p:cNvSpPr/>
          <p:nvPr/>
        </p:nvSpPr>
        <p:spPr>
          <a:xfrm>
            <a:off x="1785291" y="1860813"/>
            <a:ext cx="939353" cy="939353"/>
          </a:xfrm>
          <a:prstGeom prst="teardrop">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r>
              <a:rPr lang="en-US" altLang="zh-CN" sz="5400" dirty="0"/>
              <a:t>I</a:t>
            </a:r>
            <a:endParaRPr lang="en-US" altLang="zh-CN" sz="5400" dirty="0"/>
          </a:p>
        </p:txBody>
      </p:sp>
      <p:sp>
        <p:nvSpPr>
          <p:cNvPr id="7" name="矩形 2"/>
          <p:cNvSpPr/>
          <p:nvPr/>
        </p:nvSpPr>
        <p:spPr>
          <a:xfrm>
            <a:off x="0" y="4743450"/>
            <a:ext cx="9144000" cy="404813"/>
          </a:xfrm>
          <a:custGeom>
            <a:avLst/>
            <a:gdLst>
              <a:gd name="connsiteX0" fmla="*/ 0 w 9144000"/>
              <a:gd name="connsiteY0" fmla="*/ 0 h 216000"/>
              <a:gd name="connsiteX1" fmla="*/ 9144000 w 9144000"/>
              <a:gd name="connsiteY1" fmla="*/ 0 h 216000"/>
              <a:gd name="connsiteX2" fmla="*/ 9144000 w 9144000"/>
              <a:gd name="connsiteY2" fmla="*/ 216000 h 216000"/>
              <a:gd name="connsiteX3" fmla="*/ 0 w 9144000"/>
              <a:gd name="connsiteY3" fmla="*/ 216000 h 216000"/>
              <a:gd name="connsiteX4" fmla="*/ 0 w 9144000"/>
              <a:gd name="connsiteY4" fmla="*/ 0 h 216000"/>
              <a:gd name="connsiteX0-1" fmla="*/ 0 w 9144000"/>
              <a:gd name="connsiteY0-2" fmla="*/ 113792 h 329792"/>
              <a:gd name="connsiteX1-3" fmla="*/ 9144000 w 9144000"/>
              <a:gd name="connsiteY1-4" fmla="*/ 113792 h 329792"/>
              <a:gd name="connsiteX2-5" fmla="*/ 9144000 w 9144000"/>
              <a:gd name="connsiteY2-6" fmla="*/ 329792 h 329792"/>
              <a:gd name="connsiteX3-7" fmla="*/ 0 w 9144000"/>
              <a:gd name="connsiteY3-8" fmla="*/ 329792 h 329792"/>
              <a:gd name="connsiteX4-9" fmla="*/ 0 w 9144000"/>
              <a:gd name="connsiteY4-10" fmla="*/ 113792 h 329792"/>
              <a:gd name="connsiteX0-11" fmla="*/ 0 w 9144000"/>
              <a:gd name="connsiteY0-12" fmla="*/ 165719 h 381719"/>
              <a:gd name="connsiteX1-13" fmla="*/ 9144000 w 9144000"/>
              <a:gd name="connsiteY1-14" fmla="*/ 165719 h 381719"/>
              <a:gd name="connsiteX2-15" fmla="*/ 9144000 w 9144000"/>
              <a:gd name="connsiteY2-16" fmla="*/ 381719 h 381719"/>
              <a:gd name="connsiteX3-17" fmla="*/ 0 w 9144000"/>
              <a:gd name="connsiteY3-18" fmla="*/ 381719 h 381719"/>
              <a:gd name="connsiteX4-19" fmla="*/ 0 w 9144000"/>
              <a:gd name="connsiteY4-20" fmla="*/ 165719 h 381719"/>
              <a:gd name="connsiteX0-21" fmla="*/ 0 w 9144000"/>
              <a:gd name="connsiteY0-22" fmla="*/ 132628 h 348628"/>
              <a:gd name="connsiteX1-23" fmla="*/ 9144000 w 9144000"/>
              <a:gd name="connsiteY1-24" fmla="*/ 132628 h 348628"/>
              <a:gd name="connsiteX2-25" fmla="*/ 9144000 w 9144000"/>
              <a:gd name="connsiteY2-26" fmla="*/ 348628 h 348628"/>
              <a:gd name="connsiteX3-27" fmla="*/ 0 w 9144000"/>
              <a:gd name="connsiteY3-28" fmla="*/ 348628 h 348628"/>
              <a:gd name="connsiteX4-29" fmla="*/ 0 w 9144000"/>
              <a:gd name="connsiteY4-30" fmla="*/ 132628 h 348628"/>
              <a:gd name="connsiteX0-31" fmla="*/ 0 w 9144000"/>
              <a:gd name="connsiteY0-32" fmla="*/ 119048 h 335048"/>
              <a:gd name="connsiteX1-33" fmla="*/ 9144000 w 9144000"/>
              <a:gd name="connsiteY1-34" fmla="*/ 119048 h 335048"/>
              <a:gd name="connsiteX2-35" fmla="*/ 9144000 w 9144000"/>
              <a:gd name="connsiteY2-36" fmla="*/ 335048 h 335048"/>
              <a:gd name="connsiteX3-37" fmla="*/ 0 w 9144000"/>
              <a:gd name="connsiteY3-38" fmla="*/ 335048 h 335048"/>
              <a:gd name="connsiteX4-39" fmla="*/ 0 w 9144000"/>
              <a:gd name="connsiteY4-40" fmla="*/ 119048 h 335048"/>
              <a:gd name="connsiteX0-41" fmla="*/ 0 w 9144000"/>
              <a:gd name="connsiteY0-42" fmla="*/ 158633 h 374633"/>
              <a:gd name="connsiteX1-43" fmla="*/ 9144000 w 9144000"/>
              <a:gd name="connsiteY1-44" fmla="*/ 158633 h 374633"/>
              <a:gd name="connsiteX2-45" fmla="*/ 9144000 w 9144000"/>
              <a:gd name="connsiteY2-46" fmla="*/ 374633 h 374633"/>
              <a:gd name="connsiteX3-47" fmla="*/ 0 w 9144000"/>
              <a:gd name="connsiteY3-48" fmla="*/ 374633 h 374633"/>
              <a:gd name="connsiteX4-49" fmla="*/ 0 w 9144000"/>
              <a:gd name="connsiteY4-50" fmla="*/ 158633 h 3746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74633">
                <a:moveTo>
                  <a:pt x="0" y="158633"/>
                </a:moveTo>
                <a:cubicBezTo>
                  <a:pt x="4165456" y="-109488"/>
                  <a:pt x="5852160" y="12329"/>
                  <a:pt x="9144000" y="158633"/>
                </a:cubicBezTo>
                <a:lnTo>
                  <a:pt x="9144000" y="374633"/>
                </a:lnTo>
                <a:lnTo>
                  <a:pt x="0" y="374633"/>
                </a:lnTo>
                <a:lnTo>
                  <a:pt x="0" y="158633"/>
                </a:lnTo>
                <a:close/>
              </a:path>
            </a:pathLst>
          </a:cu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文本框 18"/>
          <p:cNvSpPr txBox="1"/>
          <p:nvPr/>
        </p:nvSpPr>
        <p:spPr>
          <a:xfrm>
            <a:off x="3802673" y="1922368"/>
            <a:ext cx="2408032" cy="707886"/>
          </a:xfrm>
          <a:prstGeom prst="rect">
            <a:avLst/>
          </a:prstGeom>
          <a:noFill/>
        </p:spPr>
        <p:txBody>
          <a:bodyPr wrap="none">
            <a:spAutoFit/>
          </a:bodyPr>
          <a:lstStyle/>
          <a:p>
            <a:r>
              <a:rPr lang="en-US" altLang="zh-CN" sz="4000" b="1" dirty="0">
                <a:solidFill>
                  <a:schemeClr val="bg1"/>
                </a:solidFill>
                <a:latin typeface="Times New Roman" panose="02020603050405020304" pitchFamily="18" charset="0"/>
                <a:ea typeface="黑体" panose="02010609060101010101" pitchFamily="2" charset="-122"/>
                <a:sym typeface="Times New Roman" panose="02020603050405020304" pitchFamily="18" charset="0"/>
              </a:rPr>
              <a:t>Grammar</a:t>
            </a:r>
            <a:endParaRPr lang="zh-CN" altLang="en-US" sz="4000" b="1" dirty="0">
              <a:solidFill>
                <a:schemeClr val="bg1"/>
              </a:solidFill>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矩形 40"/>
          <p:cNvSpPr/>
          <p:nvPr/>
        </p:nvSpPr>
        <p:spPr>
          <a:xfrm>
            <a:off x="0" y="1118937"/>
            <a:ext cx="9144000" cy="3525252"/>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768" name="TextBox 3"/>
          <p:cNvSpPr txBox="1">
            <a:spLocks noChangeArrowheads="1"/>
          </p:cNvSpPr>
          <p:nvPr/>
        </p:nvSpPr>
        <p:spPr bwMode="auto">
          <a:xfrm>
            <a:off x="790699" y="131307"/>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Listening &amp; speaking: While-listening</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769" name="TextBox 6"/>
          <p:cNvSpPr txBox="1"/>
          <p:nvPr/>
        </p:nvSpPr>
        <p:spPr>
          <a:xfrm>
            <a:off x="268779" y="561052"/>
            <a:ext cx="8737436" cy="523220"/>
          </a:xfrm>
          <a:prstGeom prst="rect">
            <a:avLst/>
          </a:prstGeom>
          <a:noFill/>
        </p:spPr>
        <p:txBody>
          <a:bodyPr wrap="square" rtlCol="0">
            <a:spAutoFit/>
          </a:bodyPr>
          <a:lstStyle/>
          <a:p>
            <a:r>
              <a:rPr lang="en-US" sz="2800" b="1" dirty="0">
                <a:solidFill>
                  <a:schemeClr val="accent1">
                    <a:lumMod val="75000"/>
                  </a:schemeClr>
                </a:solidFill>
                <a:latin typeface="Times New Roman" panose="02020603050405020304" pitchFamily="18" charset="0"/>
                <a:ea typeface="黑体" panose="02010609060101010101" pitchFamily="2" charset="-122"/>
                <a:sym typeface="Times New Roman" panose="02020603050405020304" pitchFamily="18" charset="0"/>
              </a:rPr>
              <a:t>Listen to the interview and choose the points mentioned.</a:t>
            </a:r>
            <a:r>
              <a:rPr lang="en-US" sz="2400" dirty="0">
                <a:latin typeface="Times New Roman" panose="02020603050405020304" pitchFamily="18" charset="0"/>
                <a:ea typeface="黑体" panose="02010609060101010101" pitchFamily="2" charset="-122"/>
                <a:sym typeface="Times New Roman" panose="02020603050405020304" pitchFamily="18" charset="0"/>
              </a:rPr>
              <a:t>   </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
        <p:nvSpPr>
          <p:cNvPr id="1048770" name="AutoShape 2" descr="http://i.serengeseba.com/uploads/i_1_2444608957x2117968174_1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lstStyle/>
          <a:p>
            <a:endParaRPr lang="zh-CN" altLang="en-US">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771" name="AutoShape 4" descr="http://i.serengeseba.com/uploads/i_1_2444608957x2117968174_1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lstStyle/>
          <a:p>
            <a:endParaRPr lang="zh-CN" altLang="en-US">
              <a:latin typeface="Times New Roman" panose="02020603050405020304" pitchFamily="18" charset="0"/>
              <a:ea typeface="黑体" panose="02010609060101010101" pitchFamily="2" charset="-122"/>
              <a:sym typeface="Times New Roman" panose="02020603050405020304" pitchFamily="18" charset="0"/>
            </a:endParaRPr>
          </a:p>
        </p:txBody>
      </p:sp>
      <p:pic>
        <p:nvPicPr>
          <p:cNvPr id="18" name="Picture 6" descr="http://pic.51yuansu.com/pic3/cover/03/40/67/5b974187ebd85_610.jpg"/>
          <p:cNvPicPr>
            <a:picLocks noChangeAspect="1" noChangeArrowheads="1"/>
          </p:cNvPicPr>
          <p:nvPr/>
        </p:nvPicPr>
        <p:blipFill>
          <a:blip r:embed="rId1" cstate="print">
            <a:duotone>
              <a:prstClr val="black"/>
              <a:schemeClr val="accent1">
                <a:tint val="45000"/>
                <a:satMod val="400000"/>
              </a:schemeClr>
            </a:duotone>
          </a:blip>
          <a:srcRect/>
          <a:stretch>
            <a:fillRect/>
          </a:stretch>
        </p:blipFill>
        <p:spPr bwMode="auto">
          <a:xfrm>
            <a:off x="8434440" y="80035"/>
            <a:ext cx="456897" cy="449586"/>
          </a:xfrm>
          <a:prstGeom prst="rect">
            <a:avLst/>
          </a:prstGeom>
          <a:noFill/>
        </p:spPr>
      </p:pic>
      <p:sp>
        <p:nvSpPr>
          <p:cNvPr id="23" name="矩形 22"/>
          <p:cNvSpPr/>
          <p:nvPr/>
        </p:nvSpPr>
        <p:spPr>
          <a:xfrm>
            <a:off x="472209" y="1147014"/>
            <a:ext cx="8494294" cy="3465821"/>
          </a:xfrm>
          <a:prstGeom prst="rect">
            <a:avLst/>
          </a:prstGeom>
        </p:spPr>
        <p:txBody>
          <a:bodyPr wrap="square">
            <a:spAutoFit/>
          </a:bodyPr>
          <a:lstStyle/>
          <a:p>
            <a:pPr>
              <a:lnSpc>
                <a:spcPts val="3800"/>
              </a:lnSpc>
            </a:pPr>
            <a:r>
              <a:rPr lang="en-US" altLang="zh-CN" sz="2800" b="1" dirty="0">
                <a:latin typeface="Times New Roman" panose="02020603050405020304" pitchFamily="18" charset="0"/>
                <a:cs typeface="Times New Roman" panose="02020603050405020304" pitchFamily="18" charset="0"/>
              </a:rPr>
              <a:t>1. Difficulties of studying in China.</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2. A tai chi school in China.</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3. First visit to China.</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4. A great master of yoga.</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5. Reasons for learning tai </a:t>
            </a:r>
            <a:r>
              <a:rPr lang="en-US" altLang="zh-CN" sz="2800" b="1" dirty="0" err="1">
                <a:latin typeface="Times New Roman" panose="02020603050405020304" pitchFamily="18" charset="0"/>
                <a:cs typeface="Times New Roman" panose="02020603050405020304" pitchFamily="18" charset="0"/>
              </a:rPr>
              <a:t>chi.</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6. Reasons for keeping going.</a:t>
            </a:r>
            <a:endParaRPr lang="en-US" altLang="zh-CN" sz="2800" b="1" dirty="0">
              <a:latin typeface="Times New Roman" panose="02020603050405020304" pitchFamily="18" charset="0"/>
              <a:cs typeface="Times New Roman" panose="02020603050405020304" pitchFamily="18" charset="0"/>
            </a:endParaRPr>
          </a:p>
          <a:p>
            <a:pPr>
              <a:lnSpc>
                <a:spcPts val="3800"/>
              </a:lnSpc>
            </a:pPr>
            <a:r>
              <a:rPr lang="en-US" altLang="zh-CN" sz="2800" b="1" dirty="0">
                <a:latin typeface="Times New Roman" panose="02020603050405020304" pitchFamily="18" charset="0"/>
                <a:cs typeface="Times New Roman" panose="02020603050405020304" pitchFamily="18" charset="0"/>
              </a:rPr>
              <a:t>7. Reasons for choosing </a:t>
            </a:r>
            <a:r>
              <a:rPr lang="en-US" altLang="zh-CN" sz="2800" b="1" dirty="0" err="1">
                <a:latin typeface="Times New Roman" panose="02020603050405020304" pitchFamily="18" charset="0"/>
                <a:cs typeface="Times New Roman" panose="02020603050405020304" pitchFamily="18" charset="0"/>
              </a:rPr>
              <a:t>Yangshuo</a:t>
            </a: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25" name="六角星 24"/>
          <p:cNvSpPr/>
          <p:nvPr/>
        </p:nvSpPr>
        <p:spPr>
          <a:xfrm>
            <a:off x="424086" y="1155032"/>
            <a:ext cx="481263" cy="541421"/>
          </a:xfrm>
          <a:prstGeom prst="star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角星 25"/>
          <p:cNvSpPr/>
          <p:nvPr/>
        </p:nvSpPr>
        <p:spPr>
          <a:xfrm>
            <a:off x="396012" y="2089485"/>
            <a:ext cx="481263" cy="541421"/>
          </a:xfrm>
          <a:prstGeom prst="star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六角星 26"/>
          <p:cNvSpPr/>
          <p:nvPr/>
        </p:nvSpPr>
        <p:spPr>
          <a:xfrm>
            <a:off x="392002" y="2999874"/>
            <a:ext cx="481263" cy="541421"/>
          </a:xfrm>
          <a:prstGeom prst="star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角星 27"/>
          <p:cNvSpPr/>
          <p:nvPr/>
        </p:nvSpPr>
        <p:spPr>
          <a:xfrm>
            <a:off x="424086" y="3537284"/>
            <a:ext cx="481263" cy="541421"/>
          </a:xfrm>
          <a:prstGeom prst="star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角星 28"/>
          <p:cNvSpPr/>
          <p:nvPr/>
        </p:nvSpPr>
        <p:spPr>
          <a:xfrm>
            <a:off x="432107" y="4062664"/>
            <a:ext cx="481263" cy="541421"/>
          </a:xfrm>
          <a:prstGeom prst="star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0-#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77" name="矩形 40"/>
          <p:cNvSpPr/>
          <p:nvPr/>
        </p:nvSpPr>
        <p:spPr>
          <a:xfrm>
            <a:off x="208300" y="649705"/>
            <a:ext cx="8755225" cy="466848"/>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r>
              <a:rPr lang="en-US" altLang="zh-CN" sz="2800" b="1" dirty="0">
                <a:solidFill>
                  <a:srgbClr val="2C7A8E"/>
                </a:solidFill>
                <a:latin typeface="Times New Roman" panose="02020603050405020304" pitchFamily="18" charset="0"/>
                <a:cs typeface="Times New Roman" panose="02020603050405020304" pitchFamily="18" charset="0"/>
              </a:rPr>
              <a:t>Listen again and complete the journalist’s notes. </a:t>
            </a:r>
            <a:endParaRPr lang="zh-CN" altLang="en-US" sz="2800" b="1" dirty="0">
              <a:solidFill>
                <a:srgbClr val="2C7A8E"/>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
        <p:nvSpPr>
          <p:cNvPr id="1048778" name="TextBox 3"/>
          <p:cNvSpPr txBox="1">
            <a:spLocks noChangeArrowheads="1"/>
          </p:cNvSpPr>
          <p:nvPr/>
        </p:nvSpPr>
        <p:spPr bwMode="auto">
          <a:xfrm>
            <a:off x="754603" y="95211"/>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Listening &amp; speaking: While-listening</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pic>
        <p:nvPicPr>
          <p:cNvPr id="3" name="Picture 6" descr="http://pic.51yuansu.com/pic3/cover/03/40/67/5b974187ebd85_610.jpg"/>
          <p:cNvPicPr>
            <a:picLocks noChangeAspect="1" noChangeArrowheads="1"/>
          </p:cNvPicPr>
          <p:nvPr/>
        </p:nvPicPr>
        <p:blipFill>
          <a:blip r:embed="rId1" cstate="print">
            <a:duotone>
              <a:prstClr val="black"/>
              <a:schemeClr val="accent1">
                <a:tint val="45000"/>
                <a:satMod val="400000"/>
              </a:schemeClr>
            </a:duotone>
          </a:blip>
          <a:srcRect/>
          <a:stretch>
            <a:fillRect/>
          </a:stretch>
        </p:blipFill>
        <p:spPr bwMode="auto">
          <a:xfrm>
            <a:off x="8434440" y="80035"/>
            <a:ext cx="456897" cy="449586"/>
          </a:xfrm>
          <a:prstGeom prst="rect">
            <a:avLst/>
          </a:prstGeom>
          <a:noFill/>
        </p:spPr>
      </p:pic>
      <p:sp>
        <p:nvSpPr>
          <p:cNvPr id="12" name="矩形 11"/>
          <p:cNvSpPr/>
          <p:nvPr/>
        </p:nvSpPr>
        <p:spPr>
          <a:xfrm>
            <a:off x="360946" y="1074822"/>
            <a:ext cx="8494294" cy="3681730"/>
          </a:xfrm>
          <a:prstGeom prst="rect">
            <a:avLst/>
          </a:prstGeom>
        </p:spPr>
        <p:txBody>
          <a:bodyPr wrap="square">
            <a:spAutoFit/>
          </a:bodyPr>
          <a:lstStyle/>
          <a:p>
            <a:pPr algn="ctr">
              <a:lnSpc>
                <a:spcPts val="4000"/>
              </a:lnSpc>
            </a:pPr>
            <a:r>
              <a:rPr lang="en-US" altLang="zh-CN" sz="2800" b="1" dirty="0">
                <a:latin typeface="Times New Roman" panose="02020603050405020304" pitchFamily="18" charset="0"/>
                <a:cs typeface="Times New Roman" panose="02020603050405020304" pitchFamily="18" charset="0"/>
              </a:rPr>
              <a:t>Leah and Tai Chi</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 loves watching 1 ________ films and took</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2 ______________; fell in love with tai chi due to the classes</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 first went to China 3 ____ years ago</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 reasons for choosing </a:t>
            </a:r>
            <a:r>
              <a:rPr lang="en-US" altLang="zh-CN" sz="2800" b="1" dirty="0" err="1">
                <a:latin typeface="Times New Roman" panose="02020603050405020304" pitchFamily="18" charset="0"/>
                <a:cs typeface="Times New Roman" panose="02020603050405020304" pitchFamily="18" charset="0"/>
              </a:rPr>
              <a:t>Yangshuo</a:t>
            </a:r>
            <a:r>
              <a:rPr lang="en-US" altLang="zh-CN" sz="2800" b="1" dirty="0">
                <a:latin typeface="Times New Roman" panose="02020603050405020304" pitchFamily="18" charset="0"/>
                <a:cs typeface="Times New Roman" panose="02020603050405020304" pitchFamily="18" charset="0"/>
              </a:rPr>
              <a:t>: a 4 ___________ of tai chi lives there; the beautiful 5 ___________ views</a:t>
            </a:r>
            <a:endParaRPr lang="en-US" altLang="zh-CN" sz="2800" b="1" dirty="0">
              <a:latin typeface="Times New Roman" panose="02020603050405020304" pitchFamily="18" charset="0"/>
              <a:cs typeface="Times New Roman" panose="02020603050405020304" pitchFamily="18" charset="0"/>
            </a:endParaRPr>
          </a:p>
        </p:txBody>
      </p:sp>
      <p:sp>
        <p:nvSpPr>
          <p:cNvPr id="13" name="文本框 10"/>
          <p:cNvSpPr txBox="1"/>
          <p:nvPr/>
        </p:nvSpPr>
        <p:spPr>
          <a:xfrm>
            <a:off x="3284545" y="1631906"/>
            <a:ext cx="155215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kung fu</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2" name="文本框 10"/>
          <p:cNvSpPr txBox="1"/>
          <p:nvPr/>
        </p:nvSpPr>
        <p:spPr>
          <a:xfrm>
            <a:off x="669678" y="2133235"/>
            <a:ext cx="2771350"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kung fu classes</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3" name="文本框 10"/>
          <p:cNvSpPr txBox="1"/>
          <p:nvPr/>
        </p:nvSpPr>
        <p:spPr>
          <a:xfrm>
            <a:off x="3878105" y="3151898"/>
            <a:ext cx="75405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six</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4" name="文本框 10"/>
          <p:cNvSpPr txBox="1"/>
          <p:nvPr/>
        </p:nvSpPr>
        <p:spPr>
          <a:xfrm>
            <a:off x="6376672" y="3689310"/>
            <a:ext cx="1347613"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master</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5" name="文本框 10"/>
          <p:cNvSpPr txBox="1"/>
          <p:nvPr/>
        </p:nvSpPr>
        <p:spPr>
          <a:xfrm>
            <a:off x="5843273" y="4166561"/>
            <a:ext cx="155215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natural</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23"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77" name="矩形 40"/>
          <p:cNvSpPr/>
          <p:nvPr/>
        </p:nvSpPr>
        <p:spPr>
          <a:xfrm>
            <a:off x="208300" y="649705"/>
            <a:ext cx="8755225" cy="466848"/>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r>
              <a:rPr lang="en-US" altLang="zh-CN" sz="2800" b="1" dirty="0">
                <a:solidFill>
                  <a:srgbClr val="2C7A8E"/>
                </a:solidFill>
                <a:latin typeface="Times New Roman" panose="02020603050405020304" pitchFamily="18" charset="0"/>
                <a:cs typeface="Times New Roman" panose="02020603050405020304" pitchFamily="18" charset="0"/>
              </a:rPr>
              <a:t>Listen again and complete the journalist’s notes. </a:t>
            </a:r>
            <a:endParaRPr lang="zh-CN" altLang="en-US" sz="2800" b="1" dirty="0">
              <a:solidFill>
                <a:srgbClr val="2C7A8E"/>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
        <p:nvSpPr>
          <p:cNvPr id="1048778" name="TextBox 3"/>
          <p:cNvSpPr txBox="1">
            <a:spLocks noChangeArrowheads="1"/>
          </p:cNvSpPr>
          <p:nvPr/>
        </p:nvSpPr>
        <p:spPr bwMode="auto">
          <a:xfrm>
            <a:off x="754603" y="95211"/>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Listening &amp; speaking: While-listening</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pic>
        <p:nvPicPr>
          <p:cNvPr id="3" name="Picture 6" descr="http://pic.51yuansu.com/pic3/cover/03/40/67/5b974187ebd85_610.jpg"/>
          <p:cNvPicPr>
            <a:picLocks noChangeAspect="1" noChangeArrowheads="1"/>
          </p:cNvPicPr>
          <p:nvPr/>
        </p:nvPicPr>
        <p:blipFill>
          <a:blip r:embed="rId1" cstate="print">
            <a:duotone>
              <a:prstClr val="black"/>
              <a:schemeClr val="accent1">
                <a:tint val="45000"/>
                <a:satMod val="400000"/>
              </a:schemeClr>
            </a:duotone>
          </a:blip>
          <a:srcRect/>
          <a:stretch>
            <a:fillRect/>
          </a:stretch>
        </p:blipFill>
        <p:spPr bwMode="auto">
          <a:xfrm>
            <a:off x="8434440" y="80035"/>
            <a:ext cx="456897" cy="449586"/>
          </a:xfrm>
          <a:prstGeom prst="rect">
            <a:avLst/>
          </a:prstGeom>
          <a:noFill/>
        </p:spPr>
      </p:pic>
      <p:sp>
        <p:nvSpPr>
          <p:cNvPr id="12" name="矩形 11"/>
          <p:cNvSpPr/>
          <p:nvPr/>
        </p:nvSpPr>
        <p:spPr>
          <a:xfrm>
            <a:off x="132345" y="1207174"/>
            <a:ext cx="8939463" cy="3169285"/>
          </a:xfrm>
          <a:prstGeom prst="rect">
            <a:avLst/>
          </a:prstGeom>
        </p:spPr>
        <p:txBody>
          <a:bodyPr wrap="square">
            <a:spAutoFit/>
          </a:bodyPr>
          <a:lstStyle/>
          <a:p>
            <a:pPr algn="ctr">
              <a:lnSpc>
                <a:spcPts val="4000"/>
              </a:lnSpc>
            </a:pPr>
            <a:r>
              <a:rPr lang="en-US" altLang="zh-CN" sz="2800" b="1" dirty="0">
                <a:latin typeface="Times New Roman" panose="02020603050405020304" pitchFamily="18" charset="0"/>
                <a:cs typeface="Times New Roman" panose="02020603050405020304" pitchFamily="18" charset="0"/>
              </a:rPr>
              <a:t>Leah and Tai Chi</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 challenges: learning to use Chinese; </a:t>
            </a:r>
            <a:r>
              <a:rPr lang="en-US" altLang="zh-CN" sz="2800" b="1" dirty="0" err="1">
                <a:latin typeface="Times New Roman" panose="02020603050405020304" pitchFamily="18" charset="0"/>
                <a:cs typeface="Times New Roman" panose="02020603050405020304" pitchFamily="18" charset="0"/>
              </a:rPr>
              <a:t>practising</a:t>
            </a:r>
            <a:r>
              <a:rPr lang="en-US" altLang="zh-CN" sz="2800" b="1" dirty="0">
                <a:latin typeface="Times New Roman" panose="02020603050405020304" pitchFamily="18" charset="0"/>
                <a:cs typeface="Times New Roman" panose="02020603050405020304" pitchFamily="18" charset="0"/>
              </a:rPr>
              <a:t> basic 6 ___________; getting up early</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 benefits of tai chi: helps relax and brings 7 ___________; a simple way to 8 ___________________; improves 9 ________________.</a:t>
            </a:r>
            <a:endParaRPr lang="zh-CN" altLang="en-US" sz="2800" b="1" dirty="0">
              <a:latin typeface="Times New Roman" panose="02020603050405020304" pitchFamily="18" charset="0"/>
              <a:cs typeface="Times New Roman" panose="02020603050405020304" pitchFamily="18" charset="0"/>
            </a:endParaRPr>
          </a:p>
        </p:txBody>
      </p:sp>
      <p:sp>
        <p:nvSpPr>
          <p:cNvPr id="6" name="文本框 10"/>
          <p:cNvSpPr txBox="1"/>
          <p:nvPr/>
        </p:nvSpPr>
        <p:spPr>
          <a:xfrm>
            <a:off x="806053" y="2269579"/>
            <a:ext cx="155215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skills</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7" name="文本框 10"/>
          <p:cNvSpPr txBox="1"/>
          <p:nvPr/>
        </p:nvSpPr>
        <p:spPr>
          <a:xfrm>
            <a:off x="6913822" y="2701332"/>
            <a:ext cx="2157729"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peace inside</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8" name="文本框 10"/>
          <p:cNvSpPr txBox="1"/>
          <p:nvPr/>
        </p:nvSpPr>
        <p:spPr>
          <a:xfrm>
            <a:off x="3180290" y="3284242"/>
            <a:ext cx="3701782"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deal with pressure</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9" name="文本框 10"/>
          <p:cNvSpPr txBox="1"/>
          <p:nvPr/>
        </p:nvSpPr>
        <p:spPr>
          <a:xfrm>
            <a:off x="208255" y="3746388"/>
            <a:ext cx="2983889"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physical abilities</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矩形 21"/>
          <p:cNvSpPr/>
          <p:nvPr/>
        </p:nvSpPr>
        <p:spPr>
          <a:xfrm>
            <a:off x="0" y="760095"/>
            <a:ext cx="9144000" cy="357759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4">
                    <a:lumMod val="50000"/>
                  </a:schemeClr>
                </a:solidFill>
                <a:latin typeface="Times New Roman" panose="02020603050405020304" pitchFamily="18" charset="0"/>
                <a:cs typeface="Times New Roman" panose="02020603050405020304" pitchFamily="18" charset="0"/>
                <a:sym typeface="+mn-ea"/>
              </a:rPr>
              <a:t> </a:t>
            </a:r>
            <a:endParaRPr lang="zh-CN" altLang="en-US" sz="24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48778" name="TextBox 3"/>
          <p:cNvSpPr txBox="1">
            <a:spLocks noChangeArrowheads="1"/>
          </p:cNvSpPr>
          <p:nvPr/>
        </p:nvSpPr>
        <p:spPr bwMode="auto">
          <a:xfrm>
            <a:off x="754603" y="95211"/>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Listening &amp; speaking: While-listening</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pic>
        <p:nvPicPr>
          <p:cNvPr id="3" name="Picture 6" descr="http://pic.51yuansu.com/pic3/cover/03/40/67/5b974187ebd85_610.jpg"/>
          <p:cNvPicPr>
            <a:picLocks noChangeAspect="1" noChangeArrowheads="1"/>
          </p:cNvPicPr>
          <p:nvPr/>
        </p:nvPicPr>
        <p:blipFill>
          <a:blip r:embed="rId1" cstate="print">
            <a:duotone>
              <a:prstClr val="black"/>
              <a:schemeClr val="accent1">
                <a:tint val="45000"/>
                <a:satMod val="400000"/>
              </a:schemeClr>
            </a:duotone>
          </a:blip>
          <a:srcRect/>
          <a:stretch>
            <a:fillRect/>
          </a:stretch>
        </p:blipFill>
        <p:spPr bwMode="auto">
          <a:xfrm>
            <a:off x="8434440" y="80035"/>
            <a:ext cx="456897" cy="449586"/>
          </a:xfrm>
          <a:prstGeom prst="rect">
            <a:avLst/>
          </a:prstGeom>
          <a:noFill/>
        </p:spPr>
      </p:pic>
      <p:sp>
        <p:nvSpPr>
          <p:cNvPr id="12" name="矩形 40"/>
          <p:cNvSpPr/>
          <p:nvPr/>
        </p:nvSpPr>
        <p:spPr>
          <a:xfrm>
            <a:off x="577511" y="2454445"/>
            <a:ext cx="8097252" cy="1804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lnSpc>
                <a:spcPts val="3800"/>
              </a:lnSpc>
            </a:pPr>
            <a:r>
              <a:rPr lang="en-US" altLang="zh-CN" sz="2800" b="1" dirty="0">
                <a:solidFill>
                  <a:schemeClr val="bg1"/>
                </a:solidFill>
                <a:latin typeface="Times New Roman" panose="02020603050405020304" pitchFamily="18" charset="0"/>
                <a:cs typeface="Times New Roman" panose="02020603050405020304" pitchFamily="18" charset="0"/>
              </a:rPr>
              <a:t>Now talk about the explanations Leah gives for doing tai </a:t>
            </a:r>
            <a:r>
              <a:rPr lang="en-US" altLang="zh-CN" sz="2800" b="1" dirty="0" err="1">
                <a:solidFill>
                  <a:schemeClr val="bg1"/>
                </a:solidFill>
                <a:latin typeface="Times New Roman" panose="02020603050405020304" pitchFamily="18" charset="0"/>
                <a:cs typeface="Times New Roman" panose="02020603050405020304" pitchFamily="18" charset="0"/>
              </a:rPr>
              <a:t>chi.</a:t>
            </a:r>
            <a:r>
              <a:rPr lang="en-US" altLang="zh-CN" sz="2800" b="1" dirty="0">
                <a:solidFill>
                  <a:schemeClr val="bg1"/>
                </a:solidFill>
                <a:latin typeface="Times New Roman" panose="02020603050405020304" pitchFamily="18" charset="0"/>
                <a:cs typeface="Times New Roman" panose="02020603050405020304" pitchFamily="18" charset="0"/>
              </a:rPr>
              <a:t> Listen again if necessary.</a:t>
            </a:r>
            <a:endParaRPr lang="zh-CN" altLang="en-US" sz="28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
        <p:nvSpPr>
          <p:cNvPr id="8" name="矩形 7"/>
          <p:cNvSpPr/>
          <p:nvPr/>
        </p:nvSpPr>
        <p:spPr>
          <a:xfrm>
            <a:off x="1966668" y="794087"/>
            <a:ext cx="5137484" cy="163629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u=3943056711,815259902&amp;fm=26&amp;gp=0"/>
          <p:cNvPicPr>
            <a:picLocks noChangeAspect="1"/>
          </p:cNvPicPr>
          <p:nvPr/>
        </p:nvPicPr>
        <p:blipFill>
          <a:blip r:embed="rId1" cstate="print"/>
          <a:stretch>
            <a:fillRect/>
          </a:stretch>
        </p:blipFill>
        <p:spPr>
          <a:xfrm>
            <a:off x="419449" y="1363241"/>
            <a:ext cx="3729857" cy="2453750"/>
          </a:xfrm>
          <a:prstGeom prst="rect">
            <a:avLst/>
          </a:prstGeom>
        </p:spPr>
      </p:pic>
      <p:sp>
        <p:nvSpPr>
          <p:cNvPr id="41" name="矩形 40"/>
          <p:cNvSpPr/>
          <p:nvPr/>
        </p:nvSpPr>
        <p:spPr>
          <a:xfrm>
            <a:off x="0" y="985633"/>
            <a:ext cx="9144000" cy="3244241"/>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4">
                    <a:lumMod val="50000"/>
                  </a:schemeClr>
                </a:solidFill>
                <a:latin typeface="Times New Roman" panose="02020603050405020304" pitchFamily="18" charset="0"/>
                <a:cs typeface="Times New Roman" panose="02020603050405020304" pitchFamily="18" charset="0"/>
                <a:sym typeface="+mn-ea"/>
              </a:rPr>
              <a:t> </a:t>
            </a:r>
            <a:endParaRPr lang="zh-CN" altLang="en-US" sz="24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TextBox 3"/>
          <p:cNvSpPr txBox="1">
            <a:spLocks noChangeArrowheads="1"/>
          </p:cNvSpPr>
          <p:nvPr/>
        </p:nvSpPr>
        <p:spPr bwMode="auto">
          <a:xfrm>
            <a:off x="790699" y="119275"/>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Listening &amp; speaking: Pair work </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8" name="TextBox 7"/>
          <p:cNvSpPr txBox="1"/>
          <p:nvPr/>
        </p:nvSpPr>
        <p:spPr>
          <a:xfrm>
            <a:off x="3893780" y="919264"/>
            <a:ext cx="4686549" cy="3323987"/>
          </a:xfrm>
          <a:prstGeom prst="rect">
            <a:avLst/>
          </a:prstGeom>
          <a:noFill/>
        </p:spPr>
        <p:txBody>
          <a:bodyPr wrap="square" rtlCol="0">
            <a:spAutoFit/>
          </a:bodyPr>
          <a:lstStyle/>
          <a:p>
            <a:pPr>
              <a:lnSpc>
                <a:spcPts val="4200"/>
              </a:lnSpc>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rPr>
              <a:t>Work in pairs. Act out the interview between a sports journalist and a member of a dragon boat team. </a:t>
            </a:r>
            <a:endParaRPr lang="en-US" altLang="zh-CN" sz="2800" b="1"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a:p>
            <a:pPr>
              <a:lnSpc>
                <a:spcPts val="4200"/>
              </a:lnSpc>
            </a:pPr>
            <a:r>
              <a:rPr lang="en-US" altLang="zh-CN" sz="2800" b="1" dirty="0">
                <a:solidFill>
                  <a:srgbClr val="0070C0"/>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rPr>
              <a:t>Student A: </a:t>
            </a:r>
            <a:r>
              <a:rPr lang="en-US" altLang="zh-CN" sz="2800" b="1"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rPr>
              <a:t>Turn to Page 82.   </a:t>
            </a:r>
            <a:endParaRPr lang="en-US" altLang="zh-CN" sz="2800" b="1"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a:p>
            <a:pPr>
              <a:lnSpc>
                <a:spcPts val="4200"/>
              </a:lnSpc>
            </a:pPr>
            <a:r>
              <a:rPr lang="en-US" altLang="zh-CN" sz="28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rPr>
              <a:t>Student B: </a:t>
            </a:r>
            <a:r>
              <a:rPr lang="en-US" altLang="zh-CN" sz="2800" b="1"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rPr>
              <a:t>Turn to Page 85.  </a:t>
            </a:r>
            <a:endParaRPr lang="en-US" altLang="zh-CN" sz="2800" b="1" dirty="0">
              <a:latin typeface="Times New Roman" panose="02020603050405020304" pitchFamily="18" charset="0"/>
              <a:ea typeface="黑体" panose="02010609060101010101" pitchFamily="2" charset="-122"/>
              <a:cs typeface="Times New Roman" panose="02020603050405020304" pitchFamily="18" charset="0"/>
              <a:sym typeface="Times New Roman" panose="02020603050405020304" pitchFamily="18" charset="0"/>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3020988" y="1860813"/>
            <a:ext cx="4748071" cy="1041413"/>
          </a:xfrm>
          <a:prstGeom prst="rect">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620"/>
          </a:p>
        </p:txBody>
      </p:sp>
      <p:sp>
        <p:nvSpPr>
          <p:cNvPr id="5" name="泪滴形 4"/>
          <p:cNvSpPr/>
          <p:nvPr/>
        </p:nvSpPr>
        <p:spPr>
          <a:xfrm>
            <a:off x="1785291" y="1860813"/>
            <a:ext cx="1156692" cy="1110987"/>
          </a:xfrm>
          <a:prstGeom prst="teardrop">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r>
              <a:rPr lang="en-US" altLang="zh-CN" sz="5400" dirty="0"/>
              <a:t>IV</a:t>
            </a:r>
            <a:endParaRPr lang="en-US" altLang="zh-CN" sz="5400" dirty="0"/>
          </a:p>
        </p:txBody>
      </p:sp>
      <p:sp>
        <p:nvSpPr>
          <p:cNvPr id="7" name="矩形 2"/>
          <p:cNvSpPr/>
          <p:nvPr/>
        </p:nvSpPr>
        <p:spPr>
          <a:xfrm>
            <a:off x="0" y="4743450"/>
            <a:ext cx="9144000" cy="404813"/>
          </a:xfrm>
          <a:custGeom>
            <a:avLst/>
            <a:gdLst>
              <a:gd name="connsiteX0" fmla="*/ 0 w 9144000"/>
              <a:gd name="connsiteY0" fmla="*/ 0 h 216000"/>
              <a:gd name="connsiteX1" fmla="*/ 9144000 w 9144000"/>
              <a:gd name="connsiteY1" fmla="*/ 0 h 216000"/>
              <a:gd name="connsiteX2" fmla="*/ 9144000 w 9144000"/>
              <a:gd name="connsiteY2" fmla="*/ 216000 h 216000"/>
              <a:gd name="connsiteX3" fmla="*/ 0 w 9144000"/>
              <a:gd name="connsiteY3" fmla="*/ 216000 h 216000"/>
              <a:gd name="connsiteX4" fmla="*/ 0 w 9144000"/>
              <a:gd name="connsiteY4" fmla="*/ 0 h 216000"/>
              <a:gd name="connsiteX0-1" fmla="*/ 0 w 9144000"/>
              <a:gd name="connsiteY0-2" fmla="*/ 113792 h 329792"/>
              <a:gd name="connsiteX1-3" fmla="*/ 9144000 w 9144000"/>
              <a:gd name="connsiteY1-4" fmla="*/ 113792 h 329792"/>
              <a:gd name="connsiteX2-5" fmla="*/ 9144000 w 9144000"/>
              <a:gd name="connsiteY2-6" fmla="*/ 329792 h 329792"/>
              <a:gd name="connsiteX3-7" fmla="*/ 0 w 9144000"/>
              <a:gd name="connsiteY3-8" fmla="*/ 329792 h 329792"/>
              <a:gd name="connsiteX4-9" fmla="*/ 0 w 9144000"/>
              <a:gd name="connsiteY4-10" fmla="*/ 113792 h 329792"/>
              <a:gd name="connsiteX0-11" fmla="*/ 0 w 9144000"/>
              <a:gd name="connsiteY0-12" fmla="*/ 165719 h 381719"/>
              <a:gd name="connsiteX1-13" fmla="*/ 9144000 w 9144000"/>
              <a:gd name="connsiteY1-14" fmla="*/ 165719 h 381719"/>
              <a:gd name="connsiteX2-15" fmla="*/ 9144000 w 9144000"/>
              <a:gd name="connsiteY2-16" fmla="*/ 381719 h 381719"/>
              <a:gd name="connsiteX3-17" fmla="*/ 0 w 9144000"/>
              <a:gd name="connsiteY3-18" fmla="*/ 381719 h 381719"/>
              <a:gd name="connsiteX4-19" fmla="*/ 0 w 9144000"/>
              <a:gd name="connsiteY4-20" fmla="*/ 165719 h 381719"/>
              <a:gd name="connsiteX0-21" fmla="*/ 0 w 9144000"/>
              <a:gd name="connsiteY0-22" fmla="*/ 132628 h 348628"/>
              <a:gd name="connsiteX1-23" fmla="*/ 9144000 w 9144000"/>
              <a:gd name="connsiteY1-24" fmla="*/ 132628 h 348628"/>
              <a:gd name="connsiteX2-25" fmla="*/ 9144000 w 9144000"/>
              <a:gd name="connsiteY2-26" fmla="*/ 348628 h 348628"/>
              <a:gd name="connsiteX3-27" fmla="*/ 0 w 9144000"/>
              <a:gd name="connsiteY3-28" fmla="*/ 348628 h 348628"/>
              <a:gd name="connsiteX4-29" fmla="*/ 0 w 9144000"/>
              <a:gd name="connsiteY4-30" fmla="*/ 132628 h 348628"/>
              <a:gd name="connsiteX0-31" fmla="*/ 0 w 9144000"/>
              <a:gd name="connsiteY0-32" fmla="*/ 119048 h 335048"/>
              <a:gd name="connsiteX1-33" fmla="*/ 9144000 w 9144000"/>
              <a:gd name="connsiteY1-34" fmla="*/ 119048 h 335048"/>
              <a:gd name="connsiteX2-35" fmla="*/ 9144000 w 9144000"/>
              <a:gd name="connsiteY2-36" fmla="*/ 335048 h 335048"/>
              <a:gd name="connsiteX3-37" fmla="*/ 0 w 9144000"/>
              <a:gd name="connsiteY3-38" fmla="*/ 335048 h 335048"/>
              <a:gd name="connsiteX4-39" fmla="*/ 0 w 9144000"/>
              <a:gd name="connsiteY4-40" fmla="*/ 119048 h 335048"/>
              <a:gd name="connsiteX0-41" fmla="*/ 0 w 9144000"/>
              <a:gd name="connsiteY0-42" fmla="*/ 158633 h 374633"/>
              <a:gd name="connsiteX1-43" fmla="*/ 9144000 w 9144000"/>
              <a:gd name="connsiteY1-44" fmla="*/ 158633 h 374633"/>
              <a:gd name="connsiteX2-45" fmla="*/ 9144000 w 9144000"/>
              <a:gd name="connsiteY2-46" fmla="*/ 374633 h 374633"/>
              <a:gd name="connsiteX3-47" fmla="*/ 0 w 9144000"/>
              <a:gd name="connsiteY3-48" fmla="*/ 374633 h 374633"/>
              <a:gd name="connsiteX4-49" fmla="*/ 0 w 9144000"/>
              <a:gd name="connsiteY4-50" fmla="*/ 158633 h 3746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74633">
                <a:moveTo>
                  <a:pt x="0" y="158633"/>
                </a:moveTo>
                <a:cubicBezTo>
                  <a:pt x="4165456" y="-109488"/>
                  <a:pt x="5852160" y="12329"/>
                  <a:pt x="9144000" y="158633"/>
                </a:cubicBezTo>
                <a:lnTo>
                  <a:pt x="9144000" y="374633"/>
                </a:lnTo>
                <a:lnTo>
                  <a:pt x="0" y="374633"/>
                </a:lnTo>
                <a:lnTo>
                  <a:pt x="0" y="158633"/>
                </a:lnTo>
                <a:close/>
              </a:path>
            </a:pathLst>
          </a:cu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文本框 18"/>
          <p:cNvSpPr txBox="1"/>
          <p:nvPr/>
        </p:nvSpPr>
        <p:spPr>
          <a:xfrm>
            <a:off x="4077194" y="2027576"/>
            <a:ext cx="2635658" cy="707886"/>
          </a:xfrm>
          <a:prstGeom prst="rect">
            <a:avLst/>
          </a:prstGeom>
          <a:noFill/>
        </p:spPr>
        <p:txBody>
          <a:bodyPr wrap="none">
            <a:spAutoFit/>
          </a:bodyPr>
          <a:lstStyle/>
          <a:p>
            <a:pPr>
              <a:defRPr/>
            </a:pPr>
            <a:r>
              <a:rPr lang="en-US" altLang="zh-CN" sz="4000" b="1" dirty="0">
                <a:solidFill>
                  <a:schemeClr val="bg1"/>
                </a:solidFill>
                <a:latin typeface="Times New Roman" panose="02020603050405020304" pitchFamily="18" charset="0"/>
                <a:ea typeface="黑体" panose="02010609060101010101" pitchFamily="2" charset="-122"/>
                <a:sym typeface="Times New Roman" panose="02020603050405020304" pitchFamily="18" charset="0"/>
              </a:rPr>
              <a:t>Homework</a:t>
            </a:r>
            <a:endParaRPr lang="zh-CN" altLang="en-US" sz="4000" b="1" dirty="0">
              <a:solidFill>
                <a:schemeClr val="bg1"/>
              </a:solidFill>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804" name="矩形 40"/>
          <p:cNvSpPr/>
          <p:nvPr/>
        </p:nvSpPr>
        <p:spPr>
          <a:xfrm>
            <a:off x="0" y="913507"/>
            <a:ext cx="9144000" cy="359833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805" name="TextBox 3"/>
          <p:cNvSpPr txBox="1">
            <a:spLocks noChangeArrowheads="1"/>
          </p:cNvSpPr>
          <p:nvPr/>
        </p:nvSpPr>
        <p:spPr bwMode="auto">
          <a:xfrm>
            <a:off x="790699" y="131307"/>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Homework</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pic>
        <p:nvPicPr>
          <p:cNvPr id="5" name="图片 4" descr="u=3834193827,1283732784&amp;fm=26&amp;gp=0"/>
          <p:cNvPicPr>
            <a:picLocks noChangeAspect="1"/>
          </p:cNvPicPr>
          <p:nvPr/>
        </p:nvPicPr>
        <p:blipFill>
          <a:blip r:embed="rId1" cstate="print"/>
          <a:stretch>
            <a:fillRect/>
          </a:stretch>
        </p:blipFill>
        <p:spPr>
          <a:xfrm>
            <a:off x="5775156" y="1070810"/>
            <a:ext cx="3296652" cy="2736181"/>
          </a:xfrm>
          <a:prstGeom prst="rect">
            <a:avLst/>
          </a:prstGeom>
        </p:spPr>
      </p:pic>
      <p:sp>
        <p:nvSpPr>
          <p:cNvPr id="7" name="TextBox 6"/>
          <p:cNvSpPr txBox="1"/>
          <p:nvPr/>
        </p:nvSpPr>
        <p:spPr>
          <a:xfrm>
            <a:off x="401126" y="946046"/>
            <a:ext cx="5337938" cy="3683060"/>
          </a:xfrm>
          <a:prstGeom prst="rect">
            <a:avLst/>
          </a:prstGeom>
          <a:noFill/>
        </p:spPr>
        <p:txBody>
          <a:bodyPr wrap="square" rtlCol="0">
            <a:spAutoFit/>
          </a:bodyPr>
          <a:lstStyle/>
          <a:p>
            <a:pPr>
              <a:lnSpc>
                <a:spcPts val="4000"/>
              </a:lnSpc>
            </a:pPr>
            <a:r>
              <a:rPr lang="en-US" sz="2800" b="1" dirty="0">
                <a:solidFill>
                  <a:schemeClr val="tx1"/>
                </a:solidFill>
                <a:latin typeface="Times New Roman" panose="02020603050405020304" pitchFamily="18" charset="0"/>
                <a:ea typeface="黑体" panose="02010609060101010101" pitchFamily="2" charset="-122"/>
                <a:sym typeface="Times New Roman" panose="02020603050405020304" pitchFamily="18" charset="0"/>
              </a:rPr>
              <a:t>1. Summarize the </a:t>
            </a:r>
            <a:r>
              <a:rPr lang="en-US" altLang="zh-CN" sz="2800" b="1" dirty="0">
                <a:solidFill>
                  <a:schemeClr val="tx1"/>
                </a:solidFill>
                <a:latin typeface="Times New Roman" panose="02020603050405020304" pitchFamily="18" charset="0"/>
                <a:ea typeface="黑体" panose="02010609060101010101" pitchFamily="2" charset="-122"/>
                <a:sym typeface="Times New Roman" panose="02020603050405020304" pitchFamily="18" charset="0"/>
              </a:rPr>
              <a:t>usage of </a:t>
            </a:r>
            <a:r>
              <a:rPr lang="en-US" altLang="zh-CN" sz="2800" b="1" i="1" dirty="0">
                <a:solidFill>
                  <a:schemeClr val="tx1"/>
                </a:solidFill>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solidFill>
                  <a:schemeClr val="tx1"/>
                </a:solidFill>
                <a:latin typeface="Times New Roman" panose="02020603050405020304" pitchFamily="18" charset="0"/>
                <a:ea typeface="黑体" panose="02010609060101010101" pitchFamily="2" charset="-122"/>
                <a:sym typeface="Times New Roman" panose="02020603050405020304" pitchFamily="18" charset="0"/>
              </a:rPr>
              <a:t>-infinitive as attributive and adverbial of result; </a:t>
            </a:r>
            <a:endParaRPr lang="en-US" altLang="zh-CN" sz="2800" b="1" dirty="0">
              <a:solidFill>
                <a:schemeClr val="tx1"/>
              </a:solidFill>
              <a:latin typeface="Times New Roman" panose="02020603050405020304" pitchFamily="18" charset="0"/>
              <a:ea typeface="黑体" panose="02010609060101010101" pitchFamily="2" charset="-122"/>
              <a:sym typeface="Times New Roman" panose="02020603050405020304" pitchFamily="18" charset="0"/>
            </a:endParaRPr>
          </a:p>
          <a:p>
            <a:pPr>
              <a:lnSpc>
                <a:spcPts val="4000"/>
              </a:lnSpc>
            </a:pPr>
            <a:r>
              <a:rPr lang="en-US" sz="2800" b="1" dirty="0">
                <a:solidFill>
                  <a:schemeClr val="tx1"/>
                </a:solidFill>
                <a:latin typeface="Times New Roman" panose="02020603050405020304" pitchFamily="18" charset="0"/>
                <a:ea typeface="黑体" panose="02010609060101010101" pitchFamily="2" charset="-122"/>
                <a:sym typeface="Times New Roman" panose="02020603050405020304" pitchFamily="18" charset="0"/>
              </a:rPr>
              <a:t>2. </a:t>
            </a:r>
            <a:r>
              <a:rPr lang="en-US" altLang="zh-CN" sz="2800" b="1" dirty="0">
                <a:solidFill>
                  <a:schemeClr val="tx1"/>
                </a:solidFill>
                <a:latin typeface="Times New Roman" panose="02020603050405020304" pitchFamily="18" charset="0"/>
                <a:ea typeface="黑体" panose="02010609060101010101" pitchFamily="2" charset="-122"/>
                <a:sym typeface="Times New Roman" panose="02020603050405020304" pitchFamily="18" charset="0"/>
              </a:rPr>
              <a:t>Think about another interview with a fan of a traditional sport in China and have a similar conversation.</a:t>
            </a:r>
            <a:endParaRPr lang="en-US" altLang="zh-CN" sz="2800" b="1" dirty="0">
              <a:solidFill>
                <a:schemeClr val="tx1"/>
              </a:solidFill>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228601" y="1648346"/>
            <a:ext cx="8650704" cy="2237853"/>
          </a:xfrm>
          <a:prstGeom prst="rect">
            <a:avLst/>
          </a:prstGeom>
          <a:solidFill>
            <a:schemeClr val="accent4">
              <a:lumMod val="40000"/>
              <a:lumOff val="60000"/>
            </a:schemeClr>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2" name="TextBox 3"/>
          <p:cNvSpPr txBox="1">
            <a:spLocks noChangeArrowheads="1"/>
          </p:cNvSpPr>
          <p:nvPr/>
        </p:nvSpPr>
        <p:spPr bwMode="auto">
          <a:xfrm>
            <a:off x="790698" y="119275"/>
            <a:ext cx="8100639"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1" name="矩形 10"/>
          <p:cNvSpPr/>
          <p:nvPr/>
        </p:nvSpPr>
        <p:spPr>
          <a:xfrm>
            <a:off x="240628" y="1871054"/>
            <a:ext cx="8686806" cy="1587101"/>
          </a:xfrm>
          <a:prstGeom prst="rect">
            <a:avLst/>
          </a:prstGeom>
        </p:spPr>
        <p:txBody>
          <a:bodyPr wrap="square">
            <a:spAutoFit/>
          </a:bodyPr>
          <a:lstStyle/>
          <a:p>
            <a:pPr>
              <a:lnSpc>
                <a:spcPts val="4000"/>
              </a:lnSpc>
            </a:pPr>
            <a:r>
              <a:rPr lang="en-US" altLang="zh-CN" sz="2800" b="1" dirty="0">
                <a:latin typeface="Times New Roman" panose="02020603050405020304" pitchFamily="18" charset="0"/>
                <a:cs typeface="Times New Roman" panose="02020603050405020304" pitchFamily="18" charset="0"/>
              </a:rPr>
              <a:t>a. That football is such a simple game </a:t>
            </a:r>
            <a:r>
              <a:rPr lang="en-US" altLang="zh-CN" sz="2800" b="1" dirty="0">
                <a:solidFill>
                  <a:srgbClr val="C00000"/>
                </a:solidFill>
                <a:latin typeface="Times New Roman" panose="02020603050405020304" pitchFamily="18" charset="0"/>
                <a:cs typeface="Times New Roman" panose="02020603050405020304" pitchFamily="18" charset="0"/>
              </a:rPr>
              <a:t>to play</a:t>
            </a:r>
            <a:r>
              <a:rPr lang="en-US" altLang="zh-CN" sz="2800" b="1" dirty="0">
                <a:latin typeface="Times New Roman" panose="02020603050405020304" pitchFamily="18" charset="0"/>
                <a:cs typeface="Times New Roman" panose="02020603050405020304" pitchFamily="18" charset="0"/>
              </a:rPr>
              <a:t> is perhaps the basis of its popularity.</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b. It is fun enough </a:t>
            </a:r>
            <a:r>
              <a:rPr lang="en-US" altLang="zh-CN" sz="2800" b="1" dirty="0">
                <a:solidFill>
                  <a:srgbClr val="C00000"/>
                </a:solidFill>
                <a:latin typeface="Times New Roman" panose="02020603050405020304" pitchFamily="18" charset="0"/>
                <a:cs typeface="Times New Roman" panose="02020603050405020304" pitchFamily="18" charset="0"/>
              </a:rPr>
              <a:t>to</a:t>
            </a: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attract </a:t>
            </a:r>
            <a:r>
              <a:rPr lang="en-US" altLang="zh-CN" sz="2800" b="1" dirty="0">
                <a:latin typeface="Times New Roman" panose="02020603050405020304" pitchFamily="18" charset="0"/>
                <a:cs typeface="Times New Roman" panose="02020603050405020304" pitchFamily="18" charset="0"/>
              </a:rPr>
              <a:t>millions of people.</a:t>
            </a:r>
            <a:endParaRPr lang="en-US" altLang="zh-CN"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07741" y="568610"/>
            <a:ext cx="8982075" cy="954107"/>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Look at the sentences from the reading passage and</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answer the questions.</a:t>
            </a:r>
            <a:endParaRPr lang="zh-CN" altLang="en-US" sz="2800" b="1" dirty="0">
              <a:solidFill>
                <a:schemeClr val="accent4">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782053"/>
            <a:ext cx="9143999" cy="403058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6" name="TextBox 5"/>
          <p:cNvSpPr txBox="1"/>
          <p:nvPr/>
        </p:nvSpPr>
        <p:spPr>
          <a:xfrm>
            <a:off x="276720" y="806107"/>
            <a:ext cx="8590553" cy="2875146"/>
          </a:xfrm>
          <a:prstGeom prst="rect">
            <a:avLst/>
          </a:prstGeom>
          <a:noFill/>
        </p:spPr>
        <p:txBody>
          <a:bodyPr wrap="square" rtlCol="0">
            <a:spAutoFit/>
          </a:bodyPr>
          <a:lstStyle/>
          <a:p>
            <a:pPr>
              <a:lnSpc>
                <a:spcPts val="3100"/>
              </a:lnSpc>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1. What is the function of “to play” in sentence (a)? Is it used to give description or show result?</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pPr>
              <a:lnSpc>
                <a:spcPts val="3100"/>
              </a:lnSpc>
            </a:pP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pPr>
              <a:lnSpc>
                <a:spcPts val="3100"/>
              </a:lnSpc>
            </a:pP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pPr>
              <a:lnSpc>
                <a:spcPts val="3100"/>
              </a:lnSpc>
            </a:pP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pPr>
              <a:lnSpc>
                <a:spcPts val="3100"/>
              </a:lnSpc>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2. What is the function of “to attract” in sentence (b)? Is it used to give description or show result?</a:t>
            </a:r>
            <a:endParaRPr lang="zh-CN" altLang="en-US"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 name="矩形 9"/>
          <p:cNvSpPr/>
          <p:nvPr/>
        </p:nvSpPr>
        <p:spPr>
          <a:xfrm>
            <a:off x="338960" y="1600172"/>
            <a:ext cx="8472311" cy="1119024"/>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“To play” serves as attributive in sentence (a).</a:t>
            </a:r>
            <a:endParaRPr lang="en-US" altLang="zh-CN" sz="2800" b="1" dirty="0">
              <a:solidFill>
                <a:srgbClr val="C00000"/>
              </a:solidFill>
              <a:latin typeface="Times New Roman" panose="02020603050405020304" pitchFamily="18" charset="0"/>
              <a:cs typeface="Times New Roman" panose="02020603050405020304" pitchFamily="18" charset="0"/>
            </a:endParaRPr>
          </a:p>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It is used to give description.</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314898" y="3620769"/>
            <a:ext cx="8588470" cy="1169551"/>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“To attract” serves as adverbial of result in sentence (b). It is used to show result.</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 name="TextBox 3"/>
          <p:cNvSpPr txBox="1">
            <a:spLocks noChangeArrowheads="1"/>
          </p:cNvSpPr>
          <p:nvPr/>
        </p:nvSpPr>
        <p:spPr bwMode="auto">
          <a:xfrm>
            <a:off x="790698" y="119275"/>
            <a:ext cx="8100639"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228601" y="1503943"/>
            <a:ext cx="8650704" cy="2406320"/>
          </a:xfrm>
          <a:prstGeom prst="rect">
            <a:avLst/>
          </a:prstGeom>
          <a:solidFill>
            <a:schemeClr val="accent4">
              <a:lumMod val="40000"/>
              <a:lumOff val="60000"/>
            </a:schemeClr>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8752" y="1907147"/>
            <a:ext cx="8686806" cy="1587101"/>
          </a:xfrm>
          <a:prstGeom prst="rect">
            <a:avLst/>
          </a:prstGeom>
        </p:spPr>
        <p:txBody>
          <a:bodyPr wrap="square">
            <a:spAutoFit/>
          </a:bodyPr>
          <a:lstStyle/>
          <a:p>
            <a:pPr>
              <a:lnSpc>
                <a:spcPts val="4000"/>
              </a:lnSpc>
            </a:pPr>
            <a:r>
              <a:rPr lang="en-US" altLang="zh-CN" sz="2800" b="1" dirty="0">
                <a:latin typeface="Times New Roman" panose="02020603050405020304" pitchFamily="18" charset="0"/>
                <a:cs typeface="Times New Roman" panose="02020603050405020304" pitchFamily="18" charset="0"/>
              </a:rPr>
              <a:t>c. That football is such a simple game </a:t>
            </a:r>
            <a:r>
              <a:rPr lang="en-US" altLang="zh-CN" sz="2800" b="1" dirty="0">
                <a:solidFill>
                  <a:srgbClr val="C00000"/>
                </a:solidFill>
                <a:latin typeface="Times New Roman" panose="02020603050405020304" pitchFamily="18" charset="0"/>
                <a:cs typeface="Times New Roman" panose="02020603050405020304" pitchFamily="18" charset="0"/>
              </a:rPr>
              <a:t>that people play</a:t>
            </a:r>
            <a:r>
              <a:rPr lang="en-US" altLang="zh-CN" sz="2800" b="1" dirty="0">
                <a:latin typeface="Times New Roman" panose="02020603050405020304" pitchFamily="18" charset="0"/>
                <a:cs typeface="Times New Roman" panose="02020603050405020304" pitchFamily="18" charset="0"/>
              </a:rPr>
              <a:t> is perhaps the basis of its popularity.</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d. It is so fun </a:t>
            </a:r>
            <a:r>
              <a:rPr lang="en-US" altLang="zh-CN" sz="2800" b="1" dirty="0">
                <a:solidFill>
                  <a:srgbClr val="C00000"/>
                </a:solidFill>
                <a:latin typeface="Times New Roman" panose="02020603050405020304" pitchFamily="18" charset="0"/>
                <a:cs typeface="Times New Roman" panose="02020603050405020304" pitchFamily="18" charset="0"/>
              </a:rPr>
              <a:t>that it attracts </a:t>
            </a:r>
            <a:r>
              <a:rPr lang="en-US" altLang="zh-CN" sz="2800" b="1" dirty="0">
                <a:latin typeface="Times New Roman" panose="02020603050405020304" pitchFamily="18" charset="0"/>
                <a:cs typeface="Times New Roman" panose="02020603050405020304" pitchFamily="18" charset="0"/>
              </a:rPr>
              <a:t>millions of people.</a:t>
            </a:r>
            <a:endParaRPr lang="en-US" altLang="zh-CN"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07741" y="568610"/>
            <a:ext cx="8982075" cy="954107"/>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Compare them with the following sentences and</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answer the questions.</a:t>
            </a:r>
            <a:endParaRPr lang="zh-CN" altLang="en-US"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2" name="TextBox 3"/>
          <p:cNvSpPr txBox="1">
            <a:spLocks noChangeArrowheads="1"/>
          </p:cNvSpPr>
          <p:nvPr/>
        </p:nvSpPr>
        <p:spPr bwMode="auto">
          <a:xfrm>
            <a:off x="790698" y="119275"/>
            <a:ext cx="8100639"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708393"/>
            <a:ext cx="9143999" cy="403058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048612" name="TextBox 3"/>
          <p:cNvSpPr txBox="1">
            <a:spLocks noChangeArrowheads="1"/>
          </p:cNvSpPr>
          <p:nvPr/>
        </p:nvSpPr>
        <p:spPr bwMode="auto">
          <a:xfrm>
            <a:off x="790698" y="119275"/>
            <a:ext cx="8034645"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6" name="TextBox 5"/>
          <p:cNvSpPr txBox="1"/>
          <p:nvPr/>
        </p:nvSpPr>
        <p:spPr>
          <a:xfrm>
            <a:off x="314687" y="708944"/>
            <a:ext cx="8590553" cy="3539430"/>
          </a:xfrm>
          <a:prstGeom prst="rect">
            <a:avLst/>
          </a:prstGeom>
          <a:noFill/>
        </p:spPr>
        <p:txBody>
          <a:bodyPr wrap="square" rtlCol="0">
            <a:spAutoFit/>
          </a:bodyPr>
          <a:lstStyle/>
          <a:p>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3. What is the difference between the two groups of</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sentences?</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4. Why does the author choose to use sentences (a) and (b) in the reading passage?</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 name="矩形 9"/>
          <p:cNvSpPr/>
          <p:nvPr/>
        </p:nvSpPr>
        <p:spPr>
          <a:xfrm>
            <a:off x="314898" y="4107995"/>
            <a:ext cx="8793006" cy="630942"/>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Because using </a:t>
            </a:r>
            <a:r>
              <a:rPr lang="en-US" altLang="zh-CN" sz="2800" b="1" i="1" dirty="0">
                <a:solidFill>
                  <a:srgbClr val="C00000"/>
                </a:solidFill>
                <a:latin typeface="Times New Roman" panose="02020603050405020304" pitchFamily="18" charset="0"/>
                <a:cs typeface="Times New Roman" panose="02020603050405020304" pitchFamily="18" charset="0"/>
              </a:rPr>
              <a:t>to</a:t>
            </a:r>
            <a:r>
              <a:rPr lang="en-US" altLang="zh-CN" sz="2800" b="1" dirty="0">
                <a:solidFill>
                  <a:srgbClr val="C00000"/>
                </a:solidFill>
                <a:latin typeface="Times New Roman" panose="02020603050405020304" pitchFamily="18" charset="0"/>
                <a:cs typeface="Times New Roman" panose="02020603050405020304" pitchFamily="18" charset="0"/>
              </a:rPr>
              <a:t>-infinitive makes sentences more concise.</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302857" y="1471881"/>
            <a:ext cx="8359871" cy="1708160"/>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The first group of sentences uses </a:t>
            </a:r>
            <a:r>
              <a:rPr lang="en-US" altLang="zh-CN" sz="2800" b="1" i="1" dirty="0">
                <a:solidFill>
                  <a:srgbClr val="C00000"/>
                </a:solidFill>
                <a:latin typeface="Times New Roman" panose="02020603050405020304" pitchFamily="18" charset="0"/>
                <a:cs typeface="Times New Roman" panose="02020603050405020304" pitchFamily="18" charset="0"/>
              </a:rPr>
              <a:t>to</a:t>
            </a:r>
            <a:r>
              <a:rPr lang="en-US" altLang="zh-CN" sz="2800" b="1" dirty="0">
                <a:solidFill>
                  <a:srgbClr val="C00000"/>
                </a:solidFill>
                <a:latin typeface="Times New Roman" panose="02020603050405020304" pitchFamily="18" charset="0"/>
                <a:cs typeface="Times New Roman" panose="02020603050405020304" pitchFamily="18" charset="0"/>
              </a:rPr>
              <a:t>-infinitive as attributive and adverbial of result, while the second group uses attributive and adverbial clauses.</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118939"/>
            <a:ext cx="9143999" cy="3669632"/>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1" name="矩形 10"/>
          <p:cNvSpPr/>
          <p:nvPr/>
        </p:nvSpPr>
        <p:spPr>
          <a:xfrm>
            <a:off x="228603" y="1088990"/>
            <a:ext cx="8710859" cy="2708434"/>
          </a:xfrm>
          <a:prstGeom prst="rect">
            <a:avLst/>
          </a:prstGeom>
        </p:spPr>
        <p:txBody>
          <a:bodyPr wrap="square">
            <a:spAutoFit/>
          </a:bodyPr>
          <a:lstStyle/>
          <a:p>
            <a:pPr>
              <a:lnSpc>
                <a:spcPts val="3400"/>
              </a:lnSpc>
              <a:defRPr/>
            </a:pPr>
            <a:r>
              <a:rPr lang="en-US" altLang="zh-CN" sz="2800" b="1" dirty="0">
                <a:latin typeface="Times New Roman" panose="02020603050405020304" pitchFamily="18" charset="0"/>
                <a:cs typeface="Times New Roman" panose="02020603050405020304" pitchFamily="18" charset="0"/>
              </a:rPr>
              <a:t>1. The rules of the game are so simple. They make the game easy to play.</a:t>
            </a:r>
            <a:endParaRPr lang="en-US" altLang="zh-CN" sz="2800" b="1" dirty="0">
              <a:latin typeface="Times New Roman" panose="02020603050405020304" pitchFamily="18" charset="0"/>
              <a:cs typeface="Times New Roman" panose="02020603050405020304" pitchFamily="18" charset="0"/>
            </a:endParaRPr>
          </a:p>
          <a:p>
            <a:pPr>
              <a:lnSpc>
                <a:spcPts val="3400"/>
              </a:lnSpc>
              <a:defRPr/>
            </a:pPr>
            <a:endParaRPr lang="en-US" altLang="zh-CN" sz="2800" b="1" dirty="0">
              <a:latin typeface="Times New Roman" panose="02020603050405020304" pitchFamily="18" charset="0"/>
              <a:cs typeface="Times New Roman" panose="02020603050405020304" pitchFamily="18" charset="0"/>
            </a:endParaRPr>
          </a:p>
          <a:p>
            <a:pPr>
              <a:lnSpc>
                <a:spcPts val="3400"/>
              </a:lnSpc>
              <a:defRPr/>
            </a:pPr>
            <a:endParaRPr lang="en-US" altLang="zh-CN" sz="2800" b="1" dirty="0">
              <a:latin typeface="Times New Roman" panose="02020603050405020304" pitchFamily="18" charset="0"/>
              <a:cs typeface="Times New Roman" panose="02020603050405020304" pitchFamily="18" charset="0"/>
            </a:endParaRPr>
          </a:p>
          <a:p>
            <a:pPr>
              <a:lnSpc>
                <a:spcPts val="3400"/>
              </a:lnSpc>
              <a:defRPr/>
            </a:pPr>
            <a:endParaRPr lang="en-US" altLang="zh-CN" sz="2800" b="1" dirty="0">
              <a:latin typeface="Times New Roman" panose="02020603050405020304" pitchFamily="18" charset="0"/>
              <a:cs typeface="Times New Roman" panose="02020603050405020304" pitchFamily="18" charset="0"/>
            </a:endParaRPr>
          </a:p>
          <a:p>
            <a:pPr>
              <a:lnSpc>
                <a:spcPts val="3400"/>
              </a:lnSpc>
              <a:defRPr/>
            </a:pPr>
            <a:r>
              <a:rPr lang="en-US" altLang="zh-CN" sz="2800" b="1" dirty="0">
                <a:latin typeface="Times New Roman" panose="02020603050405020304" pitchFamily="18" charset="0"/>
                <a:cs typeface="Times New Roman" panose="02020603050405020304" pitchFamily="18" charset="0"/>
              </a:rPr>
              <a:t>2. The ball is small enough. It fits into most sports bags.</a:t>
            </a:r>
            <a:endParaRPr lang="en-US" altLang="zh-CN" sz="28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56694" y="600146"/>
            <a:ext cx="8803087" cy="523220"/>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Join the sentences using the </a:t>
            </a:r>
            <a:r>
              <a:rPr lang="en-US" altLang="zh-CN" sz="2800" b="1" i="1" dirty="0">
                <a:solidFill>
                  <a:schemeClr val="accent4">
                    <a:lumMod val="50000"/>
                  </a:schemeClr>
                </a:solidFill>
                <a:latin typeface="Times New Roman" panose="02020603050405020304" pitchFamily="18" charset="0"/>
                <a:cs typeface="Times New Roman" panose="02020603050405020304" pitchFamily="18" charset="0"/>
              </a:rPr>
              <a:t>to</a:t>
            </a: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-infinitive form.</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6" name="矩形 5"/>
          <p:cNvSpPr/>
          <p:nvPr/>
        </p:nvSpPr>
        <p:spPr>
          <a:xfrm>
            <a:off x="290834" y="2005275"/>
            <a:ext cx="8472311" cy="1119024"/>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The rules of the game are simple enough to make the game easy to play.</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7" name="矩形 6"/>
          <p:cNvSpPr/>
          <p:nvPr/>
        </p:nvSpPr>
        <p:spPr>
          <a:xfrm>
            <a:off x="326929" y="3822043"/>
            <a:ext cx="8472311" cy="580415"/>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The ball is small enough to fit into most sports bags.</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048612" name="TextBox 3"/>
          <p:cNvSpPr txBox="1">
            <a:spLocks noChangeArrowheads="1"/>
          </p:cNvSpPr>
          <p:nvPr/>
        </p:nvSpPr>
        <p:spPr bwMode="auto">
          <a:xfrm>
            <a:off x="790698" y="119275"/>
            <a:ext cx="8100639"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40"/>
          <p:cNvSpPr/>
          <p:nvPr/>
        </p:nvSpPr>
        <p:spPr>
          <a:xfrm>
            <a:off x="0" y="1143001"/>
            <a:ext cx="9143999" cy="3669632"/>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2" charset="-122"/>
              <a:sym typeface="Times New Roman" panose="02020603050405020304" pitchFamily="18" charset="0"/>
            </a:endParaRPr>
          </a:p>
        </p:txBody>
      </p:sp>
      <p:sp>
        <p:nvSpPr>
          <p:cNvPr id="11" name="矩形 10"/>
          <p:cNvSpPr/>
          <p:nvPr/>
        </p:nvSpPr>
        <p:spPr>
          <a:xfrm>
            <a:off x="228603" y="1064926"/>
            <a:ext cx="8710859" cy="2708434"/>
          </a:xfrm>
          <a:prstGeom prst="rect">
            <a:avLst/>
          </a:prstGeom>
        </p:spPr>
        <p:txBody>
          <a:bodyPr wrap="square">
            <a:spAutoFit/>
          </a:bodyPr>
          <a:lstStyle/>
          <a:p>
            <a:pPr>
              <a:lnSpc>
                <a:spcPts val="3400"/>
              </a:lnSpc>
              <a:defRPr/>
            </a:pPr>
            <a:r>
              <a:rPr lang="en-US" altLang="zh-CN" sz="2800" b="1" dirty="0">
                <a:latin typeface="Times New Roman" panose="02020603050405020304" pitchFamily="18" charset="0"/>
                <a:cs typeface="Times New Roman" panose="02020603050405020304" pitchFamily="18" charset="0"/>
              </a:rPr>
              <a:t>3. Give me a list of the teams. They can enter the competition.</a:t>
            </a:r>
            <a:endParaRPr lang="en-US" altLang="zh-CN" sz="2800" b="1" dirty="0">
              <a:latin typeface="Times New Roman" panose="02020603050405020304" pitchFamily="18" charset="0"/>
              <a:cs typeface="Times New Roman" panose="02020603050405020304" pitchFamily="18" charset="0"/>
            </a:endParaRPr>
          </a:p>
          <a:p>
            <a:pPr>
              <a:lnSpc>
                <a:spcPts val="3400"/>
              </a:lnSpc>
              <a:defRPr/>
            </a:pPr>
            <a:endParaRPr lang="en-US" altLang="zh-CN" sz="2800" b="1" dirty="0">
              <a:latin typeface="Times New Roman" panose="02020603050405020304" pitchFamily="18" charset="0"/>
              <a:cs typeface="Times New Roman" panose="02020603050405020304" pitchFamily="18" charset="0"/>
            </a:endParaRPr>
          </a:p>
          <a:p>
            <a:pPr>
              <a:lnSpc>
                <a:spcPts val="3400"/>
              </a:lnSpc>
              <a:defRPr/>
            </a:pPr>
            <a:endParaRPr lang="en-US" altLang="zh-CN" sz="2800" b="1" dirty="0">
              <a:latin typeface="Times New Roman" panose="02020603050405020304" pitchFamily="18" charset="0"/>
              <a:cs typeface="Times New Roman" panose="02020603050405020304" pitchFamily="18" charset="0"/>
            </a:endParaRPr>
          </a:p>
          <a:p>
            <a:pPr>
              <a:lnSpc>
                <a:spcPts val="3400"/>
              </a:lnSpc>
              <a:defRPr/>
            </a:pPr>
            <a:r>
              <a:rPr lang="en-US" altLang="zh-CN" sz="2800" b="1" dirty="0">
                <a:latin typeface="Times New Roman" panose="02020603050405020304" pitchFamily="18" charset="0"/>
                <a:cs typeface="Times New Roman" panose="02020603050405020304" pitchFamily="18" charset="0"/>
              </a:rPr>
              <a:t>4. The footballer has a dream. He wants to play for a top team.</a:t>
            </a:r>
            <a:endParaRPr lang="en-US" altLang="zh-CN" sz="28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56694" y="600146"/>
            <a:ext cx="8803087" cy="523220"/>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Join the sentences using the </a:t>
            </a:r>
            <a:r>
              <a:rPr lang="en-US" altLang="zh-CN" sz="2800" b="1" i="1" dirty="0">
                <a:solidFill>
                  <a:schemeClr val="accent4">
                    <a:lumMod val="50000"/>
                  </a:schemeClr>
                </a:solidFill>
                <a:latin typeface="Times New Roman" panose="02020603050405020304" pitchFamily="18" charset="0"/>
                <a:cs typeface="Times New Roman" panose="02020603050405020304" pitchFamily="18" charset="0"/>
              </a:rPr>
              <a:t>to</a:t>
            </a: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-infinitive form.</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4" name="矩形 13"/>
          <p:cNvSpPr/>
          <p:nvPr/>
        </p:nvSpPr>
        <p:spPr>
          <a:xfrm>
            <a:off x="290834" y="2005275"/>
            <a:ext cx="8472311" cy="580415"/>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Give me a list of the teams to enter the competition.</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326929" y="3822043"/>
            <a:ext cx="8472311" cy="580415"/>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rPr>
              <a:t>The footballer has a dream to play for a top team.</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048612" name="TextBox 3"/>
          <p:cNvSpPr txBox="1">
            <a:spLocks noChangeArrowheads="1"/>
          </p:cNvSpPr>
          <p:nvPr/>
        </p:nvSpPr>
        <p:spPr bwMode="auto">
          <a:xfrm>
            <a:off x="790698" y="119275"/>
            <a:ext cx="8100639"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Grammar: </a:t>
            </a:r>
            <a:r>
              <a:rPr lang="en-US" altLang="zh-CN" sz="2800" b="1" i="1" dirty="0">
                <a:latin typeface="Times New Roman" panose="02020603050405020304" pitchFamily="18" charset="0"/>
                <a:ea typeface="黑体" panose="02010609060101010101" pitchFamily="2" charset="-122"/>
                <a:sym typeface="Times New Roman" panose="02020603050405020304" pitchFamily="18" charset="0"/>
              </a:rPr>
              <a:t>to</a:t>
            </a:r>
            <a:r>
              <a:rPr lang="en-US" altLang="zh-CN" sz="2800" b="1" dirty="0">
                <a:latin typeface="Times New Roman" panose="02020603050405020304" pitchFamily="18" charset="0"/>
                <a:ea typeface="黑体" panose="02010609060101010101" pitchFamily="2" charset="-122"/>
                <a:sym typeface="Times New Roman" panose="02020603050405020304" pitchFamily="18" charset="0"/>
              </a:rPr>
              <a:t>-infinitive</a:t>
            </a:r>
            <a:endParaRPr lang="zh-CN" altLang="en-US" sz="2800" b="1" dirty="0">
              <a:latin typeface="Times New Roman" panose="02020603050405020304" pitchFamily="18" charset="0"/>
              <a:ea typeface="黑体" panose="02010609060101010101" pitchFamily="2" charset="-122"/>
              <a:sym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theme/theme1.xml><?xml version="1.0" encoding="utf-8"?>
<a:theme xmlns:a="http://schemas.openxmlformats.org/drawingml/2006/main" name="夏雨家 https://xnwe.taobao.com/">
  <a:themeElements>
    <a:clrScheme name="自定义 63">
      <a:dk1>
        <a:sysClr val="windowText" lastClr="000000"/>
      </a:dk1>
      <a:lt1>
        <a:sysClr val="window" lastClr="FFFFFF"/>
      </a:lt1>
      <a:dk2>
        <a:srgbClr val="000000"/>
      </a:dk2>
      <a:lt2>
        <a:srgbClr val="FFFFFF"/>
      </a:lt2>
      <a:accent1>
        <a:srgbClr val="3891A7"/>
      </a:accent1>
      <a:accent2>
        <a:srgbClr val="3891A7"/>
      </a:accent2>
      <a:accent3>
        <a:srgbClr val="3891A7"/>
      </a:accent3>
      <a:accent4>
        <a:srgbClr val="3891A7"/>
      </a:accent4>
      <a:accent5>
        <a:srgbClr val="3891A7"/>
      </a:accent5>
      <a:accent6>
        <a:srgbClr val="3891A7"/>
      </a:accent6>
      <a:hlink>
        <a:srgbClr val="3891A7"/>
      </a:hlink>
      <a:folHlink>
        <a:srgbClr val="3891A7"/>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8540</Words>
  <Application>WPS 演示</Application>
  <PresentationFormat>全屏显示(16:9)</PresentationFormat>
  <Paragraphs>355</Paragraphs>
  <Slides>36</Slides>
  <Notes>36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黑体</vt:lpstr>
      <vt:lpstr>微软雅黑</vt:lpstr>
      <vt:lpstr>Arial Narrow</vt:lpstr>
      <vt:lpstr>Calibri</vt:lpstr>
      <vt:lpstr>Stencil</vt:lpstr>
      <vt:lpstr>Times New Roman</vt:lpstr>
      <vt:lpstr>Arial Unicode MS</vt:lpstr>
      <vt:lpstr>仿宋_GB2312</vt:lpstr>
      <vt:lpstr>Arial Black</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lastModifiedBy>yangliu</cp:lastModifiedBy>
  <cp:revision>315</cp:revision>
  <dcterms:created xsi:type="dcterms:W3CDTF">2020-08-07T14:48:00Z</dcterms:created>
  <dcterms:modified xsi:type="dcterms:W3CDTF">2021-12-22T02:02:33Z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ABDBD221BF9447DF9E6A52B114821DC9</vt:lpwstr>
  </property>
</Properties>
</file>