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8"/>
  </p:handoutMasterIdLst>
  <p:sldIdLst>
    <p:sldId id="348" r:id="rId3"/>
    <p:sldId id="441" r:id="rId5"/>
    <p:sldId id="442" r:id="rId6"/>
    <p:sldId id="499" r:id="rId7"/>
    <p:sldId id="501" r:id="rId8"/>
    <p:sldId id="497" r:id="rId9"/>
    <p:sldId id="502" r:id="rId10"/>
    <p:sldId id="503" r:id="rId11"/>
    <p:sldId id="444" r:id="rId12"/>
    <p:sldId id="445" r:id="rId13"/>
    <p:sldId id="456" r:id="rId14"/>
    <p:sldId id="446" r:id="rId15"/>
    <p:sldId id="447" r:id="rId16"/>
    <p:sldId id="483" r:id="rId17"/>
    <p:sldId id="485" r:id="rId18"/>
    <p:sldId id="488" r:id="rId19"/>
    <p:sldId id="489" r:id="rId20"/>
    <p:sldId id="448" r:id="rId21"/>
    <p:sldId id="458" r:id="rId22"/>
    <p:sldId id="466" r:id="rId23"/>
    <p:sldId id="504" r:id="rId24"/>
    <p:sldId id="467" r:id="rId25"/>
    <p:sldId id="453" r:id="rId26"/>
    <p:sldId id="454" r:id="rId27"/>
  </p:sldIdLst>
  <p:sldSz cx="9144000" cy="5143500" type="screen16x9"/>
  <p:notesSz cx="6858000" cy="9144000"/>
  <p:embeddedFontLst>
    <p:embeddedFont>
      <p:font typeface="黑体" panose="02010609060101010101" pitchFamily="2" charset="-122"/>
      <p:regular r:id="rId32"/>
    </p:embeddedFont>
    <p:embeddedFont>
      <p:font typeface="微软雅黑" panose="020B0503020204020204" pitchFamily="34" charset="-122"/>
      <p:regular r:id="rId33"/>
    </p:embeddedFont>
    <p:embeddedFont>
      <p:font typeface="Arial Narrow" panose="020B060602020203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Stencil" panose="040409050D0802020404" pitchFamily="82" charset="0"/>
      <p:regular r:id="rId42"/>
    </p:embeddedFont>
    <p:embeddedFont>
      <p:font typeface="Arial Black" panose="020B0A04020102020204" charset="0"/>
      <p:bold r:id="rId43"/>
    </p:embeddedFont>
    <p:embeddedFont>
      <p:font typeface="Verdana" panose="020B0604030504040204" pitchFamily="34" charset="0"/>
      <p:regular r:id="rId44"/>
      <p:bold r:id="rId45"/>
      <p:italic r:id="rId46"/>
      <p:boldItalic r:id="rId4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ECFF"/>
    <a:srgbClr val="99FFCC"/>
    <a:srgbClr val="99CCFF"/>
    <a:srgbClr val="3333FF"/>
    <a:srgbClr val="2C7A8E"/>
    <a:srgbClr val="FF9900"/>
    <a:srgbClr val="33CCFF"/>
    <a:srgbClr val="A50021"/>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7" autoAdjust="0"/>
    <p:restoredTop sz="94660"/>
  </p:normalViewPr>
  <p:slideViewPr>
    <p:cSldViewPr snapToGrid="0">
      <p:cViewPr varScale="1">
        <p:scale>
          <a:sx n="143" d="100"/>
          <a:sy n="143" d="100"/>
        </p:scale>
        <p:origin x="276" y="108"/>
      </p:cViewPr>
      <p:guideLst>
        <p:guide orient="horz" pos="1512"/>
        <p:guide pos="2818"/>
      </p:guideLst>
    </p:cSldViewPr>
  </p:slideViewPr>
  <p:notesTextViewPr>
    <p:cViewPr>
      <p:scale>
        <a:sx n="1" d="1"/>
        <a:sy n="1" d="1"/>
      </p:scale>
      <p:origin x="0" y="0"/>
    </p:cViewPr>
  </p:notesTextViewPr>
  <p:notesViewPr>
    <p:cSldViewPr snapToGrid="0">
      <p:cViewPr varScale="1">
        <p:scale>
          <a:sx n="51" d="100"/>
          <a:sy n="51" d="100"/>
        </p:scale>
        <p:origin x="-2840" y="-70"/>
      </p:cViewPr>
      <p:guideLst>
        <p:guide orient="horz" pos="2688"/>
        <p:guide pos="211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16.fntdata"/><Relationship Id="rId46" Type="http://schemas.openxmlformats.org/officeDocument/2006/relationships/font" Target="fonts/font15.fntdata"/><Relationship Id="rId45" Type="http://schemas.openxmlformats.org/officeDocument/2006/relationships/font" Target="fonts/font14.fntdata"/><Relationship Id="rId44" Type="http://schemas.openxmlformats.org/officeDocument/2006/relationships/font" Target="fonts/font13.fntdata"/><Relationship Id="rId43" Type="http://schemas.openxmlformats.org/officeDocument/2006/relationships/font" Target="fonts/font12.fntdata"/><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553C9-F5A3-4C08-86BA-EA8FA9CDD68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8268B5-B038-40A8-88D2-2CF59BC3C67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D161BFCB-630F-4270-923E-71B0595F302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fld id="{845B74FA-865C-488C-8B5F-110D40782C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BB1522-D8B8-4EE2-937D-B0D68622BD2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节标题">
    <p:bg>
      <p:bgPr>
        <a:solidFill>
          <a:srgbClr val="F0F0F0"/>
        </a:solidFill>
        <a:effectLst/>
      </p:bgPr>
    </p:bg>
    <p:spTree>
      <p:nvGrpSpPr>
        <p:cNvPr id="1" name=""/>
        <p:cNvGrpSpPr/>
        <p:nvPr/>
      </p:nvGrpSpPr>
      <p:grpSpPr>
        <a:xfrm>
          <a:off x="0" y="0"/>
          <a:ext cx="0" cy="0"/>
          <a:chOff x="0" y="0"/>
          <a:chExt cx="0" cy="0"/>
        </a:xfrm>
      </p:grpSpPr>
      <p:grpSp>
        <p:nvGrpSpPr>
          <p:cNvPr id="181" name="组合 180"/>
          <p:cNvGrpSpPr/>
          <p:nvPr userDrawn="1"/>
        </p:nvGrpSpPr>
        <p:grpSpPr>
          <a:xfrm>
            <a:off x="611560" y="627534"/>
            <a:ext cx="7920880" cy="45719"/>
            <a:chOff x="3060700" y="4724400"/>
            <a:chExt cx="5955507" cy="31432"/>
          </a:xfrm>
        </p:grpSpPr>
        <p:cxnSp>
          <p:nvCxnSpPr>
            <p:cNvPr id="182" name="直接连接符 181"/>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 name="图片 4" descr="图标.png"/>
          <p:cNvPicPr>
            <a:picLocks noChangeAspect="1"/>
          </p:cNvPicPr>
          <p:nvPr userDrawn="1"/>
        </p:nvPicPr>
        <p:blipFill>
          <a:blip r:embed="rId2" cstate="print"/>
          <a:stretch>
            <a:fillRect/>
          </a:stretch>
        </p:blipFill>
        <p:spPr>
          <a:xfrm>
            <a:off x="149466" y="0"/>
            <a:ext cx="627017" cy="62701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fill="hold"/>
                                        <p:tgtEl>
                                          <p:spTgt spid="181"/>
                                        </p:tgtEl>
                                        <p:attrNameLst>
                                          <p:attrName>ppt_x</p:attrName>
                                        </p:attrNameLst>
                                      </p:cBhvr>
                                      <p:tavLst>
                                        <p:tav tm="0">
                                          <p:val>
                                            <p:strVal val="0-#ppt_w/2"/>
                                          </p:val>
                                        </p:tav>
                                        <p:tav tm="100000">
                                          <p:val>
                                            <p:strVal val="#ppt_x"/>
                                          </p:val>
                                        </p:tav>
                                      </p:tavLst>
                                    </p:anim>
                                    <p:anim calcmode="lin" valueType="num">
                                      <p:cBhvr additive="base">
                                        <p:cTn id="8" dur="5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p:spPr>
        <p:txBody>
          <a:bodyPr/>
          <a:lstStyle>
            <a:lvl1pPr>
              <a:defRPr/>
            </a:lvl1pPr>
          </a:lstStyle>
          <a:p>
            <a:fld id="{80F42DC0-2E3F-F440-A3AA-64F0AA1F84F2}" type="datetime1">
              <a:rPr lang="zh-CN" altLang="en-US"/>
            </a:fld>
            <a:endParaRPr lang="zh-CN" altLang="en-US" sz="1400">
              <a:solidFill>
                <a:schemeClr val="tx1"/>
              </a:solidFill>
            </a:endParaRPr>
          </a:p>
        </p:txBody>
      </p:sp>
      <p:sp>
        <p:nvSpPr>
          <p:cNvPr id="4" name="页脚占位符 3"/>
          <p:cNvSpPr>
            <a:spLocks noGrp="1"/>
          </p:cNvSpPr>
          <p:nvPr>
            <p:ph type="ftr" sz="quarter" idx="11"/>
          </p:nvPr>
        </p:nvSpPr>
        <p:spPr>
          <a:xfrm>
            <a:off x="3028950" y="4767263"/>
            <a:ext cx="3086100" cy="273844"/>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6457950" y="4767263"/>
            <a:ext cx="2057400" cy="273844"/>
          </a:xfrm>
        </p:spPr>
        <p:txBody>
          <a:bodyPr/>
          <a:lstStyle>
            <a:lvl1pPr>
              <a:defRPr/>
            </a:lvl1pPr>
          </a:lstStyle>
          <a:p>
            <a:fld id="{C5FC99A0-26D8-5E4B-82FB-70809BCEE9F6}" type="slidenum">
              <a:rPr lang="zh-CN" altLang="en-US"/>
            </a:fld>
            <a:endParaRPr lang="zh-CN" altLang="en-US" sz="1400">
              <a:solidFill>
                <a:schemeClr val="tx1"/>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image" Target="../media/image2.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pic>
        <p:nvPicPr>
          <p:cNvPr id="7" name="图片 6" descr="图标.png"/>
          <p:cNvPicPr>
            <a:picLocks noChangeAspect="1"/>
          </p:cNvPicPr>
          <p:nvPr userDrawn="1"/>
        </p:nvPicPr>
        <p:blipFill>
          <a:blip r:embed="rId18" cstate="print"/>
          <a:stretch>
            <a:fillRect/>
          </a:stretch>
        </p:blipFill>
        <p:spPr>
          <a:xfrm>
            <a:off x="149466" y="0"/>
            <a:ext cx="627017" cy="6270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9.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 name="TextBox 1"/>
          <p:cNvSpPr txBox="1"/>
          <p:nvPr/>
        </p:nvSpPr>
        <p:spPr>
          <a:xfrm>
            <a:off x="2660972" y="2199174"/>
            <a:ext cx="6201036" cy="1200300"/>
          </a:xfrm>
          <a:prstGeom prst="rect">
            <a:avLst/>
          </a:prstGeom>
          <a:noFill/>
        </p:spPr>
        <p:txBody>
          <a:bodyPr wrap="square" lIns="91413" tIns="45706" rIns="91413" bIns="45706" rtlCol="0">
            <a:spAutoFit/>
          </a:bodyPr>
          <a:lstStyle/>
          <a:p>
            <a:pPr algn="ctr" eaLnBrk="0" hangingPunct="0">
              <a:buFont typeface="Arial" panose="020B0604020202020204" pitchFamily="34" charset="0"/>
              <a:buNone/>
              <a:defRPr/>
            </a:pPr>
            <a:r>
              <a:rPr lang="en-US" altLang="zh-CN" sz="3600" b="1" dirty="0">
                <a:solidFill>
                  <a:srgbClr val="0070C0"/>
                </a:solidFill>
                <a:effectLst>
                  <a:outerShdw blurRad="38100" dist="38100" dir="2700000" algn="tl">
                    <a:srgbClr val="000000">
                      <a:alpha val="43137"/>
                    </a:srgbClr>
                  </a:outerShdw>
                </a:effectLst>
                <a:ea typeface="黑体" panose="02010609060101010101" pitchFamily="2" charset="-122"/>
                <a:cs typeface="Arial" panose="020B0604020202020204" pitchFamily="34" charset="0"/>
                <a:sym typeface="黑体" panose="02010609060101010101" pitchFamily="2" charset="-122"/>
              </a:rPr>
              <a:t>Unit 3 On the move</a:t>
            </a:r>
            <a:endParaRPr lang="en-US" altLang="zh-CN" sz="3600" b="1" dirty="0">
              <a:solidFill>
                <a:srgbClr val="0070C0"/>
              </a:solidFill>
              <a:effectLst>
                <a:outerShdw blurRad="38100" dist="38100" dir="2700000" algn="tl">
                  <a:srgbClr val="000000">
                    <a:alpha val="43137"/>
                  </a:srgbClr>
                </a:outerShdw>
              </a:effectLst>
              <a:ea typeface="黑体" panose="02010609060101010101" pitchFamily="2" charset="-122"/>
              <a:cs typeface="Arial" panose="020B0604020202020204" pitchFamily="34" charset="0"/>
              <a:sym typeface="黑体" panose="02010609060101010101" pitchFamily="2" charset="-122"/>
            </a:endParaRPr>
          </a:p>
          <a:p>
            <a:pPr algn="ctr" eaLnBrk="0" hangingPunct="0">
              <a:buFont typeface="Arial" panose="020B0604020202020204" pitchFamily="34" charset="0"/>
              <a:buNone/>
              <a:defRPr/>
            </a:pPr>
            <a:endParaRPr lang="zh-CN" altLang="en-US" sz="3600" b="1" dirty="0">
              <a:solidFill>
                <a:srgbClr val="0070C0"/>
              </a:solidFill>
              <a:effectLst>
                <a:outerShdw blurRad="38100" dist="38100" dir="2700000" algn="tl">
                  <a:srgbClr val="000000">
                    <a:alpha val="43137"/>
                  </a:srgbClr>
                </a:outerShdw>
              </a:effectLst>
              <a:ea typeface="微软雅黑" panose="020B0503020204020204" pitchFamily="34" charset="-122"/>
              <a:cs typeface="Arial" panose="020B0604020202020204" pitchFamily="34" charset="0"/>
              <a:sym typeface="微软雅黑" panose="020B0503020204020204" pitchFamily="34" charset="-122"/>
            </a:endParaRPr>
          </a:p>
        </p:txBody>
      </p:sp>
      <p:sp>
        <p:nvSpPr>
          <p:cNvPr id="12" name="文本框 11"/>
          <p:cNvSpPr txBox="1"/>
          <p:nvPr/>
        </p:nvSpPr>
        <p:spPr>
          <a:xfrm>
            <a:off x="4212872" y="2877504"/>
            <a:ext cx="3743960" cy="521970"/>
          </a:xfrm>
          <a:prstGeom prst="rect">
            <a:avLst/>
          </a:prstGeom>
          <a:noFill/>
        </p:spPr>
        <p:txBody>
          <a:bodyPr wrap="square">
            <a:spAutoFit/>
          </a:bodyPr>
          <a:lstStyle/>
          <a:p>
            <a:pPr eaLnBrk="0" hangingPunct="0">
              <a:buFont typeface="Arial" panose="020B0604020202020204" pitchFamily="34" charset="0"/>
              <a:buNone/>
              <a:defRPr/>
            </a:pPr>
            <a:r>
              <a:rPr lang="en-US" altLang="zh-CN" sz="2800" b="1" dirty="0">
                <a:effectLst>
                  <a:outerShdw blurRad="38100" dist="38100" dir="2700000" algn="tl">
                    <a:srgbClr val="000000">
                      <a:alpha val="43137"/>
                    </a:srgbClr>
                  </a:outerShdw>
                </a:effectLst>
                <a:latin typeface="Arial Narrow" panose="020B0606020202030204" pitchFamily="34" charset="0"/>
              </a:rPr>
              <a:t>Understanding ideas</a:t>
            </a:r>
            <a:endParaRPr lang="en-US" altLang="zh-CN" sz="2800" b="1" dirty="0">
              <a:effectLst>
                <a:outerShdw blurRad="38100" dist="38100" dir="2700000" algn="tl">
                  <a:srgbClr val="000000">
                    <a:alpha val="43137"/>
                  </a:srgbClr>
                </a:outerShdw>
              </a:effectLst>
              <a:latin typeface="Arial Narrow" panose="020B0606020202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456055"/>
            <a:ext cx="9144000" cy="3429000"/>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30" name="TextBox 3"/>
          <p:cNvSpPr txBox="1">
            <a:spLocks noChangeArrowheads="1"/>
          </p:cNvSpPr>
          <p:nvPr/>
        </p:nvSpPr>
        <p:spPr bwMode="auto">
          <a:xfrm>
            <a:off x="790699" y="132793"/>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cs typeface="Times New Roman" panose="02020603050405020304" pitchFamily="18" charset="0"/>
              </a:rPr>
              <a:t>Fast-reading: Read &amp; Answer</a:t>
            </a:r>
            <a:endParaRPr lang="zh-CN" altLang="en-US"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70929" y="562423"/>
            <a:ext cx="8511825" cy="954107"/>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Read the passage and find out where modern football started.</a:t>
            </a:r>
            <a:endParaRPr lang="zh-CN" alt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1463327" y="4253711"/>
            <a:ext cx="7029958" cy="630942"/>
          </a:xfrm>
          <a:prstGeom prst="rect">
            <a:avLst/>
          </a:prstGeom>
        </p:spPr>
        <p:txBody>
          <a:bodyPr wrap="square">
            <a:spAutoFit/>
          </a:bodyPr>
          <a:lstStyle/>
          <a:p>
            <a:pPr>
              <a:lnSpc>
                <a:spcPts val="4200"/>
              </a:lnSpc>
            </a:pPr>
            <a:r>
              <a:rPr lang="en-US" altLang="zh-CN" sz="2800" b="1" dirty="0">
                <a:latin typeface="Times New Roman" panose="02020603050405020304" pitchFamily="18" charset="0"/>
                <a:cs typeface="Times New Roman" panose="02020603050405020304" pitchFamily="18" charset="0"/>
              </a:rPr>
              <a:t>Modern football started in Great Britain.</a:t>
            </a:r>
            <a:endParaRPr lang="en-US" altLang="zh-CN" sz="2800" b="1" dirty="0">
              <a:latin typeface="Times New Roman" panose="02020603050405020304" pitchFamily="18" charset="0"/>
              <a:cs typeface="Times New Roman" panose="02020603050405020304" pitchFamily="18" charset="0"/>
            </a:endParaRPr>
          </a:p>
        </p:txBody>
      </p:sp>
      <p:pic>
        <p:nvPicPr>
          <p:cNvPr id="8" name="图片 7" descr="2.png"/>
          <p:cNvPicPr>
            <a:picLocks noChangeAspect="1"/>
          </p:cNvPicPr>
          <p:nvPr/>
        </p:nvPicPr>
        <p:blipFill>
          <a:blip r:embed="rId1" cstate="print"/>
          <a:stretch>
            <a:fillRect/>
          </a:stretch>
        </p:blipFill>
        <p:spPr>
          <a:xfrm>
            <a:off x="2645838" y="1456320"/>
            <a:ext cx="3762375" cy="27813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219200"/>
            <a:ext cx="9144000" cy="333022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30" name="TextBox 3"/>
          <p:cNvSpPr txBox="1">
            <a:spLocks noChangeArrowheads="1"/>
          </p:cNvSpPr>
          <p:nvPr/>
        </p:nvSpPr>
        <p:spPr bwMode="auto">
          <a:xfrm>
            <a:off x="790699" y="132793"/>
            <a:ext cx="6019800" cy="523220"/>
          </a:xfrm>
          <a:prstGeom prst="rect">
            <a:avLst/>
          </a:prstGeom>
          <a:noFill/>
          <a:ln w="9525">
            <a:noFill/>
            <a:miter lim="800000"/>
          </a:ln>
        </p:spPr>
        <p:txBody>
          <a:bodyPr>
            <a:spAutoFit/>
          </a:bodyPr>
          <a:lstStyle/>
          <a:p>
            <a:r>
              <a:rPr lang="en-US" altLang="zh-CN" sz="2800" b="1" dirty="0">
                <a:latin typeface="Times New Roman" panose="02020603050405020304" pitchFamily="18" charset="0"/>
                <a:cs typeface="Times New Roman" panose="02020603050405020304" pitchFamily="18" charset="0"/>
              </a:rPr>
              <a:t>Fast-reading: Read &amp; Choose</a:t>
            </a:r>
            <a:endParaRPr lang="zh-CN" altLang="en-US"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56319" y="662666"/>
            <a:ext cx="8756298" cy="523220"/>
          </a:xfrm>
          <a:prstGeom prst="rect">
            <a:avLst/>
          </a:prstGeom>
          <a:noFill/>
        </p:spPr>
        <p:txBody>
          <a:bodyPr wrap="square">
            <a:spAutoFit/>
          </a:bodyPr>
          <a:lstStyle/>
          <a:p>
            <a:pPr>
              <a:defRPr/>
            </a:pPr>
            <a:r>
              <a:rPr lang="en-US" altLang="zh-CN" sz="2800" b="1" dirty="0">
                <a:solidFill>
                  <a:schemeClr val="accent4">
                    <a:lumMod val="50000"/>
                  </a:schemeClr>
                </a:solidFill>
                <a:latin typeface="Times New Roman" panose="02020603050405020304" pitchFamily="18" charset="0"/>
                <a:cs typeface="Times New Roman" panose="02020603050405020304" pitchFamily="18" charset="0"/>
              </a:rPr>
              <a:t>Choose the author’s purpose in writing the passage.</a:t>
            </a:r>
            <a:endParaRPr lang="en-US" altLang="zh-CN" sz="28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矩形 6"/>
          <p:cNvSpPr/>
          <p:nvPr/>
        </p:nvSpPr>
        <p:spPr>
          <a:xfrm>
            <a:off x="2724225" y="1220705"/>
            <a:ext cx="6439877" cy="3125984"/>
          </a:xfrm>
          <a:prstGeom prst="rect">
            <a:avLst/>
          </a:prstGeom>
        </p:spPr>
        <p:txBody>
          <a:bodyPr wrap="square">
            <a:spAutoFit/>
          </a:bodyPr>
          <a:lstStyle/>
          <a:p>
            <a:pPr>
              <a:lnSpc>
                <a:spcPts val="4000"/>
              </a:lnSpc>
            </a:pPr>
            <a:r>
              <a:rPr lang="en-US" altLang="zh-CN" sz="2800" b="1" dirty="0">
                <a:latin typeface="Times New Roman" panose="02020603050405020304" pitchFamily="18" charset="0"/>
                <a:cs typeface="Times New Roman" panose="02020603050405020304" pitchFamily="18" charset="0"/>
              </a:rPr>
              <a:t>1. To talk about the history of football.</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2. To express his / her love of football.</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3. To explain why football is such a popular game.</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en-US" altLang="zh-CN" sz="2800" b="1" dirty="0">
                <a:latin typeface="Times New Roman" panose="02020603050405020304" pitchFamily="18" charset="0"/>
                <a:cs typeface="Times New Roman" panose="02020603050405020304" pitchFamily="18" charset="0"/>
              </a:rPr>
              <a:t>4. To prove that he / she is a professional football fan.</a:t>
            </a:r>
            <a:endParaRPr lang="en-US" altLang="zh-CN" sz="2800" b="1" dirty="0">
              <a:latin typeface="Times New Roman" panose="02020603050405020304" pitchFamily="18" charset="0"/>
              <a:cs typeface="Times New Roman" panose="02020603050405020304" pitchFamily="18" charset="0"/>
            </a:endParaRPr>
          </a:p>
        </p:txBody>
      </p:sp>
      <p:pic>
        <p:nvPicPr>
          <p:cNvPr id="10" name="图片 9" descr="2.png"/>
          <p:cNvPicPr>
            <a:picLocks noChangeAspect="1"/>
          </p:cNvPicPr>
          <p:nvPr/>
        </p:nvPicPr>
        <p:blipFill>
          <a:blip r:embed="rId1" cstate="print"/>
          <a:stretch>
            <a:fillRect/>
          </a:stretch>
        </p:blipFill>
        <p:spPr>
          <a:xfrm>
            <a:off x="130629" y="1523257"/>
            <a:ext cx="2522136" cy="2542233"/>
          </a:xfrm>
          <a:prstGeom prst="rect">
            <a:avLst/>
          </a:prstGeom>
        </p:spPr>
      </p:pic>
      <p:sp>
        <p:nvSpPr>
          <p:cNvPr id="12" name="六角星 11"/>
          <p:cNvSpPr/>
          <p:nvPr/>
        </p:nvSpPr>
        <p:spPr>
          <a:xfrm>
            <a:off x="2619021" y="2246487"/>
            <a:ext cx="564445" cy="564445"/>
          </a:xfrm>
          <a:prstGeom prst="star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999760" y="1860813"/>
            <a:ext cx="4352318" cy="1015552"/>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1119422" cy="1095451"/>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III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244794" y="2014646"/>
            <a:ext cx="4015779" cy="707886"/>
          </a:xfrm>
          <a:prstGeom prst="rect">
            <a:avLst/>
          </a:prstGeom>
          <a:noFill/>
        </p:spPr>
        <p:txBody>
          <a:bodyPr wrap="none">
            <a:spAutoFit/>
          </a:bodyPr>
          <a:lstStyle/>
          <a:p>
            <a:pPr eaLnBrk="1" fontAlgn="auto" hangingPunct="1">
              <a:spcBef>
                <a:spcPts val="0"/>
              </a:spcBef>
              <a:spcAft>
                <a:spcPts val="0"/>
              </a:spcAft>
              <a:defRPr/>
            </a:pPr>
            <a:r>
              <a:rPr lang="en-US" altLang="zh-CN" sz="4000" dirty="0">
                <a:solidFill>
                  <a:schemeClr val="bg1"/>
                </a:solidFill>
                <a:latin typeface="+mj-ea"/>
                <a:ea typeface="+mj-ea"/>
              </a:rPr>
              <a:t>Careful-reading</a:t>
            </a:r>
            <a:endParaRPr lang="zh-CN" altLang="en-US" sz="4000" dirty="0">
              <a:solidFill>
                <a:schemeClr val="bg1"/>
              </a:solidFill>
              <a:latin typeface="+mj-ea"/>
              <a:ea typeface="+mj-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970844"/>
            <a:ext cx="9144000" cy="3849512"/>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2" name="TextBox 3"/>
          <p:cNvSpPr txBox="1">
            <a:spLocks noChangeArrowheads="1"/>
          </p:cNvSpPr>
          <p:nvPr/>
        </p:nvSpPr>
        <p:spPr bwMode="auto">
          <a:xfrm>
            <a:off x="714797" y="99128"/>
            <a:ext cx="8429203"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Careful-reading: Read &amp; Understand</a:t>
            </a:r>
            <a:endParaRPr lang="zh-CN" alt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515554" y="1354665"/>
            <a:ext cx="4391379" cy="2100062"/>
          </a:xfrm>
          <a:prstGeom prst="rect">
            <a:avLst/>
          </a:prstGeom>
          <a:noFill/>
        </p:spPr>
        <p:txBody>
          <a:bodyPr wrap="square" rtlCol="0">
            <a:spAutoFit/>
          </a:bodyPr>
          <a:lstStyle/>
          <a:p>
            <a:pPr>
              <a:lnSpc>
                <a:spcPts val="4000"/>
              </a:lnSpc>
            </a:pPr>
            <a:r>
              <a:rPr lang="en-US" altLang="zh-CN" sz="2800" b="1" dirty="0">
                <a:solidFill>
                  <a:schemeClr val="tx1"/>
                </a:solidFill>
                <a:latin typeface="Times New Roman" panose="02020603050405020304" pitchFamily="18" charset="0"/>
                <a:cs typeface="Times New Roman" panose="02020603050405020304" pitchFamily="18" charset="0"/>
              </a:rPr>
              <a:t>Complete the chart with expressions from the passage.</a:t>
            </a:r>
            <a:endParaRPr lang="zh-CN" altLang="en-US" sz="2800" b="1" dirty="0">
              <a:solidFill>
                <a:schemeClr val="tx1"/>
              </a:solidFill>
              <a:latin typeface="Times New Roman" panose="02020603050405020304" pitchFamily="18" charset="0"/>
              <a:cs typeface="Times New Roman" panose="02020603050405020304" pitchFamily="18" charset="0"/>
            </a:endParaRPr>
          </a:p>
          <a:p>
            <a:pPr>
              <a:lnSpc>
                <a:spcPts val="4000"/>
              </a:lnSpc>
            </a:pPr>
            <a:endParaRPr lang="zh-CN" altLang="en-US" sz="2800" b="1" dirty="0">
              <a:solidFill>
                <a:schemeClr val="tx1"/>
              </a:solidFill>
              <a:latin typeface="Times New Roman" panose="02020603050405020304" pitchFamily="18" charset="0"/>
              <a:cs typeface="Times New Roman" panose="02020603050405020304" pitchFamily="18" charset="0"/>
            </a:endParaRPr>
          </a:p>
        </p:txBody>
      </p:sp>
      <p:pic>
        <p:nvPicPr>
          <p:cNvPr id="7" name="图片 6" descr="2.png"/>
          <p:cNvPicPr>
            <a:picLocks noChangeAspect="1"/>
          </p:cNvPicPr>
          <p:nvPr/>
        </p:nvPicPr>
        <p:blipFill>
          <a:blip r:embed="rId1" cstate="print"/>
          <a:stretch>
            <a:fillRect/>
          </a:stretch>
        </p:blipFill>
        <p:spPr>
          <a:xfrm>
            <a:off x="197208" y="955447"/>
            <a:ext cx="4194170" cy="3526242"/>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632178"/>
            <a:ext cx="9144000" cy="4236021"/>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grpSp>
        <p:nvGrpSpPr>
          <p:cNvPr id="2" name="组合 53"/>
          <p:cNvGrpSpPr/>
          <p:nvPr/>
        </p:nvGrpSpPr>
        <p:grpSpPr>
          <a:xfrm>
            <a:off x="471015" y="89125"/>
            <a:ext cx="8289889" cy="4943750"/>
            <a:chOff x="522514" y="-20065"/>
            <a:chExt cx="8289889" cy="4943750"/>
          </a:xfrm>
        </p:grpSpPr>
        <p:sp>
          <p:nvSpPr>
            <p:cNvPr id="5" name="矩形 4"/>
            <p:cNvSpPr/>
            <p:nvPr/>
          </p:nvSpPr>
          <p:spPr>
            <a:xfrm>
              <a:off x="1637844" y="291433"/>
              <a:ext cx="6008913" cy="723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Football enjoys popularity all over the world and it has a</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history that goes back to 1 ___________________.</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3466686" y="-20065"/>
              <a:ext cx="2069961" cy="38183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Opening</a:t>
              </a:r>
              <a:endParaRPr lang="zh-CN" altLang="en-US" b="1" dirty="0">
                <a:latin typeface="Times New Roman" panose="02020603050405020304" pitchFamily="18" charset="0"/>
                <a:cs typeface="Times New Roman" panose="02020603050405020304" pitchFamily="18" charset="0"/>
              </a:endParaRPr>
            </a:p>
          </p:txBody>
        </p:sp>
        <p:cxnSp>
          <p:nvCxnSpPr>
            <p:cNvPr id="7" name="直接连接符 6"/>
            <p:cNvCxnSpPr/>
            <p:nvPr/>
          </p:nvCxnSpPr>
          <p:spPr>
            <a:xfrm flipV="1">
              <a:off x="1879042" y="1094960"/>
              <a:ext cx="5315578" cy="3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481565" y="984428"/>
              <a:ext cx="0" cy="261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8975" y="1115055"/>
              <a:ext cx="18" cy="191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5968728" y="1276141"/>
              <a:ext cx="2843675" cy="2240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Reason </a:t>
              </a:r>
              <a:r>
                <a:rPr lang="en-US" altLang="zh-CN" dirty="0">
                  <a:solidFill>
                    <a:srgbClr val="0070C0"/>
                  </a:solidFill>
                  <a:latin typeface="Times New Roman" panose="02020603050405020304" pitchFamily="18" charset="0"/>
                  <a:cs typeface="Times New Roman" panose="02020603050405020304" pitchFamily="18" charset="0"/>
                </a:rPr>
                <a:t>3</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It breaks down walls and</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6___________.</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rgbClr val="0070C0"/>
                  </a:solidFill>
                  <a:latin typeface="Times New Roman" panose="02020603050405020304" pitchFamily="18" charset="0"/>
                  <a:cs typeface="Times New Roman" panose="02020603050405020304" pitchFamily="18" charset="0"/>
                </a:rPr>
                <a:t>Example</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British and German soldiers</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put down their guns and</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7______ on Christmas Day 1914.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7" name="矩形 36"/>
            <p:cNvSpPr/>
            <p:nvPr/>
          </p:nvSpPr>
          <p:spPr>
            <a:xfrm>
              <a:off x="522514" y="1306286"/>
              <a:ext cx="2615922" cy="22608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Reason</a:t>
              </a:r>
              <a:r>
                <a:rPr lang="en-US" altLang="zh-CN" dirty="0">
                  <a:solidFill>
                    <a:srgbClr val="0070C0"/>
                  </a:solidFill>
                  <a:latin typeface="Times New Roman" panose="02020603050405020304" pitchFamily="18" charset="0"/>
                  <a:cs typeface="Times New Roman" panose="02020603050405020304" pitchFamily="18" charset="0"/>
                </a:rPr>
                <a:t> 1</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It is 2____________.</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rgbClr val="0070C0"/>
                  </a:solidFill>
                  <a:latin typeface="Times New Roman" panose="02020603050405020304" pitchFamily="18" charset="0"/>
                  <a:cs typeface="Times New Roman" panose="02020603050405020304" pitchFamily="18" charset="0"/>
                </a:rPr>
                <a:t>Example</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The young Pelé played football to his heart’s content with</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3__________________</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8" name="矩形 37"/>
            <p:cNvSpPr/>
            <p:nvPr/>
          </p:nvSpPr>
          <p:spPr>
            <a:xfrm>
              <a:off x="3225522" y="1266093"/>
              <a:ext cx="2652764" cy="2260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Reason </a:t>
              </a:r>
              <a:r>
                <a:rPr lang="en-US" altLang="zh-CN" dirty="0">
                  <a:solidFill>
                    <a:srgbClr val="0070C0"/>
                  </a:solidFill>
                  <a:latin typeface="Times New Roman" panose="02020603050405020304" pitchFamily="18" charset="0"/>
                  <a:cs typeface="Times New Roman" panose="02020603050405020304" pitchFamily="18" charset="0"/>
                </a:rPr>
                <a:t>2</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It is a game with</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4 ____________.</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rgbClr val="0070C0"/>
                  </a:solidFill>
                  <a:latin typeface="Times New Roman" panose="02020603050405020304" pitchFamily="18" charset="0"/>
                  <a:cs typeface="Times New Roman" panose="02020603050405020304" pitchFamily="18" charset="0"/>
                </a:rPr>
                <a:t>Example</a:t>
              </a:r>
              <a:endParaRPr lang="en-US" altLang="zh-CN" dirty="0">
                <a:solidFill>
                  <a:srgbClr val="0070C0"/>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It is amazing to see how professional players use their bodies to 5 ______.</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5" name="椭圆 44"/>
            <p:cNvSpPr/>
            <p:nvPr/>
          </p:nvSpPr>
          <p:spPr>
            <a:xfrm>
              <a:off x="4230357" y="3406410"/>
              <a:ext cx="542611" cy="482320"/>
            </a:xfrm>
            <a:prstGeom prst="ellipse">
              <a:avLst/>
            </a:prstGeom>
            <a:blipFill>
              <a:blip r:embed="rId1"/>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438600" y="3428184"/>
              <a:ext cx="542611" cy="482320"/>
            </a:xfrm>
            <a:prstGeom prst="ellipse">
              <a:avLst/>
            </a:prstGeom>
            <a:blipFill>
              <a:blip r:embed="rId2"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107065" y="3383156"/>
              <a:ext cx="542611" cy="482320"/>
            </a:xfrm>
            <a:prstGeom prst="ellipse">
              <a:avLst/>
            </a:prstGeom>
            <a:blipFill>
              <a:blip r:embed="rId3" cstate="prin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flipV="1">
              <a:off x="1678075" y="3999245"/>
              <a:ext cx="5717512" cy="30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5" idx="4"/>
            </p:cNvCxnSpPr>
            <p:nvPr/>
          </p:nvCxnSpPr>
          <p:spPr>
            <a:xfrm>
              <a:off x="4501663" y="3888730"/>
              <a:ext cx="15" cy="2612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4"/>
            </p:cNvCxnSpPr>
            <p:nvPr/>
          </p:nvCxnSpPr>
          <p:spPr>
            <a:xfrm flipH="1">
              <a:off x="1704005" y="3910504"/>
              <a:ext cx="5901" cy="1292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9" idx="4"/>
            </p:cNvCxnSpPr>
            <p:nvPr/>
          </p:nvCxnSpPr>
          <p:spPr>
            <a:xfrm flipH="1">
              <a:off x="7375937" y="3865476"/>
              <a:ext cx="2434" cy="143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451356" y="4480332"/>
              <a:ext cx="4582466" cy="4433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Football is much more than just a sport.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0" name="圆角矩形 69"/>
            <p:cNvSpPr/>
            <p:nvPr/>
          </p:nvSpPr>
          <p:spPr>
            <a:xfrm>
              <a:off x="3535959" y="4128638"/>
              <a:ext cx="2069961" cy="38183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Conclusion</a:t>
              </a:r>
              <a:endParaRPr lang="zh-CN" altLang="en-US" b="1" dirty="0">
                <a:latin typeface="Times New Roman" panose="02020603050405020304" pitchFamily="18" charset="0"/>
                <a:cs typeface="Times New Roman" panose="02020603050405020304" pitchFamily="18" charset="0"/>
              </a:endParaRPr>
            </a:p>
          </p:txBody>
        </p:sp>
        <p:cxnSp>
          <p:nvCxnSpPr>
            <p:cNvPr id="42" name="直接连接符 41"/>
            <p:cNvCxnSpPr/>
            <p:nvPr/>
          </p:nvCxnSpPr>
          <p:spPr>
            <a:xfrm>
              <a:off x="7206143" y="1076543"/>
              <a:ext cx="18" cy="191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643094"/>
            <a:ext cx="9144000" cy="422510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5" name="矩形 4"/>
          <p:cNvSpPr/>
          <p:nvPr/>
        </p:nvSpPr>
        <p:spPr>
          <a:xfrm>
            <a:off x="1798590" y="864212"/>
            <a:ext cx="2994462" cy="35872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Football enjoys popularity all over the world and it has a</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history that goes back to 1 _______________.</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110528" y="1889144"/>
            <a:ext cx="1678075" cy="11957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Opening</a:t>
            </a:r>
            <a:endParaRPr lang="zh-CN" alt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51378" y="3668889"/>
            <a:ext cx="2596444"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Ancient China</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5054321" y="683286"/>
            <a:ext cx="4089679" cy="41600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Reason </a:t>
            </a:r>
            <a:r>
              <a:rPr lang="en-US" altLang="zh-CN" sz="2800" b="1" dirty="0">
                <a:solidFill>
                  <a:srgbClr val="0070C0"/>
                </a:solidFill>
                <a:latin typeface="Times New Roman" panose="02020603050405020304" pitchFamily="18" charset="0"/>
                <a:cs typeface="Times New Roman" panose="02020603050405020304" pitchFamily="18" charset="0"/>
              </a:rPr>
              <a:t>1</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It is 2____________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_________________.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rgbClr val="0070C0"/>
                </a:solidFill>
                <a:latin typeface="Times New Roman" panose="02020603050405020304" pitchFamily="18" charset="0"/>
                <a:cs typeface="Times New Roman" panose="02020603050405020304" pitchFamily="18" charset="0"/>
              </a:rPr>
              <a:t>Example</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The young </a:t>
            </a:r>
            <a:r>
              <a:rPr lang="en-US" altLang="zh-CN" sz="2800" b="1" dirty="0" err="1">
                <a:solidFill>
                  <a:schemeClr val="tx1"/>
                </a:solidFill>
                <a:latin typeface="Times New Roman" panose="02020603050405020304" pitchFamily="18" charset="0"/>
                <a:cs typeface="Times New Roman" panose="02020603050405020304" pitchFamily="18" charset="0"/>
              </a:rPr>
              <a:t>Pelé</a:t>
            </a:r>
            <a:r>
              <a:rPr lang="en-US" altLang="zh-CN" sz="2800" b="1" dirty="0">
                <a:solidFill>
                  <a:schemeClr val="tx1"/>
                </a:solidFill>
                <a:latin typeface="Times New Roman" panose="02020603050405020304" pitchFamily="18" charset="0"/>
                <a:cs typeface="Times New Roman" panose="02020603050405020304" pitchFamily="18" charset="0"/>
              </a:rPr>
              <a:t> played football to his heart’s content with 3_______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___________________.</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977467" y="1241778"/>
            <a:ext cx="2229556"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 simple and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170342" y="4200682"/>
            <a:ext cx="3330191"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made of plastic bags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023556" y="1659466"/>
            <a:ext cx="3691467"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cheap game to play</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H="1" flipV="1">
            <a:off x="4749150" y="2527222"/>
            <a:ext cx="308272" cy="1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64431" y="3788638"/>
            <a:ext cx="1461880"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 ball</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643094"/>
            <a:ext cx="9144000" cy="422510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5" name="矩形 4"/>
          <p:cNvSpPr/>
          <p:nvPr/>
        </p:nvSpPr>
        <p:spPr>
          <a:xfrm>
            <a:off x="1798590" y="864212"/>
            <a:ext cx="2994462" cy="35872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Football enjoys popularity all over the world and it has a</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history that goes back to 1 _______________.</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110528" y="1889144"/>
            <a:ext cx="1678075" cy="11957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Opening</a:t>
            </a:r>
            <a:endParaRPr lang="zh-CN" altLang="en-US" sz="2800" b="1" dirty="0">
              <a:latin typeface="Times New Roman" panose="02020603050405020304" pitchFamily="18" charset="0"/>
              <a:cs typeface="Times New Roman" panose="02020603050405020304" pitchFamily="18" charset="0"/>
            </a:endParaRPr>
          </a:p>
        </p:txBody>
      </p:sp>
      <p:cxnSp>
        <p:nvCxnSpPr>
          <p:cNvPr id="23" name="直接连接符 22"/>
          <p:cNvCxnSpPr/>
          <p:nvPr/>
        </p:nvCxnSpPr>
        <p:spPr>
          <a:xfrm flipH="1" flipV="1">
            <a:off x="4783016" y="2572378"/>
            <a:ext cx="353428" cy="1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94498" y="643117"/>
            <a:ext cx="3891457" cy="42001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Reason </a:t>
            </a:r>
            <a:r>
              <a:rPr lang="en-US" altLang="zh-CN" sz="2800" b="1" dirty="0">
                <a:solidFill>
                  <a:srgbClr val="0070C0"/>
                </a:solidFill>
                <a:latin typeface="Times New Roman" panose="02020603050405020304" pitchFamily="18" charset="0"/>
                <a:cs typeface="Times New Roman" panose="02020603050405020304" pitchFamily="18" charset="0"/>
              </a:rPr>
              <a:t>2</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It is a game with</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4 _______________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_________________.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rgbClr val="0070C0"/>
                </a:solidFill>
                <a:latin typeface="Times New Roman" panose="02020603050405020304" pitchFamily="18" charset="0"/>
                <a:cs typeface="Times New Roman" panose="02020603050405020304" pitchFamily="18" charset="0"/>
              </a:rPr>
              <a:t>Example</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It is amazing to see how professional players use their bodies to 5 ____________________.</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396088" y="1422400"/>
            <a:ext cx="3454401"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creativity and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51378" y="3668889"/>
            <a:ext cx="2596444" cy="523220"/>
          </a:xfrm>
          <a:prstGeom prst="rect">
            <a:avLst/>
          </a:prstGeom>
          <a:noFill/>
        </p:spPr>
        <p:txBody>
          <a:bodyPr wrap="square" rtlCol="0">
            <a:spAutoFit/>
          </a:bodyPr>
          <a:lstStyle>
            <a:defPPr>
              <a:defRPr lang="zh-CN"/>
            </a:defPPr>
            <a:lvl1pPr>
              <a:defRPr sz="2800" b="1">
                <a:solidFill>
                  <a:srgbClr val="C00000"/>
                </a:solidFill>
                <a:latin typeface="Times New Roman" panose="02020603050405020304" pitchFamily="18" charset="0"/>
                <a:cs typeface="Times New Roman" panose="02020603050405020304" pitchFamily="18" charset="0"/>
              </a:defRPr>
            </a:lvl1pPr>
          </a:lstStyle>
          <a:p>
            <a:r>
              <a:rPr lang="en-US" altLang="zh-CN" dirty="0"/>
              <a:t>Ancient China</a:t>
            </a:r>
            <a:endParaRPr lang="zh-CN" altLang="en-US" dirty="0"/>
          </a:p>
        </p:txBody>
      </p:sp>
      <p:sp>
        <p:nvSpPr>
          <p:cNvPr id="11" name="TextBox 10"/>
          <p:cNvSpPr txBox="1"/>
          <p:nvPr/>
        </p:nvSpPr>
        <p:spPr>
          <a:xfrm>
            <a:off x="5266265" y="1868311"/>
            <a:ext cx="3527779"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excitement</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159023" y="4351868"/>
            <a:ext cx="3702757"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pass, score and defend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643094"/>
            <a:ext cx="9144000" cy="422510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5" name="矩形 4"/>
          <p:cNvSpPr/>
          <p:nvPr/>
        </p:nvSpPr>
        <p:spPr>
          <a:xfrm>
            <a:off x="1798590" y="864212"/>
            <a:ext cx="2994462" cy="35872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Football enjoys popularity all over the world and it has a</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history that goes back to 1 _______________.</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110528" y="1889144"/>
            <a:ext cx="1678075" cy="11957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Opening</a:t>
            </a:r>
            <a:endParaRPr lang="zh-CN" altLang="en-US" sz="2800" b="1" dirty="0">
              <a:latin typeface="Times New Roman" panose="02020603050405020304" pitchFamily="18" charset="0"/>
              <a:cs typeface="Times New Roman" panose="02020603050405020304" pitchFamily="18" charset="0"/>
            </a:endParaRPr>
          </a:p>
        </p:txBody>
      </p:sp>
      <p:sp>
        <p:nvSpPr>
          <p:cNvPr id="7" name="矩形 6"/>
          <p:cNvSpPr/>
          <p:nvPr/>
        </p:nvSpPr>
        <p:spPr>
          <a:xfrm>
            <a:off x="5084457" y="203200"/>
            <a:ext cx="3928914" cy="46062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chemeClr val="tx1"/>
                </a:solidFill>
                <a:latin typeface="Times New Roman" panose="02020603050405020304" pitchFamily="18" charset="0"/>
                <a:cs typeface="Times New Roman" panose="02020603050405020304" pitchFamily="18" charset="0"/>
              </a:rPr>
              <a:t>Reason </a:t>
            </a:r>
            <a:r>
              <a:rPr lang="en-US" altLang="zh-CN" sz="2800" b="1" dirty="0">
                <a:solidFill>
                  <a:srgbClr val="0070C0"/>
                </a:solidFill>
                <a:latin typeface="Times New Roman" panose="02020603050405020304" pitchFamily="18" charset="0"/>
                <a:cs typeface="Times New Roman" panose="02020603050405020304" pitchFamily="18" charset="0"/>
              </a:rPr>
              <a:t>3</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It breaks down walls and 6_____________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__________________.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rgbClr val="0070C0"/>
                </a:solidFill>
                <a:latin typeface="Times New Roman" panose="02020603050405020304" pitchFamily="18" charset="0"/>
                <a:cs typeface="Times New Roman" panose="02020603050405020304" pitchFamily="18" charset="0"/>
              </a:rPr>
              <a:t>Example</a:t>
            </a:r>
            <a:endParaRPr lang="en-US" altLang="zh-CN" sz="2800" b="1" dirty="0">
              <a:solidFill>
                <a:srgbClr val="0070C0"/>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British and German soldiers put down their guns and 7___________</a:t>
            </a:r>
            <a:endParaRPr lang="en-US" altLang="zh-CN" sz="2800" b="1" dirty="0">
              <a:solidFill>
                <a:schemeClr val="tx1"/>
              </a:solidFill>
              <a:latin typeface="Times New Roman" panose="02020603050405020304" pitchFamily="18" charset="0"/>
              <a:cs typeface="Times New Roman" panose="02020603050405020304" pitchFamily="18" charset="0"/>
            </a:endParaRPr>
          </a:p>
          <a:p>
            <a:r>
              <a:rPr lang="en-US" altLang="zh-CN" sz="2800" b="1" dirty="0">
                <a:solidFill>
                  <a:schemeClr val="tx1"/>
                </a:solidFill>
                <a:latin typeface="Times New Roman" panose="02020603050405020304" pitchFamily="18" charset="0"/>
                <a:cs typeface="Times New Roman" panose="02020603050405020304" pitchFamily="18" charset="0"/>
              </a:rPr>
              <a:t>_________________ on Christmas Day 1914.</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851378" y="3668889"/>
            <a:ext cx="2596444"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Ancient China</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073424" y="970844"/>
            <a:ext cx="2709334"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brings people</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209821" y="1416755"/>
            <a:ext cx="276013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together</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959609" y="3505223"/>
            <a:ext cx="1665104"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played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181599" y="3996290"/>
            <a:ext cx="3183469"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football</a:t>
            </a:r>
            <a:r>
              <a:rPr lang="zh-CN" altLang="en-US" sz="2800" b="1" dirty="0">
                <a:solidFill>
                  <a:srgbClr val="C0000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together</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flipH="1" flipV="1">
            <a:off x="4749150" y="2527222"/>
            <a:ext cx="308272" cy="1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026391" y="1860813"/>
            <a:ext cx="4748071" cy="1006674"/>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769111" y="2010772"/>
            <a:ext cx="3262630" cy="706755"/>
          </a:xfrm>
          <a:prstGeom prst="rect">
            <a:avLst/>
          </a:prstGeom>
          <a:noFill/>
        </p:spPr>
        <p:txBody>
          <a:bodyPr wrap="none">
            <a:spAutoFit/>
          </a:bodyPr>
          <a:lstStyle/>
          <a:p>
            <a:pPr eaLnBrk="1" fontAlgn="auto" hangingPunct="1">
              <a:spcBef>
                <a:spcPts val="0"/>
              </a:spcBef>
              <a:spcAft>
                <a:spcPts val="0"/>
              </a:spcAft>
              <a:defRPr/>
            </a:pPr>
            <a:r>
              <a:rPr lang="en-US" altLang="zh-CN" sz="4000" dirty="0">
                <a:solidFill>
                  <a:schemeClr val="bg1"/>
                </a:solidFill>
                <a:latin typeface="+mj-ea"/>
                <a:ea typeface="+mj-ea"/>
              </a:rPr>
              <a:t>Post-reading</a:t>
            </a:r>
            <a:endParaRPr lang="zh-CN" altLang="en-US" sz="4000" dirty="0">
              <a:solidFill>
                <a:schemeClr val="bg1"/>
              </a:solidFill>
              <a:latin typeface="+mj-ea"/>
              <a:ea typeface="+mj-ea"/>
            </a:endParaRPr>
          </a:p>
        </p:txBody>
      </p:sp>
      <p:sp>
        <p:nvSpPr>
          <p:cNvPr id="9" name="泪滴形 8"/>
          <p:cNvSpPr/>
          <p:nvPr/>
        </p:nvSpPr>
        <p:spPr>
          <a:xfrm>
            <a:off x="1785291" y="1860813"/>
            <a:ext cx="1162095" cy="1077696"/>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IV</a:t>
            </a:r>
            <a:endParaRPr lang="en-US" altLang="zh-CN" sz="5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 presetClass="entr" presetSubtype="3"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569156"/>
            <a:ext cx="9144000" cy="2980269"/>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40" name="TextBox 39"/>
          <p:cNvSpPr txBox="1"/>
          <p:nvPr/>
        </p:nvSpPr>
        <p:spPr>
          <a:xfrm>
            <a:off x="285822" y="1649665"/>
            <a:ext cx="8846890" cy="2451953"/>
          </a:xfrm>
          <a:prstGeom prst="rect">
            <a:avLst/>
          </a:prstGeom>
          <a:noFill/>
        </p:spPr>
        <p:txBody>
          <a:bodyPr wrap="square">
            <a:spAutoFit/>
          </a:bodyPr>
          <a:lstStyle/>
          <a:p>
            <a:pPr>
              <a:lnSpc>
                <a:spcPts val="4600"/>
              </a:lnSpc>
              <a:defRPr/>
            </a:pPr>
            <a:r>
              <a:rPr lang="en-US" altLang="zh-CN" sz="2800" b="1" dirty="0">
                <a:latin typeface="Times New Roman" panose="02020603050405020304" pitchFamily="18" charset="0"/>
                <a:cs typeface="Times New Roman" panose="02020603050405020304" pitchFamily="18" charset="0"/>
                <a:sym typeface="+mn-ea"/>
              </a:rPr>
              <a:t>1. What is your understanding of the last sentence of the passage?</a:t>
            </a:r>
            <a:endParaRPr lang="en-US" altLang="zh-CN" sz="2800" b="1" dirty="0">
              <a:latin typeface="Times New Roman" panose="02020603050405020304" pitchFamily="18" charset="0"/>
              <a:cs typeface="Times New Roman" panose="02020603050405020304" pitchFamily="18" charset="0"/>
              <a:sym typeface="+mn-ea"/>
            </a:endParaRPr>
          </a:p>
          <a:p>
            <a:pPr>
              <a:lnSpc>
                <a:spcPts val="4600"/>
              </a:lnSpc>
              <a:defRPr/>
            </a:pPr>
            <a:r>
              <a:rPr lang="en-US" altLang="zh-CN" sz="2800" b="1" dirty="0">
                <a:latin typeface="Times New Roman" panose="02020603050405020304" pitchFamily="18" charset="0"/>
                <a:cs typeface="Times New Roman" panose="02020603050405020304" pitchFamily="18" charset="0"/>
                <a:sym typeface="+mn-ea"/>
              </a:rPr>
              <a:t>2. What other sports are as popular as football in China? What makes them so popular?</a:t>
            </a:r>
            <a:endParaRPr lang="zh-CN" altLang="en-US" sz="2800" b="1" dirty="0">
              <a:latin typeface="Times New Roman" panose="02020603050405020304" pitchFamily="18" charset="0"/>
              <a:cs typeface="Times New Roman" panose="02020603050405020304" pitchFamily="18" charset="0"/>
            </a:endParaRPr>
          </a:p>
        </p:txBody>
      </p:sp>
      <p:sp>
        <p:nvSpPr>
          <p:cNvPr id="8" name="圆角矩形 7"/>
          <p:cNvSpPr/>
          <p:nvPr/>
        </p:nvSpPr>
        <p:spPr>
          <a:xfrm>
            <a:off x="5926664" y="169332"/>
            <a:ext cx="2596445" cy="428979"/>
          </a:xfrm>
          <a:prstGeom prst="round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6600"/>
                </a:solidFill>
                <a:latin typeface="Verdana" panose="020B0604030504040204" pitchFamily="34" charset="0"/>
                <a:ea typeface="Verdana" panose="020B0604030504040204" pitchFamily="34" charset="0"/>
                <a:cs typeface="Verdana" panose="020B0604030504040204" pitchFamily="34" charset="0"/>
              </a:rPr>
              <a:t>Think &amp; Share</a:t>
            </a:r>
            <a:endParaRPr lang="zh-CN" altLang="en-US" sz="2000" b="1" dirty="0">
              <a:solidFill>
                <a:srgbClr val="FF6600"/>
              </a:solidFill>
              <a:latin typeface="Verdana" panose="020B0604030504040204" pitchFamily="34" charset="0"/>
              <a:ea typeface="Dotum" panose="020B0600000101010101" pitchFamily="34" charset="-127"/>
              <a:cs typeface="Verdana" panose="020B0604030504040204" pitchFamily="34" charset="0"/>
            </a:endParaRPr>
          </a:p>
        </p:txBody>
      </p:sp>
      <p:sp>
        <p:nvSpPr>
          <p:cNvPr id="6" name="TextBox 3"/>
          <p:cNvSpPr txBox="1">
            <a:spLocks noChangeArrowheads="1"/>
          </p:cNvSpPr>
          <p:nvPr/>
        </p:nvSpPr>
        <p:spPr bwMode="auto">
          <a:xfrm>
            <a:off x="756708" y="144286"/>
            <a:ext cx="809053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Post-reading: Group Work</a:t>
            </a:r>
            <a:endParaRPr lang="zh-CN" altLang="en-US"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0175" y="571353"/>
            <a:ext cx="8750935" cy="954107"/>
          </a:xfrm>
          <a:prstGeom prst="rect">
            <a:avLst/>
          </a:prstGeom>
          <a:noFill/>
        </p:spPr>
        <p:txBody>
          <a:bodyPr wrap="square">
            <a:spAutoFit/>
          </a:bodyPr>
          <a:lstStyle/>
          <a:p>
            <a:pPr>
              <a:defRPr/>
            </a:pPr>
            <a:r>
              <a:rPr lang="en-US" altLang="zh-CN" sz="2800" b="1" dirty="0">
                <a:solidFill>
                  <a:schemeClr val="accent6">
                    <a:lumMod val="50000"/>
                  </a:schemeClr>
                </a:solidFill>
                <a:latin typeface="Times New Roman" panose="02020603050405020304" pitchFamily="18" charset="0"/>
                <a:cs typeface="Times New Roman" panose="02020603050405020304" pitchFamily="18" charset="0"/>
                <a:sym typeface="+mn-ea"/>
              </a:rPr>
              <a:t>Discuss the following questions with your group members and share your ideas with the class. </a:t>
            </a:r>
            <a:endParaRPr lang="zh-CN" altLang="en-US" sz="28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500"/>
                                        <p:tgtEl>
                                          <p:spTgt spid="40"/>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8"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TextBox 5"/>
          <p:cNvSpPr txBox="1"/>
          <p:nvPr/>
        </p:nvSpPr>
        <p:spPr>
          <a:xfrm>
            <a:off x="1309308" y="1461276"/>
            <a:ext cx="677108" cy="913070"/>
          </a:xfrm>
          <a:prstGeom prst="rect">
            <a:avLst/>
          </a:prstGeom>
          <a:noFill/>
        </p:spPr>
        <p:txBody>
          <a:bodyPr vert="eaVert" wrap="none" rtlCol="0">
            <a:spAutoFit/>
          </a:bodyPr>
          <a:lstStyle/>
          <a:p>
            <a:r>
              <a:rPr lang="zh-CN" altLang="en-US" sz="3200" b="1" dirty="0">
                <a:solidFill>
                  <a:srgbClr val="2C7A8E"/>
                </a:solidFill>
                <a:latin typeface="微软雅黑" panose="020B0503020204020204" pitchFamily="34" charset="-122"/>
                <a:ea typeface="微软雅黑" panose="020B0503020204020204" pitchFamily="34" charset="-122"/>
              </a:rPr>
              <a:t>目录</a:t>
            </a:r>
            <a:endParaRPr lang="zh-CN" altLang="en-US" sz="3200" b="1" dirty="0">
              <a:solidFill>
                <a:srgbClr val="2C7A8E"/>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974696" y="1095490"/>
            <a:ext cx="0" cy="3240360"/>
          </a:xfrm>
          <a:prstGeom prst="line">
            <a:avLst/>
          </a:prstGeom>
          <a:ln w="19050">
            <a:solidFill>
              <a:srgbClr val="2C7A8E"/>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02328" y="1125626"/>
            <a:ext cx="6869258" cy="324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8871586" y="1125626"/>
            <a:ext cx="0" cy="3240360"/>
          </a:xfrm>
          <a:prstGeom prst="line">
            <a:avLst/>
          </a:prstGeom>
          <a:ln w="19050">
            <a:solidFill>
              <a:srgbClr val="2C7A8E"/>
            </a:solidFill>
          </a:ln>
        </p:spPr>
        <p:style>
          <a:lnRef idx="1">
            <a:schemeClr val="accent1"/>
          </a:lnRef>
          <a:fillRef idx="0">
            <a:schemeClr val="accent1"/>
          </a:fillRef>
          <a:effectRef idx="0">
            <a:schemeClr val="accent1"/>
          </a:effectRef>
          <a:fontRef idx="minor">
            <a:schemeClr val="tx1"/>
          </a:fontRef>
        </p:style>
      </p:cxnSp>
      <p:sp>
        <p:nvSpPr>
          <p:cNvPr id="34" name="TextBox 4"/>
          <p:cNvSpPr txBox="1">
            <a:spLocks noChangeArrowheads="1"/>
          </p:cNvSpPr>
          <p:nvPr/>
        </p:nvSpPr>
        <p:spPr bwMode="auto">
          <a:xfrm>
            <a:off x="245615" y="2519406"/>
            <a:ext cx="169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tx1">
                    <a:lumMod val="65000"/>
                    <a:lumOff val="35000"/>
                  </a:schemeClr>
                </a:solidFill>
                <a:latin typeface="Stencil" panose="040409050D0802020404" pitchFamily="82" charset="0"/>
              </a:rPr>
              <a:t>contents</a:t>
            </a:r>
            <a:endParaRPr lang="zh-CN" altLang="en-US" sz="2400" dirty="0">
              <a:solidFill>
                <a:schemeClr val="tx1">
                  <a:lumMod val="65000"/>
                  <a:lumOff val="35000"/>
                </a:schemeClr>
              </a:solidFill>
              <a:latin typeface="Stencil" panose="040409050D0802020404" pitchFamily="82" charset="0"/>
            </a:endParaRPr>
          </a:p>
        </p:txBody>
      </p:sp>
      <p:sp>
        <p:nvSpPr>
          <p:cNvPr id="4" name="文本框 18"/>
          <p:cNvSpPr txBox="1"/>
          <p:nvPr/>
        </p:nvSpPr>
        <p:spPr>
          <a:xfrm>
            <a:off x="2580296" y="1765685"/>
            <a:ext cx="2207143"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Pre-reading</a:t>
            </a:r>
            <a:endParaRPr lang="zh-CN" altLang="en-US" sz="2800" dirty="0">
              <a:solidFill>
                <a:schemeClr val="accent1"/>
              </a:solidFill>
              <a:latin typeface="+mj-ea"/>
              <a:ea typeface="+mj-ea"/>
            </a:endParaRPr>
          </a:p>
        </p:txBody>
      </p:sp>
      <p:grpSp>
        <p:nvGrpSpPr>
          <p:cNvPr id="2" name="组合 4"/>
          <p:cNvGrpSpPr/>
          <p:nvPr/>
        </p:nvGrpSpPr>
        <p:grpSpPr bwMode="auto">
          <a:xfrm>
            <a:off x="2167852" y="1699009"/>
            <a:ext cx="410857" cy="523220"/>
            <a:chOff x="3572012" y="2047768"/>
            <a:chExt cx="411075" cy="522566"/>
          </a:xfrm>
        </p:grpSpPr>
        <p:sp>
          <p:nvSpPr>
            <p:cNvPr id="11290" name="文本框 16"/>
            <p:cNvSpPr txBox="1">
              <a:spLocks noChangeArrowheads="1"/>
            </p:cNvSpPr>
            <p:nvPr/>
          </p:nvSpPr>
          <p:spPr bwMode="auto">
            <a:xfrm>
              <a:off x="3572012" y="2047768"/>
              <a:ext cx="284203"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a:t>
              </a:r>
              <a:endParaRPr lang="zh-CN" altLang="en-US" sz="2800" dirty="0">
                <a:solidFill>
                  <a:srgbClr val="414455"/>
                </a:solidFill>
              </a:endParaRPr>
            </a:p>
          </p:txBody>
        </p:sp>
        <p:cxnSp>
          <p:nvCxnSpPr>
            <p:cNvPr id="7" name="直接连接符 6"/>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 name="文本框 21"/>
          <p:cNvSpPr txBox="1"/>
          <p:nvPr/>
        </p:nvSpPr>
        <p:spPr>
          <a:xfrm>
            <a:off x="5886895" y="2422028"/>
            <a:ext cx="3050835"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Language points</a:t>
            </a:r>
            <a:endParaRPr lang="zh-CN" altLang="en-US" sz="2800" dirty="0">
              <a:solidFill>
                <a:schemeClr val="accent1"/>
              </a:solidFill>
              <a:latin typeface="+mj-ea"/>
              <a:ea typeface="+mj-ea"/>
            </a:endParaRPr>
          </a:p>
        </p:txBody>
      </p:sp>
      <p:grpSp>
        <p:nvGrpSpPr>
          <p:cNvPr id="3" name="组合 8"/>
          <p:cNvGrpSpPr/>
          <p:nvPr/>
        </p:nvGrpSpPr>
        <p:grpSpPr bwMode="auto">
          <a:xfrm>
            <a:off x="5345122" y="1776769"/>
            <a:ext cx="561867" cy="523220"/>
            <a:chOff x="6009062" y="2057986"/>
            <a:chExt cx="561664" cy="522566"/>
          </a:xfrm>
        </p:grpSpPr>
        <p:sp>
          <p:nvSpPr>
            <p:cNvPr id="11288" name="文本框 20"/>
            <p:cNvSpPr txBox="1">
              <a:spLocks noChangeArrowheads="1"/>
            </p:cNvSpPr>
            <p:nvPr/>
          </p:nvSpPr>
          <p:spPr bwMode="auto">
            <a:xfrm>
              <a:off x="6009062" y="2057986"/>
              <a:ext cx="522711"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IV</a:t>
              </a:r>
              <a:endParaRPr lang="zh-CN" altLang="en-US" sz="2800" dirty="0">
                <a:solidFill>
                  <a:srgbClr val="414455"/>
                </a:solidFill>
              </a:endParaRPr>
            </a:p>
          </p:txBody>
        </p:sp>
        <p:cxnSp>
          <p:nvCxnSpPr>
            <p:cNvPr id="11" name="直接连接符 10"/>
            <p:cNvCxnSpPr/>
            <p:nvPr/>
          </p:nvCxnSpPr>
          <p:spPr>
            <a:xfrm flipH="1">
              <a:off x="6324752" y="2227637"/>
              <a:ext cx="245974" cy="245754"/>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2" name="文本框 24"/>
          <p:cNvSpPr txBox="1"/>
          <p:nvPr/>
        </p:nvSpPr>
        <p:spPr>
          <a:xfrm>
            <a:off x="2580296" y="2345123"/>
            <a:ext cx="2304670"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Fast-reading</a:t>
            </a:r>
            <a:endParaRPr lang="zh-CN" altLang="en-US" sz="2800" dirty="0">
              <a:solidFill>
                <a:schemeClr val="accent1"/>
              </a:solidFill>
              <a:latin typeface="+mj-ea"/>
              <a:ea typeface="+mj-ea"/>
            </a:endParaRPr>
          </a:p>
        </p:txBody>
      </p:sp>
      <p:grpSp>
        <p:nvGrpSpPr>
          <p:cNvPr id="5" name="组合 12"/>
          <p:cNvGrpSpPr/>
          <p:nvPr/>
        </p:nvGrpSpPr>
        <p:grpSpPr bwMode="auto">
          <a:xfrm>
            <a:off x="2118162" y="2278446"/>
            <a:ext cx="460550" cy="523220"/>
            <a:chOff x="3522293" y="2627150"/>
            <a:chExt cx="460794" cy="524155"/>
          </a:xfrm>
        </p:grpSpPr>
        <p:sp>
          <p:nvSpPr>
            <p:cNvPr id="11286" name="文本框 23"/>
            <p:cNvSpPr txBox="1">
              <a:spLocks noChangeArrowheads="1"/>
            </p:cNvSpPr>
            <p:nvPr/>
          </p:nvSpPr>
          <p:spPr bwMode="auto">
            <a:xfrm>
              <a:off x="3522293" y="2627150"/>
              <a:ext cx="383641" cy="5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II</a:t>
              </a:r>
              <a:endParaRPr lang="zh-CN" altLang="en-US" sz="2800" dirty="0">
                <a:solidFill>
                  <a:srgbClr val="414455"/>
                </a:solidFill>
              </a:endParaRPr>
            </a:p>
          </p:txBody>
        </p:sp>
        <p:cxnSp>
          <p:nvCxnSpPr>
            <p:cNvPr id="15" name="直接连接符 14"/>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6" name="文本框 27"/>
          <p:cNvSpPr txBox="1"/>
          <p:nvPr/>
        </p:nvSpPr>
        <p:spPr>
          <a:xfrm>
            <a:off x="5886897" y="2981368"/>
            <a:ext cx="2073581"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Homework</a:t>
            </a:r>
            <a:endParaRPr lang="zh-CN" altLang="en-US" sz="2800" dirty="0">
              <a:solidFill>
                <a:schemeClr val="accent1"/>
              </a:solidFill>
              <a:latin typeface="+mj-ea"/>
              <a:ea typeface="+mj-ea"/>
            </a:endParaRPr>
          </a:p>
        </p:txBody>
      </p:sp>
      <p:grpSp>
        <p:nvGrpSpPr>
          <p:cNvPr id="6" name="组合 16"/>
          <p:cNvGrpSpPr/>
          <p:nvPr/>
        </p:nvGrpSpPr>
        <p:grpSpPr bwMode="auto">
          <a:xfrm>
            <a:off x="5394815" y="2356207"/>
            <a:ext cx="512174" cy="523220"/>
            <a:chOff x="6058737" y="2637368"/>
            <a:chExt cx="511989" cy="522566"/>
          </a:xfrm>
        </p:grpSpPr>
        <p:sp>
          <p:nvSpPr>
            <p:cNvPr id="11284" name="文本框 26"/>
            <p:cNvSpPr txBox="1">
              <a:spLocks noChangeArrowheads="1"/>
            </p:cNvSpPr>
            <p:nvPr/>
          </p:nvSpPr>
          <p:spPr bwMode="auto">
            <a:xfrm>
              <a:off x="6058737" y="2637368"/>
              <a:ext cx="423361"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V</a:t>
              </a:r>
              <a:endParaRPr lang="zh-CN" altLang="en-US" sz="2800" dirty="0">
                <a:solidFill>
                  <a:srgbClr val="414455"/>
                </a:solidFill>
              </a:endParaRPr>
            </a:p>
          </p:txBody>
        </p:sp>
        <p:cxnSp>
          <p:nvCxnSpPr>
            <p:cNvPr id="19" name="直接连接符 18"/>
            <p:cNvCxnSpPr/>
            <p:nvPr/>
          </p:nvCxnSpPr>
          <p:spPr>
            <a:xfrm flipH="1">
              <a:off x="6324752" y="2807018"/>
              <a:ext cx="245974"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0" name="文本框 30"/>
          <p:cNvSpPr txBox="1"/>
          <p:nvPr/>
        </p:nvSpPr>
        <p:spPr>
          <a:xfrm>
            <a:off x="2580296" y="2918210"/>
            <a:ext cx="2869183"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Careful-reading</a:t>
            </a:r>
            <a:endParaRPr lang="zh-CN" altLang="en-US" sz="2800" dirty="0">
              <a:solidFill>
                <a:schemeClr val="accent1"/>
              </a:solidFill>
              <a:latin typeface="+mj-ea"/>
              <a:ea typeface="+mj-ea"/>
            </a:endParaRPr>
          </a:p>
        </p:txBody>
      </p:sp>
      <p:grpSp>
        <p:nvGrpSpPr>
          <p:cNvPr id="9" name="组合 20"/>
          <p:cNvGrpSpPr/>
          <p:nvPr/>
        </p:nvGrpSpPr>
        <p:grpSpPr bwMode="auto">
          <a:xfrm>
            <a:off x="2068472" y="2851534"/>
            <a:ext cx="510243" cy="523220"/>
            <a:chOff x="3472574" y="3200893"/>
            <a:chExt cx="510513" cy="522566"/>
          </a:xfrm>
        </p:grpSpPr>
        <p:sp>
          <p:nvSpPr>
            <p:cNvPr id="11282" name="文本框 29"/>
            <p:cNvSpPr txBox="1">
              <a:spLocks noChangeArrowheads="1"/>
            </p:cNvSpPr>
            <p:nvPr/>
          </p:nvSpPr>
          <p:spPr bwMode="auto">
            <a:xfrm>
              <a:off x="3472574" y="3200893"/>
              <a:ext cx="48308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III</a:t>
              </a:r>
              <a:endParaRPr lang="zh-CN" altLang="en-US" sz="2800" dirty="0">
                <a:solidFill>
                  <a:srgbClr val="414455"/>
                </a:solidFill>
              </a:endParaRPr>
            </a:p>
          </p:txBody>
        </p:sp>
        <p:cxnSp>
          <p:nvCxnSpPr>
            <p:cNvPr id="23" name="直接连接符 22"/>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a:off x="2117355" y="1864728"/>
            <a:ext cx="0" cy="1546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8"/>
          <p:cNvGrpSpPr/>
          <p:nvPr/>
        </p:nvGrpSpPr>
        <p:grpSpPr bwMode="auto">
          <a:xfrm>
            <a:off x="5336754" y="2890431"/>
            <a:ext cx="561868" cy="523220"/>
            <a:chOff x="6009061" y="2637368"/>
            <a:chExt cx="561665" cy="522566"/>
          </a:xfrm>
        </p:grpSpPr>
        <p:sp>
          <p:nvSpPr>
            <p:cNvPr id="35" name="文本框 26"/>
            <p:cNvSpPr txBox="1">
              <a:spLocks noChangeArrowheads="1"/>
            </p:cNvSpPr>
            <p:nvPr/>
          </p:nvSpPr>
          <p:spPr bwMode="auto">
            <a:xfrm>
              <a:off x="6009061" y="2637368"/>
              <a:ext cx="522711"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800" dirty="0">
                  <a:solidFill>
                    <a:srgbClr val="414455"/>
                  </a:solidFill>
                </a:rPr>
                <a:t>VI</a:t>
              </a:r>
              <a:endParaRPr lang="zh-CN" altLang="en-US" sz="2800" dirty="0">
                <a:solidFill>
                  <a:srgbClr val="414455"/>
                </a:solidFill>
              </a:endParaRPr>
            </a:p>
          </p:txBody>
        </p:sp>
        <p:cxnSp>
          <p:nvCxnSpPr>
            <p:cNvPr id="36" name="直接连接符 35"/>
            <p:cNvCxnSpPr/>
            <p:nvPr/>
          </p:nvCxnSpPr>
          <p:spPr>
            <a:xfrm flipH="1">
              <a:off x="6324752" y="2807018"/>
              <a:ext cx="245974"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7" name="文本框 30"/>
          <p:cNvSpPr txBox="1"/>
          <p:nvPr/>
        </p:nvSpPr>
        <p:spPr>
          <a:xfrm>
            <a:off x="5856503" y="1817766"/>
            <a:ext cx="2362378" cy="523220"/>
          </a:xfrm>
          <a:prstGeom prst="rect">
            <a:avLst/>
          </a:prstGeom>
          <a:noFill/>
        </p:spPr>
        <p:txBody>
          <a:bodyPr wrap="none">
            <a:spAutoFit/>
          </a:bodyPr>
          <a:lstStyle/>
          <a:p>
            <a:pPr eaLnBrk="1" fontAlgn="auto" hangingPunct="1">
              <a:spcBef>
                <a:spcPts val="0"/>
              </a:spcBef>
              <a:spcAft>
                <a:spcPts val="0"/>
              </a:spcAft>
              <a:defRPr/>
            </a:pPr>
            <a:r>
              <a:rPr lang="en-US" altLang="zh-CN" sz="2800" dirty="0">
                <a:solidFill>
                  <a:schemeClr val="accent1"/>
                </a:solidFill>
                <a:latin typeface="+mj-ea"/>
                <a:ea typeface="+mj-ea"/>
              </a:rPr>
              <a:t>Post-reading</a:t>
            </a:r>
            <a:endParaRPr lang="zh-CN" altLang="en-US" sz="2800" dirty="0">
              <a:solidFill>
                <a:schemeClr val="accent1"/>
              </a:solidFill>
              <a:latin typeface="+mj-ea"/>
              <a:ea typeface="+mj-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801511"/>
            <a:ext cx="9144000" cy="401884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40" name="TextBox 39"/>
          <p:cNvSpPr txBox="1"/>
          <p:nvPr/>
        </p:nvSpPr>
        <p:spPr>
          <a:xfrm>
            <a:off x="285822" y="723967"/>
            <a:ext cx="8846890" cy="1074140"/>
          </a:xfrm>
          <a:prstGeom prst="rect">
            <a:avLst/>
          </a:prstGeom>
          <a:noFill/>
        </p:spPr>
        <p:txBody>
          <a:bodyPr wrap="square">
            <a:spAutoFit/>
          </a:bodyPr>
          <a:lstStyle/>
          <a:p>
            <a:pPr>
              <a:lnSpc>
                <a:spcPts val="4000"/>
              </a:lnSpc>
              <a:defRPr/>
            </a:pPr>
            <a:r>
              <a:rPr lang="en-US" altLang="zh-CN" sz="2800" b="1" dirty="0">
                <a:latin typeface="Times New Roman" panose="02020603050405020304" pitchFamily="18" charset="0"/>
                <a:cs typeface="Times New Roman" panose="02020603050405020304" pitchFamily="18" charset="0"/>
                <a:sym typeface="+mn-ea"/>
              </a:rPr>
              <a:t>1. What is your understanding of the last sentence of the passage?</a:t>
            </a:r>
            <a:endParaRPr lang="en-US" altLang="zh-CN" sz="2800" b="1" dirty="0">
              <a:latin typeface="Times New Roman" panose="02020603050405020304" pitchFamily="18" charset="0"/>
              <a:cs typeface="Times New Roman" panose="02020603050405020304" pitchFamily="18" charset="0"/>
              <a:sym typeface="+mn-ea"/>
            </a:endParaRPr>
          </a:p>
        </p:txBody>
      </p:sp>
      <p:sp>
        <p:nvSpPr>
          <p:cNvPr id="6" name="矩形 5"/>
          <p:cNvSpPr/>
          <p:nvPr/>
        </p:nvSpPr>
        <p:spPr>
          <a:xfrm>
            <a:off x="304797" y="1842928"/>
            <a:ext cx="8636001" cy="2785378"/>
          </a:xfrm>
          <a:prstGeom prst="rect">
            <a:avLst/>
          </a:prstGeom>
        </p:spPr>
        <p:txBody>
          <a:bodyPr wrap="square">
            <a:spAutoFit/>
          </a:bodyPr>
          <a:lstStyle/>
          <a:p>
            <a:pPr>
              <a:lnSpc>
                <a:spcPts val="4200"/>
              </a:lnSpc>
            </a:pPr>
            <a:r>
              <a:rPr lang="en-US" altLang="zh-CN" sz="2800" b="1" dirty="0">
                <a:solidFill>
                  <a:srgbClr val="C00000"/>
                </a:solidFill>
                <a:latin typeface="Times New Roman" panose="02020603050405020304" pitchFamily="18" charset="0"/>
                <a:cs typeface="Times New Roman" panose="02020603050405020304" pitchFamily="18" charset="0"/>
                <a:sym typeface="+mn-ea"/>
              </a:rPr>
              <a:t>That football is much, much more important than life and death might sound funny. But when thinking about the Earth, which is shaped like a football, you can understand the importance of football in people’s minds.</a:t>
            </a:r>
            <a:endParaRPr lang="zh-CN" altLang="en-US" sz="2800" b="1" dirty="0">
              <a:solidFill>
                <a:srgbClr val="C00000"/>
              </a:solidFill>
              <a:latin typeface="Times New Roman" panose="02020603050405020304" pitchFamily="18" charset="0"/>
              <a:cs typeface="Times New Roman" panose="02020603050405020304" pitchFamily="18" charset="0"/>
              <a:sym typeface="+mn-ea"/>
            </a:endParaRPr>
          </a:p>
        </p:txBody>
      </p:sp>
      <p:sp>
        <p:nvSpPr>
          <p:cNvPr id="7" name="TextBox 3"/>
          <p:cNvSpPr txBox="1">
            <a:spLocks noChangeArrowheads="1"/>
          </p:cNvSpPr>
          <p:nvPr/>
        </p:nvSpPr>
        <p:spPr bwMode="auto">
          <a:xfrm>
            <a:off x="756708" y="166864"/>
            <a:ext cx="809053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Post-reading: Group Work</a:t>
            </a:r>
            <a:endParaRPr lang="zh-CN" altLang="en-US" sz="2800" b="1" dirty="0">
              <a:latin typeface="Times New Roman" panose="02020603050405020304" pitchFamily="18" charset="0"/>
              <a:cs typeface="Times New Roman" panose="02020603050405020304" pitchFamily="18" charset="0"/>
            </a:endParaRPr>
          </a:p>
        </p:txBody>
      </p:sp>
      <p:sp>
        <p:nvSpPr>
          <p:cNvPr id="9" name="圆角矩形 8"/>
          <p:cNvSpPr/>
          <p:nvPr/>
        </p:nvSpPr>
        <p:spPr>
          <a:xfrm>
            <a:off x="5926664" y="169332"/>
            <a:ext cx="2596445" cy="428979"/>
          </a:xfrm>
          <a:prstGeom prst="round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6600"/>
                </a:solidFill>
                <a:latin typeface="Verdana" panose="020B0604030504040204" pitchFamily="34" charset="0"/>
                <a:ea typeface="Verdana" panose="020B0604030504040204" pitchFamily="34" charset="0"/>
                <a:cs typeface="Verdana" panose="020B0604030504040204" pitchFamily="34" charset="0"/>
              </a:rPr>
              <a:t>Think &amp; Share</a:t>
            </a:r>
            <a:endParaRPr lang="zh-CN" altLang="en-US" sz="2000" b="1" dirty="0">
              <a:solidFill>
                <a:srgbClr val="FF6600"/>
              </a:solidFill>
              <a:latin typeface="Verdana" panose="020B0604030504040204" pitchFamily="34" charset="0"/>
              <a:ea typeface="Dotum" panose="020B0600000101010101" pitchFamily="34" charset="-127"/>
              <a:cs typeface="Verdana" panose="020B060403050404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checkerboard(across)">
                                      <p:cBhvr>
                                        <p:cTn id="7" dur="500"/>
                                        <p:tgtEl>
                                          <p:spTgt spid="4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801511"/>
            <a:ext cx="9144000" cy="401884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40" name="TextBox 39"/>
          <p:cNvSpPr txBox="1"/>
          <p:nvPr/>
        </p:nvSpPr>
        <p:spPr>
          <a:xfrm>
            <a:off x="297110" y="857592"/>
            <a:ext cx="8846890" cy="1074140"/>
          </a:xfrm>
          <a:prstGeom prst="rect">
            <a:avLst/>
          </a:prstGeom>
          <a:noFill/>
        </p:spPr>
        <p:txBody>
          <a:bodyPr wrap="square">
            <a:spAutoFit/>
          </a:bodyPr>
          <a:lstStyle/>
          <a:p>
            <a:pPr>
              <a:lnSpc>
                <a:spcPts val="4000"/>
              </a:lnSpc>
              <a:defRPr/>
            </a:pPr>
            <a:r>
              <a:rPr lang="en-US" altLang="zh-CN" sz="2800" b="1" dirty="0">
                <a:latin typeface="Times New Roman" panose="02020603050405020304" pitchFamily="18" charset="0"/>
                <a:cs typeface="Times New Roman" panose="02020603050405020304" pitchFamily="18" charset="0"/>
                <a:sym typeface="+mn-ea"/>
              </a:rPr>
              <a:t>2. What other sports are as popular as football in China? What makes them so popular?</a:t>
            </a:r>
            <a:endParaRPr lang="zh-CN" altLang="en-US" sz="2800" b="1" dirty="0">
              <a:latin typeface="Times New Roman" panose="02020603050405020304" pitchFamily="18" charset="0"/>
              <a:cs typeface="Times New Roman" panose="02020603050405020304" pitchFamily="18" charset="0"/>
            </a:endParaRPr>
          </a:p>
        </p:txBody>
      </p:sp>
      <p:sp>
        <p:nvSpPr>
          <p:cNvPr id="6" name="TextBox 3"/>
          <p:cNvSpPr txBox="1">
            <a:spLocks noChangeArrowheads="1"/>
          </p:cNvSpPr>
          <p:nvPr/>
        </p:nvSpPr>
        <p:spPr bwMode="auto">
          <a:xfrm>
            <a:off x="756708" y="166864"/>
            <a:ext cx="8090535" cy="502702"/>
          </a:xfrm>
          <a:prstGeom prst="rect">
            <a:avLst/>
          </a:prstGeom>
          <a:noFill/>
          <a:ln w="9525">
            <a:noFill/>
            <a:miter lim="800000"/>
          </a:ln>
        </p:spPr>
        <p:txBody>
          <a:bodyPr wrap="square">
            <a:spAutoFit/>
          </a:bodyPr>
          <a:lstStyle/>
          <a:p>
            <a:pPr>
              <a:lnSpc>
                <a:spcPts val="3200"/>
              </a:lnSpc>
            </a:pPr>
            <a:r>
              <a:rPr lang="en-US" altLang="zh-CN" sz="2800" b="1" dirty="0">
                <a:latin typeface="Times New Roman" panose="02020603050405020304" pitchFamily="18" charset="0"/>
                <a:cs typeface="Times New Roman" panose="02020603050405020304" pitchFamily="18" charset="0"/>
              </a:rPr>
              <a:t>Post-reading: Group Work</a:t>
            </a:r>
            <a:endParaRPr lang="zh-CN" altLang="en-US" sz="2800" b="1" dirty="0">
              <a:latin typeface="Times New Roman" panose="02020603050405020304" pitchFamily="18" charset="0"/>
              <a:cs typeface="Times New Roman" panose="02020603050405020304" pitchFamily="18" charset="0"/>
            </a:endParaRPr>
          </a:p>
        </p:txBody>
      </p:sp>
      <p:sp>
        <p:nvSpPr>
          <p:cNvPr id="9" name="圆角矩形 8"/>
          <p:cNvSpPr/>
          <p:nvPr/>
        </p:nvSpPr>
        <p:spPr>
          <a:xfrm>
            <a:off x="5926664" y="169332"/>
            <a:ext cx="2596445" cy="428979"/>
          </a:xfrm>
          <a:prstGeom prst="round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6600"/>
                </a:solidFill>
                <a:latin typeface="Verdana" panose="020B0604030504040204" pitchFamily="34" charset="0"/>
                <a:ea typeface="Verdana" panose="020B0604030504040204" pitchFamily="34" charset="0"/>
                <a:cs typeface="Verdana" panose="020B0604030504040204" pitchFamily="34" charset="0"/>
              </a:rPr>
              <a:t>Think &amp; Share</a:t>
            </a:r>
            <a:endParaRPr lang="zh-CN" altLang="en-US" sz="2000" b="1" dirty="0">
              <a:solidFill>
                <a:srgbClr val="FF6600"/>
              </a:solidFill>
              <a:latin typeface="Verdana" panose="020B0604030504040204" pitchFamily="34" charset="0"/>
              <a:ea typeface="Dotum" panose="020B0600000101010101" pitchFamily="34" charset="-127"/>
              <a:cs typeface="Verdana" panose="020B0604030504040204" pitchFamily="34" charset="0"/>
            </a:endParaRPr>
          </a:p>
        </p:txBody>
      </p:sp>
      <p:sp>
        <p:nvSpPr>
          <p:cNvPr id="8" name="矩形 7"/>
          <p:cNvSpPr/>
          <p:nvPr/>
        </p:nvSpPr>
        <p:spPr>
          <a:xfrm>
            <a:off x="329299" y="2012524"/>
            <a:ext cx="8588923" cy="913070"/>
          </a:xfrm>
          <a:prstGeom prst="rect">
            <a:avLst/>
          </a:prstGeom>
        </p:spPr>
        <p:txBody>
          <a:bodyPr wrap="square">
            <a:spAutoFit/>
          </a:bodyPr>
          <a:lstStyle/>
          <a:p>
            <a:pPr>
              <a:lnSpc>
                <a:spcPts val="3200"/>
              </a:lnSpc>
            </a:pPr>
            <a:r>
              <a:rPr lang="en-US" altLang="zh-CN" sz="2800" b="1" dirty="0">
                <a:solidFill>
                  <a:srgbClr val="C00000"/>
                </a:solidFill>
                <a:latin typeface="Times New Roman" panose="02020603050405020304" pitchFamily="18" charset="0"/>
                <a:cs typeface="Times New Roman" panose="02020603050405020304" pitchFamily="18" charset="0"/>
                <a:sym typeface="+mn-ea"/>
              </a:rPr>
              <a:t>Table tennis is very popular in China for the following reasons. </a:t>
            </a:r>
            <a:endParaRPr lang="zh-CN" altLang="en-US" sz="2800" b="1" dirty="0">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801511"/>
            <a:ext cx="9144000" cy="401884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300"/>
              </a:lnSpc>
            </a:pPr>
            <a:endParaRPr lang="zh-CN" altLang="en-US" dirty="0"/>
          </a:p>
        </p:txBody>
      </p:sp>
      <p:sp>
        <p:nvSpPr>
          <p:cNvPr id="6" name="TextBox 3"/>
          <p:cNvSpPr txBox="1">
            <a:spLocks noChangeArrowheads="1"/>
          </p:cNvSpPr>
          <p:nvPr/>
        </p:nvSpPr>
        <p:spPr bwMode="auto">
          <a:xfrm>
            <a:off x="756708" y="166864"/>
            <a:ext cx="8090535" cy="502702"/>
          </a:xfrm>
          <a:prstGeom prst="rect">
            <a:avLst/>
          </a:prstGeom>
          <a:noFill/>
          <a:ln w="9525">
            <a:noFill/>
            <a:miter lim="800000"/>
          </a:ln>
        </p:spPr>
        <p:txBody>
          <a:bodyPr wrap="square">
            <a:spAutoFit/>
          </a:bodyPr>
          <a:lstStyle/>
          <a:p>
            <a:pPr>
              <a:lnSpc>
                <a:spcPts val="3200"/>
              </a:lnSpc>
            </a:pPr>
            <a:r>
              <a:rPr lang="en-US" altLang="zh-CN" sz="2800" b="1" dirty="0">
                <a:latin typeface="Times New Roman" panose="02020603050405020304" pitchFamily="18" charset="0"/>
                <a:cs typeface="Times New Roman" panose="02020603050405020304" pitchFamily="18" charset="0"/>
              </a:rPr>
              <a:t>Post-reading: Group Work</a:t>
            </a:r>
            <a:endParaRPr lang="zh-CN" altLang="en-US" sz="2800" b="1" dirty="0">
              <a:latin typeface="Times New Roman" panose="02020603050405020304" pitchFamily="18" charset="0"/>
              <a:cs typeface="Times New Roman" panose="02020603050405020304" pitchFamily="18" charset="0"/>
            </a:endParaRPr>
          </a:p>
        </p:txBody>
      </p:sp>
      <p:sp>
        <p:nvSpPr>
          <p:cNvPr id="7" name="矩形 6"/>
          <p:cNvSpPr/>
          <p:nvPr/>
        </p:nvSpPr>
        <p:spPr>
          <a:xfrm>
            <a:off x="203200" y="940081"/>
            <a:ext cx="8748889" cy="3292696"/>
          </a:xfrm>
          <a:prstGeom prst="rect">
            <a:avLst/>
          </a:prstGeom>
        </p:spPr>
        <p:txBody>
          <a:bodyPr wrap="square">
            <a:spAutoFit/>
          </a:bodyPr>
          <a:lstStyle/>
          <a:p>
            <a:pPr>
              <a:lnSpc>
                <a:spcPts val="3600"/>
              </a:lnSpc>
            </a:pPr>
            <a:r>
              <a:rPr lang="en-US" altLang="zh-CN" sz="2800" b="1" dirty="0">
                <a:solidFill>
                  <a:srgbClr val="C00000"/>
                </a:solidFill>
                <a:latin typeface="Times New Roman" panose="02020603050405020304" pitchFamily="18" charset="0"/>
                <a:cs typeface="Times New Roman" panose="02020603050405020304" pitchFamily="18" charset="0"/>
                <a:sym typeface="+mn-ea"/>
              </a:rPr>
              <a:t>Firstly, table tennis only needs a big table. Compared to basketball, baseball and football, it takes up a much smaller space. Secondly, it is a safer sport compared to others which may involve physical contact between players. It’s convenient for schools to </a:t>
            </a:r>
            <a:r>
              <a:rPr lang="en-US" altLang="zh-CN" sz="2800" b="1" dirty="0" err="1">
                <a:solidFill>
                  <a:srgbClr val="C00000"/>
                </a:solidFill>
                <a:latin typeface="Times New Roman" panose="02020603050405020304" pitchFamily="18" charset="0"/>
                <a:cs typeface="Times New Roman" panose="02020603050405020304" pitchFamily="18" charset="0"/>
                <a:sym typeface="+mn-ea"/>
              </a:rPr>
              <a:t>organise</a:t>
            </a:r>
            <a:r>
              <a:rPr lang="en-US" altLang="zh-CN" sz="2800" b="1" dirty="0">
                <a:solidFill>
                  <a:srgbClr val="C00000"/>
                </a:solidFill>
                <a:latin typeface="Times New Roman" panose="02020603050405020304" pitchFamily="18" charset="0"/>
                <a:cs typeface="Times New Roman" panose="02020603050405020304" pitchFamily="18" charset="0"/>
                <a:sym typeface="+mn-ea"/>
              </a:rPr>
              <a:t> such exercise for PE classes. Thirdly, it’s a very simple game to play and both boys and girls can handle it quite well.</a:t>
            </a:r>
            <a:endParaRPr lang="zh-CN" altLang="en-US" sz="2800" b="1" dirty="0">
              <a:solidFill>
                <a:srgbClr val="C00000"/>
              </a:solidFill>
              <a:latin typeface="Times New Roman" panose="02020603050405020304" pitchFamily="18" charset="0"/>
              <a:cs typeface="Times New Roman" panose="02020603050405020304" pitchFamily="18" charset="0"/>
              <a:sym typeface="+mn-ea"/>
            </a:endParaRPr>
          </a:p>
        </p:txBody>
      </p:sp>
      <p:sp>
        <p:nvSpPr>
          <p:cNvPr id="9" name="圆角矩形 8"/>
          <p:cNvSpPr/>
          <p:nvPr/>
        </p:nvSpPr>
        <p:spPr>
          <a:xfrm>
            <a:off x="5926664" y="169332"/>
            <a:ext cx="2596445" cy="428979"/>
          </a:xfrm>
          <a:prstGeom prst="roundRect">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6600"/>
                </a:solidFill>
                <a:latin typeface="Verdana" panose="020B0604030504040204" pitchFamily="34" charset="0"/>
                <a:ea typeface="Verdana" panose="020B0604030504040204" pitchFamily="34" charset="0"/>
                <a:cs typeface="Verdana" panose="020B0604030504040204" pitchFamily="34" charset="0"/>
              </a:rPr>
              <a:t>Think &amp; Share</a:t>
            </a:r>
            <a:endParaRPr lang="zh-CN" altLang="en-US" sz="2000" b="1" dirty="0">
              <a:solidFill>
                <a:srgbClr val="FF6600"/>
              </a:solidFill>
              <a:latin typeface="Verdana" panose="020B0604030504040204" pitchFamily="34" charset="0"/>
              <a:ea typeface="Dotum" panose="020B0600000101010101" pitchFamily="34" charset="-127"/>
              <a:cs typeface="Verdana" panose="020B060403050404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035269" y="1860813"/>
            <a:ext cx="4748071" cy="1006674"/>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918727" y="2010772"/>
            <a:ext cx="2856865" cy="706755"/>
          </a:xfrm>
          <a:prstGeom prst="rect">
            <a:avLst/>
          </a:prstGeom>
          <a:noFill/>
        </p:spPr>
        <p:txBody>
          <a:bodyPr wrap="none">
            <a:spAutoFit/>
          </a:bodyPr>
          <a:lstStyle/>
          <a:p>
            <a:pPr eaLnBrk="1" fontAlgn="auto" hangingPunct="1">
              <a:spcBef>
                <a:spcPts val="0"/>
              </a:spcBef>
              <a:spcAft>
                <a:spcPts val="0"/>
              </a:spcAft>
              <a:defRPr/>
            </a:pPr>
            <a:r>
              <a:rPr lang="en-US" altLang="zh-CN" sz="4000" dirty="0">
                <a:solidFill>
                  <a:schemeClr val="bg1"/>
                </a:solidFill>
                <a:latin typeface="+mj-ea"/>
                <a:ea typeface="+mj-ea"/>
              </a:rPr>
              <a:t>Homework</a:t>
            </a:r>
            <a:endParaRPr lang="zh-CN" altLang="en-US" sz="4000" dirty="0">
              <a:solidFill>
                <a:schemeClr val="bg1"/>
              </a:solidFill>
              <a:latin typeface="+mj-ea"/>
              <a:ea typeface="+mj-ea"/>
            </a:endParaRPr>
          </a:p>
        </p:txBody>
      </p:sp>
      <p:sp>
        <p:nvSpPr>
          <p:cNvPr id="9" name="泪滴形 8"/>
          <p:cNvSpPr/>
          <p:nvPr/>
        </p:nvSpPr>
        <p:spPr>
          <a:xfrm>
            <a:off x="1785291" y="1860813"/>
            <a:ext cx="1153218" cy="1122084"/>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VI</a:t>
            </a:r>
            <a:endParaRPr lang="en-US" altLang="zh-CN" sz="5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 presetClass="entr" presetSubtype="3"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056005"/>
            <a:ext cx="5187950" cy="3312795"/>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4">
                    <a:lumMod val="50000"/>
                  </a:schemeClr>
                </a:solidFill>
                <a:latin typeface="Times New Roman" panose="02020603050405020304" pitchFamily="18" charset="0"/>
                <a:cs typeface="Times New Roman" panose="02020603050405020304" pitchFamily="18" charset="0"/>
                <a:sym typeface="+mn-ea"/>
              </a:rPr>
              <a:t> </a:t>
            </a:r>
            <a:endParaRPr lang="zh-CN" altLang="en-US" sz="2400"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790575" y="132997"/>
            <a:ext cx="8090535" cy="523220"/>
          </a:xfrm>
          <a:prstGeom prst="rect">
            <a:avLst/>
          </a:prstGeom>
          <a:noFill/>
          <a:ln w="9525">
            <a:noFill/>
            <a:miter lim="800000"/>
          </a:ln>
        </p:spPr>
        <p:txBody>
          <a:bodyPr wrap="square">
            <a:spAutoFit/>
          </a:bodyPr>
          <a:lstStyle/>
          <a:p>
            <a:r>
              <a:rPr lang="en-US" altLang="zh-CN" sz="2800" b="1" dirty="0">
                <a:latin typeface="Times New Roman" panose="02020603050405020304" pitchFamily="18" charset="0"/>
                <a:cs typeface="Times New Roman" panose="02020603050405020304" pitchFamily="18" charset="0"/>
              </a:rPr>
              <a:t>Homework</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403013" y="1096360"/>
            <a:ext cx="4857115" cy="3323987"/>
          </a:xfrm>
          <a:prstGeom prst="rect">
            <a:avLst/>
          </a:prstGeom>
          <a:noFill/>
        </p:spPr>
        <p:txBody>
          <a:bodyPr wrap="square">
            <a:spAutoFit/>
          </a:bodyPr>
          <a:lstStyle/>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1. Search the Internet to </a:t>
            </a:r>
            <a:r>
              <a:rPr lang="en-US" altLang="zh-CN" sz="2800" b="1" dirty="0">
                <a:solidFill>
                  <a:schemeClr val="tx1"/>
                </a:solidFill>
                <a:latin typeface="Times New Roman" panose="02020603050405020304" pitchFamily="18" charset="0"/>
                <a:cs typeface="Times New Roman" panose="02020603050405020304" pitchFamily="18" charset="0"/>
                <a:sym typeface="+mn-ea"/>
              </a:rPr>
              <a:t>know</a:t>
            </a:r>
            <a:r>
              <a:rPr lang="en-US" sz="2800" b="1" dirty="0">
                <a:solidFill>
                  <a:schemeClr val="tx1"/>
                </a:solidFill>
                <a:latin typeface="Times New Roman" panose="02020603050405020304" pitchFamily="18" charset="0"/>
                <a:cs typeface="Times New Roman" panose="02020603050405020304" pitchFamily="18" charset="0"/>
                <a:sym typeface="+mn-ea"/>
              </a:rPr>
              <a:t> </a:t>
            </a:r>
            <a:endParaRPr lang="en-US" sz="2800" b="1" dirty="0">
              <a:solidFill>
                <a:schemeClr val="tx1"/>
              </a:solidFill>
              <a:latin typeface="Times New Roman" panose="02020603050405020304" pitchFamily="18" charset="0"/>
              <a:cs typeface="Times New Roman" panose="02020603050405020304" pitchFamily="18" charset="0"/>
              <a:sym typeface="+mn-ea"/>
            </a:endParaRPr>
          </a:p>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more about the history and</a:t>
            </a:r>
            <a:endParaRPr lang="en-US" sz="2800" b="1" dirty="0">
              <a:solidFill>
                <a:schemeClr val="tx1"/>
              </a:solidFill>
              <a:latin typeface="Times New Roman" panose="02020603050405020304" pitchFamily="18" charset="0"/>
              <a:cs typeface="Times New Roman" panose="02020603050405020304" pitchFamily="18" charset="0"/>
              <a:sym typeface="+mn-ea"/>
            </a:endParaRPr>
          </a:p>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development of football. </a:t>
            </a:r>
            <a:endParaRPr lang="en-US" sz="2800" b="1" dirty="0">
              <a:solidFill>
                <a:schemeClr val="tx1"/>
              </a:solidFill>
              <a:latin typeface="Times New Roman" panose="02020603050405020304" pitchFamily="18" charset="0"/>
              <a:cs typeface="Times New Roman" panose="02020603050405020304" pitchFamily="18" charset="0"/>
              <a:sym typeface="+mn-ea"/>
            </a:endParaRPr>
          </a:p>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2. Try to inquire more </a:t>
            </a:r>
            <a:endParaRPr lang="en-US" sz="2800" b="1" dirty="0">
              <a:solidFill>
                <a:schemeClr val="tx1"/>
              </a:solidFill>
              <a:latin typeface="Times New Roman" panose="02020603050405020304" pitchFamily="18" charset="0"/>
              <a:cs typeface="Times New Roman" panose="02020603050405020304" pitchFamily="18" charset="0"/>
              <a:sym typeface="+mn-ea"/>
            </a:endParaRPr>
          </a:p>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information about your </a:t>
            </a:r>
            <a:endParaRPr lang="en-US" sz="2800" b="1" dirty="0">
              <a:solidFill>
                <a:schemeClr val="tx1"/>
              </a:solidFill>
              <a:latin typeface="Times New Roman" panose="02020603050405020304" pitchFamily="18" charset="0"/>
              <a:cs typeface="Times New Roman" panose="02020603050405020304" pitchFamily="18" charset="0"/>
              <a:sym typeface="+mn-ea"/>
            </a:endParaRPr>
          </a:p>
          <a:p>
            <a:pPr marL="514350" indent="-514350">
              <a:lnSpc>
                <a:spcPts val="4200"/>
              </a:lnSpc>
              <a:defRPr/>
            </a:pPr>
            <a:r>
              <a:rPr lang="en-US" sz="2800" b="1" dirty="0">
                <a:solidFill>
                  <a:schemeClr val="tx1"/>
                </a:solidFill>
                <a:latin typeface="Times New Roman" panose="02020603050405020304" pitchFamily="18" charset="0"/>
                <a:cs typeface="Times New Roman" panose="02020603050405020304" pitchFamily="18" charset="0"/>
                <a:sym typeface="+mn-ea"/>
              </a:rPr>
              <a:t>favorite sport. </a:t>
            </a:r>
            <a:endParaRPr lang="en-US" sz="28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3" name="图片 2" descr="u=3834193827,1283732784&amp;fm=26&amp;gp=0"/>
          <p:cNvPicPr>
            <a:picLocks noChangeAspect="1"/>
          </p:cNvPicPr>
          <p:nvPr/>
        </p:nvPicPr>
        <p:blipFill>
          <a:blip r:embed="rId1" cstate="print"/>
          <a:stretch>
            <a:fillRect/>
          </a:stretch>
        </p:blipFill>
        <p:spPr>
          <a:xfrm>
            <a:off x="5187950" y="1056005"/>
            <a:ext cx="3956050" cy="331343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822206" y="1860813"/>
            <a:ext cx="4352318" cy="830997"/>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939353" cy="939353"/>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453745" y="1922368"/>
            <a:ext cx="3073214" cy="707886"/>
          </a:xfrm>
          <a:prstGeom prst="rect">
            <a:avLst/>
          </a:prstGeom>
          <a:noFill/>
        </p:spPr>
        <p:txBody>
          <a:bodyPr wrap="none">
            <a:spAutoFit/>
          </a:bodyPr>
          <a:lstStyle/>
          <a:p>
            <a:pPr eaLnBrk="1" fontAlgn="auto" hangingPunct="1">
              <a:spcBef>
                <a:spcPts val="0"/>
              </a:spcBef>
              <a:spcAft>
                <a:spcPts val="0"/>
              </a:spcAft>
              <a:defRPr/>
            </a:pPr>
            <a:r>
              <a:rPr lang="en-US" altLang="zh-CN" sz="4000" dirty="0">
                <a:solidFill>
                  <a:schemeClr val="bg1"/>
                </a:solidFill>
                <a:latin typeface="+mj-ea"/>
                <a:ea typeface="+mj-ea"/>
              </a:rPr>
              <a:t>Pre-reading</a:t>
            </a:r>
            <a:endParaRPr lang="zh-CN" altLang="en-US" sz="4000" dirty="0">
              <a:solidFill>
                <a:schemeClr val="bg1"/>
              </a:solidFill>
              <a:latin typeface="+mj-ea"/>
              <a:ea typeface="+mj-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196994"/>
            <a:ext cx="9144000" cy="3668516"/>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3"/>
          <p:cNvSpPr txBox="1">
            <a:spLocks noChangeArrowheads="1"/>
          </p:cNvSpPr>
          <p:nvPr/>
        </p:nvSpPr>
        <p:spPr bwMode="auto">
          <a:xfrm>
            <a:off x="720362" y="100167"/>
            <a:ext cx="8192526"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Pre-reading: Talk about what you think these things represent in a football game.</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200989" y="646270"/>
            <a:ext cx="8982075" cy="461665"/>
          </a:xfrm>
          <a:prstGeom prst="rect">
            <a:avLst/>
          </a:prstGeom>
          <a:noFill/>
        </p:spPr>
        <p:txBody>
          <a:bodyPr wrap="square">
            <a:spAutoFit/>
          </a:bodyPr>
          <a:lstStyle/>
          <a:p>
            <a:pPr>
              <a:defRPr/>
            </a:pPr>
            <a:endParaRPr lang="en-US" altLang="zh-CN" sz="24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90312" y="1237188"/>
            <a:ext cx="2047614" cy="3539625"/>
          </a:xfrm>
          <a:prstGeom prst="rect">
            <a:avLst/>
          </a:prstGeom>
        </p:spPr>
      </p:pic>
      <p:sp>
        <p:nvSpPr>
          <p:cNvPr id="6" name="TextBox 5"/>
          <p:cNvSpPr txBox="1"/>
          <p:nvPr/>
        </p:nvSpPr>
        <p:spPr>
          <a:xfrm>
            <a:off x="2108042" y="1071696"/>
            <a:ext cx="7035957" cy="3054682"/>
          </a:xfrm>
          <a:prstGeom prst="rect">
            <a:avLst/>
          </a:prstGeom>
          <a:noFill/>
        </p:spPr>
        <p:txBody>
          <a:bodyPr wrap="square" rtlCol="0">
            <a:spAutoFit/>
          </a:bodyPr>
          <a:lstStyle/>
          <a:p>
            <a:pPr>
              <a:lnSpc>
                <a:spcPts val="3300"/>
              </a:lnSpc>
            </a:pPr>
            <a:r>
              <a:rPr lang="en-US" altLang="zh-CN" sz="2800" b="1" dirty="0">
                <a:solidFill>
                  <a:schemeClr val="tx1"/>
                </a:solidFill>
                <a:latin typeface="Times New Roman" panose="02020603050405020304" pitchFamily="18" charset="0"/>
                <a:cs typeface="Times New Roman" panose="02020603050405020304" pitchFamily="18" charset="0"/>
              </a:rPr>
              <a:t>A football match consists of two 45-minute halves with a 15-minute rest period in between. Each game must include one referee and two assistant referees (linesmen). It’s the job of the referee to act as timekeeper and make any decisions such as fouls, free kicks, throw-ins and penalties. </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7" name="椭圆 6"/>
          <p:cNvSpPr/>
          <p:nvPr/>
        </p:nvSpPr>
        <p:spPr>
          <a:xfrm>
            <a:off x="1253065" y="1411112"/>
            <a:ext cx="790222" cy="73377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00798" y="1068018"/>
            <a:ext cx="2291643" cy="57008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6005689" y="2743198"/>
            <a:ext cx="1196623" cy="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172150" y="4007553"/>
            <a:ext cx="1433717" cy="1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21709" y="3601158"/>
            <a:ext cx="807183" cy="563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68561" y="3589867"/>
            <a:ext cx="632178" cy="1129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334020" y="4007556"/>
            <a:ext cx="1495758" cy="566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184419" y="3996267"/>
            <a:ext cx="818425" cy="566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156177" y="4020058"/>
            <a:ext cx="6852355" cy="954107"/>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referee </a:t>
            </a:r>
            <a:r>
              <a:rPr lang="zh-CN" altLang="en-US" sz="2800" b="1" dirty="0">
                <a:solidFill>
                  <a:srgbClr val="C00000"/>
                </a:solidFill>
                <a:latin typeface="Times New Roman" panose="02020603050405020304" pitchFamily="18" charset="0"/>
                <a:cs typeface="Times New Roman" panose="02020603050405020304" pitchFamily="18" charset="0"/>
              </a:rPr>
              <a:t>裁判员     </a:t>
            </a:r>
            <a:r>
              <a:rPr lang="en-US" altLang="zh-CN" sz="2800" b="1" dirty="0">
                <a:solidFill>
                  <a:srgbClr val="C00000"/>
                </a:solidFill>
                <a:latin typeface="Times New Roman" panose="02020603050405020304" pitchFamily="18" charset="0"/>
                <a:cs typeface="Times New Roman" panose="02020603050405020304" pitchFamily="18" charset="0"/>
              </a:rPr>
              <a:t>foul </a:t>
            </a:r>
            <a:r>
              <a:rPr lang="zh-CN" altLang="en-US" sz="2800" b="1" dirty="0">
                <a:solidFill>
                  <a:srgbClr val="C00000"/>
                </a:solidFill>
                <a:latin typeface="Times New Roman" panose="02020603050405020304" pitchFamily="18" charset="0"/>
                <a:cs typeface="Times New Roman" panose="02020603050405020304" pitchFamily="18" charset="0"/>
              </a:rPr>
              <a:t>犯规   </a:t>
            </a:r>
            <a:r>
              <a:rPr lang="en-US" altLang="zh-CN" sz="2800" b="1" dirty="0">
                <a:solidFill>
                  <a:srgbClr val="C00000"/>
                </a:solidFill>
                <a:latin typeface="Times New Roman" panose="02020603050405020304" pitchFamily="18" charset="0"/>
                <a:cs typeface="Times New Roman" panose="02020603050405020304" pitchFamily="18" charset="0"/>
              </a:rPr>
              <a:t>free kicks </a:t>
            </a:r>
            <a:r>
              <a:rPr lang="zh-CN" altLang="en-US" sz="2800" b="1" dirty="0">
                <a:solidFill>
                  <a:srgbClr val="C00000"/>
                </a:solidFill>
                <a:latin typeface="Times New Roman" panose="02020603050405020304" pitchFamily="18" charset="0"/>
                <a:cs typeface="Times New Roman" panose="02020603050405020304" pitchFamily="18" charset="0"/>
              </a:rPr>
              <a:t>任意球</a:t>
            </a:r>
            <a:r>
              <a:rPr lang="en-US" altLang="zh-CN" sz="2800" b="1" dirty="0">
                <a:solidFill>
                  <a:srgbClr val="C00000"/>
                </a:solidFill>
                <a:latin typeface="Times New Roman" panose="02020603050405020304" pitchFamily="18" charset="0"/>
                <a:cs typeface="Times New Roman" panose="02020603050405020304" pitchFamily="18" charset="0"/>
              </a:rPr>
              <a:t>    throw-ins </a:t>
            </a:r>
            <a:r>
              <a:rPr lang="zh-CN" altLang="en-US" sz="2800" b="1" dirty="0">
                <a:solidFill>
                  <a:srgbClr val="C00000"/>
                </a:solidFill>
                <a:latin typeface="Times New Roman" panose="02020603050405020304" pitchFamily="18" charset="0"/>
                <a:cs typeface="Times New Roman" panose="02020603050405020304" pitchFamily="18" charset="0"/>
              </a:rPr>
              <a:t>界外球    </a:t>
            </a:r>
            <a:r>
              <a:rPr lang="en-US" altLang="zh-CN" sz="2800" b="1" dirty="0">
                <a:solidFill>
                  <a:srgbClr val="C00000"/>
                </a:solidFill>
                <a:latin typeface="Times New Roman" panose="02020603050405020304" pitchFamily="18" charset="0"/>
                <a:cs typeface="Times New Roman" panose="02020603050405020304" pitchFamily="18" charset="0"/>
              </a:rPr>
              <a:t>penalty</a:t>
            </a:r>
            <a:r>
              <a:rPr lang="zh-CN" altLang="en-US" sz="2800" b="1" dirty="0">
                <a:solidFill>
                  <a:srgbClr val="C00000"/>
                </a:solidFill>
                <a:latin typeface="Times New Roman" panose="02020603050405020304" pitchFamily="18" charset="0"/>
                <a:cs typeface="Times New Roman" panose="02020603050405020304" pitchFamily="18" charset="0"/>
              </a:rPr>
              <a:t>点球</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7" grpId="0" animBg="1"/>
      <p:bldP spid="12"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185705"/>
            <a:ext cx="9144000" cy="3668516"/>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3"/>
          <p:cNvSpPr txBox="1">
            <a:spLocks noChangeArrowheads="1"/>
          </p:cNvSpPr>
          <p:nvPr/>
        </p:nvSpPr>
        <p:spPr bwMode="auto">
          <a:xfrm>
            <a:off x="720362" y="100167"/>
            <a:ext cx="8192526"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Pre-reading: Talk about what you think these things represent in a football game.</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84502" y="743048"/>
            <a:ext cx="8982075" cy="461665"/>
          </a:xfrm>
          <a:prstGeom prst="rect">
            <a:avLst/>
          </a:prstGeom>
          <a:noFill/>
        </p:spPr>
        <p:txBody>
          <a:bodyPr wrap="square">
            <a:spAutoFit/>
          </a:bodyPr>
          <a:lstStyle/>
          <a:p>
            <a:pPr>
              <a:defRPr/>
            </a:pPr>
            <a:endParaRPr lang="en-US" altLang="zh-CN" sz="24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59063" y="1225899"/>
            <a:ext cx="2047614" cy="3539625"/>
          </a:xfrm>
          <a:prstGeom prst="rect">
            <a:avLst/>
          </a:prstGeom>
        </p:spPr>
      </p:pic>
      <p:sp>
        <p:nvSpPr>
          <p:cNvPr id="6" name="TextBox 5"/>
          <p:cNvSpPr txBox="1"/>
          <p:nvPr/>
        </p:nvSpPr>
        <p:spPr>
          <a:xfrm>
            <a:off x="1997633" y="1207164"/>
            <a:ext cx="7168942" cy="2657138"/>
          </a:xfrm>
          <a:prstGeom prst="rect">
            <a:avLst/>
          </a:prstGeom>
          <a:noFill/>
        </p:spPr>
        <p:txBody>
          <a:bodyPr wrap="square" rtlCol="0">
            <a:spAutoFit/>
          </a:bodyPr>
          <a:lstStyle/>
          <a:p>
            <a:pPr>
              <a:lnSpc>
                <a:spcPts val="4000"/>
              </a:lnSpc>
            </a:pPr>
            <a:r>
              <a:rPr lang="en-US" altLang="zh-CN" sz="2800" b="1" dirty="0">
                <a:solidFill>
                  <a:schemeClr val="tx1"/>
                </a:solidFill>
                <a:latin typeface="Times New Roman" panose="02020603050405020304" pitchFamily="18" charset="0"/>
                <a:cs typeface="Times New Roman" panose="02020603050405020304" pitchFamily="18" charset="0"/>
              </a:rPr>
              <a:t>The sport is played by two teams of 11 players (including one goalkeeper wearing gloves). The team captain is usually identified by the wearing of an armband with the letter “C” on it or other </a:t>
            </a:r>
            <a:r>
              <a:rPr lang="en-US" altLang="zh-CN" sz="2800" b="1" dirty="0" err="1">
                <a:solidFill>
                  <a:schemeClr val="tx1"/>
                </a:solidFill>
                <a:latin typeface="Times New Roman" panose="02020603050405020304" pitchFamily="18" charset="0"/>
                <a:cs typeface="Times New Roman" panose="02020603050405020304" pitchFamily="18" charset="0"/>
              </a:rPr>
              <a:t>personalised</a:t>
            </a:r>
            <a:r>
              <a:rPr lang="en-US" altLang="zh-CN" sz="2800" b="1" dirty="0">
                <a:solidFill>
                  <a:schemeClr val="tx1"/>
                </a:solidFill>
                <a:latin typeface="Times New Roman" panose="02020603050405020304" pitchFamily="18" charset="0"/>
                <a:cs typeface="Times New Roman" panose="02020603050405020304" pitchFamily="18" charset="0"/>
              </a:rPr>
              <a:t> patterns.</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7" name="椭圆 6"/>
          <p:cNvSpPr/>
          <p:nvPr/>
        </p:nvSpPr>
        <p:spPr>
          <a:xfrm>
            <a:off x="169321" y="4007582"/>
            <a:ext cx="790222" cy="73377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92576" y="3776134"/>
            <a:ext cx="790222" cy="73377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4368798" y="2190044"/>
            <a:ext cx="1636891" cy="2257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44622" y="3183467"/>
            <a:ext cx="1433689" cy="112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3668889" y="3691467"/>
            <a:ext cx="1896533" cy="2257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4888" y="3838223"/>
            <a:ext cx="6852355" cy="954107"/>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goalkeeper </a:t>
            </a:r>
            <a:r>
              <a:rPr lang="zh-CN" altLang="en-US" sz="2800" b="1" dirty="0">
                <a:solidFill>
                  <a:srgbClr val="C00000"/>
                </a:solidFill>
                <a:latin typeface="Times New Roman" panose="02020603050405020304" pitchFamily="18" charset="0"/>
                <a:cs typeface="Times New Roman" panose="02020603050405020304" pitchFamily="18" charset="0"/>
              </a:rPr>
              <a:t>守门员     </a:t>
            </a:r>
            <a:r>
              <a:rPr lang="en-US" altLang="zh-CN" sz="2800" b="1" dirty="0">
                <a:solidFill>
                  <a:srgbClr val="C00000"/>
                </a:solidFill>
                <a:latin typeface="Times New Roman" panose="02020603050405020304" pitchFamily="18" charset="0"/>
                <a:cs typeface="Times New Roman" panose="02020603050405020304" pitchFamily="18" charset="0"/>
              </a:rPr>
              <a:t>armband </a:t>
            </a:r>
            <a:r>
              <a:rPr lang="zh-CN" altLang="en-US" sz="2800" b="1" dirty="0">
                <a:solidFill>
                  <a:srgbClr val="C00000"/>
                </a:solidFill>
                <a:latin typeface="Times New Roman" panose="02020603050405020304" pitchFamily="18" charset="0"/>
                <a:cs typeface="Times New Roman" panose="02020603050405020304" pitchFamily="18" charset="0"/>
              </a:rPr>
              <a:t>臂章；袖标</a:t>
            </a:r>
            <a:endParaRPr lang="en-US" altLang="zh-CN" sz="2800" b="1" dirty="0">
              <a:solidFill>
                <a:srgbClr val="C00000"/>
              </a:solidFill>
              <a:latin typeface="Times New Roman" panose="02020603050405020304" pitchFamily="18" charset="0"/>
              <a:cs typeface="Times New Roman" panose="02020603050405020304" pitchFamily="18" charset="0"/>
            </a:endParaRPr>
          </a:p>
          <a:p>
            <a:r>
              <a:rPr lang="en-US" altLang="zh-CN" sz="2800" b="1" dirty="0" err="1">
                <a:solidFill>
                  <a:srgbClr val="C00000"/>
                </a:solidFill>
                <a:latin typeface="Times New Roman" panose="02020603050405020304" pitchFamily="18" charset="0"/>
                <a:cs typeface="Times New Roman" panose="02020603050405020304" pitchFamily="18" charset="0"/>
              </a:rPr>
              <a:t>personalised</a:t>
            </a:r>
            <a:r>
              <a:rPr lang="en-US" altLang="zh-CN" sz="2800" b="1" dirty="0">
                <a:solidFill>
                  <a:srgbClr val="C00000"/>
                </a:solidFill>
                <a:latin typeface="Times New Roman" panose="02020603050405020304" pitchFamily="18" charset="0"/>
                <a:cs typeface="Times New Roman" panose="02020603050405020304" pitchFamily="18" charset="0"/>
              </a:rPr>
              <a:t> </a:t>
            </a:r>
            <a:r>
              <a:rPr lang="zh-CN" altLang="en-US" sz="2800" b="1" dirty="0">
                <a:solidFill>
                  <a:srgbClr val="C00000"/>
                </a:solidFill>
                <a:latin typeface="Times New Roman" panose="02020603050405020304" pitchFamily="18" charset="0"/>
                <a:cs typeface="Times New Roman" panose="02020603050405020304" pitchFamily="18" charset="0"/>
              </a:rPr>
              <a:t>个性化的；个人化的</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7" name="椭圆 26"/>
          <p:cNvSpPr/>
          <p:nvPr/>
        </p:nvSpPr>
        <p:spPr>
          <a:xfrm>
            <a:off x="6474164" y="2681138"/>
            <a:ext cx="2184413" cy="73377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498434" y="1160629"/>
            <a:ext cx="1704629" cy="73377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7" grpId="0" animBg="1"/>
      <p:bldP spid="8" grpId="0" animBg="1"/>
      <p:bldP spid="26" grpId="0"/>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185705"/>
            <a:ext cx="9144000" cy="3668516"/>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3"/>
          <p:cNvSpPr txBox="1">
            <a:spLocks noChangeArrowheads="1"/>
          </p:cNvSpPr>
          <p:nvPr/>
        </p:nvSpPr>
        <p:spPr bwMode="auto">
          <a:xfrm>
            <a:off x="720362" y="100167"/>
            <a:ext cx="8192526"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Pre-reading: Talk about what you think these things represent in a football game.</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84502" y="743048"/>
            <a:ext cx="8982075" cy="461665"/>
          </a:xfrm>
          <a:prstGeom prst="rect">
            <a:avLst/>
          </a:prstGeom>
          <a:noFill/>
        </p:spPr>
        <p:txBody>
          <a:bodyPr wrap="square">
            <a:spAutoFit/>
          </a:bodyPr>
          <a:lstStyle/>
          <a:p>
            <a:pPr>
              <a:defRPr/>
            </a:pPr>
            <a:endParaRPr lang="en-US" altLang="zh-CN" sz="24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92929" y="1192032"/>
            <a:ext cx="2047614" cy="3539625"/>
          </a:xfrm>
          <a:prstGeom prst="rect">
            <a:avLst/>
          </a:prstGeom>
        </p:spPr>
      </p:pic>
      <p:sp>
        <p:nvSpPr>
          <p:cNvPr id="7" name="TextBox 6"/>
          <p:cNvSpPr txBox="1"/>
          <p:nvPr/>
        </p:nvSpPr>
        <p:spPr>
          <a:xfrm>
            <a:off x="2155680" y="1071696"/>
            <a:ext cx="6742444" cy="3170099"/>
          </a:xfrm>
          <a:prstGeom prst="rect">
            <a:avLst/>
          </a:prstGeom>
          <a:noFill/>
        </p:spPr>
        <p:txBody>
          <a:bodyPr wrap="square" rtlCol="0">
            <a:spAutoFit/>
          </a:bodyPr>
          <a:lstStyle/>
          <a:p>
            <a:pPr>
              <a:lnSpc>
                <a:spcPts val="4000"/>
              </a:lnSpc>
            </a:pPr>
            <a:r>
              <a:rPr lang="en-US" altLang="zh-CN" sz="2800" b="1" dirty="0">
                <a:solidFill>
                  <a:schemeClr val="tx1"/>
                </a:solidFill>
                <a:latin typeface="Times New Roman" panose="02020603050405020304" pitchFamily="18" charset="0"/>
                <a:cs typeface="Times New Roman" panose="02020603050405020304" pitchFamily="18" charset="0"/>
              </a:rPr>
              <a:t>A player could receive either a yellow or red card if they commit a foul. The yellow card is a warning, while the red card results in the dismissal of that player. Two yellow cards will equal one red card. Once a player is sent off, they cannot be replaced.</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214477" y="1365954"/>
            <a:ext cx="790222" cy="7112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3543" y="2161821"/>
            <a:ext cx="790222" cy="7112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201319" y="1580443"/>
            <a:ext cx="1422413" cy="59831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620920" y="1095022"/>
            <a:ext cx="1913479" cy="63784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4684889" y="2043289"/>
            <a:ext cx="211102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67193" y="3059289"/>
            <a:ext cx="1377251" cy="1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44888" y="4143026"/>
            <a:ext cx="68523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commit a foul </a:t>
            </a:r>
            <a:r>
              <a:rPr lang="zh-CN" altLang="en-US" sz="2800" b="1" dirty="0">
                <a:solidFill>
                  <a:srgbClr val="C00000"/>
                </a:solidFill>
                <a:latin typeface="Times New Roman" panose="02020603050405020304" pitchFamily="18" charset="0"/>
                <a:cs typeface="Times New Roman" panose="02020603050405020304" pitchFamily="18" charset="0"/>
              </a:rPr>
              <a:t>犯规     </a:t>
            </a:r>
            <a:r>
              <a:rPr lang="en-US" altLang="zh-CN" sz="2800" b="1" dirty="0">
                <a:solidFill>
                  <a:srgbClr val="C00000"/>
                </a:solidFill>
                <a:latin typeface="Times New Roman" panose="02020603050405020304" pitchFamily="18" charset="0"/>
                <a:cs typeface="Times New Roman" panose="02020603050405020304" pitchFamily="18" charset="0"/>
              </a:rPr>
              <a:t>dismissal </a:t>
            </a:r>
            <a:r>
              <a:rPr lang="zh-CN" altLang="en-US" sz="2800" b="1" dirty="0">
                <a:solidFill>
                  <a:srgbClr val="C00000"/>
                </a:solidFill>
                <a:latin typeface="Times New Roman" panose="02020603050405020304" pitchFamily="18" charset="0"/>
                <a:cs typeface="Times New Roman" panose="02020603050405020304" pitchFamily="18" charset="0"/>
              </a:rPr>
              <a:t>出局；开除</a:t>
            </a:r>
            <a:r>
              <a:rPr lang="en-US" altLang="zh-CN" sz="2800" b="1" dirty="0">
                <a:solidFill>
                  <a:srgbClr val="C00000"/>
                </a:solidFill>
                <a:latin typeface="Times New Roman" panose="02020603050405020304" pitchFamily="18" charset="0"/>
                <a:cs typeface="Times New Roman" panose="02020603050405020304" pitchFamily="18" charset="0"/>
              </a:rPr>
              <a:t> </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 grpId="0"/>
      <p:bldP spid="8" grpId="0" animBg="1"/>
      <p:bldP spid="9" grpId="0" animBg="1"/>
      <p:bldP spid="10" grpId="0" animBg="1"/>
      <p:bldP spid="11"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185705"/>
            <a:ext cx="9144000" cy="3668516"/>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3"/>
          <p:cNvSpPr txBox="1">
            <a:spLocks noChangeArrowheads="1"/>
          </p:cNvSpPr>
          <p:nvPr/>
        </p:nvSpPr>
        <p:spPr bwMode="auto">
          <a:xfrm>
            <a:off x="720362" y="100167"/>
            <a:ext cx="8192526"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Pre-reading: Talk about what you think these things represent in a football game.</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84502" y="743048"/>
            <a:ext cx="8982075" cy="461665"/>
          </a:xfrm>
          <a:prstGeom prst="rect">
            <a:avLst/>
          </a:prstGeom>
          <a:noFill/>
        </p:spPr>
        <p:txBody>
          <a:bodyPr wrap="square">
            <a:spAutoFit/>
          </a:bodyPr>
          <a:lstStyle/>
          <a:p>
            <a:pPr>
              <a:defRPr/>
            </a:pPr>
            <a:endParaRPr lang="en-US" altLang="zh-CN" sz="24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92929" y="1192032"/>
            <a:ext cx="2047614" cy="3539625"/>
          </a:xfrm>
          <a:prstGeom prst="rect">
            <a:avLst/>
          </a:prstGeom>
        </p:spPr>
      </p:pic>
      <p:sp>
        <p:nvSpPr>
          <p:cNvPr id="7" name="TextBox 6"/>
          <p:cNvSpPr txBox="1"/>
          <p:nvPr/>
        </p:nvSpPr>
        <p:spPr>
          <a:xfrm>
            <a:off x="2155680" y="1082985"/>
            <a:ext cx="6988320" cy="3292696"/>
          </a:xfrm>
          <a:prstGeom prst="rect">
            <a:avLst/>
          </a:prstGeom>
          <a:noFill/>
        </p:spPr>
        <p:txBody>
          <a:bodyPr wrap="square" rtlCol="0">
            <a:spAutoFit/>
          </a:bodyPr>
          <a:lstStyle/>
          <a:p>
            <a:pPr>
              <a:lnSpc>
                <a:spcPts val="3600"/>
              </a:lnSpc>
            </a:pPr>
            <a:r>
              <a:rPr lang="en-US" altLang="zh-CN" sz="2800" b="1" dirty="0">
                <a:solidFill>
                  <a:schemeClr val="tx1"/>
                </a:solidFill>
                <a:latin typeface="Times New Roman" panose="02020603050405020304" pitchFamily="18" charset="0"/>
                <a:cs typeface="Times New Roman" panose="02020603050405020304" pitchFamily="18" charset="0"/>
              </a:rPr>
              <a:t>Corner flags are used to make it easy for</a:t>
            </a:r>
            <a:endParaRPr lang="en-US" altLang="zh-CN" sz="2800" b="1" dirty="0">
              <a:solidFill>
                <a:schemeClr val="tx1"/>
              </a:solidFill>
              <a:latin typeface="Times New Roman" panose="02020603050405020304" pitchFamily="18" charset="0"/>
              <a:cs typeface="Times New Roman" panose="02020603050405020304" pitchFamily="18" charset="0"/>
            </a:endParaRPr>
          </a:p>
          <a:p>
            <a:pPr>
              <a:lnSpc>
                <a:spcPts val="3600"/>
              </a:lnSpc>
            </a:pPr>
            <a:r>
              <a:rPr lang="en-US" altLang="zh-CN" sz="2800" b="1" dirty="0">
                <a:solidFill>
                  <a:schemeClr val="tx1"/>
                </a:solidFill>
                <a:latin typeface="Times New Roman" panose="02020603050405020304" pitchFamily="18" charset="0"/>
                <a:cs typeface="Times New Roman" panose="02020603050405020304" pitchFamily="18" charset="0"/>
              </a:rPr>
              <a:t>referees to tell if the ball crosses the touchline (which results in a throw-in) or the end line (which results in a goal kick or corner kick). If the ball hits a corner flag and </a:t>
            </a:r>
            <a:r>
              <a:rPr lang="en-US" altLang="zh-CN" sz="2800" b="1" dirty="0">
                <a:latin typeface="Times New Roman" panose="02020603050405020304" pitchFamily="18" charset="0"/>
                <a:cs typeface="Times New Roman" panose="02020603050405020304" pitchFamily="18" charset="0"/>
              </a:rPr>
              <a:t>bounces back onto the </a:t>
            </a:r>
            <a:r>
              <a:rPr lang="en-US" altLang="zh-CN" sz="2800" b="1" dirty="0">
                <a:solidFill>
                  <a:schemeClr val="tx1"/>
                </a:solidFill>
                <a:latin typeface="Times New Roman" panose="02020603050405020304" pitchFamily="18" charset="0"/>
                <a:cs typeface="Times New Roman" panose="02020603050405020304" pitchFamily="18" charset="0"/>
              </a:rPr>
              <a:t>field, it is still in play!</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9" name="椭圆 8"/>
          <p:cNvSpPr/>
          <p:nvPr/>
        </p:nvSpPr>
        <p:spPr>
          <a:xfrm>
            <a:off x="615231" y="3076221"/>
            <a:ext cx="1145835" cy="7112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190030" y="1106310"/>
            <a:ext cx="1986859" cy="59831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35201" y="2415823"/>
            <a:ext cx="14562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442473" y="2892889"/>
            <a:ext cx="1377251" cy="1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81858" y="3920369"/>
            <a:ext cx="5960534" cy="954107"/>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touchline</a:t>
            </a:r>
            <a:r>
              <a:rPr lang="zh-CN" altLang="en-US" sz="2800" b="1" dirty="0">
                <a:solidFill>
                  <a:srgbClr val="C00000"/>
                </a:solidFill>
                <a:latin typeface="Times New Roman" panose="02020603050405020304" pitchFamily="18" charset="0"/>
                <a:cs typeface="Times New Roman" panose="02020603050405020304" pitchFamily="18" charset="0"/>
              </a:rPr>
              <a:t> 边线     </a:t>
            </a:r>
            <a:r>
              <a:rPr lang="en-US" altLang="zh-CN" sz="2800" b="1" dirty="0">
                <a:solidFill>
                  <a:srgbClr val="C00000"/>
                </a:solidFill>
                <a:latin typeface="Times New Roman" panose="02020603050405020304" pitchFamily="18" charset="0"/>
                <a:cs typeface="Times New Roman" panose="02020603050405020304" pitchFamily="18" charset="0"/>
              </a:rPr>
              <a:t>a goal kick </a:t>
            </a:r>
            <a:r>
              <a:rPr lang="zh-CN" altLang="en-US" sz="2800" b="1" dirty="0">
                <a:solidFill>
                  <a:srgbClr val="C00000"/>
                </a:solidFill>
                <a:latin typeface="Times New Roman" panose="02020603050405020304" pitchFamily="18" charset="0"/>
                <a:cs typeface="Times New Roman" panose="02020603050405020304" pitchFamily="18" charset="0"/>
              </a:rPr>
              <a:t>球门球</a:t>
            </a:r>
            <a:endParaRPr lang="en-US" altLang="zh-CN" sz="2800" b="1" dirty="0">
              <a:solidFill>
                <a:srgbClr val="C00000"/>
              </a:solidFill>
              <a:latin typeface="Times New Roman" panose="02020603050405020304" pitchFamily="18" charset="0"/>
              <a:cs typeface="Times New Roman" panose="02020603050405020304" pitchFamily="18" charset="0"/>
            </a:endParaRPr>
          </a:p>
          <a:p>
            <a:r>
              <a:rPr lang="en-US" altLang="zh-CN" sz="2800" b="1" dirty="0">
                <a:solidFill>
                  <a:srgbClr val="C00000"/>
                </a:solidFill>
                <a:latin typeface="Times New Roman" panose="02020603050405020304" pitchFamily="18" charset="0"/>
                <a:cs typeface="Times New Roman" panose="02020603050405020304" pitchFamily="18" charset="0"/>
              </a:rPr>
              <a:t>a corner kick </a:t>
            </a:r>
            <a:r>
              <a:rPr lang="zh-CN" altLang="en-US" sz="2800" b="1" dirty="0">
                <a:solidFill>
                  <a:srgbClr val="C00000"/>
                </a:solidFill>
                <a:latin typeface="Times New Roman" panose="02020603050405020304" pitchFamily="18" charset="0"/>
                <a:cs typeface="Times New Roman" panose="02020603050405020304" pitchFamily="18" charset="0"/>
              </a:rPr>
              <a:t>角球</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cxnSp>
        <p:nvCxnSpPr>
          <p:cNvPr id="15" name="直接连接符 14"/>
          <p:cNvCxnSpPr/>
          <p:nvPr/>
        </p:nvCxnSpPr>
        <p:spPr>
          <a:xfrm flipV="1">
            <a:off x="2274704" y="3352800"/>
            <a:ext cx="1698985" cy="56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 grpId="0"/>
      <p:bldP spid="9" grpId="0" animBg="1"/>
      <p:bldP spid="10"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矩形 40"/>
          <p:cNvSpPr/>
          <p:nvPr/>
        </p:nvSpPr>
        <p:spPr>
          <a:xfrm>
            <a:off x="0" y="1185705"/>
            <a:ext cx="9144000" cy="3668516"/>
          </a:xfrm>
          <a:prstGeom prst="rect">
            <a:avLst/>
          </a:prstGeom>
          <a:gradFill>
            <a:gsLst>
              <a:gs pos="0">
                <a:schemeClr val="accent1">
                  <a:tint val="66000"/>
                  <a:satMod val="160000"/>
                </a:schemeClr>
              </a:gs>
              <a:gs pos="46000">
                <a:schemeClr val="accent3">
                  <a:lumMod val="40000"/>
                  <a:lumOff val="60000"/>
                  <a:alpha val="48000"/>
                </a:schemeClr>
              </a:gs>
              <a:gs pos="100000">
                <a:schemeClr val="accent1">
                  <a:tint val="23500"/>
                  <a:satMod val="160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TextBox 3"/>
          <p:cNvSpPr txBox="1">
            <a:spLocks noChangeArrowheads="1"/>
          </p:cNvSpPr>
          <p:nvPr/>
        </p:nvSpPr>
        <p:spPr bwMode="auto">
          <a:xfrm>
            <a:off x="720362" y="100167"/>
            <a:ext cx="8192526" cy="1029256"/>
          </a:xfrm>
          <a:prstGeom prst="rect">
            <a:avLst/>
          </a:prstGeom>
          <a:noFill/>
          <a:ln w="9525">
            <a:noFill/>
            <a:miter lim="800000"/>
          </a:ln>
        </p:spPr>
        <p:txBody>
          <a:bodyPr wrap="square">
            <a:spAutoFit/>
          </a:bodyPr>
          <a:lstStyle/>
          <a:p>
            <a:pPr>
              <a:lnSpc>
                <a:spcPts val="3800"/>
              </a:lnSpc>
            </a:pPr>
            <a:r>
              <a:rPr lang="en-US" altLang="zh-CN" sz="2800" b="1" dirty="0">
                <a:latin typeface="Times New Roman" panose="02020603050405020304" pitchFamily="18" charset="0"/>
                <a:cs typeface="Times New Roman" panose="02020603050405020304" pitchFamily="18" charset="0"/>
              </a:rPr>
              <a:t>Pre-reading: Talk about what you think these things represent in a football game.</a:t>
            </a:r>
            <a:endParaRPr lang="en-US" altLang="zh-CN" sz="28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84502" y="743048"/>
            <a:ext cx="8982075" cy="461665"/>
          </a:xfrm>
          <a:prstGeom prst="rect">
            <a:avLst/>
          </a:prstGeom>
          <a:noFill/>
        </p:spPr>
        <p:txBody>
          <a:bodyPr wrap="square">
            <a:spAutoFit/>
          </a:bodyPr>
          <a:lstStyle/>
          <a:p>
            <a:pPr>
              <a:defRPr/>
            </a:pPr>
            <a:endParaRPr lang="en-US" altLang="zh-CN" sz="2400" b="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图片 4" descr="1.png"/>
          <p:cNvPicPr>
            <a:picLocks noChangeAspect="1"/>
          </p:cNvPicPr>
          <p:nvPr/>
        </p:nvPicPr>
        <p:blipFill>
          <a:blip r:embed="rId1" cstate="print"/>
          <a:stretch>
            <a:fillRect/>
          </a:stretch>
        </p:blipFill>
        <p:spPr>
          <a:xfrm>
            <a:off x="92929" y="1192032"/>
            <a:ext cx="2047614" cy="3539625"/>
          </a:xfrm>
          <a:prstGeom prst="rect">
            <a:avLst/>
          </a:prstGeom>
        </p:spPr>
      </p:pic>
      <p:sp>
        <p:nvSpPr>
          <p:cNvPr id="7" name="TextBox 6"/>
          <p:cNvSpPr txBox="1"/>
          <p:nvPr/>
        </p:nvSpPr>
        <p:spPr>
          <a:xfrm>
            <a:off x="2155680" y="1579696"/>
            <a:ext cx="6988320" cy="1074140"/>
          </a:xfrm>
          <a:prstGeom prst="rect">
            <a:avLst/>
          </a:prstGeom>
          <a:noFill/>
        </p:spPr>
        <p:txBody>
          <a:bodyPr wrap="square" rtlCol="0">
            <a:spAutoFit/>
          </a:bodyPr>
          <a:lstStyle/>
          <a:p>
            <a:pPr>
              <a:lnSpc>
                <a:spcPts val="4000"/>
              </a:lnSpc>
            </a:pPr>
            <a:r>
              <a:rPr lang="en-US" altLang="zh-CN" sz="2800" b="1" dirty="0">
                <a:solidFill>
                  <a:schemeClr val="tx1"/>
                </a:solidFill>
                <a:latin typeface="Times New Roman" panose="02020603050405020304" pitchFamily="18" charset="0"/>
                <a:cs typeface="Times New Roman" panose="02020603050405020304" pitchFamily="18" charset="0"/>
              </a:rPr>
              <a:t>A “hat trick” occurs in football when a player scores three goals in a single game.</a:t>
            </a:r>
            <a:endParaRPr lang="en-US" altLang="zh-CN" sz="2800" b="1" dirty="0">
              <a:solidFill>
                <a:schemeClr val="tx1"/>
              </a:solidFill>
              <a:latin typeface="Times New Roman" panose="02020603050405020304" pitchFamily="18" charset="0"/>
              <a:cs typeface="Times New Roman" panose="02020603050405020304" pitchFamily="18" charset="0"/>
            </a:endParaRPr>
          </a:p>
        </p:txBody>
      </p:sp>
      <p:sp>
        <p:nvSpPr>
          <p:cNvPr id="8" name="椭圆 7"/>
          <p:cNvSpPr/>
          <p:nvPr/>
        </p:nvSpPr>
        <p:spPr>
          <a:xfrm>
            <a:off x="282210" y="1840087"/>
            <a:ext cx="1140190" cy="71122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201319" y="1580443"/>
            <a:ext cx="2065881" cy="59831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156178" y="2935116"/>
            <a:ext cx="6852355"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hat trick </a:t>
            </a:r>
            <a:r>
              <a:rPr lang="zh-CN" altLang="en-US" sz="2800" b="1" dirty="0">
                <a:solidFill>
                  <a:srgbClr val="C00000"/>
                </a:solidFill>
                <a:latin typeface="Times New Roman" panose="02020603050405020304" pitchFamily="18" charset="0"/>
                <a:cs typeface="Times New Roman" panose="02020603050405020304" pitchFamily="18" charset="0"/>
              </a:rPr>
              <a:t>帽子戏法</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 grpId="0"/>
      <p:bldP spid="8" grpId="0" animBg="1"/>
      <p:bldP spid="10"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2822205" y="1860813"/>
            <a:ext cx="4748071" cy="830997"/>
          </a:xfrm>
          <a:prstGeom prst="rect">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620"/>
          </a:p>
        </p:txBody>
      </p:sp>
      <p:sp>
        <p:nvSpPr>
          <p:cNvPr id="5" name="泪滴形 4"/>
          <p:cNvSpPr/>
          <p:nvPr/>
        </p:nvSpPr>
        <p:spPr>
          <a:xfrm>
            <a:off x="1785291" y="1860813"/>
            <a:ext cx="939353" cy="939353"/>
          </a:xfrm>
          <a:prstGeom prst="teardrop">
            <a:avLst/>
          </a:pr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r>
              <a:rPr lang="en-US" altLang="zh-CN" sz="5400" dirty="0"/>
              <a:t>II</a:t>
            </a:r>
            <a:endParaRPr lang="en-US" altLang="zh-CN" sz="5400" dirty="0"/>
          </a:p>
        </p:txBody>
      </p:sp>
      <p:sp>
        <p:nvSpPr>
          <p:cNvPr id="7" name="矩形 2"/>
          <p:cNvSpPr/>
          <p:nvPr/>
        </p:nvSpPr>
        <p:spPr>
          <a:xfrm>
            <a:off x="0" y="4743450"/>
            <a:ext cx="9144000" cy="404813"/>
          </a:xfrm>
          <a:custGeom>
            <a:avLst/>
            <a:gdLst>
              <a:gd name="connsiteX0" fmla="*/ 0 w 9144000"/>
              <a:gd name="connsiteY0" fmla="*/ 0 h 216000"/>
              <a:gd name="connsiteX1" fmla="*/ 9144000 w 9144000"/>
              <a:gd name="connsiteY1" fmla="*/ 0 h 216000"/>
              <a:gd name="connsiteX2" fmla="*/ 9144000 w 9144000"/>
              <a:gd name="connsiteY2" fmla="*/ 216000 h 216000"/>
              <a:gd name="connsiteX3" fmla="*/ 0 w 9144000"/>
              <a:gd name="connsiteY3" fmla="*/ 216000 h 216000"/>
              <a:gd name="connsiteX4" fmla="*/ 0 w 9144000"/>
              <a:gd name="connsiteY4" fmla="*/ 0 h 216000"/>
              <a:gd name="connsiteX0-1" fmla="*/ 0 w 9144000"/>
              <a:gd name="connsiteY0-2" fmla="*/ 113792 h 329792"/>
              <a:gd name="connsiteX1-3" fmla="*/ 9144000 w 9144000"/>
              <a:gd name="connsiteY1-4" fmla="*/ 113792 h 329792"/>
              <a:gd name="connsiteX2-5" fmla="*/ 9144000 w 9144000"/>
              <a:gd name="connsiteY2-6" fmla="*/ 329792 h 329792"/>
              <a:gd name="connsiteX3-7" fmla="*/ 0 w 9144000"/>
              <a:gd name="connsiteY3-8" fmla="*/ 329792 h 329792"/>
              <a:gd name="connsiteX4-9" fmla="*/ 0 w 9144000"/>
              <a:gd name="connsiteY4-10" fmla="*/ 113792 h 329792"/>
              <a:gd name="connsiteX0-11" fmla="*/ 0 w 9144000"/>
              <a:gd name="connsiteY0-12" fmla="*/ 165719 h 381719"/>
              <a:gd name="connsiteX1-13" fmla="*/ 9144000 w 9144000"/>
              <a:gd name="connsiteY1-14" fmla="*/ 165719 h 381719"/>
              <a:gd name="connsiteX2-15" fmla="*/ 9144000 w 9144000"/>
              <a:gd name="connsiteY2-16" fmla="*/ 381719 h 381719"/>
              <a:gd name="connsiteX3-17" fmla="*/ 0 w 9144000"/>
              <a:gd name="connsiteY3-18" fmla="*/ 381719 h 381719"/>
              <a:gd name="connsiteX4-19" fmla="*/ 0 w 9144000"/>
              <a:gd name="connsiteY4-20" fmla="*/ 165719 h 381719"/>
              <a:gd name="connsiteX0-21" fmla="*/ 0 w 9144000"/>
              <a:gd name="connsiteY0-22" fmla="*/ 132628 h 348628"/>
              <a:gd name="connsiteX1-23" fmla="*/ 9144000 w 9144000"/>
              <a:gd name="connsiteY1-24" fmla="*/ 132628 h 348628"/>
              <a:gd name="connsiteX2-25" fmla="*/ 9144000 w 9144000"/>
              <a:gd name="connsiteY2-26" fmla="*/ 348628 h 348628"/>
              <a:gd name="connsiteX3-27" fmla="*/ 0 w 9144000"/>
              <a:gd name="connsiteY3-28" fmla="*/ 348628 h 348628"/>
              <a:gd name="connsiteX4-29" fmla="*/ 0 w 9144000"/>
              <a:gd name="connsiteY4-30" fmla="*/ 132628 h 348628"/>
              <a:gd name="connsiteX0-31" fmla="*/ 0 w 9144000"/>
              <a:gd name="connsiteY0-32" fmla="*/ 119048 h 335048"/>
              <a:gd name="connsiteX1-33" fmla="*/ 9144000 w 9144000"/>
              <a:gd name="connsiteY1-34" fmla="*/ 119048 h 335048"/>
              <a:gd name="connsiteX2-35" fmla="*/ 9144000 w 9144000"/>
              <a:gd name="connsiteY2-36" fmla="*/ 335048 h 335048"/>
              <a:gd name="connsiteX3-37" fmla="*/ 0 w 9144000"/>
              <a:gd name="connsiteY3-38" fmla="*/ 335048 h 335048"/>
              <a:gd name="connsiteX4-39" fmla="*/ 0 w 9144000"/>
              <a:gd name="connsiteY4-40" fmla="*/ 119048 h 335048"/>
              <a:gd name="connsiteX0-41" fmla="*/ 0 w 9144000"/>
              <a:gd name="connsiteY0-42" fmla="*/ 158633 h 374633"/>
              <a:gd name="connsiteX1-43" fmla="*/ 9144000 w 9144000"/>
              <a:gd name="connsiteY1-44" fmla="*/ 158633 h 374633"/>
              <a:gd name="connsiteX2-45" fmla="*/ 9144000 w 9144000"/>
              <a:gd name="connsiteY2-46" fmla="*/ 374633 h 374633"/>
              <a:gd name="connsiteX3-47" fmla="*/ 0 w 9144000"/>
              <a:gd name="connsiteY3-48" fmla="*/ 374633 h 374633"/>
              <a:gd name="connsiteX4-49" fmla="*/ 0 w 9144000"/>
              <a:gd name="connsiteY4-50" fmla="*/ 158633 h 3746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74633">
                <a:moveTo>
                  <a:pt x="0" y="158633"/>
                </a:moveTo>
                <a:cubicBezTo>
                  <a:pt x="4165456" y="-109488"/>
                  <a:pt x="5852160" y="12329"/>
                  <a:pt x="9144000" y="158633"/>
                </a:cubicBezTo>
                <a:lnTo>
                  <a:pt x="9144000" y="374633"/>
                </a:lnTo>
                <a:lnTo>
                  <a:pt x="0" y="374633"/>
                </a:lnTo>
                <a:lnTo>
                  <a:pt x="0" y="158633"/>
                </a:lnTo>
                <a:close/>
              </a:path>
            </a:pathLst>
          </a:custGeom>
          <a:solidFill>
            <a:srgbClr val="2C7A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8" name="文本框 18"/>
          <p:cNvSpPr txBox="1"/>
          <p:nvPr/>
        </p:nvSpPr>
        <p:spPr>
          <a:xfrm>
            <a:off x="3453745" y="1922368"/>
            <a:ext cx="3212098" cy="707886"/>
          </a:xfrm>
          <a:prstGeom prst="rect">
            <a:avLst/>
          </a:prstGeom>
          <a:noFill/>
        </p:spPr>
        <p:txBody>
          <a:bodyPr wrap="none">
            <a:spAutoFit/>
          </a:bodyPr>
          <a:lstStyle/>
          <a:p>
            <a:pPr eaLnBrk="1" fontAlgn="auto" hangingPunct="1">
              <a:spcBef>
                <a:spcPts val="0"/>
              </a:spcBef>
              <a:spcAft>
                <a:spcPts val="0"/>
              </a:spcAft>
              <a:defRPr/>
            </a:pPr>
            <a:r>
              <a:rPr lang="en-US" altLang="zh-CN" sz="4000" dirty="0">
                <a:solidFill>
                  <a:schemeClr val="bg1"/>
                </a:solidFill>
                <a:latin typeface="+mj-ea"/>
                <a:ea typeface="+mj-ea"/>
              </a:rPr>
              <a:t>Fast-reading</a:t>
            </a:r>
            <a:endParaRPr lang="zh-CN" altLang="en-US" sz="4000" dirty="0">
              <a:solidFill>
                <a:schemeClr val="bg1"/>
              </a:solidFill>
              <a:latin typeface="+mj-ea"/>
              <a:ea typeface="+mj-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p:bldLst>
  </p:timing>
</p:sld>
</file>

<file path=ppt/theme/theme1.xml><?xml version="1.0" encoding="utf-8"?>
<a:theme xmlns:a="http://schemas.openxmlformats.org/drawingml/2006/main" name="夏雨家 https://xnwe.taobao.com/">
  <a:themeElements>
    <a:clrScheme name="自定义 63">
      <a:dk1>
        <a:sysClr val="windowText" lastClr="000000"/>
      </a:dk1>
      <a:lt1>
        <a:sysClr val="window" lastClr="FFFFFF"/>
      </a:lt1>
      <a:dk2>
        <a:srgbClr val="000000"/>
      </a:dk2>
      <a:lt2>
        <a:srgbClr val="FFFFFF"/>
      </a:lt2>
      <a:accent1>
        <a:srgbClr val="3891A7"/>
      </a:accent1>
      <a:accent2>
        <a:srgbClr val="3891A7"/>
      </a:accent2>
      <a:accent3>
        <a:srgbClr val="3891A7"/>
      </a:accent3>
      <a:accent4>
        <a:srgbClr val="3891A7"/>
      </a:accent4>
      <a:accent5>
        <a:srgbClr val="3891A7"/>
      </a:accent5>
      <a:accent6>
        <a:srgbClr val="3891A7"/>
      </a:accent6>
      <a:hlink>
        <a:srgbClr val="3891A7"/>
      </a:hlink>
      <a:folHlink>
        <a:srgbClr val="3891A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5298</Words>
  <Application>WPS 演示</Application>
  <PresentationFormat>全屏显示(16:9)</PresentationFormat>
  <Paragraphs>244</Paragraphs>
  <Slides>24</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黑体</vt:lpstr>
      <vt:lpstr>微软雅黑</vt:lpstr>
      <vt:lpstr>Arial Narrow</vt:lpstr>
      <vt:lpstr>Calibri</vt:lpstr>
      <vt:lpstr>Stencil</vt:lpstr>
      <vt:lpstr>Times New Roman</vt:lpstr>
      <vt:lpstr>Arial Black</vt:lpstr>
      <vt:lpstr>Arial Unicode MS</vt:lpstr>
      <vt:lpstr>Verdana</vt:lpstr>
      <vt:lpstr>Dotum</vt:lpstr>
      <vt:lpstr>Malgun Gothic</vt:lpstr>
      <vt:lpstr>仿宋_GB2312</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yangliu</cp:lastModifiedBy>
  <cp:revision>453</cp:revision>
  <dcterms:created xsi:type="dcterms:W3CDTF">2018-11-08T00:28:00Z</dcterms:created>
  <dcterms:modified xsi:type="dcterms:W3CDTF">2021-12-22T06:47:18Z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53AB5DC6B4D342D3B0630255C32802E3</vt:lpwstr>
  </property>
</Properties>
</file>