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7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8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64" r:id="rId6"/>
    <p:sldMasterId id="2147483668" r:id="rId7"/>
    <p:sldMasterId id="2147483672" r:id="rId8"/>
    <p:sldMasterId id="2147483676" r:id="rId9"/>
    <p:sldMasterId id="2147483680" r:id="rId10"/>
    <p:sldMasterId id="2147483684" r:id="rId11"/>
    <p:sldMasterId id="2147483690" r:id="rId12"/>
  </p:sldMasterIdLst>
  <p:notesMasterIdLst>
    <p:notesMasterId r:id="rId38"/>
  </p:notesMasterIdLst>
  <p:sldIdLst>
    <p:sldId id="256" r:id="rId13"/>
    <p:sldId id="268" r:id="rId14"/>
    <p:sldId id="269" r:id="rId15"/>
    <p:sldId id="270" r:id="rId16"/>
    <p:sldId id="266" r:id="rId17"/>
    <p:sldId id="267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65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345" r:id="rId34"/>
    <p:sldId id="264" r:id="rId35"/>
    <p:sldId id="346" r:id="rId36"/>
    <p:sldId id="347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2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presProps" Target="presProps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9B9A9-81C6-42F1-9668-44E1B872630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795F7-FE79-4384-A520-25D6A2BC8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792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28743-C818-43FC-827C-2FEE57DDF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203F1A-E70D-418C-977B-D3EE2C449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0A1DF-24DD-4C3B-BA2C-F56978B0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12BF-8428-45C0-BA75-7DD72AF0D210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FC6C98-6D5E-4C35-8635-3A0DB278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5B0D7E-3D4D-4523-A95A-CA9AA7E6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C709-BD09-42D6-A913-FF80E1A03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44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4B24E-0F70-4578-A182-7F0CEAAE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A6DAF7-95F2-43AE-82E0-1EF5CFDD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3D254-86A9-4982-B011-443B4192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12BF-8428-45C0-BA75-7DD72AF0D210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82580-8F0F-4397-A8E4-1BABA794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F921FA-25C3-4E65-8557-25BDD852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C709-BD09-42D6-A913-FF80E1A03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42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D6027D-7E48-4A31-BB1E-84914A734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9D1832-CCF5-4D5A-BB37-ECCCA6C79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7B5754-EA1E-4FCE-A43D-2FD2C366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12BF-8428-45C0-BA75-7DD72AF0D210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AC815-8B0B-4547-AECC-56825FEC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C0A5E-5613-4005-99C4-2C2E5D71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C709-BD09-42D6-A913-FF80E1A03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783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9671"/>
            <a:ext cx="12240683" cy="690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1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72577"/>
            <a:ext cx="2844800" cy="366057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72577"/>
            <a:ext cx="3860800" cy="36605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72577"/>
            <a:ext cx="2844800" cy="366057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52560"/>
            <a:ext cx="12192000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406" kern="0" dirty="0">
                <a:solidFill>
                  <a:srgbClr val="000000"/>
                </a:solidFill>
                <a:latin typeface="Times New Roman" panose="02020603050405020304" pitchFamily="65" charset="-122"/>
                <a:ea typeface="黑体" panose="02010609060101010101" pitchFamily="65" charset="-122"/>
              </a:rPr>
              <a:t>Unit 1　A new start</a:t>
            </a:r>
            <a:endParaRPr lang="zh-CN" altLang="en-US" sz="2406" b="1" dirty="0">
              <a:latin typeface="黑体" panose="02010609060101010101" pitchFamily="65" charset="-122"/>
              <a:ea typeface="黑体" panose="02010609060101010101" pitchFamily="65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4584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339"/>
            <a:ext cx="10972800" cy="114591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4285"/>
            <a:ext cx="10972800" cy="45375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72577"/>
            <a:ext cx="2844800" cy="366057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72577"/>
            <a:ext cx="3860800" cy="36605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72577"/>
            <a:ext cx="2844800" cy="366057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866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9671"/>
            <a:ext cx="12240683" cy="690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62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72577"/>
            <a:ext cx="2844800" cy="366057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72577"/>
            <a:ext cx="3860800" cy="36605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72577"/>
            <a:ext cx="2844800" cy="366057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52560"/>
            <a:ext cx="12192000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406" kern="0" dirty="0">
                <a:solidFill>
                  <a:srgbClr val="000000"/>
                </a:solidFill>
                <a:latin typeface="Times New Roman" panose="02020603050405020304" pitchFamily="65" charset="-122"/>
                <a:ea typeface="黑体" panose="02010609060101010101" pitchFamily="65" charset="-122"/>
              </a:rPr>
              <a:t>Unit 2　Exploring English</a:t>
            </a:r>
            <a:endParaRPr lang="zh-CN" altLang="en-US" sz="2406" b="1" dirty="0">
              <a:latin typeface="黑体" panose="02010609060101010101" pitchFamily="65" charset="-122"/>
              <a:ea typeface="黑体" panose="02010609060101010101" pitchFamily="65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11627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339"/>
            <a:ext cx="10972800" cy="114591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4285"/>
            <a:ext cx="10972800" cy="45375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72577"/>
            <a:ext cx="2844800" cy="366057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72577"/>
            <a:ext cx="3860800" cy="36605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72577"/>
            <a:ext cx="2844800" cy="366057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469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69FB26-FCF9-4974-8A1F-3FEA2E6461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9671"/>
            <a:ext cx="12240683" cy="690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13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72577"/>
            <a:ext cx="2844800" cy="366057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72577"/>
            <a:ext cx="3860800" cy="36605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72577"/>
            <a:ext cx="2844800" cy="366057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52560"/>
            <a:ext cx="12192000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406" kern="0" dirty="0">
                <a:solidFill>
                  <a:srgbClr val="000000"/>
                </a:solidFill>
                <a:latin typeface="Times New Roman" pitchFamily="65" charset="-122"/>
                <a:ea typeface="黑体" pitchFamily="65" charset="-122"/>
              </a:rPr>
              <a:t>Unit 3　Family matters</a:t>
            </a:r>
            <a:endParaRPr lang="zh-CN" altLang="en-US" sz="2406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0180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93F3C-DEDC-472F-8621-9D324D6F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63629F-2977-4A21-8361-513445BC5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E95FFC-E74C-4C3D-B0C4-855981E9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12BF-8428-45C0-BA75-7DD72AF0D210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76D46-5B25-4122-96C3-3EBE4D0D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9D80C-D760-4976-BA5A-958AFCE1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C709-BD09-42D6-A913-FF80E1A03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7467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339"/>
            <a:ext cx="10972800" cy="114591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4285"/>
            <a:ext cx="10972800" cy="45375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72577"/>
            <a:ext cx="2844800" cy="366057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72577"/>
            <a:ext cx="3860800" cy="36605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72577"/>
            <a:ext cx="2844800" cy="366057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68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9671"/>
            <a:ext cx="12240683" cy="690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18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72577"/>
            <a:ext cx="2844800" cy="366057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72577"/>
            <a:ext cx="3860800" cy="36605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72577"/>
            <a:ext cx="2844800" cy="366057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52560"/>
            <a:ext cx="12192000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406" kern="0" dirty="0">
                <a:solidFill>
                  <a:srgbClr val="000000"/>
                </a:solidFill>
                <a:latin typeface="Times New Roman" panose="02020603050405020304" pitchFamily="65" charset="-122"/>
                <a:ea typeface="黑体" panose="02010609060101010101" pitchFamily="65" charset="-122"/>
              </a:rPr>
              <a:t>Unit 4　Friends forever</a:t>
            </a:r>
            <a:endParaRPr lang="zh-CN" altLang="en-US" sz="2406" b="1" dirty="0">
              <a:latin typeface="黑体" panose="02010609060101010101" pitchFamily="65" charset="-122"/>
              <a:ea typeface="黑体" panose="02010609060101010101" pitchFamily="65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650087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339"/>
            <a:ext cx="10972800" cy="114591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4285"/>
            <a:ext cx="10972800" cy="45375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72577"/>
            <a:ext cx="2844800" cy="366057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72577"/>
            <a:ext cx="3860800" cy="36605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72577"/>
            <a:ext cx="2844800" cy="366057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6568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9671"/>
            <a:ext cx="12240683" cy="690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049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72577"/>
            <a:ext cx="2844800" cy="366057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72577"/>
            <a:ext cx="3860800" cy="36605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72577"/>
            <a:ext cx="2844800" cy="366057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52560"/>
            <a:ext cx="12192000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406" kern="0" dirty="0">
                <a:solidFill>
                  <a:srgbClr val="000000"/>
                </a:solidFill>
                <a:latin typeface="Times New Roman" panose="02020603050405020304" pitchFamily="65" charset="-122"/>
                <a:ea typeface="黑体" panose="02010609060101010101" pitchFamily="65" charset="-122"/>
              </a:rPr>
              <a:t>Unit 5　Into the wild</a:t>
            </a:r>
            <a:endParaRPr lang="zh-CN" altLang="en-US" sz="2406" b="1" dirty="0">
              <a:latin typeface="黑体" panose="02010609060101010101" pitchFamily="65" charset="-122"/>
              <a:ea typeface="黑体" panose="02010609060101010101" pitchFamily="65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857005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339"/>
            <a:ext cx="10972800" cy="114591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4285"/>
            <a:ext cx="10972800" cy="45375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72577"/>
            <a:ext cx="2844800" cy="366057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72577"/>
            <a:ext cx="3860800" cy="36605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72577"/>
            <a:ext cx="2844800" cy="366057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7984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9671"/>
            <a:ext cx="12240683" cy="690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808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72577"/>
            <a:ext cx="2844800" cy="366057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72577"/>
            <a:ext cx="3860800" cy="36605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72577"/>
            <a:ext cx="2844800" cy="366057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52560"/>
            <a:ext cx="12192000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406" kern="0" dirty="0">
                <a:solidFill>
                  <a:srgbClr val="000000"/>
                </a:solidFill>
                <a:latin typeface="Times New Roman" panose="02020603050405020304" pitchFamily="65" charset="-122"/>
                <a:ea typeface="黑体" panose="02010609060101010101" pitchFamily="65" charset="-122"/>
              </a:rPr>
              <a:t>Unit 6　Atone with nature</a:t>
            </a:r>
            <a:endParaRPr lang="zh-CN" altLang="en-US" sz="2406" b="1" dirty="0">
              <a:latin typeface="黑体" panose="02010609060101010101" pitchFamily="65" charset="-122"/>
              <a:ea typeface="黑体" panose="02010609060101010101" pitchFamily="65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697639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339"/>
            <a:ext cx="10972800" cy="114591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4285"/>
            <a:ext cx="10972800" cy="45375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72577"/>
            <a:ext cx="2844800" cy="366057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72577"/>
            <a:ext cx="3860800" cy="36605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72577"/>
            <a:ext cx="2844800" cy="366057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6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CFCCE-9EC2-4DBF-B247-627858D8C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46268A-DF79-44B9-8663-6ADE8AA4F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3C35C-4B3E-4A20-B277-3343CA0F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12BF-8428-45C0-BA75-7DD72AF0D210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C02B75-AC51-4C0A-9301-A02B823F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FEB75-D5C7-4083-8850-BA821AC2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C709-BD09-42D6-A913-FF80E1A03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745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270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72577"/>
            <a:ext cx="2844800" cy="366057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72577"/>
            <a:ext cx="3860800" cy="36605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72577"/>
            <a:ext cx="2844800" cy="366057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86410" y="122830"/>
            <a:ext cx="3620735" cy="5774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defTabSz="916777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6" b="1" dirty="0">
                <a:latin typeface="Times New Roman" panose="02020603050405020304" pitchFamily="18" charset="0"/>
                <a:ea typeface="黑体" panose="02010609060101010101" pitchFamily="65" charset="-122"/>
                <a:cs typeface="Times New Roman" panose="02020603050405020304" pitchFamily="18" charset="0"/>
              </a:rPr>
              <a:t>Unit 1</a:t>
            </a:r>
            <a:r>
              <a:rPr lang="zh-CN" altLang="en-US" sz="2406" b="1" dirty="0">
                <a:latin typeface="Times New Roman" panose="02020603050405020304" pitchFamily="18" charset="0"/>
                <a:ea typeface="黑体" panose="02010609060101010101" pitchFamily="65" charset="-122"/>
                <a:cs typeface="Times New Roman" panose="02020603050405020304" pitchFamily="18" charset="0"/>
              </a:rPr>
              <a:t>　</a:t>
            </a:r>
            <a:r>
              <a:rPr lang="en-US" altLang="zh-CN" sz="2406" b="1" dirty="0">
                <a:latin typeface="Times New Roman" panose="02020603050405020304" pitchFamily="18" charset="0"/>
                <a:ea typeface="黑体" panose="02010609060101010101" pitchFamily="65" charset="-122"/>
                <a:cs typeface="Times New Roman" panose="02020603050405020304" pitchFamily="18" charset="0"/>
              </a:rPr>
              <a:t> Food for thought</a:t>
            </a:r>
            <a:endParaRPr lang="zh-CN" altLang="en-US" sz="2406" b="1" dirty="0">
              <a:latin typeface="Times New Roman" panose="02020603050405020304" pitchFamily="18" charset="0"/>
              <a:ea typeface="黑体" panose="02010609060101010101" pitchFamily="65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7034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72577"/>
            <a:ext cx="2844800" cy="366057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72577"/>
            <a:ext cx="3860800" cy="36605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72577"/>
            <a:ext cx="2844800" cy="366057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541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339"/>
            <a:ext cx="10972800" cy="114591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4285"/>
            <a:ext cx="10972800" cy="45375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72577"/>
            <a:ext cx="2844800" cy="366057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72577"/>
            <a:ext cx="3860800" cy="36605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72577"/>
            <a:ext cx="2844800" cy="366057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5529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69FB26-FCF9-4974-8A1F-3FEA2E6461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9671"/>
            <a:ext cx="12240683" cy="690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19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452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72577"/>
            <a:ext cx="2844800" cy="366057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72577"/>
            <a:ext cx="3860800" cy="36605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72577"/>
            <a:ext cx="2844800" cy="366057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52875" y="122830"/>
            <a:ext cx="3412857" cy="5774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defTabSz="916777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6" b="1" dirty="0">
                <a:latin typeface="Times New Roman" panose="02020603050405020304" pitchFamily="18" charset="0"/>
                <a:ea typeface="黑体" panose="02010609060101010101" pitchFamily="65" charset="-122"/>
                <a:cs typeface="Times New Roman" panose="02020603050405020304" pitchFamily="18" charset="0"/>
              </a:rPr>
              <a:t>Unit 2</a:t>
            </a:r>
            <a:r>
              <a:rPr lang="zh-CN" altLang="en-US" sz="2406" b="1" dirty="0">
                <a:latin typeface="Times New Roman" panose="02020603050405020304" pitchFamily="18" charset="0"/>
                <a:ea typeface="黑体" panose="02010609060101010101" pitchFamily="65" charset="-122"/>
                <a:cs typeface="Times New Roman" panose="02020603050405020304" pitchFamily="18" charset="0"/>
              </a:rPr>
              <a:t>　</a:t>
            </a:r>
            <a:r>
              <a:rPr lang="en-US" altLang="zh-CN" sz="2406" b="1" dirty="0">
                <a:latin typeface="Times New Roman" panose="02020603050405020304" pitchFamily="18" charset="0"/>
                <a:ea typeface="黑体" panose="02010609060101010101" pitchFamily="65" charset="-122"/>
                <a:cs typeface="Times New Roman" panose="02020603050405020304" pitchFamily="18" charset="0"/>
              </a:rPr>
              <a:t> Let’s celebrate!</a:t>
            </a:r>
            <a:endParaRPr lang="zh-CN" altLang="en-US" sz="2406" b="1" dirty="0">
              <a:latin typeface="Times New Roman" panose="02020603050405020304" pitchFamily="18" charset="0"/>
              <a:ea typeface="黑体" panose="02010609060101010101" pitchFamily="65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3559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72577"/>
            <a:ext cx="2844800" cy="366057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72577"/>
            <a:ext cx="3860800" cy="36605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72577"/>
            <a:ext cx="2844800" cy="366057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678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339"/>
            <a:ext cx="10972800" cy="114591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4285"/>
            <a:ext cx="10972800" cy="45375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72577"/>
            <a:ext cx="2844800" cy="366057"/>
          </a:xfrm>
          <a:prstGeom prst="rect">
            <a:avLst/>
          </a:prstGeom>
        </p:spPr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2022/2/27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72577"/>
            <a:ext cx="3860800" cy="36605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72577"/>
            <a:ext cx="2844800" cy="366057"/>
          </a:xfrm>
          <a:prstGeom prst="rect">
            <a:avLst/>
          </a:prstGeom>
        </p:spPr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2049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69FB26-FCF9-4974-8A1F-3FEA2E6461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9671"/>
            <a:ext cx="12240683" cy="690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2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E083E-195B-40A2-8E42-71F68246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C988E-0067-47F1-8C95-D65D47DA6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697EF2-86C0-47ED-8753-2E2393202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D50644-01C3-48BF-A30A-84C0C728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12BF-8428-45C0-BA75-7DD72AF0D210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728752-299E-4A43-8EDE-8FD8CC7A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EB63B8-1905-4831-BF26-BFC1EE99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C709-BD09-42D6-A913-FF80E1A03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9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66509-2214-43B6-9C6B-9B214335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F9A29A-8DFC-4DCB-9A37-E85E209E1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5A398A-A151-4DE9-9D45-EB352AD85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EDE0A0-A253-4272-887C-53753871C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48541E-1F9B-425F-BC35-94CDB6DDA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2FB879-80BB-4D9B-B5C7-3EDD45E7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12BF-8428-45C0-BA75-7DD72AF0D210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FE3B02-A01B-4739-A3AF-A766568E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B39B76-5ECA-43E7-901E-BFA1A8F0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C709-BD09-42D6-A913-FF80E1A03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92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BA1CA-356F-42D2-8FE8-2A4DDDE9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4FED1C-E76A-41B1-A37F-26174E7F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12BF-8428-45C0-BA75-7DD72AF0D210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52B763-9576-482F-B7CA-85EE648C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F72A57-6F57-451B-A2D7-576FA10B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C709-BD09-42D6-A913-FF80E1A03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5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460562-5E9B-4CCC-A968-0A3A7F17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12BF-8428-45C0-BA75-7DD72AF0D210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BDBB10-3E7A-42EB-897A-35C77C6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24340D-AE2B-46C4-B650-4128AA5D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C709-BD09-42D6-A913-FF80E1A03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6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98F65-76D3-4853-AFF0-2E17A871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9AA8B-9729-41F5-833A-317DAA150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8ED5EB-10D9-4935-AB07-945BCFA23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C778BA-AF5F-476D-866E-26709032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12BF-8428-45C0-BA75-7DD72AF0D210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D0E7B9-EB8E-488A-8FD1-B2523F27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BAE1D2-0655-45CF-9EAA-AC8E0466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C709-BD09-42D6-A913-FF80E1A03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7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6219F-2DBD-4B79-B261-EB6FA222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64AC80-E168-4471-BDA1-63213FA51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F6B88E-EECE-40DD-A963-9B547D373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4E1BD1-29E6-4CBA-B2B8-0C6118DC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12BF-8428-45C0-BA75-7DD72AF0D210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13BB1-F1B5-4D18-9D35-5DBF316F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FA5169-FA86-465F-AFC9-14A672E50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C709-BD09-42D6-A913-FF80E1A03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70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9B376C-9B4A-47D1-B17B-07BA908E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1DCF1D-6FDF-42CB-A9D9-72831DFFB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08559-75D9-4B88-9335-503734BA0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B12BF-8428-45C0-BA75-7DD72AF0D210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20A24-CA55-4A6D-B830-15852483A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817619-2A7E-4F7A-AD8E-CBA6B5004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DC709-BD09-42D6-A913-FF80E1A03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19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 noChangeArrowheads="1"/>
          </p:cNvSpPr>
          <p:nvPr/>
        </p:nvSpPr>
        <p:spPr bwMode="auto">
          <a:xfrm>
            <a:off x="1714469" y="207363"/>
            <a:ext cx="4667283" cy="428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 eaLnBrk="0" latinLnBrk="1" hangingPunct="0">
              <a:spcBef>
                <a:spcPts val="140"/>
              </a:spcBef>
            </a:pPr>
            <a:r>
              <a:rPr lang="zh-CN" altLang="en-US" sz="2005" b="1" kern="0" dirty="0">
                <a:solidFill>
                  <a:schemeClr val="bg1"/>
                </a:solidFill>
                <a:latin typeface="Times New Roman" panose="02020603050405020304" pitchFamily="65" charset="-122"/>
                <a:ea typeface="黑体" panose="02010609060101010101" pitchFamily="65" charset="-122"/>
              </a:rPr>
              <a:t>第1讲　描述运动的基本概念</a:t>
            </a:r>
            <a:endParaRPr lang="zh-CN" altLang="en-US" sz="2005" b="1" dirty="0">
              <a:solidFill>
                <a:schemeClr val="bg1"/>
              </a:solidFill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-59892" y="0"/>
            <a:ext cx="12300575" cy="75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7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6777" rtl="0" eaLnBrk="1" latinLnBrk="0" hangingPunct="1">
        <a:spcBef>
          <a:spcPct val="0"/>
        </a:spcBef>
        <a:buNone/>
        <a:defRPr sz="44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792" indent="-343792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8" kern="1200">
          <a:solidFill>
            <a:schemeClr val="tx1"/>
          </a:solidFill>
          <a:latin typeface="+mn-lt"/>
          <a:ea typeface="+mn-ea"/>
          <a:cs typeface="+mn-cs"/>
        </a:defRPr>
      </a:lvl1pPr>
      <a:lvl2pPr marL="744882" indent="-286493" algn="l" defTabSz="9167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145972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6" kern="1200">
          <a:solidFill>
            <a:schemeClr val="tx1"/>
          </a:solidFill>
          <a:latin typeface="+mn-lt"/>
          <a:ea typeface="+mn-ea"/>
          <a:cs typeface="+mn-cs"/>
        </a:defRPr>
      </a:lvl3pPr>
      <a:lvl4pPr marL="1604361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5" kern="1200">
          <a:solidFill>
            <a:schemeClr val="tx1"/>
          </a:solidFill>
          <a:latin typeface="+mn-lt"/>
          <a:ea typeface="+mn-ea"/>
          <a:cs typeface="+mn-cs"/>
        </a:defRPr>
      </a:lvl4pPr>
      <a:lvl5pPr marL="2062749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5" kern="1200">
          <a:solidFill>
            <a:schemeClr val="tx1"/>
          </a:solidFill>
          <a:latin typeface="+mn-lt"/>
          <a:ea typeface="+mn-ea"/>
          <a:cs typeface="+mn-cs"/>
        </a:defRPr>
      </a:lvl5pPr>
      <a:lvl6pPr marL="2521138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527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915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6304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89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777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166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555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944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332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721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7110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 noChangeArrowheads="1"/>
          </p:cNvSpPr>
          <p:nvPr/>
        </p:nvSpPr>
        <p:spPr bwMode="auto">
          <a:xfrm>
            <a:off x="1714469" y="207363"/>
            <a:ext cx="4667283" cy="428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 eaLnBrk="0" latinLnBrk="1" hangingPunct="0">
              <a:spcBef>
                <a:spcPts val="140"/>
              </a:spcBef>
            </a:pPr>
            <a:r>
              <a:rPr lang="zh-CN" altLang="en-US" sz="2005" b="1" kern="0" dirty="0">
                <a:solidFill>
                  <a:schemeClr val="bg1"/>
                </a:solidFill>
                <a:latin typeface="Times New Roman" panose="02020603050405020304" pitchFamily="65" charset="-122"/>
                <a:ea typeface="黑体" panose="02010609060101010101" pitchFamily="65" charset="-122"/>
              </a:rPr>
              <a:t>第1讲　描述运动的基本概念</a:t>
            </a:r>
            <a:endParaRPr lang="zh-CN" altLang="en-US" sz="2005" b="1" dirty="0">
              <a:solidFill>
                <a:schemeClr val="bg1"/>
              </a:solidFill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-59892" y="0"/>
            <a:ext cx="12300575" cy="75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7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6777" rtl="0" eaLnBrk="1" latinLnBrk="0" hangingPunct="1">
        <a:spcBef>
          <a:spcPct val="0"/>
        </a:spcBef>
        <a:buNone/>
        <a:defRPr sz="44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792" indent="-343792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8" kern="1200">
          <a:solidFill>
            <a:schemeClr val="tx1"/>
          </a:solidFill>
          <a:latin typeface="+mn-lt"/>
          <a:ea typeface="+mn-ea"/>
          <a:cs typeface="+mn-cs"/>
        </a:defRPr>
      </a:lvl1pPr>
      <a:lvl2pPr marL="744882" indent="-286493" algn="l" defTabSz="9167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145972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6" kern="1200">
          <a:solidFill>
            <a:schemeClr val="tx1"/>
          </a:solidFill>
          <a:latin typeface="+mn-lt"/>
          <a:ea typeface="+mn-ea"/>
          <a:cs typeface="+mn-cs"/>
        </a:defRPr>
      </a:lvl3pPr>
      <a:lvl4pPr marL="1604361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5" kern="1200">
          <a:solidFill>
            <a:schemeClr val="tx1"/>
          </a:solidFill>
          <a:latin typeface="+mn-lt"/>
          <a:ea typeface="+mn-ea"/>
          <a:cs typeface="+mn-cs"/>
        </a:defRPr>
      </a:lvl4pPr>
      <a:lvl5pPr marL="2062749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5" kern="1200">
          <a:solidFill>
            <a:schemeClr val="tx1"/>
          </a:solidFill>
          <a:latin typeface="+mn-lt"/>
          <a:ea typeface="+mn-ea"/>
          <a:cs typeface="+mn-cs"/>
        </a:defRPr>
      </a:lvl5pPr>
      <a:lvl6pPr marL="2521138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527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915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6304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89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777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166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555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944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332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721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7110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 noChangeArrowheads="1"/>
          </p:cNvSpPr>
          <p:nvPr/>
        </p:nvSpPr>
        <p:spPr bwMode="auto">
          <a:xfrm>
            <a:off x="1714469" y="207363"/>
            <a:ext cx="4667283" cy="428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latinLnBrk="1" hangingPunct="0">
              <a:spcBef>
                <a:spcPts val="141"/>
              </a:spcBef>
            </a:pPr>
            <a:r>
              <a:rPr lang="zh-CN" altLang="en-US" sz="2005" b="1" kern="0" dirty="0">
                <a:solidFill>
                  <a:schemeClr val="bg1"/>
                </a:solidFill>
                <a:latin typeface="Times New Roman" pitchFamily="65" charset="-122"/>
                <a:ea typeface="黑体" pitchFamily="65" charset="-122"/>
              </a:rPr>
              <a:t>第1讲　描述运动的基本概念</a:t>
            </a:r>
            <a:endParaRPr lang="zh-CN" altLang="en-US" sz="2005" b="1" dirty="0">
              <a:solidFill>
                <a:schemeClr val="bg1"/>
              </a:solidFill>
            </a:endParaRPr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859CB482-DD31-4309-AEFA-FB75508F1217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-59892" y="0"/>
            <a:ext cx="12300575" cy="75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8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ctr" defTabSz="916777" rtl="0" eaLnBrk="1" latinLnBrk="0" hangingPunct="1">
        <a:spcBef>
          <a:spcPct val="0"/>
        </a:spcBef>
        <a:buNone/>
        <a:defRPr sz="44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792" indent="-343792" algn="l" defTabSz="916777" rtl="0" eaLnBrk="1" latinLnBrk="0" hangingPunct="1">
        <a:spcBef>
          <a:spcPct val="20000"/>
        </a:spcBef>
        <a:buFont typeface="Arial" pitchFamily="34" charset="0"/>
        <a:buChar char="•"/>
        <a:defRPr sz="3208" kern="1200">
          <a:solidFill>
            <a:schemeClr val="tx1"/>
          </a:solidFill>
          <a:latin typeface="+mn-lt"/>
          <a:ea typeface="+mn-ea"/>
          <a:cs typeface="+mn-cs"/>
        </a:defRPr>
      </a:lvl1pPr>
      <a:lvl2pPr marL="744882" indent="-286493" algn="l" defTabSz="916777" rtl="0" eaLnBrk="1" latinLnBrk="0" hangingPunct="1">
        <a:spcBef>
          <a:spcPct val="20000"/>
        </a:spcBef>
        <a:buFont typeface="Arial" pitchFamily="34" charset="0"/>
        <a:buChar char="–"/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145972" indent="-229194" algn="l" defTabSz="916777" rtl="0" eaLnBrk="1" latinLnBrk="0" hangingPunct="1">
        <a:spcBef>
          <a:spcPct val="20000"/>
        </a:spcBef>
        <a:buFont typeface="Arial" pitchFamily="34" charset="0"/>
        <a:buChar char="•"/>
        <a:defRPr sz="2406" kern="1200">
          <a:solidFill>
            <a:schemeClr val="tx1"/>
          </a:solidFill>
          <a:latin typeface="+mn-lt"/>
          <a:ea typeface="+mn-ea"/>
          <a:cs typeface="+mn-cs"/>
        </a:defRPr>
      </a:lvl3pPr>
      <a:lvl4pPr marL="1604361" indent="-229194" algn="l" defTabSz="916777" rtl="0" eaLnBrk="1" latinLnBrk="0" hangingPunct="1">
        <a:spcBef>
          <a:spcPct val="20000"/>
        </a:spcBef>
        <a:buFont typeface="Arial" pitchFamily="34" charset="0"/>
        <a:buChar char="–"/>
        <a:defRPr sz="2005" kern="1200">
          <a:solidFill>
            <a:schemeClr val="tx1"/>
          </a:solidFill>
          <a:latin typeface="+mn-lt"/>
          <a:ea typeface="+mn-ea"/>
          <a:cs typeface="+mn-cs"/>
        </a:defRPr>
      </a:lvl4pPr>
      <a:lvl5pPr marL="2062749" indent="-229194" algn="l" defTabSz="916777" rtl="0" eaLnBrk="1" latinLnBrk="0" hangingPunct="1">
        <a:spcBef>
          <a:spcPct val="20000"/>
        </a:spcBef>
        <a:buFont typeface="Arial" pitchFamily="34" charset="0"/>
        <a:buChar char="»"/>
        <a:defRPr sz="2005" kern="1200">
          <a:solidFill>
            <a:schemeClr val="tx1"/>
          </a:solidFill>
          <a:latin typeface="+mn-lt"/>
          <a:ea typeface="+mn-ea"/>
          <a:cs typeface="+mn-cs"/>
        </a:defRPr>
      </a:lvl5pPr>
      <a:lvl6pPr marL="2521138" indent="-229194" algn="l" defTabSz="916777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527" indent="-229194" algn="l" defTabSz="916777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915" indent="-229194" algn="l" defTabSz="916777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6304" indent="-229194" algn="l" defTabSz="916777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89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777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166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555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944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332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721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7110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 noChangeArrowheads="1"/>
          </p:cNvSpPr>
          <p:nvPr/>
        </p:nvSpPr>
        <p:spPr bwMode="auto">
          <a:xfrm>
            <a:off x="1714469" y="207363"/>
            <a:ext cx="4667283" cy="428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 eaLnBrk="0" latinLnBrk="1" hangingPunct="0">
              <a:spcBef>
                <a:spcPts val="140"/>
              </a:spcBef>
            </a:pPr>
            <a:r>
              <a:rPr lang="zh-CN" altLang="en-US" sz="2005" b="1" kern="0" dirty="0">
                <a:solidFill>
                  <a:schemeClr val="bg1"/>
                </a:solidFill>
                <a:latin typeface="Times New Roman" panose="02020603050405020304" pitchFamily="65" charset="-122"/>
                <a:ea typeface="黑体" panose="02010609060101010101" pitchFamily="65" charset="-122"/>
              </a:rPr>
              <a:t>第1讲　描述运动的基本概念</a:t>
            </a:r>
            <a:endParaRPr lang="zh-CN" altLang="en-US" sz="2005" b="1" dirty="0">
              <a:solidFill>
                <a:schemeClr val="bg1"/>
              </a:solidFill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-59892" y="0"/>
            <a:ext cx="12300575" cy="75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7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ctr" defTabSz="916777" rtl="0" eaLnBrk="1" latinLnBrk="0" hangingPunct="1">
        <a:spcBef>
          <a:spcPct val="0"/>
        </a:spcBef>
        <a:buNone/>
        <a:defRPr sz="44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792" indent="-343792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8" kern="1200">
          <a:solidFill>
            <a:schemeClr val="tx1"/>
          </a:solidFill>
          <a:latin typeface="+mn-lt"/>
          <a:ea typeface="+mn-ea"/>
          <a:cs typeface="+mn-cs"/>
        </a:defRPr>
      </a:lvl1pPr>
      <a:lvl2pPr marL="744882" indent="-286493" algn="l" defTabSz="9167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145972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6" kern="1200">
          <a:solidFill>
            <a:schemeClr val="tx1"/>
          </a:solidFill>
          <a:latin typeface="+mn-lt"/>
          <a:ea typeface="+mn-ea"/>
          <a:cs typeface="+mn-cs"/>
        </a:defRPr>
      </a:lvl3pPr>
      <a:lvl4pPr marL="1604361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5" kern="1200">
          <a:solidFill>
            <a:schemeClr val="tx1"/>
          </a:solidFill>
          <a:latin typeface="+mn-lt"/>
          <a:ea typeface="+mn-ea"/>
          <a:cs typeface="+mn-cs"/>
        </a:defRPr>
      </a:lvl4pPr>
      <a:lvl5pPr marL="2062749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5" kern="1200">
          <a:solidFill>
            <a:schemeClr val="tx1"/>
          </a:solidFill>
          <a:latin typeface="+mn-lt"/>
          <a:ea typeface="+mn-ea"/>
          <a:cs typeface="+mn-cs"/>
        </a:defRPr>
      </a:lvl5pPr>
      <a:lvl6pPr marL="2521138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527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915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6304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89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777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166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555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944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332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721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7110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 noChangeArrowheads="1"/>
          </p:cNvSpPr>
          <p:nvPr/>
        </p:nvSpPr>
        <p:spPr bwMode="auto">
          <a:xfrm>
            <a:off x="1714469" y="207363"/>
            <a:ext cx="4667283" cy="428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 eaLnBrk="0" latinLnBrk="1" hangingPunct="0">
              <a:spcBef>
                <a:spcPts val="140"/>
              </a:spcBef>
            </a:pPr>
            <a:r>
              <a:rPr lang="zh-CN" altLang="en-US" sz="2005" b="1" kern="0" dirty="0">
                <a:solidFill>
                  <a:schemeClr val="bg1"/>
                </a:solidFill>
                <a:latin typeface="Times New Roman" panose="02020603050405020304" pitchFamily="65" charset="-122"/>
                <a:ea typeface="黑体" panose="02010609060101010101" pitchFamily="65" charset="-122"/>
              </a:rPr>
              <a:t>第1讲　描述运动的基本概念</a:t>
            </a:r>
            <a:endParaRPr lang="zh-CN" altLang="en-US" sz="2005" b="1" dirty="0">
              <a:solidFill>
                <a:schemeClr val="bg1"/>
              </a:solidFill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-59892" y="0"/>
            <a:ext cx="12300575" cy="75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txStyles>
    <p:titleStyle>
      <a:lvl1pPr algn="ctr" defTabSz="916777" rtl="0" eaLnBrk="1" latinLnBrk="0" hangingPunct="1">
        <a:spcBef>
          <a:spcPct val="0"/>
        </a:spcBef>
        <a:buNone/>
        <a:defRPr sz="44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792" indent="-343792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8" kern="1200">
          <a:solidFill>
            <a:schemeClr val="tx1"/>
          </a:solidFill>
          <a:latin typeface="+mn-lt"/>
          <a:ea typeface="+mn-ea"/>
          <a:cs typeface="+mn-cs"/>
        </a:defRPr>
      </a:lvl1pPr>
      <a:lvl2pPr marL="744882" indent="-286493" algn="l" defTabSz="9167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145972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6" kern="1200">
          <a:solidFill>
            <a:schemeClr val="tx1"/>
          </a:solidFill>
          <a:latin typeface="+mn-lt"/>
          <a:ea typeface="+mn-ea"/>
          <a:cs typeface="+mn-cs"/>
        </a:defRPr>
      </a:lvl3pPr>
      <a:lvl4pPr marL="1604361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5" kern="1200">
          <a:solidFill>
            <a:schemeClr val="tx1"/>
          </a:solidFill>
          <a:latin typeface="+mn-lt"/>
          <a:ea typeface="+mn-ea"/>
          <a:cs typeface="+mn-cs"/>
        </a:defRPr>
      </a:lvl4pPr>
      <a:lvl5pPr marL="2062749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5" kern="1200">
          <a:solidFill>
            <a:schemeClr val="tx1"/>
          </a:solidFill>
          <a:latin typeface="+mn-lt"/>
          <a:ea typeface="+mn-ea"/>
          <a:cs typeface="+mn-cs"/>
        </a:defRPr>
      </a:lvl5pPr>
      <a:lvl6pPr marL="2521138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527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915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6304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89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777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166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555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944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332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721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7110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 noChangeArrowheads="1"/>
          </p:cNvSpPr>
          <p:nvPr/>
        </p:nvSpPr>
        <p:spPr bwMode="auto">
          <a:xfrm>
            <a:off x="1714469" y="207363"/>
            <a:ext cx="4667283" cy="428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 eaLnBrk="0" latinLnBrk="1" hangingPunct="0">
              <a:spcBef>
                <a:spcPts val="140"/>
              </a:spcBef>
            </a:pPr>
            <a:r>
              <a:rPr lang="zh-CN" altLang="en-US" sz="2005" b="1" kern="0" dirty="0">
                <a:solidFill>
                  <a:schemeClr val="bg1"/>
                </a:solidFill>
                <a:latin typeface="Times New Roman" panose="02020603050405020304" pitchFamily="65" charset="-122"/>
                <a:ea typeface="黑体" panose="02010609060101010101" pitchFamily="65" charset="-122"/>
              </a:rPr>
              <a:t>第1讲　描述运动的基本概念</a:t>
            </a:r>
            <a:endParaRPr lang="zh-CN" altLang="en-US" sz="2005" b="1" dirty="0">
              <a:solidFill>
                <a:schemeClr val="bg1"/>
              </a:solidFill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-59892" y="0"/>
            <a:ext cx="12300575" cy="75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9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xStyles>
    <p:titleStyle>
      <a:lvl1pPr algn="ctr" defTabSz="916777" rtl="0" eaLnBrk="1" latinLnBrk="0" hangingPunct="1">
        <a:spcBef>
          <a:spcPct val="0"/>
        </a:spcBef>
        <a:buNone/>
        <a:defRPr sz="44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792" indent="-343792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8" kern="1200">
          <a:solidFill>
            <a:schemeClr val="tx1"/>
          </a:solidFill>
          <a:latin typeface="+mn-lt"/>
          <a:ea typeface="+mn-ea"/>
          <a:cs typeface="+mn-cs"/>
        </a:defRPr>
      </a:lvl1pPr>
      <a:lvl2pPr marL="744882" indent="-286493" algn="l" defTabSz="9167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145972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6" kern="1200">
          <a:solidFill>
            <a:schemeClr val="tx1"/>
          </a:solidFill>
          <a:latin typeface="+mn-lt"/>
          <a:ea typeface="+mn-ea"/>
          <a:cs typeface="+mn-cs"/>
        </a:defRPr>
      </a:lvl3pPr>
      <a:lvl4pPr marL="1604361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5" kern="1200">
          <a:solidFill>
            <a:schemeClr val="tx1"/>
          </a:solidFill>
          <a:latin typeface="+mn-lt"/>
          <a:ea typeface="+mn-ea"/>
          <a:cs typeface="+mn-cs"/>
        </a:defRPr>
      </a:lvl4pPr>
      <a:lvl5pPr marL="2062749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5" kern="1200">
          <a:solidFill>
            <a:schemeClr val="tx1"/>
          </a:solidFill>
          <a:latin typeface="+mn-lt"/>
          <a:ea typeface="+mn-ea"/>
          <a:cs typeface="+mn-cs"/>
        </a:defRPr>
      </a:lvl5pPr>
      <a:lvl6pPr marL="2521138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527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915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6304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89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777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166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555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944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332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721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7110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 noChangeArrowheads="1"/>
          </p:cNvSpPr>
          <p:nvPr/>
        </p:nvSpPr>
        <p:spPr bwMode="auto">
          <a:xfrm>
            <a:off x="1714469" y="207363"/>
            <a:ext cx="4667283" cy="428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 eaLnBrk="0" latinLnBrk="1" hangingPunct="0">
              <a:spcBef>
                <a:spcPts val="140"/>
              </a:spcBef>
            </a:pPr>
            <a:r>
              <a:rPr lang="zh-CN" altLang="en-US" sz="2005" b="1" kern="0" dirty="0">
                <a:solidFill>
                  <a:schemeClr val="bg1"/>
                </a:solidFill>
                <a:latin typeface="Times New Roman" panose="02020603050405020304" pitchFamily="65" charset="-122"/>
                <a:ea typeface="黑体" panose="02010609060101010101" pitchFamily="65" charset="-122"/>
              </a:rPr>
              <a:t>第1讲　描述运动的基本概念</a:t>
            </a:r>
            <a:endParaRPr lang="zh-CN" altLang="en-US" sz="2005" b="1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dell\Desktop\图片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2725" y="6244481"/>
            <a:ext cx="12961440" cy="64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dell\Desktop\2112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4" y="0"/>
            <a:ext cx="12192000" cy="81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63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 algn="ctr" defTabSz="916777" rtl="0" eaLnBrk="1" latinLnBrk="0" hangingPunct="1">
        <a:spcBef>
          <a:spcPct val="0"/>
        </a:spcBef>
        <a:buNone/>
        <a:defRPr sz="44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792" indent="-343792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8" kern="1200">
          <a:solidFill>
            <a:schemeClr val="tx1"/>
          </a:solidFill>
          <a:latin typeface="+mn-lt"/>
          <a:ea typeface="+mn-ea"/>
          <a:cs typeface="+mn-cs"/>
        </a:defRPr>
      </a:lvl1pPr>
      <a:lvl2pPr marL="744882" indent="-286493" algn="l" defTabSz="9167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145972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6" kern="1200">
          <a:solidFill>
            <a:schemeClr val="tx1"/>
          </a:solidFill>
          <a:latin typeface="+mn-lt"/>
          <a:ea typeface="+mn-ea"/>
          <a:cs typeface="+mn-cs"/>
        </a:defRPr>
      </a:lvl3pPr>
      <a:lvl4pPr marL="1604361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5" kern="1200">
          <a:solidFill>
            <a:schemeClr val="tx1"/>
          </a:solidFill>
          <a:latin typeface="+mn-lt"/>
          <a:ea typeface="+mn-ea"/>
          <a:cs typeface="+mn-cs"/>
        </a:defRPr>
      </a:lvl4pPr>
      <a:lvl5pPr marL="2062749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5" kern="1200">
          <a:solidFill>
            <a:schemeClr val="tx1"/>
          </a:solidFill>
          <a:latin typeface="+mn-lt"/>
          <a:ea typeface="+mn-ea"/>
          <a:cs typeface="+mn-cs"/>
        </a:defRPr>
      </a:lvl5pPr>
      <a:lvl6pPr marL="2521138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527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915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6304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89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777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166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555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944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332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721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7110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 noChangeArrowheads="1"/>
          </p:cNvSpPr>
          <p:nvPr/>
        </p:nvSpPr>
        <p:spPr bwMode="auto">
          <a:xfrm>
            <a:off x="1714469" y="207363"/>
            <a:ext cx="4667283" cy="428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 eaLnBrk="0" latinLnBrk="1" hangingPunct="0">
              <a:spcBef>
                <a:spcPts val="140"/>
              </a:spcBef>
            </a:pPr>
            <a:r>
              <a:rPr lang="zh-CN" altLang="en-US" sz="2005" b="1" kern="0" dirty="0">
                <a:solidFill>
                  <a:schemeClr val="bg1"/>
                </a:solidFill>
                <a:latin typeface="Times New Roman" panose="02020603050405020304" pitchFamily="65" charset="-122"/>
                <a:ea typeface="黑体" panose="02010609060101010101" pitchFamily="65" charset="-122"/>
              </a:rPr>
              <a:t>第1讲　描述运动的基本概念</a:t>
            </a:r>
            <a:endParaRPr lang="zh-CN" altLang="en-US" sz="2005" b="1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dell\Desktop\图片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2725" y="6244481"/>
            <a:ext cx="12961440" cy="64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dell\Desktop\2112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4" y="0"/>
            <a:ext cx="12192000" cy="81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2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xStyles>
    <p:titleStyle>
      <a:lvl1pPr algn="ctr" defTabSz="916777" rtl="0" eaLnBrk="1" latinLnBrk="0" hangingPunct="1">
        <a:spcBef>
          <a:spcPct val="0"/>
        </a:spcBef>
        <a:buNone/>
        <a:defRPr sz="44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792" indent="-343792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8" kern="1200">
          <a:solidFill>
            <a:schemeClr val="tx1"/>
          </a:solidFill>
          <a:latin typeface="+mn-lt"/>
          <a:ea typeface="+mn-ea"/>
          <a:cs typeface="+mn-cs"/>
        </a:defRPr>
      </a:lvl1pPr>
      <a:lvl2pPr marL="744882" indent="-286493" algn="l" defTabSz="9167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145972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6" kern="1200">
          <a:solidFill>
            <a:schemeClr val="tx1"/>
          </a:solidFill>
          <a:latin typeface="+mn-lt"/>
          <a:ea typeface="+mn-ea"/>
          <a:cs typeface="+mn-cs"/>
        </a:defRPr>
      </a:lvl3pPr>
      <a:lvl4pPr marL="1604361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5" kern="1200">
          <a:solidFill>
            <a:schemeClr val="tx1"/>
          </a:solidFill>
          <a:latin typeface="+mn-lt"/>
          <a:ea typeface="+mn-ea"/>
          <a:cs typeface="+mn-cs"/>
        </a:defRPr>
      </a:lvl4pPr>
      <a:lvl5pPr marL="2062749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5" kern="1200">
          <a:solidFill>
            <a:schemeClr val="tx1"/>
          </a:solidFill>
          <a:latin typeface="+mn-lt"/>
          <a:ea typeface="+mn-ea"/>
          <a:cs typeface="+mn-cs"/>
        </a:defRPr>
      </a:lvl5pPr>
      <a:lvl6pPr marL="2521138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527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915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6304" indent="-229194" algn="l" defTabSz="9167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89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777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166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555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944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332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721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7110" algn="l" defTabSz="916777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9.xml"/><Relationship Id="rId1" Type="http://schemas.openxmlformats.org/officeDocument/2006/relationships/customXml" Target="../../customXml/item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9.xml"/><Relationship Id="rId1" Type="http://schemas.openxmlformats.org/officeDocument/2006/relationships/customXml" Target="../../customXml/item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9.xml"/><Relationship Id="rId1" Type="http://schemas.openxmlformats.org/officeDocument/2006/relationships/customXml" Target="../../customXml/item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C6FCE1-6A56-4AD4-80D1-FCC3419854F7}"/>
              </a:ext>
            </a:extLst>
          </p:cNvPr>
          <p:cNvSpPr txBox="1"/>
          <p:nvPr/>
        </p:nvSpPr>
        <p:spPr>
          <a:xfrm>
            <a:off x="1577236" y="1860115"/>
            <a:ext cx="90375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/>
              <a:t>短语复习</a:t>
            </a:r>
            <a:endParaRPr lang="en-US" altLang="zh-CN" sz="6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24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34167" y="1443676"/>
            <a:ext cx="8337229" cy="30160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6777" eaLnBrk="0" latinLnBrk="1" hangingPunct="0">
              <a:lnSpc>
                <a:spcPct val="150000"/>
              </a:lnSpc>
              <a:spcBef>
                <a:spcPts val="141"/>
              </a:spcBef>
            </a:pP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24.settle for </a:t>
            </a:r>
            <a:r>
              <a:rPr lang="zh-CN" altLang="en-US" sz="1819" u="sng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　　　    </a:t>
            </a: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1"/>
              </a:spcBef>
            </a:pP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25.start with </a:t>
            </a:r>
            <a:r>
              <a:rPr lang="zh-CN" altLang="en-US" sz="1819" u="sng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　　　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1"/>
              </a:spcBef>
            </a:pP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26.now and then </a:t>
            </a:r>
            <a:r>
              <a:rPr lang="zh-CN" altLang="en-US" sz="1819" u="sng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　　　    </a:t>
            </a: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1"/>
              </a:spcBef>
            </a:pP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27.leave...behind </a:t>
            </a:r>
            <a:r>
              <a:rPr lang="zh-CN" altLang="en-US" sz="1819" u="sng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　　　                                      </a:t>
            </a: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1"/>
              </a:spcBef>
            </a:pP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28.end up</a:t>
            </a:r>
            <a:r>
              <a:rPr lang="zh-CN" altLang="en-US" sz="1819" u="sng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　　　   </a:t>
            </a:r>
            <a:r>
              <a:rPr lang="en-US" altLang="zh-CN" sz="1819" u="sng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	     </a:t>
            </a:r>
            <a:r>
              <a:rPr lang="zh-CN" altLang="en-US" sz="1819" u="sng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 </a:t>
            </a: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1"/>
              </a:spcBef>
            </a:pP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29.throw away </a:t>
            </a:r>
            <a:r>
              <a:rPr lang="zh-CN" altLang="en-US" sz="1819" u="sng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　　　    </a:t>
            </a: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1"/>
              </a:spcBef>
            </a:pP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30.pick sb. up </a:t>
            </a:r>
            <a:r>
              <a:rPr lang="zh-CN" altLang="en-US" sz="1819" u="sng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　　　      </a:t>
            </a: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29714" y="1441623"/>
            <a:ext cx="1805089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勉强接受，将就</a:t>
            </a:r>
          </a:p>
        </p:txBody>
      </p:sp>
      <p:sp>
        <p:nvSpPr>
          <p:cNvPr id="4" name="矩形 3"/>
          <p:cNvSpPr/>
          <p:nvPr/>
        </p:nvSpPr>
        <p:spPr>
          <a:xfrm>
            <a:off x="3540245" y="1871346"/>
            <a:ext cx="1342246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以</a:t>
            </a:r>
            <a:r>
              <a:rPr lang="en-US" altLang="zh-CN" sz="180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……</a:t>
            </a:r>
            <a:r>
              <a:rPr lang="zh-CN" altLang="en-US" sz="180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开始</a:t>
            </a:r>
          </a:p>
        </p:txBody>
      </p:sp>
      <p:sp>
        <p:nvSpPr>
          <p:cNvPr id="5" name="矩形 4"/>
          <p:cNvSpPr/>
          <p:nvPr/>
        </p:nvSpPr>
        <p:spPr>
          <a:xfrm>
            <a:off x="3969193" y="2312699"/>
            <a:ext cx="1342246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时常，有时</a:t>
            </a:r>
          </a:p>
        </p:txBody>
      </p:sp>
      <p:sp>
        <p:nvSpPr>
          <p:cNvPr id="6" name="矩形 5"/>
          <p:cNvSpPr/>
          <p:nvPr/>
        </p:nvSpPr>
        <p:spPr>
          <a:xfrm>
            <a:off x="3802130" y="2735913"/>
            <a:ext cx="3656462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把</a:t>
            </a:r>
            <a:r>
              <a:rPr lang="en-US" altLang="zh-CN" sz="180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……</a:t>
            </a:r>
            <a:r>
              <a:rPr lang="zh-CN" altLang="en-US" sz="180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抛在后面；超过；永久离开</a:t>
            </a:r>
          </a:p>
        </p:txBody>
      </p:sp>
      <p:sp>
        <p:nvSpPr>
          <p:cNvPr id="7" name="矩形 6"/>
          <p:cNvSpPr/>
          <p:nvPr/>
        </p:nvSpPr>
        <p:spPr>
          <a:xfrm>
            <a:off x="3099460" y="3158076"/>
            <a:ext cx="2267933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最终成为，最后处于</a:t>
            </a:r>
          </a:p>
        </p:txBody>
      </p:sp>
      <p:sp>
        <p:nvSpPr>
          <p:cNvPr id="8" name="矩形 7"/>
          <p:cNvSpPr/>
          <p:nvPr/>
        </p:nvSpPr>
        <p:spPr>
          <a:xfrm>
            <a:off x="3883200" y="3562755"/>
            <a:ext cx="1110824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扔掉</a:t>
            </a:r>
            <a:r>
              <a:rPr lang="en-US" altLang="zh-CN" sz="180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……</a:t>
            </a:r>
            <a:endParaRPr lang="zh-CN" altLang="en-US" sz="1805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1259" y="4017520"/>
            <a:ext cx="1805089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（开车）接某人</a:t>
            </a:r>
          </a:p>
        </p:txBody>
      </p:sp>
    </p:spTree>
    <p:custDataLst>
      <p:custData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34167" y="1443676"/>
            <a:ext cx="8337229" cy="5233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Ⅱ.重点短语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    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与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交流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    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与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保持联系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不了解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的情况,不了解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的动态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归功于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,多亏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从事,忙于;能胜任;多达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6.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将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与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联系起来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7.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找到(解决办法);计算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8.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把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倒入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9.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集中于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;使聚焦于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10.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以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为背景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11.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   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某人发财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61510" y="1882055"/>
            <a:ext cx="1901515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communicate with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01691" y="2311777"/>
            <a:ext cx="1837231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stay in touch with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45333" y="2753131"/>
            <a:ext cx="1329389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lose track of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8602" y="3176345"/>
            <a:ext cx="1027255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thanks to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10649" y="3581839"/>
            <a:ext cx="930829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 up to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00502" y="4018640"/>
            <a:ext cx="1663665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connect...with...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30793" y="4457952"/>
            <a:ext cx="1014398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 out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70982" y="4851993"/>
            <a:ext cx="1303741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pour...into...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7843" y="5301595"/>
            <a:ext cx="975828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focus on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29319" y="5729822"/>
            <a:ext cx="956543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 set in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11412" y="6162973"/>
            <a:ext cx="1936871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make one's fortune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34167" y="1443676"/>
            <a:ext cx="8337229" cy="5233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12.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应该,应当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13.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收到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的信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14.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(意外地或终于)出现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15.in view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16.face to face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17.social media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18.keep...in mind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           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19.throw the baby out with the bathwater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       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20.be open to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21.feel down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            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22.begin with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23.leave work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35748" y="1438150"/>
            <a:ext cx="950114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ought to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66514" y="1867872"/>
            <a:ext cx="1091539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hear from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03359" y="2284223"/>
            <a:ext cx="840832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turn up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69147" y="2732439"/>
            <a:ext cx="1110824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在视野内</a:t>
            </a:r>
          </a:p>
        </p:txBody>
      </p:sp>
      <p:sp>
        <p:nvSpPr>
          <p:cNvPr id="7" name="矩形 6"/>
          <p:cNvSpPr/>
          <p:nvPr/>
        </p:nvSpPr>
        <p:spPr>
          <a:xfrm>
            <a:off x="3830107" y="3154602"/>
            <a:ext cx="1110824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面对面地</a:t>
            </a:r>
          </a:p>
        </p:txBody>
      </p:sp>
      <p:sp>
        <p:nvSpPr>
          <p:cNvPr id="8" name="矩形 7"/>
          <p:cNvSpPr/>
          <p:nvPr/>
        </p:nvSpPr>
        <p:spPr>
          <a:xfrm>
            <a:off x="3902298" y="3591403"/>
            <a:ext cx="1110824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社交媒体</a:t>
            </a:r>
          </a:p>
        </p:txBody>
      </p:sp>
      <p:sp>
        <p:nvSpPr>
          <p:cNvPr id="9" name="矩形 8"/>
          <p:cNvSpPr/>
          <p:nvPr/>
        </p:nvSpPr>
        <p:spPr>
          <a:xfrm>
            <a:off x="3838779" y="4014047"/>
            <a:ext cx="2267933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牢记</a:t>
            </a:r>
            <a:r>
              <a:rPr lang="en-US" altLang="zh-CN" sz="180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lang="zh-CN" altLang="en-US" sz="180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，记住</a:t>
            </a:r>
            <a:r>
              <a:rPr lang="en-US" altLang="zh-CN" sz="180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zh-CN" altLang="en-US" sz="1805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5499" y="4433091"/>
            <a:ext cx="2036511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不分良莠一起抛弃</a:t>
            </a:r>
          </a:p>
        </p:txBody>
      </p:sp>
      <p:sp>
        <p:nvSpPr>
          <p:cNvPr id="11" name="矩形 10"/>
          <p:cNvSpPr/>
          <p:nvPr/>
        </p:nvSpPr>
        <p:spPr>
          <a:xfrm>
            <a:off x="3607019" y="4849356"/>
            <a:ext cx="1342246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180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lang="zh-CN" altLang="en-US" sz="180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开放</a:t>
            </a:r>
          </a:p>
        </p:txBody>
      </p:sp>
      <p:sp>
        <p:nvSpPr>
          <p:cNvPr id="12" name="矩形 11"/>
          <p:cNvSpPr/>
          <p:nvPr/>
        </p:nvSpPr>
        <p:spPr>
          <a:xfrm>
            <a:off x="3419645" y="5314322"/>
            <a:ext cx="2267933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感到沮丧，情绪消沉</a:t>
            </a:r>
          </a:p>
        </p:txBody>
      </p:sp>
      <p:sp>
        <p:nvSpPr>
          <p:cNvPr id="13" name="矩形 12"/>
          <p:cNvSpPr/>
          <p:nvPr/>
        </p:nvSpPr>
        <p:spPr>
          <a:xfrm>
            <a:off x="3598685" y="5727402"/>
            <a:ext cx="1342246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sz="180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lang="zh-CN" altLang="en-US" sz="180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开始</a:t>
            </a:r>
          </a:p>
        </p:txBody>
      </p:sp>
      <p:sp>
        <p:nvSpPr>
          <p:cNvPr id="14" name="矩形 13"/>
          <p:cNvSpPr/>
          <p:nvPr/>
        </p:nvSpPr>
        <p:spPr>
          <a:xfrm>
            <a:off x="4004183" y="6162973"/>
            <a:ext cx="647981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34167" y="1443676"/>
            <a:ext cx="8337229" cy="2536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24.start for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       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25.be ashamed of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    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26.long for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27.in one</a:t>
            </a:r>
            <a:r>
              <a:rPr lang="en-US" altLang="zh-CN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'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 thirties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          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28.in surprise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endParaRPr lang="en-US" altLang="zh-CN" sz="1820" u="sng" kern="0" dirty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45176" y="1463152"/>
            <a:ext cx="2036511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动身去，出发前往</a:t>
            </a:r>
          </a:p>
        </p:txBody>
      </p:sp>
      <p:sp>
        <p:nvSpPr>
          <p:cNvPr id="4" name="矩形 3"/>
          <p:cNvSpPr/>
          <p:nvPr/>
        </p:nvSpPr>
        <p:spPr>
          <a:xfrm>
            <a:off x="3858054" y="1892874"/>
            <a:ext cx="1805089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80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lang="zh-CN" altLang="en-US" sz="180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感到羞耻</a:t>
            </a:r>
          </a:p>
        </p:txBody>
      </p:sp>
      <p:sp>
        <p:nvSpPr>
          <p:cNvPr id="5" name="矩形 4"/>
          <p:cNvSpPr/>
          <p:nvPr/>
        </p:nvSpPr>
        <p:spPr>
          <a:xfrm>
            <a:off x="3715416" y="2300891"/>
            <a:ext cx="647981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渴望</a:t>
            </a:r>
          </a:p>
        </p:txBody>
      </p:sp>
      <p:sp>
        <p:nvSpPr>
          <p:cNvPr id="6" name="矩形 5"/>
          <p:cNvSpPr/>
          <p:nvPr/>
        </p:nvSpPr>
        <p:spPr>
          <a:xfrm>
            <a:off x="3966725" y="2757442"/>
            <a:ext cx="2036511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在某人三十几岁时</a:t>
            </a:r>
          </a:p>
        </p:txBody>
      </p:sp>
      <p:sp>
        <p:nvSpPr>
          <p:cNvPr id="7" name="矩形 6"/>
          <p:cNvSpPr/>
          <p:nvPr/>
        </p:nvSpPr>
        <p:spPr>
          <a:xfrm>
            <a:off x="3881107" y="3179605"/>
            <a:ext cx="879402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惊奇地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34167" y="1443676"/>
            <a:ext cx="8337229" cy="5233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Ⅱ.重点短语</a:t>
            </a:r>
            <a:endParaRPr lang="zh-CN" altLang="en-US" sz="1805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与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交往;与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互动;与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相互作用</a:t>
            </a:r>
            <a:endParaRPr lang="zh-CN" altLang="en-US" sz="1805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寻找,寻求</a:t>
            </a:r>
            <a:endParaRPr lang="zh-CN" altLang="en-US" sz="1805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数百万的</a:t>
            </a:r>
            <a:endParaRPr lang="zh-CN" altLang="en-US" sz="1805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设法做成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endParaRPr lang="zh-CN" altLang="en-US" sz="1805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的解决方案</a:t>
            </a:r>
            <a:endParaRPr lang="zh-CN" altLang="en-US" sz="1805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6.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处于困境</a:t>
            </a:r>
            <a:endParaRPr lang="zh-CN" altLang="en-US" sz="1805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7.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的数量</a:t>
            </a:r>
            <a:endParaRPr lang="zh-CN" altLang="en-US" sz="1805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8.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砍倒(树木);削减</a:t>
            </a:r>
            <a:endParaRPr lang="zh-CN" altLang="en-US" sz="1805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9.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导致;通往</a:t>
            </a:r>
            <a:endParaRPr lang="zh-CN" altLang="en-US" sz="1805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10.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确保</a:t>
            </a:r>
            <a:endParaRPr lang="zh-CN" altLang="en-US" sz="1805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11.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以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为食</a:t>
            </a:r>
            <a:endParaRPr lang="zh-CN" altLang="en-US" sz="1805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81571" y="1912972"/>
            <a:ext cx="1348674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interact with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83399" y="2342694"/>
            <a:ext cx="1265105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search of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91469" y="2784048"/>
            <a:ext cx="1194393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millions of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41546" y="3144435"/>
            <a:ext cx="1432243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manage to do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46229" y="3610326"/>
            <a:ext cx="1509383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solution to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4987" y="4053202"/>
            <a:ext cx="1078683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trouble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54877" y="4460221"/>
            <a:ext cx="1483670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number of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45751" y="4882910"/>
            <a:ext cx="1040111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cut down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04980" y="5307509"/>
            <a:ext cx="808690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lead to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00136" y="5760739"/>
            <a:ext cx="1130110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make sure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12888" y="6181838"/>
            <a:ext cx="872974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feed on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34167" y="1443676"/>
            <a:ext cx="8337229" cy="5233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12.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又一次,再次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13.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第一次,首次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14.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  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忙于做某事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15.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                  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因为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而出名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16.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各种各样的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17.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以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的速度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18.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集中(注意力)于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19.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康复;恢复常态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20.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毕竟,终究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21.find one</a:t>
            </a:r>
            <a:r>
              <a:rPr lang="en-US" altLang="zh-CN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’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 way to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                        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22.as busy as a bee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23.kill two birds with one stone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          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24263" y="1454818"/>
            <a:ext cx="1181537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once again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68364" y="1903639"/>
            <a:ext cx="1695807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the first time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68364" y="2325894"/>
            <a:ext cx="1869373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 busy doing </a:t>
            </a:r>
            <a:r>
              <a:rPr lang="en-US" altLang="zh-CN" sz="1805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sth</a:t>
            </a:r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42420" y="2749108"/>
            <a:ext cx="2769347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 famous for/be known for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3947" y="3171271"/>
            <a:ext cx="1239392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variety of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2862" y="3585499"/>
            <a:ext cx="1348674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 a speed of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52203" y="4030715"/>
            <a:ext cx="1541525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concentrate on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39638" y="4454815"/>
            <a:ext cx="1387244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recover from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72279" y="4894672"/>
            <a:ext cx="898687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after all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55520" y="5319254"/>
            <a:ext cx="3193619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某人找到正确的路去（某地）</a:t>
            </a:r>
          </a:p>
        </p:txBody>
      </p:sp>
      <p:sp>
        <p:nvSpPr>
          <p:cNvPr id="13" name="矩形 12"/>
          <p:cNvSpPr/>
          <p:nvPr/>
        </p:nvSpPr>
        <p:spPr>
          <a:xfrm>
            <a:off x="4060484" y="5752429"/>
            <a:ext cx="1342246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忙得团团转</a:t>
            </a:r>
          </a:p>
        </p:txBody>
      </p:sp>
      <p:sp>
        <p:nvSpPr>
          <p:cNvPr id="14" name="矩形 13"/>
          <p:cNvSpPr/>
          <p:nvPr/>
        </p:nvSpPr>
        <p:spPr>
          <a:xfrm>
            <a:off x="5105060" y="6193494"/>
            <a:ext cx="2267933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一举两得，一箭双雕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34167" y="1443676"/>
            <a:ext cx="8337229" cy="33975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24.when the cat</a:t>
            </a:r>
            <a:r>
              <a:rPr lang="en-US" altLang="zh-CN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’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 away (the mice will play)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                       　　　　  </a:t>
            </a:r>
            <a:r>
              <a:rPr lang="en-US" altLang="zh-CN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		 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en-US" altLang="zh-CN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		</a:t>
            </a:r>
            <a:endParaRPr lang="en-US" altLang="zh-CN" sz="1820" kern="0" dirty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25.hold your horses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26.rain cats and dogs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27.rush into (doing) sth.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28.solve two problems with one action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29.brave the elements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                     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30.from time to time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endParaRPr lang="en-US" altLang="zh-CN" sz="1820" u="sng" kern="0" dirty="0">
              <a:solidFill>
                <a:srgbClr val="000000"/>
              </a:solidFill>
              <a:latin typeface="Times New Roman" panose="02020603050405020304" pitchFamily="65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10457" y="1454818"/>
            <a:ext cx="4119306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猫儿不在，老鼠作怪（指管事的不在，</a:t>
            </a:r>
          </a:p>
        </p:txBody>
      </p:sp>
      <p:sp>
        <p:nvSpPr>
          <p:cNvPr id="4" name="矩形 3"/>
          <p:cNvSpPr/>
          <p:nvPr/>
        </p:nvSpPr>
        <p:spPr>
          <a:xfrm>
            <a:off x="4185769" y="2312992"/>
            <a:ext cx="1342246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慢点，别急</a:t>
            </a:r>
          </a:p>
        </p:txBody>
      </p:sp>
      <p:sp>
        <p:nvSpPr>
          <p:cNvPr id="5" name="矩形 4"/>
          <p:cNvSpPr/>
          <p:nvPr/>
        </p:nvSpPr>
        <p:spPr>
          <a:xfrm>
            <a:off x="4349034" y="2754346"/>
            <a:ext cx="1342246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下倾盆大雨</a:t>
            </a:r>
          </a:p>
        </p:txBody>
      </p:sp>
      <p:sp>
        <p:nvSpPr>
          <p:cNvPr id="6" name="矩形 5"/>
          <p:cNvSpPr/>
          <p:nvPr/>
        </p:nvSpPr>
        <p:spPr>
          <a:xfrm>
            <a:off x="4646461" y="3177560"/>
            <a:ext cx="1110824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仓促行事</a:t>
            </a:r>
          </a:p>
        </p:txBody>
      </p:sp>
      <p:sp>
        <p:nvSpPr>
          <p:cNvPr id="7" name="矩形 6"/>
          <p:cNvSpPr/>
          <p:nvPr/>
        </p:nvSpPr>
        <p:spPr>
          <a:xfrm>
            <a:off x="5988153" y="3599723"/>
            <a:ext cx="1110824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一举两得</a:t>
            </a:r>
          </a:p>
        </p:txBody>
      </p:sp>
      <p:sp>
        <p:nvSpPr>
          <p:cNvPr id="8" name="矩形 7"/>
          <p:cNvSpPr/>
          <p:nvPr/>
        </p:nvSpPr>
        <p:spPr>
          <a:xfrm>
            <a:off x="4262557" y="4019855"/>
            <a:ext cx="2730776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不顾天气恶劣，冒着风雨</a:t>
            </a:r>
          </a:p>
        </p:txBody>
      </p:sp>
      <p:sp>
        <p:nvSpPr>
          <p:cNvPr id="9" name="矩形 8"/>
          <p:cNvSpPr/>
          <p:nvPr/>
        </p:nvSpPr>
        <p:spPr>
          <a:xfrm>
            <a:off x="4312807" y="4459167"/>
            <a:ext cx="1342246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不时，偶尔</a:t>
            </a:r>
          </a:p>
        </p:txBody>
      </p:sp>
      <p:sp>
        <p:nvSpPr>
          <p:cNvPr id="15" name="矩形 14"/>
          <p:cNvSpPr/>
          <p:nvPr/>
        </p:nvSpPr>
        <p:spPr>
          <a:xfrm>
            <a:off x="2110554" y="1878977"/>
            <a:ext cx="2267933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下面的人玩个痛快）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34167" y="1443676"/>
            <a:ext cx="8337229" cy="5233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Ⅱ.重点短语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是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的生长地;是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的发源地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</a:t>
            </a:r>
            <a:r>
              <a:rPr lang="en-US" altLang="zh-CN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		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从底部到最顶部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将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变成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</a:t>
            </a:r>
            <a:r>
              <a:rPr lang="en-US" altLang="zh-CN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		     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阻止某人/某物做某事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冲走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6.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与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和谐相处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7.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为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提供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8.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把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一代传一代,使流传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9.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用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代替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10.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位于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,坐落在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11.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受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欢迎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13855" y="1879635"/>
            <a:ext cx="1213678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 home to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43362" y="2292689"/>
            <a:ext cx="3090765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the bottom to the very top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92948" y="2750711"/>
            <a:ext cx="1265105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turn...into...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17418" y="3173924"/>
            <a:ext cx="3071480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prevent sb./</a:t>
            </a:r>
            <a:r>
              <a:rPr lang="en-US" altLang="zh-CN" sz="1805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sth</a:t>
            </a:r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from doing </a:t>
            </a:r>
            <a:r>
              <a:rPr lang="en-US" altLang="zh-CN" sz="1805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sth</a:t>
            </a:r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14650" y="3596087"/>
            <a:ext cx="1207250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wash away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67028" y="4024554"/>
            <a:ext cx="1715092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harmony with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89038" y="4430529"/>
            <a:ext cx="1496592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provide...for...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41189" y="4857907"/>
            <a:ext cx="1155823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pass down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12386" y="5290841"/>
            <a:ext cx="1612238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replace...with...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34478" y="5744071"/>
            <a:ext cx="1367959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 located in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16930" y="6146305"/>
            <a:ext cx="1637952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 popular with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34167" y="1443676"/>
            <a:ext cx="8337229" cy="5233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12.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使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和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分离,把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和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分开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13.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(经检查)得到证实,获得证明;结账离开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14.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思考,深思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15.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对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有利,对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有好处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16.be covered in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17.as far as the eye can see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18.go to the trouble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</a:t>
            </a:r>
            <a:r>
              <a:rPr lang="en-US" altLang="zh-CN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		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19.plenty of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20.green fingers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  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21.be at one with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</a:t>
            </a:r>
            <a:r>
              <a:rPr lang="en-US" altLang="zh-CN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			    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22.be in doubt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23.come onto the market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9979" y="1438150"/>
            <a:ext cx="1740806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separate...from...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71036" y="1884540"/>
            <a:ext cx="1078683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check out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78375" y="2317560"/>
            <a:ext cx="1065826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reflect on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984" y="2732439"/>
            <a:ext cx="1252249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 good for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26411" y="3171271"/>
            <a:ext cx="1342246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被</a:t>
            </a:r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覆盖</a:t>
            </a:r>
          </a:p>
        </p:txBody>
      </p:sp>
      <p:sp>
        <p:nvSpPr>
          <p:cNvPr id="8" name="矩形 7"/>
          <p:cNvSpPr/>
          <p:nvPr/>
        </p:nvSpPr>
        <p:spPr>
          <a:xfrm>
            <a:off x="4954655" y="3599738"/>
            <a:ext cx="1110824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极目望去</a:t>
            </a:r>
          </a:p>
        </p:txBody>
      </p:sp>
      <p:sp>
        <p:nvSpPr>
          <p:cNvPr id="9" name="矩形 8"/>
          <p:cNvSpPr/>
          <p:nvPr/>
        </p:nvSpPr>
        <p:spPr>
          <a:xfrm>
            <a:off x="4002437" y="4030715"/>
            <a:ext cx="2962198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不怕麻烦，特意；不辞辛劳</a:t>
            </a:r>
          </a:p>
        </p:txBody>
      </p:sp>
      <p:sp>
        <p:nvSpPr>
          <p:cNvPr id="10" name="矩形 9"/>
          <p:cNvSpPr/>
          <p:nvPr/>
        </p:nvSpPr>
        <p:spPr>
          <a:xfrm>
            <a:off x="3700570" y="4449759"/>
            <a:ext cx="879402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大量的</a:t>
            </a:r>
          </a:p>
        </p:txBody>
      </p:sp>
      <p:sp>
        <p:nvSpPr>
          <p:cNvPr id="11" name="矩形 10"/>
          <p:cNvSpPr/>
          <p:nvPr/>
        </p:nvSpPr>
        <p:spPr>
          <a:xfrm>
            <a:off x="3742811" y="4882692"/>
            <a:ext cx="1805089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高超的种植技能</a:t>
            </a:r>
          </a:p>
        </p:txBody>
      </p:sp>
      <p:sp>
        <p:nvSpPr>
          <p:cNvPr id="12" name="矩形 11"/>
          <p:cNvSpPr/>
          <p:nvPr/>
        </p:nvSpPr>
        <p:spPr>
          <a:xfrm>
            <a:off x="3785862" y="5302586"/>
            <a:ext cx="4273587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与某种环境</a:t>
            </a:r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成为一体；和某人意见一致</a:t>
            </a:r>
          </a:p>
        </p:txBody>
      </p:sp>
      <p:sp>
        <p:nvSpPr>
          <p:cNvPr id="13" name="矩形 12"/>
          <p:cNvSpPr/>
          <p:nvPr/>
        </p:nvSpPr>
        <p:spPr>
          <a:xfrm>
            <a:off x="3796770" y="5747472"/>
            <a:ext cx="1110824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存在疑问</a:t>
            </a:r>
          </a:p>
        </p:txBody>
      </p:sp>
      <p:sp>
        <p:nvSpPr>
          <p:cNvPr id="14" name="矩形 13"/>
          <p:cNvSpPr/>
          <p:nvPr/>
        </p:nvSpPr>
        <p:spPr>
          <a:xfrm>
            <a:off x="4497004" y="6171308"/>
            <a:ext cx="2267933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上市，在市场上出售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34167" y="1208769"/>
            <a:ext cx="8337229" cy="4998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05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Ⅱ.重点短语</a:t>
            </a:r>
            <a:endParaRPr lang="zh-CN" altLang="en-US" sz="1805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3792" indent="-343792" defTabSz="916777">
              <a:lnSpc>
                <a:spcPct val="150000"/>
              </a:lnSpc>
            </a:pP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altLang="zh-CN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grow up </a:t>
            </a:r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成长，长大</a:t>
            </a:r>
          </a:p>
          <a:p>
            <a:pPr marL="343792" indent="-343792" defTabSz="916777">
              <a:lnSpc>
                <a:spcPct val="150000"/>
              </a:lnSpc>
            </a:pP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 </a:t>
            </a:r>
            <a:r>
              <a:rPr lang="en-US" altLang="zh-CN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thanks to  </a:t>
            </a:r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由于，多亏</a:t>
            </a:r>
          </a:p>
          <a:p>
            <a:pPr marL="343792" indent="-343792" defTabSz="916777">
              <a:lnSpc>
                <a:spcPct val="150000"/>
              </a:lnSpc>
            </a:pP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US" altLang="zh-CN" sz="1805" u="sng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had better </a:t>
            </a:r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用于建议、警告、威胁、发表意见等</a:t>
            </a: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最好</a:t>
            </a:r>
          </a:p>
          <a:p>
            <a:pPr marL="343792" indent="-343792" defTabSz="916777">
              <a:lnSpc>
                <a:spcPct val="150000"/>
              </a:lnSpc>
            </a:pP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en-US" altLang="zh-CN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suffer from </a:t>
            </a:r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苦于</a:t>
            </a: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lang="zh-CN" altLang="en-US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；患</a:t>
            </a: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lang="zh-CN" altLang="en-US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病</a:t>
            </a:r>
          </a:p>
          <a:p>
            <a:pPr marL="343792" indent="-343792" defTabSz="916777">
              <a:lnSpc>
                <a:spcPct val="150000"/>
              </a:lnSpc>
            </a:pP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come across </a:t>
            </a:r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偶然发现，偶然遇见</a:t>
            </a:r>
          </a:p>
          <a:p>
            <a:pPr marL="343792" indent="-343792" defTabSz="916777">
              <a:lnSpc>
                <a:spcPct val="150000"/>
              </a:lnSpc>
            </a:pP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en-US" altLang="zh-CN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5" u="sng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remind sb. of </a:t>
            </a:r>
            <a:r>
              <a:rPr lang="en-US" altLang="zh-CN" sz="1805" u="sng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sth</a:t>
            </a:r>
            <a:r>
              <a:rPr lang="en-US" altLang="zh-CN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 </a:t>
            </a:r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使某人想起某事</a:t>
            </a: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某物</a:t>
            </a:r>
          </a:p>
          <a:p>
            <a:pPr marL="343792" indent="-343792" defTabSz="916777">
              <a:lnSpc>
                <a:spcPct val="150000"/>
              </a:lnSpc>
            </a:pP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</a:t>
            </a:r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either...or..</a:t>
            </a:r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要么</a:t>
            </a: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lang="zh-CN" altLang="en-US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要么</a:t>
            </a: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lang="zh-CN" altLang="en-US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；或者</a:t>
            </a: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lang="zh-CN" altLang="en-US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</a:p>
          <a:p>
            <a:pPr marL="343792" indent="-343792" defTabSz="916777">
              <a:lnSpc>
                <a:spcPct val="150000"/>
              </a:lnSpc>
            </a:pP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</a:t>
            </a:r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fall in love with</a:t>
            </a:r>
            <a:r>
              <a:rPr lang="zh-CN" altLang="en-US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爱上，喜欢上</a:t>
            </a:r>
          </a:p>
          <a:p>
            <a:pPr marL="343792" indent="-343792" defTabSz="916777">
              <a:lnSpc>
                <a:spcPct val="150000"/>
              </a:lnSpc>
            </a:pP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9.</a:t>
            </a:r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make an impression on sb</a:t>
            </a:r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某人留下了印象</a:t>
            </a:r>
          </a:p>
          <a:p>
            <a:pPr marL="343792" indent="-343792" defTabSz="916777">
              <a:lnSpc>
                <a:spcPct val="150000"/>
              </a:lnSpc>
            </a:pP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10.</a:t>
            </a:r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pick up  </a:t>
            </a:r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买，购买；拾起，捡起；</a:t>
            </a: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偶然</a:t>
            </a: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学会；接收</a:t>
            </a: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信号或声音</a:t>
            </a: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开车</a:t>
            </a: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接；好转，恢复</a:t>
            </a:r>
          </a:p>
        </p:txBody>
      </p:sp>
      <p:pic>
        <p:nvPicPr>
          <p:cNvPr id="3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317" y="1662854"/>
            <a:ext cx="928193" cy="35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317" y="2077931"/>
            <a:ext cx="1207033" cy="35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7818" y="2488704"/>
            <a:ext cx="1074306" cy="35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317" y="2899172"/>
            <a:ext cx="1207670" cy="35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7525" y="3377274"/>
            <a:ext cx="1357913" cy="35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3069" y="3735055"/>
            <a:ext cx="1969705" cy="35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3362" y="4145521"/>
            <a:ext cx="1217546" cy="35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7819" y="4556145"/>
            <a:ext cx="1647268" cy="35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7525" y="4966917"/>
            <a:ext cx="2622879" cy="35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0658" y="5413825"/>
            <a:ext cx="1038329" cy="35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34167" y="1443676"/>
            <a:ext cx="8337229" cy="5233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b="1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Ⅱ.重点短语</a:t>
            </a:r>
            <a:endParaRPr lang="zh-CN" altLang="en-US" sz="1805" b="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醒来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依次地,一个接一个地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                 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留下好印象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惊慌地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专心,注意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6.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            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将某人置于压力之下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7.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           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保持镇静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8.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关心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9.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占据(时间或地方)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10.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至少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11.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毕业于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30093" y="1853352"/>
            <a:ext cx="962971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wake up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97686" y="2283074"/>
            <a:ext cx="1200822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one by one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91279" y="2712796"/>
            <a:ext cx="2441499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make a good impression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54947" y="3147641"/>
            <a:ext cx="924401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panic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2472" y="3572241"/>
            <a:ext cx="1387244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pay attention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47087" y="4001963"/>
            <a:ext cx="2216506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put sb. under pressure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89232" y="4431685"/>
            <a:ext cx="2274361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stay/keep/remain calm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35999" y="4861407"/>
            <a:ext cx="1142966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care about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00791" y="5291129"/>
            <a:ext cx="860117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take up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69745" y="5720852"/>
            <a:ext cx="834404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 least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00532" y="6150574"/>
            <a:ext cx="1490098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graduate from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34167" y="1208769"/>
            <a:ext cx="8337229" cy="4998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6777">
              <a:lnSpc>
                <a:spcPct val="150000"/>
              </a:lnSpc>
            </a:pPr>
            <a:r>
              <a:rPr lang="en-US" sz="180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US" sz="1805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case    </a:t>
            </a:r>
            <a:r>
              <a:rPr lang="en-US" sz="180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以防万一</a:t>
            </a:r>
          </a:p>
          <a:p>
            <a:pPr defTabSz="916777">
              <a:lnSpc>
                <a:spcPct val="150000"/>
              </a:lnSpc>
            </a:pP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12.   </a:t>
            </a:r>
            <a:r>
              <a:rPr lang="en-US" altLang="zh-CN" sz="1805" u="sng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5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necessary    </a:t>
            </a:r>
            <a:r>
              <a:rPr lang="zh-CN" altLang="en-US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如果有必要的话</a:t>
            </a:r>
          </a:p>
          <a:p>
            <a:pPr defTabSz="916777">
              <a:lnSpc>
                <a:spcPct val="150000"/>
              </a:lnSpc>
            </a:pP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13.    </a:t>
            </a:r>
            <a:r>
              <a:rPr lang="en-US" sz="1805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 to </a:t>
            </a:r>
            <a:r>
              <a:rPr lang="en-US" sz="1805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属于</a:t>
            </a:r>
          </a:p>
          <a:p>
            <a:pPr defTabSz="916777">
              <a:lnSpc>
                <a:spcPct val="150000"/>
              </a:lnSpc>
            </a:pP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14.    </a:t>
            </a:r>
            <a:r>
              <a:rPr lang="en-US" sz="1805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up    </a:t>
            </a:r>
            <a:r>
              <a:rPr lang="en-US" sz="180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尤指经历一系列意外后</a:t>
            </a: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最终处于，到头来</a:t>
            </a:r>
          </a:p>
          <a:p>
            <a:pPr defTabSz="916777">
              <a:lnSpc>
                <a:spcPct val="150000"/>
              </a:lnSpc>
            </a:pP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15.   </a:t>
            </a:r>
            <a:r>
              <a:rPr lang="en-US" altLang="zh-CN" sz="1805" u="sng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5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bring </a:t>
            </a:r>
            <a:r>
              <a:rPr lang="en-US" sz="1805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sb.up</a:t>
            </a:r>
            <a:r>
              <a:rPr lang="zh-CN" altLang="en-US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抚养某人长大</a:t>
            </a:r>
          </a:p>
          <a:p>
            <a:pPr defTabSz="916777">
              <a:lnSpc>
                <a:spcPct val="150000"/>
              </a:lnSpc>
            </a:pP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16. </a:t>
            </a:r>
            <a:r>
              <a:rPr lang="en-US" sz="1805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or less</a:t>
            </a:r>
            <a:r>
              <a:rPr lang="zh-CN" altLang="en-US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或多或少，大概，几乎</a:t>
            </a:r>
          </a:p>
          <a:p>
            <a:pPr defTabSz="916777">
              <a:lnSpc>
                <a:spcPct val="150000"/>
              </a:lnSpc>
            </a:pP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17.</a:t>
            </a:r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sz="1805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the most of  </a:t>
            </a:r>
            <a:r>
              <a:rPr lang="en-US" sz="180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充分利用</a:t>
            </a:r>
          </a:p>
          <a:p>
            <a:pPr defTabSz="916777">
              <a:lnSpc>
                <a:spcPct val="150000"/>
              </a:lnSpc>
            </a:pP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18. </a:t>
            </a:r>
            <a:r>
              <a:rPr lang="en-US" altLang="zh-CN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sz="1805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eating habits   </a:t>
            </a:r>
            <a:r>
              <a:rPr lang="en-US" sz="180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饮食习惯</a:t>
            </a:r>
          </a:p>
          <a:p>
            <a:pPr defTabSz="916777">
              <a:lnSpc>
                <a:spcPct val="150000"/>
              </a:lnSpc>
            </a:pP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19.    </a:t>
            </a:r>
            <a:r>
              <a:rPr lang="en-US" sz="1805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famous for </a:t>
            </a:r>
            <a:r>
              <a:rPr lang="en-US" sz="180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</a:t>
            </a: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lang="zh-CN" altLang="en-US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而出名</a:t>
            </a:r>
          </a:p>
          <a:p>
            <a:pPr defTabSz="916777">
              <a:lnSpc>
                <a:spcPct val="150000"/>
              </a:lnSpc>
            </a:pP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20.</a:t>
            </a:r>
            <a:r>
              <a:rPr lang="en-US" sz="180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 pot     </a:t>
            </a:r>
            <a:r>
              <a:rPr lang="zh-CN" altLang="en-US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火锅</a:t>
            </a:r>
            <a:r>
              <a:rPr lang="zh-CN" altLang="en-US" sz="1805" u="sng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</a:p>
          <a:p>
            <a:pPr defTabSz="916777">
              <a:lnSpc>
                <a:spcPct val="150000"/>
              </a:lnSpc>
            </a:pP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21.</a:t>
            </a:r>
            <a:r>
              <a:rPr lang="en-US" sz="180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to     </a:t>
            </a:r>
            <a:r>
              <a:rPr lang="zh-CN" altLang="en-US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开始沉湎于</a:t>
            </a:r>
            <a:r>
              <a:rPr lang="en-US" altLang="zh-CN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lang="zh-CN" altLang="en-US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；养成</a:t>
            </a:r>
            <a:r>
              <a:rPr lang="en-US" altLang="zh-CN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lang="zh-CN" altLang="en-US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习惯  </a:t>
            </a:r>
            <a:endParaRPr lang="zh-CN" altLang="en-US" sz="1805" u="sng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916777">
              <a:lnSpc>
                <a:spcPct val="150000"/>
              </a:lnSpc>
            </a:pP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22.</a:t>
            </a:r>
            <a:r>
              <a:rPr lang="en-US" sz="180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a bite    </a:t>
            </a:r>
            <a:r>
              <a:rPr lang="en-US" sz="1805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咬一口，尝一下   </a:t>
            </a:r>
          </a:p>
        </p:txBody>
      </p:sp>
      <p:pic>
        <p:nvPicPr>
          <p:cNvPr id="3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6545" y="1271332"/>
            <a:ext cx="973394" cy="35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4957" y="1676860"/>
            <a:ext cx="1405023" cy="35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4957" y="2087480"/>
            <a:ext cx="1110904" cy="35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6309" y="2498101"/>
            <a:ext cx="1002678" cy="35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8541" y="2899327"/>
            <a:ext cx="1145926" cy="35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300" y="3319500"/>
            <a:ext cx="1289167" cy="35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007" y="3744605"/>
            <a:ext cx="1940421" cy="35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007" y="4155225"/>
            <a:ext cx="1647575" cy="35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5300" y="4546747"/>
            <a:ext cx="1597282" cy="35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1205" y="4961824"/>
            <a:ext cx="769038" cy="35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0812" y="5381994"/>
            <a:ext cx="3530064" cy="35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8987" y="5849910"/>
            <a:ext cx="1890128" cy="35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34167" y="1443676"/>
            <a:ext cx="8337229" cy="41654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6777">
              <a:lnSpc>
                <a:spcPct val="150000"/>
              </a:lnSpc>
            </a:pPr>
            <a:r>
              <a:rPr lang="en-US" sz="180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23.one man’s meat is another man’s poison     </a:t>
            </a:r>
            <a:r>
              <a:rPr lang="zh-CN" altLang="en-US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萝卜青菜各有所爱；对一方有利的未必对另一方也有利    </a:t>
            </a:r>
            <a:endParaRPr lang="zh-CN" altLang="en-US" sz="1805" u="sng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916777">
              <a:lnSpc>
                <a:spcPct val="150000"/>
              </a:lnSpc>
            </a:pP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24.</a:t>
            </a:r>
            <a:r>
              <a:rPr lang="en-US" sz="180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feel at home with    </a:t>
            </a:r>
            <a:r>
              <a:rPr lang="en-US" sz="1805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lang="zh-CN" altLang="en-US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感到舒适自在    </a:t>
            </a:r>
            <a:endParaRPr lang="zh-CN" altLang="en-US" sz="1805" u="sng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916777">
              <a:lnSpc>
                <a:spcPct val="150000"/>
              </a:lnSpc>
            </a:pP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25.</a:t>
            </a:r>
            <a:r>
              <a:rPr lang="en-US" sz="180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 no to     </a:t>
            </a:r>
            <a:r>
              <a:rPr lang="zh-CN" altLang="en-US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lang="zh-CN" altLang="en-US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说不，拒绝</a:t>
            </a:r>
            <a:r>
              <a:rPr lang="en-US" altLang="zh-CN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    </a:t>
            </a:r>
            <a:endParaRPr lang="en-US" altLang="zh-CN" sz="1805" u="sng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916777">
              <a:lnSpc>
                <a:spcPct val="150000"/>
              </a:lnSpc>
            </a:pP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26.</a:t>
            </a:r>
            <a:r>
              <a:rPr lang="en-US" sz="180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manners    </a:t>
            </a:r>
            <a:r>
              <a:rPr lang="en-US" sz="1805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餐桌礼仪   </a:t>
            </a:r>
            <a:endParaRPr lang="zh-CN" altLang="en-US" sz="1805" u="sng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916777">
              <a:lnSpc>
                <a:spcPct val="150000"/>
              </a:lnSpc>
            </a:pP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27.</a:t>
            </a:r>
            <a:r>
              <a:rPr lang="en-US" sz="180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no exception     </a:t>
            </a:r>
            <a:r>
              <a:rPr lang="zh-CN" altLang="en-US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也不例外   </a:t>
            </a:r>
            <a:endParaRPr lang="zh-CN" altLang="en-US" sz="1805" u="sng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916777">
              <a:lnSpc>
                <a:spcPct val="150000"/>
              </a:lnSpc>
            </a:pP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28.</a:t>
            </a:r>
            <a:r>
              <a:rPr lang="en-US" sz="180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in Rome, do as the Romans do     </a:t>
            </a:r>
            <a:r>
              <a:rPr lang="zh-CN" altLang="en-US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入乡随俗</a:t>
            </a:r>
            <a:r>
              <a:rPr lang="zh-CN" altLang="en-US" sz="1805" u="sng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</a:p>
          <a:p>
            <a:pPr defTabSz="916777">
              <a:lnSpc>
                <a:spcPct val="150000"/>
              </a:lnSpc>
            </a:pP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29.</a:t>
            </a:r>
            <a:r>
              <a:rPr lang="en-US" sz="180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melt in the mouth     </a:t>
            </a:r>
            <a:r>
              <a:rPr lang="en-US" sz="1805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食物</a:t>
            </a:r>
            <a:r>
              <a:rPr lang="en-US" altLang="zh-CN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爽滑可口，柔嫩好吃    </a:t>
            </a:r>
            <a:endParaRPr lang="zh-CN" altLang="en-US" sz="1805" u="sng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916777">
              <a:lnSpc>
                <a:spcPct val="150000"/>
              </a:lnSpc>
            </a:pP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30.</a:t>
            </a:r>
            <a:r>
              <a:rPr lang="en-US" sz="180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drink     </a:t>
            </a:r>
            <a:r>
              <a:rPr lang="zh-CN" altLang="en-US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软饮料</a:t>
            </a:r>
            <a:r>
              <a:rPr lang="en-US" altLang="zh-CN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不含酒精</a:t>
            </a:r>
            <a:r>
              <a:rPr lang="en-US" altLang="zh-CN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   </a:t>
            </a:r>
            <a:endParaRPr lang="en-US" altLang="zh-CN" sz="1805" u="sng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916777">
              <a:lnSpc>
                <a:spcPct val="150000"/>
              </a:lnSpc>
            </a:pP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31.</a:t>
            </a:r>
            <a:r>
              <a:rPr lang="en-US" sz="180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put...to the test     </a:t>
            </a:r>
            <a:r>
              <a:rPr lang="zh-CN" altLang="en-US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</a:t>
            </a:r>
            <a:r>
              <a:rPr lang="en-US" altLang="zh-CN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lang="zh-CN" altLang="en-US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受检验，使</a:t>
            </a:r>
            <a:r>
              <a:rPr lang="en-US" altLang="zh-CN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lang="zh-CN" altLang="en-US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受考验    </a:t>
            </a:r>
            <a:endParaRPr lang="zh-CN" altLang="en-US" sz="1805" u="sng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2560" y="1495568"/>
            <a:ext cx="4010741" cy="35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4257" y="1892037"/>
            <a:ext cx="1634843" cy="35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7123" y="2302658"/>
            <a:ext cx="2183610" cy="35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8615" y="2713279"/>
            <a:ext cx="2384146" cy="35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7698" y="3123899"/>
            <a:ext cx="1104537" cy="35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3776" y="3553618"/>
            <a:ext cx="1163743" cy="35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2761" y="3959146"/>
            <a:ext cx="1226769" cy="35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3776" y="4379316"/>
            <a:ext cx="2985753" cy="35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6953" y="4790105"/>
            <a:ext cx="2005370" cy="35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5033" y="5251658"/>
            <a:ext cx="3222917" cy="35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34167" y="2049246"/>
            <a:ext cx="8337229" cy="16660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6777">
              <a:lnSpc>
                <a:spcPct val="150000"/>
              </a:lnSpc>
            </a:pPr>
            <a:r>
              <a:rPr lang="en-US" sz="180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32.not enough room to swing a cat    </a:t>
            </a:r>
            <a:r>
              <a:rPr lang="en-US" sz="1805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没有足够的转身空间</a:t>
            </a:r>
            <a:r>
              <a:rPr lang="en-US" altLang="zh-CN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用来形容空间非常小</a:t>
            </a:r>
            <a:r>
              <a:rPr lang="en-US" altLang="zh-CN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   </a:t>
            </a:r>
            <a:endParaRPr lang="en-US" altLang="zh-CN" sz="1805" u="sng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916777">
              <a:lnSpc>
                <a:spcPct val="150000"/>
              </a:lnSpc>
            </a:pP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33.</a:t>
            </a:r>
            <a:r>
              <a:rPr lang="en-US" sz="180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next day    </a:t>
            </a:r>
            <a:r>
              <a:rPr lang="en-US" sz="1805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第二天 </a:t>
            </a:r>
            <a:r>
              <a:rPr lang="zh-CN" altLang="en-US" sz="1805" u="sng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</a:p>
          <a:p>
            <a:pPr defTabSz="916777">
              <a:lnSpc>
                <a:spcPct val="150000"/>
              </a:lnSpc>
            </a:pP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34.</a:t>
            </a:r>
            <a:r>
              <a:rPr lang="en-US" sz="180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 up    </a:t>
            </a:r>
            <a:r>
              <a:rPr lang="en-US" sz="1805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打听</a:t>
            </a:r>
            <a:r>
              <a:rPr lang="en-US" altLang="zh-CN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不在时所发生的事情</a:t>
            </a:r>
            <a:r>
              <a:rPr lang="en-US" altLang="zh-CN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，别后叙谈</a:t>
            </a:r>
            <a:r>
              <a:rPr lang="zh-CN" altLang="en-US" sz="1805" u="sng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</a:p>
          <a:p>
            <a:pPr defTabSz="916777">
              <a:lnSpc>
                <a:spcPct val="150000"/>
              </a:lnSpc>
            </a:pPr>
            <a:r>
              <a:rPr lang="en-US" altLang="zh-CN" sz="1805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35.</a:t>
            </a:r>
            <a:r>
              <a:rPr lang="en-US" sz="180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 the books    </a:t>
            </a:r>
            <a:r>
              <a:rPr lang="en-US" sz="180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5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用功，努力学习    </a:t>
            </a:r>
            <a:endParaRPr lang="zh-CN" altLang="en-US" sz="1805" u="sng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2984" y="2087629"/>
            <a:ext cx="4583703" cy="35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0767" y="2507650"/>
            <a:ext cx="928193" cy="35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1104" y="2918271"/>
            <a:ext cx="4061642" cy="35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0109" y="3357539"/>
            <a:ext cx="1879942" cy="35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34167" y="1137148"/>
            <a:ext cx="8337229" cy="5233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b="1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Ⅱ.重点短语</a:t>
            </a:r>
            <a:endParaRPr lang="zh-CN" altLang="en-US" sz="1805" b="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</a:t>
            </a:r>
            <a:r>
              <a:rPr lang="zh-CN" altLang="en-US" sz="1820" u="sng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in memory of 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为了纪念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</a:t>
            </a:r>
            <a:r>
              <a:rPr lang="zh-CN" altLang="en-US" sz="1820" u="sng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regardless of  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不管,不顾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</a:t>
            </a:r>
            <a:r>
              <a:rPr lang="zh-CN" altLang="en-US" sz="1820" u="sng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be known as  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作为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而出名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</a:t>
            </a:r>
            <a:r>
              <a:rPr lang="zh-CN" altLang="en-US" sz="1820" u="sng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be made into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被制成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</a:t>
            </a:r>
            <a:r>
              <a:rPr lang="zh-CN" altLang="en-US" sz="1820" u="sng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as long as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只要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6.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</a:t>
            </a:r>
            <a:r>
              <a:rPr lang="zh-CN" altLang="en-US" sz="1820" u="sng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regard...as...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把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视作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7.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</a:t>
            </a:r>
            <a:r>
              <a:rPr lang="zh-CN" altLang="en-US" sz="1820" u="sng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complain about 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抱怨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8.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</a:t>
            </a:r>
            <a:r>
              <a:rPr lang="zh-CN" altLang="en-US" sz="1820" u="sng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as well as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也,还;和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一样好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9.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</a:t>
            </a:r>
            <a:r>
              <a:rPr lang="zh-CN" altLang="en-US" sz="1820" u="sng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put up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张贴,挂起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10.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</a:t>
            </a:r>
            <a:r>
              <a:rPr lang="zh-CN" altLang="en-US" sz="1820" u="sng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be keen on 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喜爱,热衷于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11.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</a:t>
            </a:r>
            <a:r>
              <a:rPr lang="zh-CN" altLang="en-US" sz="1820" u="sng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eat out 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下馆子吃饭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3" name="Picture 4" descr="\\a015\吴双婷\线.t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982" y="1557321"/>
            <a:ext cx="1575648" cy="39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\\a015\吴双婷\线.t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6308" y="2156236"/>
            <a:ext cx="1361096" cy="2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\\a015\吴双婷\线.t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007" y="2547121"/>
            <a:ext cx="1432397" cy="28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\\a015\吴双婷\线.t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007" y="2931640"/>
            <a:ext cx="1504335" cy="328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\\a015\吴双婷\线.t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6308" y="3376637"/>
            <a:ext cx="1074616" cy="31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\\a015\吴双婷\线.t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3705" y="3884025"/>
            <a:ext cx="1432397" cy="252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\\a015\吴双婷\线.t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007" y="4280640"/>
            <a:ext cx="1647575" cy="288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\\a015\吴双婷\线.t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6308" y="4743464"/>
            <a:ext cx="1074616" cy="27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\\a015\吴双婷\线.t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300" y="5038389"/>
            <a:ext cx="787824" cy="39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 descr="\\a015\吴双婷\线.t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0634" y="5477660"/>
            <a:ext cx="1217546" cy="39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 descr="\\a015\吴双婷\线.t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6308" y="6072727"/>
            <a:ext cx="788137" cy="239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34167" y="993907"/>
            <a:ext cx="8337229" cy="5233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12.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</a:t>
            </a:r>
            <a:r>
              <a:rPr lang="zh-CN" altLang="en-US" sz="1820" u="sng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in one’s opinion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在某人看来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13.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</a:t>
            </a:r>
            <a:r>
              <a:rPr lang="zh-CN" altLang="en-US" sz="1820" u="sng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not only... but (also)...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不仅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而且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14.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</a:t>
            </a:r>
            <a:r>
              <a:rPr lang="zh-CN" altLang="en-US" sz="1820" u="sng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sell out 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售完,卖光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15.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</a:t>
            </a:r>
            <a:r>
              <a:rPr lang="zh-CN" altLang="en-US" sz="1820" u="sng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interact with sb. 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和某人互动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16.get together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</a:t>
            </a:r>
            <a:r>
              <a:rPr lang="zh-CN" altLang="en-US" sz="1820" u="sng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聚会,聚集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17.be based on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</a:t>
            </a:r>
            <a:r>
              <a:rPr lang="zh-CN" altLang="en-US" sz="1820" u="sng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以</a:t>
            </a:r>
            <a:r>
              <a:rPr lang="zh-CN" altLang="en-US" sz="1820" u="sng" kern="0" dirty="0">
                <a:solidFill>
                  <a:srgbClr val="FF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u="sng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为基础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18.keep...alive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</a:t>
            </a:r>
            <a:r>
              <a:rPr lang="zh-CN" altLang="en-US" sz="1820" u="sng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使</a:t>
            </a:r>
            <a:r>
              <a:rPr lang="zh-CN" altLang="en-US" sz="1820" u="sng" kern="0" dirty="0">
                <a:solidFill>
                  <a:srgbClr val="FF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u="sng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生存下去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19.address sth. to sb.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</a:t>
            </a:r>
            <a:r>
              <a:rPr lang="zh-CN" altLang="en-US" sz="1820" u="sng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写(收信人)姓名地址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20.instead of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</a:t>
            </a:r>
            <a:r>
              <a:rPr lang="zh-CN" altLang="en-US" sz="1820" u="sng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代替,而不是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21.wrap...up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</a:t>
            </a:r>
            <a:r>
              <a:rPr lang="zh-CN" altLang="en-US" sz="1820" u="sng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(用纸、布等)把</a:t>
            </a:r>
            <a:r>
              <a:rPr lang="zh-CN" altLang="en-US" sz="1820" u="sng" kern="0" dirty="0">
                <a:solidFill>
                  <a:srgbClr val="FF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u="sng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包起来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22.be dressed as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</a:t>
            </a:r>
            <a:r>
              <a:rPr lang="zh-CN" altLang="en-US" sz="1820" u="sng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打扮成</a:t>
            </a:r>
            <a:r>
              <a:rPr lang="zh-CN" altLang="en-US" sz="1820" u="sng" kern="0" dirty="0">
                <a:solidFill>
                  <a:srgbClr val="FF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23.check out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</a:t>
            </a:r>
            <a:r>
              <a:rPr lang="zh-CN" altLang="en-US" sz="1820" u="sng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察看,观察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3" name="Picture 4" descr="\\a015\吴双婷\线.t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8222" y="984358"/>
            <a:ext cx="1862130" cy="39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\\a015\吴双婷\线.t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8247" y="1501152"/>
            <a:ext cx="2220534" cy="31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\\a015\吴双婷\线.t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8222" y="1824704"/>
            <a:ext cx="787824" cy="433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\\a015\吴双婷\线.t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8223" y="2254426"/>
            <a:ext cx="1647268" cy="433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\\a015\吴双婷\线.t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4148" y="2693698"/>
            <a:ext cx="1145926" cy="433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\\a015\吴双婷\线.t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4165" y="3273505"/>
            <a:ext cx="1575637" cy="282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\\a015\吴双婷\线.t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0925" y="3703225"/>
            <a:ext cx="1790815" cy="273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\\a015\吴双婷\线.t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3871" y="3982864"/>
            <a:ext cx="2220231" cy="433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\\a015\吴双婷\线.t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8986" y="4553113"/>
            <a:ext cx="1361096" cy="324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 descr="\\a015\吴双婷\线.t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17685" y="4983469"/>
            <a:ext cx="2936733" cy="318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 descr="\\a015\吴双婷\线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4165" y="5439290"/>
            <a:ext cx="1878669" cy="292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 descr="\\a015\吴双婷\线.t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17667" y="5869185"/>
            <a:ext cx="1217546" cy="288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34167" y="1854321"/>
            <a:ext cx="8337229" cy="1717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24.clean up the mess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</a:t>
            </a:r>
            <a:r>
              <a:rPr lang="zh-CN" altLang="en-US" sz="1820" u="sng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收拾残局,收拾垃圾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25.have nothing to do with...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</a:t>
            </a:r>
            <a:r>
              <a:rPr lang="zh-CN" altLang="en-US" sz="1820" u="sng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和</a:t>
            </a:r>
            <a:r>
              <a:rPr lang="zh-CN" altLang="en-US" sz="1820" u="sng" kern="0" dirty="0">
                <a:solidFill>
                  <a:srgbClr val="FF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u="sng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无关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26.rather than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</a:t>
            </a:r>
            <a:r>
              <a:rPr lang="zh-CN" altLang="en-US" sz="1820" u="sng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而不是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27.get up on stage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</a:t>
            </a:r>
            <a:r>
              <a:rPr lang="zh-CN" altLang="en-US" sz="1820" u="sng" kern="0" dirty="0">
                <a:solidFill>
                  <a:srgbClr val="FF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登上舞台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     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3" name="Picture 4" descr="\\a015\吴双婷\线.t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5491" y="1848577"/>
            <a:ext cx="2148611" cy="433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\\a015\吴双婷\线.t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1384" y="2382873"/>
            <a:ext cx="1361096" cy="278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\\a015\吴双婷\线.t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6186" y="2680965"/>
            <a:ext cx="787824" cy="433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\\a015\吴双婷\线.t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8706" y="3263956"/>
            <a:ext cx="1145918" cy="282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34167" y="1443676"/>
            <a:ext cx="8337229" cy="5233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12.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    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即将做某事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13.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好像,似乎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14.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看见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时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15.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全力以赴,竭尽全力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16.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举起;抬起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17.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尤其,特别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18.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回顾,回忆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19.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提到,谈到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20.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结束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21.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    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很近;在附近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22.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(兴奋地)期待,盼望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23.senior high 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4982" y="1449574"/>
            <a:ext cx="1888658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 about to do </a:t>
            </a:r>
            <a:r>
              <a:rPr lang="en-US" altLang="zh-CN" sz="1805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sth</a:t>
            </a:r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16325" y="1878207"/>
            <a:ext cx="577269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 if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43167" y="2288197"/>
            <a:ext cx="1451528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 the sight of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06835" y="2705746"/>
            <a:ext cx="1059398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 all out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95689" y="3130345"/>
            <a:ext cx="885831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hold up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45934" y="3568716"/>
            <a:ext cx="1310104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particular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09814" y="4007086"/>
            <a:ext cx="1380816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look back on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73084" y="4431685"/>
            <a:ext cx="860117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refer to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4982" y="4883826"/>
            <a:ext cx="1592953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come to an end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34714" y="5313549"/>
            <a:ext cx="1817946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around the corner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39996" y="5738148"/>
            <a:ext cx="1625095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look forward to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67500" y="6155697"/>
            <a:ext cx="647981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34167" y="1443676"/>
            <a:ext cx="8337229" cy="3881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24.over and over again 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25.turn around 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26.introduce oneself 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27.butterflies in one</a:t>
            </a:r>
            <a:r>
              <a:rPr lang="en-US" altLang="zh-CN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’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s stomach 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          　　　　　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28.depend on 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29.make the most of 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30.take part in 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31.go to college 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32.deal with 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91972" y="1449574"/>
            <a:ext cx="1175108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反复</a:t>
            </a:r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多次</a:t>
            </a:r>
          </a:p>
        </p:txBody>
      </p:sp>
      <p:sp>
        <p:nvSpPr>
          <p:cNvPr id="4" name="矩形 3"/>
          <p:cNvSpPr/>
          <p:nvPr/>
        </p:nvSpPr>
        <p:spPr>
          <a:xfrm>
            <a:off x="4162251" y="1878207"/>
            <a:ext cx="647981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转身</a:t>
            </a:r>
          </a:p>
        </p:txBody>
      </p:sp>
      <p:sp>
        <p:nvSpPr>
          <p:cNvPr id="5" name="矩形 4"/>
          <p:cNvSpPr/>
          <p:nvPr/>
        </p:nvSpPr>
        <p:spPr>
          <a:xfrm>
            <a:off x="4377111" y="2288197"/>
            <a:ext cx="1110824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自我介绍</a:t>
            </a:r>
          </a:p>
        </p:txBody>
      </p:sp>
      <p:sp>
        <p:nvSpPr>
          <p:cNvPr id="6" name="矩形 5"/>
          <p:cNvSpPr/>
          <p:nvPr/>
        </p:nvSpPr>
        <p:spPr>
          <a:xfrm>
            <a:off x="5164936" y="2723042"/>
            <a:ext cx="2094366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情绪紧张</a:t>
            </a:r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心里发慌</a:t>
            </a:r>
          </a:p>
        </p:txBody>
      </p:sp>
      <p:sp>
        <p:nvSpPr>
          <p:cNvPr id="7" name="矩形 6"/>
          <p:cNvSpPr/>
          <p:nvPr/>
        </p:nvSpPr>
        <p:spPr>
          <a:xfrm>
            <a:off x="3532527" y="3156290"/>
            <a:ext cx="1573667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依靠；取决于</a:t>
            </a:r>
          </a:p>
        </p:txBody>
      </p:sp>
      <p:sp>
        <p:nvSpPr>
          <p:cNvPr id="8" name="矩形 7"/>
          <p:cNvSpPr/>
          <p:nvPr/>
        </p:nvSpPr>
        <p:spPr>
          <a:xfrm>
            <a:off x="4447518" y="3577364"/>
            <a:ext cx="1110824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充分利用</a:t>
            </a:r>
          </a:p>
        </p:txBody>
      </p:sp>
      <p:sp>
        <p:nvSpPr>
          <p:cNvPr id="9" name="矩形 8"/>
          <p:cNvSpPr/>
          <p:nvPr/>
        </p:nvSpPr>
        <p:spPr>
          <a:xfrm>
            <a:off x="3818423" y="4007086"/>
            <a:ext cx="1168680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参加</a:t>
            </a:r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参与</a:t>
            </a:r>
          </a:p>
        </p:txBody>
      </p:sp>
      <p:sp>
        <p:nvSpPr>
          <p:cNvPr id="10" name="矩形 9"/>
          <p:cNvSpPr/>
          <p:nvPr/>
        </p:nvSpPr>
        <p:spPr>
          <a:xfrm>
            <a:off x="4079321" y="4448981"/>
            <a:ext cx="879402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上大学</a:t>
            </a:r>
          </a:p>
        </p:txBody>
      </p:sp>
      <p:sp>
        <p:nvSpPr>
          <p:cNvPr id="11" name="矩形 10"/>
          <p:cNvSpPr/>
          <p:nvPr/>
        </p:nvSpPr>
        <p:spPr>
          <a:xfrm>
            <a:off x="3589287" y="4883826"/>
            <a:ext cx="1342246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处理；对付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34167" y="1443676"/>
            <a:ext cx="8337229" cy="5233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Ⅱ.重点短语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既不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也不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                  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做某事有困难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3.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谈及,提到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4.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烧毁,烧尽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5.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烧毁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6.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给(机械)上发条;使(活动、会议等)结束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7.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偶然发现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8.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把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加到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上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9.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由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组成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10.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是</a:t>
            </a:r>
            <a:r>
              <a:rPr lang="zh-CN" altLang="en-US" sz="1820" kern="0" dirty="0">
                <a:solidFill>
                  <a:srgbClr val="000000"/>
                </a:solidFill>
                <a:latin typeface="黑体" panose="02010609060101010101" pitchFamily="65" charset="-122"/>
                <a:ea typeface="宋体" panose="02010600030101010101" pitchFamily="2" charset="-122"/>
              </a:rPr>
              <a:t>……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的简称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11.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如果有必要的话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06334" y="1896592"/>
            <a:ext cx="1458085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neither...nor...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00121" y="2317666"/>
            <a:ext cx="2698635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have trouble (in) doing </a:t>
            </a:r>
            <a:r>
              <a:rPr lang="en-US" altLang="zh-CN" sz="1805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sth</a:t>
            </a:r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23881" y="2724428"/>
            <a:ext cx="962971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speak of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62221" y="3156290"/>
            <a:ext cx="898687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burn up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2814" y="3621693"/>
            <a:ext cx="1181537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burn down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40946" y="3999527"/>
            <a:ext cx="937258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 up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35512" y="4472489"/>
            <a:ext cx="1322961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come across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86829" y="4892474"/>
            <a:ext cx="1046541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add...to...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58221" y="5299777"/>
            <a:ext cx="1502955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 made up of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98756" y="5744360"/>
            <a:ext cx="1252249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 short for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91379" y="6150574"/>
            <a:ext cx="1284390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necessary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34167" y="1443676"/>
            <a:ext cx="8337229" cy="5233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12.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确保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13.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               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(尤因喉咙痛)说话困难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14.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         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期待做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15.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 意识到,察觉到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16.in one's free time 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     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17.wonder at 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          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18.fill in a form 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19.human race 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20.the other way around 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  　　　　　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21.be referred to as 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    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22.ring a bell 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23.small potatoes 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         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17279" y="1459820"/>
            <a:ext cx="1130110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make sure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58221" y="1867123"/>
            <a:ext cx="2586137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have a frog in one's throat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7839" y="2311705"/>
            <a:ext cx="2210078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look forward to doing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91379" y="2743863"/>
            <a:ext cx="1284390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 aware of</a:t>
            </a:r>
            <a:endParaRPr lang="zh-CN" altLang="en-US" sz="1805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90857" y="3188195"/>
            <a:ext cx="2036511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在某人的空余时间</a:t>
            </a:r>
          </a:p>
        </p:txBody>
      </p:sp>
      <p:sp>
        <p:nvSpPr>
          <p:cNvPr id="8" name="矩形 7"/>
          <p:cNvSpPr/>
          <p:nvPr/>
        </p:nvSpPr>
        <p:spPr>
          <a:xfrm>
            <a:off x="3517667" y="3586850"/>
            <a:ext cx="2267933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感到诧异；非常惊讶</a:t>
            </a:r>
          </a:p>
        </p:txBody>
      </p:sp>
      <p:sp>
        <p:nvSpPr>
          <p:cNvPr id="9" name="矩形 8"/>
          <p:cNvSpPr/>
          <p:nvPr/>
        </p:nvSpPr>
        <p:spPr>
          <a:xfrm>
            <a:off x="3758203" y="4031432"/>
            <a:ext cx="879402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填表格</a:t>
            </a:r>
          </a:p>
        </p:txBody>
      </p:sp>
      <p:sp>
        <p:nvSpPr>
          <p:cNvPr id="10" name="矩形 9"/>
          <p:cNvSpPr/>
          <p:nvPr/>
        </p:nvSpPr>
        <p:spPr>
          <a:xfrm>
            <a:off x="3750825" y="4437646"/>
            <a:ext cx="647981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人类</a:t>
            </a:r>
          </a:p>
        </p:txBody>
      </p:sp>
      <p:sp>
        <p:nvSpPr>
          <p:cNvPr id="11" name="矩形 10"/>
          <p:cNvSpPr/>
          <p:nvPr/>
        </p:nvSpPr>
        <p:spPr>
          <a:xfrm>
            <a:off x="4500620" y="4861407"/>
            <a:ext cx="1805089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反过来，倒过来</a:t>
            </a:r>
          </a:p>
        </p:txBody>
      </p:sp>
      <p:sp>
        <p:nvSpPr>
          <p:cNvPr id="12" name="矩形 11"/>
          <p:cNvSpPr/>
          <p:nvPr/>
        </p:nvSpPr>
        <p:spPr>
          <a:xfrm>
            <a:off x="4102784" y="5323285"/>
            <a:ext cx="1805089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被称作，被看作</a:t>
            </a:r>
          </a:p>
        </p:txBody>
      </p:sp>
      <p:sp>
        <p:nvSpPr>
          <p:cNvPr id="13" name="矩形 12"/>
          <p:cNvSpPr/>
          <p:nvPr/>
        </p:nvSpPr>
        <p:spPr>
          <a:xfrm>
            <a:off x="3660907" y="5729500"/>
            <a:ext cx="1342246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听上去熟悉</a:t>
            </a:r>
          </a:p>
        </p:txBody>
      </p:sp>
      <p:sp>
        <p:nvSpPr>
          <p:cNvPr id="14" name="矩形 13"/>
          <p:cNvSpPr/>
          <p:nvPr/>
        </p:nvSpPr>
        <p:spPr>
          <a:xfrm>
            <a:off x="4019010" y="6150574"/>
            <a:ext cx="2036511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无足轻重的人或物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34167" y="1443676"/>
            <a:ext cx="8337229" cy="1717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24.toilet water 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25.at sixes and sevens 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                 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26.pull up one's socks 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0"/>
              </a:spcBef>
            </a:pPr>
            <a:r>
              <a:rPr lang="zh-CN" altLang="en-US" sz="1820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27.play safe </a:t>
            </a:r>
            <a:r>
              <a:rPr lang="zh-CN" altLang="en-US" sz="1820" u="sng" kern="0" dirty="0">
                <a:solidFill>
                  <a:srgbClr val="000000"/>
                </a:solidFill>
                <a:latin typeface="Times New Roman" panose="02020603050405020304" pitchFamily="65" charset="-122"/>
                <a:ea typeface="宋体" panose="02010600030101010101" pitchFamily="2" charset="-122"/>
              </a:rPr>
              <a:t>　　　　　　            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47390" y="1449574"/>
            <a:ext cx="879402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花露水</a:t>
            </a:r>
          </a:p>
        </p:txBody>
      </p:sp>
      <p:sp>
        <p:nvSpPr>
          <p:cNvPr id="4" name="矩形 3"/>
          <p:cNvSpPr/>
          <p:nvPr/>
        </p:nvSpPr>
        <p:spPr>
          <a:xfrm>
            <a:off x="4277111" y="1894156"/>
            <a:ext cx="2730776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乱七八糟的，杂乱无章的</a:t>
            </a:r>
          </a:p>
        </p:txBody>
      </p:sp>
      <p:sp>
        <p:nvSpPr>
          <p:cNvPr id="5" name="矩形 4"/>
          <p:cNvSpPr/>
          <p:nvPr/>
        </p:nvSpPr>
        <p:spPr>
          <a:xfrm>
            <a:off x="4458625" y="2317666"/>
            <a:ext cx="1342246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努力；用功</a:t>
            </a:r>
          </a:p>
        </p:txBody>
      </p:sp>
      <p:sp>
        <p:nvSpPr>
          <p:cNvPr id="6" name="矩形 5"/>
          <p:cNvSpPr/>
          <p:nvPr/>
        </p:nvSpPr>
        <p:spPr>
          <a:xfrm>
            <a:off x="3343286" y="2738740"/>
            <a:ext cx="2267933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谨慎行事，避免冒险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34167" y="1443676"/>
            <a:ext cx="8337229" cy="5233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6777" eaLnBrk="0" latinLnBrk="1" hangingPunct="0">
              <a:lnSpc>
                <a:spcPct val="150000"/>
              </a:lnSpc>
              <a:spcBef>
                <a:spcPts val="141"/>
              </a:spcBef>
            </a:pP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Ⅱ.重点短语</a:t>
            </a:r>
            <a:endParaRPr lang="zh-CN" altLang="en-US" sz="1805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1"/>
              </a:spcBef>
            </a:pP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1.</a:t>
            </a:r>
            <a:r>
              <a:rPr lang="zh-CN" altLang="en-US" sz="1819" u="sng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　　　    </a:t>
            </a: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向某人寻求建议</a:t>
            </a:r>
            <a:endParaRPr lang="zh-CN" altLang="en-US" sz="1805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1"/>
              </a:spcBef>
            </a:pP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2.</a:t>
            </a:r>
            <a:r>
              <a:rPr lang="zh-CN" altLang="en-US" sz="1819" u="sng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　　　    </a:t>
            </a: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查出;查明,弄清</a:t>
            </a:r>
            <a:endParaRPr lang="zh-CN" altLang="en-US" sz="1805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1"/>
              </a:spcBef>
            </a:pP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3.</a:t>
            </a:r>
            <a:r>
              <a:rPr lang="zh-CN" altLang="en-US" sz="1819" u="sng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　　　    </a:t>
            </a: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除了</a:t>
            </a:r>
            <a:r>
              <a:rPr lang="zh-CN" altLang="en-US" sz="1819" kern="0" dirty="0">
                <a:solidFill>
                  <a:srgbClr val="000000"/>
                </a:solidFill>
                <a:latin typeface="黑体" pitchFamily="65" charset="-122"/>
                <a:ea typeface="宋体" pitchFamily="65" charset="-122"/>
              </a:rPr>
              <a:t>……</a:t>
            </a: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外(还);和</a:t>
            </a:r>
            <a:endParaRPr lang="zh-CN" altLang="en-US" sz="1805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1"/>
              </a:spcBef>
            </a:pP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4.</a:t>
            </a:r>
            <a:r>
              <a:rPr lang="zh-CN" altLang="en-US" sz="1819" u="sng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　　　    </a:t>
            </a: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集中(注意力)于</a:t>
            </a:r>
            <a:r>
              <a:rPr lang="zh-CN" altLang="en-US" sz="1819" kern="0" dirty="0">
                <a:solidFill>
                  <a:srgbClr val="000000"/>
                </a:solidFill>
                <a:latin typeface="黑体" pitchFamily="65" charset="-122"/>
                <a:ea typeface="宋体" pitchFamily="65" charset="-122"/>
              </a:rPr>
              <a:t>……</a:t>
            </a: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;聚焦于</a:t>
            </a:r>
            <a:r>
              <a:rPr lang="zh-CN" altLang="en-US" sz="1819" kern="0" dirty="0">
                <a:solidFill>
                  <a:srgbClr val="000000"/>
                </a:solidFill>
                <a:latin typeface="黑体" pitchFamily="65" charset="-122"/>
                <a:ea typeface="宋体" pitchFamily="65" charset="-122"/>
              </a:rPr>
              <a:t>……</a:t>
            </a:r>
            <a:endParaRPr lang="zh-CN" altLang="en-US" sz="1805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1"/>
              </a:spcBef>
            </a:pP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5.</a:t>
            </a:r>
            <a:r>
              <a:rPr lang="zh-CN" altLang="en-US" sz="1819" u="sng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　　　    </a:t>
            </a: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(使)平静,镇静,安静</a:t>
            </a:r>
            <a:endParaRPr lang="zh-CN" altLang="en-US" sz="1805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1"/>
              </a:spcBef>
            </a:pP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6.</a:t>
            </a:r>
            <a:r>
              <a:rPr lang="zh-CN" altLang="en-US" sz="1819" u="sng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　　　    </a:t>
            </a: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以</a:t>
            </a:r>
            <a:r>
              <a:rPr lang="zh-CN" altLang="en-US" sz="1819" kern="0" dirty="0">
                <a:solidFill>
                  <a:srgbClr val="000000"/>
                </a:solidFill>
                <a:latin typeface="黑体" pitchFamily="65" charset="-122"/>
                <a:ea typeface="宋体" pitchFamily="65" charset="-122"/>
              </a:rPr>
              <a:t>……</a:t>
            </a: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为傲,对</a:t>
            </a:r>
            <a:r>
              <a:rPr lang="zh-CN" altLang="en-US" sz="1819" kern="0" dirty="0">
                <a:solidFill>
                  <a:srgbClr val="000000"/>
                </a:solidFill>
                <a:latin typeface="黑体" pitchFamily="65" charset="-122"/>
                <a:ea typeface="宋体" pitchFamily="65" charset="-122"/>
              </a:rPr>
              <a:t>……</a:t>
            </a: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感到自豪</a:t>
            </a:r>
            <a:endParaRPr lang="zh-CN" altLang="en-US" sz="1805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1"/>
              </a:spcBef>
            </a:pP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7.</a:t>
            </a:r>
            <a:r>
              <a:rPr lang="zh-CN" altLang="en-US" sz="1819" u="sng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　　　    </a:t>
            </a: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听从某人的劝告</a:t>
            </a:r>
            <a:endParaRPr lang="zh-CN" altLang="en-US" sz="1805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1"/>
              </a:spcBef>
            </a:pP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8.</a:t>
            </a:r>
            <a:r>
              <a:rPr lang="zh-CN" altLang="en-US" sz="1819" u="sng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　　　    </a:t>
            </a: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同时</a:t>
            </a:r>
            <a:endParaRPr lang="zh-CN" altLang="en-US" sz="1805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1"/>
              </a:spcBef>
            </a:pP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9.</a:t>
            </a:r>
            <a:r>
              <a:rPr lang="zh-CN" altLang="en-US" sz="1819" u="sng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　　　    </a:t>
            </a: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事实上,实际上</a:t>
            </a:r>
            <a:endParaRPr lang="zh-CN" altLang="en-US" sz="1805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1"/>
              </a:spcBef>
            </a:pP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10.</a:t>
            </a:r>
            <a:r>
              <a:rPr lang="zh-CN" altLang="en-US" sz="1819" u="sng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　　　    </a:t>
            </a: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忙于</a:t>
            </a:r>
            <a:endParaRPr lang="zh-CN" altLang="en-US" sz="1805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1"/>
              </a:spcBef>
            </a:pP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11.</a:t>
            </a:r>
            <a:r>
              <a:rPr lang="zh-CN" altLang="en-US" sz="1819" u="sng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　　　    </a:t>
            </a: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担心;担忧</a:t>
            </a:r>
            <a:endParaRPr lang="zh-CN" altLang="en-US" sz="1805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42026" y="1903656"/>
            <a:ext cx="1805089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ask sb. for advice</a:t>
            </a:r>
            <a:endParaRPr lang="zh-CN" altLang="en-US" sz="1805" dirty="0">
              <a:solidFill>
                <a:srgbClr val="FF0000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29935" y="2308159"/>
            <a:ext cx="911544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find out</a:t>
            </a:r>
            <a:endParaRPr lang="zh-CN" altLang="en-US" sz="1805" dirty="0">
              <a:solidFill>
                <a:srgbClr val="FF0000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92104" y="2726752"/>
            <a:ext cx="1085111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as well as</a:t>
            </a:r>
            <a:endParaRPr lang="zh-CN" altLang="en-US" sz="1805" dirty="0">
              <a:solidFill>
                <a:srgbClr val="FF0000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6160" y="3149965"/>
            <a:ext cx="975828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focus on</a:t>
            </a:r>
            <a:endParaRPr lang="zh-CN" altLang="en-US" sz="1805" dirty="0">
              <a:solidFill>
                <a:srgbClr val="FF0000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58601" y="3572128"/>
            <a:ext cx="1207250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calm down</a:t>
            </a:r>
            <a:endParaRPr lang="zh-CN" altLang="en-US" sz="1805" dirty="0">
              <a:solidFill>
                <a:srgbClr val="FF0000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6679" y="3967258"/>
            <a:ext cx="1252249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be proud of</a:t>
            </a:r>
            <a:endParaRPr lang="zh-CN" altLang="en-US" sz="1805" dirty="0">
              <a:solidFill>
                <a:srgbClr val="FF0000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51575" y="4460221"/>
            <a:ext cx="1756877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take one's advice</a:t>
            </a:r>
            <a:endParaRPr lang="zh-CN" altLang="en-US" sz="1805" dirty="0">
              <a:solidFill>
                <a:srgbClr val="FF0000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5570" y="4891935"/>
            <a:ext cx="1695807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at the same time</a:t>
            </a:r>
            <a:endParaRPr lang="zh-CN" altLang="en-US" sz="1805" dirty="0">
              <a:solidFill>
                <a:srgbClr val="FF0000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71359" y="5326083"/>
            <a:ext cx="770120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in fact</a:t>
            </a:r>
            <a:endParaRPr lang="zh-CN" altLang="en-US" sz="1805" dirty="0">
              <a:solidFill>
                <a:srgbClr val="FF0000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34478" y="5722542"/>
            <a:ext cx="1367959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be busy with</a:t>
            </a:r>
            <a:endParaRPr lang="zh-CN" altLang="en-US" sz="1805" dirty="0">
              <a:solidFill>
                <a:srgbClr val="FF0000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76860" y="6172289"/>
            <a:ext cx="1753662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be worried about</a:t>
            </a:r>
            <a:endParaRPr lang="zh-CN" altLang="en-US" sz="1805" dirty="0">
              <a:solidFill>
                <a:srgbClr val="FF0000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</p:spTree>
    <p:custDataLst>
      <p:custData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34167" y="1443676"/>
            <a:ext cx="8337229" cy="5233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6777" eaLnBrk="0" latinLnBrk="1" hangingPunct="0">
              <a:lnSpc>
                <a:spcPct val="150000"/>
              </a:lnSpc>
              <a:spcBef>
                <a:spcPts val="141"/>
              </a:spcBef>
            </a:pP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12.</a:t>
            </a:r>
            <a:r>
              <a:rPr lang="zh-CN" altLang="en-US" sz="1819" u="sng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　　　    </a:t>
            </a: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弥补,补偿;表示歉意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1"/>
              </a:spcBef>
            </a:pP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13.</a:t>
            </a:r>
            <a:r>
              <a:rPr lang="zh-CN" altLang="en-US" sz="1819" u="sng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　　　    </a:t>
            </a: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道歉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1"/>
              </a:spcBef>
            </a:pP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14.</a:t>
            </a:r>
            <a:r>
              <a:rPr lang="zh-CN" altLang="en-US" sz="1819" u="sng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　　　    </a:t>
            </a: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领先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1"/>
              </a:spcBef>
            </a:pP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15.</a:t>
            </a:r>
            <a:r>
              <a:rPr lang="zh-CN" altLang="en-US" sz="1819" u="sng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      　　　　　    </a:t>
            </a: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和某人讨论某事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1"/>
              </a:spcBef>
            </a:pP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16.</a:t>
            </a:r>
            <a:r>
              <a:rPr lang="zh-CN" altLang="en-US" sz="1819" u="sng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　　　    </a:t>
            </a: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不再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1"/>
              </a:spcBef>
            </a:pP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17.turn to sb. for sth.</a:t>
            </a:r>
            <a:r>
              <a:rPr lang="zh-CN" altLang="en-US" sz="1819" u="sng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　　　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1"/>
              </a:spcBef>
            </a:pP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18.raise one's voice </a:t>
            </a:r>
            <a:r>
              <a:rPr lang="zh-CN" altLang="en-US" sz="1819" u="sng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　　　    </a:t>
            </a: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1"/>
              </a:spcBef>
            </a:pP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19.in the end </a:t>
            </a:r>
            <a:r>
              <a:rPr lang="zh-CN" altLang="en-US" sz="1819" u="sng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　　　    </a:t>
            </a: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1"/>
              </a:spcBef>
            </a:pP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20.jump in with both feet </a:t>
            </a:r>
            <a:r>
              <a:rPr lang="zh-CN" altLang="en-US" sz="1819" u="sng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　　　    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1"/>
              </a:spcBef>
            </a:pP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21.be related to</a:t>
            </a:r>
            <a:r>
              <a:rPr lang="zh-CN" altLang="en-US" sz="1819" u="sng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　　　    </a:t>
            </a: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1"/>
              </a:spcBef>
            </a:pP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22.a wide range of </a:t>
            </a:r>
            <a:r>
              <a:rPr lang="zh-CN" altLang="en-US" sz="1819" u="sng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　　　                       </a:t>
            </a: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916777" eaLnBrk="0" latinLnBrk="1" hangingPunct="0">
              <a:lnSpc>
                <a:spcPct val="150000"/>
              </a:lnSpc>
              <a:spcBef>
                <a:spcPts val="141"/>
              </a:spcBef>
            </a:pP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23.compete against </a:t>
            </a:r>
            <a:r>
              <a:rPr lang="zh-CN" altLang="en-US" sz="1819" u="sng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　　　　　　                      </a:t>
            </a:r>
            <a:r>
              <a:rPr lang="zh-CN" altLang="en-US" sz="1819" kern="0" dirty="0">
                <a:solidFill>
                  <a:srgbClr val="000000"/>
                </a:solidFill>
                <a:latin typeface="Times New Roman" pitchFamily="65" charset="-122"/>
                <a:ea typeface="宋体" pitchFamily="65" charset="-122"/>
              </a:rPr>
              <a:t> </a:t>
            </a:r>
            <a:endParaRPr lang="zh-CN" altLang="en-US" sz="1805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74316" y="1441623"/>
            <a:ext cx="1303676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make up for</a:t>
            </a:r>
            <a:endParaRPr lang="zh-CN" altLang="en-US" sz="1805" dirty="0">
              <a:solidFill>
                <a:srgbClr val="FF0000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43362" y="1871346"/>
            <a:ext cx="1766519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make an apology</a:t>
            </a:r>
            <a:endParaRPr lang="zh-CN" altLang="en-US" sz="1805" dirty="0">
              <a:solidFill>
                <a:srgbClr val="FF0000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92104" y="2312699"/>
            <a:ext cx="1149395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in the lead</a:t>
            </a:r>
            <a:endParaRPr lang="zh-CN" altLang="en-US" sz="1805" dirty="0">
              <a:solidFill>
                <a:srgbClr val="FF0000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86410" y="2735913"/>
            <a:ext cx="2030082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discuss </a:t>
            </a:r>
            <a:r>
              <a:rPr lang="en-US" altLang="zh-CN" sz="1805" dirty="0" err="1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sth</a:t>
            </a:r>
            <a:r>
              <a:rPr lang="en-US" altLang="zh-CN" sz="1805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. with sb.</a:t>
            </a:r>
            <a:endParaRPr lang="zh-CN" altLang="en-US" sz="1805" dirty="0">
              <a:solidFill>
                <a:srgbClr val="FF0000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82678" y="3158076"/>
            <a:ext cx="1065826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en-US" altLang="zh-CN" sz="1805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no longer</a:t>
            </a:r>
            <a:endParaRPr lang="zh-CN" altLang="en-US" sz="1805" dirty="0">
              <a:solidFill>
                <a:srgbClr val="FF0000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17777" y="3581854"/>
            <a:ext cx="1805089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向某人求助某事</a:t>
            </a:r>
          </a:p>
        </p:txBody>
      </p:sp>
      <p:sp>
        <p:nvSpPr>
          <p:cNvPr id="9" name="矩形 8"/>
          <p:cNvSpPr/>
          <p:nvPr/>
        </p:nvSpPr>
        <p:spPr>
          <a:xfrm>
            <a:off x="4031368" y="4017520"/>
            <a:ext cx="1805089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提高某人的嗓门</a:t>
            </a:r>
          </a:p>
        </p:txBody>
      </p:sp>
      <p:sp>
        <p:nvSpPr>
          <p:cNvPr id="10" name="矩形 9"/>
          <p:cNvSpPr/>
          <p:nvPr/>
        </p:nvSpPr>
        <p:spPr>
          <a:xfrm>
            <a:off x="3617784" y="4473914"/>
            <a:ext cx="1342246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最终，最后</a:t>
            </a:r>
          </a:p>
        </p:txBody>
      </p:sp>
      <p:sp>
        <p:nvSpPr>
          <p:cNvPr id="11" name="矩形 10"/>
          <p:cNvSpPr/>
          <p:nvPr/>
        </p:nvSpPr>
        <p:spPr>
          <a:xfrm>
            <a:off x="4579972" y="4855260"/>
            <a:ext cx="1805089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全心全意地从事</a:t>
            </a:r>
          </a:p>
        </p:txBody>
      </p:sp>
      <p:sp>
        <p:nvSpPr>
          <p:cNvPr id="12" name="矩形 11"/>
          <p:cNvSpPr/>
          <p:nvPr/>
        </p:nvSpPr>
        <p:spPr>
          <a:xfrm>
            <a:off x="3762167" y="5298940"/>
            <a:ext cx="1342246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与</a:t>
            </a:r>
            <a:r>
              <a:rPr lang="en-US" altLang="zh-CN" sz="180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……</a:t>
            </a:r>
            <a:r>
              <a:rPr lang="zh-CN" altLang="en-US" sz="1805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有关</a:t>
            </a:r>
          </a:p>
        </p:txBody>
      </p:sp>
      <p:sp>
        <p:nvSpPr>
          <p:cNvPr id="13" name="矩形 12"/>
          <p:cNvSpPr/>
          <p:nvPr/>
        </p:nvSpPr>
        <p:spPr>
          <a:xfrm>
            <a:off x="4006445" y="5739138"/>
            <a:ext cx="2267933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各种各样的；广泛的</a:t>
            </a:r>
          </a:p>
        </p:txBody>
      </p:sp>
      <p:sp>
        <p:nvSpPr>
          <p:cNvPr id="14" name="矩形 13"/>
          <p:cNvSpPr/>
          <p:nvPr/>
        </p:nvSpPr>
        <p:spPr>
          <a:xfrm>
            <a:off x="4034049" y="6128512"/>
            <a:ext cx="2730776" cy="370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6777"/>
            <a:r>
              <a:rPr lang="zh-CN" altLang="en-US" sz="180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与</a:t>
            </a:r>
            <a:r>
              <a:rPr lang="en-US" altLang="zh-CN" sz="180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……</a:t>
            </a:r>
            <a:r>
              <a:rPr lang="zh-CN" altLang="en-US" sz="180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对抗，与</a:t>
            </a:r>
            <a:r>
              <a:rPr lang="en-US" altLang="zh-CN" sz="180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……</a:t>
            </a:r>
            <a:r>
              <a:rPr lang="zh-CN" altLang="en-US" sz="1805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竞争</a:t>
            </a:r>
          </a:p>
        </p:txBody>
      </p:sp>
    </p:spTree>
    <p:custDataLst>
      <p:custData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ustomerInfo>
  <UserName>Administrator</UserName>
  <CompanyName/>
  <MachineID>A666</MachineID>
  <ToolID>ljRTAAAAKGU=</ToolID>
  <Data><![CDATA[bGpSVEFBQUFLR1U9]]></Data>
</CustomerInfo>
</file>

<file path=customXml/item2.xml><?xml version="1.0" encoding="utf-8"?>
<CustomerInfo>
  <UserName>Administrator</UserName>
  <CompanyName/>
  <MachineID>A666</MachineID>
  <ToolID>ljRTAAAAKGU=</ToolID>
  <Data><![CDATA[bGpSVEFBQUFLR1U9]]></Data>
</CustomerInfo>
</file>

<file path=customXml/item3.xml><?xml version="1.0" encoding="utf-8"?>
<CustomerInfo>
  <UserName>Administrator</UserName>
  <CompanyName/>
  <MachineID>A666</MachineID>
  <ToolID>ljRTAAAAKGU=</ToolID>
  <Data><![CDATA[bGpSVEFBQUFLR1U9]]></Data>
</CustomerInfo>
</file>

<file path=customXml/itemProps1.xml><?xml version="1.0" encoding="utf-8"?>
<ds:datastoreItem xmlns:ds="http://schemas.openxmlformats.org/officeDocument/2006/customXml" ds:itemID="{1AD64998-F3E2-482B-A5A8-2DCC21D0274B}">
  <ds:schemaRefs/>
</ds:datastoreItem>
</file>

<file path=customXml/itemProps2.xml><?xml version="1.0" encoding="utf-8"?>
<ds:datastoreItem xmlns:ds="http://schemas.openxmlformats.org/officeDocument/2006/customXml" ds:itemID="{D081A1AB-1189-48F7-AA80-A0723D965C89}">
  <ds:schemaRefs/>
</ds:datastoreItem>
</file>

<file path=customXml/itemProps3.xml><?xml version="1.0" encoding="utf-8"?>
<ds:datastoreItem xmlns:ds="http://schemas.openxmlformats.org/officeDocument/2006/customXml" ds:itemID="{0E927BB9-964B-49C2-BE52-2009FAA8956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2335</Words>
  <Application>Microsoft Office PowerPoint</Application>
  <PresentationFormat>宽屏</PresentationFormat>
  <Paragraphs>413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25</vt:i4>
      </vt:variant>
    </vt:vector>
  </HeadingPairs>
  <TitlesOfParts>
    <vt:vector size="41" baseType="lpstr">
      <vt:lpstr>等线</vt:lpstr>
      <vt:lpstr>等线 Light</vt:lpstr>
      <vt:lpstr>黑体</vt:lpstr>
      <vt:lpstr>宋体</vt:lpstr>
      <vt:lpstr>Arial</vt:lpstr>
      <vt:lpstr>Calibri</vt:lpstr>
      <vt:lpstr>Times New Roman</vt:lpstr>
      <vt:lpstr>Office 主题​​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 婷婷</dc:creator>
  <cp:lastModifiedBy>许 婷婷</cp:lastModifiedBy>
  <cp:revision>2</cp:revision>
  <dcterms:created xsi:type="dcterms:W3CDTF">2022-02-27T03:08:13Z</dcterms:created>
  <dcterms:modified xsi:type="dcterms:W3CDTF">2022-02-27T03:09:01Z</dcterms:modified>
</cp:coreProperties>
</file>