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82"/>
  </p:notesMasterIdLst>
  <p:sldIdLst>
    <p:sldId id="364" r:id="rId3"/>
    <p:sldId id="258" r:id="rId4"/>
    <p:sldId id="344" r:id="rId5"/>
    <p:sldId id="259" r:id="rId6"/>
    <p:sldId id="261" r:id="rId7"/>
    <p:sldId id="262" r:id="rId8"/>
    <p:sldId id="263" r:id="rId9"/>
    <p:sldId id="264" r:id="rId10"/>
    <p:sldId id="265" r:id="rId11"/>
    <p:sldId id="266" r:id="rId12"/>
    <p:sldId id="267" r:id="rId13"/>
    <p:sldId id="268" r:id="rId14"/>
    <p:sldId id="269" r:id="rId15"/>
    <p:sldId id="345" r:id="rId16"/>
    <p:sldId id="270" r:id="rId17"/>
    <p:sldId id="271" r:id="rId18"/>
    <p:sldId id="272" r:id="rId19"/>
    <p:sldId id="274" r:id="rId20"/>
    <p:sldId id="277" r:id="rId21"/>
    <p:sldId id="278" r:id="rId22"/>
    <p:sldId id="346" r:id="rId23"/>
    <p:sldId id="280" r:id="rId24"/>
    <p:sldId id="347" r:id="rId25"/>
    <p:sldId id="281" r:id="rId26"/>
    <p:sldId id="333" r:id="rId27"/>
    <p:sldId id="334" r:id="rId28"/>
    <p:sldId id="283" r:id="rId29"/>
    <p:sldId id="284" r:id="rId30"/>
    <p:sldId id="348" r:id="rId31"/>
    <p:sldId id="285" r:id="rId32"/>
    <p:sldId id="286" r:id="rId33"/>
    <p:sldId id="287" r:id="rId34"/>
    <p:sldId id="288" r:id="rId35"/>
    <p:sldId id="289" r:id="rId36"/>
    <p:sldId id="290" r:id="rId37"/>
    <p:sldId id="291" r:id="rId38"/>
    <p:sldId id="292" r:id="rId39"/>
    <p:sldId id="335" r:id="rId40"/>
    <p:sldId id="293" r:id="rId41"/>
    <p:sldId id="294" r:id="rId42"/>
    <p:sldId id="295" r:id="rId43"/>
    <p:sldId id="336" r:id="rId44"/>
    <p:sldId id="297" r:id="rId45"/>
    <p:sldId id="298" r:id="rId46"/>
    <p:sldId id="299" r:id="rId47"/>
    <p:sldId id="337" r:id="rId48"/>
    <p:sldId id="300" r:id="rId49"/>
    <p:sldId id="301" r:id="rId50"/>
    <p:sldId id="302" r:id="rId51"/>
    <p:sldId id="349" r:id="rId52"/>
    <p:sldId id="338" r:id="rId53"/>
    <p:sldId id="303" r:id="rId54"/>
    <p:sldId id="339" r:id="rId55"/>
    <p:sldId id="304" r:id="rId56"/>
    <p:sldId id="350" r:id="rId57"/>
    <p:sldId id="351" r:id="rId58"/>
    <p:sldId id="352" r:id="rId59"/>
    <p:sldId id="353" r:id="rId60"/>
    <p:sldId id="354" r:id="rId61"/>
    <p:sldId id="355" r:id="rId62"/>
    <p:sldId id="305" r:id="rId63"/>
    <p:sldId id="306" r:id="rId64"/>
    <p:sldId id="307" r:id="rId65"/>
    <p:sldId id="308" r:id="rId66"/>
    <p:sldId id="324" r:id="rId67"/>
    <p:sldId id="325" r:id="rId68"/>
    <p:sldId id="326" r:id="rId69"/>
    <p:sldId id="356" r:id="rId70"/>
    <p:sldId id="357" r:id="rId71"/>
    <p:sldId id="358" r:id="rId72"/>
    <p:sldId id="359" r:id="rId73"/>
    <p:sldId id="327" r:id="rId74"/>
    <p:sldId id="328" r:id="rId75"/>
    <p:sldId id="329" r:id="rId76"/>
    <p:sldId id="330" r:id="rId77"/>
    <p:sldId id="360" r:id="rId78"/>
    <p:sldId id="361" r:id="rId79"/>
    <p:sldId id="362" r:id="rId80"/>
    <p:sldId id="363" r:id="rId81"/>
  </p:sldIdLst>
  <p:sldSz cx="9144000" cy="684053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87" autoAdjust="0"/>
    <p:restoredTop sz="86369" autoAdjust="0"/>
  </p:normalViewPr>
  <p:slideViewPr>
    <p:cSldViewPr>
      <p:cViewPr>
        <p:scale>
          <a:sx n="100" d="100"/>
          <a:sy n="100" d="100"/>
        </p:scale>
        <p:origin x="-2814" y="-396"/>
      </p:cViewPr>
      <p:guideLst>
        <p:guide orient="horz" pos="2130"/>
        <p:guide pos="294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pPr/>
              <a:t>2021/7/1 Thursday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
        <p:nvSpPr>
          <p:cNvPr id="7" name="矩形 6"/>
          <p:cNvSpPr/>
          <p:nvPr/>
        </p:nvSpPr>
        <p:spPr>
          <a:xfrm>
            <a:off x="2613017" y="122517"/>
            <a:ext cx="3619132" cy="576248"/>
          </a:xfrm>
          <a:prstGeom prst="rect">
            <a:avLst/>
          </a:prstGeom>
        </p:spPr>
        <p:txBody>
          <a:bodyPr wrap="none">
            <a:spAutoFit/>
          </a:bodyPr>
          <a:lstStyle/>
          <a:p>
            <a:pPr marL="0" marR="0" indent="0" algn="ctr" defTabSz="914400" rtl="0" eaLnBrk="1" fontAlgn="auto" latinLnBrk="0" hangingPunct="1">
              <a:lnSpc>
                <a:spcPct val="150000"/>
              </a:lnSpc>
              <a:spcBef>
                <a:spcPct val="0"/>
              </a:spcBef>
              <a:spcAft>
                <a:spcPts val="0"/>
              </a:spcAft>
              <a:buClrTx/>
              <a:buSzTx/>
              <a:buFontTx/>
              <a:buNone/>
              <a:defRPr/>
            </a:pP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Unit 1</a:t>
            </a:r>
            <a:r>
              <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rPr>
              <a:t>　</a:t>
            </a:r>
            <a:r>
              <a:rPr lang="en-US" altLang="zh-CN" sz="2400" b="1" dirty="0" smtClean="0">
                <a:latin typeface="Times New Roman" panose="02020603050405020304" pitchFamily="18" charset="0"/>
                <a:ea typeface="黑体" panose="02010609060101010101" pitchFamily="65" charset="-122"/>
                <a:cs typeface="Times New Roman" panose="02020603050405020304" pitchFamily="18" charset="0"/>
              </a:rPr>
              <a:t> Food for thought</a:t>
            </a:r>
            <a:endParaRPr lang="zh-CN" altLang="en-US" sz="2400" b="1" dirty="0" smtClean="0">
              <a:latin typeface="Times New Roman" panose="02020603050405020304" pitchFamily="18" charset="0"/>
              <a:ea typeface="黑体" panose="02010609060101010101" pitchFamily="65" charset="-122"/>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pPr/>
              <a:t>2021/7/1 Thursday</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569FB26-FCF9-4974-8A1F-3FEA2E646177}"/>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 y="-39571"/>
            <a:ext cx="9180512" cy="689226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标题 1"/>
          <p:cNvSpPr txBox="1">
            <a:spLocks noChangeArrowheads="1"/>
          </p:cNvSpPr>
          <p:nvPr/>
        </p:nvSpPr>
        <p:spPr bwMode="auto">
          <a:xfrm>
            <a:off x="1285852" y="206835"/>
            <a:ext cx="3500462" cy="427352"/>
          </a:xfrm>
          <a:prstGeom prst="rect">
            <a:avLst/>
          </a:prstGeom>
          <a:noFill/>
          <a:ln w="9525">
            <a:noFill/>
            <a:miter lim="800000"/>
          </a:ln>
        </p:spPr>
        <p:txBody>
          <a:bodyPr anchor="ctr"/>
          <a:lstStyle/>
          <a:p>
            <a:pPr algn="l" eaLnBrk="0" latinLnBrk="1" hangingPunct="0">
              <a:spcBef>
                <a:spcPts val="140"/>
              </a:spcBef>
            </a:pPr>
            <a:r>
              <a:rPr lang="zh-CN" altLang="en-US" sz="2000" b="1" kern="0" dirty="0" smtClean="0">
                <a:solidFill>
                  <a:schemeClr val="bg1"/>
                </a:solidFill>
                <a:latin typeface="Times New Roman" panose="02020603050405020304" pitchFamily="65" charset="-122"/>
                <a:ea typeface="黑体" panose="02010609060101010101" pitchFamily="65" charset="-122"/>
              </a:rPr>
              <a:t>第1讲　描述运动的基本概念</a:t>
            </a:r>
            <a:endParaRPr lang="zh-CN" altLang="en-US" sz="2000" b="1" dirty="0">
              <a:solidFill>
                <a:schemeClr val="bg1"/>
              </a:solidFill>
            </a:endParaRPr>
          </a:p>
        </p:txBody>
      </p:sp>
      <p:pic>
        <p:nvPicPr>
          <p:cNvPr id="8194" name="Picture 2" descr="C:\Users\dell\Desktop\图片1.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24544" y="6228581"/>
            <a:ext cx="9721080" cy="641159"/>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dell\Desktop\21123.pn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058" y="0"/>
            <a:ext cx="9144000" cy="81438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jpeg"/></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jpeg"/><Relationship Id="rId4" Type="http://schemas.openxmlformats.org/officeDocument/2006/relationships/image" Target="../media/image10.jpeg"/></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6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0.jpeg"/></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916988" y="5420533"/>
            <a:ext cx="6111396" cy="656409"/>
          </a:xfrm>
          <a:prstGeom prst="rect">
            <a:avLst/>
          </a:prstGeom>
        </p:spPr>
        <p:txBody>
          <a:bodyPr vert="horz" lIns="91440" tIns="45720" rIns="91440" bIns="45720" rtlCol="0">
            <a:normAutofit fontScale="25000" lnSpcReduction="20000"/>
          </a:bodyPr>
          <a:lstStyle/>
          <a:p>
            <a:pPr algn="ctr">
              <a:lnSpc>
                <a:spcPct val="170000"/>
              </a:lnSpc>
              <a:spcBef>
                <a:spcPct val="0"/>
              </a:spcBef>
              <a:defRPr/>
            </a:pPr>
            <a:r>
              <a:rPr lang="zh-CN" altLang="en-US" sz="14400" dirty="0" smtClean="0">
                <a:solidFill>
                  <a:schemeClr val="bg1"/>
                </a:solidFill>
                <a:latin typeface="黑体" pitchFamily="2" charset="-122"/>
                <a:ea typeface="黑体" pitchFamily="2" charset="-122"/>
              </a:rPr>
              <a:t>高中英语  必修</a:t>
            </a:r>
            <a:r>
              <a:rPr lang="zh-CN" altLang="en-US" sz="9600" dirty="0" smtClean="0">
                <a:solidFill>
                  <a:schemeClr val="bg1"/>
                </a:solidFill>
                <a:latin typeface="黑体" pitchFamily="2" charset="-122"/>
                <a:ea typeface="黑体" pitchFamily="2" charset="-122"/>
                <a:cs typeface="+mj-cs"/>
              </a:rPr>
              <a:t>第二</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册</a:t>
            </a:r>
            <a:r>
              <a:rPr kumimoji="0" lang="en-US" altLang="zh-CN"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 </a:t>
            </a:r>
            <a:r>
              <a:rPr kumimoji="0" lang="zh-CN" altLang="en-US" sz="9600" i="0" u="none" strike="noStrike" kern="1200" cap="none" spc="0" normalizeH="0" baseline="0" noProof="0" dirty="0" smtClean="0">
                <a:ln>
                  <a:noFill/>
                </a:ln>
                <a:solidFill>
                  <a:schemeClr val="bg1"/>
                </a:solidFill>
                <a:effectLst/>
                <a:uLnTx/>
                <a:uFillTx/>
                <a:latin typeface="黑体" pitchFamily="2" charset="-122"/>
                <a:ea typeface="黑体" pitchFamily="2" charset="-122"/>
                <a:cs typeface="+mj-cs"/>
              </a:rPr>
              <a:t>外研版</a:t>
            </a:r>
          </a:p>
        </p:txBody>
      </p:sp>
    </p:spTree>
    <p:custDataLst>
      <p:custData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32360"/>
            <a:ext cx="8316000" cy="3449320"/>
          </a:xfrm>
          <a:prstGeom prst="rect">
            <a:avLst/>
          </a:prstGeom>
          <a:noFill/>
        </p:spPr>
        <p:txBody>
          <a:bodyPr wrap="square" lIns="0" tIns="0" rIns="0" bIns="0" rtlCol="0">
            <a:spAutoFit/>
          </a:bodyPr>
          <a:lstStyle/>
          <a:p>
            <a:pPr eaLnBrk="0" latinLnBrk="1" hangingPunct="0">
              <a:lnSpc>
                <a:spcPct val="150000"/>
              </a:lnSpc>
              <a:spcBef>
                <a:spcPts val="140"/>
              </a:spcBef>
            </a:pPr>
            <a:r>
              <a:rPr lang="en-US" dirty="0" smtClean="0">
                <a:latin typeface="Times New Roman" panose="02020603050405020304" pitchFamily="18" charset="0"/>
                <a:cs typeface="Times New Roman" panose="02020603050405020304" pitchFamily="18" charset="0"/>
              </a:rPr>
              <a:t>15.  </a:t>
            </a:r>
            <a:r>
              <a:rPr lang="en-US" u="sng" dirty="0" smtClean="0">
                <a:solidFill>
                  <a:srgbClr val="FF0000"/>
                </a:solidFill>
                <a:latin typeface="Times New Roman" panose="02020603050405020304" pitchFamily="18" charset="0"/>
                <a:cs typeface="Times New Roman" panose="02020603050405020304" pitchFamily="18" charset="0"/>
              </a:rPr>
              <a:t>   convenient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方便的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便利的→</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convenience</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方便</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便利</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16. </a:t>
            </a:r>
            <a:r>
              <a:rPr lang="en-US" altLang="zh-CN"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identify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确定</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发现→  </a:t>
            </a:r>
            <a:r>
              <a:rPr lang="en-US" u="sng" dirty="0" smtClean="0">
                <a:solidFill>
                  <a:srgbClr val="FF0000"/>
                </a:solidFill>
                <a:latin typeface="Times New Roman" panose="02020603050405020304" pitchFamily="18" charset="0"/>
                <a:cs typeface="Times New Roman" panose="02020603050405020304" pitchFamily="18" charset="0"/>
              </a:rPr>
              <a:t>identification</a:t>
            </a:r>
            <a:r>
              <a:rPr lang="en-US" u="sng"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鉴定；辨认；确认；确定</a:t>
            </a:r>
          </a:p>
          <a:p>
            <a:pPr marL="342900" indent="-342900" eaLnBrk="0" latinLnBrk="1" hangingPunct="0">
              <a:lnSpc>
                <a:spcPct val="150000"/>
              </a:lnSpc>
              <a:spcBef>
                <a:spcPts val="140"/>
              </a:spcBef>
              <a:buAutoNum type="arabicPeriod" startAt="17"/>
            </a:pP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originally</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原先</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最初→ </a:t>
            </a:r>
            <a:r>
              <a:rPr lang="en-US" u="sng" dirty="0" smtClean="0">
                <a:solidFill>
                  <a:srgbClr val="FF0000"/>
                </a:solidFill>
                <a:latin typeface="Times New Roman" panose="02020603050405020304" pitchFamily="18" charset="0"/>
                <a:cs typeface="Times New Roman" panose="02020603050405020304" pitchFamily="18" charset="0"/>
              </a:rPr>
              <a:t>origin</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起源</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源头；身世；出身</a:t>
            </a:r>
            <a:endParaRPr lang="en-US" altLang="zh-CN" dirty="0" smtClean="0">
              <a:latin typeface="Times New Roman" panose="02020603050405020304" pitchFamily="18" charset="0"/>
              <a:cs typeface="Times New Roman" panose="02020603050405020304" pitchFamily="18" charset="0"/>
            </a:endParaRPr>
          </a:p>
          <a:p>
            <a:pPr marL="342900" indent="-342900"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original</a:t>
            </a:r>
            <a:r>
              <a:rPr lang="en-US" u="sng"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原来的；起初的</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18. </a:t>
            </a:r>
            <a:r>
              <a:rPr lang="en-US" u="sng" dirty="0" smtClean="0">
                <a:solidFill>
                  <a:srgbClr val="FF0000"/>
                </a:solidFill>
                <a:latin typeface="Times New Roman" panose="02020603050405020304" pitchFamily="18" charset="0"/>
                <a:cs typeface="Times New Roman" panose="02020603050405020304" pitchFamily="18" charset="0"/>
              </a:rPr>
              <a:t>salty</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含盐的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咸的→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salt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盐</a:t>
            </a:r>
          </a:p>
          <a:p>
            <a:pPr marL="342900" indent="-342900" eaLnBrk="0" latinLnBrk="1" hangingPunct="0">
              <a:lnSpc>
                <a:spcPct val="150000"/>
              </a:lnSpc>
              <a:spcBef>
                <a:spcPts val="140"/>
              </a:spcBef>
              <a:buAutoNum type="arabicPeriod" startAt="19"/>
            </a:pP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resist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忍住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按捺→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resistant </a:t>
            </a:r>
            <a:r>
              <a:rPr lang="en-US" i="1"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对</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有抵抗力的；抵制的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反抗的</a:t>
            </a:r>
            <a:endParaRPr lang="en-US" altLang="zh-CN" dirty="0" smtClean="0">
              <a:latin typeface="Times New Roman" panose="02020603050405020304" pitchFamily="18" charset="0"/>
              <a:cs typeface="Times New Roman" panose="02020603050405020304" pitchFamily="18" charset="0"/>
            </a:endParaRPr>
          </a:p>
          <a:p>
            <a:pPr marL="342900" indent="-342900"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resistance</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反抗</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抵制；抵抗力；阻力</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20.  </a:t>
            </a:r>
            <a:r>
              <a:rPr lang="en-US" u="sng" dirty="0" smtClean="0">
                <a:solidFill>
                  <a:srgbClr val="FF0000"/>
                </a:solidFill>
                <a:latin typeface="Times New Roman" panose="02020603050405020304" pitchFamily="18" charset="0"/>
                <a:cs typeface="Times New Roman" panose="02020603050405020304" pitchFamily="18" charset="0"/>
              </a:rPr>
              <a:t>adapt</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使）适应</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（使）适合→ </a:t>
            </a:r>
            <a:r>
              <a:rPr lang="en-US" u="sng" dirty="0" smtClean="0">
                <a:solidFill>
                  <a:srgbClr val="FF0000"/>
                </a:solidFill>
                <a:latin typeface="Times New Roman" panose="02020603050405020304" pitchFamily="18" charset="0"/>
                <a:cs typeface="Times New Roman" panose="02020603050405020304" pitchFamily="18" charset="0"/>
              </a:rPr>
              <a:t>adaptation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改编本</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改写本；适应</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071245" y="1591945"/>
            <a:ext cx="124904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577715" y="1596390"/>
            <a:ext cx="142303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71880" y="2015490"/>
            <a:ext cx="85661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3429000" y="2015490"/>
            <a:ext cx="135699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52195" y="2439670"/>
            <a:ext cx="98615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3648710" y="2439670"/>
            <a:ext cx="58610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99490" y="2872740"/>
            <a:ext cx="85788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999490" y="3296920"/>
            <a:ext cx="49022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3338830" y="3296920"/>
            <a:ext cx="56324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35050" y="3716020"/>
            <a:ext cx="68262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3155950" y="3716020"/>
            <a:ext cx="939800"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964565" y="4266565"/>
            <a:ext cx="1073150" cy="252000"/>
          </a:xfrm>
          <a:prstGeom prst="rect">
            <a:avLst/>
          </a:prstGeom>
          <a:noFill/>
          <a:ln w="9525">
            <a:noFill/>
            <a:miter lim="800000"/>
            <a:headEnd/>
            <a:tailEnd/>
          </a:ln>
        </p:spPr>
      </p:pic>
      <p:pic>
        <p:nvPicPr>
          <p:cNvPr id="15" name="Picture 4" descr="\\a015\吴双婷\线.tif"/>
          <p:cNvPicPr>
            <a:picLocks noChangeArrowheads="1"/>
          </p:cNvPicPr>
          <p:nvPr/>
        </p:nvPicPr>
        <p:blipFill>
          <a:blip r:embed="rId3" cstate="print"/>
          <a:srcRect/>
          <a:stretch>
            <a:fillRect/>
          </a:stretch>
        </p:blipFill>
        <p:spPr bwMode="auto">
          <a:xfrm>
            <a:off x="999490" y="4685030"/>
            <a:ext cx="717550" cy="25200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4444365" y="4580255"/>
            <a:ext cx="11410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9860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Ⅱ.重点短语</a:t>
            </a:r>
            <a:endParaRPr lang="zh-CN" altLang="en-US" b="1" dirty="0">
              <a:latin typeface="Times New Roman" panose="02020603050405020304" pitchFamily="18" charset="0"/>
              <a:cs typeface="Times New Roman" panose="02020603050405020304" pitchFamily="18" charset="0"/>
            </a:endParaRP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1. </a:t>
            </a:r>
            <a:r>
              <a:rPr lang="en-US" altLang="zh-CN" u="sng" dirty="0" smtClean="0">
                <a:solidFill>
                  <a:srgbClr val="FF0000"/>
                </a:solidFill>
                <a:latin typeface="Times New Roman" panose="02020603050405020304" pitchFamily="18" charset="0"/>
                <a:cs typeface="Times New Roman" panose="02020603050405020304" pitchFamily="18" charset="0"/>
              </a:rPr>
              <a:t>grow up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成长，长大</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2.  </a:t>
            </a:r>
            <a:r>
              <a:rPr lang="en-US" altLang="zh-CN" u="sng" dirty="0" smtClean="0">
                <a:solidFill>
                  <a:srgbClr val="FF0000"/>
                </a:solidFill>
                <a:latin typeface="Times New Roman" panose="02020603050405020304" pitchFamily="18" charset="0"/>
                <a:cs typeface="Times New Roman" panose="02020603050405020304" pitchFamily="18" charset="0"/>
              </a:rPr>
              <a:t>thanks to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由于，多亏</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3.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had better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用于建议、警告、威胁、发表意见等</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最好</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4. </a:t>
            </a:r>
            <a:r>
              <a:rPr lang="en-US" altLang="zh-CN" u="sng" dirty="0" smtClean="0">
                <a:solidFill>
                  <a:srgbClr val="FF0000"/>
                </a:solidFill>
                <a:latin typeface="Times New Roman" panose="02020603050405020304" pitchFamily="18" charset="0"/>
                <a:cs typeface="Times New Roman" panose="02020603050405020304" pitchFamily="18" charset="0"/>
              </a:rPr>
              <a:t>suffer from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苦于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；患</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病</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5.</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come across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偶然发现，偶然遇见</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6.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remind sb. of </a:t>
            </a:r>
            <a:r>
              <a:rPr lang="en-US" altLang="zh-CN" u="sng" dirty="0" err="1" smtClean="0">
                <a:solidFill>
                  <a:srgbClr val="FF0000"/>
                </a:solidFill>
                <a:latin typeface="Times New Roman" panose="02020603050405020304" pitchFamily="18" charset="0"/>
                <a:cs typeface="Times New Roman" panose="02020603050405020304" pitchFamily="18" charset="0"/>
              </a:rPr>
              <a:t>sth</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使某人想起某事</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某物</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7.</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either...or..</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要么</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要么</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；或者</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或者</a:t>
            </a:r>
            <a:r>
              <a:rPr lang="en-US" altLang="zh-CN" dirty="0" smtClean="0">
                <a:latin typeface="Times New Roman" panose="02020603050405020304" pitchFamily="18" charset="0"/>
                <a:cs typeface="Times New Roman" panose="02020603050405020304" pitchFamily="18" charset="0"/>
              </a:rPr>
              <a:t>……</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8.</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fall in love with</a:t>
            </a:r>
            <a:r>
              <a:rPr lang="zh-CN" altLang="en-US" dirty="0" smtClean="0">
                <a:latin typeface="Times New Roman" panose="02020603050405020304" pitchFamily="18" charset="0"/>
                <a:cs typeface="Times New Roman" panose="02020603050405020304" pitchFamily="18" charset="0"/>
              </a:rPr>
              <a:t>爱上，喜欢上</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9.</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make an impression on sb</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某人留下了印象</a:t>
            </a:r>
          </a:p>
          <a:p>
            <a:pPr marL="342900" indent="-342900">
              <a:lnSpc>
                <a:spcPct val="150000"/>
              </a:lnSpc>
            </a:pPr>
            <a:r>
              <a:rPr lang="en-US" altLang="zh-CN" dirty="0" smtClean="0">
                <a:latin typeface="Times New Roman" panose="02020603050405020304" pitchFamily="18" charset="0"/>
                <a:cs typeface="Times New Roman" panose="02020603050405020304" pitchFamily="18" charset="0"/>
              </a:rPr>
              <a:t>10.</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pick up  </a:t>
            </a:r>
            <a:r>
              <a:rPr lang="en-US" altLang="zh-CN"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买，购买；拾起，捡起；</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偶然</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学会；接收</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信号或声音</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开车</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接；好转，恢复</a:t>
            </a:r>
            <a:endParaRPr lang="zh-CN" altLang="en-US"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866775" y="1658620"/>
            <a:ext cx="92583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866775" y="2072640"/>
            <a:ext cx="120396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33108" y="2482367"/>
            <a:ext cx="107157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866775" y="2891790"/>
            <a:ext cx="120459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932815" y="3368675"/>
            <a:ext cx="135445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928370" y="3725545"/>
            <a:ext cx="196469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928663" y="4134966"/>
            <a:ext cx="1214446"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933108" y="4544544"/>
            <a:ext cx="1643074"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932815" y="4954270"/>
            <a:ext cx="261620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35685" y="5400040"/>
            <a:ext cx="10356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4986020"/>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11. </a:t>
            </a:r>
            <a:r>
              <a:rPr lang="en-US" u="sng" dirty="0" smtClean="0">
                <a:solidFill>
                  <a:srgbClr val="FF0000"/>
                </a:solidFill>
                <a:latin typeface="Times New Roman" panose="02020603050405020304" pitchFamily="18" charset="0"/>
                <a:cs typeface="Times New Roman" panose="02020603050405020304" pitchFamily="18" charset="0"/>
              </a:rPr>
              <a:t>in case    </a:t>
            </a:r>
            <a:r>
              <a:rPr 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以防万一</a:t>
            </a:r>
          </a:p>
          <a:p>
            <a:pPr>
              <a:lnSpc>
                <a:spcPct val="150000"/>
              </a:lnSpc>
            </a:pPr>
            <a:r>
              <a:rPr lang="en-US" altLang="zh-CN" dirty="0" smtClean="0">
                <a:latin typeface="Times New Roman" panose="02020603050405020304" pitchFamily="18" charset="0"/>
                <a:cs typeface="Times New Roman" panose="02020603050405020304" pitchFamily="18" charset="0"/>
              </a:rPr>
              <a:t>12.   </a:t>
            </a:r>
            <a:r>
              <a:rPr lang="en-US" altLang="zh-CN"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if necessary    </a:t>
            </a:r>
            <a:r>
              <a:rPr lang="zh-CN" altLang="en-US" dirty="0" smtClean="0">
                <a:latin typeface="Times New Roman" panose="02020603050405020304" pitchFamily="18" charset="0"/>
                <a:cs typeface="Times New Roman" panose="02020603050405020304" pitchFamily="18" charset="0"/>
              </a:rPr>
              <a:t>如果有必要的话</a:t>
            </a:r>
          </a:p>
          <a:p>
            <a:pPr>
              <a:lnSpc>
                <a:spcPct val="150000"/>
              </a:lnSpc>
            </a:pPr>
            <a:r>
              <a:rPr lang="en-US" altLang="zh-CN" dirty="0" smtClean="0">
                <a:latin typeface="Times New Roman" panose="02020603050405020304" pitchFamily="18" charset="0"/>
                <a:cs typeface="Times New Roman" panose="02020603050405020304" pitchFamily="18" charset="0"/>
              </a:rPr>
              <a:t>13.    </a:t>
            </a:r>
            <a:r>
              <a:rPr lang="en-US" u="sng" dirty="0" smtClean="0">
                <a:solidFill>
                  <a:srgbClr val="FF0000"/>
                </a:solidFill>
                <a:latin typeface="Times New Roman" panose="02020603050405020304" pitchFamily="18" charset="0"/>
                <a:cs typeface="Times New Roman" panose="02020603050405020304" pitchFamily="18" charset="0"/>
              </a:rPr>
              <a:t>belong to </a:t>
            </a:r>
            <a:r>
              <a:rPr lang="en-US" i="1"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属于</a:t>
            </a:r>
          </a:p>
          <a:p>
            <a:pPr>
              <a:lnSpc>
                <a:spcPct val="150000"/>
              </a:lnSpc>
            </a:pPr>
            <a:r>
              <a:rPr lang="en-US" altLang="zh-CN" dirty="0" smtClean="0">
                <a:latin typeface="Times New Roman" panose="02020603050405020304" pitchFamily="18" charset="0"/>
                <a:cs typeface="Times New Roman" panose="02020603050405020304" pitchFamily="18" charset="0"/>
              </a:rPr>
              <a:t>14.    </a:t>
            </a:r>
            <a:r>
              <a:rPr lang="en-US" u="sng" dirty="0" smtClean="0">
                <a:solidFill>
                  <a:srgbClr val="FF0000"/>
                </a:solidFill>
                <a:latin typeface="Times New Roman" panose="02020603050405020304" pitchFamily="18" charset="0"/>
                <a:cs typeface="Times New Roman" panose="02020603050405020304" pitchFamily="18" charset="0"/>
              </a:rPr>
              <a:t>end up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尤指经历一系列意外后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最终处于，到头来</a:t>
            </a:r>
          </a:p>
          <a:p>
            <a:pPr>
              <a:lnSpc>
                <a:spcPct val="150000"/>
              </a:lnSpc>
            </a:pPr>
            <a:r>
              <a:rPr lang="en-US" altLang="zh-CN" dirty="0" smtClean="0">
                <a:latin typeface="Times New Roman" panose="02020603050405020304" pitchFamily="18" charset="0"/>
                <a:cs typeface="Times New Roman" panose="02020603050405020304" pitchFamily="18" charset="0"/>
              </a:rPr>
              <a:t>15.   </a:t>
            </a:r>
            <a:r>
              <a:rPr lang="en-US" altLang="zh-CN"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bring </a:t>
            </a:r>
            <a:r>
              <a:rPr lang="en-US" u="sng" dirty="0" err="1" smtClean="0">
                <a:solidFill>
                  <a:srgbClr val="FF0000"/>
                </a:solidFill>
                <a:latin typeface="Times New Roman" panose="02020603050405020304" pitchFamily="18" charset="0"/>
                <a:cs typeface="Times New Roman" panose="02020603050405020304" pitchFamily="18" charset="0"/>
              </a:rPr>
              <a:t>sb.up</a:t>
            </a:r>
            <a:r>
              <a:rPr lang="zh-CN" altLang="en-US" dirty="0" smtClean="0">
                <a:latin typeface="Times New Roman" panose="02020603050405020304" pitchFamily="18" charset="0"/>
                <a:cs typeface="Times New Roman" panose="02020603050405020304" pitchFamily="18" charset="0"/>
              </a:rPr>
              <a:t>抚养某人长大</a:t>
            </a:r>
          </a:p>
          <a:p>
            <a:pPr>
              <a:lnSpc>
                <a:spcPct val="150000"/>
              </a:lnSpc>
            </a:pPr>
            <a:r>
              <a:rPr lang="en-US" altLang="zh-CN" dirty="0" smtClean="0">
                <a:latin typeface="Times New Roman" panose="02020603050405020304" pitchFamily="18" charset="0"/>
                <a:cs typeface="Times New Roman" panose="02020603050405020304" pitchFamily="18" charset="0"/>
              </a:rPr>
              <a:t>16. </a:t>
            </a:r>
            <a:r>
              <a:rPr lang="en-US" u="sng" dirty="0" smtClean="0">
                <a:solidFill>
                  <a:srgbClr val="FF0000"/>
                </a:solidFill>
                <a:latin typeface="Times New Roman" panose="02020603050405020304" pitchFamily="18" charset="0"/>
                <a:cs typeface="Times New Roman" panose="02020603050405020304" pitchFamily="18" charset="0"/>
              </a:rPr>
              <a:t>more or less</a:t>
            </a:r>
            <a:r>
              <a:rPr lang="zh-CN" altLang="en-US" dirty="0" smtClean="0">
                <a:latin typeface="Times New Roman" panose="02020603050405020304" pitchFamily="18" charset="0"/>
                <a:cs typeface="Times New Roman" panose="02020603050405020304" pitchFamily="18" charset="0"/>
              </a:rPr>
              <a:t>或多或少，大概，几乎</a:t>
            </a:r>
          </a:p>
          <a:p>
            <a:pPr>
              <a:lnSpc>
                <a:spcPct val="150000"/>
              </a:lnSpc>
            </a:pPr>
            <a:r>
              <a:rPr lang="en-US" altLang="zh-CN" dirty="0" smtClean="0">
                <a:latin typeface="Times New Roman" panose="02020603050405020304" pitchFamily="18" charset="0"/>
                <a:cs typeface="Times New Roman" panose="02020603050405020304" pitchFamily="18" charset="0"/>
              </a:rPr>
              <a:t>17.</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make the most of  </a:t>
            </a:r>
            <a:r>
              <a:rPr 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充分利用</a:t>
            </a:r>
          </a:p>
          <a:p>
            <a:pPr>
              <a:lnSpc>
                <a:spcPct val="150000"/>
              </a:lnSpc>
            </a:pPr>
            <a:r>
              <a:rPr lang="en-US" altLang="zh-CN" dirty="0" smtClean="0">
                <a:latin typeface="Times New Roman" panose="02020603050405020304" pitchFamily="18" charset="0"/>
                <a:cs typeface="Times New Roman" panose="02020603050405020304" pitchFamily="18" charset="0"/>
              </a:rPr>
              <a:t>18.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eating habits   </a:t>
            </a:r>
            <a:r>
              <a:rPr 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饮食习惯</a:t>
            </a:r>
          </a:p>
          <a:p>
            <a:pPr>
              <a:lnSpc>
                <a:spcPct val="150000"/>
              </a:lnSpc>
            </a:pPr>
            <a:r>
              <a:rPr lang="en-US" altLang="zh-CN" dirty="0" smtClean="0">
                <a:latin typeface="Times New Roman" panose="02020603050405020304" pitchFamily="18" charset="0"/>
                <a:cs typeface="Times New Roman" panose="02020603050405020304" pitchFamily="18" charset="0"/>
              </a:rPr>
              <a:t>19.    </a:t>
            </a:r>
            <a:r>
              <a:rPr lang="en-US" u="sng" dirty="0" smtClean="0">
                <a:solidFill>
                  <a:srgbClr val="FF0000"/>
                </a:solidFill>
                <a:latin typeface="Times New Roman" panose="02020603050405020304" pitchFamily="18" charset="0"/>
                <a:cs typeface="Times New Roman" panose="02020603050405020304" pitchFamily="18" charset="0"/>
              </a:rPr>
              <a:t>be famous for </a:t>
            </a:r>
            <a:r>
              <a:rPr lang="en-US" dirty="0" smtClean="0">
                <a:solidFill>
                  <a:srgbClr val="FF0000"/>
                </a:solidFill>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因为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而出名</a:t>
            </a:r>
          </a:p>
          <a:p>
            <a:pPr>
              <a:lnSpc>
                <a:spcPct val="150000"/>
              </a:lnSpc>
            </a:pPr>
            <a:r>
              <a:rPr lang="en-US" altLang="zh-CN"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hot pot     </a:t>
            </a:r>
            <a:r>
              <a:rPr lang="zh-CN" altLang="en-US" u="sng" dirty="0" smtClean="0">
                <a:solidFill>
                  <a:srgbClr val="FF0000"/>
                </a:solidFill>
                <a:latin typeface="Times New Roman" panose="02020603050405020304" pitchFamily="18" charset="0"/>
                <a:cs typeface="Times New Roman" panose="02020603050405020304" pitchFamily="18" charset="0"/>
              </a:rPr>
              <a:t>火锅</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21.</a:t>
            </a:r>
            <a:r>
              <a:rPr lang="en-US" dirty="0" smtClean="0">
                <a:latin typeface="Times New Roman" panose="02020603050405020304" pitchFamily="18" charset="0"/>
                <a:cs typeface="Times New Roman" panose="02020603050405020304" pitchFamily="18" charset="0"/>
              </a:rPr>
              <a:t>take to     </a:t>
            </a:r>
            <a:r>
              <a:rPr lang="zh-CN" altLang="en-US" u="sng" dirty="0" smtClean="0">
                <a:solidFill>
                  <a:srgbClr val="FF0000"/>
                </a:solidFill>
                <a:latin typeface="Times New Roman" panose="02020603050405020304" pitchFamily="18" charset="0"/>
                <a:cs typeface="Times New Roman" panose="02020603050405020304" pitchFamily="18" charset="0"/>
              </a:rPr>
              <a:t>开始沉湎于</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；养成</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习惯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22.</a:t>
            </a:r>
            <a:r>
              <a:rPr lang="en-US" dirty="0" smtClean="0">
                <a:latin typeface="Times New Roman" panose="02020603050405020304" pitchFamily="18" charset="0"/>
                <a:cs typeface="Times New Roman" panose="02020603050405020304" pitchFamily="18" charset="0"/>
              </a:rPr>
              <a:t>take a bite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咬一口，尝一下   </a:t>
            </a:r>
            <a:endParaRPr lang="zh-CN" altLang="en-US" u="sng" dirty="0">
              <a:solidFill>
                <a:srgbClr val="FF0000"/>
              </a:solidFill>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981710" y="1268095"/>
            <a:ext cx="97091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99820" y="1672590"/>
            <a:ext cx="140144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99820" y="2082165"/>
            <a:ext cx="110807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071245" y="2491740"/>
            <a:ext cx="100012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143294" y="2891945"/>
            <a:ext cx="1143008"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00418" y="3311048"/>
            <a:ext cx="1285884"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00125" y="3735070"/>
            <a:ext cx="193548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00125" y="4144645"/>
            <a:ext cx="164338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50290" y="4535170"/>
            <a:ext cx="159321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714500" y="4949190"/>
            <a:ext cx="767080"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1863725" y="5368290"/>
            <a:ext cx="352107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2071370" y="5835015"/>
            <a:ext cx="18853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2"/>
                                        </p:tgtEl>
                                      </p:cBhvr>
                                    </p:animEffect>
                                    <p:set>
                                      <p:cBhvr>
                                        <p:cTn id="47" dur="1" fill="hold">
                                          <p:stCondLst>
                                            <p:cond delay="19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3"/>
                                        </p:tgtEl>
                                      </p:cBhvr>
                                    </p:animEffect>
                                    <p:set>
                                      <p:cBhvr>
                                        <p:cTn id="52" dur="1" fill="hold">
                                          <p:stCondLst>
                                            <p:cond delay="19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4"/>
                                        </p:tgtEl>
                                      </p:cBhvr>
                                    </p:animEffect>
                                    <p:set>
                                      <p:cBhvr>
                                        <p:cTn id="57" dur="1" fill="hold">
                                          <p:stCondLst>
                                            <p:cond delay="19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5"/>
                                        </p:tgtEl>
                                      </p:cBhvr>
                                    </p:animEffect>
                                    <p:set>
                                      <p:cBhvr>
                                        <p:cTn id="62"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154805"/>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23.one man’s meat is another man’s poison     </a:t>
            </a:r>
            <a:r>
              <a:rPr lang="zh-CN" altLang="en-US" u="sng" dirty="0" smtClean="0">
                <a:solidFill>
                  <a:srgbClr val="FF0000"/>
                </a:solidFill>
                <a:latin typeface="Times New Roman" panose="02020603050405020304" pitchFamily="18" charset="0"/>
                <a:cs typeface="Times New Roman" panose="02020603050405020304" pitchFamily="18" charset="0"/>
              </a:rPr>
              <a:t>萝卜青菜各有所爱；对一方有利的未必对另一方也有利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24.</a:t>
            </a:r>
            <a:r>
              <a:rPr lang="en-US" dirty="0" smtClean="0">
                <a:latin typeface="Times New Roman" panose="02020603050405020304" pitchFamily="18" charset="0"/>
                <a:cs typeface="Times New Roman" panose="02020603050405020304" pitchFamily="18" charset="0"/>
              </a:rPr>
              <a:t>feel at home with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对</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感到舒适自在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25.</a:t>
            </a:r>
            <a:r>
              <a:rPr lang="en-US" dirty="0" smtClean="0">
                <a:latin typeface="Times New Roman" panose="02020603050405020304" pitchFamily="18" charset="0"/>
                <a:cs typeface="Times New Roman" panose="02020603050405020304" pitchFamily="18" charset="0"/>
              </a:rPr>
              <a:t>say no to     </a:t>
            </a:r>
            <a:r>
              <a:rPr lang="zh-CN" altLang="en-US" u="sng" dirty="0" smtClean="0">
                <a:solidFill>
                  <a:srgbClr val="FF0000"/>
                </a:solidFill>
                <a:latin typeface="Times New Roman" panose="02020603050405020304" pitchFamily="18" charset="0"/>
                <a:cs typeface="Times New Roman" panose="02020603050405020304" pitchFamily="18" charset="0"/>
              </a:rPr>
              <a:t>对</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说不，拒绝</a:t>
            </a:r>
            <a:r>
              <a:rPr lang="en-US" altLang="zh-CN" u="sng" dirty="0" smtClean="0">
                <a:solidFill>
                  <a:srgbClr val="FF0000"/>
                </a:solidFill>
                <a:latin typeface="Times New Roman" panose="02020603050405020304" pitchFamily="18" charset="0"/>
                <a:cs typeface="Times New Roman" panose="02020603050405020304" pitchFamily="18" charset="0"/>
              </a:rPr>
              <a:t>……    </a:t>
            </a:r>
            <a:endParaRPr lang="en-US" altLang="zh-CN"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26.</a:t>
            </a:r>
            <a:r>
              <a:rPr lang="en-US" dirty="0" smtClean="0">
                <a:latin typeface="Times New Roman" panose="02020603050405020304" pitchFamily="18" charset="0"/>
                <a:cs typeface="Times New Roman" panose="02020603050405020304" pitchFamily="18" charset="0"/>
              </a:rPr>
              <a:t>table manners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餐桌礼仪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27.</a:t>
            </a:r>
            <a:r>
              <a:rPr lang="en-US" dirty="0" smtClean="0">
                <a:latin typeface="Times New Roman" panose="02020603050405020304" pitchFamily="18" charset="0"/>
                <a:cs typeface="Times New Roman" panose="02020603050405020304" pitchFamily="18" charset="0"/>
              </a:rPr>
              <a:t>be no exception     </a:t>
            </a:r>
            <a:r>
              <a:rPr lang="zh-CN" altLang="en-US" u="sng" dirty="0" smtClean="0">
                <a:solidFill>
                  <a:srgbClr val="FF0000"/>
                </a:solidFill>
                <a:latin typeface="Times New Roman" panose="02020603050405020304" pitchFamily="18" charset="0"/>
                <a:cs typeface="Times New Roman" panose="02020603050405020304" pitchFamily="18" charset="0"/>
              </a:rPr>
              <a:t>也不例外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28.</a:t>
            </a:r>
            <a:r>
              <a:rPr lang="en-US" dirty="0" smtClean="0">
                <a:latin typeface="Times New Roman" panose="02020603050405020304" pitchFamily="18" charset="0"/>
                <a:cs typeface="Times New Roman" panose="02020603050405020304" pitchFamily="18" charset="0"/>
              </a:rPr>
              <a:t>when in Rome, do as the Romans do     </a:t>
            </a:r>
            <a:r>
              <a:rPr lang="zh-CN" altLang="en-US" u="sng" dirty="0" smtClean="0">
                <a:solidFill>
                  <a:srgbClr val="FF0000"/>
                </a:solidFill>
                <a:latin typeface="Times New Roman" panose="02020603050405020304" pitchFamily="18" charset="0"/>
                <a:cs typeface="Times New Roman" panose="02020603050405020304" pitchFamily="18" charset="0"/>
              </a:rPr>
              <a:t>入乡随俗</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29.</a:t>
            </a:r>
            <a:r>
              <a:rPr lang="en-US" dirty="0" smtClean="0">
                <a:latin typeface="Times New Roman" panose="02020603050405020304" pitchFamily="18" charset="0"/>
                <a:cs typeface="Times New Roman" panose="02020603050405020304" pitchFamily="18" charset="0"/>
              </a:rPr>
              <a:t>melt in the mouth     </a:t>
            </a:r>
            <a:r>
              <a:rPr lang="en-US"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食物</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爽滑可口，柔嫩好吃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30.</a:t>
            </a:r>
            <a:r>
              <a:rPr lang="en-US" dirty="0" smtClean="0">
                <a:latin typeface="Times New Roman" panose="02020603050405020304" pitchFamily="18" charset="0"/>
                <a:cs typeface="Times New Roman" panose="02020603050405020304" pitchFamily="18" charset="0"/>
              </a:rPr>
              <a:t>soft drink     </a:t>
            </a:r>
            <a:r>
              <a:rPr lang="zh-CN" altLang="en-US" u="sng" dirty="0" smtClean="0">
                <a:solidFill>
                  <a:srgbClr val="FF0000"/>
                </a:solidFill>
                <a:latin typeface="Times New Roman" panose="02020603050405020304" pitchFamily="18" charset="0"/>
                <a:cs typeface="Times New Roman" panose="02020603050405020304" pitchFamily="18" charset="0"/>
              </a:rPr>
              <a:t>软饮料</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不含酒精</a:t>
            </a:r>
            <a:r>
              <a:rPr lang="en-US" altLang="zh-CN" u="sng" dirty="0" smtClean="0">
                <a:solidFill>
                  <a:srgbClr val="FF0000"/>
                </a:solidFill>
                <a:latin typeface="Times New Roman" panose="02020603050405020304" pitchFamily="18" charset="0"/>
                <a:cs typeface="Times New Roman" panose="02020603050405020304" pitchFamily="18" charset="0"/>
              </a:rPr>
              <a:t>)    </a:t>
            </a:r>
            <a:endParaRPr lang="en-US" altLang="zh-CN"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31.</a:t>
            </a:r>
            <a:r>
              <a:rPr lang="en-US" dirty="0" smtClean="0">
                <a:latin typeface="Times New Roman" panose="02020603050405020304" pitchFamily="18" charset="0"/>
                <a:cs typeface="Times New Roman" panose="02020603050405020304" pitchFamily="18" charset="0"/>
              </a:rPr>
              <a:t>put...to the test     </a:t>
            </a:r>
            <a:r>
              <a:rPr lang="zh-CN" altLang="en-US" u="sng" dirty="0" smtClean="0">
                <a:solidFill>
                  <a:srgbClr val="FF0000"/>
                </a:solidFill>
                <a:latin typeface="Times New Roman" panose="02020603050405020304" pitchFamily="18" charset="0"/>
                <a:cs typeface="Times New Roman" panose="02020603050405020304" pitchFamily="18" charset="0"/>
              </a:rPr>
              <a:t>使</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受检验，使</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受考验    </a:t>
            </a:r>
            <a:endParaRPr lang="zh-CN" altLang="en-US" u="sng"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4827907" y="1491760"/>
            <a:ext cx="4000528"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720090" y="1887220"/>
            <a:ext cx="163068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2857500" y="2296795"/>
            <a:ext cx="217805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051050" y="2706370"/>
            <a:ext cx="237807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2479040" y="3115945"/>
            <a:ext cx="110172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2674620" y="3544570"/>
            <a:ext cx="116078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4429125" y="3949065"/>
            <a:ext cx="122364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2674620" y="4368165"/>
            <a:ext cx="297815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2029443" y="4777908"/>
            <a:ext cx="2000264"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2556179" y="5238286"/>
            <a:ext cx="32147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2000"/>
                                        <p:tgtEl>
                                          <p:spTgt spid="4"/>
                                        </p:tgtEl>
                                      </p:cBhvr>
                                    </p:animEffect>
                                    <p:set>
                                      <p:cBhvr>
                                        <p:cTn id="11" dur="1" fill="hold">
                                          <p:stCondLst>
                                            <p:cond delay="19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2000"/>
                                        <p:tgtEl>
                                          <p:spTgt spid="5"/>
                                        </p:tgtEl>
                                      </p:cBhvr>
                                    </p:animEffect>
                                    <p:set>
                                      <p:cBhvr>
                                        <p:cTn id="16" dur="1" fill="hold">
                                          <p:stCondLst>
                                            <p:cond delay="19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2000"/>
                                        <p:tgtEl>
                                          <p:spTgt spid="6"/>
                                        </p:tgtEl>
                                      </p:cBhvr>
                                    </p:animEffect>
                                    <p:set>
                                      <p:cBhvr>
                                        <p:cTn id="21" dur="1" fill="hold">
                                          <p:stCondLst>
                                            <p:cond delay="19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2000"/>
                                        <p:tgtEl>
                                          <p:spTgt spid="7"/>
                                        </p:tgtEl>
                                      </p:cBhvr>
                                    </p:animEffect>
                                    <p:set>
                                      <p:cBhvr>
                                        <p:cTn id="26" dur="1" fill="hold">
                                          <p:stCondLst>
                                            <p:cond delay="19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2000"/>
                                        <p:tgtEl>
                                          <p:spTgt spid="8"/>
                                        </p:tgtEl>
                                      </p:cBhvr>
                                    </p:animEffect>
                                    <p:set>
                                      <p:cBhvr>
                                        <p:cTn id="31" dur="1" fill="hold">
                                          <p:stCondLst>
                                            <p:cond delay="19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2000"/>
                                        <p:tgtEl>
                                          <p:spTgt spid="9"/>
                                        </p:tgtEl>
                                      </p:cBhvr>
                                    </p:animEffect>
                                    <p:set>
                                      <p:cBhvr>
                                        <p:cTn id="36" dur="1" fill="hold">
                                          <p:stCondLst>
                                            <p:cond delay="19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2000"/>
                                        <p:tgtEl>
                                          <p:spTgt spid="10"/>
                                        </p:tgtEl>
                                      </p:cBhvr>
                                    </p:animEffect>
                                    <p:set>
                                      <p:cBhvr>
                                        <p:cTn id="41" dur="1" fill="hold">
                                          <p:stCondLst>
                                            <p:cond delay="1999"/>
                                          </p:stCondLst>
                                        </p:cTn>
                                        <p:tgtEl>
                                          <p:spTgt spid="1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2000"/>
                                        <p:tgtEl>
                                          <p:spTgt spid="11"/>
                                        </p:tgtEl>
                                      </p:cBhvr>
                                    </p:animEffect>
                                    <p:set>
                                      <p:cBhvr>
                                        <p:cTn id="46" dur="1" fill="hold">
                                          <p:stCondLst>
                                            <p:cond delay="1999"/>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2000"/>
                                        <p:tgtEl>
                                          <p:spTgt spid="12"/>
                                        </p:tgtEl>
                                      </p:cBhvr>
                                    </p:animEffect>
                                    <p:set>
                                      <p:cBhvr>
                                        <p:cTn id="51"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2044028"/>
            <a:ext cx="8316000" cy="1661795"/>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32.not enough room to swing a cat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没有足够的转身空间</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用来形容空间非常小</a:t>
            </a:r>
            <a:r>
              <a:rPr lang="en-US" altLang="zh-CN" u="sng" dirty="0" smtClean="0">
                <a:solidFill>
                  <a:srgbClr val="FF0000"/>
                </a:solidFill>
                <a:latin typeface="Times New Roman" panose="02020603050405020304" pitchFamily="18" charset="0"/>
                <a:cs typeface="Times New Roman" panose="02020603050405020304" pitchFamily="18" charset="0"/>
              </a:rPr>
              <a:t>)    </a:t>
            </a:r>
            <a:endParaRPr lang="en-US" altLang="zh-CN"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33.</a:t>
            </a:r>
            <a:r>
              <a:rPr lang="en-US" dirty="0" smtClean="0">
                <a:latin typeface="Times New Roman" panose="02020603050405020304" pitchFamily="18" charset="0"/>
                <a:cs typeface="Times New Roman" panose="02020603050405020304" pitchFamily="18" charset="0"/>
              </a:rPr>
              <a:t>the next day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第二天 </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34.</a:t>
            </a:r>
            <a:r>
              <a:rPr lang="en-US" dirty="0" smtClean="0">
                <a:latin typeface="Times New Roman" panose="02020603050405020304" pitchFamily="18" charset="0"/>
                <a:cs typeface="Times New Roman" panose="02020603050405020304" pitchFamily="18" charset="0"/>
              </a:rPr>
              <a:t>catch up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打听</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不在时所发生的事情</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，别后叙谈</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35.</a:t>
            </a:r>
            <a:r>
              <a:rPr lang="en-US" dirty="0" smtClean="0">
                <a:latin typeface="Times New Roman" panose="02020603050405020304" pitchFamily="18" charset="0"/>
                <a:cs typeface="Times New Roman" panose="02020603050405020304" pitchFamily="18" charset="0"/>
              </a:rPr>
              <a:t>hit the books    </a:t>
            </a:r>
            <a:r>
              <a:rPr 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用功，努力学习    </a:t>
            </a:r>
            <a:endParaRPr lang="zh-CN" altLang="en-US" u="sng"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3980494" y="2082314"/>
            <a:ext cx="4572032"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2202815" y="2501265"/>
            <a:ext cx="92583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913890" y="2910840"/>
            <a:ext cx="405130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371725" y="3348990"/>
            <a:ext cx="187515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468249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Ⅲ.经典结构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dirty="0" smtClean="0"/>
              <a:t>1.</a:t>
            </a:r>
            <a:r>
              <a:rPr lang="zh-CN" altLang="en-US" dirty="0" smtClean="0"/>
              <a:t>我在英格兰长大</a:t>
            </a:r>
            <a:r>
              <a:rPr lang="en-US" altLang="zh-CN" dirty="0" smtClean="0"/>
              <a:t>,</a:t>
            </a:r>
            <a:r>
              <a:rPr lang="zh-CN" altLang="en-US" dirty="0" smtClean="0"/>
              <a:t>父亲是英国人</a:t>
            </a:r>
            <a:r>
              <a:rPr lang="en-US" altLang="zh-CN" dirty="0" smtClean="0"/>
              <a:t>,</a:t>
            </a:r>
            <a:r>
              <a:rPr lang="zh-CN" altLang="en-US" dirty="0" smtClean="0"/>
              <a:t>母亲是中国人</a:t>
            </a:r>
            <a:r>
              <a:rPr lang="en-US" altLang="zh-CN" dirty="0" smtClean="0"/>
              <a:t>,</a:t>
            </a:r>
            <a:r>
              <a:rPr lang="zh-CN" altLang="en-US" dirty="0" smtClean="0"/>
              <a:t>自从我能拿刀叉和筷子以来，我就喜欢吃两国的食物！</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Growing up in England</a:t>
            </a:r>
            <a:r>
              <a:rPr lang="en-US" altLang="zh-CN" dirty="0" smtClean="0">
                <a:latin typeface="Times New Roman" panose="02020603050405020304" pitchFamily="18" charset="0"/>
                <a:cs typeface="Times New Roman" panose="02020603050405020304" pitchFamily="18" charset="0"/>
              </a:rPr>
              <a:t>     with a British father and a Chinese mother, I’ve enjoyed food from both countries ever since I was able to hold a knife and fork—and chopsticks! </a:t>
            </a:r>
          </a:p>
          <a:p>
            <a:pPr eaLnBrk="0" latinLnBrk="1" hangingPunct="0">
              <a:lnSpc>
                <a:spcPct val="150000"/>
              </a:lnSpc>
              <a:spcBef>
                <a:spcPts val="140"/>
              </a:spcBef>
            </a:pPr>
            <a:r>
              <a:rPr lang="en-US" altLang="zh-CN" dirty="0" smtClean="0"/>
              <a:t>2.</a:t>
            </a:r>
            <a:r>
              <a:rPr lang="zh-CN" altLang="en-US" dirty="0" smtClean="0"/>
              <a:t>他曾经告诉我</a:t>
            </a:r>
            <a:r>
              <a:rPr lang="en-US" altLang="zh-CN" dirty="0" smtClean="0"/>
              <a:t>,</a:t>
            </a:r>
            <a:r>
              <a:rPr lang="zh-CN" altLang="en-US" dirty="0" smtClean="0"/>
              <a:t>当他第一次拜访我妈妈在中国的父母时</a:t>
            </a:r>
            <a:r>
              <a:rPr lang="en-US" altLang="zh-CN" dirty="0" smtClean="0"/>
              <a:t>,</a:t>
            </a:r>
            <a:r>
              <a:rPr lang="zh-CN" altLang="en-US" dirty="0" smtClean="0"/>
              <a:t>他对他在餐桌上看到的东西感到惊讶。</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He once told me he was surprised by    </a:t>
            </a:r>
            <a:r>
              <a:rPr lang="en-US" altLang="zh-CN" u="sng" dirty="0" smtClean="0">
                <a:solidFill>
                  <a:srgbClr val="FF0000"/>
                </a:solidFill>
                <a:latin typeface="Times New Roman" panose="02020603050405020304" pitchFamily="18" charset="0"/>
                <a:cs typeface="Times New Roman" panose="02020603050405020304" pitchFamily="18" charset="0"/>
              </a:rPr>
              <a:t>what he saw on the table</a:t>
            </a:r>
            <a:r>
              <a:rPr lang="en-US" altLang="zh-CN" dirty="0" smtClean="0">
                <a:latin typeface="Times New Roman" panose="02020603050405020304" pitchFamily="18" charset="0"/>
                <a:cs typeface="Times New Roman" panose="02020603050405020304" pitchFamily="18" charset="0"/>
              </a:rPr>
              <a:t>     when he first visited my mother’s parents in China.</a:t>
            </a:r>
          </a:p>
          <a:p>
            <a:pPr eaLnBrk="0" latinLnBrk="1" hangingPunct="0">
              <a:lnSpc>
                <a:spcPct val="150000"/>
              </a:lnSpc>
              <a:spcBef>
                <a:spcPts val="140"/>
              </a:spcBef>
            </a:pPr>
            <a:r>
              <a:rPr lang="en-US" altLang="zh-CN" dirty="0" smtClean="0"/>
              <a:t>3.</a:t>
            </a:r>
            <a:r>
              <a:rPr lang="zh-CN" altLang="en-US" dirty="0" smtClean="0"/>
              <a:t>他肯定觉得我是在开玩笑。</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He    </a:t>
            </a:r>
            <a:r>
              <a:rPr lang="en-US" altLang="zh-CN" u="sng" dirty="0" smtClean="0">
                <a:solidFill>
                  <a:srgbClr val="FF0000"/>
                </a:solidFill>
                <a:latin typeface="Times New Roman" panose="02020603050405020304" pitchFamily="18" charset="0"/>
                <a:cs typeface="Times New Roman" panose="02020603050405020304" pitchFamily="18" charset="0"/>
              </a:rPr>
              <a:t>must have thought</a:t>
            </a:r>
            <a:r>
              <a:rPr lang="en-US" altLang="zh-CN" dirty="0" smtClean="0">
                <a:latin typeface="Times New Roman" panose="02020603050405020304" pitchFamily="18" charset="0"/>
                <a:cs typeface="Times New Roman" panose="02020603050405020304" pitchFamily="18" charset="0"/>
              </a:rPr>
              <a:t>     I was joking.</a:t>
            </a:r>
            <a:endParaRPr lang="zh-CN" altLang="en-US"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720090" y="2378075"/>
            <a:ext cx="250698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331333" y="4056543"/>
            <a:ext cx="2357454"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978828" y="5388782"/>
            <a:ext cx="19907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85956"/>
            <a:ext cx="8316000" cy="432562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a:t>
            </a:r>
            <a:r>
              <a:rPr lang="zh-CN" altLang="en-US" sz="1815" kern="0" dirty="0" smtClean="0">
                <a:solidFill>
                  <a:srgbClr val="000000"/>
                </a:solidFill>
                <a:latin typeface="Times New Roman" panose="02020603050405020304" pitchFamily="65" charset="-122"/>
                <a:ea typeface="宋体" panose="02010600030101010101" pitchFamily="2" charset="-122"/>
              </a:rPr>
              <a:t>对我来说</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没有什么比用英国饼干搭配一杯盛在精致瓷杯中的中国乌龙茶这样的跨文化的下午茶更棒的了！</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To me,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there’s nothing better than </a:t>
            </a:r>
            <a:r>
              <a:rPr lang="en-US" altLang="zh-CN" sz="1815" kern="0" dirty="0" smtClean="0">
                <a:solidFill>
                  <a:srgbClr val="000000"/>
                </a:solidFill>
                <a:latin typeface="Times New Roman" panose="02020603050405020304" pitchFamily="65" charset="-122"/>
                <a:ea typeface="宋体" panose="02010600030101010101" pitchFamily="2" charset="-122"/>
              </a:rPr>
              <a:t>    a cross-cultural afternoon tea of English biscuits and a cup of Chinese oolong tea in a fine china cup!</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a:t>
            </a:r>
            <a:r>
              <a:rPr lang="zh-CN" altLang="en-US" sz="1815" kern="0" dirty="0" smtClean="0">
                <a:solidFill>
                  <a:srgbClr val="000000"/>
                </a:solidFill>
                <a:latin typeface="Times New Roman" panose="02020603050405020304" pitchFamily="65" charset="-122"/>
                <a:ea typeface="宋体" panose="02010600030101010101" pitchFamily="2" charset="-122"/>
              </a:rPr>
              <a:t>我的冰箱通常是半空的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反正我经常太累而吃不了多少。</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My fridge is usually half empty and I’m often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too tired to eat much</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anyway.</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a:t>
            </a:r>
            <a:r>
              <a:rPr lang="zh-CN" altLang="en-US" sz="1815" kern="0" dirty="0" smtClean="0">
                <a:solidFill>
                  <a:srgbClr val="000000"/>
                </a:solidFill>
                <a:latin typeface="Times New Roman" panose="02020603050405020304" pitchFamily="65" charset="-122"/>
                <a:ea typeface="宋体" panose="02010600030101010101" pitchFamily="2" charset="-122"/>
              </a:rPr>
              <a:t>一起做饭给了我们放松的机会</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也让我们有机会聊聊彼此的日常。</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Cooking together</a:t>
            </a:r>
            <a:r>
              <a:rPr lang="en-US" altLang="zh-CN" sz="1815" kern="0" dirty="0" smtClean="0">
                <a:solidFill>
                  <a:srgbClr val="000000"/>
                </a:solidFill>
                <a:latin typeface="Times New Roman" panose="02020603050405020304" pitchFamily="65" charset="-122"/>
                <a:ea typeface="宋体" panose="02010600030101010101" pitchFamily="2" charset="-122"/>
              </a:rPr>
              <a:t>     gives us a chance to relax and catch up on each other’s days.</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zh-CN" altLang="en-US" sz="1815" kern="0" dirty="0" smtClean="0">
                <a:solidFill>
                  <a:srgbClr val="000000"/>
                </a:solidFill>
                <a:latin typeface="Times New Roman" panose="02020603050405020304" pitchFamily="65" charset="-122"/>
                <a:ea typeface="宋体" panose="02010600030101010101" pitchFamily="2" charset="-122"/>
              </a:rPr>
              <a:t>我们五个人住在我们共用的学生公寓里。</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There are five of us   </a:t>
            </a:r>
            <a:r>
              <a:rPr lang="en-US" altLang="zh-CN" sz="1815" u="sng" kern="0" dirty="0" smtClean="0">
                <a:solidFill>
                  <a:srgbClr val="FF0000"/>
                </a:solidFill>
                <a:latin typeface="Times New Roman" panose="02020603050405020304" pitchFamily="65" charset="-122"/>
                <a:ea typeface="宋体" panose="02010600030101010101" pitchFamily="2" charset="-122"/>
              </a:rPr>
              <a:t> living</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in our shared student house.</a:t>
            </a:r>
            <a:endParaRPr lang="en-US" altLang="zh-CN" sz="1815" kern="0" dirty="0" smtClean="0">
              <a:solidFill>
                <a:srgbClr val="FF0000"/>
              </a:solidFill>
              <a:latin typeface="Times New Roman" panose="02020603050405020304" pitchFamily="65" charset="-122"/>
              <a:ea typeface="宋体" panose="02010600030101010101" pitchFamily="2" charset="-122"/>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1425871" y="2179787"/>
            <a:ext cx="2714644"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5101911" y="3456464"/>
            <a:ext cx="214314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720090" y="4339590"/>
            <a:ext cx="167767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2611107" y="5254478"/>
            <a:ext cx="7143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000" y="1134253"/>
            <a:ext cx="8316000" cy="38334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Ⅳ.长难句分析</a:t>
            </a:r>
            <a:endParaRPr lang="zh-CN" altLang="en-US" b="1"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1.We all love roast beef and vegetables, but Mum says we’d better not eat too much roast food as it may make us suffer from heat inside our bodies, according to traditional Chinese medicine.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分析：本句是由并列连词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but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连接的并列复合句。前面的分句为简单句；后面的分句为主从复合句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其中</a:t>
            </a:r>
            <a:r>
              <a:rPr lang="en-US" altLang="zh-CN" sz="1815" kern="0" dirty="0" smtClean="0">
                <a:solidFill>
                  <a:srgbClr val="000000"/>
                </a:solidFill>
                <a:latin typeface="Times New Roman" panose="02020603050405020304" pitchFamily="65" charset="-122"/>
                <a:ea typeface="宋体" panose="02010600030101010101" pitchFamily="2" charset="-122"/>
              </a:rPr>
              <a:t>we’d better not eat too much roast food</a:t>
            </a:r>
            <a:r>
              <a:rPr lang="zh-CN" altLang="en-US" sz="1815" kern="0" dirty="0" smtClean="0">
                <a:solidFill>
                  <a:srgbClr val="000000"/>
                </a:solidFill>
                <a:latin typeface="Times New Roman" panose="02020603050405020304" pitchFamily="65" charset="-122"/>
                <a:ea typeface="宋体" panose="02010600030101010101" pitchFamily="2" charset="-122"/>
              </a:rPr>
              <a:t>是    </a:t>
            </a:r>
            <a:r>
              <a:rPr lang="zh-CN" altLang="en-US" sz="1815" u="sng" kern="0" dirty="0" smtClean="0">
                <a:solidFill>
                  <a:srgbClr val="FF0000"/>
                </a:solidFill>
                <a:latin typeface="Times New Roman" panose="02020603050405020304" pitchFamily="65" charset="-122"/>
                <a:ea typeface="宋体" panose="02010600030101010101" pitchFamily="2" charset="-122"/>
              </a:rPr>
              <a:t>宾语</a:t>
            </a:r>
            <a:r>
              <a:rPr lang="zh-CN" altLang="en-US" sz="1815" kern="0" dirty="0" smtClean="0">
                <a:solidFill>
                  <a:srgbClr val="000000"/>
                </a:solidFill>
                <a:latin typeface="Times New Roman" panose="02020603050405020304" pitchFamily="65" charset="-122"/>
                <a:ea typeface="宋体" panose="02010600030101010101" pitchFamily="2" charset="-122"/>
              </a:rPr>
              <a:t>    从句</a:t>
            </a:r>
            <a:r>
              <a:rPr lang="en-US" altLang="zh-CN" sz="1815" kern="0" dirty="0" smtClean="0">
                <a:solidFill>
                  <a:srgbClr val="000000"/>
                </a:solidFill>
                <a:latin typeface="Times New Roman" panose="02020603050405020304" pitchFamily="65" charset="-122"/>
                <a:ea typeface="宋体" panose="02010600030101010101" pitchFamily="2" charset="-122"/>
              </a:rPr>
              <a:t>,as</a:t>
            </a:r>
            <a:r>
              <a:rPr lang="zh-CN" altLang="en-US" sz="1815" kern="0" dirty="0" smtClean="0">
                <a:solidFill>
                  <a:srgbClr val="000000"/>
                </a:solidFill>
                <a:latin typeface="Times New Roman" panose="02020603050405020304" pitchFamily="65" charset="-122"/>
                <a:ea typeface="宋体" panose="02010600030101010101" pitchFamily="2" charset="-122"/>
              </a:rPr>
              <a:t>引导    </a:t>
            </a:r>
            <a:r>
              <a:rPr lang="zh-CN" altLang="en-US" sz="1815" u="sng" kern="0" dirty="0" smtClean="0">
                <a:solidFill>
                  <a:srgbClr val="FF0000"/>
                </a:solidFill>
                <a:latin typeface="Times New Roman" panose="02020603050405020304" pitchFamily="65" charset="-122"/>
                <a:ea typeface="宋体" panose="02010600030101010101" pitchFamily="2" charset="-122"/>
              </a:rPr>
              <a:t>原因状语</a:t>
            </a:r>
            <a:r>
              <a:rPr lang="zh-CN" altLang="en-US" sz="1815" kern="0" dirty="0" smtClean="0">
                <a:solidFill>
                  <a:srgbClr val="000000"/>
                </a:solidFill>
                <a:latin typeface="Times New Roman" panose="02020603050405020304" pitchFamily="65" charset="-122"/>
                <a:ea typeface="宋体" panose="02010600030101010101" pitchFamily="2" charset="-122"/>
              </a:rPr>
              <a:t>    从句。</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句意：我们都喜欢烤的牛肉和蔬菜</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但母亲说我们最好不要吃太多的烧烤食物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因为根据传统中医的说法</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这可能会使我们的身体遭受内热之苦。</a:t>
            </a:r>
            <a:endParaRPr lang="zh-CN" altLang="en-US" dirty="0"/>
          </a:p>
        </p:txBody>
      </p:sp>
      <p:pic>
        <p:nvPicPr>
          <p:cNvPr id="4" name="Picture 4" descr="\\a015\吴双婷\线.tif"/>
          <p:cNvPicPr>
            <a:picLocks noChangeAspect="1" noChangeArrowheads="1"/>
          </p:cNvPicPr>
          <p:nvPr/>
        </p:nvPicPr>
        <p:blipFill>
          <a:blip r:embed="rId3" cstate="print"/>
          <a:srcRect/>
          <a:stretch>
            <a:fillRect/>
          </a:stretch>
        </p:blipFill>
        <p:spPr bwMode="auto">
          <a:xfrm>
            <a:off x="3372159" y="2872577"/>
            <a:ext cx="642942"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7369194" y="3278028"/>
            <a:ext cx="57150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253490" y="3754120"/>
            <a:ext cx="12122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20563"/>
            <a:ext cx="8316000" cy="297561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2.But just when I thought I could deal with all Chinese food, I came across stinky tofu, a horrible grey thing that looked and smelt like a burnt sports shoe.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分析：本句是主从复合句。其中</a:t>
            </a:r>
            <a:r>
              <a:rPr lang="en-US" altLang="zh-CN" sz="1815" kern="0" dirty="0" smtClean="0">
                <a:solidFill>
                  <a:srgbClr val="000000"/>
                </a:solidFill>
                <a:latin typeface="Times New Roman" panose="02020603050405020304" pitchFamily="65" charset="-122"/>
                <a:ea typeface="宋体" panose="02010600030101010101" pitchFamily="2" charset="-122"/>
              </a:rPr>
              <a:t>when</a:t>
            </a:r>
            <a:r>
              <a:rPr lang="zh-CN" altLang="en-US" sz="1815" kern="0" dirty="0" smtClean="0">
                <a:solidFill>
                  <a:srgbClr val="000000"/>
                </a:solidFill>
                <a:latin typeface="Times New Roman" panose="02020603050405020304" pitchFamily="65" charset="-122"/>
                <a:ea typeface="宋体" panose="02010600030101010101" pitchFamily="2" charset="-122"/>
              </a:rPr>
              <a:t>引导时间状语从句</a:t>
            </a:r>
            <a:r>
              <a:rPr lang="en-US" altLang="zh-CN" sz="1815" kern="0" dirty="0" smtClean="0">
                <a:solidFill>
                  <a:srgbClr val="000000"/>
                </a:solidFill>
                <a:latin typeface="Times New Roman" panose="02020603050405020304" pitchFamily="65" charset="-122"/>
                <a:ea typeface="宋体" panose="02010600030101010101" pitchFamily="2" charset="-122"/>
              </a:rPr>
              <a:t>,I could deal with all Chinese food</a:t>
            </a:r>
            <a:r>
              <a:rPr lang="zh-CN" altLang="en-US" sz="1815" kern="0" dirty="0" smtClean="0">
                <a:solidFill>
                  <a:srgbClr val="000000"/>
                </a:solidFill>
                <a:latin typeface="Times New Roman" panose="02020603050405020304" pitchFamily="65" charset="-122"/>
                <a:ea typeface="宋体" panose="02010600030101010101" pitchFamily="2" charset="-122"/>
              </a:rPr>
              <a:t>为    </a:t>
            </a:r>
            <a:r>
              <a:rPr lang="zh-CN" altLang="en-US" sz="1815" u="sng" kern="0" dirty="0" smtClean="0">
                <a:solidFill>
                  <a:srgbClr val="FF0000"/>
                </a:solidFill>
                <a:latin typeface="Times New Roman" panose="02020603050405020304" pitchFamily="65" charset="-122"/>
                <a:ea typeface="宋体" panose="02010600030101010101" pitchFamily="2" charset="-122"/>
              </a:rPr>
              <a:t>宾语</a:t>
            </a:r>
            <a:r>
              <a:rPr lang="zh-CN" altLang="en-US" sz="1815" kern="0" dirty="0" smtClean="0">
                <a:solidFill>
                  <a:srgbClr val="000000"/>
                </a:solidFill>
                <a:latin typeface="Times New Roman" panose="02020603050405020304" pitchFamily="65" charset="-122"/>
                <a:ea typeface="宋体" panose="02010600030101010101" pitchFamily="2" charset="-122"/>
              </a:rPr>
              <a:t>    从句；</a:t>
            </a:r>
            <a:r>
              <a:rPr lang="en-US" altLang="zh-CN" sz="1815" kern="0" dirty="0" smtClean="0">
                <a:solidFill>
                  <a:srgbClr val="000000"/>
                </a:solidFill>
                <a:latin typeface="Times New Roman" panose="02020603050405020304" pitchFamily="65" charset="-122"/>
                <a:ea typeface="宋体" panose="02010600030101010101" pitchFamily="2" charset="-122"/>
              </a:rPr>
              <a:t>a horrible grey thing that looked and smelt like a burnt sports shoe</a:t>
            </a:r>
            <a:r>
              <a:rPr lang="zh-CN" altLang="en-US" sz="1815" kern="0" dirty="0" smtClean="0">
                <a:solidFill>
                  <a:srgbClr val="000000"/>
                </a:solidFill>
                <a:latin typeface="Times New Roman" panose="02020603050405020304" pitchFamily="65" charset="-122"/>
                <a:ea typeface="宋体" panose="02010600030101010101" pitchFamily="2" charset="-122"/>
              </a:rPr>
              <a:t>作名词</a:t>
            </a:r>
            <a:r>
              <a:rPr lang="en-US" altLang="zh-CN" sz="1815" kern="0" dirty="0" smtClean="0">
                <a:solidFill>
                  <a:srgbClr val="000000"/>
                </a:solidFill>
                <a:latin typeface="Times New Roman" panose="02020603050405020304" pitchFamily="65" charset="-122"/>
                <a:ea typeface="宋体" panose="02010600030101010101" pitchFamily="2" charset="-122"/>
              </a:rPr>
              <a:t>stinky tofu</a:t>
            </a:r>
            <a:r>
              <a:rPr lang="zh-CN" altLang="en-US" sz="1815" kern="0" dirty="0" smtClean="0">
                <a:solidFill>
                  <a:srgbClr val="000000"/>
                </a:solidFill>
                <a:latin typeface="Times New Roman" panose="02020603050405020304" pitchFamily="65" charset="-122"/>
                <a:ea typeface="宋体" panose="02010600030101010101" pitchFamily="2" charset="-122"/>
              </a:rPr>
              <a:t>的    </a:t>
            </a:r>
            <a:r>
              <a:rPr lang="zh-CN" altLang="en-US" sz="1815" u="sng" kern="0" dirty="0" smtClean="0">
                <a:solidFill>
                  <a:srgbClr val="FF0000"/>
                </a:solidFill>
                <a:latin typeface="Times New Roman" panose="02020603050405020304" pitchFamily="65" charset="-122"/>
                <a:ea typeface="宋体" panose="02010600030101010101" pitchFamily="2" charset="-122"/>
              </a:rPr>
              <a:t>同位语</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其中</a:t>
            </a:r>
            <a:r>
              <a:rPr lang="en-US" altLang="zh-CN" sz="1815" kern="0" dirty="0" smtClean="0">
                <a:solidFill>
                  <a:srgbClr val="000000"/>
                </a:solidFill>
                <a:latin typeface="Times New Roman" panose="02020603050405020304" pitchFamily="65" charset="-122"/>
                <a:ea typeface="宋体" panose="02010600030101010101" pitchFamily="2" charset="-122"/>
              </a:rPr>
              <a:t>that</a:t>
            </a:r>
            <a:r>
              <a:rPr lang="zh-CN" altLang="en-US" sz="1815" kern="0" dirty="0" smtClean="0">
                <a:solidFill>
                  <a:srgbClr val="000000"/>
                </a:solidFill>
                <a:latin typeface="Times New Roman" panose="02020603050405020304" pitchFamily="65" charset="-122"/>
                <a:ea typeface="宋体" panose="02010600030101010101" pitchFamily="2" charset="-122"/>
              </a:rPr>
              <a:t>引导    </a:t>
            </a:r>
            <a:r>
              <a:rPr lang="zh-CN" altLang="en-US" sz="1815" u="sng" kern="0" dirty="0" smtClean="0">
                <a:solidFill>
                  <a:srgbClr val="FF0000"/>
                </a:solidFill>
                <a:latin typeface="Times New Roman" panose="02020603050405020304" pitchFamily="65" charset="-122"/>
                <a:ea typeface="宋体" panose="02010600030101010101" pitchFamily="2" charset="-122"/>
              </a:rPr>
              <a:t>定语</a:t>
            </a:r>
            <a:r>
              <a:rPr lang="zh-CN" altLang="en-US" sz="1815" kern="0" dirty="0" smtClean="0">
                <a:solidFill>
                  <a:srgbClr val="000000"/>
                </a:solidFill>
                <a:latin typeface="Times New Roman" panose="02020603050405020304" pitchFamily="65" charset="-122"/>
                <a:ea typeface="宋体" panose="02010600030101010101" pitchFamily="2" charset="-122"/>
              </a:rPr>
              <a:t>    从句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修饰名词</a:t>
            </a:r>
            <a:r>
              <a:rPr lang="en-US" altLang="zh-CN" sz="1815" kern="0" dirty="0" smtClean="0">
                <a:solidFill>
                  <a:srgbClr val="000000"/>
                </a:solidFill>
                <a:latin typeface="Times New Roman" panose="02020603050405020304" pitchFamily="65" charset="-122"/>
                <a:ea typeface="宋体" panose="02010600030101010101" pitchFamily="2" charset="-122"/>
              </a:rPr>
              <a:t>thing</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句意：可是就在我以为自己能够接受所有中国食物的时候</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我偶然遇到了臭豆腐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一种可怕的灰色东西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看起来和闻起来就像是烧焦的运动鞋。</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1512549" y="3125309"/>
            <a:ext cx="714380" cy="356870"/>
          </a:xfrm>
          <a:prstGeom prst="rect">
            <a:avLst/>
          </a:prstGeom>
          <a:noFill/>
          <a:ln w="9525">
            <a:noFill/>
            <a:miter lim="800000"/>
            <a:headEnd/>
            <a:tailEnd/>
          </a:ln>
        </p:spPr>
      </p:pic>
      <p:pic>
        <p:nvPicPr>
          <p:cNvPr id="4" name="Picture 4" descr="\\a015\吴双婷\线.tif"/>
          <p:cNvPicPr>
            <a:picLocks noChangeArrowheads="1"/>
          </p:cNvPicPr>
          <p:nvPr/>
        </p:nvPicPr>
        <p:blipFill>
          <a:blip r:embed="rId3" cstate="print"/>
          <a:srcRect/>
          <a:stretch>
            <a:fillRect/>
          </a:stretch>
        </p:blipFill>
        <p:spPr bwMode="auto">
          <a:xfrm>
            <a:off x="2786380" y="3599815"/>
            <a:ext cx="955675" cy="28800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5224467" y="3531077"/>
            <a:ext cx="85725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453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Ⅴ.必备语法</a:t>
            </a:r>
            <a:endParaRPr lang="zh-CN" altLang="en-US" b="1"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Modals</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）情态动词（</a:t>
            </a: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be able </a:t>
            </a:r>
            <a:r>
              <a:rPr lang="en-US" altLang="zh-CN" sz="1815" kern="0" dirty="0" err="1" smtClean="0">
                <a:solidFill>
                  <a:srgbClr val="000000"/>
                </a:solidFill>
                <a:latin typeface="Times New Roman" panose="02020603050405020304" pitchFamily="65" charset="-122"/>
                <a:ea typeface="宋体" panose="02010600030101010101" pitchFamily="2" charset="-122"/>
              </a:rPr>
              <a:t>to,dare,have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to,had</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better,need</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根据汉语提示填入情态动词的适当形式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1....I’ve enjoyed food from both countries ever since I  </a:t>
            </a:r>
            <a:r>
              <a:rPr lang="en-US" altLang="zh-CN" sz="1815" u="sng" kern="0" dirty="0" smtClean="0">
                <a:solidFill>
                  <a:srgbClr val="FF0000"/>
                </a:solidFill>
                <a:latin typeface="Times New Roman" panose="02020603050405020304" pitchFamily="65" charset="-122"/>
                <a:ea typeface="宋体" panose="02010600030101010101" pitchFamily="2" charset="-122"/>
              </a:rPr>
              <a:t>   was able to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能）</a:t>
            </a:r>
            <a:r>
              <a:rPr lang="en-US" altLang="zh-CN" sz="1815" kern="0" dirty="0" smtClean="0">
                <a:solidFill>
                  <a:srgbClr val="000000"/>
                </a:solidFill>
                <a:latin typeface="Times New Roman" panose="02020603050405020304" pitchFamily="65" charset="-122"/>
                <a:ea typeface="宋体" panose="02010600030101010101" pitchFamily="2" charset="-122"/>
              </a:rPr>
              <a:t>hold a knife and fork—and chopsticks!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2.But there are still some dishes that Dad  </a:t>
            </a:r>
            <a:r>
              <a:rPr lang="en-US" altLang="zh-CN" sz="1815" u="sng" kern="0" dirty="0" smtClean="0">
                <a:solidFill>
                  <a:srgbClr val="FF0000"/>
                </a:solidFill>
                <a:latin typeface="Times New Roman" panose="02020603050405020304" pitchFamily="65" charset="-122"/>
                <a:ea typeface="宋体" panose="02010600030101010101" pitchFamily="2" charset="-122"/>
              </a:rPr>
              <a:t>  dare not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不敢）</a:t>
            </a:r>
            <a:r>
              <a:rPr lang="en-US" altLang="zh-CN" sz="1815" kern="0" dirty="0" smtClean="0">
                <a:solidFill>
                  <a:srgbClr val="000000"/>
                </a:solidFill>
                <a:latin typeface="Times New Roman" panose="02020603050405020304" pitchFamily="65" charset="-122"/>
                <a:ea typeface="宋体" panose="02010600030101010101" pitchFamily="2" charset="-122"/>
              </a:rPr>
              <a:t>try even after many years of marriage to my mother.</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3....Mum and I just  </a:t>
            </a:r>
            <a:r>
              <a:rPr lang="en-US" altLang="zh-CN" sz="1815" u="sng" kern="0" dirty="0" smtClean="0">
                <a:solidFill>
                  <a:srgbClr val="FF0000"/>
                </a:solidFill>
                <a:latin typeface="Times New Roman" panose="02020603050405020304" pitchFamily="65" charset="-122"/>
                <a:ea typeface="宋体" panose="02010600030101010101" pitchFamily="2" charset="-122"/>
              </a:rPr>
              <a:t>  have to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不得不）</a:t>
            </a:r>
            <a:r>
              <a:rPr lang="en-US" altLang="zh-CN" sz="1815" kern="0" dirty="0" smtClean="0">
                <a:solidFill>
                  <a:srgbClr val="000000"/>
                </a:solidFill>
                <a:latin typeface="Times New Roman" panose="02020603050405020304" pitchFamily="65" charset="-122"/>
                <a:ea typeface="宋体" panose="02010600030101010101" pitchFamily="2" charset="-122"/>
              </a:rPr>
              <a:t>find a way to get him into the kitchen!</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4....we    </a:t>
            </a:r>
            <a:r>
              <a:rPr lang="en-US" altLang="zh-CN" sz="1815" u="sng" kern="0" dirty="0" smtClean="0">
                <a:solidFill>
                  <a:srgbClr val="FF0000"/>
                </a:solidFill>
                <a:latin typeface="Times New Roman" panose="02020603050405020304" pitchFamily="65" charset="-122"/>
                <a:ea typeface="宋体" panose="02010600030101010101" pitchFamily="2" charset="-122"/>
              </a:rPr>
              <a:t>had better</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最好）</a:t>
            </a:r>
            <a:r>
              <a:rPr lang="en-US" altLang="zh-CN" sz="1815" kern="0" dirty="0" smtClean="0">
                <a:solidFill>
                  <a:srgbClr val="000000"/>
                </a:solidFill>
                <a:latin typeface="Times New Roman" panose="02020603050405020304" pitchFamily="65" charset="-122"/>
                <a:ea typeface="宋体" panose="02010600030101010101" pitchFamily="2" charset="-122"/>
              </a:rPr>
              <a:t>not eat too much roast food as it may make us suffer from heat inside our bodies...</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5.“You  </a:t>
            </a:r>
            <a:r>
              <a:rPr lang="en-US" altLang="zh-CN" sz="1815" u="sng" kern="0" dirty="0" smtClean="0">
                <a:solidFill>
                  <a:srgbClr val="FF0000"/>
                </a:solidFill>
                <a:latin typeface="Times New Roman" panose="02020603050405020304" pitchFamily="65" charset="-122"/>
                <a:ea typeface="宋体" panose="02010600030101010101" pitchFamily="2" charset="-122"/>
              </a:rPr>
              <a:t> needn’t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不必）</a:t>
            </a:r>
            <a:r>
              <a:rPr lang="en-US" altLang="zh-CN" sz="1815" kern="0" dirty="0" smtClean="0">
                <a:solidFill>
                  <a:srgbClr val="000000"/>
                </a:solidFill>
                <a:latin typeface="Times New Roman" panose="02020603050405020304" pitchFamily="65" charset="-122"/>
                <a:ea typeface="宋体" panose="02010600030101010101" pitchFamily="2" charset="-122"/>
              </a:rPr>
              <a:t>try it if you don’t want to,” Mum said...</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5767705" y="2505075"/>
            <a:ext cx="143383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643120" y="3423285"/>
            <a:ext cx="991235" cy="356870"/>
          </a:xfrm>
          <a:prstGeom prst="rect">
            <a:avLst/>
          </a:prstGeom>
          <a:noFill/>
          <a:ln w="9525">
            <a:noFill/>
            <a:miter lim="800000"/>
            <a:headEnd/>
            <a:tailEnd/>
          </a:ln>
        </p:spPr>
      </p:pic>
      <p:pic>
        <p:nvPicPr>
          <p:cNvPr id="5" name="Picture 4" descr="\\a015\吴双婷\线.tif"/>
          <p:cNvPicPr>
            <a:picLocks noChangeArrowheads="1"/>
          </p:cNvPicPr>
          <p:nvPr/>
        </p:nvPicPr>
        <p:blipFill>
          <a:blip r:embed="rId3" cstate="print"/>
          <a:srcRect/>
          <a:stretch>
            <a:fillRect/>
          </a:stretch>
        </p:blipFill>
        <p:spPr bwMode="auto">
          <a:xfrm>
            <a:off x="2523490" y="4258945"/>
            <a:ext cx="932180" cy="28800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389380" y="4615815"/>
            <a:ext cx="125349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389380" y="5522595"/>
            <a:ext cx="10179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14533"/>
            <a:ext cx="8316000" cy="479933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b="1" kern="0" dirty="0" smtClean="0">
                <a:solidFill>
                  <a:srgbClr val="000000"/>
                </a:solidFill>
                <a:latin typeface="Times New Roman" panose="02020603050405020304" pitchFamily="65" charset="-122"/>
                <a:ea typeface="宋体" panose="02010600030101010101" pitchFamily="2" charset="-122"/>
              </a:rPr>
              <a:t>Ⅰ.核心单词</a:t>
            </a:r>
            <a:endParaRPr lang="zh-CN" altLang="en-US" b="1" dirty="0"/>
          </a:p>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(A)写作词汇—写词形</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 </a:t>
            </a:r>
            <a:r>
              <a:rPr lang="en-US" altLang="zh-CN" sz="1815" u="sng" kern="0" dirty="0" smtClean="0">
                <a:solidFill>
                  <a:srgbClr val="FF0000"/>
                </a:solidFill>
                <a:latin typeface="Times New Roman" panose="02020603050405020304" pitchFamily="65" charset="-122"/>
                <a:ea typeface="宋体" panose="02010600030101010101" pitchFamily="2" charset="-122"/>
              </a:rPr>
              <a:t>   spicy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（食物）加有香料的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辛辣的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a:t>
            </a:r>
            <a:r>
              <a:rPr lang="en-US" altLang="zh-CN" sz="1815" u="sng" kern="0" dirty="0" smtClean="0">
                <a:solidFill>
                  <a:srgbClr val="FF0000"/>
                </a:solidFill>
                <a:latin typeface="Times New Roman" panose="02020603050405020304" pitchFamily="65" charset="-122"/>
                <a:ea typeface="宋体" panose="02010600030101010101" pitchFamily="2" charset="-122"/>
              </a:rPr>
              <a:t>    dare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modal verb</a:t>
            </a:r>
            <a:r>
              <a:rPr lang="zh-CN" altLang="en-US" sz="1815" kern="0" dirty="0" smtClean="0">
                <a:solidFill>
                  <a:srgbClr val="000000"/>
                </a:solidFill>
                <a:latin typeface="Times New Roman" panose="02020603050405020304" pitchFamily="65" charset="-122"/>
                <a:ea typeface="宋体" panose="02010600030101010101" pitchFamily="2" charset="-122"/>
              </a:rPr>
              <a:t>胆敢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敢于</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a:t>
            </a:r>
            <a:r>
              <a:rPr lang="en-US" altLang="zh-CN" sz="1815" u="sng" kern="0" dirty="0" smtClean="0">
                <a:solidFill>
                  <a:srgbClr val="FF0000"/>
                </a:solidFill>
                <a:latin typeface="Times New Roman" panose="02020603050405020304" pitchFamily="65" charset="-122"/>
                <a:ea typeface="宋体" panose="02010600030101010101" pitchFamily="2" charset="-122"/>
              </a:rPr>
              <a:t>    marriage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婚姻</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a:t>
            </a:r>
            <a:r>
              <a:rPr lang="en-US" altLang="zh-CN" sz="1815" u="sng" kern="0" dirty="0" smtClean="0">
                <a:solidFill>
                  <a:srgbClr val="FF0000"/>
                </a:solidFill>
                <a:latin typeface="Times New Roman" panose="02020603050405020304" pitchFamily="65" charset="-122"/>
                <a:ea typeface="宋体" panose="02010600030101010101" pitchFamily="2" charset="-122"/>
              </a:rPr>
              <a:t>    wedding</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婚礼</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a:t>
            </a:r>
            <a:r>
              <a:rPr lang="en-US" altLang="zh-CN" sz="1815" u="sng" kern="0" dirty="0" smtClean="0">
                <a:solidFill>
                  <a:srgbClr val="FF0000"/>
                </a:solidFill>
                <a:latin typeface="Times New Roman" panose="02020603050405020304" pitchFamily="65" charset="-122"/>
                <a:ea typeface="宋体" panose="02010600030101010101" pitchFamily="2" charset="-122"/>
              </a:rPr>
              <a:t>    sort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类</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 </a:t>
            </a:r>
            <a:r>
              <a:rPr lang="en-US" altLang="zh-CN" sz="1815" u="sng" kern="0" dirty="0" smtClean="0">
                <a:solidFill>
                  <a:srgbClr val="FF0000"/>
                </a:solidFill>
                <a:latin typeface="Times New Roman" panose="02020603050405020304" pitchFamily="65" charset="-122"/>
                <a:ea typeface="宋体" panose="02010600030101010101" pitchFamily="2" charset="-122"/>
              </a:rPr>
              <a:t>   super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极好的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了不起的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roast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大块烤肉</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烤好的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烤制的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  </a:t>
            </a:r>
            <a:r>
              <a:rPr lang="en-US" altLang="zh-CN" sz="1815" u="sng" kern="0" dirty="0" smtClean="0">
                <a:solidFill>
                  <a:srgbClr val="FF0000"/>
                </a:solidFill>
                <a:latin typeface="Times New Roman" panose="02020603050405020304" pitchFamily="65" charset="-122"/>
                <a:ea typeface="宋体" panose="02010600030101010101" pitchFamily="2" charset="-122"/>
              </a:rPr>
              <a:t>horrible</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糟糕的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  </a:t>
            </a:r>
            <a:r>
              <a:rPr lang="en-US" altLang="zh-CN" sz="1815" u="sng" kern="0" dirty="0" smtClean="0">
                <a:solidFill>
                  <a:srgbClr val="FF0000"/>
                </a:solidFill>
                <a:latin typeface="Times New Roman" panose="02020603050405020304" pitchFamily="65" charset="-122"/>
                <a:ea typeface="宋体" panose="02010600030101010101" pitchFamily="2" charset="-122"/>
              </a:rPr>
              <a:t> bite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咬</a:t>
            </a:r>
            <a:endParaRPr lang="zh-CN" altLang="en-US" dirty="0"/>
          </a:p>
        </p:txBody>
      </p:sp>
      <p:pic>
        <p:nvPicPr>
          <p:cNvPr id="4" name="图片 3" descr="textimage1.jpeg"/>
          <p:cNvPicPr>
            <a:picLocks noChangeAspect="1"/>
          </p:cNvPicPr>
          <p:nvPr/>
        </p:nvPicPr>
        <p:blipFill>
          <a:blip r:embed="rId3" cstate="print"/>
          <a:stretch>
            <a:fillRect/>
          </a:stretch>
        </p:blipFill>
        <p:spPr>
          <a:xfrm>
            <a:off x="3071802" y="1062815"/>
            <a:ext cx="2044426" cy="421698"/>
          </a:xfrm>
          <a:prstGeom prst="rect">
            <a:avLst/>
          </a:prstGeom>
        </p:spPr>
      </p:pic>
      <p:pic>
        <p:nvPicPr>
          <p:cNvPr id="14" name="Picture 4" descr="\\a015\吴双婷\线.tif"/>
          <p:cNvPicPr>
            <a:picLocks noChangeAspect="1" noChangeArrowheads="1"/>
          </p:cNvPicPr>
          <p:nvPr/>
        </p:nvPicPr>
        <p:blipFill>
          <a:blip r:embed="rId4" cstate="print"/>
          <a:srcRect/>
          <a:stretch>
            <a:fillRect/>
          </a:stretch>
        </p:blipFill>
        <p:spPr bwMode="auto">
          <a:xfrm>
            <a:off x="928345" y="2518509"/>
            <a:ext cx="785818"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4" cstate="print"/>
          <a:srcRect/>
          <a:stretch>
            <a:fillRect/>
          </a:stretch>
        </p:blipFill>
        <p:spPr bwMode="auto">
          <a:xfrm>
            <a:off x="904850" y="2948407"/>
            <a:ext cx="785818"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4" cstate="print"/>
          <a:srcRect/>
          <a:stretch>
            <a:fillRect/>
          </a:stretch>
        </p:blipFill>
        <p:spPr bwMode="auto">
          <a:xfrm>
            <a:off x="904875" y="3382645"/>
            <a:ext cx="1113790"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4" cstate="print"/>
          <a:srcRect/>
          <a:stretch>
            <a:fillRect/>
          </a:stretch>
        </p:blipFill>
        <p:spPr bwMode="auto">
          <a:xfrm>
            <a:off x="904875" y="3806190"/>
            <a:ext cx="1024890" cy="35687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4" cstate="print"/>
          <a:srcRect/>
          <a:stretch>
            <a:fillRect/>
          </a:stretch>
        </p:blipFill>
        <p:spPr bwMode="auto">
          <a:xfrm>
            <a:off x="904875" y="4305935"/>
            <a:ext cx="737870" cy="327660"/>
          </a:xfrm>
          <a:prstGeom prst="rect">
            <a:avLst/>
          </a:prstGeom>
          <a:noFill/>
          <a:ln w="9525">
            <a:noFill/>
            <a:miter lim="800000"/>
            <a:headEnd/>
            <a:tailEnd/>
          </a:ln>
        </p:spPr>
      </p:pic>
      <p:pic>
        <p:nvPicPr>
          <p:cNvPr id="19" name="Picture 4" descr="\\a015\吴双婷\线.tif"/>
          <p:cNvPicPr>
            <a:picLocks noChangeArrowheads="1"/>
          </p:cNvPicPr>
          <p:nvPr/>
        </p:nvPicPr>
        <p:blipFill>
          <a:blip r:embed="rId4" cstate="print"/>
          <a:srcRect/>
          <a:stretch>
            <a:fillRect/>
          </a:stretch>
        </p:blipFill>
        <p:spPr bwMode="auto">
          <a:xfrm>
            <a:off x="928370" y="5205730"/>
            <a:ext cx="715010" cy="28800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4" cstate="print"/>
          <a:srcRect/>
          <a:stretch>
            <a:fillRect/>
          </a:stretch>
        </p:blipFill>
        <p:spPr bwMode="auto">
          <a:xfrm>
            <a:off x="904875" y="4744085"/>
            <a:ext cx="809625" cy="356870"/>
          </a:xfrm>
          <a:prstGeom prst="rect">
            <a:avLst/>
          </a:prstGeom>
          <a:noFill/>
          <a:ln w="9525">
            <a:noFill/>
            <a:miter lim="800000"/>
            <a:headEnd/>
            <a:tailEnd/>
          </a:ln>
        </p:spPr>
      </p:pic>
      <p:pic>
        <p:nvPicPr>
          <p:cNvPr id="21" name="Picture 4" descr="\\a015\吴双婷\线.tif"/>
          <p:cNvPicPr>
            <a:picLocks noChangeAspect="1" noChangeArrowheads="1"/>
          </p:cNvPicPr>
          <p:nvPr/>
        </p:nvPicPr>
        <p:blipFill>
          <a:blip r:embed="rId4" cstate="print"/>
          <a:srcRect/>
          <a:stretch>
            <a:fillRect/>
          </a:stretch>
        </p:blipFill>
        <p:spPr bwMode="auto">
          <a:xfrm>
            <a:off x="928370" y="5612765"/>
            <a:ext cx="875030" cy="356870"/>
          </a:xfrm>
          <a:prstGeom prst="rect">
            <a:avLst/>
          </a:prstGeom>
          <a:noFill/>
          <a:ln w="9525">
            <a:noFill/>
            <a:miter lim="800000"/>
            <a:headEnd/>
            <a:tailEnd/>
          </a:ln>
        </p:spPr>
      </p:pic>
      <p:pic>
        <p:nvPicPr>
          <p:cNvPr id="22" name="Picture 4" descr="\\a015\吴双婷\线.tif"/>
          <p:cNvPicPr>
            <a:picLocks noChangeArrowheads="1"/>
          </p:cNvPicPr>
          <p:nvPr/>
        </p:nvPicPr>
        <p:blipFill>
          <a:blip r:embed="rId4" cstate="print"/>
          <a:srcRect/>
          <a:stretch>
            <a:fillRect/>
          </a:stretch>
        </p:blipFill>
        <p:spPr bwMode="auto">
          <a:xfrm>
            <a:off x="916940" y="6057265"/>
            <a:ext cx="5400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15"/>
                                        </p:tgtEl>
                                      </p:cBhvr>
                                    </p:animEffect>
                                    <p:set>
                                      <p:cBhvr>
                                        <p:cTn id="12" dur="1" fill="hold">
                                          <p:stCondLst>
                                            <p:cond delay="19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6"/>
                                        </p:tgtEl>
                                      </p:cBhvr>
                                    </p:animEffect>
                                    <p:set>
                                      <p:cBhvr>
                                        <p:cTn id="17" dur="1" fill="hold">
                                          <p:stCondLst>
                                            <p:cond delay="19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17"/>
                                        </p:tgtEl>
                                      </p:cBhvr>
                                    </p:animEffect>
                                    <p:set>
                                      <p:cBhvr>
                                        <p:cTn id="22" dur="1" fill="hold">
                                          <p:stCondLst>
                                            <p:cond delay="19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18"/>
                                        </p:tgtEl>
                                      </p:cBhvr>
                                    </p:animEffect>
                                    <p:set>
                                      <p:cBhvr>
                                        <p:cTn id="27" dur="1" fill="hold">
                                          <p:stCondLst>
                                            <p:cond delay="1999"/>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19"/>
                                        </p:tgtEl>
                                      </p:cBhvr>
                                    </p:animEffect>
                                    <p:set>
                                      <p:cBhvr>
                                        <p:cTn id="32" dur="1" fill="hold">
                                          <p:stCondLst>
                                            <p:cond delay="19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20"/>
                                        </p:tgtEl>
                                      </p:cBhvr>
                                    </p:animEffect>
                                    <p:set>
                                      <p:cBhvr>
                                        <p:cTn id="37" dur="1" fill="hold">
                                          <p:stCondLst>
                                            <p:cond delay="19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21"/>
                                        </p:tgtEl>
                                      </p:cBhvr>
                                    </p:animEffect>
                                    <p:set>
                                      <p:cBhvr>
                                        <p:cTn id="42" dur="1" fill="hold">
                                          <p:stCondLst>
                                            <p:cond delay="19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22"/>
                                        </p:tgtEl>
                                      </p:cBhvr>
                                    </p:animEffect>
                                    <p:set>
                                      <p:cBhvr>
                                        <p:cTn id="47"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280" y="1067403"/>
            <a:ext cx="8316000" cy="481965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3210" kern="0" spc="25516" dirty="0" smtClean="0">
                <a:solidFill>
                  <a:srgbClr val="000000"/>
                </a:solidFill>
                <a:latin typeface="Times New Roman" panose="02020603050405020304" pitchFamily="65" charset="-122"/>
                <a:ea typeface="宋体" panose="02010600030101010101" pitchFamily="2" charset="-122"/>
              </a:rPr>
              <a:t> </a:t>
            </a:r>
            <a:endParaRPr lang="zh-CN" altLang="en-US" dirty="0"/>
          </a:p>
          <a:p>
            <a:pPr eaLnBrk="0" latinLnBrk="1" hangingPunct="0">
              <a:lnSpc>
                <a:spcPct val="150000"/>
              </a:lnSpc>
              <a:spcBef>
                <a:spcPts val="460"/>
              </a:spcBef>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en-US" altLang="zh-CN" dirty="0" smtClean="0">
                <a:latin typeface="Times New Roman" panose="02020603050405020304" pitchFamily="18" charset="0"/>
                <a:cs typeface="Times New Roman" panose="02020603050405020304" pitchFamily="18" charset="0"/>
              </a:rPr>
              <a:t>typical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mn-ea"/>
              </a:rPr>
              <a:t>典型的</a:t>
            </a:r>
            <a:r>
              <a:rPr lang="en-US" altLang="zh-CN" dirty="0" smtClean="0">
                <a:latin typeface="+mn-ea"/>
              </a:rPr>
              <a:t>,</a:t>
            </a:r>
            <a:r>
              <a:rPr lang="zh-CN" altLang="en-US" dirty="0" smtClean="0">
                <a:latin typeface="+mn-ea"/>
              </a:rPr>
              <a:t>有代表性的</a:t>
            </a:r>
            <a:endParaRPr lang="zh-CN" altLang="en-US" dirty="0">
              <a:latin typeface="+mn-ea"/>
            </a:endParaRP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He also does a typical Sunday roast.</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P3</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他还做有代表性的周日烤肉。</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Some diseases are easy to diagnose as their symptoms are apparent and typical and can be recognized immediately.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有些疾病容易诊断，因为其症状明显、典型，可以被立刻识别。</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It is typical of her to give a hand to people who are in trouble.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她一向帮助有困难的人。</a:t>
            </a:r>
            <a:endParaRPr lang="zh-CN" altLang="en-US" dirty="0"/>
          </a:p>
        </p:txBody>
      </p:sp>
      <p:pic>
        <p:nvPicPr>
          <p:cNvPr id="3" name="图片 3" descr="textimage1.jpeg"/>
          <p:cNvPicPr>
            <a:picLocks noChangeAspect="1"/>
          </p:cNvPicPr>
          <p:nvPr/>
        </p:nvPicPr>
        <p:blipFill>
          <a:blip r:embed="rId3" cstate="print"/>
          <a:stretch>
            <a:fillRect/>
          </a:stretch>
        </p:blipFill>
        <p:spPr>
          <a:xfrm>
            <a:off x="3576605" y="1426875"/>
            <a:ext cx="2066966" cy="426346"/>
          </a:xfrm>
          <a:prstGeom prst="rect">
            <a:avLst/>
          </a:prstGeom>
        </p:spPr>
      </p:pic>
      <p:pic>
        <p:nvPicPr>
          <p:cNvPr id="4" name="图片 4" descr="textimage2.jpeg"/>
          <p:cNvPicPr>
            <a:picLocks noChangeAspect="1"/>
          </p:cNvPicPr>
          <p:nvPr/>
        </p:nvPicPr>
        <p:blipFill>
          <a:blip r:embed="rId4" cstate="print"/>
          <a:stretch>
            <a:fillRect/>
          </a:stretch>
        </p:blipFill>
        <p:spPr>
          <a:xfrm>
            <a:off x="720000" y="2011600"/>
            <a:ext cx="1423108" cy="387443"/>
          </a:xfrm>
          <a:prstGeom prst="rect">
            <a:avLst/>
          </a:prstGeom>
        </p:spPr>
      </p:pic>
      <p:pic>
        <p:nvPicPr>
          <p:cNvPr id="5" name="图片 5" descr="textimage3.jpeg"/>
          <p:cNvPicPr>
            <a:picLocks noChangeAspect="1"/>
          </p:cNvPicPr>
          <p:nvPr/>
        </p:nvPicPr>
        <p:blipFill>
          <a:blip r:embed="rId5" cstate="print"/>
          <a:stretch>
            <a:fillRect/>
          </a:stretch>
        </p:blipFill>
        <p:spPr>
          <a:xfrm>
            <a:off x="500034" y="3378634"/>
            <a:ext cx="209549" cy="238124"/>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280" y="1420005"/>
            <a:ext cx="8316000" cy="215328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Fathers typically worry about their children, though they don’t often say it.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父亲们通常会为他们的孩子担心，尽管他们不常说出来。</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(China Daily, 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)Being hard-working and family-oriented are typical of a traditional Chinese woman.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勤劳、顾家是中国传统女性的典型特征。</a:t>
            </a:r>
            <a:endParaRPr lang="zh-CN" altLang="en-US" dirty="0"/>
          </a:p>
        </p:txBody>
      </p:sp>
      <p:sp>
        <p:nvSpPr>
          <p:cNvPr id="6" name="TextBox 2"/>
          <p:cNvSpPr txBox="1"/>
          <p:nvPr/>
        </p:nvSpPr>
        <p:spPr>
          <a:xfrm>
            <a:off x="577124" y="3920286"/>
            <a:ext cx="8316000" cy="17202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①be typical  </a:t>
            </a:r>
            <a:r>
              <a:rPr lang="en-US" altLang="zh-CN" u="sng" dirty="0" smtClean="0">
                <a:solidFill>
                  <a:srgbClr val="FF0000"/>
                </a:solidFill>
                <a:latin typeface="Times New Roman" panose="02020603050405020304" pitchFamily="18" charset="0"/>
                <a:cs typeface="Times New Roman" panose="02020603050405020304" pitchFamily="18" charset="0"/>
              </a:rPr>
              <a:t>   of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具有</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的特点；是</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的典型</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it is typical of sb.    </a:t>
            </a:r>
            <a:r>
              <a:rPr lang="en-US" altLang="zh-CN" u="sng" dirty="0" smtClean="0">
                <a:solidFill>
                  <a:srgbClr val="FF0000"/>
                </a:solidFill>
                <a:latin typeface="Times New Roman" panose="02020603050405020304" pitchFamily="18" charset="0"/>
                <a:cs typeface="Times New Roman" panose="02020603050405020304" pitchFamily="18" charset="0"/>
              </a:rPr>
              <a:t>to do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sth</a:t>
            </a:r>
            <a:r>
              <a:rPr lang="en-US" altLang="zh-CN" dirty="0" smtClean="0">
                <a:latin typeface="Times New Roman" panose="02020603050405020304" pitchFamily="18" charset="0"/>
                <a:cs typeface="Times New Roman" panose="02020603050405020304" pitchFamily="18" charset="0"/>
              </a:rPr>
              <a:t>. </a:t>
            </a:r>
            <a:r>
              <a:rPr lang="zh-CN" altLang="en-US" dirty="0" smtClean="0"/>
              <a:t>某人一向做某事</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② </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typically </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adv.</a:t>
            </a:r>
            <a:r>
              <a:rPr lang="zh-CN" altLang="en-US" dirty="0" smtClean="0"/>
              <a:t>一般；典型地</a:t>
            </a:r>
            <a:r>
              <a:rPr lang="en-US" altLang="zh-CN" dirty="0" smtClean="0"/>
              <a:t>,</a:t>
            </a:r>
            <a:r>
              <a:rPr lang="zh-CN" altLang="en-US" dirty="0" smtClean="0"/>
              <a:t>具有代表性地；不出所料</a:t>
            </a:r>
            <a:endParaRPr lang="zh-CN" altLang="en-US" dirty="0"/>
          </a:p>
        </p:txBody>
      </p:sp>
      <p:pic>
        <p:nvPicPr>
          <p:cNvPr id="7" name="图片 3" descr="textimage4.jpeg"/>
          <p:cNvPicPr>
            <a:picLocks noChangeAspect="1"/>
          </p:cNvPicPr>
          <p:nvPr/>
        </p:nvPicPr>
        <p:blipFill>
          <a:blip r:embed="rId3" cstate="print"/>
          <a:stretch>
            <a:fillRect/>
          </a:stretch>
        </p:blipFill>
        <p:spPr>
          <a:xfrm>
            <a:off x="500034" y="4043167"/>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785918" y="4401668"/>
            <a:ext cx="500066"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2285984" y="4830296"/>
            <a:ext cx="642942"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785495" y="5283835"/>
            <a:ext cx="12077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9"/>
                                        </p:tgtEl>
                                      </p:cBhvr>
                                    </p:animEffect>
                                    <p:set>
                                      <p:cBhvr>
                                        <p:cTn id="1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2045929"/>
            <a:ext cx="8316000" cy="260604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sz="2000" dirty="0" smtClean="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1-1 </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改编</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The 10 people were chosen for the experiment because their lifestyles were typical  </a:t>
            </a:r>
            <a:r>
              <a:rPr lang="en-US" altLang="zh-CN" sz="1815" u="sng" kern="0" dirty="0" smtClean="0">
                <a:solidFill>
                  <a:srgbClr val="FF0000"/>
                </a:solidFill>
                <a:latin typeface="Times New Roman" panose="02020603050405020304" pitchFamily="65" charset="-122"/>
                <a:ea typeface="宋体" panose="02010600030101010101" pitchFamily="2" charset="-122"/>
              </a:rPr>
              <a:t>    of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ordinary people.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考查介词。句意：之所以选择这</a:t>
            </a: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zh-CN" altLang="en-US" sz="1815" kern="0" dirty="0" smtClean="0">
                <a:solidFill>
                  <a:srgbClr val="000000"/>
                </a:solidFill>
                <a:latin typeface="Times New Roman" panose="02020603050405020304" pitchFamily="65" charset="-122"/>
                <a:ea typeface="宋体" panose="02010600030101010101" pitchFamily="2" charset="-122"/>
              </a:rPr>
              <a:t>个人做实验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是因为他们的生活方式在普通人中很典型。</a:t>
            </a:r>
            <a:r>
              <a:rPr lang="en-US" altLang="zh-CN" sz="1815" kern="0" dirty="0" smtClean="0">
                <a:solidFill>
                  <a:srgbClr val="000000"/>
                </a:solidFill>
                <a:latin typeface="Times New Roman" panose="02020603050405020304" pitchFamily="65" charset="-122"/>
                <a:ea typeface="宋体" panose="02010600030101010101" pitchFamily="2" charset="-122"/>
              </a:rPr>
              <a:t>be typical of</a:t>
            </a:r>
            <a:r>
              <a:rPr lang="zh-CN" altLang="en-US" sz="1815" kern="0" dirty="0" smtClean="0">
                <a:solidFill>
                  <a:srgbClr val="000000"/>
                </a:solidFill>
                <a:latin typeface="Times New Roman" panose="02020603050405020304" pitchFamily="65" charset="-122"/>
                <a:ea typeface="宋体" panose="02010600030101010101" pitchFamily="2" charset="-122"/>
              </a:rPr>
              <a:t>意为“具有</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的特点；是</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的典型”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of</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6.jpeg"/>
          <p:cNvPicPr>
            <a:picLocks noChangeAspect="1"/>
          </p:cNvPicPr>
          <p:nvPr/>
        </p:nvPicPr>
        <p:blipFill>
          <a:blip r:embed="rId3" cstate="print"/>
          <a:stretch>
            <a:fillRect/>
          </a:stretch>
        </p:blipFill>
        <p:spPr>
          <a:xfrm>
            <a:off x="3714744" y="2535225"/>
            <a:ext cx="609600" cy="409574"/>
          </a:xfrm>
          <a:prstGeom prst="rect">
            <a:avLst/>
          </a:prstGeom>
        </p:spPr>
      </p:pic>
      <p:pic>
        <p:nvPicPr>
          <p:cNvPr id="5" name="图片 3" descr="textimage5.jpeg"/>
          <p:cNvPicPr>
            <a:picLocks noChangeAspect="1"/>
          </p:cNvPicPr>
          <p:nvPr/>
        </p:nvPicPr>
        <p:blipFill>
          <a:blip r:embed="rId4" cstate="print"/>
          <a:stretch>
            <a:fillRect/>
          </a:stretch>
        </p:blipFill>
        <p:spPr>
          <a:xfrm>
            <a:off x="646630" y="1677969"/>
            <a:ext cx="1282164" cy="432834"/>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3982085" y="2943860"/>
            <a:ext cx="589280" cy="4019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2045929"/>
            <a:ext cx="8316000" cy="258826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1-</a:t>
            </a:r>
            <a:r>
              <a:rPr lang="en-US" altLang="zh-CN" sz="1815" kern="0" dirty="0" smtClean="0">
                <a:solidFill>
                  <a:srgbClr val="000000"/>
                </a:solidFill>
                <a:latin typeface="Times New Roman" panose="02020603050405020304" pitchFamily="65" charset="-122"/>
                <a:ea typeface="宋体" panose="02010600030101010101" pitchFamily="2" charset="-122"/>
              </a:rPr>
              <a:t>2</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(2018</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11</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Caffeine, a chemical     </a:t>
            </a:r>
            <a:r>
              <a:rPr lang="en-US" altLang="zh-CN" sz="1815" u="sng" kern="0" dirty="0" smtClean="0">
                <a:solidFill>
                  <a:srgbClr val="FF0000"/>
                </a:solidFill>
                <a:latin typeface="Times New Roman" panose="02020603050405020304" pitchFamily="65" charset="-122"/>
                <a:ea typeface="宋体" panose="02010600030101010101" pitchFamily="2" charset="-122"/>
              </a:rPr>
              <a:t>typically</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(typical) found in coffee, has caused a lot of concern because it is one of the few drugs that show up regularly in our food supply.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考查词性转换。句意：咖啡因</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一种通常存在于咖啡中的化学物质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已经引起了很多关注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因为它是少数几种经常出现在我们的食物供应中的药物之一。设空处的单词修饰动词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应用副词形式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typically</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6" name="图片 3" descr="textimage43.jpeg"/>
          <p:cNvPicPr>
            <a:picLocks noChangeAspect="1"/>
          </p:cNvPicPr>
          <p:nvPr/>
        </p:nvPicPr>
        <p:blipFill>
          <a:blip r:embed="rId3" cstate="print"/>
          <a:stretch>
            <a:fillRect/>
          </a:stretch>
        </p:blipFill>
        <p:spPr>
          <a:xfrm>
            <a:off x="3643306" y="2134385"/>
            <a:ext cx="531633" cy="357190"/>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6411595" y="2134870"/>
            <a:ext cx="11049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89012"/>
            <a:ext cx="8316000" cy="230378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同义句转换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 (2019</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听力</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Young birds are often attracted to the warm road surface and get killed by the traffic. (</a:t>
            </a:r>
            <a:r>
              <a:rPr lang="zh-CN" altLang="en-US" sz="1815" kern="0" dirty="0" smtClean="0">
                <a:solidFill>
                  <a:srgbClr val="000000"/>
                </a:solidFill>
                <a:latin typeface="Times New Roman" panose="02020603050405020304" pitchFamily="65" charset="-122"/>
                <a:ea typeface="宋体" panose="02010600030101010101" pitchFamily="2" charset="-122"/>
              </a:rPr>
              <a:t>用</a:t>
            </a:r>
            <a:r>
              <a:rPr lang="en-US" altLang="zh-CN" sz="1815" kern="0" dirty="0" smtClean="0">
                <a:solidFill>
                  <a:srgbClr val="000000"/>
                </a:solidFill>
                <a:latin typeface="Times New Roman" panose="02020603050405020304" pitchFamily="65" charset="-122"/>
                <a:ea typeface="宋体" panose="02010600030101010101" pitchFamily="2" charset="-122"/>
              </a:rPr>
              <a:t>typical</a:t>
            </a:r>
            <a:r>
              <a:rPr lang="zh-CN" altLang="en-US" sz="1815" kern="0" dirty="0" smtClean="0">
                <a:solidFill>
                  <a:srgbClr val="000000"/>
                </a:solidFill>
                <a:latin typeface="Times New Roman" panose="02020603050405020304" pitchFamily="65" charset="-122"/>
                <a:ea typeface="宋体" panose="02010600030101010101" pitchFamily="2" charset="-122"/>
              </a:rPr>
              <a:t>改写句子</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It’s typical of young birds to be attracted to the warm road surface and get killed by the traffic.    </a:t>
            </a:r>
            <a:r>
              <a:rPr lang="zh-CN" altLang="en-US" sz="2325" kern="0" spc="12597"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7" name="图片 4" descr="textimage24.jpeg"/>
          <p:cNvPicPr>
            <a:picLocks noChangeAspect="1"/>
          </p:cNvPicPr>
          <p:nvPr/>
        </p:nvPicPr>
        <p:blipFill>
          <a:blip r:embed="rId3" cstate="print"/>
          <a:stretch>
            <a:fillRect/>
          </a:stretch>
        </p:blipFill>
        <p:spPr>
          <a:xfrm>
            <a:off x="3357554" y="1989078"/>
            <a:ext cx="600075" cy="390524"/>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720090" y="2870835"/>
            <a:ext cx="831596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720380" y="3436143"/>
            <a:ext cx="92869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814267"/>
            <a:ext cx="8316000" cy="572706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597" dirty="0" smtClean="0">
                <a:solidFill>
                  <a:srgbClr val="000000"/>
                </a:solidFill>
                <a:latin typeface="Times New Roman" panose="02020603050405020304" pitchFamily="65" charset="-122"/>
                <a:ea typeface="宋体" panose="02010600030101010101" pitchFamily="2" charset="-122"/>
              </a:rPr>
              <a:t> </a:t>
            </a:r>
            <a:r>
              <a:rPr lang="en-US" altLang="zh-CN" dirty="0" smtClean="0">
                <a:latin typeface="+mn-ea"/>
              </a:rPr>
              <a:t>suffer </a:t>
            </a:r>
            <a:r>
              <a:rPr lang="en-US" altLang="zh-CN" i="1" dirty="0" smtClean="0">
                <a:latin typeface="+mn-ea"/>
              </a:rPr>
              <a:t>v</a:t>
            </a:r>
            <a:r>
              <a:rPr lang="en-US" altLang="zh-CN" dirty="0" smtClean="0">
                <a:latin typeface="+mn-ea"/>
              </a:rPr>
              <a:t>.(</a:t>
            </a:r>
            <a:r>
              <a:rPr lang="zh-CN" altLang="en-US" dirty="0" smtClean="0">
                <a:latin typeface="+mn-ea"/>
              </a:rPr>
              <a:t>身体或精神上</a:t>
            </a:r>
            <a:r>
              <a:rPr lang="en-US" altLang="zh-CN" dirty="0" smtClean="0">
                <a:latin typeface="+mn-ea"/>
              </a:rPr>
              <a:t>)</a:t>
            </a:r>
            <a:r>
              <a:rPr lang="zh-CN" altLang="en-US" dirty="0" smtClean="0">
                <a:latin typeface="+mn-ea"/>
              </a:rPr>
              <a:t>受苦</a:t>
            </a:r>
            <a:endParaRPr lang="zh-CN" altLang="en-US" dirty="0">
              <a:latin typeface="+mn-ea"/>
            </a:endParaRP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...Mum says we’d better not eat too much roast food as it may make us suffer from heat inside our bodies, according to traditional Chinese medicine.(</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P3)</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母亲说我们最好不要吃太多的烧烤食物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因为根据传统中医的说法</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这可能会使我们的身体遭受内热之苦。</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What worried us most was that Mother suffered from bad heart disease.</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最令我们担忧的是母亲患有严重的心脏病。</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The film is based on the true-life story of a cancer sufferer.</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这部电影是根据一位癌症患者的真实生活故事改编的。</a:t>
            </a: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(The New York Times, 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12</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)It is reported that the world has suffered a great loss in the economy due to COVID-19. </a:t>
            </a:r>
          </a:p>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据报道</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新冠肺炎已经给世界经济造成了巨大损失。</a:t>
            </a:r>
            <a:endParaRPr lang="zh-CN" altLang="en-US" dirty="0"/>
          </a:p>
        </p:txBody>
      </p:sp>
      <p:pic>
        <p:nvPicPr>
          <p:cNvPr id="4" name="图片 4" descr="textimage9.jpeg"/>
          <p:cNvPicPr>
            <a:picLocks noChangeAspect="1"/>
          </p:cNvPicPr>
          <p:nvPr/>
        </p:nvPicPr>
        <p:blipFill>
          <a:blip r:embed="rId3" cstate="print"/>
          <a:stretch>
            <a:fillRect/>
          </a:stretch>
        </p:blipFill>
        <p:spPr>
          <a:xfrm>
            <a:off x="780134" y="957143"/>
            <a:ext cx="1500198" cy="392012"/>
          </a:xfrm>
          <a:prstGeom prst="rect">
            <a:avLst/>
          </a:prstGeom>
        </p:spPr>
      </p:pic>
      <p:pic>
        <p:nvPicPr>
          <p:cNvPr id="5" name="图片 5" descr="textimage10.jpeg"/>
          <p:cNvPicPr>
            <a:picLocks noChangeAspect="1"/>
          </p:cNvPicPr>
          <p:nvPr/>
        </p:nvPicPr>
        <p:blipFill>
          <a:blip r:embed="rId4" cstate="print"/>
          <a:stretch>
            <a:fillRect/>
          </a:stretch>
        </p:blipFill>
        <p:spPr>
          <a:xfrm>
            <a:off x="637258" y="3100283"/>
            <a:ext cx="209549" cy="2381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6594" y="1277129"/>
            <a:ext cx="8316000" cy="257365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①suffer</a:t>
            </a:r>
            <a:r>
              <a:rPr lang="zh-CN" altLang="en-US" sz="1815" kern="0" dirty="0" smtClean="0">
                <a:solidFill>
                  <a:srgbClr val="000000"/>
                </a:solidFill>
                <a:latin typeface="Times New Roman" panose="02020603050405020304" pitchFamily="65" charset="-122"/>
                <a:ea typeface="宋体" panose="02010600030101010101" pitchFamily="2" charset="-122"/>
              </a:rPr>
              <a:t>作及物动词时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其后常接抽象名词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如</a:t>
            </a:r>
            <a:r>
              <a:rPr lang="en-US" altLang="zh-CN" sz="1815" kern="0" dirty="0" smtClean="0">
                <a:solidFill>
                  <a:srgbClr val="000000"/>
                </a:solidFill>
                <a:latin typeface="Times New Roman" panose="02020603050405020304" pitchFamily="65" charset="-122"/>
                <a:ea typeface="宋体" panose="02010600030101010101" pitchFamily="2" charset="-122"/>
              </a:rPr>
              <a:t>pain</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loss</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defeat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damage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punishment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injury</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hardship</a:t>
            </a:r>
            <a:r>
              <a:rPr lang="zh-CN" altLang="en-US" sz="1815" kern="0" dirty="0" smtClean="0">
                <a:solidFill>
                  <a:srgbClr val="000000"/>
                </a:solidFill>
                <a:latin typeface="Times New Roman" panose="02020603050405020304" pitchFamily="65" charset="-122"/>
                <a:ea typeface="宋体" panose="02010600030101010101" pitchFamily="2" charset="-122"/>
              </a:rPr>
              <a:t>等；</a:t>
            </a:r>
            <a:r>
              <a:rPr lang="en-US" altLang="zh-CN" sz="1815" kern="0" dirty="0" smtClean="0">
                <a:solidFill>
                  <a:srgbClr val="000000"/>
                </a:solidFill>
                <a:latin typeface="Times New Roman" panose="02020603050405020304" pitchFamily="65" charset="-122"/>
                <a:ea typeface="宋体" panose="02010600030101010101" pitchFamily="2" charset="-122"/>
              </a:rPr>
              <a:t>suffer</a:t>
            </a:r>
            <a:r>
              <a:rPr lang="zh-CN" altLang="en-US" sz="1815" kern="0" dirty="0" smtClean="0">
                <a:solidFill>
                  <a:srgbClr val="000000"/>
                </a:solidFill>
                <a:latin typeface="Times New Roman" panose="02020603050405020304" pitchFamily="65" charset="-122"/>
                <a:ea typeface="宋体" panose="02010600030101010101" pitchFamily="2" charset="-122"/>
              </a:rPr>
              <a:t>作不及物动词时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常与介词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from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连用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指遭受战争、自然灾害带来的苦难及患病或其他之苦</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意为“苦于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；患</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病”。</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suffering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痛苦；苦恼</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常用作复数</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sufferer</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受难者；患病者</a:t>
            </a:r>
            <a:endParaRPr lang="zh-CN" altLang="en-US" dirty="0"/>
          </a:p>
        </p:txBody>
      </p:sp>
      <p:pic>
        <p:nvPicPr>
          <p:cNvPr id="3" name="图片 3" descr="textimage11.jpeg"/>
          <p:cNvPicPr>
            <a:picLocks noChangeAspect="1"/>
          </p:cNvPicPr>
          <p:nvPr/>
        </p:nvPicPr>
        <p:blipFill>
          <a:blip r:embed="rId3" cstate="print"/>
          <a:stretch>
            <a:fillRect/>
          </a:stretch>
        </p:blipFill>
        <p:spPr>
          <a:xfrm>
            <a:off x="642910" y="1400010"/>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6388100" y="2176145"/>
            <a:ext cx="73279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756285" y="3493770"/>
            <a:ext cx="7207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2107507"/>
            <a:ext cx="8316000" cy="220408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2-1 </a:t>
            </a:r>
            <a:r>
              <a:rPr lang="en-US" altLang="zh-CN" sz="1815" kern="0" dirty="0" smtClean="0">
                <a:solidFill>
                  <a:srgbClr val="000000"/>
                </a:solidFill>
                <a:latin typeface="Times New Roman" panose="02020603050405020304" pitchFamily="65" charset="-122"/>
                <a:ea typeface="宋体" panose="02010600030101010101" pitchFamily="2" charset="-122"/>
              </a:rPr>
              <a:t>(2020</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Later, he worked in Africa, where many people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suffered </a:t>
            </a:r>
            <a:r>
              <a:rPr lang="en-US" altLang="zh-CN" sz="1815" u="sng" kern="0" dirty="0" smtClean="0">
                <a:solidFill>
                  <a:srgbClr val="FF0000"/>
                </a:solidFill>
                <a:latin typeface="Times New Roman" panose="02020603050405020304" pitchFamily="65" charset="-122"/>
                <a:ea typeface="宋体" panose="02010600030101010101" pitchFamily="2" charset="-122"/>
              </a:rPr>
              <a:t>    from  </a:t>
            </a:r>
            <a:r>
              <a:rPr lang="en-US" altLang="zh-CN" sz="1815" kern="0" dirty="0" smtClean="0">
                <a:solidFill>
                  <a:srgbClr val="000000"/>
                </a:solidFill>
                <a:latin typeface="Times New Roman" panose="02020603050405020304" pitchFamily="65" charset="-122"/>
                <a:ea typeface="宋体" panose="02010600030101010101" pitchFamily="2" charset="-122"/>
              </a:rPr>
              <a:t>   blindness for lack of proper treatment.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考查介词。句意：后来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他在非洲工作</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那里的许多人因为缺乏适当的治疗而失明。</a:t>
            </a:r>
            <a:r>
              <a:rPr lang="en-US" altLang="zh-CN" sz="1815" kern="0" dirty="0" smtClean="0">
                <a:solidFill>
                  <a:srgbClr val="000000"/>
                </a:solidFill>
                <a:latin typeface="Times New Roman" panose="02020603050405020304" pitchFamily="65" charset="-122"/>
                <a:ea typeface="宋体" panose="02010600030101010101" pitchFamily="2" charset="-122"/>
              </a:rPr>
              <a:t>suffer from</a:t>
            </a:r>
            <a:r>
              <a:rPr lang="zh-CN" altLang="en-US" sz="1815" kern="0" dirty="0" smtClean="0">
                <a:solidFill>
                  <a:srgbClr val="000000"/>
                </a:solidFill>
                <a:latin typeface="Times New Roman" panose="02020603050405020304" pitchFamily="65" charset="-122"/>
                <a:ea typeface="宋体" panose="02010600030101010101" pitchFamily="2" charset="-122"/>
              </a:rPr>
              <a:t>患</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病。</a:t>
            </a:r>
            <a:endParaRPr lang="zh-CN" altLang="en-US" dirty="0"/>
          </a:p>
        </p:txBody>
      </p:sp>
      <p:pic>
        <p:nvPicPr>
          <p:cNvPr id="3" name="图片 3" descr="textimage12.jpeg"/>
          <p:cNvPicPr>
            <a:picLocks noChangeAspect="1"/>
          </p:cNvPicPr>
          <p:nvPr/>
        </p:nvPicPr>
        <p:blipFill>
          <a:blip r:embed="rId3" cstate="print"/>
          <a:stretch>
            <a:fillRect/>
          </a:stretch>
        </p:blipFill>
        <p:spPr>
          <a:xfrm>
            <a:off x="3143240" y="2608787"/>
            <a:ext cx="500066" cy="335981"/>
          </a:xfrm>
          <a:prstGeom prst="rect">
            <a:avLst/>
          </a:prstGeom>
        </p:spPr>
      </p:pic>
      <p:pic>
        <p:nvPicPr>
          <p:cNvPr id="5" name="图片 3" descr="textimage5.jpeg"/>
          <p:cNvPicPr>
            <a:picLocks noChangeAspect="1"/>
          </p:cNvPicPr>
          <p:nvPr/>
        </p:nvPicPr>
        <p:blipFill>
          <a:blip r:embed="rId4" cstate="print"/>
          <a:stretch>
            <a:fillRect/>
          </a:stretch>
        </p:blipFill>
        <p:spPr>
          <a:xfrm>
            <a:off x="714348" y="1658884"/>
            <a:ext cx="1214446" cy="409974"/>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1503045" y="3030855"/>
            <a:ext cx="883920" cy="43116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2463"/>
            <a:ext cx="8316000" cy="39020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2-</a:t>
            </a:r>
            <a:r>
              <a:rPr lang="en-US" altLang="zh-CN" sz="1815" kern="0" dirty="0" smtClean="0">
                <a:solidFill>
                  <a:srgbClr val="000000"/>
                </a:solidFill>
                <a:latin typeface="Times New Roman" panose="02020603050405020304" pitchFamily="65" charset="-122"/>
                <a:ea typeface="宋体" panose="02010600030101010101" pitchFamily="2" charset="-122"/>
              </a:rPr>
              <a:t>2</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(2019</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D,</a:t>
            </a:r>
            <a:r>
              <a:rPr lang="zh-CN" altLang="en-US" sz="2035" kern="0" spc="2766"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 The 65-year-old Steve Goodwin was found suffering</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from    </a:t>
            </a:r>
            <a:r>
              <a:rPr lang="en-US" altLang="zh-CN" sz="1815" kern="0" dirty="0" smtClean="0">
                <a:solidFill>
                  <a:srgbClr val="000000"/>
                </a:solidFill>
                <a:latin typeface="Times New Roman" panose="02020603050405020304" pitchFamily="65" charset="-122"/>
                <a:ea typeface="宋体" panose="02010600030101010101" pitchFamily="2" charset="-122"/>
              </a:rPr>
              <a:t>early Alzheimer’s(</a:t>
            </a:r>
            <a:r>
              <a:rPr lang="zh-CN" altLang="en-US" sz="1815" kern="0" dirty="0" smtClean="0">
                <a:solidFill>
                  <a:srgbClr val="000000"/>
                </a:solidFill>
                <a:latin typeface="Times New Roman" panose="02020603050405020304" pitchFamily="65" charset="-122"/>
                <a:ea typeface="宋体" panose="02010600030101010101" pitchFamily="2" charset="-122"/>
              </a:rPr>
              <a:t>阿尔兹海默症</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a:t>
            </a:r>
            <a:r>
              <a:rPr lang="en-US" altLang="zh-CN" sz="1815" kern="0" dirty="0" smtClean="0">
                <a:solidFill>
                  <a:srgbClr val="000000"/>
                </a:solidFill>
                <a:latin typeface="Times New Roman" panose="02020603050405020304" pitchFamily="65" charset="-122"/>
                <a:ea typeface="宋体" panose="02010600030101010101" pitchFamily="2" charset="-122"/>
              </a:rPr>
              <a:t>65</a:t>
            </a:r>
            <a:r>
              <a:rPr lang="zh-CN" altLang="en-US" sz="1815" kern="0" dirty="0" smtClean="0">
                <a:solidFill>
                  <a:srgbClr val="000000"/>
                </a:solidFill>
                <a:latin typeface="Times New Roman" panose="02020603050405020304" pitchFamily="65" charset="-122"/>
                <a:ea typeface="宋体" panose="02010600030101010101" pitchFamily="2" charset="-122"/>
              </a:rPr>
              <a:t>岁的</a:t>
            </a:r>
            <a:r>
              <a:rPr lang="en-US" altLang="zh-CN" sz="1815" kern="0" dirty="0" smtClean="0">
                <a:solidFill>
                  <a:srgbClr val="000000"/>
                </a:solidFill>
                <a:latin typeface="Times New Roman" panose="02020603050405020304" pitchFamily="65" charset="-122"/>
                <a:ea typeface="宋体" panose="02010600030101010101" pitchFamily="2" charset="-122"/>
              </a:rPr>
              <a:t>Steve Goodwin</a:t>
            </a:r>
            <a:r>
              <a:rPr lang="zh-CN" altLang="en-US" sz="1815" kern="0" dirty="0" smtClean="0">
                <a:solidFill>
                  <a:srgbClr val="000000"/>
                </a:solidFill>
                <a:latin typeface="Times New Roman" panose="02020603050405020304" pitchFamily="65" charset="-122"/>
                <a:ea typeface="宋体" panose="02010600030101010101" pitchFamily="2" charset="-122"/>
              </a:rPr>
              <a:t>被发现患有早期阿尔兹海默症。</a:t>
            </a:r>
            <a:r>
              <a:rPr lang="en-US" altLang="zh-CN" sz="1815" kern="0" dirty="0" smtClean="0">
                <a:solidFill>
                  <a:srgbClr val="000000"/>
                </a:solidFill>
                <a:latin typeface="Times New Roman" panose="02020603050405020304" pitchFamily="65" charset="-122"/>
                <a:ea typeface="宋体" panose="02010600030101010101" pitchFamily="2" charset="-122"/>
              </a:rPr>
              <a:t>suffer from</a:t>
            </a:r>
            <a:r>
              <a:rPr lang="zh-CN" altLang="en-US" sz="1815" kern="0" dirty="0" smtClean="0">
                <a:solidFill>
                  <a:srgbClr val="000000"/>
                </a:solidFill>
                <a:latin typeface="Times New Roman" panose="02020603050405020304" pitchFamily="65" charset="-122"/>
                <a:ea typeface="宋体" panose="02010600030101010101" pitchFamily="2" charset="-122"/>
              </a:rPr>
              <a:t>意为“患</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病”</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from</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2-3 (2019</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任务型阅读</a:t>
            </a:r>
            <a:r>
              <a:rPr lang="en-US" altLang="zh-CN" sz="1815" kern="0" dirty="0" smtClean="0">
                <a:solidFill>
                  <a:srgbClr val="000000"/>
                </a:solidFill>
                <a:latin typeface="Times New Roman" panose="02020603050405020304" pitchFamily="65" charset="-122"/>
                <a:ea typeface="宋体" panose="02010600030101010101" pitchFamily="2" charset="-122"/>
              </a:rPr>
              <a:t>,           )Walking upright results in physical  </a:t>
            </a:r>
            <a:r>
              <a:rPr lang="en-US" altLang="zh-CN" sz="1815" u="sng" kern="0" dirty="0" smtClean="0">
                <a:solidFill>
                  <a:srgbClr val="FF0000"/>
                </a:solidFill>
                <a:latin typeface="Times New Roman" panose="02020603050405020304" pitchFamily="65" charset="-122"/>
                <a:ea typeface="宋体" panose="02010600030101010101" pitchFamily="2" charset="-122"/>
              </a:rPr>
              <a:t>  sufferings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(suffer).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考查名词。句意：直立行走导致身体上的痛苦。本空作动词短语</a:t>
            </a:r>
            <a:r>
              <a:rPr lang="en-US" altLang="zh-CN" sz="1815" kern="0" dirty="0" smtClean="0">
                <a:solidFill>
                  <a:srgbClr val="000000"/>
                </a:solidFill>
                <a:latin typeface="Times New Roman" panose="02020603050405020304" pitchFamily="65" charset="-122"/>
                <a:ea typeface="宋体" panose="02010600030101010101" pitchFamily="2" charset="-122"/>
              </a:rPr>
              <a:t>results in</a:t>
            </a:r>
            <a:r>
              <a:rPr lang="zh-CN" altLang="en-US" sz="1815" kern="0" dirty="0" smtClean="0">
                <a:solidFill>
                  <a:srgbClr val="000000"/>
                </a:solidFill>
                <a:latin typeface="Times New Roman" panose="02020603050405020304" pitchFamily="65" charset="-122"/>
                <a:ea typeface="宋体" panose="02010600030101010101" pitchFamily="2" charset="-122"/>
              </a:rPr>
              <a:t>的宾语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故本空应用名词形式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名词</a:t>
            </a:r>
            <a:r>
              <a:rPr lang="en-US" altLang="zh-CN" sz="1815" kern="0" dirty="0" smtClean="0">
                <a:solidFill>
                  <a:srgbClr val="000000"/>
                </a:solidFill>
                <a:latin typeface="Times New Roman" panose="02020603050405020304" pitchFamily="65" charset="-122"/>
                <a:ea typeface="宋体" panose="02010600030101010101" pitchFamily="2" charset="-122"/>
              </a:rPr>
              <a:t>suffering</a:t>
            </a:r>
            <a:r>
              <a:rPr lang="zh-CN" altLang="en-US" sz="1815" kern="0" dirty="0" smtClean="0">
                <a:solidFill>
                  <a:srgbClr val="000000"/>
                </a:solidFill>
                <a:latin typeface="Times New Roman" panose="02020603050405020304" pitchFamily="65" charset="-122"/>
                <a:ea typeface="宋体" panose="02010600030101010101" pitchFamily="2" charset="-122"/>
              </a:rPr>
              <a:t>意为“痛苦”时常用复数形式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故本空应填</a:t>
            </a:r>
            <a:r>
              <a:rPr lang="en-US" altLang="zh-CN" sz="1815" kern="0" dirty="0" smtClean="0">
                <a:solidFill>
                  <a:srgbClr val="000000"/>
                </a:solidFill>
                <a:latin typeface="Times New Roman" panose="02020603050405020304" pitchFamily="65" charset="-122"/>
                <a:ea typeface="宋体" panose="02010600030101010101" pitchFamily="2" charset="-122"/>
              </a:rPr>
              <a:t>sufferings</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9" name="图片 3" descr="textimage12.jpeg"/>
          <p:cNvPicPr>
            <a:picLocks noChangeAspect="1"/>
          </p:cNvPicPr>
          <p:nvPr/>
        </p:nvPicPr>
        <p:blipFill>
          <a:blip r:embed="rId3" cstate="print"/>
          <a:stretch>
            <a:fillRect/>
          </a:stretch>
        </p:blipFill>
        <p:spPr>
          <a:xfrm>
            <a:off x="3286116" y="1273901"/>
            <a:ext cx="500066" cy="335981"/>
          </a:xfrm>
          <a:prstGeom prst="rect">
            <a:avLst/>
          </a:prstGeom>
        </p:spPr>
      </p:pic>
      <p:pic>
        <p:nvPicPr>
          <p:cNvPr id="10" name="图片 3" descr="textimage12.jpeg"/>
          <p:cNvPicPr>
            <a:picLocks noChangeAspect="1"/>
          </p:cNvPicPr>
          <p:nvPr/>
        </p:nvPicPr>
        <p:blipFill>
          <a:blip r:embed="rId3" cstate="print"/>
          <a:stretch>
            <a:fillRect/>
          </a:stretch>
        </p:blipFill>
        <p:spPr>
          <a:xfrm>
            <a:off x="3500430" y="2964557"/>
            <a:ext cx="500066" cy="335981"/>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20090" y="1774825"/>
            <a:ext cx="92646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382510" y="3070225"/>
            <a:ext cx="120586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8596" y="848501"/>
            <a:ext cx="8316000" cy="602361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2-4 (2019</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)The loss of big trees was greatest in areas where</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trees</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had suffered    </a:t>
            </a:r>
            <a:r>
              <a:rPr lang="en-US" altLang="zh-CN" sz="1815" kern="0" dirty="0" smtClean="0">
                <a:solidFill>
                  <a:srgbClr val="000000"/>
                </a:solidFill>
                <a:latin typeface="Times New Roman" panose="02020603050405020304" pitchFamily="65" charset="-122"/>
                <a:ea typeface="宋体" panose="02010600030101010101" pitchFamily="2" charset="-122"/>
              </a:rPr>
              <a:t>(suffer) the greatest water shortage.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考查时态。句意：在树木缺水最严重的地区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大树的损失最大。根据句意可知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本空动词表示的动作发生在主句谓语动词表示的动作之前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故本空应用过去完成时表示“过去的过去”。</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2-5(2018</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         )Six months after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suffering</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(suffer) our defeat on the spring practice field, we won our first game and our second, and continued to improve.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考查动名词。句意：在春季训练场受挫的六个月后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我们赢得了第一场和第二场比赛</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并且继续提高。根据空前介词</a:t>
            </a:r>
            <a:r>
              <a:rPr lang="en-US" altLang="zh-CN" sz="1815" kern="0" dirty="0" smtClean="0">
                <a:solidFill>
                  <a:srgbClr val="000000"/>
                </a:solidFill>
                <a:latin typeface="Times New Roman" panose="02020603050405020304" pitchFamily="65" charset="-122"/>
                <a:ea typeface="宋体" panose="02010600030101010101" pitchFamily="2" charset="-122"/>
              </a:rPr>
              <a:t>after</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本空应用动名词形式。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2-6(2017</a:t>
            </a:r>
            <a:r>
              <a:rPr lang="zh-CN" altLang="en-US" sz="1815" kern="0" dirty="0" smtClean="0">
                <a:solidFill>
                  <a:srgbClr val="000000"/>
                </a:solidFill>
                <a:latin typeface="Times New Roman" panose="02020603050405020304" pitchFamily="65" charset="-122"/>
                <a:ea typeface="宋体" panose="02010600030101010101" pitchFamily="2" charset="-122"/>
              </a:rPr>
              <a:t>北京</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)Those who refuse to take that risk selfishly make others</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suffer  </a:t>
            </a:r>
            <a:r>
              <a:rPr lang="en-US" altLang="zh-CN" sz="1815" kern="0" dirty="0" smtClean="0">
                <a:solidFill>
                  <a:srgbClr val="000000"/>
                </a:solidFill>
                <a:latin typeface="Times New Roman" panose="02020603050405020304" pitchFamily="65" charset="-122"/>
                <a:ea typeface="宋体" panose="02010600030101010101" pitchFamily="2" charset="-122"/>
              </a:rPr>
              <a:t>  (suffer).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考查不带</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的不定式。句意：那些自私地拒绝冒险的人会让别人受苦。</a:t>
            </a:r>
            <a:r>
              <a:rPr lang="en-US" altLang="zh-CN" sz="1815" kern="0" dirty="0" smtClean="0">
                <a:solidFill>
                  <a:srgbClr val="000000"/>
                </a:solidFill>
                <a:latin typeface="Times New Roman" panose="02020603050405020304" pitchFamily="65" charset="-122"/>
                <a:ea typeface="宋体" panose="02010600030101010101" pitchFamily="2" charset="-122"/>
              </a:rPr>
              <a:t>make sb. do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意为“使某人做</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故本空应用不带</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的不定式作宾补。</a:t>
            </a:r>
            <a:endParaRPr lang="zh-CN" altLang="en-US" dirty="0"/>
          </a:p>
        </p:txBody>
      </p:sp>
      <p:pic>
        <p:nvPicPr>
          <p:cNvPr id="5" name="图片 3" descr="textimage12.jpeg"/>
          <p:cNvPicPr>
            <a:picLocks noChangeAspect="1"/>
          </p:cNvPicPr>
          <p:nvPr/>
        </p:nvPicPr>
        <p:blipFill>
          <a:blip r:embed="rId3" cstate="print"/>
          <a:stretch>
            <a:fillRect/>
          </a:stretch>
        </p:blipFill>
        <p:spPr>
          <a:xfrm>
            <a:off x="3143240" y="919939"/>
            <a:ext cx="500066" cy="335981"/>
          </a:xfrm>
          <a:prstGeom prst="rect">
            <a:avLst/>
          </a:prstGeom>
        </p:spPr>
      </p:pic>
      <p:pic>
        <p:nvPicPr>
          <p:cNvPr id="6" name="图片 3" descr="textimage12.jpeg"/>
          <p:cNvPicPr>
            <a:picLocks noChangeAspect="1"/>
          </p:cNvPicPr>
          <p:nvPr/>
        </p:nvPicPr>
        <p:blipFill>
          <a:blip r:embed="rId3" cstate="print"/>
          <a:stretch>
            <a:fillRect/>
          </a:stretch>
        </p:blipFill>
        <p:spPr>
          <a:xfrm>
            <a:off x="2786050" y="3418996"/>
            <a:ext cx="500066" cy="335981"/>
          </a:xfrm>
          <a:prstGeom prst="rect">
            <a:avLst/>
          </a:prstGeom>
        </p:spPr>
      </p:pic>
      <p:pic>
        <p:nvPicPr>
          <p:cNvPr id="7" name="图片 3" descr="textimage12.jpeg"/>
          <p:cNvPicPr>
            <a:picLocks noChangeAspect="1"/>
          </p:cNvPicPr>
          <p:nvPr/>
        </p:nvPicPr>
        <p:blipFill>
          <a:blip r:embed="rId3" cstate="print"/>
          <a:stretch>
            <a:fillRect/>
          </a:stretch>
        </p:blipFill>
        <p:spPr>
          <a:xfrm>
            <a:off x="2943531" y="5227488"/>
            <a:ext cx="500066" cy="335981"/>
          </a:xfrm>
          <a:prstGeom prst="rect">
            <a:avLst/>
          </a:prstGeom>
        </p:spPr>
      </p:pic>
      <p:pic>
        <p:nvPicPr>
          <p:cNvPr id="8" name="Picture 4" descr="\\a015\吴双婷\线.tif"/>
          <p:cNvPicPr>
            <a:picLocks noChangeAspect="1" noChangeArrowheads="1"/>
          </p:cNvPicPr>
          <p:nvPr/>
        </p:nvPicPr>
        <p:blipFill>
          <a:blip r:embed="rId4" cstate="print"/>
          <a:srcRect/>
          <a:stretch>
            <a:fillRect/>
          </a:stretch>
        </p:blipFill>
        <p:spPr bwMode="auto">
          <a:xfrm>
            <a:off x="428625" y="1764665"/>
            <a:ext cx="161353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4" cstate="print"/>
          <a:srcRect/>
          <a:stretch>
            <a:fillRect/>
          </a:stretch>
        </p:blipFill>
        <p:spPr bwMode="auto">
          <a:xfrm>
            <a:off x="4997771" y="3508213"/>
            <a:ext cx="1000132"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4" cstate="print"/>
          <a:srcRect/>
          <a:stretch>
            <a:fillRect/>
          </a:stretch>
        </p:blipFill>
        <p:spPr bwMode="auto">
          <a:xfrm>
            <a:off x="571500" y="5563235"/>
            <a:ext cx="776605" cy="396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0"/>
                                        </p:tgtEl>
                                      </p:cBhvr>
                                    </p:animEffect>
                                    <p:set>
                                      <p:cBhvr>
                                        <p:cTn id="17"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
          <p:cNvSpPr txBox="1"/>
          <p:nvPr/>
        </p:nvSpPr>
        <p:spPr>
          <a:xfrm>
            <a:off x="720000" y="1205691"/>
            <a:ext cx="8316000" cy="479933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10.</a:t>
            </a:r>
            <a:r>
              <a:rPr lang="en-US" altLang="zh-CN" sz="1815" u="sng" kern="0" dirty="0" smtClean="0">
                <a:solidFill>
                  <a:srgbClr val="FF0000"/>
                </a:solidFill>
                <a:latin typeface="Times New Roman" panose="02020603050405020304" pitchFamily="65" charset="-122"/>
                <a:ea typeface="宋体" panose="02010600030101010101" pitchFamily="2" charset="-122"/>
              </a:rPr>
              <a:t>    someday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adv.</a:t>
            </a:r>
            <a:r>
              <a:rPr lang="zh-CN" altLang="en-US" sz="1815" kern="0" dirty="0" smtClean="0">
                <a:solidFill>
                  <a:srgbClr val="000000"/>
                </a:solidFill>
                <a:latin typeface="Times New Roman" panose="02020603050405020304" pitchFamily="65" charset="-122"/>
                <a:ea typeface="宋体" panose="02010600030101010101" pitchFamily="2" charset="-122"/>
              </a:rPr>
              <a:t>将来会有一天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有朝一日</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 </a:t>
            </a:r>
            <a:r>
              <a:rPr lang="en-US" altLang="zh-CN" sz="1815" u="sng" kern="0" dirty="0" smtClean="0">
                <a:solidFill>
                  <a:srgbClr val="FF0000"/>
                </a:solidFill>
                <a:latin typeface="Times New Roman" panose="02020603050405020304" pitchFamily="65" charset="-122"/>
                <a:ea typeface="宋体" panose="02010600030101010101" pitchFamily="2" charset="-122"/>
              </a:rPr>
              <a:t>   china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瓷</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瓷料</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  </a:t>
            </a:r>
            <a:r>
              <a:rPr lang="en-US" altLang="zh-CN" sz="1815" u="sng" kern="0" dirty="0" smtClean="0">
                <a:solidFill>
                  <a:srgbClr val="FF0000"/>
                </a:solidFill>
                <a:latin typeface="Times New Roman" panose="02020603050405020304" pitchFamily="65" charset="-122"/>
                <a:ea typeface="宋体" panose="02010600030101010101" pitchFamily="2" charset="-122"/>
              </a:rPr>
              <a:t>symbol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象征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标志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 </a:t>
            </a:r>
            <a:r>
              <a:rPr lang="en-US" altLang="zh-CN" sz="1815" u="sng" kern="0" dirty="0" smtClean="0">
                <a:solidFill>
                  <a:srgbClr val="FF0000"/>
                </a:solidFill>
                <a:latin typeface="Times New Roman" panose="02020603050405020304" pitchFamily="65" charset="-122"/>
                <a:ea typeface="宋体" panose="02010600030101010101" pitchFamily="2" charset="-122"/>
              </a:rPr>
              <a:t> opinion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意见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看法</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14. </a:t>
            </a:r>
            <a:r>
              <a:rPr lang="en-US" altLang="zh-CN" sz="1815" u="sng" kern="0" dirty="0" smtClean="0">
                <a:solidFill>
                  <a:srgbClr val="FF0000"/>
                </a:solidFill>
                <a:latin typeface="Times New Roman" panose="02020603050405020304" pitchFamily="65" charset="-122"/>
                <a:ea typeface="宋体" panose="02010600030101010101" pitchFamily="2" charset="-122"/>
              </a:rPr>
              <a:t>   function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（事物的）功能；作用</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15. </a:t>
            </a:r>
            <a:r>
              <a:rPr lang="en-US" altLang="zh-CN" sz="1815" u="sng" kern="0" dirty="0" smtClean="0">
                <a:solidFill>
                  <a:srgbClr val="FF0000"/>
                </a:solidFill>
                <a:latin typeface="Times New Roman" panose="02020603050405020304" pitchFamily="65" charset="-122"/>
                <a:ea typeface="宋体" panose="02010600030101010101" pitchFamily="2" charset="-122"/>
              </a:rPr>
              <a:t>   download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下载（信息或程序）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16.</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diet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日常饮食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17. </a:t>
            </a:r>
            <a:r>
              <a:rPr lang="en-US" altLang="zh-CN" sz="1815" u="sng" kern="0" dirty="0" smtClean="0">
                <a:solidFill>
                  <a:srgbClr val="FF0000"/>
                </a:solidFill>
                <a:latin typeface="Times New Roman" panose="02020603050405020304" pitchFamily="65" charset="-122"/>
                <a:ea typeface="宋体" panose="02010600030101010101" pitchFamily="2" charset="-122"/>
              </a:rPr>
              <a:t>   tip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指点</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建议</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18. </a:t>
            </a:r>
            <a:r>
              <a:rPr lang="en-US" altLang="zh-CN" sz="1815" u="sng" kern="0" dirty="0" smtClean="0">
                <a:solidFill>
                  <a:srgbClr val="FF0000"/>
                </a:solidFill>
                <a:latin typeface="Times New Roman" panose="02020603050405020304" pitchFamily="65" charset="-122"/>
                <a:ea typeface="宋体" panose="02010600030101010101" pitchFamily="2" charset="-122"/>
              </a:rPr>
              <a:t>   custom</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风俗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习惯</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传统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19. </a:t>
            </a:r>
            <a:r>
              <a:rPr lang="en-US" altLang="zh-CN" sz="1815" u="sng" kern="0" dirty="0" smtClean="0">
                <a:solidFill>
                  <a:srgbClr val="FF0000"/>
                </a:solidFill>
                <a:latin typeface="Times New Roman" panose="02020603050405020304" pitchFamily="65" charset="-122"/>
                <a:ea typeface="宋体" panose="02010600030101010101" pitchFamily="2" charset="-122"/>
              </a:rPr>
              <a:t>   manners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礼貌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礼仪</a:t>
            </a:r>
          </a:p>
          <a:p>
            <a:pPr marL="457200" indent="-457200" eaLnBrk="0" latinLnBrk="1" hangingPunct="0">
              <a:lnSpc>
                <a:spcPct val="150000"/>
              </a:lnSpc>
              <a:spcBef>
                <a:spcPts val="140"/>
              </a:spcBef>
            </a:pPr>
            <a:r>
              <a:rPr lang="en-US" altLang="zh-CN" sz="1815" kern="0" dirty="0" smtClean="0">
                <a:latin typeface="Times New Roman" panose="02020603050405020304" pitchFamily="65" charset="-122"/>
                <a:ea typeface="宋体" panose="02010600030101010101" pitchFamily="2" charset="-122"/>
              </a:rPr>
              <a:t>20.</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handle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把手</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975995" y="1277620"/>
            <a:ext cx="123888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00418" y="1691469"/>
            <a:ext cx="857256"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00125" y="2125345"/>
            <a:ext cx="100012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000125" y="2544445"/>
            <a:ext cx="100076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00125" y="2968625"/>
            <a:ext cx="121475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00760" y="3427095"/>
            <a:ext cx="121412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31240" y="4268470"/>
            <a:ext cx="612140" cy="356870"/>
          </a:xfrm>
          <a:prstGeom prst="rect">
            <a:avLst/>
          </a:prstGeom>
          <a:noFill/>
          <a:ln w="9525">
            <a:noFill/>
            <a:miter lim="800000"/>
            <a:headEnd/>
            <a:tailEnd/>
          </a:ln>
        </p:spPr>
      </p:pic>
      <p:pic>
        <p:nvPicPr>
          <p:cNvPr id="10" name="Picture 4" descr="\\a015\吴双婷\线.tif"/>
          <p:cNvPicPr>
            <a:picLocks noChangeArrowheads="1"/>
          </p:cNvPicPr>
          <p:nvPr/>
        </p:nvPicPr>
        <p:blipFill>
          <a:blip r:embed="rId3" cstate="print"/>
          <a:srcRect/>
          <a:stretch>
            <a:fillRect/>
          </a:stretch>
        </p:blipFill>
        <p:spPr bwMode="auto">
          <a:xfrm>
            <a:off x="1031240" y="3911600"/>
            <a:ext cx="612000" cy="28800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00760" y="4697095"/>
            <a:ext cx="100012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031240" y="5191760"/>
            <a:ext cx="1078865"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1031875" y="5548630"/>
            <a:ext cx="897890" cy="396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3"/>
                                        </p:tgtEl>
                                      </p:cBhvr>
                                    </p:animEffect>
                                    <p:set>
                                      <p:cBhvr>
                                        <p:cTn id="52" dur="1" fill="hold">
                                          <p:stCondLst>
                                            <p:cond delay="19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4"/>
                                        </p:tgtEl>
                                      </p:cBhvr>
                                    </p:animEffect>
                                    <p:set>
                                      <p:cBhvr>
                                        <p:cTn id="57" dur="1" fill="hold">
                                          <p:stCondLst>
                                            <p:cond delay="1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848501"/>
            <a:ext cx="8316000" cy="57207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672" dirty="0" smtClean="0">
                <a:solidFill>
                  <a:srgbClr val="000000"/>
                </a:solidFill>
                <a:latin typeface="Times New Roman" panose="02020603050405020304" pitchFamily="65" charset="-122"/>
                <a:ea typeface="宋体" panose="02010600030101010101" pitchFamily="2" charset="-122"/>
              </a:rPr>
              <a:t> </a:t>
            </a:r>
            <a:r>
              <a:rPr lang="en-US" altLang="zh-CN" dirty="0" smtClean="0">
                <a:latin typeface="+mn-ea"/>
              </a:rPr>
              <a:t>addict </a:t>
            </a:r>
            <a:r>
              <a:rPr lang="en-US" altLang="zh-CN" i="1" dirty="0" smtClean="0">
                <a:latin typeface="+mn-ea"/>
              </a:rPr>
              <a:t>n.</a:t>
            </a:r>
            <a:r>
              <a:rPr lang="zh-CN" altLang="en-US" dirty="0" smtClean="0">
                <a:latin typeface="+mn-ea"/>
              </a:rPr>
              <a:t>对</a:t>
            </a:r>
            <a:r>
              <a:rPr lang="en-US" altLang="zh-CN" dirty="0" smtClean="0">
                <a:latin typeface="+mn-ea"/>
              </a:rPr>
              <a:t>……</a:t>
            </a:r>
            <a:r>
              <a:rPr lang="zh-CN" altLang="en-US" dirty="0" smtClean="0">
                <a:latin typeface="+mn-ea"/>
              </a:rPr>
              <a:t>着迷的人</a:t>
            </a:r>
            <a:endParaRPr lang="en-US" altLang="zh-CN" dirty="0" smtClean="0">
              <a:latin typeface="+mn-ea"/>
            </a:endParaRPr>
          </a:p>
          <a:p>
            <a:pPr eaLnBrk="0" latinLnBrk="1" hangingPunct="0">
              <a:lnSpc>
                <a:spcPct val="150000"/>
              </a:lnSpc>
              <a:spcBef>
                <a:spcPts val="140"/>
              </a:spcBef>
            </a:pPr>
            <a:r>
              <a:rPr lang="en-US" altLang="zh-CN" sz="1815" kern="0" dirty="0" err="1" smtClean="0">
                <a:solidFill>
                  <a:srgbClr val="000000"/>
                </a:solidFill>
                <a:latin typeface="Times New Roman" panose="02020603050405020304" pitchFamily="65" charset="-122"/>
                <a:ea typeface="宋体" panose="02010600030101010101" pitchFamily="2" charset="-122"/>
              </a:rPr>
              <a:t>So,if</a:t>
            </a:r>
            <a:r>
              <a:rPr lang="en-US" altLang="zh-CN" sz="1815" kern="0" dirty="0" smtClean="0">
                <a:solidFill>
                  <a:srgbClr val="000000"/>
                </a:solidFill>
                <a:latin typeface="Times New Roman" panose="02020603050405020304" pitchFamily="65" charset="-122"/>
                <a:ea typeface="宋体" panose="02010600030101010101" pitchFamily="2" charset="-122"/>
              </a:rPr>
              <a:t> you’re a sugar addict and aren’t able to say no to chocolate or cola, you had better download it now!(</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P5)</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所以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如果你是一个爱吃糖的人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并且不能拒绝巧克力或可乐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你最好现在就下载它！</a:t>
            </a: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Some children easily become addicted to </a:t>
            </a:r>
            <a:r>
              <a:rPr lang="en-US" altLang="zh-CN" sz="1815" kern="0" dirty="0" err="1" smtClean="0">
                <a:solidFill>
                  <a:srgbClr val="000000"/>
                </a:solidFill>
                <a:latin typeface="Times New Roman" panose="02020603050405020304" pitchFamily="65" charset="-122"/>
                <a:ea typeface="宋体" panose="02010600030101010101" pitchFamily="2" charset="-122"/>
              </a:rPr>
              <a:t>smartphones</a:t>
            </a:r>
            <a:r>
              <a:rPr lang="en-US" altLang="zh-CN" sz="1815" kern="0" dirty="0" smtClean="0">
                <a:solidFill>
                  <a:srgbClr val="000000"/>
                </a:solidFill>
                <a:latin typeface="Times New Roman" panose="02020603050405020304" pitchFamily="65" charset="-122"/>
                <a:ea typeface="宋体" panose="02010600030101010101" pitchFamily="2" charset="-122"/>
              </a:rPr>
              <a:t> and other entertainment platforms when they study online.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一些孩子在网上学习时很容易沉迷于智能手机和其他娱乐平台。</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Spicy Hot Pot seems to be more addictive than most other street food.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麻辣烫似乎比大多数的其他街头小吃更容易使人上瘾。</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(China Daily, 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11</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)Diego </a:t>
            </a:r>
            <a:r>
              <a:rPr lang="en-US" altLang="zh-CN" sz="1815" kern="0" dirty="0" err="1" smtClean="0">
                <a:solidFill>
                  <a:srgbClr val="000000"/>
                </a:solidFill>
                <a:latin typeface="Times New Roman" panose="02020603050405020304" pitchFamily="65" charset="-122"/>
                <a:ea typeface="宋体" panose="02010600030101010101" pitchFamily="2" charset="-122"/>
              </a:rPr>
              <a:t>Maradona</a:t>
            </a:r>
            <a:r>
              <a:rPr lang="en-US" altLang="zh-CN" sz="1815" kern="0" dirty="0" smtClean="0">
                <a:solidFill>
                  <a:srgbClr val="000000"/>
                </a:solidFill>
                <a:latin typeface="Times New Roman" panose="02020603050405020304" pitchFamily="65" charset="-122"/>
                <a:ea typeface="宋体" panose="02010600030101010101" pitchFamily="2" charset="-122"/>
              </a:rPr>
              <a:t>, who died of a heart attack, once battled drugs and alcohol addiction.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迭戈</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马拉多纳死于心脏病发作</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他曾与毒品和酒精成瘾作斗争。</a:t>
            </a:r>
            <a:endParaRPr lang="zh-CN" altLang="en-US" dirty="0"/>
          </a:p>
        </p:txBody>
      </p:sp>
      <p:pic>
        <p:nvPicPr>
          <p:cNvPr id="3" name="图片 3" descr="textimage17.jpeg"/>
          <p:cNvPicPr>
            <a:picLocks noChangeAspect="1"/>
          </p:cNvPicPr>
          <p:nvPr/>
        </p:nvPicPr>
        <p:blipFill>
          <a:blip r:embed="rId3" cstate="print"/>
          <a:stretch>
            <a:fillRect/>
          </a:stretch>
        </p:blipFill>
        <p:spPr>
          <a:xfrm>
            <a:off x="637258" y="919939"/>
            <a:ext cx="1500198" cy="390051"/>
          </a:xfrm>
          <a:prstGeom prst="rect">
            <a:avLst/>
          </a:prstGeom>
        </p:spPr>
      </p:pic>
      <p:pic>
        <p:nvPicPr>
          <p:cNvPr id="4" name="图片 4" descr="textimage18.jpeg"/>
          <p:cNvPicPr>
            <a:picLocks noChangeAspect="1"/>
          </p:cNvPicPr>
          <p:nvPr/>
        </p:nvPicPr>
        <p:blipFill>
          <a:blip r:embed="rId4" cstate="print"/>
          <a:stretch>
            <a:fillRect/>
          </a:stretch>
        </p:blipFill>
        <p:spPr>
          <a:xfrm>
            <a:off x="708696" y="2777327"/>
            <a:ext cx="209549" cy="23812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775196"/>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addicted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上瘾的；沉迷的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be/become/get addicted    to    ...</a:t>
            </a:r>
            <a:r>
              <a:rPr lang="zh-CN" altLang="en-US" sz="1815" kern="0" dirty="0" smtClean="0">
                <a:solidFill>
                  <a:srgbClr val="000000"/>
                </a:solidFill>
                <a:latin typeface="Times New Roman" panose="02020603050405020304" pitchFamily="65" charset="-122"/>
                <a:ea typeface="宋体" panose="02010600030101010101" pitchFamily="2" charset="-122"/>
              </a:rPr>
              <a:t>沉迷于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成瘾的</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addictive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使人上瘾的</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addiction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瘾；入迷；嗜好</a:t>
            </a:r>
            <a:endParaRPr lang="zh-CN" altLang="en-US" dirty="0"/>
          </a:p>
        </p:txBody>
      </p:sp>
      <p:pic>
        <p:nvPicPr>
          <p:cNvPr id="3" name="图片 3" descr="textimage19.jpeg"/>
          <p:cNvPicPr>
            <a:picLocks noChangeAspect="1"/>
          </p:cNvPicPr>
          <p:nvPr/>
        </p:nvPicPr>
        <p:blipFill>
          <a:blip r:embed="rId3" cstate="print"/>
          <a:stretch>
            <a:fillRect/>
          </a:stretch>
        </p:blipFill>
        <p:spPr>
          <a:xfrm>
            <a:off x="642910" y="1846634"/>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996950" y="2298065"/>
            <a:ext cx="104521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019175" y="3115945"/>
            <a:ext cx="112458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019810" y="3590290"/>
            <a:ext cx="123825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81233"/>
            <a:ext cx="8316000" cy="383349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3-1 (         )Some students who are addicted  </a:t>
            </a:r>
            <a:r>
              <a:rPr lang="en-US" altLang="zh-CN" u="sng" dirty="0" smtClean="0">
                <a:solidFill>
                  <a:srgbClr val="FF0000"/>
                </a:solidFill>
                <a:latin typeface="Times New Roman" panose="02020603050405020304" pitchFamily="18" charset="0"/>
                <a:cs typeface="Times New Roman" panose="02020603050405020304" pitchFamily="18" charset="0"/>
              </a:rPr>
              <a:t>   to </a:t>
            </a:r>
            <a:r>
              <a:rPr lang="en-US" altLang="zh-CN" dirty="0" smtClean="0">
                <a:latin typeface="Times New Roman" panose="02020603050405020304" pitchFamily="18" charset="0"/>
                <a:cs typeface="Times New Roman" panose="02020603050405020304" pitchFamily="18" charset="0"/>
              </a:rPr>
              <a:t>    the virtual world can’t bear being separated from mobile phones even for a short while.</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考查介词。句意：有些沉迷于虚拟世界的学生无法忍受与手机分开</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即使是短短的一会儿。</a:t>
            </a:r>
            <a:r>
              <a:rPr lang="en-US" altLang="zh-CN" dirty="0" smtClean="0">
                <a:latin typeface="Times New Roman" panose="02020603050405020304" pitchFamily="18" charset="0"/>
                <a:cs typeface="Times New Roman" panose="02020603050405020304" pitchFamily="18" charset="0"/>
              </a:rPr>
              <a:t>be addicted to</a:t>
            </a:r>
            <a:r>
              <a:rPr lang="zh-CN" altLang="en-US" dirty="0" smtClean="0">
                <a:latin typeface="Times New Roman" panose="02020603050405020304" pitchFamily="18" charset="0"/>
                <a:cs typeface="Times New Roman" panose="02020603050405020304" pitchFamily="18" charset="0"/>
              </a:rPr>
              <a:t>沉迷于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故填</a:t>
            </a:r>
            <a:r>
              <a:rPr lang="en-US" altLang="zh-CN" dirty="0" smtClean="0">
                <a:latin typeface="Times New Roman" panose="02020603050405020304" pitchFamily="18" charset="0"/>
                <a:cs typeface="Times New Roman" panose="02020603050405020304" pitchFamily="18" charset="0"/>
              </a:rPr>
              <a:t>to</a:t>
            </a:r>
            <a:r>
              <a:rPr lang="zh-CN" altLang="en-US" dirty="0" smtClean="0">
                <a:latin typeface="Times New Roman" panose="02020603050405020304" pitchFamily="18" charset="0"/>
                <a:cs typeface="Times New Roman" panose="02020603050405020304" pitchFamily="18" charset="0"/>
              </a:rPr>
              <a: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3-2 (           )There are millions of people in our country who are addicted to </a:t>
            </a:r>
          </a:p>
          <a:p>
            <a:pPr eaLnBrk="0" latinLnBrk="1" hangingPunct="0">
              <a:lnSpc>
                <a:spcPct val="150000"/>
              </a:lnSpc>
              <a:spcBef>
                <a:spcPts val="140"/>
              </a:spcBef>
            </a:pPr>
            <a:r>
              <a:rPr lang="en-US" altLang="zh-CN" u="sng" dirty="0" smtClean="0">
                <a:solidFill>
                  <a:srgbClr val="FF0000"/>
                </a:solidFill>
                <a:latin typeface="Times New Roman" panose="02020603050405020304" pitchFamily="18" charset="0"/>
                <a:cs typeface="Times New Roman" panose="02020603050405020304" pitchFamily="18" charset="0"/>
              </a:rPr>
              <a:t>smoking</a:t>
            </a:r>
            <a:r>
              <a:rPr lang="en-US" altLang="zh-CN" dirty="0" smtClean="0">
                <a:latin typeface="Times New Roman" panose="02020603050405020304" pitchFamily="18" charset="0"/>
                <a:cs typeface="Times New Roman" panose="02020603050405020304" pitchFamily="18" charset="0"/>
              </a:rPr>
              <a:t>   (smoke), which is extremely dangerous to public health.</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考查非谓语动词。句意：我国有数百万人沉迷于吸烟</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这对公众健康危害极大。</a:t>
            </a:r>
            <a:r>
              <a:rPr lang="en-US" altLang="zh-CN" dirty="0" smtClean="0">
                <a:latin typeface="Times New Roman" panose="02020603050405020304" pitchFamily="18" charset="0"/>
                <a:cs typeface="Times New Roman" panose="02020603050405020304" pitchFamily="18" charset="0"/>
              </a:rPr>
              <a:t>be addicted to</a:t>
            </a:r>
            <a:r>
              <a:rPr lang="zh-CN" altLang="en-US" dirty="0" smtClean="0">
                <a:latin typeface="Times New Roman" panose="02020603050405020304" pitchFamily="18" charset="0"/>
                <a:cs typeface="Times New Roman" panose="02020603050405020304" pitchFamily="18" charset="0"/>
              </a:rPr>
              <a:t>沉迷于</a:t>
            </a:r>
            <a:r>
              <a:rPr lang="en-US" altLang="zh-CN" dirty="0" smtClean="0">
                <a:latin typeface="Times New Roman" panose="02020603050405020304" pitchFamily="18" charset="0"/>
                <a:cs typeface="Times New Roman" panose="02020603050405020304" pitchFamily="18" charset="0"/>
              </a:rPr>
              <a:t>……,to</a:t>
            </a:r>
            <a:r>
              <a:rPr lang="zh-CN" altLang="en-US" dirty="0" smtClean="0">
                <a:latin typeface="Times New Roman" panose="02020603050405020304" pitchFamily="18" charset="0"/>
                <a:cs typeface="Times New Roman" panose="02020603050405020304" pitchFamily="18" charset="0"/>
              </a:rPr>
              <a:t>是介词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后接</a:t>
            </a:r>
            <a:r>
              <a:rPr lang="en-US" altLang="zh-CN" dirty="0" err="1" smtClean="0">
                <a:latin typeface="Times New Roman" panose="02020603050405020304" pitchFamily="18" charset="0"/>
                <a:cs typeface="Times New Roman" panose="02020603050405020304" pitchFamily="18" charset="0"/>
              </a:rPr>
              <a:t>v.-ing</a:t>
            </a:r>
            <a:r>
              <a:rPr lang="zh-CN" altLang="en-US" dirty="0" smtClean="0">
                <a:latin typeface="Times New Roman" panose="02020603050405020304" pitchFamily="18" charset="0"/>
                <a:cs typeface="Times New Roman" panose="02020603050405020304" pitchFamily="18" charset="0"/>
              </a:rPr>
              <a:t>形式作宾语</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故填</a:t>
            </a:r>
            <a:r>
              <a:rPr lang="en-US" altLang="zh-CN" dirty="0" smtClean="0">
                <a:latin typeface="Times New Roman" panose="02020603050405020304" pitchFamily="18" charset="0"/>
                <a:cs typeface="Times New Roman" panose="02020603050405020304" pitchFamily="18" charset="0"/>
              </a:rPr>
              <a:t>smoking</a:t>
            </a:r>
            <a:r>
              <a:rPr lang="zh-CN" altLang="en-US" dirty="0" smtClean="0">
                <a:latin typeface="Times New Roman" panose="02020603050405020304" pitchFamily="18" charset="0"/>
                <a:cs typeface="Times New Roman" panose="02020603050405020304" pitchFamily="18" charset="0"/>
              </a:rPr>
              <a:t>。</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3" descr="textimage5.jpeg"/>
          <p:cNvPicPr>
            <a:picLocks noChangeAspect="1"/>
          </p:cNvPicPr>
          <p:nvPr/>
        </p:nvPicPr>
        <p:blipFill>
          <a:blip r:embed="rId3" cstate="print"/>
          <a:stretch>
            <a:fillRect/>
          </a:stretch>
        </p:blipFill>
        <p:spPr>
          <a:xfrm>
            <a:off x="718068" y="1035403"/>
            <a:ext cx="1139288" cy="384602"/>
          </a:xfrm>
          <a:prstGeom prst="rect">
            <a:avLst/>
          </a:prstGeom>
        </p:spPr>
      </p:pic>
      <p:pic>
        <p:nvPicPr>
          <p:cNvPr id="10" name="图片 3" descr="textimage23.jpeg"/>
          <p:cNvPicPr>
            <a:picLocks noChangeAspect="1"/>
          </p:cNvPicPr>
          <p:nvPr/>
        </p:nvPicPr>
        <p:blipFill>
          <a:blip r:embed="rId4" cstate="print"/>
          <a:stretch>
            <a:fillRect/>
          </a:stretch>
        </p:blipFill>
        <p:spPr>
          <a:xfrm>
            <a:off x="1142976" y="1920071"/>
            <a:ext cx="473254" cy="317967"/>
          </a:xfrm>
          <a:prstGeom prst="rect">
            <a:avLst/>
          </a:prstGeom>
        </p:spPr>
      </p:pic>
      <p:pic>
        <p:nvPicPr>
          <p:cNvPr id="11" name="图片 3" descr="textimage23.jpeg"/>
          <p:cNvPicPr>
            <a:picLocks noChangeAspect="1"/>
          </p:cNvPicPr>
          <p:nvPr/>
        </p:nvPicPr>
        <p:blipFill>
          <a:blip r:embed="rId4" cstate="print"/>
          <a:stretch>
            <a:fillRect/>
          </a:stretch>
        </p:blipFill>
        <p:spPr>
          <a:xfrm>
            <a:off x="1214414" y="3491707"/>
            <a:ext cx="473254" cy="317967"/>
          </a:xfrm>
          <a:prstGeom prst="rect">
            <a:avLst/>
          </a:prstGeom>
        </p:spPr>
      </p:pic>
      <p:pic>
        <p:nvPicPr>
          <p:cNvPr id="7" name="Picture 4" descr="\\a015\吴双婷\线.tif"/>
          <p:cNvPicPr>
            <a:picLocks noChangeAspect="1" noChangeArrowheads="1"/>
          </p:cNvPicPr>
          <p:nvPr/>
        </p:nvPicPr>
        <p:blipFill>
          <a:blip r:embed="rId5" cstate="print"/>
          <a:srcRect/>
          <a:stretch>
            <a:fillRect/>
          </a:stretch>
        </p:blipFill>
        <p:spPr bwMode="auto">
          <a:xfrm>
            <a:off x="4737735" y="1881505"/>
            <a:ext cx="58928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718477" y="3988915"/>
            <a:ext cx="85725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2910" y="1134253"/>
            <a:ext cx="8072494" cy="5220970"/>
          </a:xfrm>
          <a:prstGeom prst="rect">
            <a:avLst/>
          </a:prstGeom>
        </p:spPr>
        <p:txBody>
          <a:bodyPr wrap="square">
            <a:spAutoFit/>
          </a:bodyPr>
          <a:lstStyle/>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3-3 (         )70% of women said the gaming     </a:t>
            </a:r>
            <a:r>
              <a:rPr lang="en-US" altLang="zh-CN" sz="1815" u="sng" kern="0" dirty="0" smtClean="0">
                <a:solidFill>
                  <a:srgbClr val="FF0000"/>
                </a:solidFill>
                <a:latin typeface="Times New Roman" panose="02020603050405020304" pitchFamily="65" charset="-122"/>
                <a:ea typeface="宋体" panose="02010600030101010101" pitchFamily="2" charset="-122"/>
              </a:rPr>
              <a:t>addiction</a:t>
            </a:r>
            <a:r>
              <a:rPr lang="en-US" altLang="zh-CN" sz="1815" kern="0" dirty="0" smtClean="0">
                <a:solidFill>
                  <a:srgbClr val="000000"/>
                </a:solidFill>
                <a:latin typeface="Times New Roman" panose="02020603050405020304" pitchFamily="65" charset="-122"/>
                <a:ea typeface="宋体" panose="02010600030101010101" pitchFamily="2" charset="-122"/>
              </a:rPr>
              <a:t>    (addict) was the cause of arguments between the couple.</a:t>
            </a:r>
          </a:p>
          <a:p>
            <a:pPr lvl="0"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a:t>
            </a:r>
            <a:r>
              <a:rPr lang="en-US" altLang="zh-CN" sz="1815" kern="0" dirty="0" smtClean="0">
                <a:solidFill>
                  <a:srgbClr val="000000"/>
                </a:solidFill>
                <a:latin typeface="Times New Roman" panose="02020603050405020304" pitchFamily="65" charset="-122"/>
                <a:ea typeface="宋体" panose="02010600030101010101" pitchFamily="2" charset="-122"/>
              </a:rPr>
              <a:t>70%</a:t>
            </a:r>
            <a:r>
              <a:rPr lang="zh-CN" altLang="en-US" sz="1815" kern="0" dirty="0" smtClean="0">
                <a:solidFill>
                  <a:srgbClr val="000000"/>
                </a:solidFill>
                <a:latin typeface="Times New Roman" panose="02020603050405020304" pitchFamily="65" charset="-122"/>
                <a:ea typeface="宋体" panose="02010600030101010101" pitchFamily="2" charset="-122"/>
              </a:rPr>
              <a:t>的女性表示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玩游戏成瘾是导致情侣争吵的原因。设空单词在句中作从句的主语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前面有</a:t>
            </a:r>
            <a:r>
              <a:rPr lang="en-US" altLang="zh-CN" sz="1815" kern="0" dirty="0" smtClean="0">
                <a:solidFill>
                  <a:srgbClr val="000000"/>
                </a:solidFill>
                <a:latin typeface="Times New Roman" panose="02020603050405020304" pitchFamily="65" charset="-122"/>
                <a:ea typeface="宋体" panose="02010600030101010101" pitchFamily="2" charset="-122"/>
              </a:rPr>
              <a:t>gaming,</a:t>
            </a:r>
            <a:r>
              <a:rPr lang="zh-CN" altLang="en-US" sz="1815" kern="0" dirty="0" smtClean="0">
                <a:solidFill>
                  <a:srgbClr val="000000"/>
                </a:solidFill>
                <a:latin typeface="Times New Roman" panose="02020603050405020304" pitchFamily="65" charset="-122"/>
                <a:ea typeface="宋体" panose="02010600030101010101" pitchFamily="2" charset="-122"/>
              </a:rPr>
              <a:t>可知应用名词形式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addiction,</a:t>
            </a:r>
            <a:r>
              <a:rPr lang="zh-CN" altLang="en-US" sz="1815" kern="0" dirty="0" smtClean="0">
                <a:solidFill>
                  <a:srgbClr val="000000"/>
                </a:solidFill>
                <a:latin typeface="Times New Roman" panose="02020603050405020304" pitchFamily="65" charset="-122"/>
                <a:ea typeface="宋体" panose="02010600030101010101" pitchFamily="2" charset="-122"/>
              </a:rPr>
              <a:t>意为“瘾</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嗜好”。</a:t>
            </a:r>
          </a:p>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3-4 (            )The Internet is definitely     </a:t>
            </a:r>
            <a:r>
              <a:rPr lang="en-US" altLang="zh-CN" sz="1815" u="sng" kern="0" dirty="0" smtClean="0">
                <a:solidFill>
                  <a:srgbClr val="FF0000"/>
                </a:solidFill>
                <a:latin typeface="Times New Roman" panose="02020603050405020304" pitchFamily="65" charset="-122"/>
                <a:ea typeface="宋体" panose="02010600030101010101" pitchFamily="2" charset="-122"/>
              </a:rPr>
              <a:t>addictive</a:t>
            </a:r>
            <a:r>
              <a:rPr lang="en-US" altLang="zh-CN" sz="1815" kern="0" dirty="0" smtClean="0">
                <a:solidFill>
                  <a:srgbClr val="000000"/>
                </a:solidFill>
                <a:latin typeface="Times New Roman" panose="02020603050405020304" pitchFamily="65" charset="-122"/>
                <a:ea typeface="宋体" panose="02010600030101010101" pitchFamily="2" charset="-122"/>
              </a:rPr>
              <a:t>     (addict) but if you can keep it under control, it has advantages, too.</a:t>
            </a:r>
          </a:p>
          <a:p>
            <a:pPr lvl="0"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考查形容词。句意：因特网非常容易让人上瘾</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但如果你能把握分寸</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也会获益良深。根据空格前面的</a:t>
            </a:r>
            <a:r>
              <a:rPr lang="en-US" altLang="zh-CN" sz="1815" kern="0" dirty="0" smtClean="0">
                <a:solidFill>
                  <a:srgbClr val="000000"/>
                </a:solidFill>
                <a:latin typeface="Times New Roman" panose="02020603050405020304" pitchFamily="65" charset="-122"/>
                <a:ea typeface="宋体" panose="02010600030101010101" pitchFamily="2" charset="-122"/>
              </a:rPr>
              <a:t>is</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definitely</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设空单词应用形容词作表语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addictive</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3-5 (           )</a:t>
            </a:r>
            <a:r>
              <a:rPr lang="zh-CN" altLang="en-US" sz="1815" kern="0" dirty="0" smtClean="0">
                <a:solidFill>
                  <a:srgbClr val="000000"/>
                </a:solidFill>
                <a:latin typeface="Times New Roman" panose="02020603050405020304" pitchFamily="65" charset="-122"/>
                <a:ea typeface="宋体" panose="02010600030101010101" pitchFamily="2" charset="-122"/>
              </a:rPr>
              <a:t>我们对购买新的东西上瘾了。</a:t>
            </a:r>
          </a:p>
          <a:p>
            <a:pPr lvl="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are addicted to buying</a:t>
            </a:r>
            <a:r>
              <a:rPr lang="en-US" altLang="zh-CN" sz="1815" kern="0" dirty="0" smtClean="0">
                <a:solidFill>
                  <a:srgbClr val="000000"/>
                </a:solidFill>
                <a:latin typeface="Times New Roman" panose="02020603050405020304" pitchFamily="65" charset="-122"/>
                <a:ea typeface="宋体" panose="02010600030101010101" pitchFamily="2" charset="-122"/>
              </a:rPr>
              <a:t>    new things.</a:t>
            </a:r>
            <a:endParaRPr lang="zh-CN" altLang="en-US" dirty="0">
              <a:solidFill>
                <a:prstClr val="black"/>
              </a:solidFill>
            </a:endParaRPr>
          </a:p>
        </p:txBody>
      </p:sp>
      <p:pic>
        <p:nvPicPr>
          <p:cNvPr id="9" name="图片 3" descr="textimage23.jpeg"/>
          <p:cNvPicPr>
            <a:picLocks noChangeAspect="1"/>
          </p:cNvPicPr>
          <p:nvPr/>
        </p:nvPicPr>
        <p:blipFill>
          <a:blip r:embed="rId3" cstate="print"/>
          <a:stretch>
            <a:fillRect/>
          </a:stretch>
        </p:blipFill>
        <p:spPr>
          <a:xfrm>
            <a:off x="1169788" y="1205691"/>
            <a:ext cx="473254" cy="317967"/>
          </a:xfrm>
          <a:prstGeom prst="rect">
            <a:avLst/>
          </a:prstGeom>
        </p:spPr>
      </p:pic>
      <p:pic>
        <p:nvPicPr>
          <p:cNvPr id="10" name="图片 3" descr="textimage23.jpeg"/>
          <p:cNvPicPr>
            <a:picLocks noChangeAspect="1"/>
          </p:cNvPicPr>
          <p:nvPr/>
        </p:nvPicPr>
        <p:blipFill>
          <a:blip r:embed="rId3" cstate="print"/>
          <a:stretch>
            <a:fillRect/>
          </a:stretch>
        </p:blipFill>
        <p:spPr>
          <a:xfrm>
            <a:off x="1312664" y="3348831"/>
            <a:ext cx="473254" cy="317967"/>
          </a:xfrm>
          <a:prstGeom prst="rect">
            <a:avLst/>
          </a:prstGeom>
        </p:spPr>
      </p:pic>
      <p:pic>
        <p:nvPicPr>
          <p:cNvPr id="11" name="图片 3" descr="textimage23.jpeg"/>
          <p:cNvPicPr>
            <a:picLocks noChangeAspect="1"/>
          </p:cNvPicPr>
          <p:nvPr/>
        </p:nvPicPr>
        <p:blipFill>
          <a:blip r:embed="rId3" cstate="print"/>
          <a:stretch>
            <a:fillRect/>
          </a:stretch>
        </p:blipFill>
        <p:spPr>
          <a:xfrm>
            <a:off x="1214414" y="5459756"/>
            <a:ext cx="473254" cy="317967"/>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4827270" y="1205865"/>
            <a:ext cx="116141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4413884" y="3349148"/>
            <a:ext cx="1000132"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169670" y="5881370"/>
            <a:ext cx="22898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53543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differ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不同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不一样</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有区别</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Table manners, however, can differ in different situations.(</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P5)</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然而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餐桌礼仪在不同情况下可能有所不同。</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Things in the world differ from each other in a thousand ways.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Things in the world are different from each other in a thousand ways.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世界上的事物是千差万别的。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homework is to write an article telling the difference between city life and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country life.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家庭作业是写一篇文章</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说明城市生活和农村生活的区别。</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One false step will make a great difference.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失之毫厘</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谬以千里。</a:t>
            </a:r>
            <a:endParaRPr lang="zh-CN" altLang="en-US" dirty="0"/>
          </a:p>
        </p:txBody>
      </p:sp>
      <p:pic>
        <p:nvPicPr>
          <p:cNvPr id="3" name="图片 3" descr="textimage25.jpeg"/>
          <p:cNvPicPr>
            <a:picLocks noChangeAspect="1"/>
          </p:cNvPicPr>
          <p:nvPr/>
        </p:nvPicPr>
        <p:blipFill>
          <a:blip r:embed="rId3" cstate="print"/>
          <a:stretch>
            <a:fillRect/>
          </a:stretch>
        </p:blipFill>
        <p:spPr>
          <a:xfrm>
            <a:off x="857224" y="1205691"/>
            <a:ext cx="1428760" cy="369629"/>
          </a:xfrm>
          <a:prstGeom prst="rect">
            <a:avLst/>
          </a:prstGeom>
        </p:spPr>
      </p:pic>
      <p:pic>
        <p:nvPicPr>
          <p:cNvPr id="4" name="图片 4" descr="textimage26.jpeg"/>
          <p:cNvPicPr>
            <a:picLocks noChangeAspect="1"/>
          </p:cNvPicPr>
          <p:nvPr/>
        </p:nvPicPr>
        <p:blipFill>
          <a:blip r:embed="rId4" cstate="print"/>
          <a:stretch>
            <a:fillRect/>
          </a:stretch>
        </p:blipFill>
        <p:spPr>
          <a:xfrm>
            <a:off x="720000" y="2563013"/>
            <a:ext cx="209549" cy="2381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34537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归纳拓展</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①differ    </a:t>
            </a:r>
            <a:r>
              <a:rPr lang="en-US" altLang="zh-CN" u="sng" dirty="0" smtClean="0">
                <a:solidFill>
                  <a:srgbClr val="FF0000"/>
                </a:solidFill>
                <a:latin typeface="Times New Roman" panose="02020603050405020304" pitchFamily="18" charset="0"/>
                <a:cs typeface="Times New Roman" panose="02020603050405020304" pitchFamily="18" charset="0"/>
              </a:rPr>
              <a:t>from</a:t>
            </a:r>
            <a:r>
              <a:rPr lang="en-US" altLang="zh-CN" dirty="0" smtClean="0">
                <a:latin typeface="Times New Roman" panose="02020603050405020304" pitchFamily="18" charset="0"/>
                <a:cs typeface="Times New Roman" panose="02020603050405020304" pitchFamily="18" charset="0"/>
              </a:rPr>
              <a:t>    ...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in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方面与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不同</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②</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different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不同的；相异的</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be different from...in...</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方面与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不同</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③    </a:t>
            </a:r>
            <a:r>
              <a:rPr lang="en-US" altLang="zh-CN" u="sng" dirty="0" smtClean="0">
                <a:solidFill>
                  <a:srgbClr val="FF0000"/>
                </a:solidFill>
                <a:latin typeface="Times New Roman" panose="02020603050405020304" pitchFamily="18" charset="0"/>
                <a:cs typeface="Times New Roman" panose="02020603050405020304" pitchFamily="18" charset="0"/>
              </a:rPr>
              <a:t>difference</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不同；区别</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tell the difference between...(and...)</a:t>
            </a:r>
            <a:r>
              <a:rPr lang="zh-CN" altLang="en-US" dirty="0" smtClean="0">
                <a:latin typeface="Times New Roman" panose="02020603050405020304" pitchFamily="18" charset="0"/>
                <a:cs typeface="Times New Roman" panose="02020603050405020304" pitchFamily="18" charset="0"/>
              </a:rPr>
              <a:t>分辨出</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的不同</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make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difference </a:t>
            </a:r>
            <a:r>
              <a:rPr lang="zh-CN" altLang="en-US" dirty="0" smtClean="0">
                <a:latin typeface="Times New Roman" panose="02020603050405020304" pitchFamily="18" charset="0"/>
                <a:cs typeface="Times New Roman" panose="02020603050405020304" pitchFamily="18" charset="0"/>
              </a:rPr>
              <a:t>有影响</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④</a:t>
            </a:r>
            <a:r>
              <a:rPr lang="en-US" altLang="zh-CN" dirty="0" smtClean="0">
                <a:latin typeface="Times New Roman" panose="02020603050405020304" pitchFamily="18" charset="0"/>
                <a:cs typeface="Times New Roman" panose="02020603050405020304" pitchFamily="18" charset="0"/>
              </a:rPr>
              <a:t>differently </a:t>
            </a:r>
            <a:r>
              <a:rPr lang="en-US" altLang="zh-CN"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不同地</a:t>
            </a:r>
          </a:p>
        </p:txBody>
      </p:sp>
      <p:pic>
        <p:nvPicPr>
          <p:cNvPr id="3" name="图片 3" descr="textimage27.jpeg"/>
          <p:cNvPicPr>
            <a:picLocks noChangeAspect="1"/>
          </p:cNvPicPr>
          <p:nvPr/>
        </p:nvPicPr>
        <p:blipFill>
          <a:blip r:embed="rId3" cstate="print"/>
          <a:stretch>
            <a:fillRect/>
          </a:stretch>
        </p:blipFill>
        <p:spPr>
          <a:xfrm>
            <a:off x="720000" y="1205691"/>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570990" y="1605915"/>
            <a:ext cx="64262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568244" y="1606061"/>
            <a:ext cx="500066"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967740" y="2064385"/>
            <a:ext cx="114173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967740" y="2943225"/>
            <a:ext cx="114236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288415" y="3777615"/>
            <a:ext cx="42672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8"/>
                                        </p:tgtEl>
                                      </p:cBhvr>
                                    </p:animEffect>
                                    <p:set>
                                      <p:cBhvr>
                                        <p:cTn id="2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99772"/>
            <a:ext cx="8316000" cy="42672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4-1 (2020</a:t>
            </a:r>
            <a:r>
              <a:rPr lang="zh-CN" altLang="en-US" dirty="0" smtClean="0">
                <a:latin typeface="Times New Roman" panose="02020603050405020304" pitchFamily="18" charset="0"/>
                <a:cs typeface="Times New Roman" panose="02020603050405020304" pitchFamily="18" charset="0"/>
              </a:rPr>
              <a:t>全国</a:t>
            </a:r>
            <a:r>
              <a:rPr lang="en-US" altLang="zh-CN" dirty="0" smtClean="0">
                <a:latin typeface="Times New Roman" panose="02020603050405020304" pitchFamily="18" charset="0"/>
                <a:cs typeface="Times New Roman" panose="02020603050405020304" pitchFamily="18" charset="0"/>
              </a:rPr>
              <a:t>Ⅱ,</a:t>
            </a:r>
            <a:r>
              <a:rPr lang="zh-CN" altLang="en-US" dirty="0" smtClean="0">
                <a:latin typeface="Times New Roman" panose="02020603050405020304" pitchFamily="18" charset="0"/>
                <a:cs typeface="Times New Roman" panose="02020603050405020304" pitchFamily="18" charset="0"/>
              </a:rPr>
              <a:t>阅读理解</a:t>
            </a:r>
            <a:r>
              <a:rPr lang="en-US" altLang="zh-CN" dirty="0" smtClean="0">
                <a:latin typeface="Times New Roman" panose="02020603050405020304" pitchFamily="18" charset="0"/>
                <a:cs typeface="Times New Roman" panose="02020603050405020304" pitchFamily="18" charset="0"/>
              </a:rPr>
              <a:t>D,         )I always read, using    </a:t>
            </a:r>
            <a:r>
              <a:rPr lang="en-US" altLang="zh-CN" u="sng" dirty="0" smtClean="0">
                <a:solidFill>
                  <a:srgbClr val="FF0000"/>
                </a:solidFill>
                <a:latin typeface="Times New Roman" panose="02020603050405020304" pitchFamily="18" charset="0"/>
                <a:cs typeface="Times New Roman" panose="02020603050405020304" pitchFamily="18" charset="0"/>
              </a:rPr>
              <a:t>different</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(differ)voices, as though I were acting out the stories with my voice and they loved it!</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考查形容词。句意：我总是用不同的声音阅读</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就好像我在用我的声音表演故事</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而且他们很喜欢</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根据空格后的</a:t>
            </a:r>
            <a:r>
              <a:rPr lang="en-US" altLang="zh-CN" dirty="0" smtClean="0">
                <a:latin typeface="Times New Roman" panose="02020603050405020304" pitchFamily="18" charset="0"/>
                <a:cs typeface="Times New Roman" panose="02020603050405020304" pitchFamily="18" charset="0"/>
              </a:rPr>
              <a:t>voices</a:t>
            </a:r>
            <a:r>
              <a:rPr lang="zh-CN" altLang="en-US" dirty="0" smtClean="0">
                <a:latin typeface="Times New Roman" panose="02020603050405020304" pitchFamily="18" charset="0"/>
                <a:cs typeface="Times New Roman" panose="02020603050405020304" pitchFamily="18" charset="0"/>
              </a:rPr>
              <a:t>可知</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应用形容词修饰名词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故填</a:t>
            </a:r>
            <a:r>
              <a:rPr lang="en-US" altLang="zh-CN" dirty="0" smtClean="0">
                <a:latin typeface="Times New Roman" panose="02020603050405020304" pitchFamily="18" charset="0"/>
                <a:cs typeface="Times New Roman" panose="02020603050405020304" pitchFamily="18" charset="0"/>
              </a:rPr>
              <a:t>different</a:t>
            </a:r>
            <a:r>
              <a:rPr lang="zh-CN" altLang="en-US" dirty="0" smtClean="0">
                <a:latin typeface="Times New Roman" panose="02020603050405020304" pitchFamily="18" charset="0"/>
                <a:cs typeface="Times New Roman" panose="02020603050405020304" pitchFamily="18" charset="0"/>
              </a:rPr>
              <a: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4-2 (2020</a:t>
            </a:r>
            <a:r>
              <a:rPr lang="zh-CN" altLang="en-US" dirty="0" smtClean="0">
                <a:latin typeface="Times New Roman" panose="02020603050405020304" pitchFamily="18" charset="0"/>
                <a:cs typeface="Times New Roman" panose="02020603050405020304" pitchFamily="18" charset="0"/>
              </a:rPr>
              <a:t>浙江</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七选五</a:t>
            </a:r>
            <a:r>
              <a:rPr lang="en-US" altLang="zh-CN" dirty="0" smtClean="0">
                <a:latin typeface="Times New Roman" panose="02020603050405020304" pitchFamily="18" charset="0"/>
                <a:cs typeface="Times New Roman" panose="02020603050405020304" pitchFamily="18" charset="0"/>
              </a:rPr>
              <a:t>,         )My older brother couldn’t be bothered to play with me. </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His friends teased him about babysitting his sister and his interests were far different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from</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mine.</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考查介词。句意：我哥哥懒得和我一起玩。他的朋友取笑他照顾他妹妹</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而且他的兴趣和我的大不相同。</a:t>
            </a:r>
            <a:r>
              <a:rPr lang="en-US" altLang="zh-CN" dirty="0" smtClean="0">
                <a:latin typeface="Times New Roman" panose="02020603050405020304" pitchFamily="18" charset="0"/>
                <a:cs typeface="Times New Roman" panose="02020603050405020304" pitchFamily="18" charset="0"/>
              </a:rPr>
              <a:t>be different from</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填</a:t>
            </a:r>
            <a:r>
              <a:rPr lang="en-US" altLang="zh-CN" dirty="0" smtClean="0">
                <a:latin typeface="Times New Roman" panose="02020603050405020304" pitchFamily="18" charset="0"/>
                <a:cs typeface="Times New Roman" panose="02020603050405020304" pitchFamily="18" charset="0"/>
              </a:rPr>
              <a:t>from</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5" name="图片 3" descr="textimage5.jpeg"/>
          <p:cNvPicPr>
            <a:picLocks noChangeAspect="1"/>
          </p:cNvPicPr>
          <p:nvPr/>
        </p:nvPicPr>
        <p:blipFill>
          <a:blip r:embed="rId3" cstate="print"/>
          <a:stretch>
            <a:fillRect/>
          </a:stretch>
        </p:blipFill>
        <p:spPr>
          <a:xfrm>
            <a:off x="714348" y="1130047"/>
            <a:ext cx="1214446" cy="409974"/>
          </a:xfrm>
          <a:prstGeom prst="rect">
            <a:avLst/>
          </a:prstGeom>
        </p:spPr>
      </p:pic>
      <p:pic>
        <p:nvPicPr>
          <p:cNvPr id="9" name="图片 3" descr="textimage43.jpeg"/>
          <p:cNvPicPr>
            <a:picLocks noChangeAspect="1"/>
          </p:cNvPicPr>
          <p:nvPr/>
        </p:nvPicPr>
        <p:blipFill>
          <a:blip r:embed="rId4" cstate="print"/>
          <a:stretch>
            <a:fillRect/>
          </a:stretch>
        </p:blipFill>
        <p:spPr>
          <a:xfrm>
            <a:off x="3500430" y="2277261"/>
            <a:ext cx="357190" cy="239986"/>
          </a:xfrm>
          <a:prstGeom prst="rect">
            <a:avLst/>
          </a:prstGeom>
        </p:spPr>
      </p:pic>
      <p:pic>
        <p:nvPicPr>
          <p:cNvPr id="10" name="图片 3" descr="textimage43.jpeg"/>
          <p:cNvPicPr>
            <a:picLocks noChangeAspect="1"/>
          </p:cNvPicPr>
          <p:nvPr/>
        </p:nvPicPr>
        <p:blipFill>
          <a:blip r:embed="rId4" cstate="print"/>
          <a:stretch>
            <a:fillRect/>
          </a:stretch>
        </p:blipFill>
        <p:spPr>
          <a:xfrm>
            <a:off x="2857488" y="3920335"/>
            <a:ext cx="357190" cy="239986"/>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5956310" y="2160420"/>
            <a:ext cx="10715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714667" y="4711550"/>
            <a:ext cx="57150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919939"/>
            <a:ext cx="8316000" cy="554926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4-3 (2020</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)Multiple genes behaved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differently</a:t>
            </a:r>
            <a:r>
              <a:rPr lang="en-US" altLang="zh-CN" sz="1815" kern="0" dirty="0" smtClean="0">
                <a:solidFill>
                  <a:srgbClr val="000000"/>
                </a:solidFill>
                <a:latin typeface="Times New Roman" panose="02020603050405020304" pitchFamily="65" charset="-122"/>
                <a:ea typeface="宋体" panose="02010600030101010101" pitchFamily="2" charset="-122"/>
              </a:rPr>
              <a:t>    (different), depending on whether someone had eaten or not before walking.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考查副词。句意：多种基因表现不同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这取决于一个人在行走前是否吃过东西。设空处修饰动词</a:t>
            </a:r>
            <a:r>
              <a:rPr lang="en-US" altLang="zh-CN" sz="1815" kern="0" dirty="0" smtClean="0">
                <a:solidFill>
                  <a:srgbClr val="000000"/>
                </a:solidFill>
                <a:latin typeface="Times New Roman" panose="02020603050405020304" pitchFamily="65" charset="-122"/>
                <a:ea typeface="宋体" panose="02010600030101010101" pitchFamily="2" charset="-122"/>
              </a:rPr>
              <a:t>behaved,</a:t>
            </a:r>
            <a:r>
              <a:rPr lang="zh-CN" altLang="en-US" sz="1815" kern="0" dirty="0" smtClean="0">
                <a:solidFill>
                  <a:srgbClr val="000000"/>
                </a:solidFill>
                <a:latin typeface="Times New Roman" panose="02020603050405020304" pitchFamily="65" charset="-122"/>
                <a:ea typeface="宋体" panose="02010600030101010101" pitchFamily="2" charset="-122"/>
              </a:rPr>
              <a:t>应用副词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differently</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4-4 (2019</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任务型阅读</a:t>
            </a:r>
            <a:r>
              <a:rPr lang="en-US" altLang="zh-CN" sz="1815" kern="0" dirty="0" smtClean="0">
                <a:solidFill>
                  <a:srgbClr val="000000"/>
                </a:solidFill>
                <a:latin typeface="Times New Roman" panose="02020603050405020304" pitchFamily="65" charset="-122"/>
                <a:ea typeface="宋体" panose="02010600030101010101" pitchFamily="2" charset="-122"/>
              </a:rPr>
              <a:t>,       )Despite their many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differences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(differ), all human beings share several defining characteristics, such as large brains and the ability to walk upright on two legs.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考查名词。此处表示“尽管有许多不同之处”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根据空前</a:t>
            </a:r>
            <a:r>
              <a:rPr lang="en-US" altLang="zh-CN" sz="1815" kern="0" dirty="0" smtClean="0">
                <a:solidFill>
                  <a:srgbClr val="000000"/>
                </a:solidFill>
                <a:latin typeface="Times New Roman" panose="02020603050405020304" pitchFamily="65" charset="-122"/>
                <a:ea typeface="宋体" panose="02010600030101010101" pitchFamily="2" charset="-122"/>
              </a:rPr>
              <a:t>many</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本空应用名词的复数形式。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4-5 (2017</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)Before birth, babies can tell the    </a:t>
            </a:r>
            <a:r>
              <a:rPr lang="en-US" altLang="zh-CN" sz="1815" u="sng" kern="0" dirty="0" smtClean="0">
                <a:solidFill>
                  <a:srgbClr val="FF0000"/>
                </a:solidFill>
                <a:latin typeface="Times New Roman" panose="02020603050405020304" pitchFamily="65" charset="-122"/>
                <a:ea typeface="宋体" panose="02010600030101010101" pitchFamily="2" charset="-122"/>
              </a:rPr>
              <a:t>difference</a:t>
            </a:r>
            <a:r>
              <a:rPr lang="en-US" altLang="zh-CN" sz="1815" kern="0" dirty="0" smtClean="0">
                <a:solidFill>
                  <a:srgbClr val="000000"/>
                </a:solidFill>
                <a:latin typeface="Times New Roman" panose="02020603050405020304" pitchFamily="65" charset="-122"/>
                <a:ea typeface="宋体" panose="02010600030101010101" pitchFamily="2" charset="-122"/>
              </a:rPr>
              <a:t>    (differ) between loud sounds and voices.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考查名词。本空作动词</a:t>
            </a:r>
            <a:r>
              <a:rPr lang="en-US" altLang="zh-CN" sz="1815" kern="0" dirty="0" smtClean="0">
                <a:solidFill>
                  <a:srgbClr val="000000"/>
                </a:solidFill>
                <a:latin typeface="Times New Roman" panose="02020603050405020304" pitchFamily="65" charset="-122"/>
                <a:ea typeface="宋体" panose="02010600030101010101" pitchFamily="2" charset="-122"/>
              </a:rPr>
              <a:t>tell</a:t>
            </a:r>
            <a:r>
              <a:rPr lang="zh-CN" altLang="en-US" sz="1815" kern="0" dirty="0" smtClean="0">
                <a:solidFill>
                  <a:srgbClr val="000000"/>
                </a:solidFill>
                <a:latin typeface="Times New Roman" panose="02020603050405020304" pitchFamily="65" charset="-122"/>
                <a:ea typeface="宋体" panose="02010600030101010101" pitchFamily="2" charset="-122"/>
              </a:rPr>
              <a:t>的宾语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故应填名词</a:t>
            </a:r>
            <a:r>
              <a:rPr lang="en-US" altLang="zh-CN" sz="1815" kern="0" dirty="0" smtClean="0">
                <a:solidFill>
                  <a:srgbClr val="000000"/>
                </a:solidFill>
                <a:latin typeface="Times New Roman" panose="02020603050405020304" pitchFamily="65" charset="-122"/>
                <a:ea typeface="宋体" panose="02010600030101010101" pitchFamily="2" charset="-122"/>
              </a:rPr>
              <a:t>difference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tell the difference between...and...</a:t>
            </a:r>
            <a:r>
              <a:rPr lang="zh-CN" altLang="en-US" sz="1815" kern="0" dirty="0" smtClean="0">
                <a:solidFill>
                  <a:srgbClr val="000000"/>
                </a:solidFill>
                <a:latin typeface="Times New Roman" panose="02020603050405020304" pitchFamily="65" charset="-122"/>
                <a:ea typeface="宋体" panose="02010600030101010101" pitchFamily="2" charset="-122"/>
              </a:rPr>
              <a:t>意为“分辨出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的不同”。</a:t>
            </a:r>
            <a:endParaRPr lang="zh-CN" altLang="en-US" dirty="0"/>
          </a:p>
        </p:txBody>
      </p:sp>
      <p:pic>
        <p:nvPicPr>
          <p:cNvPr id="8" name="图片 3" descr="textimage43.jpeg"/>
          <p:cNvPicPr>
            <a:picLocks noChangeAspect="1"/>
          </p:cNvPicPr>
          <p:nvPr/>
        </p:nvPicPr>
        <p:blipFill>
          <a:blip r:embed="rId3" cstate="print"/>
          <a:stretch>
            <a:fillRect/>
          </a:stretch>
        </p:blipFill>
        <p:spPr>
          <a:xfrm>
            <a:off x="3143240" y="1024715"/>
            <a:ext cx="357190" cy="239986"/>
          </a:xfrm>
          <a:prstGeom prst="rect">
            <a:avLst/>
          </a:prstGeom>
        </p:spPr>
      </p:pic>
      <p:pic>
        <p:nvPicPr>
          <p:cNvPr id="9" name="图片 3" descr="textimage35.jpeg"/>
          <p:cNvPicPr>
            <a:picLocks noChangeAspect="1"/>
          </p:cNvPicPr>
          <p:nvPr/>
        </p:nvPicPr>
        <p:blipFill>
          <a:blip r:embed="rId4" cstate="print"/>
          <a:stretch>
            <a:fillRect/>
          </a:stretch>
        </p:blipFill>
        <p:spPr>
          <a:xfrm>
            <a:off x="3214678" y="2659851"/>
            <a:ext cx="357190" cy="239987"/>
          </a:xfrm>
          <a:prstGeom prst="rect">
            <a:avLst/>
          </a:prstGeom>
        </p:spPr>
      </p:pic>
      <p:pic>
        <p:nvPicPr>
          <p:cNvPr id="10" name="图片 3" descr="textimage43.jpeg"/>
          <p:cNvPicPr>
            <a:picLocks noChangeAspect="1"/>
          </p:cNvPicPr>
          <p:nvPr/>
        </p:nvPicPr>
        <p:blipFill>
          <a:blip r:embed="rId3" cstate="print"/>
          <a:stretch>
            <a:fillRect/>
          </a:stretch>
        </p:blipFill>
        <p:spPr>
          <a:xfrm>
            <a:off x="3143240" y="4777591"/>
            <a:ext cx="357190" cy="239986"/>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6000750" y="966470"/>
            <a:ext cx="118491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5530539" y="2659851"/>
            <a:ext cx="1357322"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5" cstate="print"/>
          <a:srcRect/>
          <a:stretch>
            <a:fillRect/>
          </a:stretch>
        </p:blipFill>
        <p:spPr bwMode="auto">
          <a:xfrm>
            <a:off x="6717997" y="4777908"/>
            <a:ext cx="114300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1"/>
                                        </p:tgtEl>
                                      </p:cBhvr>
                                    </p:animEffect>
                                    <p:set>
                                      <p:cBhvr>
                                        <p:cTn id="1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05691"/>
            <a:ext cx="8316000" cy="1281954"/>
          </a:xfrm>
          <a:prstGeom prst="rect">
            <a:avLst/>
          </a:prstGeom>
          <a:noFill/>
        </p:spPr>
        <p:txBody>
          <a:bodyPr wrap="square" lIns="0" tIns="0" rIns="0" bIns="0" rtlCol="0">
            <a:spAutoFit/>
          </a:bodyPr>
          <a:lstStyle/>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recommend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推荐</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Highly recommended!(</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P6)</a:t>
            </a:r>
            <a:r>
              <a:rPr lang="zh-CN" altLang="en-US" sz="1815" kern="0" dirty="0" smtClean="0">
                <a:solidFill>
                  <a:srgbClr val="000000"/>
                </a:solidFill>
                <a:latin typeface="Times New Roman" panose="02020603050405020304" pitchFamily="65" charset="-122"/>
                <a:ea typeface="宋体" panose="02010600030101010101" pitchFamily="2" charset="-122"/>
              </a:rPr>
              <a:t>强烈推荐！</a:t>
            </a:r>
            <a:endParaRPr lang="zh-CN" altLang="en-US" dirty="0"/>
          </a:p>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en-US" altLang="zh-CN" sz="1815" kern="0" dirty="0" smtClean="0">
              <a:solidFill>
                <a:srgbClr val="000000"/>
              </a:solidFill>
              <a:latin typeface="Times New Roman" panose="02020603050405020304" pitchFamily="65" charset="-122"/>
              <a:ea typeface="宋体" panose="02010600030101010101" pitchFamily="2" charset="-122"/>
            </a:endParaRPr>
          </a:p>
        </p:txBody>
      </p:sp>
      <p:pic>
        <p:nvPicPr>
          <p:cNvPr id="4" name="图片 4" descr="textimage32.jpeg"/>
          <p:cNvPicPr>
            <a:picLocks noChangeAspect="1"/>
          </p:cNvPicPr>
          <p:nvPr/>
        </p:nvPicPr>
        <p:blipFill>
          <a:blip r:embed="rId3" cstate="print"/>
          <a:stretch>
            <a:fillRect/>
          </a:stretch>
        </p:blipFill>
        <p:spPr>
          <a:xfrm>
            <a:off x="785787" y="1269191"/>
            <a:ext cx="1285883" cy="334329"/>
          </a:xfrm>
          <a:prstGeom prst="rect">
            <a:avLst/>
          </a:prstGeom>
        </p:spPr>
      </p:pic>
      <p:pic>
        <p:nvPicPr>
          <p:cNvPr id="5" name="图片 5" descr="textimage33.jpeg"/>
          <p:cNvPicPr>
            <a:picLocks noChangeAspect="1"/>
          </p:cNvPicPr>
          <p:nvPr/>
        </p:nvPicPr>
        <p:blipFill>
          <a:blip r:embed="rId4" cstate="print"/>
          <a:stretch>
            <a:fillRect/>
          </a:stretch>
        </p:blipFill>
        <p:spPr>
          <a:xfrm>
            <a:off x="714348" y="2134385"/>
            <a:ext cx="209549" cy="238125"/>
          </a:xfrm>
          <a:prstGeom prst="rect">
            <a:avLst/>
          </a:prstGeom>
        </p:spPr>
      </p:pic>
      <p:sp>
        <p:nvSpPr>
          <p:cNvPr id="6" name="TextBox 2"/>
          <p:cNvSpPr txBox="1"/>
          <p:nvPr/>
        </p:nvSpPr>
        <p:spPr>
          <a:xfrm>
            <a:off x="720000" y="2491575"/>
            <a:ext cx="8316000" cy="386969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Experts recommend drinking a glass of warm milk with honey every night before going to bed.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专家建议每晚睡前喝一杯加蜂蜜的温牛奶。</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highly recommend you to take the high-speed railway to Beijing, because it is very convenient.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我强烈建议你乘高铁去北京</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因为它很方便。</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It is such a great hotel that I would recommend it to all my friends who are going to Beijing.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这是一家非常好的酒店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以至于我会把它推荐给我所有要去北京的朋友。</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846634"/>
            <a:ext cx="8316000" cy="21717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①recommend  </a:t>
            </a:r>
            <a:r>
              <a:rPr lang="en-US" altLang="zh-CN" sz="1815" u="sng" kern="0" dirty="0" smtClean="0">
                <a:solidFill>
                  <a:srgbClr val="FF0000"/>
                </a:solidFill>
                <a:latin typeface="Times New Roman" panose="02020603050405020304" pitchFamily="65" charset="-122"/>
                <a:ea typeface="宋体" panose="02010600030101010101" pitchFamily="2" charset="-122"/>
              </a:rPr>
              <a:t>  doing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建议做某事</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recommend sb.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to do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建议某人做某事</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a:t>
            </a:r>
            <a:r>
              <a:rPr lang="en-US" altLang="zh-CN" sz="1815" kern="0" dirty="0" smtClean="0">
                <a:solidFill>
                  <a:srgbClr val="000000"/>
                </a:solidFill>
                <a:latin typeface="Times New Roman" panose="02020603050405020304" pitchFamily="65" charset="-122"/>
                <a:ea typeface="宋体" panose="02010600030101010101" pitchFamily="2" charset="-122"/>
              </a:rPr>
              <a:t>recommend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en-US" altLang="zh-CN" sz="1815" i="1"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sb. </a:t>
            </a:r>
            <a:r>
              <a:rPr lang="zh-CN" altLang="en-US" sz="1815" kern="0" dirty="0" smtClean="0">
                <a:solidFill>
                  <a:srgbClr val="000000"/>
                </a:solidFill>
                <a:latin typeface="Times New Roman" panose="02020603050405020304" pitchFamily="65" charset="-122"/>
                <a:ea typeface="宋体" panose="02010600030101010101" pitchFamily="2" charset="-122"/>
              </a:rPr>
              <a:t>向某人推荐某物</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④</a:t>
            </a:r>
            <a:r>
              <a:rPr lang="en-US" altLang="zh-CN" sz="1815" kern="0" dirty="0" smtClean="0">
                <a:solidFill>
                  <a:srgbClr val="000000"/>
                </a:solidFill>
                <a:latin typeface="Times New Roman" panose="02020603050405020304" pitchFamily="65" charset="-122"/>
                <a:ea typeface="宋体" panose="02010600030101010101" pitchFamily="2" charset="-122"/>
              </a:rPr>
              <a:t>recommend that sb. (should) do...</a:t>
            </a:r>
            <a:r>
              <a:rPr lang="zh-CN" altLang="en-US" sz="1815" kern="0" dirty="0" smtClean="0">
                <a:solidFill>
                  <a:srgbClr val="000000"/>
                </a:solidFill>
                <a:latin typeface="Times New Roman" panose="02020603050405020304" pitchFamily="65" charset="-122"/>
                <a:ea typeface="宋体" panose="02010600030101010101" pitchFamily="2" charset="-122"/>
              </a:rPr>
              <a:t>建议某人做</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图片 3" descr="textimage34.jpeg"/>
          <p:cNvPicPr>
            <a:picLocks noChangeAspect="1"/>
          </p:cNvPicPr>
          <p:nvPr/>
        </p:nvPicPr>
        <p:blipFill>
          <a:blip r:embed="rId3" cstate="print"/>
          <a:stretch>
            <a:fillRect/>
          </a:stretch>
        </p:blipFill>
        <p:spPr>
          <a:xfrm>
            <a:off x="714348" y="1918072"/>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124075" y="2329815"/>
            <a:ext cx="89598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357120" y="2758440"/>
            <a:ext cx="8178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2502535" y="3241675"/>
            <a:ext cx="51752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2"/>
          <p:cNvSpPr txBox="1"/>
          <p:nvPr/>
        </p:nvSpPr>
        <p:spPr>
          <a:xfrm>
            <a:off x="720000" y="1313207"/>
            <a:ext cx="8316000" cy="4361180"/>
          </a:xfrm>
          <a:prstGeom prst="rect">
            <a:avLst/>
          </a:prstGeom>
          <a:noFill/>
        </p:spPr>
        <p:txBody>
          <a:bodyPr wrap="square" lIns="0" tIns="0" rIns="0" bIns="0" rtlCol="0">
            <a:spAutoFit/>
          </a:bodyPr>
          <a:lstStyle/>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21.</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bitter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苦的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有苦味的</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22.  </a:t>
            </a:r>
            <a:r>
              <a:rPr lang="en-US" altLang="zh-CN" sz="1815" u="sng" kern="0" dirty="0" smtClean="0">
                <a:solidFill>
                  <a:srgbClr val="FF0000"/>
                </a:solidFill>
                <a:latin typeface="Times New Roman" panose="02020603050405020304" pitchFamily="65" charset="-122"/>
                <a:ea typeface="宋体" panose="02010600030101010101" pitchFamily="2" charset="-122"/>
              </a:rPr>
              <a:t>    attack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侵袭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侵蚀</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23. </a:t>
            </a:r>
            <a:r>
              <a:rPr lang="en-US" altLang="zh-CN" sz="1815" u="sng" kern="0" dirty="0" smtClean="0">
                <a:solidFill>
                  <a:srgbClr val="FF0000"/>
                </a:solidFill>
                <a:latin typeface="Times New Roman" panose="02020603050405020304" pitchFamily="65" charset="-122"/>
                <a:ea typeface="宋体" panose="02010600030101010101" pitchFamily="2" charset="-122"/>
              </a:rPr>
              <a:t>   within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prep.</a:t>
            </a:r>
            <a:r>
              <a:rPr lang="zh-CN" altLang="en-US" sz="1815" kern="0" dirty="0" smtClean="0">
                <a:solidFill>
                  <a:srgbClr val="000000"/>
                </a:solidFill>
                <a:latin typeface="Times New Roman" panose="02020603050405020304" pitchFamily="65" charset="-122"/>
                <a:ea typeface="宋体" panose="02010600030101010101" pitchFamily="2" charset="-122"/>
              </a:rPr>
              <a:t>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里</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24.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lifestyle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生活方式</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25. </a:t>
            </a:r>
            <a:r>
              <a:rPr lang="en-US" altLang="zh-CN" sz="1815" u="sng" kern="0" dirty="0" smtClean="0">
                <a:solidFill>
                  <a:srgbClr val="FF0000"/>
                </a:solidFill>
                <a:latin typeface="Times New Roman" panose="02020603050405020304" pitchFamily="65" charset="-122"/>
                <a:ea typeface="宋体" panose="02010600030101010101" pitchFamily="2" charset="-122"/>
              </a:rPr>
              <a:t> swing</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（使）（前后）摆动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（使）摇摆</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26.</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homemade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自制的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家里做的</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27. </a:t>
            </a:r>
            <a:r>
              <a:rPr lang="en-US" altLang="zh-CN" sz="1815" u="sng" kern="0" dirty="0" smtClean="0">
                <a:solidFill>
                  <a:srgbClr val="FF0000"/>
                </a:solidFill>
                <a:latin typeface="Times New Roman" panose="02020603050405020304" pitchFamily="65" charset="-122"/>
                <a:ea typeface="宋体" panose="02010600030101010101" pitchFamily="2" charset="-122"/>
              </a:rPr>
              <a:t>   blog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v.</a:t>
            </a:r>
            <a:r>
              <a:rPr lang="zh-CN" altLang="en-US" sz="1815" kern="0" dirty="0" smtClean="0">
                <a:solidFill>
                  <a:srgbClr val="000000"/>
                </a:solidFill>
                <a:latin typeface="Times New Roman" panose="02020603050405020304" pitchFamily="65" charset="-122"/>
                <a:ea typeface="宋体" panose="02010600030101010101" pitchFamily="2" charset="-122"/>
              </a:rPr>
              <a:t>写博客</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博客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网络日志</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28. </a:t>
            </a:r>
            <a:r>
              <a:rPr lang="en-US" altLang="zh-CN" sz="1815" u="sng" kern="0" dirty="0" smtClean="0">
                <a:solidFill>
                  <a:srgbClr val="FF0000"/>
                </a:solidFill>
                <a:latin typeface="Times New Roman" panose="02020603050405020304" pitchFamily="65" charset="-122"/>
                <a:ea typeface="宋体" panose="02010600030101010101" pitchFamily="2" charset="-122"/>
              </a:rPr>
              <a:t>   ranking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排行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排名</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29. </a:t>
            </a:r>
            <a:r>
              <a:rPr lang="en-US" altLang="zh-CN" sz="1815" u="sng" kern="0" dirty="0" smtClean="0">
                <a:solidFill>
                  <a:srgbClr val="FF0000"/>
                </a:solidFill>
                <a:latin typeface="Times New Roman" panose="02020603050405020304" pitchFamily="65" charset="-122"/>
                <a:ea typeface="宋体" panose="02010600030101010101" pitchFamily="2" charset="-122"/>
              </a:rPr>
              <a:t>   official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官员</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高级职员</a:t>
            </a:r>
          </a:p>
          <a:p>
            <a:pPr marL="457200" indent="-457200"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30. </a:t>
            </a:r>
            <a:r>
              <a:rPr lang="en-US" altLang="zh-CN" sz="1815" u="sng" kern="0" dirty="0" smtClean="0">
                <a:solidFill>
                  <a:srgbClr val="FF0000"/>
                </a:solidFill>
                <a:latin typeface="Times New Roman" panose="02020603050405020304" pitchFamily="65" charset="-122"/>
                <a:ea typeface="宋体" panose="02010600030101010101" pitchFamily="2" charset="-122"/>
              </a:rPr>
              <a:t>   sour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酸（味）的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1019175" y="1382395"/>
            <a:ext cx="83820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019175" y="1797050"/>
            <a:ext cx="105283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19175" y="2239645"/>
            <a:ext cx="92900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019175" y="2668270"/>
            <a:ext cx="98107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055370" y="3077845"/>
            <a:ext cx="67881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55370" y="3510915"/>
            <a:ext cx="133667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019175" y="3958590"/>
            <a:ext cx="83820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019175" y="4368165"/>
            <a:ext cx="105283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019175" y="4860925"/>
            <a:ext cx="981710" cy="356870"/>
          </a:xfrm>
          <a:prstGeom prst="rect">
            <a:avLst/>
          </a:prstGeom>
          <a:noFill/>
          <a:ln w="9525">
            <a:noFill/>
            <a:miter lim="800000"/>
            <a:headEnd/>
            <a:tailEnd/>
          </a:ln>
        </p:spPr>
      </p:pic>
      <p:pic>
        <p:nvPicPr>
          <p:cNvPr id="12" name="Picture 4" descr="\\a015\吴双婷\线.tif"/>
          <p:cNvPicPr>
            <a:picLocks noChangeArrowheads="1"/>
          </p:cNvPicPr>
          <p:nvPr/>
        </p:nvPicPr>
        <p:blipFill>
          <a:blip r:embed="rId3" cstate="print"/>
          <a:srcRect/>
          <a:stretch>
            <a:fillRect/>
          </a:stretch>
        </p:blipFill>
        <p:spPr bwMode="auto">
          <a:xfrm>
            <a:off x="1018540" y="5317490"/>
            <a:ext cx="715645"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0155" y="1501092"/>
            <a:ext cx="8316000" cy="46647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5-1 (2019</a:t>
            </a:r>
            <a:r>
              <a:rPr lang="zh-CN" altLang="en-US" dirty="0" smtClean="0">
                <a:latin typeface="Times New Roman" panose="02020603050405020304" pitchFamily="18" charset="0"/>
                <a:cs typeface="Times New Roman" panose="02020603050405020304" pitchFamily="18" charset="0"/>
              </a:rPr>
              <a:t>北京</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阅读理解</a:t>
            </a:r>
            <a:r>
              <a:rPr lang="en-US" altLang="zh-CN" dirty="0" smtClean="0">
                <a:latin typeface="Times New Roman" panose="02020603050405020304" pitchFamily="18" charset="0"/>
                <a:cs typeface="Times New Roman" panose="02020603050405020304" pitchFamily="18" charset="0"/>
              </a:rPr>
              <a:t>B,       )He recommended that she </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do  </a:t>
            </a:r>
            <a:r>
              <a:rPr lang="en-US" altLang="zh-CN" dirty="0" smtClean="0">
                <a:latin typeface="Times New Roman" panose="02020603050405020304" pitchFamily="18" charset="0"/>
                <a:cs typeface="Times New Roman" panose="02020603050405020304" pitchFamily="18" charset="0"/>
              </a:rPr>
              <a:t>  (do) some research and talk to dentists about what a healthier candy would contain.</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考查固定句型。句意：他建议她做一些研究</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并和牙医谈谈一颗更健康的糖果里会含有什么东西。</a:t>
            </a:r>
            <a:r>
              <a:rPr lang="en-US" altLang="zh-CN" dirty="0" smtClean="0">
                <a:latin typeface="Times New Roman" panose="02020603050405020304" pitchFamily="18" charset="0"/>
                <a:cs typeface="Times New Roman" panose="02020603050405020304" pitchFamily="18" charset="0"/>
              </a:rPr>
              <a:t>recommend that sb. (should) do...</a:t>
            </a:r>
            <a:r>
              <a:rPr lang="zh-CN" altLang="en-US" dirty="0" smtClean="0">
                <a:latin typeface="Times New Roman" panose="02020603050405020304" pitchFamily="18" charset="0"/>
                <a:cs typeface="Times New Roman" panose="02020603050405020304" pitchFamily="18" charset="0"/>
              </a:rPr>
              <a:t>建议某人做</a:t>
            </a:r>
            <a:r>
              <a:rPr lang="en-US" altLang="zh-CN" dirty="0" smtClean="0">
                <a:latin typeface="Times New Roman" panose="02020603050405020304" pitchFamily="18" charset="0"/>
                <a:cs typeface="Times New Roman" panose="02020603050405020304" pitchFamily="18" charset="0"/>
              </a:rPr>
              <a:t>……,that</a:t>
            </a:r>
            <a:r>
              <a:rPr lang="zh-CN" altLang="en-US" dirty="0" smtClean="0">
                <a:latin typeface="Times New Roman" panose="02020603050405020304" pitchFamily="18" charset="0"/>
                <a:cs typeface="Times New Roman" panose="02020603050405020304" pitchFamily="18" charset="0"/>
              </a:rPr>
              <a:t>从句的谓语动词常用“</a:t>
            </a:r>
            <a:r>
              <a:rPr lang="en-US" altLang="zh-CN" dirty="0" smtClean="0">
                <a:latin typeface="Times New Roman" panose="02020603050405020304" pitchFamily="18" charset="0"/>
                <a:cs typeface="Times New Roman" panose="02020603050405020304" pitchFamily="18" charset="0"/>
              </a:rPr>
              <a:t>should+</a:t>
            </a:r>
            <a:r>
              <a:rPr lang="zh-CN" altLang="en-US" dirty="0" smtClean="0">
                <a:latin typeface="Times New Roman" panose="02020603050405020304" pitchFamily="18" charset="0"/>
                <a:cs typeface="Times New Roman" panose="02020603050405020304" pitchFamily="18" charset="0"/>
              </a:rPr>
              <a:t>动词原形”</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其中</a:t>
            </a:r>
            <a:r>
              <a:rPr lang="en-US" altLang="zh-CN" dirty="0" smtClean="0">
                <a:latin typeface="Times New Roman" panose="02020603050405020304" pitchFamily="18" charset="0"/>
                <a:cs typeface="Times New Roman" panose="02020603050405020304" pitchFamily="18" charset="0"/>
              </a:rPr>
              <a:t>should</a:t>
            </a:r>
            <a:r>
              <a:rPr lang="zh-CN" altLang="en-US" dirty="0" smtClean="0">
                <a:latin typeface="Times New Roman" panose="02020603050405020304" pitchFamily="18" charset="0"/>
                <a:cs typeface="Times New Roman" panose="02020603050405020304" pitchFamily="18" charset="0"/>
              </a:rPr>
              <a:t>可以省略。</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5-2 (2019</a:t>
            </a:r>
            <a:r>
              <a:rPr lang="zh-CN" altLang="en-US" dirty="0" smtClean="0">
                <a:latin typeface="Times New Roman" panose="02020603050405020304" pitchFamily="18" charset="0"/>
                <a:cs typeface="Times New Roman" panose="02020603050405020304" pitchFamily="18" charset="0"/>
              </a:rPr>
              <a:t>课标全国</a:t>
            </a:r>
            <a:r>
              <a:rPr lang="en-US" altLang="zh-CN" dirty="0" smtClean="0">
                <a:latin typeface="Times New Roman" panose="02020603050405020304" pitchFamily="18" charset="0"/>
                <a:cs typeface="Times New Roman" panose="02020603050405020304" pitchFamily="18" charset="0"/>
              </a:rPr>
              <a:t>Ⅲ,</a:t>
            </a:r>
            <a:r>
              <a:rPr lang="zh-CN" altLang="en-US" dirty="0" smtClean="0">
                <a:latin typeface="Times New Roman" panose="02020603050405020304" pitchFamily="18" charset="0"/>
                <a:cs typeface="Times New Roman" panose="02020603050405020304" pitchFamily="18" charset="0"/>
              </a:rPr>
              <a:t>语法填空</a:t>
            </a:r>
            <a:r>
              <a:rPr lang="en-US" altLang="zh-CN" dirty="0" smtClean="0">
                <a:latin typeface="Times New Roman" panose="02020603050405020304" pitchFamily="18" charset="0"/>
                <a:cs typeface="Times New Roman" panose="02020603050405020304" pitchFamily="18" charset="0"/>
              </a:rPr>
              <a:t>,         )Our hosts shared many of their experiences and</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recommended</a:t>
            </a:r>
            <a:r>
              <a:rPr lang="en-US" altLang="zh-CN" dirty="0" smtClean="0">
                <a:latin typeface="Times New Roman" panose="02020603050405020304" pitchFamily="18" charset="0"/>
                <a:cs typeface="Times New Roman" panose="02020603050405020304" pitchFamily="18" charset="0"/>
              </a:rPr>
              <a:t>  (recommend) wonderful places to eat, shop, and visit.</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考查时态。句意：我们的主人分享了很多他们的经历并推荐了一些很好的吃饭、购物和参观的地方。由空前并列连词</a:t>
            </a:r>
            <a:r>
              <a:rPr lang="en-US" altLang="zh-CN" dirty="0" smtClean="0">
                <a:latin typeface="Times New Roman" panose="02020603050405020304" pitchFamily="18" charset="0"/>
                <a:cs typeface="Times New Roman" panose="02020603050405020304" pitchFamily="18" charset="0"/>
              </a:rPr>
              <a:t>and</a:t>
            </a:r>
            <a:r>
              <a:rPr lang="zh-CN" altLang="en-US" dirty="0" smtClean="0">
                <a:latin typeface="Times New Roman" panose="02020603050405020304" pitchFamily="18" charset="0"/>
                <a:cs typeface="Times New Roman" panose="02020603050405020304" pitchFamily="18" charset="0"/>
              </a:rPr>
              <a:t>可知</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本空和动词</a:t>
            </a:r>
            <a:r>
              <a:rPr lang="en-US" altLang="zh-CN" dirty="0" smtClean="0">
                <a:latin typeface="Times New Roman" panose="02020603050405020304" pitchFamily="18" charset="0"/>
                <a:cs typeface="Times New Roman" panose="02020603050405020304" pitchFamily="18" charset="0"/>
              </a:rPr>
              <a:t>shared</a:t>
            </a:r>
            <a:r>
              <a:rPr lang="zh-CN" altLang="en-US" dirty="0" smtClean="0">
                <a:latin typeface="Times New Roman" panose="02020603050405020304" pitchFamily="18" charset="0"/>
                <a:cs typeface="Times New Roman" panose="02020603050405020304" pitchFamily="18" charset="0"/>
              </a:rPr>
              <a:t>之间是并列关系</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时态应保持一致</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故本空应用一般过去时。</a:t>
            </a:r>
            <a:endParaRPr lang="zh-CN" altLang="en-US" dirty="0">
              <a:latin typeface="Times New Roman" panose="02020603050405020304" pitchFamily="18" charset="0"/>
              <a:cs typeface="Times New Roman" panose="02020603050405020304" pitchFamily="18" charset="0"/>
            </a:endParaRPr>
          </a:p>
        </p:txBody>
      </p:sp>
      <p:pic>
        <p:nvPicPr>
          <p:cNvPr id="6" name="图片 3" descr="textimage5.jpeg"/>
          <p:cNvPicPr>
            <a:picLocks noChangeAspect="1"/>
          </p:cNvPicPr>
          <p:nvPr/>
        </p:nvPicPr>
        <p:blipFill>
          <a:blip r:embed="rId3" cstate="print"/>
          <a:stretch>
            <a:fillRect/>
          </a:stretch>
        </p:blipFill>
        <p:spPr>
          <a:xfrm>
            <a:off x="789506" y="987171"/>
            <a:ext cx="1210726" cy="408718"/>
          </a:xfrm>
          <a:prstGeom prst="rect">
            <a:avLst/>
          </a:prstGeom>
        </p:spPr>
      </p:pic>
      <p:pic>
        <p:nvPicPr>
          <p:cNvPr id="10" name="图片 3" descr="textimage35.jpeg"/>
          <p:cNvPicPr>
            <a:picLocks noChangeAspect="1"/>
          </p:cNvPicPr>
          <p:nvPr/>
        </p:nvPicPr>
        <p:blipFill>
          <a:blip r:embed="rId4" cstate="print"/>
          <a:stretch>
            <a:fillRect/>
          </a:stretch>
        </p:blipFill>
        <p:spPr>
          <a:xfrm>
            <a:off x="3214678" y="2037274"/>
            <a:ext cx="357190" cy="239987"/>
          </a:xfrm>
          <a:prstGeom prst="rect">
            <a:avLst/>
          </a:prstGeom>
        </p:spPr>
      </p:pic>
      <p:pic>
        <p:nvPicPr>
          <p:cNvPr id="11" name="图片 3" descr="textimage35.jpeg"/>
          <p:cNvPicPr>
            <a:picLocks noChangeAspect="1"/>
          </p:cNvPicPr>
          <p:nvPr/>
        </p:nvPicPr>
        <p:blipFill>
          <a:blip r:embed="rId4" cstate="print"/>
          <a:stretch>
            <a:fillRect/>
          </a:stretch>
        </p:blipFill>
        <p:spPr>
          <a:xfrm>
            <a:off x="3857620" y="4063211"/>
            <a:ext cx="357190" cy="239987"/>
          </a:xfrm>
          <a:prstGeom prst="rect">
            <a:avLst/>
          </a:prstGeom>
        </p:spPr>
      </p:pic>
      <p:pic>
        <p:nvPicPr>
          <p:cNvPr id="7" name="Picture 4" descr="\\a015\吴双婷\线.tif"/>
          <p:cNvPicPr>
            <a:picLocks noChangeAspect="1" noChangeArrowheads="1"/>
          </p:cNvPicPr>
          <p:nvPr/>
        </p:nvPicPr>
        <p:blipFill>
          <a:blip r:embed="rId5" cstate="print"/>
          <a:srcRect/>
          <a:stretch>
            <a:fillRect/>
          </a:stretch>
        </p:blipFill>
        <p:spPr bwMode="auto">
          <a:xfrm>
            <a:off x="6126480" y="1978660"/>
            <a:ext cx="58928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690245" y="4497070"/>
            <a:ext cx="156019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70268"/>
            <a:ext cx="8316000" cy="386969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5-3 (2017</a:t>
            </a:r>
            <a:r>
              <a:rPr lang="zh-CN" altLang="en-US" sz="1815" kern="0" dirty="0" smtClean="0">
                <a:solidFill>
                  <a:srgbClr val="000000"/>
                </a:solidFill>
                <a:latin typeface="Times New Roman" panose="02020603050405020304" pitchFamily="65" charset="-122"/>
                <a:ea typeface="宋体" panose="02010600030101010101" pitchFamily="2" charset="-122"/>
              </a:rPr>
              <a:t>北京</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)Take a look online—evidence shows that thousands</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of teachers and parents know a good thing when they see it and recommend TOKNOW</a:t>
            </a:r>
          </a:p>
          <a:p>
            <a:pPr eaLnBrk="0" latinLnBrk="1" hangingPunct="0">
              <a:lnSpc>
                <a:spcPct val="150000"/>
              </a:lnSpc>
              <a:spcBef>
                <a:spcPts val="140"/>
              </a:spcBef>
            </a:pPr>
            <a:r>
              <a:rPr lang="en-US" altLang="zh-CN" sz="1815" u="sng" kern="0" dirty="0" smtClean="0">
                <a:solidFill>
                  <a:srgbClr val="FF0000"/>
                </a:solidFill>
                <a:latin typeface="Times New Roman" panose="02020603050405020304" pitchFamily="65" charset="-122"/>
                <a:ea typeface="宋体" panose="02010600030101010101" pitchFamily="2" charset="-122"/>
              </a:rPr>
              <a:t>    to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their friends.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考查介词。此处表示“将</a:t>
            </a:r>
            <a:r>
              <a:rPr lang="en-US" altLang="zh-CN" sz="1815" kern="0" dirty="0" smtClean="0">
                <a:solidFill>
                  <a:srgbClr val="000000"/>
                </a:solidFill>
                <a:latin typeface="Times New Roman" panose="02020603050405020304" pitchFamily="65" charset="-122"/>
                <a:ea typeface="宋体" panose="02010600030101010101" pitchFamily="2" charset="-122"/>
              </a:rPr>
              <a:t>TOKNOW</a:t>
            </a:r>
            <a:r>
              <a:rPr lang="zh-CN" altLang="en-US" sz="1815" kern="0" dirty="0" smtClean="0">
                <a:solidFill>
                  <a:srgbClr val="000000"/>
                </a:solidFill>
                <a:latin typeface="Times New Roman" panose="02020603050405020304" pitchFamily="65" charset="-122"/>
                <a:ea typeface="宋体" panose="02010600030101010101" pitchFamily="2" charset="-122"/>
              </a:rPr>
              <a:t>推荐给他们的朋友们”。</a:t>
            </a:r>
            <a:r>
              <a:rPr lang="en-US" altLang="zh-CN" sz="1815" kern="0" dirty="0" smtClean="0">
                <a:solidFill>
                  <a:srgbClr val="000000"/>
                </a:solidFill>
                <a:latin typeface="Times New Roman" panose="02020603050405020304" pitchFamily="65" charset="-122"/>
                <a:ea typeface="宋体" panose="02010600030101010101" pitchFamily="2" charset="-122"/>
              </a:rPr>
              <a:t>recommend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to sb.</a:t>
            </a:r>
            <a:r>
              <a:rPr lang="zh-CN" altLang="en-US" sz="1815" kern="0" dirty="0" smtClean="0">
                <a:solidFill>
                  <a:srgbClr val="000000"/>
                </a:solidFill>
                <a:latin typeface="Times New Roman" panose="02020603050405020304" pitchFamily="65" charset="-122"/>
                <a:ea typeface="宋体" panose="02010600030101010101" pitchFamily="2" charset="-122"/>
              </a:rPr>
              <a:t>意为“向某人推荐某物”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5-4 (2016</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D,         )What does the author recommend </a:t>
            </a:r>
            <a:r>
              <a:rPr lang="en-US" altLang="zh-CN" sz="1815" u="sng" kern="0" dirty="0" smtClean="0">
                <a:solidFill>
                  <a:srgbClr val="FF0000"/>
                </a:solidFill>
                <a:latin typeface="Times New Roman" panose="02020603050405020304" pitchFamily="65" charset="-122"/>
                <a:ea typeface="宋体" panose="02010600030101010101" pitchFamily="2" charset="-122"/>
              </a:rPr>
              <a:t>   doing  </a:t>
            </a:r>
            <a:r>
              <a:rPr lang="en-US" altLang="zh-CN" sz="1815" kern="0" dirty="0" smtClean="0">
                <a:solidFill>
                  <a:srgbClr val="000000"/>
                </a:solidFill>
                <a:latin typeface="Times New Roman" panose="02020603050405020304" pitchFamily="65" charset="-122"/>
                <a:ea typeface="宋体" panose="02010600030101010101" pitchFamily="2" charset="-122"/>
              </a:rPr>
              <a:t>  (do) to prevent start-up fatigue?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考查动名词。句意：作者建议做什么事来防止启动疲劳？</a:t>
            </a:r>
            <a:r>
              <a:rPr lang="en-US" altLang="zh-CN" sz="1815" kern="0" dirty="0" smtClean="0">
                <a:solidFill>
                  <a:srgbClr val="000000"/>
                </a:solidFill>
                <a:latin typeface="Times New Roman" panose="02020603050405020304" pitchFamily="65" charset="-122"/>
                <a:ea typeface="宋体" panose="02010600030101010101" pitchFamily="2" charset="-122"/>
              </a:rPr>
              <a:t>recommend doing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意为“建议做某事”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故本空应用动名词作宾语。</a:t>
            </a:r>
            <a:endParaRPr lang="zh-CN" altLang="en-US" dirty="0"/>
          </a:p>
        </p:txBody>
      </p:sp>
      <p:pic>
        <p:nvPicPr>
          <p:cNvPr id="8" name="图片 3" descr="textimage35.jpeg"/>
          <p:cNvPicPr>
            <a:picLocks noChangeAspect="1"/>
          </p:cNvPicPr>
          <p:nvPr/>
        </p:nvPicPr>
        <p:blipFill>
          <a:blip r:embed="rId3" cstate="print"/>
          <a:stretch>
            <a:fillRect/>
          </a:stretch>
        </p:blipFill>
        <p:spPr>
          <a:xfrm>
            <a:off x="3357554" y="1562881"/>
            <a:ext cx="357190" cy="239987"/>
          </a:xfrm>
          <a:prstGeom prst="rect">
            <a:avLst/>
          </a:prstGeom>
        </p:spPr>
      </p:pic>
      <p:pic>
        <p:nvPicPr>
          <p:cNvPr id="9" name="图片 3" descr="textimage35.jpeg"/>
          <p:cNvPicPr>
            <a:picLocks noChangeAspect="1"/>
          </p:cNvPicPr>
          <p:nvPr/>
        </p:nvPicPr>
        <p:blipFill>
          <a:blip r:embed="rId3" cstate="print"/>
          <a:stretch>
            <a:fillRect/>
          </a:stretch>
        </p:blipFill>
        <p:spPr>
          <a:xfrm>
            <a:off x="3357554" y="3706021"/>
            <a:ext cx="357190" cy="23998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20090" y="2405380"/>
            <a:ext cx="60388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054215" y="3705860"/>
            <a:ext cx="86296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062815"/>
            <a:ext cx="8316000" cy="533654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end up(</a:t>
            </a:r>
            <a:r>
              <a:rPr lang="zh-CN" altLang="en-US" sz="1815" kern="0" dirty="0" smtClean="0">
                <a:solidFill>
                  <a:srgbClr val="000000"/>
                </a:solidFill>
                <a:latin typeface="Times New Roman" panose="02020603050405020304" pitchFamily="65" charset="-122"/>
                <a:ea typeface="宋体" panose="02010600030101010101" pitchFamily="2" charset="-122"/>
              </a:rPr>
              <a:t>尤指经历一系列意外后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最终处于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到头来</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often end up saving part of my meal for the next day.(</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P9)</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我经常最后把部分饭菜保留到第二天。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the dinner we usually begin with soup and end up with fruit.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在宴会上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我们通常先喝汤</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最后吃水果。</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If you insist on doing that, you will end up in trouble.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如果你坚持做那件事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到头来你会有麻烦的。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 was born in a poor family but made a success of her study and ended up as a scientist.</a:t>
            </a:r>
            <a:r>
              <a:rPr lang="zh-CN" altLang="en-US" sz="1815" kern="0" dirty="0" smtClean="0">
                <a:solidFill>
                  <a:srgbClr val="000000"/>
                </a:solidFill>
                <a:latin typeface="Times New Roman" panose="02020603050405020304" pitchFamily="65" charset="-122"/>
                <a:ea typeface="宋体" panose="02010600030101010101" pitchFamily="2" charset="-122"/>
              </a:rPr>
              <a:t>她出身贫寒</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但学有所成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最终成为一名科学家。</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If he carries on driving like that, he’ll end up dead.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如果他继续那样开车</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他最终会把命丢掉。</a:t>
            </a:r>
            <a:endParaRPr lang="zh-CN" altLang="en-US" dirty="0"/>
          </a:p>
        </p:txBody>
      </p:sp>
      <p:pic>
        <p:nvPicPr>
          <p:cNvPr id="4" name="图片 4" descr="textimage40.jpeg"/>
          <p:cNvPicPr>
            <a:picLocks noChangeAspect="1"/>
          </p:cNvPicPr>
          <p:nvPr/>
        </p:nvPicPr>
        <p:blipFill>
          <a:blip r:embed="rId3" cstate="print"/>
          <a:stretch>
            <a:fillRect/>
          </a:stretch>
        </p:blipFill>
        <p:spPr>
          <a:xfrm>
            <a:off x="785786" y="1185696"/>
            <a:ext cx="1565984" cy="405130"/>
          </a:xfrm>
          <a:prstGeom prst="rect">
            <a:avLst/>
          </a:prstGeom>
        </p:spPr>
      </p:pic>
      <p:pic>
        <p:nvPicPr>
          <p:cNvPr id="5" name="图片 5" descr="textimage41.jpeg"/>
          <p:cNvPicPr>
            <a:picLocks noChangeAspect="1"/>
          </p:cNvPicPr>
          <p:nvPr/>
        </p:nvPicPr>
        <p:blipFill>
          <a:blip r:embed="rId4" cstate="print"/>
          <a:stretch>
            <a:fillRect/>
          </a:stretch>
        </p:blipFill>
        <p:spPr>
          <a:xfrm>
            <a:off x="714348" y="2563013"/>
            <a:ext cx="209549" cy="23812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629356"/>
            <a:ext cx="8316000" cy="26092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①end up doing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结果做某事</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end up    </a:t>
            </a:r>
            <a:r>
              <a:rPr lang="en-US" altLang="zh-CN" sz="1815" u="sng" kern="0" dirty="0" smtClean="0">
                <a:solidFill>
                  <a:srgbClr val="FF0000"/>
                </a:solidFill>
                <a:latin typeface="Times New Roman" panose="02020603050405020304" pitchFamily="65" charset="-122"/>
                <a:ea typeface="宋体" panose="02010600030101010101" pitchFamily="2" charset="-122"/>
              </a:rPr>
              <a:t>with</a:t>
            </a:r>
            <a:r>
              <a:rPr lang="en-US" altLang="zh-CN" sz="1815" kern="0" dirty="0" smtClean="0">
                <a:solidFill>
                  <a:srgbClr val="000000"/>
                </a:solidFill>
                <a:latin typeface="Times New Roman" panose="02020603050405020304" pitchFamily="65" charset="-122"/>
                <a:ea typeface="宋体" panose="02010600030101010101" pitchFamily="2" charset="-122"/>
              </a:rPr>
              <a:t>    ... </a:t>
            </a:r>
            <a:r>
              <a:rPr lang="zh-CN" altLang="en-US" sz="1815" kern="0" dirty="0" smtClean="0">
                <a:solidFill>
                  <a:srgbClr val="000000"/>
                </a:solidFill>
                <a:latin typeface="Times New Roman" panose="02020603050405020304" pitchFamily="65" charset="-122"/>
                <a:ea typeface="宋体" panose="02010600030101010101" pitchFamily="2" charset="-122"/>
              </a:rPr>
              <a:t>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结束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后接表具体事物的名词</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③end up    </a:t>
            </a:r>
            <a:r>
              <a:rPr lang="en-US" altLang="zh-CN" sz="1815" u="sng" kern="0" dirty="0" smtClean="0">
                <a:solidFill>
                  <a:srgbClr val="FF0000"/>
                </a:solidFill>
                <a:latin typeface="Times New Roman" panose="02020603050405020304" pitchFamily="65" charset="-122"/>
                <a:ea typeface="宋体" panose="02010600030101010101" pitchFamily="2" charset="-122"/>
              </a:rPr>
              <a:t>in</a:t>
            </a:r>
            <a:r>
              <a:rPr lang="en-US" altLang="zh-CN" sz="1815" kern="0" dirty="0" smtClean="0">
                <a:solidFill>
                  <a:srgbClr val="000000"/>
                </a:solidFill>
                <a:latin typeface="Times New Roman" panose="02020603050405020304" pitchFamily="65" charset="-122"/>
                <a:ea typeface="宋体" panose="02010600030101010101" pitchFamily="2" charset="-122"/>
              </a:rPr>
              <a:t>    ... </a:t>
            </a:r>
            <a:r>
              <a:rPr lang="zh-CN" altLang="en-US" sz="1815" kern="0" dirty="0" smtClean="0">
                <a:solidFill>
                  <a:srgbClr val="000000"/>
                </a:solidFill>
                <a:latin typeface="Times New Roman" panose="02020603050405020304" pitchFamily="65" charset="-122"/>
                <a:ea typeface="宋体" panose="02010600030101010101" pitchFamily="2" charset="-122"/>
              </a:rPr>
              <a:t>到头来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后接抽象名词或表示地点的名词</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④end up    </a:t>
            </a:r>
            <a:r>
              <a:rPr lang="en-US" altLang="zh-CN" sz="1815" u="sng" kern="0" dirty="0" smtClean="0">
                <a:solidFill>
                  <a:srgbClr val="FF0000"/>
                </a:solidFill>
                <a:latin typeface="Times New Roman" panose="02020603050405020304" pitchFamily="65" charset="-122"/>
                <a:ea typeface="宋体" panose="02010600030101010101" pitchFamily="2" charset="-122"/>
              </a:rPr>
              <a:t>as</a:t>
            </a:r>
            <a:r>
              <a:rPr lang="en-US" altLang="zh-CN" sz="1815" kern="0" dirty="0" smtClean="0">
                <a:solidFill>
                  <a:srgbClr val="000000"/>
                </a:solidFill>
                <a:latin typeface="Times New Roman" panose="02020603050405020304" pitchFamily="65" charset="-122"/>
                <a:ea typeface="宋体" panose="02010600030101010101" pitchFamily="2" charset="-122"/>
              </a:rPr>
              <a:t>    ... </a:t>
            </a:r>
            <a:r>
              <a:rPr lang="zh-CN" altLang="en-US" sz="1815" kern="0" dirty="0" smtClean="0">
                <a:solidFill>
                  <a:srgbClr val="000000"/>
                </a:solidFill>
                <a:latin typeface="Times New Roman" panose="02020603050405020304" pitchFamily="65" charset="-122"/>
                <a:ea typeface="宋体" panose="02010600030101010101" pitchFamily="2" charset="-122"/>
              </a:rPr>
              <a:t>最终成为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变成</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后接表示身份、职务的名词</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⑤end up</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形容词 </a:t>
            </a:r>
            <a:r>
              <a:rPr lang="zh-CN" altLang="en-US" sz="1815" kern="0" dirty="0" smtClean="0">
                <a:solidFill>
                  <a:srgbClr val="000000"/>
                </a:solidFill>
                <a:latin typeface="Times New Roman" panose="02020603050405020304" pitchFamily="65" charset="-122"/>
                <a:ea typeface="宋体" panose="02010600030101010101" pitchFamily="2" charset="-122"/>
              </a:rPr>
              <a:t>   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状况</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而告终</a:t>
            </a:r>
            <a:endParaRPr lang="zh-CN" altLang="en-US" dirty="0"/>
          </a:p>
        </p:txBody>
      </p:sp>
      <p:pic>
        <p:nvPicPr>
          <p:cNvPr id="3" name="图片 3" descr="textimage42.jpeg"/>
          <p:cNvPicPr>
            <a:picLocks noChangeAspect="1"/>
          </p:cNvPicPr>
          <p:nvPr/>
        </p:nvPicPr>
        <p:blipFill>
          <a:blip r:embed="rId3" cstate="print"/>
          <a:stretch>
            <a:fillRect/>
          </a:stretch>
        </p:blipFill>
        <p:spPr>
          <a:xfrm>
            <a:off x="714348" y="1752237"/>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1642745" y="2534920"/>
            <a:ext cx="67881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1643042" y="2963383"/>
            <a:ext cx="500066"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643042" y="3396456"/>
            <a:ext cx="500066"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836420" y="3881755"/>
            <a:ext cx="98806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7091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6-1 (2019</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)Somewhere along the way, the same parent ends up    </a:t>
            </a:r>
            <a:r>
              <a:rPr lang="en-US" altLang="zh-CN" sz="1815" u="sng" kern="0" dirty="0" smtClean="0">
                <a:solidFill>
                  <a:srgbClr val="FF0000"/>
                </a:solidFill>
                <a:latin typeface="Times New Roman" panose="02020603050405020304" pitchFamily="65" charset="-122"/>
                <a:ea typeface="宋体" panose="02010600030101010101" pitchFamily="2" charset="-122"/>
              </a:rPr>
              <a:t>becoming</a:t>
            </a:r>
            <a:r>
              <a:rPr lang="en-US" altLang="zh-CN" sz="1815" kern="0" dirty="0" smtClean="0">
                <a:solidFill>
                  <a:srgbClr val="000000"/>
                </a:solidFill>
                <a:latin typeface="Times New Roman" panose="02020603050405020304" pitchFamily="65" charset="-122"/>
                <a:ea typeface="宋体" panose="02010600030101010101" pitchFamily="2" charset="-122"/>
              </a:rPr>
              <a:t>    (become) an invaluable member of the team.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考查动名词。此处表示“同一位家长最终成为团队中极为有用的一员”</a:t>
            </a:r>
            <a:r>
              <a:rPr lang="en-US" altLang="zh-CN" sz="1815" kern="0" dirty="0" smtClean="0">
                <a:solidFill>
                  <a:srgbClr val="000000"/>
                </a:solidFill>
                <a:latin typeface="Times New Roman" panose="02020603050405020304" pitchFamily="65" charset="-122"/>
                <a:ea typeface="宋体" panose="02010600030101010101" pitchFamily="2" charset="-122"/>
              </a:rPr>
              <a:t>,end up doing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意为“结果做某事”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故本空应用动名词作宾语。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6-2 (2018</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)Americans use more than 100 billion thin film plastic bags every year. So many end up </a:t>
            </a:r>
            <a:r>
              <a:rPr lang="en-US" altLang="zh-CN" sz="1815" u="sng" kern="0" dirty="0" smtClean="0">
                <a:solidFill>
                  <a:srgbClr val="FF0000"/>
                </a:solidFill>
                <a:latin typeface="Times New Roman" panose="02020603050405020304" pitchFamily="65" charset="-122"/>
                <a:ea typeface="宋体" panose="02010600030101010101" pitchFamily="2" charset="-122"/>
              </a:rPr>
              <a:t>   in  </a:t>
            </a:r>
            <a:r>
              <a:rPr lang="en-US" altLang="zh-CN" sz="1815" kern="0" dirty="0" smtClean="0">
                <a:solidFill>
                  <a:srgbClr val="000000"/>
                </a:solidFill>
                <a:latin typeface="Times New Roman" panose="02020603050405020304" pitchFamily="65" charset="-122"/>
                <a:ea typeface="宋体" panose="02010600030101010101" pitchFamily="2" charset="-122"/>
              </a:rPr>
              <a:t>  tree branches or along highways that a growing number of cities do not allow them at checkouts(</a:t>
            </a:r>
            <a:r>
              <a:rPr lang="zh-CN" altLang="en-US" sz="1815" kern="0" dirty="0" smtClean="0">
                <a:solidFill>
                  <a:srgbClr val="000000"/>
                </a:solidFill>
                <a:latin typeface="Times New Roman" panose="02020603050405020304" pitchFamily="65" charset="-122"/>
                <a:ea typeface="宋体" panose="02010600030101010101" pitchFamily="2" charset="-122"/>
              </a:rPr>
              <a:t>收银台</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考查介词。句意：美国人每年使用超过</a:t>
            </a:r>
            <a:r>
              <a:rPr lang="en-US" altLang="zh-CN" sz="1815" kern="0" dirty="0" smtClean="0">
                <a:solidFill>
                  <a:srgbClr val="000000"/>
                </a:solidFill>
                <a:latin typeface="Times New Roman" panose="02020603050405020304" pitchFamily="65" charset="-122"/>
                <a:ea typeface="宋体" panose="02010600030101010101" pitchFamily="2" charset="-122"/>
              </a:rPr>
              <a:t>1,000</a:t>
            </a:r>
            <a:r>
              <a:rPr lang="zh-CN" altLang="en-US" sz="1815" kern="0" dirty="0" smtClean="0">
                <a:solidFill>
                  <a:srgbClr val="000000"/>
                </a:solidFill>
                <a:latin typeface="Times New Roman" panose="02020603050405020304" pitchFamily="65" charset="-122"/>
                <a:ea typeface="宋体" panose="02010600030101010101" pitchFamily="2" charset="-122"/>
              </a:rPr>
              <a:t>亿个薄膜塑料袋。如此多的塑</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料袋到头来都出现在树枝上或公路上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以至于越来越多的城市不允许它们进入收银台。</a:t>
            </a:r>
            <a:r>
              <a:rPr lang="en-US" altLang="zh-CN" sz="1815" kern="0" dirty="0" smtClean="0">
                <a:solidFill>
                  <a:srgbClr val="000000"/>
                </a:solidFill>
                <a:latin typeface="Times New Roman" panose="02020603050405020304" pitchFamily="65" charset="-122"/>
                <a:ea typeface="宋体" panose="02010600030101010101" pitchFamily="2" charset="-122"/>
              </a:rPr>
              <a:t>end up</a:t>
            </a:r>
            <a:r>
              <a:rPr lang="zh-CN" altLang="en-US" sz="1815" kern="0" dirty="0" smtClean="0">
                <a:solidFill>
                  <a:srgbClr val="000000"/>
                </a:solidFill>
                <a:latin typeface="Times New Roman" panose="02020603050405020304" pitchFamily="65" charset="-122"/>
                <a:ea typeface="宋体" panose="02010600030101010101" pitchFamily="2" charset="-122"/>
              </a:rPr>
              <a:t>后跟表示地点的名词时常用介词 </a:t>
            </a:r>
            <a:r>
              <a:rPr lang="en-US" altLang="zh-CN" sz="1815" kern="0" dirty="0" smtClean="0">
                <a:solidFill>
                  <a:srgbClr val="000000"/>
                </a:solidFill>
                <a:latin typeface="Times New Roman" panose="02020603050405020304" pitchFamily="65" charset="-122"/>
                <a:ea typeface="宋体" panose="02010600030101010101" pitchFamily="2" charset="-122"/>
              </a:rPr>
              <a:t>in</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5" name="图片 3" descr="textimage5.jpeg"/>
          <p:cNvPicPr>
            <a:picLocks noChangeAspect="1"/>
          </p:cNvPicPr>
          <p:nvPr/>
        </p:nvPicPr>
        <p:blipFill>
          <a:blip r:embed="rId3" cstate="print"/>
          <a:stretch>
            <a:fillRect/>
          </a:stretch>
        </p:blipFill>
        <p:spPr>
          <a:xfrm>
            <a:off x="718068" y="1035403"/>
            <a:ext cx="1139288" cy="384602"/>
          </a:xfrm>
          <a:prstGeom prst="rect">
            <a:avLst/>
          </a:prstGeom>
        </p:spPr>
      </p:pic>
      <p:pic>
        <p:nvPicPr>
          <p:cNvPr id="8" name="图片 3" descr="textimage35.jpeg"/>
          <p:cNvPicPr>
            <a:picLocks noChangeAspect="1"/>
          </p:cNvPicPr>
          <p:nvPr/>
        </p:nvPicPr>
        <p:blipFill>
          <a:blip r:embed="rId4" cstate="print"/>
          <a:stretch>
            <a:fillRect/>
          </a:stretch>
        </p:blipFill>
        <p:spPr>
          <a:xfrm>
            <a:off x="4071934" y="1965836"/>
            <a:ext cx="357190" cy="239987"/>
          </a:xfrm>
          <a:prstGeom prst="rect">
            <a:avLst/>
          </a:prstGeom>
        </p:spPr>
      </p:pic>
      <p:pic>
        <p:nvPicPr>
          <p:cNvPr id="9" name="图片 3" descr="textimage35.jpeg"/>
          <p:cNvPicPr>
            <a:picLocks noChangeAspect="1"/>
          </p:cNvPicPr>
          <p:nvPr/>
        </p:nvPicPr>
        <p:blipFill>
          <a:blip r:embed="rId4" cstate="print"/>
          <a:stretch>
            <a:fillRect/>
          </a:stretch>
        </p:blipFill>
        <p:spPr>
          <a:xfrm>
            <a:off x="3357554" y="3634583"/>
            <a:ext cx="357190" cy="239987"/>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1026795" y="2324735"/>
            <a:ext cx="122047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3806820" y="4031460"/>
            <a:ext cx="50006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2757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6-3 (2017</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)Driverless cars may end up    </a:t>
            </a:r>
            <a:r>
              <a:rPr lang="en-US" altLang="zh-CN" sz="1815" u="sng" kern="0" dirty="0" smtClean="0">
                <a:solidFill>
                  <a:srgbClr val="FF0000"/>
                </a:solidFill>
                <a:latin typeface="Times New Roman" panose="02020603050405020304" pitchFamily="65" charset="-122"/>
                <a:ea typeface="宋体" panose="02010600030101010101" pitchFamily="2" charset="-122"/>
              </a:rPr>
              <a:t>being</a:t>
            </a:r>
            <a:r>
              <a:rPr lang="en-US" altLang="zh-CN" sz="1815" kern="0" dirty="0" smtClean="0">
                <a:solidFill>
                  <a:srgbClr val="000000"/>
                </a:solidFill>
                <a:latin typeface="Times New Roman" panose="02020603050405020304" pitchFamily="65" charset="-122"/>
                <a:ea typeface="宋体" panose="02010600030101010101" pitchFamily="2" charset="-122"/>
              </a:rPr>
              <a:t>    (be) a form of public transport rather than vehicles you own...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a:t>
            </a:r>
            <a:r>
              <a:rPr lang="zh-CN" altLang="en-US" sz="1815" kern="0" spc="-150" dirty="0" smtClean="0">
                <a:solidFill>
                  <a:srgbClr val="000000"/>
                </a:solidFill>
                <a:latin typeface="Times New Roman" panose="02020603050405020304" pitchFamily="65" charset="-122"/>
                <a:ea typeface="宋体" panose="02010600030101010101" pitchFamily="2" charset="-122"/>
              </a:rPr>
              <a:t>动名词。句意：无人驾驶汽车最终可能</a:t>
            </a:r>
            <a:r>
              <a:rPr lang="zh-CN" altLang="en-US" sz="1815" kern="0" dirty="0" smtClean="0">
                <a:solidFill>
                  <a:srgbClr val="000000"/>
                </a:solidFill>
                <a:latin typeface="Times New Roman" panose="02020603050405020304" pitchFamily="65" charset="-122"/>
                <a:ea typeface="宋体" panose="02010600030101010101" pitchFamily="2" charset="-122"/>
              </a:rPr>
              <a:t>成为一种公共交通方式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而不是你自己的车辆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end up doing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意为“结果做某事”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故本空应用动名词作宾语。</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6-4 (         )You help organize sports activities and other outdoor pursuits and you could end up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with </a:t>
            </a:r>
            <a:r>
              <a:rPr lang="en-US" altLang="zh-CN" sz="1815" kern="0" dirty="0" smtClean="0">
                <a:solidFill>
                  <a:srgbClr val="000000"/>
                </a:solidFill>
                <a:latin typeface="Times New Roman" panose="02020603050405020304" pitchFamily="65" charset="-122"/>
                <a:ea typeface="宋体" panose="02010600030101010101" pitchFamily="2" charset="-122"/>
              </a:rPr>
              <a:t>   a qualification as an instructor.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考查介词。句意：你帮助组织体育活动和其他户外活动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你最终可能获得教练资格。</a:t>
            </a:r>
            <a:r>
              <a:rPr lang="en-US" altLang="zh-CN" sz="1815" kern="0" dirty="0" smtClean="0">
                <a:solidFill>
                  <a:srgbClr val="000000"/>
                </a:solidFill>
                <a:latin typeface="Times New Roman" panose="02020603050405020304" pitchFamily="65" charset="-122"/>
                <a:ea typeface="宋体" panose="02010600030101010101" pitchFamily="2" charset="-122"/>
              </a:rPr>
              <a:t>end up</a:t>
            </a:r>
            <a:r>
              <a:rPr lang="zh-CN" altLang="en-US" sz="1815" kern="0" dirty="0" smtClean="0">
                <a:solidFill>
                  <a:srgbClr val="000000"/>
                </a:solidFill>
                <a:latin typeface="Times New Roman" panose="02020603050405020304" pitchFamily="65" charset="-122"/>
                <a:ea typeface="宋体" panose="02010600030101010101" pitchFamily="2" charset="-122"/>
              </a:rPr>
              <a:t>后跟表具体事物的名词时常用介词</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6-5 (        )</a:t>
            </a:r>
            <a:r>
              <a:rPr lang="zh-CN" altLang="en-US" sz="1815" kern="0" dirty="0" smtClean="0">
                <a:solidFill>
                  <a:srgbClr val="000000"/>
                </a:solidFill>
                <a:latin typeface="Times New Roman" panose="02020603050405020304" pitchFamily="65" charset="-122"/>
                <a:ea typeface="宋体" panose="02010600030101010101" pitchFamily="2" charset="-122"/>
              </a:rPr>
              <a:t>也许你会像我一样</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最终成为一名律师。</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Maybe you’ll     </a:t>
            </a:r>
            <a:r>
              <a:rPr lang="en-US" altLang="zh-CN" sz="1815" u="sng" kern="0" dirty="0" smtClean="0">
                <a:solidFill>
                  <a:srgbClr val="FF0000"/>
                </a:solidFill>
                <a:latin typeface="Times New Roman" panose="02020603050405020304" pitchFamily="65" charset="-122"/>
                <a:ea typeface="宋体" panose="02010600030101010101" pitchFamily="2" charset="-122"/>
              </a:rPr>
              <a:t>end up as</a:t>
            </a:r>
            <a:r>
              <a:rPr lang="en-US" altLang="zh-CN" sz="1815" kern="0" dirty="0" smtClean="0">
                <a:solidFill>
                  <a:srgbClr val="000000"/>
                </a:solidFill>
                <a:latin typeface="Times New Roman" panose="02020603050405020304" pitchFamily="65" charset="-122"/>
                <a:ea typeface="宋体" panose="02010600030101010101" pitchFamily="2" charset="-122"/>
              </a:rPr>
              <a:t>     a lawyer like me.</a:t>
            </a:r>
            <a:endParaRPr lang="zh-CN" altLang="en-US" dirty="0"/>
          </a:p>
        </p:txBody>
      </p:sp>
      <p:pic>
        <p:nvPicPr>
          <p:cNvPr id="8" name="图片 3" descr="textimage35.jpeg"/>
          <p:cNvPicPr>
            <a:picLocks noChangeAspect="1"/>
          </p:cNvPicPr>
          <p:nvPr/>
        </p:nvPicPr>
        <p:blipFill>
          <a:blip r:embed="rId3" cstate="print"/>
          <a:stretch>
            <a:fillRect/>
          </a:stretch>
        </p:blipFill>
        <p:spPr>
          <a:xfrm>
            <a:off x="3357554" y="1205691"/>
            <a:ext cx="357190" cy="239987"/>
          </a:xfrm>
          <a:prstGeom prst="rect">
            <a:avLst/>
          </a:prstGeom>
        </p:spPr>
      </p:pic>
      <p:pic>
        <p:nvPicPr>
          <p:cNvPr id="9" name="图片 3" descr="textimage35.jpeg"/>
          <p:cNvPicPr>
            <a:picLocks noChangeAspect="1"/>
          </p:cNvPicPr>
          <p:nvPr/>
        </p:nvPicPr>
        <p:blipFill>
          <a:blip r:embed="rId3" cstate="print"/>
          <a:stretch>
            <a:fillRect/>
          </a:stretch>
        </p:blipFill>
        <p:spPr>
          <a:xfrm>
            <a:off x="1214414" y="2920203"/>
            <a:ext cx="357190" cy="239987"/>
          </a:xfrm>
          <a:prstGeom prst="rect">
            <a:avLst/>
          </a:prstGeom>
        </p:spPr>
      </p:pic>
      <p:pic>
        <p:nvPicPr>
          <p:cNvPr id="10" name="图片 3" descr="textimage35.jpeg"/>
          <p:cNvPicPr>
            <a:picLocks noChangeAspect="1"/>
          </p:cNvPicPr>
          <p:nvPr/>
        </p:nvPicPr>
        <p:blipFill>
          <a:blip r:embed="rId3" cstate="print"/>
          <a:stretch>
            <a:fillRect/>
          </a:stretch>
        </p:blipFill>
        <p:spPr>
          <a:xfrm>
            <a:off x="1214414" y="4991905"/>
            <a:ext cx="357190" cy="239987"/>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6443993" y="1206008"/>
            <a:ext cx="78581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332230" y="3319780"/>
            <a:ext cx="61912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4" cstate="print"/>
          <a:srcRect/>
          <a:stretch>
            <a:fillRect/>
          </a:stretch>
        </p:blipFill>
        <p:spPr bwMode="auto">
          <a:xfrm>
            <a:off x="2214545" y="5504670"/>
            <a:ext cx="114300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1"/>
                                        </p:tgtEl>
                                      </p:cBhvr>
                                    </p:animEffect>
                                    <p:set>
                                      <p:cBhvr>
                                        <p:cTn id="1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1276350"/>
          </a:xfrm>
          <a:prstGeom prst="rect">
            <a:avLst/>
          </a:prstGeom>
          <a:noFill/>
        </p:spPr>
        <p:txBody>
          <a:bodyPr wrap="square" lIns="0" tIns="0" rIns="0" bIns="0" rtlCol="0">
            <a:spAutoFit/>
          </a:bodyPr>
          <a:lstStyle/>
          <a:p>
            <a:pPr eaLnBrk="0" latinLnBrk="1" hangingPunct="0">
              <a:lnSpc>
                <a:spcPct val="150000"/>
              </a:lnSpc>
              <a:spcBef>
                <a:spcPts val="130"/>
              </a:spcBef>
            </a:pP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satisfying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令人高兴的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令人满意的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30"/>
              </a:spcBef>
            </a:pPr>
            <a:r>
              <a:rPr lang="en-US" altLang="zh-CN" sz="1815" kern="0" dirty="0" smtClean="0">
                <a:solidFill>
                  <a:srgbClr val="000000"/>
                </a:solidFill>
                <a:latin typeface="Times New Roman" panose="02020603050405020304" pitchFamily="65" charset="-122"/>
                <a:ea typeface="宋体" panose="02010600030101010101" pitchFamily="2" charset="-122"/>
              </a:rPr>
              <a:t>When I get back home, there’s nothing more satisfying than a big meat dinner.(</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P9)</a:t>
            </a:r>
            <a:r>
              <a:rPr lang="zh-CN" altLang="en-US" sz="1815" kern="0" dirty="0" smtClean="0">
                <a:solidFill>
                  <a:srgbClr val="000000"/>
                </a:solidFill>
                <a:latin typeface="Times New Roman" panose="02020603050405020304" pitchFamily="65" charset="-122"/>
                <a:ea typeface="宋体" panose="02010600030101010101" pitchFamily="2" charset="-122"/>
              </a:rPr>
              <a:t>当我回到家时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没有什么比一顿丰盛的肉类晚餐更令人满意的了。</a:t>
            </a:r>
            <a:endParaRPr lang="zh-CN" altLang="en-US" dirty="0"/>
          </a:p>
        </p:txBody>
      </p:sp>
      <p:pic>
        <p:nvPicPr>
          <p:cNvPr id="5" name="图片 5" descr="textimage47.jpeg"/>
          <p:cNvPicPr>
            <a:picLocks noChangeAspect="1"/>
          </p:cNvPicPr>
          <p:nvPr/>
        </p:nvPicPr>
        <p:blipFill>
          <a:blip r:embed="rId3" cstate="print"/>
          <a:stretch>
            <a:fillRect/>
          </a:stretch>
        </p:blipFill>
        <p:spPr>
          <a:xfrm>
            <a:off x="822400" y="991377"/>
            <a:ext cx="1392146" cy="361958"/>
          </a:xfrm>
          <a:prstGeom prst="rect">
            <a:avLst/>
          </a:prstGeom>
        </p:spPr>
      </p:pic>
      <p:sp>
        <p:nvSpPr>
          <p:cNvPr id="6" name="TextBox 2"/>
          <p:cNvSpPr txBox="1"/>
          <p:nvPr/>
        </p:nvSpPr>
        <p:spPr>
          <a:xfrm>
            <a:off x="720000" y="2229535"/>
            <a:ext cx="8316000" cy="432562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45" kern="0" spc="204"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情景导学</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It is satisfying in life to make one friend, more than enough to make two friends and rare to make three friends.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一生中交一个朋友谓之足</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交两个朋友谓之多</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交三个朋友谓之难得。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We are not satisfied with these results.</a:t>
            </a:r>
            <a:r>
              <a:rPr lang="zh-CN" altLang="en-US" sz="1815" kern="0" dirty="0" smtClean="0">
                <a:solidFill>
                  <a:srgbClr val="000000"/>
                </a:solidFill>
                <a:latin typeface="Times New Roman" panose="02020603050405020304" pitchFamily="65" charset="-122"/>
                <a:ea typeface="宋体" panose="02010600030101010101" pitchFamily="2" charset="-122"/>
              </a:rPr>
              <a:t>我们对这些结果不满意。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affair was settled to the client’s satisfaction.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问题解决了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客户很满意。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(China Daily,2020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12</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 He said his company had expanded its financial services online to satisfy the needs of clients since the outbreak of the novel </a:t>
            </a:r>
            <a:r>
              <a:rPr lang="en-US" altLang="zh-CN" sz="1815" kern="0" dirty="0" err="1" smtClean="0">
                <a:solidFill>
                  <a:srgbClr val="000000"/>
                </a:solidFill>
                <a:latin typeface="Times New Roman" panose="02020603050405020304" pitchFamily="65" charset="-122"/>
                <a:ea typeface="宋体" panose="02010600030101010101" pitchFamily="2" charset="-122"/>
              </a:rPr>
              <a:t>coronavirus</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他说</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自</a:t>
            </a:r>
            <a:r>
              <a:rPr lang="zh-CN" altLang="en-US" sz="1815" kern="0" spc="-150" dirty="0" smtClean="0">
                <a:solidFill>
                  <a:srgbClr val="000000"/>
                </a:solidFill>
                <a:latin typeface="Times New Roman" panose="02020603050405020304" pitchFamily="65" charset="-122"/>
                <a:ea typeface="宋体" panose="02010600030101010101" pitchFamily="2" charset="-122"/>
              </a:rPr>
              <a:t>新型冠状病毒暴发以来</a:t>
            </a:r>
            <a:r>
              <a:rPr lang="en-US" altLang="zh-CN" sz="1815" kern="0" spc="-150" dirty="0" smtClean="0">
                <a:solidFill>
                  <a:srgbClr val="000000"/>
                </a:solidFill>
                <a:latin typeface="Times New Roman" panose="02020603050405020304" pitchFamily="65" charset="-122"/>
                <a:ea typeface="宋体" panose="02010600030101010101" pitchFamily="2" charset="-122"/>
              </a:rPr>
              <a:t>,</a:t>
            </a:r>
            <a:r>
              <a:rPr lang="zh-CN" altLang="en-US" sz="1815" kern="0" spc="-150" dirty="0" smtClean="0">
                <a:solidFill>
                  <a:srgbClr val="000000"/>
                </a:solidFill>
                <a:latin typeface="Times New Roman" panose="02020603050405020304" pitchFamily="65" charset="-122"/>
                <a:ea typeface="宋体" panose="02010600030101010101" pitchFamily="2" charset="-122"/>
              </a:rPr>
              <a:t>他的公司已经扩大了在线金融服务</a:t>
            </a:r>
            <a:r>
              <a:rPr lang="en-US" altLang="zh-CN" sz="1815" kern="0" spc="-15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以满足客户的需求。</a:t>
            </a:r>
          </a:p>
        </p:txBody>
      </p:sp>
      <p:pic>
        <p:nvPicPr>
          <p:cNvPr id="7" name="图片 3" descr="textimage48.jpeg"/>
          <p:cNvPicPr>
            <a:picLocks noChangeAspect="1"/>
          </p:cNvPicPr>
          <p:nvPr/>
        </p:nvPicPr>
        <p:blipFill>
          <a:blip r:embed="rId4" cstate="print"/>
          <a:stretch>
            <a:fillRect/>
          </a:stretch>
        </p:blipFill>
        <p:spPr>
          <a:xfrm>
            <a:off x="720000" y="2320136"/>
            <a:ext cx="209549" cy="238125"/>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04736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①satisfy </a:t>
            </a:r>
            <a:r>
              <a:rPr lang="en-US" altLang="zh-CN" sz="1815" i="1" kern="0" dirty="0" err="1" smtClean="0">
                <a:solidFill>
                  <a:srgbClr val="000000"/>
                </a:solidFill>
                <a:latin typeface="Times New Roman" panose="02020603050405020304" pitchFamily="65" charset="-122"/>
                <a:ea typeface="宋体" panose="02010600030101010101" pitchFamily="2" charset="-122"/>
              </a:rPr>
              <a:t>vt</a:t>
            </a:r>
            <a:r>
              <a:rPr lang="en-US" altLang="zh-CN" sz="1815" i="1"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使满意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使满足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satisfy the needs of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满足</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的需要  </a:t>
            </a:r>
            <a:r>
              <a:rPr lang="zh-CN" altLang="en-US" sz="1815" u="sng"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satisfied </a:t>
            </a:r>
            <a:r>
              <a:rPr lang="en-US"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en-US" sz="1815" kern="0" dirty="0" smtClean="0">
                <a:solidFill>
                  <a:srgbClr val="000000"/>
                </a:solidFill>
                <a:latin typeface="Times New Roman" panose="02020603050405020304" pitchFamily="65" charset="-122"/>
                <a:ea typeface="宋体" panose="02010600030101010101" pitchFamily="2" charset="-122"/>
              </a:rPr>
              <a:t>满意的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满足的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be satisfied    </a:t>
            </a:r>
            <a:r>
              <a:rPr lang="en-US" altLang="zh-CN" sz="1815" u="sng" kern="0" dirty="0" smtClean="0">
                <a:solidFill>
                  <a:srgbClr val="FF0000"/>
                </a:solidFill>
                <a:latin typeface="Times New Roman" panose="02020603050405020304" pitchFamily="65" charset="-122"/>
                <a:ea typeface="宋体" panose="02010600030101010101" pitchFamily="2" charset="-122"/>
              </a:rPr>
              <a:t>with</a:t>
            </a:r>
            <a:r>
              <a:rPr lang="en-US" altLang="zh-CN" sz="1815" kern="0" dirty="0" smtClean="0">
                <a:solidFill>
                  <a:srgbClr val="000000"/>
                </a:solidFill>
                <a:latin typeface="Times New Roman" panose="02020603050405020304" pitchFamily="65" charset="-122"/>
                <a:ea typeface="宋体" panose="02010600030101010101" pitchFamily="2" charset="-122"/>
              </a:rPr>
              <a:t>    ... </a:t>
            </a:r>
            <a:r>
              <a:rPr lang="zh-CN" altLang="en-US" sz="1815" kern="0" dirty="0" smtClean="0">
                <a:solidFill>
                  <a:srgbClr val="000000"/>
                </a:solidFill>
                <a:latin typeface="Times New Roman" panose="02020603050405020304" pitchFamily="65" charset="-122"/>
                <a:ea typeface="宋体" panose="02010600030101010101" pitchFamily="2" charset="-122"/>
              </a:rPr>
              <a:t>对</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感到满意</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③</a:t>
            </a:r>
            <a:r>
              <a:rPr lang="en-US" altLang="zh-CN" sz="1815" kern="0" dirty="0" smtClean="0">
                <a:solidFill>
                  <a:srgbClr val="000000"/>
                </a:solidFill>
                <a:latin typeface="Times New Roman" panose="02020603050405020304" pitchFamily="65" charset="-122"/>
                <a:ea typeface="宋体" panose="02010600030101010101" pitchFamily="2" charset="-122"/>
              </a:rPr>
              <a:t>satisfaction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满意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满足；达到</a:t>
            </a:r>
          </a:p>
          <a:p>
            <a:pPr eaLnBrk="0" latinLnBrk="1" hangingPunct="0">
              <a:lnSpc>
                <a:spcPct val="150000"/>
              </a:lnSpc>
              <a:spcBef>
                <a:spcPts val="140"/>
              </a:spcBef>
            </a:pP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sb.’s</a:t>
            </a:r>
            <a:r>
              <a:rPr lang="en-US" altLang="zh-CN" sz="1815" kern="0" dirty="0" smtClean="0">
                <a:solidFill>
                  <a:srgbClr val="000000"/>
                </a:solidFill>
                <a:latin typeface="Times New Roman" panose="02020603050405020304" pitchFamily="65" charset="-122"/>
                <a:ea typeface="宋体" panose="02010600030101010101" pitchFamily="2" charset="-122"/>
              </a:rPr>
              <a:t> satisfaction</a:t>
            </a:r>
            <a:r>
              <a:rPr lang="zh-CN" altLang="en-US" sz="1815" kern="0" dirty="0" smtClean="0">
                <a:solidFill>
                  <a:srgbClr val="000000"/>
                </a:solidFill>
                <a:latin typeface="Times New Roman" panose="02020603050405020304" pitchFamily="65" charset="-122"/>
                <a:ea typeface="宋体" panose="02010600030101010101" pitchFamily="2" charset="-122"/>
              </a:rPr>
              <a:t>使某人满意；使某人确信</a:t>
            </a:r>
            <a:endParaRPr lang="zh-CN" altLang="en-US" dirty="0"/>
          </a:p>
        </p:txBody>
      </p:sp>
      <p:pic>
        <p:nvPicPr>
          <p:cNvPr id="4" name="图片 4" descr="textimage49.jpeg"/>
          <p:cNvPicPr>
            <a:picLocks noChangeAspect="1"/>
          </p:cNvPicPr>
          <p:nvPr/>
        </p:nvPicPr>
        <p:blipFill>
          <a:blip r:embed="rId3" cstate="print"/>
          <a:stretch>
            <a:fillRect/>
          </a:stretch>
        </p:blipFill>
        <p:spPr>
          <a:xfrm>
            <a:off x="714348" y="1562881"/>
            <a:ext cx="247650" cy="247649"/>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2582545" y="2376805"/>
            <a:ext cx="196850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1877060" y="3241675"/>
            <a:ext cx="70548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4130675"/>
            <a:ext cx="5588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2672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单句语法填空</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7-1 (2020</a:t>
            </a:r>
            <a:r>
              <a:rPr lang="zh-CN" altLang="en-US" dirty="0" smtClean="0">
                <a:latin typeface="Times New Roman" panose="02020603050405020304" pitchFamily="18" charset="0"/>
                <a:cs typeface="Times New Roman" panose="02020603050405020304" pitchFamily="18" charset="0"/>
              </a:rPr>
              <a:t>天津</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阅读理解</a:t>
            </a:r>
            <a:r>
              <a:rPr lang="en-US" altLang="zh-CN" dirty="0" smtClean="0">
                <a:latin typeface="Times New Roman" panose="02020603050405020304" pitchFamily="18" charset="0"/>
                <a:cs typeface="Times New Roman" panose="02020603050405020304" pitchFamily="18" charset="0"/>
              </a:rPr>
              <a:t>D,          ) I think of one friend who couldn’t arrange flowers </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   </a:t>
            </a:r>
            <a:r>
              <a:rPr lang="en-US" altLang="zh-CN" u="sng" dirty="0" smtClean="0">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to satisfy</a:t>
            </a:r>
            <a:r>
              <a:rPr lang="en-US" altLang="zh-CN" dirty="0" smtClean="0">
                <a:latin typeface="Times New Roman" panose="02020603050405020304" pitchFamily="18" charset="0"/>
                <a:cs typeface="Times New Roman" panose="02020603050405020304" pitchFamily="18" charset="0"/>
              </a:rPr>
              <a:t>    (satisfy) herself.</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考查非谓语动词。句意：我想起一个朋友</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她不能通过插花来满足自己。分析句子结构可知</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设空处在从句中作目的状语</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故填</a:t>
            </a:r>
            <a:r>
              <a:rPr lang="en-US" altLang="zh-CN" dirty="0" smtClean="0">
                <a:latin typeface="Times New Roman" panose="02020603050405020304" pitchFamily="18" charset="0"/>
                <a:cs typeface="Times New Roman" panose="02020603050405020304" pitchFamily="18" charset="0"/>
              </a:rPr>
              <a:t>to satisfy</a:t>
            </a:r>
            <a:r>
              <a:rPr lang="zh-CN" altLang="en-US" dirty="0" smtClean="0">
                <a:latin typeface="Times New Roman" panose="02020603050405020304" pitchFamily="18" charset="0"/>
                <a:cs typeface="Times New Roman" panose="02020603050405020304" pitchFamily="18" charset="0"/>
              </a:rPr>
              <a:t>。</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7-2 (2019</a:t>
            </a:r>
            <a:r>
              <a:rPr lang="zh-CN" altLang="en-US" dirty="0" smtClean="0">
                <a:latin typeface="Times New Roman" panose="02020603050405020304" pitchFamily="18" charset="0"/>
                <a:cs typeface="Times New Roman" panose="02020603050405020304" pitchFamily="18" charset="0"/>
              </a:rPr>
              <a:t>北京</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阅读理解</a:t>
            </a:r>
            <a:r>
              <a:rPr lang="en-US" altLang="zh-CN" dirty="0" smtClean="0">
                <a:latin typeface="Times New Roman" panose="02020603050405020304" pitchFamily="18" charset="0"/>
                <a:cs typeface="Times New Roman" panose="02020603050405020304" pitchFamily="18" charset="0"/>
              </a:rPr>
              <a:t>B,           )Success means getting personal desires    </a:t>
            </a:r>
            <a:r>
              <a:rPr lang="en-US" altLang="zh-CN" u="sng" dirty="0" smtClean="0">
                <a:solidFill>
                  <a:srgbClr val="FF0000"/>
                </a:solidFill>
                <a:latin typeface="Times New Roman" panose="02020603050405020304" pitchFamily="18" charset="0"/>
                <a:cs typeface="Times New Roman" panose="02020603050405020304" pitchFamily="18" charset="0"/>
              </a:rPr>
              <a:t>satisfied</a:t>
            </a:r>
            <a:r>
              <a:rPr lang="en-US" altLang="zh-CN" dirty="0" smtClean="0">
                <a:latin typeface="Times New Roman" panose="02020603050405020304" pitchFamily="18" charset="0"/>
                <a:cs typeface="Times New Roman" panose="02020603050405020304" pitchFamily="18" charset="0"/>
              </a:rPr>
              <a:t>  </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(satisfy).</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解析  考查过去分词。句意：成功意味着个人欲望得到了满足。本句中</a:t>
            </a:r>
            <a:r>
              <a:rPr lang="en-US" altLang="zh-CN" dirty="0" smtClean="0">
                <a:latin typeface="Times New Roman" panose="02020603050405020304" pitchFamily="18" charset="0"/>
                <a:cs typeface="Times New Roman" panose="02020603050405020304" pitchFamily="18" charset="0"/>
              </a:rPr>
              <a:t>get</a:t>
            </a:r>
            <a:r>
              <a:rPr lang="zh-CN" altLang="en-US" dirty="0" smtClean="0">
                <a:latin typeface="Times New Roman" panose="02020603050405020304" pitchFamily="18" charset="0"/>
                <a:cs typeface="Times New Roman" panose="02020603050405020304" pitchFamily="18" charset="0"/>
              </a:rPr>
              <a:t>意为“使</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让”</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本空在句中作宾语补足语</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宾语</a:t>
            </a:r>
            <a:r>
              <a:rPr lang="en-US" altLang="zh-CN" dirty="0" smtClean="0">
                <a:latin typeface="Times New Roman" panose="02020603050405020304" pitchFamily="18" charset="0"/>
                <a:cs typeface="Times New Roman" panose="02020603050405020304" pitchFamily="18" charset="0"/>
              </a:rPr>
              <a:t>personal desires</a:t>
            </a:r>
            <a:r>
              <a:rPr lang="zh-CN" altLang="en-US" dirty="0" smtClean="0">
                <a:latin typeface="Times New Roman" panose="02020603050405020304" pitchFamily="18" charset="0"/>
                <a:cs typeface="Times New Roman" panose="02020603050405020304" pitchFamily="18" charset="0"/>
              </a:rPr>
              <a:t>和动词</a:t>
            </a:r>
            <a:r>
              <a:rPr lang="en-US" altLang="zh-CN" dirty="0" smtClean="0">
                <a:latin typeface="Times New Roman" panose="02020603050405020304" pitchFamily="18" charset="0"/>
                <a:cs typeface="Times New Roman" panose="02020603050405020304" pitchFamily="18" charset="0"/>
              </a:rPr>
              <a:t>satisfy</a:t>
            </a:r>
            <a:r>
              <a:rPr lang="zh-CN" altLang="en-US" dirty="0" smtClean="0">
                <a:latin typeface="Times New Roman" panose="02020603050405020304" pitchFamily="18" charset="0"/>
                <a:cs typeface="Times New Roman" panose="02020603050405020304" pitchFamily="18" charset="0"/>
              </a:rPr>
              <a:t>之间为逻辑上的被动关系</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故本空应用过去分词形式。</a:t>
            </a:r>
            <a:endParaRPr lang="zh-CN" altLang="en-US" dirty="0">
              <a:latin typeface="Times New Roman" panose="02020603050405020304" pitchFamily="18" charset="0"/>
              <a:cs typeface="Times New Roman" panose="02020603050405020304" pitchFamily="18" charset="0"/>
            </a:endParaRPr>
          </a:p>
        </p:txBody>
      </p:sp>
      <p:pic>
        <p:nvPicPr>
          <p:cNvPr id="5" name="图片 3" descr="textimage5.jpeg"/>
          <p:cNvPicPr>
            <a:picLocks noChangeAspect="1"/>
          </p:cNvPicPr>
          <p:nvPr/>
        </p:nvPicPr>
        <p:blipFill>
          <a:blip r:embed="rId3" cstate="print"/>
          <a:stretch>
            <a:fillRect/>
          </a:stretch>
        </p:blipFill>
        <p:spPr>
          <a:xfrm>
            <a:off x="718068" y="1011287"/>
            <a:ext cx="1210726" cy="408718"/>
          </a:xfrm>
          <a:prstGeom prst="rect">
            <a:avLst/>
          </a:prstGeom>
        </p:spPr>
      </p:pic>
      <p:pic>
        <p:nvPicPr>
          <p:cNvPr id="8" name="图片 3" descr="textimage35.jpeg"/>
          <p:cNvPicPr>
            <a:picLocks noChangeAspect="1"/>
          </p:cNvPicPr>
          <p:nvPr/>
        </p:nvPicPr>
        <p:blipFill>
          <a:blip r:embed="rId4" cstate="print"/>
          <a:stretch>
            <a:fillRect/>
          </a:stretch>
        </p:blipFill>
        <p:spPr>
          <a:xfrm>
            <a:off x="3286116" y="1991509"/>
            <a:ext cx="357190" cy="239987"/>
          </a:xfrm>
          <a:prstGeom prst="rect">
            <a:avLst/>
          </a:prstGeom>
        </p:spPr>
      </p:pic>
      <p:pic>
        <p:nvPicPr>
          <p:cNvPr id="9" name="图片 3" descr="textimage35.jpeg"/>
          <p:cNvPicPr>
            <a:picLocks noChangeAspect="1"/>
          </p:cNvPicPr>
          <p:nvPr/>
        </p:nvPicPr>
        <p:blipFill>
          <a:blip r:embed="rId4" cstate="print"/>
          <a:stretch>
            <a:fillRect/>
          </a:stretch>
        </p:blipFill>
        <p:spPr>
          <a:xfrm>
            <a:off x="3286116" y="3706021"/>
            <a:ext cx="357190" cy="239987"/>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823595" y="2366010"/>
            <a:ext cx="110553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7629525" y="3647440"/>
            <a:ext cx="10299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3349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7-3 (2019</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)Reading is a vital part of my life. Reading </a:t>
            </a:r>
            <a:r>
              <a:rPr lang="en-US" altLang="zh-CN" sz="1815" u="sng" kern="0" dirty="0" smtClean="0">
                <a:solidFill>
                  <a:srgbClr val="FF0000"/>
                </a:solidFill>
                <a:latin typeface="Times New Roman" panose="02020603050405020304" pitchFamily="65" charset="-122"/>
                <a:ea typeface="宋体" panose="02010600030101010101" pitchFamily="2" charset="-122"/>
              </a:rPr>
              <a:t>   satisfies</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(satisfy) my desire to keep learning.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考查时态及主谓一致。句意：阅读是我人生中极其重要的一部分。读书满足了我不断学习的愿望。根据前句时态可知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本空应用一般现在时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且本句主语为动名词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故本空应用一般现在时的第三人称单数形式。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7-4 (2016</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)He had more job</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satisfaction  </a:t>
            </a:r>
            <a:r>
              <a:rPr lang="en-US" altLang="zh-CN" sz="1815" kern="0" dirty="0" smtClean="0">
                <a:solidFill>
                  <a:srgbClr val="000000"/>
                </a:solidFill>
                <a:latin typeface="Times New Roman" panose="02020603050405020304" pitchFamily="65" charset="-122"/>
                <a:ea typeface="宋体" panose="02010600030101010101" pitchFamily="2" charset="-122"/>
              </a:rPr>
              <a:t>  (satisfy), a better marriage and was healthier.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考查名词。句意：他有更高的工作满意度</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更美满的婚姻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并且更健康。本空在句中作动词</a:t>
            </a:r>
            <a:r>
              <a:rPr lang="en-US" altLang="zh-CN" sz="1815" kern="0" dirty="0" smtClean="0">
                <a:solidFill>
                  <a:srgbClr val="000000"/>
                </a:solidFill>
                <a:latin typeface="Times New Roman" panose="02020603050405020304" pitchFamily="65" charset="-122"/>
                <a:ea typeface="宋体" panose="02010600030101010101" pitchFamily="2" charset="-122"/>
              </a:rPr>
              <a:t>had</a:t>
            </a:r>
            <a:r>
              <a:rPr lang="zh-CN" altLang="en-US" sz="1815" kern="0" dirty="0" smtClean="0">
                <a:solidFill>
                  <a:srgbClr val="000000"/>
                </a:solidFill>
                <a:latin typeface="Times New Roman" panose="02020603050405020304" pitchFamily="65" charset="-122"/>
                <a:ea typeface="宋体" panose="02010600030101010101" pitchFamily="2" charset="-122"/>
              </a:rPr>
              <a:t>的宾语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故应用名词</a:t>
            </a:r>
            <a:r>
              <a:rPr lang="en-US" altLang="zh-CN" sz="1815" kern="0" dirty="0" smtClean="0">
                <a:solidFill>
                  <a:srgbClr val="000000"/>
                </a:solidFill>
                <a:latin typeface="Times New Roman" panose="02020603050405020304" pitchFamily="65" charset="-122"/>
                <a:ea typeface="宋体" panose="02010600030101010101" pitchFamily="2" charset="-122"/>
              </a:rPr>
              <a:t>satisfaction</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7" name="图片 3" descr="textimage35.jpeg"/>
          <p:cNvPicPr>
            <a:picLocks noChangeAspect="1"/>
          </p:cNvPicPr>
          <p:nvPr/>
        </p:nvPicPr>
        <p:blipFill>
          <a:blip r:embed="rId3" cstate="print"/>
          <a:stretch>
            <a:fillRect/>
          </a:stretch>
        </p:blipFill>
        <p:spPr>
          <a:xfrm>
            <a:off x="3357554" y="1562881"/>
            <a:ext cx="357190" cy="239987"/>
          </a:xfrm>
          <a:prstGeom prst="rect">
            <a:avLst/>
          </a:prstGeom>
        </p:spPr>
      </p:pic>
      <p:pic>
        <p:nvPicPr>
          <p:cNvPr id="8" name="图片 3" descr="textimage35.jpeg"/>
          <p:cNvPicPr>
            <a:picLocks noChangeAspect="1"/>
          </p:cNvPicPr>
          <p:nvPr/>
        </p:nvPicPr>
        <p:blipFill>
          <a:blip r:embed="rId3" cstate="print"/>
          <a:stretch>
            <a:fillRect/>
          </a:stretch>
        </p:blipFill>
        <p:spPr>
          <a:xfrm>
            <a:off x="3357554" y="3634583"/>
            <a:ext cx="357190" cy="239987"/>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813063" y="1504460"/>
            <a:ext cx="92869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5569585" y="3576320"/>
            <a:ext cx="134874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4605" y="1135486"/>
            <a:ext cx="8316000" cy="4570095"/>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阅读词汇</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明词义</a:t>
            </a:r>
          </a:p>
          <a:p>
            <a:pPr>
              <a:lnSpc>
                <a:spcPct val="150000"/>
              </a:lnSpc>
            </a:pPr>
            <a:r>
              <a:rPr lang="en-US" altLang="zh-CN"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maple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枫树</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槭树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pudding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布丁</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snack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正餐以外的）小吃</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点心      </a:t>
            </a:r>
            <a:endParaRPr lang="zh-CN" altLang="en-US"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cuisine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烹饪（法）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butcher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肉贩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bacon </a:t>
            </a:r>
            <a:r>
              <a:rPr lang="en-US" i="1" dirty="0" smtClean="0">
                <a:latin typeface="Times New Roman" panose="02020603050405020304" pitchFamily="18" charset="0"/>
                <a:cs typeface="Times New Roman" panose="02020603050405020304" pitchFamily="18" charset="0"/>
              </a:rPr>
              <a:t>n .</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通常切成薄片的）咸猪肉</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熏猪肉    </a:t>
            </a:r>
            <a:endParaRPr lang="zh-CN" altLang="en-US"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sausage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香肠 </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toast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烤面包（片）</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吐司 </a:t>
            </a:r>
            <a:endParaRPr lang="zh-CN" altLang="en-US"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butter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黄油</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牛油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10.</a:t>
            </a:r>
            <a:r>
              <a:rPr lang="en-US" dirty="0" smtClean="0">
                <a:latin typeface="Times New Roman" panose="02020603050405020304" pitchFamily="18" charset="0"/>
                <a:cs typeface="Times New Roman" panose="02020603050405020304" pitchFamily="18" charset="0"/>
              </a:rPr>
              <a:t>stinky </a:t>
            </a:r>
            <a:r>
              <a:rPr lang="en-US" i="1" dirty="0" smtClean="0">
                <a:latin typeface="Times New Roman" panose="02020603050405020304" pitchFamily="18" charset="0"/>
                <a:cs typeface="Times New Roman" panose="02020603050405020304" pitchFamily="18" charset="0"/>
              </a:rPr>
              <a:t>adj. </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难闻的</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有臭味的   </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rrowheads="1"/>
          </p:cNvPicPr>
          <p:nvPr/>
        </p:nvPicPr>
        <p:blipFill>
          <a:blip r:embed="rId3" cstate="print"/>
          <a:srcRect/>
          <a:stretch>
            <a:fillRect/>
          </a:stretch>
        </p:blipFill>
        <p:spPr bwMode="auto">
          <a:xfrm>
            <a:off x="1682115" y="1671955"/>
            <a:ext cx="1247140" cy="32400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895456" y="2010879"/>
            <a:ext cx="1143008"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785918" y="2420137"/>
            <a:ext cx="3071834"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867198" y="2882740"/>
            <a:ext cx="1695462" cy="356870"/>
          </a:xfrm>
          <a:prstGeom prst="rect">
            <a:avLst/>
          </a:prstGeom>
          <a:noFill/>
          <a:ln w="9525">
            <a:noFill/>
            <a:miter lim="800000"/>
            <a:headEnd/>
            <a:tailEnd/>
          </a:ln>
        </p:spPr>
      </p:pic>
      <p:pic>
        <p:nvPicPr>
          <p:cNvPr id="7" name="Picture 4" descr="\\a015\吴双婷\线.tif"/>
          <p:cNvPicPr>
            <a:picLocks noChangeArrowheads="1"/>
          </p:cNvPicPr>
          <p:nvPr/>
        </p:nvPicPr>
        <p:blipFill>
          <a:blip r:embed="rId3" cstate="print"/>
          <a:srcRect/>
          <a:stretch>
            <a:fillRect/>
          </a:stretch>
        </p:blipFill>
        <p:spPr bwMode="auto">
          <a:xfrm>
            <a:off x="1785601" y="3308827"/>
            <a:ext cx="1143008" cy="28800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1784985" y="3597275"/>
            <a:ext cx="3787140" cy="43200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571604" y="4491839"/>
            <a:ext cx="2286016"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682115" y="4949190"/>
            <a:ext cx="1246505"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2061845" y="5348605"/>
            <a:ext cx="1899920"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1857356" y="4134966"/>
            <a:ext cx="114300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10"/>
                                        </p:tgtEl>
                                      </p:cBhvr>
                                    </p:animEffect>
                                    <p:set>
                                      <p:cBhvr>
                                        <p:cTn id="37" dur="1" fill="hold">
                                          <p:stCondLst>
                                            <p:cond delay="19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2"/>
                                        </p:tgtEl>
                                      </p:cBhvr>
                                    </p:animEffect>
                                    <p:set>
                                      <p:cBhvr>
                                        <p:cTn id="47" dur="1" fill="hold">
                                          <p:stCondLst>
                                            <p:cond delay="1999"/>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3"/>
                                        </p:tgtEl>
                                      </p:cBhvr>
                                    </p:animEffect>
                                    <p:set>
                                      <p:cBhvr>
                                        <p:cTn id="52"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5127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7-5 (2016</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A,         )In other words, gossip is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satisfying</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(satisfy) because it gives people a sense of belonging or even superiority(</a:t>
            </a:r>
            <a:r>
              <a:rPr lang="zh-CN" altLang="en-US" sz="1815" kern="0" dirty="0" smtClean="0">
                <a:solidFill>
                  <a:srgbClr val="000000"/>
                </a:solidFill>
                <a:latin typeface="Times New Roman" panose="02020603050405020304" pitchFamily="65" charset="-122"/>
                <a:ea typeface="宋体" panose="02010600030101010101" pitchFamily="2" charset="-122"/>
              </a:rPr>
              <a:t>优越感</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考查形容词。句意：换句话说</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闲话使人满足</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因为它给人一种归属感甚至优越感。本空在句中作表语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根据主语</a:t>
            </a:r>
            <a:r>
              <a:rPr lang="en-US" altLang="zh-CN" sz="1815" kern="0" dirty="0" smtClean="0">
                <a:solidFill>
                  <a:srgbClr val="000000"/>
                </a:solidFill>
                <a:latin typeface="Times New Roman" panose="02020603050405020304" pitchFamily="65" charset="-122"/>
                <a:ea typeface="宋体" panose="02010600030101010101" pitchFamily="2" charset="-122"/>
              </a:rPr>
              <a:t>gossip(</a:t>
            </a:r>
            <a:r>
              <a:rPr lang="zh-CN" altLang="en-US" sz="1815" kern="0" dirty="0" smtClean="0">
                <a:solidFill>
                  <a:srgbClr val="000000"/>
                </a:solidFill>
                <a:latin typeface="Times New Roman" panose="02020603050405020304" pitchFamily="65" charset="-122"/>
                <a:ea typeface="宋体" panose="02010600030101010101" pitchFamily="2" charset="-122"/>
              </a:rPr>
              <a:t>闲话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本空应用形容词</a:t>
            </a:r>
            <a:r>
              <a:rPr lang="en-US" altLang="zh-CN" sz="1815" kern="0" dirty="0" smtClean="0">
                <a:solidFill>
                  <a:srgbClr val="000000"/>
                </a:solidFill>
                <a:latin typeface="Times New Roman" panose="02020603050405020304" pitchFamily="65" charset="-122"/>
                <a:ea typeface="宋体" panose="02010600030101010101" pitchFamily="2" charset="-122"/>
              </a:rPr>
              <a:t>satisfying,</a:t>
            </a:r>
            <a:r>
              <a:rPr lang="zh-CN" altLang="en-US" sz="1815" kern="0" dirty="0" smtClean="0">
                <a:solidFill>
                  <a:srgbClr val="000000"/>
                </a:solidFill>
                <a:latin typeface="Times New Roman" panose="02020603050405020304" pitchFamily="65" charset="-122"/>
                <a:ea typeface="宋体" panose="02010600030101010101" pitchFamily="2" charset="-122"/>
              </a:rPr>
              <a:t>意为“令人满足的”。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7-6 (       )Students who take a well-planned year out are more likely to be satisfied</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with </a:t>
            </a:r>
            <a:r>
              <a:rPr lang="en-US" altLang="zh-CN" sz="1815" kern="0" dirty="0" smtClean="0">
                <a:solidFill>
                  <a:srgbClr val="000000"/>
                </a:solidFill>
                <a:latin typeface="Times New Roman" panose="02020603050405020304" pitchFamily="65" charset="-122"/>
                <a:ea typeface="宋体" panose="02010600030101010101" pitchFamily="2" charset="-122"/>
              </a:rPr>
              <a:t>  , and complete, their chosen course.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考查介词。此处表示“对自己选择的课程感到满意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并完成课程”</a:t>
            </a:r>
            <a:r>
              <a:rPr lang="en-US" altLang="zh-CN" sz="1815" kern="0" dirty="0" smtClean="0">
                <a:solidFill>
                  <a:srgbClr val="000000"/>
                </a:solidFill>
                <a:latin typeface="Times New Roman" panose="02020603050405020304" pitchFamily="65" charset="-122"/>
                <a:ea typeface="宋体" panose="02010600030101010101" pitchFamily="2" charset="-122"/>
              </a:rPr>
              <a:t>,be satisfied with</a:t>
            </a:r>
            <a:r>
              <a:rPr lang="zh-CN" altLang="en-US" sz="1815" kern="0" dirty="0" smtClean="0">
                <a:solidFill>
                  <a:srgbClr val="000000"/>
                </a:solidFill>
                <a:latin typeface="Times New Roman" panose="02020603050405020304" pitchFamily="65" charset="-122"/>
                <a:ea typeface="宋体" panose="02010600030101010101" pitchFamily="2" charset="-122"/>
              </a:rPr>
              <a:t>意为“对</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感到满意”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with</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5" name="图片 3" descr="textimage35.jpeg"/>
          <p:cNvPicPr>
            <a:picLocks noChangeAspect="1"/>
          </p:cNvPicPr>
          <p:nvPr/>
        </p:nvPicPr>
        <p:blipFill>
          <a:blip r:embed="rId3" cstate="print"/>
          <a:stretch>
            <a:fillRect/>
          </a:stretch>
        </p:blipFill>
        <p:spPr>
          <a:xfrm>
            <a:off x="3357554" y="1562881"/>
            <a:ext cx="357190" cy="239987"/>
          </a:xfrm>
          <a:prstGeom prst="rect">
            <a:avLst/>
          </a:prstGeom>
        </p:spPr>
      </p:pic>
      <p:pic>
        <p:nvPicPr>
          <p:cNvPr id="6" name="图片 3" descr="textimage35.jpeg"/>
          <p:cNvPicPr>
            <a:picLocks noChangeAspect="1"/>
          </p:cNvPicPr>
          <p:nvPr/>
        </p:nvPicPr>
        <p:blipFill>
          <a:blip r:embed="rId3" cstate="print"/>
          <a:stretch>
            <a:fillRect/>
          </a:stretch>
        </p:blipFill>
        <p:spPr>
          <a:xfrm>
            <a:off x="1142976" y="3680348"/>
            <a:ext cx="357190" cy="239987"/>
          </a:xfrm>
          <a:prstGeom prst="rect">
            <a:avLst/>
          </a:prstGeom>
        </p:spPr>
      </p:pic>
      <p:pic>
        <p:nvPicPr>
          <p:cNvPr id="7" name="Picture 4" descr="\\a015\吴双婷\线.tif"/>
          <p:cNvPicPr>
            <a:picLocks noChangeAspect="1" noChangeArrowheads="1"/>
          </p:cNvPicPr>
          <p:nvPr/>
        </p:nvPicPr>
        <p:blipFill>
          <a:blip r:embed="rId4" cstate="print"/>
          <a:srcRect/>
          <a:stretch>
            <a:fillRect/>
          </a:stretch>
        </p:blipFill>
        <p:spPr bwMode="auto">
          <a:xfrm>
            <a:off x="6256655" y="1504315"/>
            <a:ext cx="116014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836295" y="4053840"/>
            <a:ext cx="6648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7562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fr-FR" altLang="zh-CN" sz="1815" kern="0" dirty="0" smtClean="0">
                <a:solidFill>
                  <a:srgbClr val="000000"/>
                </a:solidFill>
                <a:latin typeface="Times New Roman" panose="02020603050405020304" pitchFamily="65" charset="-122"/>
                <a:ea typeface="宋体" panose="02010600030101010101" pitchFamily="2" charset="-122"/>
              </a:rPr>
              <a:t>convenient </a:t>
            </a:r>
            <a:r>
              <a:rPr lang="fr-FR" altLang="zh-CN" sz="1815" i="1" kern="0" dirty="0" smtClean="0">
                <a:solidFill>
                  <a:srgbClr val="000000"/>
                </a:solidFill>
                <a:latin typeface="Times New Roman" panose="02020603050405020304" pitchFamily="65" charset="-122"/>
                <a:ea typeface="宋体" panose="02010600030101010101" pitchFamily="2" charset="-122"/>
              </a:rPr>
              <a:t>adj.</a:t>
            </a:r>
            <a:r>
              <a:rPr lang="zh-CN" altLang="fr-FR" sz="1815" kern="0" dirty="0" smtClean="0">
                <a:solidFill>
                  <a:srgbClr val="000000"/>
                </a:solidFill>
                <a:latin typeface="Times New Roman" panose="02020603050405020304" pitchFamily="65" charset="-122"/>
                <a:ea typeface="宋体" panose="02010600030101010101" pitchFamily="2" charset="-122"/>
              </a:rPr>
              <a:t>方便的</a:t>
            </a:r>
            <a:r>
              <a:rPr lang="fr-FR" altLang="zh-CN" sz="1815" kern="0" dirty="0" smtClean="0">
                <a:solidFill>
                  <a:srgbClr val="000000"/>
                </a:solidFill>
                <a:latin typeface="Times New Roman" panose="02020603050405020304" pitchFamily="65" charset="-122"/>
                <a:ea typeface="宋体" panose="02010600030101010101" pitchFamily="2" charset="-122"/>
              </a:rPr>
              <a:t>,</a:t>
            </a:r>
            <a:r>
              <a:rPr lang="zh-CN" altLang="fr-FR" sz="1815" kern="0" dirty="0" smtClean="0">
                <a:solidFill>
                  <a:srgbClr val="000000"/>
                </a:solidFill>
                <a:latin typeface="Times New Roman" panose="02020603050405020304" pitchFamily="65" charset="-122"/>
                <a:ea typeface="宋体" panose="02010600030101010101" pitchFamily="2" charset="-122"/>
              </a:rPr>
              <a:t>便利的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know we should eat more fresh fruit and vegetables, but ready meals are so convenient.(</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P9)</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我知道我们应该吃更多新鲜水果和蔬菜</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但是预制餐非常方便。</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Would you drop into my house this afternoon if it is convenient for you?</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如果方便的话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你今天下午可以顺便去趟我家吗？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want to know whether it is convenient for you to attend my birthday party on Saturday. </a:t>
            </a:r>
            <a:r>
              <a:rPr lang="zh-CN" altLang="en-US" sz="1815" kern="0" dirty="0" smtClean="0">
                <a:solidFill>
                  <a:srgbClr val="000000"/>
                </a:solidFill>
                <a:latin typeface="Times New Roman" panose="02020603050405020304" pitchFamily="65" charset="-122"/>
                <a:ea typeface="宋体" panose="02010600030101010101" pitchFamily="2" charset="-122"/>
              </a:rPr>
              <a:t>我想知道星期六你是否方便参加我的生日聚会。</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should be pleased to have an interview at your convenience.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我将乐意在您方便时接受面试。</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keep my reference books near my desk for convenience.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为了方便起见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我把我的参考书放在我的桌子旁边。</a:t>
            </a:r>
            <a:endParaRPr lang="zh-CN" altLang="en-US" dirty="0"/>
          </a:p>
        </p:txBody>
      </p:sp>
      <p:pic>
        <p:nvPicPr>
          <p:cNvPr id="4" name="图片 4" descr="textimage53.jpeg"/>
          <p:cNvPicPr>
            <a:picLocks noChangeAspect="1"/>
          </p:cNvPicPr>
          <p:nvPr/>
        </p:nvPicPr>
        <p:blipFill>
          <a:blip r:embed="rId3" cstate="print"/>
          <a:stretch>
            <a:fillRect/>
          </a:stretch>
        </p:blipFill>
        <p:spPr>
          <a:xfrm>
            <a:off x="857224" y="1011899"/>
            <a:ext cx="1500198" cy="388111"/>
          </a:xfrm>
          <a:prstGeom prst="rect">
            <a:avLst/>
          </a:prstGeom>
        </p:spPr>
      </p:pic>
      <p:pic>
        <p:nvPicPr>
          <p:cNvPr id="5" name="图片 5" descr="textimage54.jpeg"/>
          <p:cNvPicPr>
            <a:picLocks noChangeAspect="1"/>
          </p:cNvPicPr>
          <p:nvPr/>
        </p:nvPicPr>
        <p:blipFill>
          <a:blip r:embed="rId4" cstate="print"/>
          <a:stretch>
            <a:fillRect/>
          </a:stretch>
        </p:blipFill>
        <p:spPr>
          <a:xfrm>
            <a:off x="790551" y="2848765"/>
            <a:ext cx="209549" cy="238125"/>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260921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480" kern="0" spc="471"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归纳拓展</a:t>
            </a:r>
            <a:endParaRPr lang="zh-CN" altLang="en-US" dirty="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①if/when it is convenient</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for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sb. </a:t>
            </a:r>
            <a:r>
              <a:rPr lang="zh-CN" altLang="en-US" sz="1815" kern="0" dirty="0" smtClean="0">
                <a:solidFill>
                  <a:srgbClr val="000000"/>
                </a:solidFill>
                <a:latin typeface="Times New Roman" panose="02020603050405020304" pitchFamily="65" charset="-122"/>
                <a:ea typeface="宋体" panose="02010600030101010101" pitchFamily="2" charset="-122"/>
              </a:rPr>
              <a:t>如果某人方便的话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当某人方便时</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it is/was convenient for sb.  </a:t>
            </a:r>
            <a:r>
              <a:rPr lang="en-US" altLang="zh-CN" sz="1815" u="sng" kern="0" dirty="0" smtClean="0">
                <a:solidFill>
                  <a:srgbClr val="FF0000"/>
                </a:solidFill>
                <a:latin typeface="Times New Roman" panose="02020603050405020304" pitchFamily="65" charset="-122"/>
                <a:ea typeface="宋体" panose="02010600030101010101" pitchFamily="2" charset="-122"/>
              </a:rPr>
              <a:t>  to do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某人方便做某事</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②</a:t>
            </a:r>
            <a:r>
              <a:rPr lang="en-US" altLang="zh-CN" sz="1815" kern="0" dirty="0" smtClean="0">
                <a:solidFill>
                  <a:srgbClr val="000000"/>
                </a:solidFill>
                <a:latin typeface="Times New Roman" panose="02020603050405020304" pitchFamily="65" charset="-122"/>
                <a:ea typeface="宋体" panose="02010600030101010101" pitchFamily="2" charset="-122"/>
              </a:rPr>
              <a:t>convenience </a:t>
            </a:r>
            <a:r>
              <a:rPr lang="en-US" altLang="zh-CN" sz="1815" i="1" kern="0" dirty="0" smtClean="0">
                <a:solidFill>
                  <a:srgbClr val="000000"/>
                </a:solidFill>
                <a:latin typeface="Times New Roman" panose="02020603050405020304" pitchFamily="65" charset="-122"/>
                <a:ea typeface="宋体" panose="02010600030101010101" pitchFamily="2" charset="-122"/>
              </a:rPr>
              <a:t>n.</a:t>
            </a:r>
            <a:r>
              <a:rPr lang="zh-CN" altLang="en-US" sz="1815" kern="0" dirty="0" smtClean="0">
                <a:solidFill>
                  <a:srgbClr val="000000"/>
                </a:solidFill>
                <a:latin typeface="Times New Roman" panose="02020603050405020304" pitchFamily="65" charset="-122"/>
                <a:ea typeface="宋体" panose="02010600030101010101" pitchFamily="2" charset="-122"/>
              </a:rPr>
              <a:t>方便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便利</a:t>
            </a:r>
          </a:p>
          <a:p>
            <a:pPr eaLnBrk="0" latinLnBrk="1" hangingPunct="0">
              <a:lnSpc>
                <a:spcPct val="150000"/>
              </a:lnSpc>
              <a:spcBef>
                <a:spcPts val="140"/>
              </a:spcBef>
            </a:pP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at    </a:t>
            </a:r>
            <a:r>
              <a:rPr lang="en-US" altLang="zh-CN" sz="1815" kern="0" dirty="0" smtClean="0">
                <a:solidFill>
                  <a:srgbClr val="000000"/>
                </a:solidFill>
                <a:latin typeface="Times New Roman" panose="02020603050405020304" pitchFamily="65" charset="-122"/>
                <a:ea typeface="宋体" panose="02010600030101010101" pitchFamily="2" charset="-122"/>
              </a:rPr>
              <a:t>one’s convenience </a:t>
            </a:r>
            <a:r>
              <a:rPr lang="zh-CN" altLang="en-US" sz="1815" kern="0" dirty="0" smtClean="0">
                <a:solidFill>
                  <a:srgbClr val="000000"/>
                </a:solidFill>
                <a:latin typeface="Times New Roman" panose="02020603050405020304" pitchFamily="65" charset="-122"/>
                <a:ea typeface="宋体" panose="02010600030101010101" pitchFamily="2" charset="-122"/>
              </a:rPr>
              <a:t>在某人方便的时候</a:t>
            </a:r>
          </a:p>
          <a:p>
            <a:pPr eaLnBrk="0" latinLnBrk="1" hangingPunct="0">
              <a:lnSpc>
                <a:spcPct val="150000"/>
              </a:lnSpc>
              <a:spcBef>
                <a:spcPts val="140"/>
              </a:spcBef>
            </a:pP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for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convenience </a:t>
            </a:r>
            <a:r>
              <a:rPr lang="zh-CN" altLang="en-US" sz="1815" kern="0" dirty="0" smtClean="0">
                <a:solidFill>
                  <a:srgbClr val="000000"/>
                </a:solidFill>
                <a:latin typeface="Times New Roman" panose="02020603050405020304" pitchFamily="65" charset="-122"/>
                <a:ea typeface="宋体" panose="02010600030101010101" pitchFamily="2" charset="-122"/>
              </a:rPr>
              <a:t>为方便起见</a:t>
            </a:r>
          </a:p>
        </p:txBody>
      </p:sp>
      <p:pic>
        <p:nvPicPr>
          <p:cNvPr id="3" name="图片 3" descr="textimage55.jpeg"/>
          <p:cNvPicPr>
            <a:picLocks noChangeAspect="1"/>
          </p:cNvPicPr>
          <p:nvPr/>
        </p:nvPicPr>
        <p:blipFill>
          <a:blip r:embed="rId3" cstate="print"/>
          <a:stretch>
            <a:fillRect/>
          </a:stretch>
        </p:blipFill>
        <p:spPr>
          <a:xfrm>
            <a:off x="642910" y="1562881"/>
            <a:ext cx="247650" cy="247649"/>
          </a:xfrm>
          <a:prstGeom prst="rect">
            <a:avLst/>
          </a:prstGeom>
        </p:spPr>
      </p:pic>
      <p:pic>
        <p:nvPicPr>
          <p:cNvPr id="4" name="Picture 4" descr="\\a015\吴双婷\线.tif"/>
          <p:cNvPicPr>
            <a:picLocks noChangeArrowheads="1"/>
          </p:cNvPicPr>
          <p:nvPr/>
        </p:nvPicPr>
        <p:blipFill>
          <a:blip r:embed="rId4" cstate="print"/>
          <a:srcRect/>
          <a:stretch>
            <a:fillRect/>
          </a:stretch>
        </p:blipFill>
        <p:spPr bwMode="auto">
          <a:xfrm>
            <a:off x="3184525" y="1920240"/>
            <a:ext cx="64800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3258185" y="2366010"/>
            <a:ext cx="81280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720090" y="3206115"/>
            <a:ext cx="63754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20090" y="3692525"/>
            <a:ext cx="7378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6"/>
                                        </p:tgtEl>
                                      </p:cBhvr>
                                    </p:animEffect>
                                    <p:set>
                                      <p:cBhvr>
                                        <p:cTn id="17" dur="1" fill="hold">
                                          <p:stCondLst>
                                            <p:cond delay="19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960475"/>
            <a:ext cx="8316000" cy="34137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en-US" altLang="zh-CN" dirty="0" smtClean="0"/>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8-1 (2019</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,30,        )To enjoy the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convenience  </a:t>
            </a:r>
            <a:r>
              <a:rPr lang="en-US" altLang="zh-CN" sz="1815" kern="0" dirty="0" smtClean="0">
                <a:solidFill>
                  <a:srgbClr val="000000"/>
                </a:solidFill>
                <a:latin typeface="Times New Roman" panose="02020603050405020304" pitchFamily="65" charset="-122"/>
                <a:ea typeface="宋体" panose="02010600030101010101" pitchFamily="2" charset="-122"/>
              </a:rPr>
              <a:t>  (convenient) of digital payment, many senior citizens started to use smart phones.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考查名词。句意：为了享受数字支付的便利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很多老年人开始使用智能手机。本空在句中作动词</a:t>
            </a:r>
            <a:r>
              <a:rPr lang="en-US" altLang="zh-CN" sz="1815" kern="0" dirty="0" smtClean="0">
                <a:solidFill>
                  <a:srgbClr val="000000"/>
                </a:solidFill>
                <a:latin typeface="Times New Roman" panose="02020603050405020304" pitchFamily="65" charset="-122"/>
                <a:ea typeface="宋体" panose="02010600030101010101" pitchFamily="2" charset="-122"/>
              </a:rPr>
              <a:t>enjoy</a:t>
            </a:r>
            <a:r>
              <a:rPr lang="zh-CN" altLang="en-US" sz="1815" kern="0" dirty="0" smtClean="0">
                <a:solidFill>
                  <a:srgbClr val="000000"/>
                </a:solidFill>
                <a:latin typeface="Times New Roman" panose="02020603050405020304" pitchFamily="65" charset="-122"/>
                <a:ea typeface="宋体" panose="02010600030101010101" pitchFamily="2" charset="-122"/>
              </a:rPr>
              <a:t>的宾语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故应用名词</a:t>
            </a:r>
            <a:r>
              <a:rPr lang="en-US" altLang="zh-CN" sz="1815" kern="0" dirty="0" smtClean="0">
                <a:solidFill>
                  <a:srgbClr val="000000"/>
                </a:solidFill>
                <a:latin typeface="Times New Roman" panose="02020603050405020304" pitchFamily="65" charset="-122"/>
                <a:ea typeface="宋体" panose="02010600030101010101" pitchFamily="2" charset="-122"/>
              </a:rPr>
              <a:t>convenience,</a:t>
            </a:r>
            <a:r>
              <a:rPr lang="zh-CN" altLang="en-US" sz="1815" kern="0" dirty="0" smtClean="0">
                <a:solidFill>
                  <a:srgbClr val="000000"/>
                </a:solidFill>
                <a:latin typeface="Times New Roman" panose="02020603050405020304" pitchFamily="65" charset="-122"/>
                <a:ea typeface="宋体" panose="02010600030101010101" pitchFamily="2" charset="-122"/>
              </a:rPr>
              <a:t>意为“方便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便利”。</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8-2 (2018</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应用文写作</a:t>
            </a:r>
            <a:r>
              <a:rPr lang="en-US" altLang="zh-CN" sz="1815" kern="0" dirty="0" smtClean="0">
                <a:solidFill>
                  <a:srgbClr val="000000"/>
                </a:solidFill>
                <a:latin typeface="Times New Roman" panose="02020603050405020304" pitchFamily="65" charset="-122"/>
                <a:ea typeface="宋体" panose="02010600030101010101" pitchFamily="2" charset="-122"/>
              </a:rPr>
              <a:t>,       )Looking forward to your reply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at </a:t>
            </a:r>
            <a:r>
              <a:rPr lang="en-US" altLang="zh-CN" sz="1815" i="1"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your convenience.</a:t>
            </a: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考查介词。句意：期待你方便时回复。</a:t>
            </a:r>
            <a:r>
              <a:rPr lang="en-US" altLang="zh-CN" sz="1815" kern="0" dirty="0" smtClean="0">
                <a:solidFill>
                  <a:srgbClr val="000000"/>
                </a:solidFill>
                <a:latin typeface="Times New Roman" panose="02020603050405020304" pitchFamily="65" charset="-122"/>
                <a:ea typeface="宋体" panose="02010600030101010101" pitchFamily="2" charset="-122"/>
              </a:rPr>
              <a:t>at one’s convenience</a:t>
            </a:r>
            <a:r>
              <a:rPr lang="zh-CN" altLang="en-US" sz="1815" kern="0" dirty="0" smtClean="0">
                <a:solidFill>
                  <a:srgbClr val="000000"/>
                </a:solidFill>
                <a:latin typeface="Times New Roman" panose="02020603050405020304" pitchFamily="65" charset="-122"/>
                <a:ea typeface="宋体" panose="02010600030101010101" pitchFamily="2" charset="-122"/>
              </a:rPr>
              <a:t>意为“在某人方便的时候”</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at</a:t>
            </a:r>
            <a:r>
              <a:rPr lang="zh-CN" altLang="en-US" sz="1815" kern="0" dirty="0" smtClean="0">
                <a:solidFill>
                  <a:srgbClr val="000000"/>
                </a:solidFill>
                <a:latin typeface="Times New Roman" panose="02020603050405020304" pitchFamily="65" charset="-122"/>
                <a:ea typeface="宋体" panose="02010600030101010101" pitchFamily="2" charset="-122"/>
              </a:rPr>
              <a:t>。</a:t>
            </a:r>
          </a:p>
        </p:txBody>
      </p:sp>
      <p:pic>
        <p:nvPicPr>
          <p:cNvPr id="5" name="图片 3" descr="textimage5.jpeg"/>
          <p:cNvPicPr>
            <a:picLocks noChangeAspect="1"/>
          </p:cNvPicPr>
          <p:nvPr/>
        </p:nvPicPr>
        <p:blipFill>
          <a:blip r:embed="rId3" cstate="print"/>
          <a:stretch>
            <a:fillRect/>
          </a:stretch>
        </p:blipFill>
        <p:spPr>
          <a:xfrm>
            <a:off x="718068" y="1531762"/>
            <a:ext cx="1210726" cy="408718"/>
          </a:xfrm>
          <a:prstGeom prst="rect">
            <a:avLst/>
          </a:prstGeom>
        </p:spPr>
      </p:pic>
      <p:pic>
        <p:nvPicPr>
          <p:cNvPr id="12" name="图片 4" descr="textimage58.jpeg"/>
          <p:cNvPicPr>
            <a:picLocks noChangeAspect="1"/>
          </p:cNvPicPr>
          <p:nvPr/>
        </p:nvPicPr>
        <p:blipFill>
          <a:blip r:embed="rId4" cstate="print"/>
          <a:stretch>
            <a:fillRect/>
          </a:stretch>
        </p:blipFill>
        <p:spPr>
          <a:xfrm>
            <a:off x="2428860" y="2440546"/>
            <a:ext cx="428628" cy="287984"/>
          </a:xfrm>
          <a:prstGeom prst="rect">
            <a:avLst/>
          </a:prstGeom>
        </p:spPr>
      </p:pic>
      <p:pic>
        <p:nvPicPr>
          <p:cNvPr id="13" name="图片 3" descr="textimage43.jpeg"/>
          <p:cNvPicPr>
            <a:picLocks noChangeAspect="1"/>
          </p:cNvPicPr>
          <p:nvPr/>
        </p:nvPicPr>
        <p:blipFill>
          <a:blip r:embed="rId5" cstate="print"/>
          <a:stretch>
            <a:fillRect/>
          </a:stretch>
        </p:blipFill>
        <p:spPr>
          <a:xfrm>
            <a:off x="3357554" y="4155058"/>
            <a:ext cx="357190" cy="239986"/>
          </a:xfrm>
          <a:prstGeom prst="rect">
            <a:avLst/>
          </a:prstGeom>
        </p:spPr>
      </p:pic>
      <p:pic>
        <p:nvPicPr>
          <p:cNvPr id="6" name="Picture 4" descr="\\a015\吴双婷\线.tif"/>
          <p:cNvPicPr>
            <a:picLocks noChangeAspect="1" noChangeArrowheads="1"/>
          </p:cNvPicPr>
          <p:nvPr/>
        </p:nvPicPr>
        <p:blipFill>
          <a:blip r:embed="rId6" cstate="print"/>
          <a:srcRect/>
          <a:stretch>
            <a:fillRect/>
          </a:stretch>
        </p:blipFill>
        <p:spPr bwMode="auto">
          <a:xfrm>
            <a:off x="4199255" y="2440305"/>
            <a:ext cx="147637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6" cstate="print"/>
          <a:srcRect/>
          <a:stretch>
            <a:fillRect/>
          </a:stretch>
        </p:blipFill>
        <p:spPr bwMode="auto">
          <a:xfrm>
            <a:off x="6715140" y="4154651"/>
            <a:ext cx="50006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83349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8-3 (2016</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任务型阅读</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Smartphones</a:t>
            </a:r>
            <a:r>
              <a:rPr lang="en-US" altLang="zh-CN" sz="1815" kern="0" dirty="0" smtClean="0">
                <a:solidFill>
                  <a:srgbClr val="000000"/>
                </a:solidFill>
                <a:latin typeface="Times New Roman" panose="02020603050405020304" pitchFamily="65" charset="-122"/>
                <a:ea typeface="宋体" panose="02010600030101010101" pitchFamily="2" charset="-122"/>
              </a:rPr>
              <a:t> make it easier and   </a:t>
            </a:r>
            <a:r>
              <a:rPr lang="en-US" altLang="zh-CN" sz="1815" u="sng" kern="0" dirty="0" smtClean="0">
                <a:solidFill>
                  <a:srgbClr val="FF0000"/>
                </a:solidFill>
                <a:latin typeface="Times New Roman" panose="02020603050405020304" pitchFamily="65" charset="-122"/>
                <a:ea typeface="宋体" panose="02010600030101010101" pitchFamily="2" charset="-122"/>
              </a:rPr>
              <a:t>more convenient</a:t>
            </a:r>
            <a:r>
              <a:rPr lang="en-US" altLang="zh-CN" sz="1815" kern="0" dirty="0" smtClean="0">
                <a:solidFill>
                  <a:srgbClr val="000000"/>
                </a:solidFill>
                <a:latin typeface="Times New Roman" panose="02020603050405020304" pitchFamily="65" charset="-122"/>
                <a:ea typeface="宋体" panose="02010600030101010101" pitchFamily="2" charset="-122"/>
              </a:rPr>
              <a:t>     (convenient) to check reality, watch video clips, read </a:t>
            </a:r>
            <a:r>
              <a:rPr lang="en-US" altLang="zh-CN" sz="1815" kern="0" dirty="0" err="1" smtClean="0">
                <a:solidFill>
                  <a:srgbClr val="000000"/>
                </a:solidFill>
                <a:latin typeface="Times New Roman" panose="02020603050405020304" pitchFamily="65" charset="-122"/>
                <a:ea typeface="宋体" panose="02010600030101010101" pitchFamily="2" charset="-122"/>
              </a:rPr>
              <a:t>weibo</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考查形容词比较级。句意：智能手机使查看真实情况、观看视频片段、阅读微博变得更加容易和方便。根据并列连词</a:t>
            </a:r>
            <a:r>
              <a:rPr lang="en-US" altLang="zh-CN" sz="1815" kern="0" dirty="0" smtClean="0">
                <a:solidFill>
                  <a:srgbClr val="000000"/>
                </a:solidFill>
                <a:latin typeface="Times New Roman" panose="02020603050405020304" pitchFamily="65" charset="-122"/>
                <a:ea typeface="宋体" panose="02010600030101010101" pitchFamily="2" charset="-122"/>
              </a:rPr>
              <a:t>and</a:t>
            </a:r>
            <a:r>
              <a:rPr lang="zh-CN" altLang="en-US" sz="1815" kern="0" dirty="0" smtClean="0">
                <a:solidFill>
                  <a:srgbClr val="000000"/>
                </a:solidFill>
                <a:latin typeface="Times New Roman" panose="02020603050405020304" pitchFamily="65" charset="-122"/>
                <a:ea typeface="宋体" panose="02010600030101010101" pitchFamily="2" charset="-122"/>
              </a:rPr>
              <a:t>和空前的形容词比较级</a:t>
            </a:r>
            <a:r>
              <a:rPr lang="en-US" altLang="zh-CN" sz="1815" kern="0" dirty="0" smtClean="0">
                <a:solidFill>
                  <a:srgbClr val="000000"/>
                </a:solidFill>
                <a:latin typeface="Times New Roman" panose="02020603050405020304" pitchFamily="65" charset="-122"/>
                <a:ea typeface="宋体" panose="02010600030101010101" pitchFamily="2" charset="-122"/>
              </a:rPr>
              <a:t>easier</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本空应用形容词比较级形式</a:t>
            </a:r>
            <a:r>
              <a:rPr lang="en-US" altLang="zh-CN" sz="1815" kern="0" dirty="0" smtClean="0">
                <a:solidFill>
                  <a:srgbClr val="000000"/>
                </a:solidFill>
                <a:latin typeface="Times New Roman" panose="02020603050405020304" pitchFamily="65" charset="-122"/>
                <a:ea typeface="宋体" panose="02010600030101010101" pitchFamily="2" charset="-122"/>
              </a:rPr>
              <a:t>more convenient</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8-4 (2016</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Ⅲ,</a:t>
            </a:r>
            <a:r>
              <a:rPr lang="zh-CN" altLang="en-US" sz="1815" kern="0" dirty="0" smtClean="0">
                <a:solidFill>
                  <a:srgbClr val="000000"/>
                </a:solidFill>
                <a:latin typeface="Times New Roman" panose="02020603050405020304" pitchFamily="65" charset="-122"/>
                <a:ea typeface="宋体" panose="02010600030101010101" pitchFamily="2" charset="-122"/>
              </a:rPr>
              <a:t>书面表达</a:t>
            </a:r>
            <a:r>
              <a:rPr lang="en-US" altLang="zh-CN" sz="1815" kern="0" dirty="0" smtClean="0">
                <a:solidFill>
                  <a:srgbClr val="000000"/>
                </a:solidFill>
                <a:latin typeface="Times New Roman" panose="02020603050405020304" pitchFamily="65" charset="-122"/>
                <a:ea typeface="宋体" panose="02010600030101010101" pitchFamily="2" charset="-122"/>
              </a:rPr>
              <a:t>,           )If it’s convenient   </a:t>
            </a:r>
            <a:r>
              <a:rPr lang="en-US" altLang="zh-CN" sz="1815" u="sng" kern="0" dirty="0" smtClean="0">
                <a:solidFill>
                  <a:srgbClr val="FF0000"/>
                </a:solidFill>
                <a:latin typeface="Times New Roman" panose="02020603050405020304" pitchFamily="65" charset="-122"/>
                <a:ea typeface="宋体" panose="02010600030101010101" pitchFamily="2" charset="-122"/>
              </a:rPr>
              <a:t> for </a:t>
            </a:r>
            <a:r>
              <a:rPr lang="en-US" altLang="zh-CN" sz="1815" kern="0" dirty="0" smtClean="0">
                <a:solidFill>
                  <a:srgbClr val="000000"/>
                </a:solidFill>
                <a:latin typeface="Times New Roman" panose="02020603050405020304" pitchFamily="65" charset="-122"/>
                <a:ea typeface="宋体" panose="02010600030101010101" pitchFamily="2" charset="-122"/>
              </a:rPr>
              <a:t>   you, let’s meet at 8:30 outside the school gate.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考查介词。句意：如果你方便的话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我们</a:t>
            </a:r>
            <a:r>
              <a:rPr lang="en-US" altLang="zh-CN" sz="1815" kern="0" dirty="0" smtClean="0">
                <a:solidFill>
                  <a:srgbClr val="000000"/>
                </a:solidFill>
                <a:latin typeface="Times New Roman" panose="02020603050405020304" pitchFamily="65" charset="-122"/>
                <a:ea typeface="宋体" panose="02010600030101010101" pitchFamily="2" charset="-122"/>
              </a:rPr>
              <a:t>8:30</a:t>
            </a:r>
            <a:r>
              <a:rPr lang="zh-CN" altLang="en-US" sz="1815" kern="0" dirty="0" smtClean="0">
                <a:solidFill>
                  <a:srgbClr val="000000"/>
                </a:solidFill>
                <a:latin typeface="Times New Roman" panose="02020603050405020304" pitchFamily="65" charset="-122"/>
                <a:ea typeface="宋体" panose="02010600030101010101" pitchFamily="2" charset="-122"/>
              </a:rPr>
              <a:t>在校门外见面吧。</a:t>
            </a:r>
            <a:r>
              <a:rPr lang="en-US" altLang="zh-CN" sz="1815" kern="0" dirty="0" smtClean="0">
                <a:solidFill>
                  <a:srgbClr val="000000"/>
                </a:solidFill>
                <a:latin typeface="Times New Roman" panose="02020603050405020304" pitchFamily="65" charset="-122"/>
                <a:ea typeface="宋体" panose="02010600030101010101" pitchFamily="2" charset="-122"/>
              </a:rPr>
              <a:t>if it is convenient for sb.</a:t>
            </a:r>
            <a:r>
              <a:rPr lang="zh-CN" altLang="en-US" sz="1815" kern="0" dirty="0" smtClean="0">
                <a:solidFill>
                  <a:srgbClr val="000000"/>
                </a:solidFill>
                <a:latin typeface="Times New Roman" panose="02020603050405020304" pitchFamily="65" charset="-122"/>
                <a:ea typeface="宋体" panose="02010600030101010101" pitchFamily="2" charset="-122"/>
              </a:rPr>
              <a:t>意为“如果某人方便的话”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故本空应用介词</a:t>
            </a:r>
            <a:r>
              <a:rPr lang="en-US" altLang="zh-CN" sz="1815" kern="0" dirty="0" smtClean="0">
                <a:solidFill>
                  <a:srgbClr val="000000"/>
                </a:solidFill>
                <a:latin typeface="Times New Roman" panose="02020603050405020304" pitchFamily="65" charset="-122"/>
                <a:ea typeface="宋体" panose="02010600030101010101" pitchFamily="2" charset="-122"/>
              </a:rPr>
              <a:t>for</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6" name="图片 4" descr="textimage58.jpeg"/>
          <p:cNvPicPr>
            <a:picLocks noChangeAspect="1"/>
          </p:cNvPicPr>
          <p:nvPr/>
        </p:nvPicPr>
        <p:blipFill>
          <a:blip r:embed="rId3" cstate="print"/>
          <a:stretch>
            <a:fillRect/>
          </a:stretch>
        </p:blipFill>
        <p:spPr>
          <a:xfrm>
            <a:off x="3428992" y="1491443"/>
            <a:ext cx="428628" cy="287984"/>
          </a:xfrm>
          <a:prstGeom prst="rect">
            <a:avLst/>
          </a:prstGeom>
        </p:spPr>
      </p:pic>
      <p:pic>
        <p:nvPicPr>
          <p:cNvPr id="7" name="图片 4" descr="textimage58.jpeg"/>
          <p:cNvPicPr>
            <a:picLocks noChangeAspect="1"/>
          </p:cNvPicPr>
          <p:nvPr/>
        </p:nvPicPr>
        <p:blipFill>
          <a:blip r:embed="rId3" cstate="print"/>
          <a:stretch>
            <a:fillRect/>
          </a:stretch>
        </p:blipFill>
        <p:spPr>
          <a:xfrm>
            <a:off x="3929058" y="3634583"/>
            <a:ext cx="428628" cy="28798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7058360" y="1457470"/>
            <a:ext cx="1714512"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6244919" y="3634582"/>
            <a:ext cx="50006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301180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8-5 (         ) Online learning allows me to learn English more     </a:t>
            </a:r>
            <a:r>
              <a:rPr lang="en-US" altLang="zh-CN" sz="1815" u="sng" kern="0" dirty="0" smtClean="0">
                <a:solidFill>
                  <a:srgbClr val="FF0000"/>
                </a:solidFill>
                <a:latin typeface="Times New Roman" panose="02020603050405020304" pitchFamily="65" charset="-122"/>
                <a:ea typeface="宋体" panose="02010600030101010101" pitchFamily="2" charset="-122"/>
              </a:rPr>
              <a:t>conveniently</a:t>
            </a:r>
            <a:r>
              <a:rPr lang="en-US" altLang="zh-CN" sz="1815" kern="0" dirty="0" smtClean="0">
                <a:solidFill>
                  <a:srgbClr val="000000"/>
                </a:solidFill>
                <a:latin typeface="Times New Roman" panose="02020603050405020304" pitchFamily="65" charset="-122"/>
                <a:ea typeface="宋体" panose="02010600030101010101" pitchFamily="2" charset="-122"/>
              </a:rPr>
              <a:t>    (convenient) and more efficiently.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考查副词。句意：在线学习让我更方便、更高效地学习英语。</a:t>
            </a:r>
            <a:r>
              <a:rPr lang="en-US" altLang="zh-CN" sz="1815" kern="0" dirty="0" smtClean="0">
                <a:solidFill>
                  <a:srgbClr val="000000"/>
                </a:solidFill>
                <a:latin typeface="Times New Roman" panose="02020603050405020304" pitchFamily="65" charset="-122"/>
                <a:ea typeface="宋体" panose="02010600030101010101" pitchFamily="2" charset="-122"/>
              </a:rPr>
              <a:t>and</a:t>
            </a:r>
            <a:r>
              <a:rPr lang="zh-CN" altLang="en-US" sz="1815" kern="0" dirty="0" smtClean="0">
                <a:solidFill>
                  <a:srgbClr val="000000"/>
                </a:solidFill>
                <a:latin typeface="Times New Roman" panose="02020603050405020304" pitchFamily="65" charset="-122"/>
                <a:ea typeface="宋体" panose="02010600030101010101" pitchFamily="2" charset="-122"/>
              </a:rPr>
              <a:t>连接两个并列成分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a:t>
            </a:r>
            <a:r>
              <a:rPr lang="en-US" altLang="zh-CN" sz="1815" kern="0" dirty="0" smtClean="0">
                <a:solidFill>
                  <a:srgbClr val="000000"/>
                </a:solidFill>
                <a:latin typeface="Times New Roman" panose="02020603050405020304" pitchFamily="65" charset="-122"/>
                <a:ea typeface="宋体" panose="02010600030101010101" pitchFamily="2" charset="-122"/>
              </a:rPr>
              <a:t>more efficiently</a:t>
            </a:r>
            <a:r>
              <a:rPr lang="zh-CN" altLang="en-US" sz="1815" kern="0" dirty="0" smtClean="0">
                <a:solidFill>
                  <a:srgbClr val="000000"/>
                </a:solidFill>
                <a:latin typeface="Times New Roman" panose="02020603050405020304" pitchFamily="65" charset="-122"/>
                <a:ea typeface="宋体" panose="02010600030101010101" pitchFamily="2" charset="-122"/>
              </a:rPr>
              <a:t>可知答案为</a:t>
            </a:r>
            <a:r>
              <a:rPr lang="en-US" altLang="zh-CN" sz="1815" kern="0" dirty="0" smtClean="0">
                <a:solidFill>
                  <a:srgbClr val="000000"/>
                </a:solidFill>
                <a:latin typeface="Times New Roman" panose="02020603050405020304" pitchFamily="65" charset="-122"/>
                <a:ea typeface="宋体" panose="02010600030101010101" pitchFamily="2" charset="-122"/>
              </a:rPr>
              <a:t>conveniently</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8-6 (         )</a:t>
            </a:r>
            <a:r>
              <a:rPr lang="zh-CN" altLang="en-US" sz="1815" kern="0" dirty="0" smtClean="0">
                <a:solidFill>
                  <a:srgbClr val="000000"/>
                </a:solidFill>
                <a:latin typeface="Times New Roman" panose="02020603050405020304" pitchFamily="65" charset="-122"/>
                <a:ea typeface="宋体" panose="02010600030101010101" pitchFamily="2" charset="-122"/>
              </a:rPr>
              <a:t>我希望你能在方便的时候带着你可爱的女儿来中国玩。</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hope you can pay a visit to China with your lovely daughter     </a:t>
            </a:r>
            <a:r>
              <a:rPr lang="en-US" altLang="zh-CN" sz="1815" u="sng" kern="0" dirty="0" smtClean="0">
                <a:solidFill>
                  <a:srgbClr val="FF0000"/>
                </a:solidFill>
                <a:latin typeface="Times New Roman" panose="02020603050405020304" pitchFamily="65" charset="-122"/>
                <a:ea typeface="宋体" panose="02010600030101010101" pitchFamily="2" charset="-122"/>
              </a:rPr>
              <a:t>at your convenience</a:t>
            </a:r>
            <a:r>
              <a:rPr lang="en-US" altLang="zh-CN" sz="1815" kern="0" dirty="0" smtClean="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5" name="图片 4" descr="textimage58.jpeg"/>
          <p:cNvPicPr>
            <a:picLocks noChangeAspect="1"/>
          </p:cNvPicPr>
          <p:nvPr/>
        </p:nvPicPr>
        <p:blipFill>
          <a:blip r:embed="rId3" cstate="print"/>
          <a:stretch>
            <a:fillRect/>
          </a:stretch>
        </p:blipFill>
        <p:spPr>
          <a:xfrm>
            <a:off x="1214414" y="1491443"/>
            <a:ext cx="428628" cy="287984"/>
          </a:xfrm>
          <a:prstGeom prst="rect">
            <a:avLst/>
          </a:prstGeom>
        </p:spPr>
      </p:pic>
      <p:pic>
        <p:nvPicPr>
          <p:cNvPr id="8" name="图片 4" descr="textimage58.jpeg"/>
          <p:cNvPicPr>
            <a:picLocks noChangeAspect="1"/>
          </p:cNvPicPr>
          <p:nvPr/>
        </p:nvPicPr>
        <p:blipFill>
          <a:blip r:embed="rId3" cstate="print"/>
          <a:stretch>
            <a:fillRect/>
          </a:stretch>
        </p:blipFill>
        <p:spPr>
          <a:xfrm>
            <a:off x="1214414" y="3634583"/>
            <a:ext cx="428628" cy="287984"/>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6373190" y="1491760"/>
            <a:ext cx="150019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6515431" y="4094960"/>
            <a:ext cx="207170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19939"/>
            <a:ext cx="8316000" cy="531876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2325" kern="0" spc="12747"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pick up </a:t>
            </a:r>
            <a:r>
              <a:rPr lang="zh-CN" altLang="en-US" sz="1815" kern="0" dirty="0" smtClean="0">
                <a:solidFill>
                  <a:srgbClr val="000000"/>
                </a:solidFill>
                <a:latin typeface="Times New Roman" panose="02020603050405020304" pitchFamily="65" charset="-122"/>
                <a:ea typeface="宋体" panose="02010600030101010101" pitchFamily="2" charset="-122"/>
              </a:rPr>
              <a:t>买</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购买；拾起；</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无意中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学会；接收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信号</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开车</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接</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跌倒或被击倒后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慢慢站起身；接电话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拿起；举起；</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贸易、经济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改善</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So, don’t forget to pick up some chicken on your way home and try this recipe out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P11)</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所以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别忘了在你回家的路上买点鸡肉</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试试这个食谱！</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picked up the phone immediately and dialed the number Julie had told me.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我立即拿起电话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拨打了朱莉告诉我的号码。</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picked up many valuable pieces of advice from others in college.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在大学期间</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我从别人那里学到了许多条宝贵的建议。</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(China Daily,2020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12</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)Wang </a:t>
            </a:r>
            <a:r>
              <a:rPr lang="en-US" altLang="zh-CN" sz="1815" kern="0" dirty="0" err="1" smtClean="0">
                <a:solidFill>
                  <a:srgbClr val="000000"/>
                </a:solidFill>
                <a:latin typeface="Times New Roman" panose="02020603050405020304" pitchFamily="65" charset="-122"/>
                <a:ea typeface="宋体" panose="02010600030101010101" pitchFamily="2" charset="-122"/>
              </a:rPr>
              <a:t>Zhe</a:t>
            </a:r>
            <a:r>
              <a:rPr lang="en-US" altLang="zh-CN" sz="1815" kern="0" dirty="0" smtClean="0">
                <a:solidFill>
                  <a:srgbClr val="000000"/>
                </a:solidFill>
                <a:latin typeface="Times New Roman" panose="02020603050405020304" pitchFamily="65" charset="-122"/>
                <a:ea typeface="宋体" panose="02010600030101010101" pitchFamily="2" charset="-122"/>
              </a:rPr>
              <a:t>, a senior economist, explained that the manufacturing and services sectors had picked up greatly in November.</a:t>
            </a:r>
            <a:endParaRPr lang="zh-CN" altLang="en-US" dirty="0"/>
          </a:p>
        </p:txBody>
      </p:sp>
      <p:pic>
        <p:nvPicPr>
          <p:cNvPr id="5" name="图片 5" descr="textimage54.jpeg"/>
          <p:cNvPicPr>
            <a:picLocks noChangeAspect="1"/>
          </p:cNvPicPr>
          <p:nvPr/>
        </p:nvPicPr>
        <p:blipFill>
          <a:blip r:embed="rId3" cstate="print"/>
          <a:stretch>
            <a:fillRect/>
          </a:stretch>
        </p:blipFill>
        <p:spPr>
          <a:xfrm>
            <a:off x="790551" y="3253582"/>
            <a:ext cx="209549" cy="238125"/>
          </a:xfrm>
          <a:prstGeom prst="rect">
            <a:avLst/>
          </a:prstGeom>
        </p:spPr>
      </p:pic>
      <p:pic>
        <p:nvPicPr>
          <p:cNvPr id="10241" name="Picture 1" descr="C:\Users\Administrator\AppData\Roaming\Tencent\Users\2213004796\QQ\WinTemp\RichOle\R[1]FM)}XCN~[B~MP$$$4(X.png"/>
          <p:cNvPicPr>
            <a:picLocks noChangeAspect="1" noChangeArrowheads="1"/>
          </p:cNvPicPr>
          <p:nvPr/>
        </p:nvPicPr>
        <p:blipFill>
          <a:blip r:embed="rId4" cstate="print"/>
          <a:srcRect/>
          <a:stretch>
            <a:fillRect/>
          </a:stretch>
        </p:blipFill>
        <p:spPr bwMode="auto">
          <a:xfrm>
            <a:off x="928662" y="1062815"/>
            <a:ext cx="1285884" cy="330289"/>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48338"/>
            <a:ext cx="8316000" cy="386524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高级经济师王哲解释说</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制造业和服务业已在</a:t>
            </a:r>
            <a:r>
              <a:rPr lang="en-US" altLang="zh-CN" dirty="0" smtClean="0">
                <a:latin typeface="Times New Roman" panose="02020603050405020304" pitchFamily="18" charset="0"/>
                <a:cs typeface="Times New Roman" panose="02020603050405020304" pitchFamily="18" charset="0"/>
              </a:rPr>
              <a:t>11</a:t>
            </a:r>
            <a:r>
              <a:rPr lang="zh-CN" altLang="en-US" dirty="0" smtClean="0">
                <a:latin typeface="Times New Roman" panose="02020603050405020304" pitchFamily="18" charset="0"/>
                <a:cs typeface="Times New Roman" panose="02020603050405020304" pitchFamily="18" charset="0"/>
              </a:rPr>
              <a:t>月份大大好转。</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He still remembered the scene where his mother picked him up at the gate of the school.</a:t>
            </a:r>
            <a:r>
              <a:rPr lang="zh-CN" altLang="en-US" dirty="0" smtClean="0">
                <a:latin typeface="Times New Roman" panose="02020603050405020304" pitchFamily="18" charset="0"/>
                <a:cs typeface="Times New Roman" panose="02020603050405020304" pitchFamily="18" charset="0"/>
              </a:rPr>
              <a:t>他仍然记得母亲在学校门口接他的情景。</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The equipment can pick up signals from the satellite.</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该设备能接收来自人造卫星的信号。</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It’s easy to pick him out in a crowd because he is very tall.</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因为他很高</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所以很容易在人群中辨认出他。</a:t>
            </a:r>
          </a:p>
          <a:p>
            <a:pPr eaLnBrk="0" latinLnBrk="1" hangingPunct="0">
              <a:lnSpc>
                <a:spcPct val="150000"/>
              </a:lnSpc>
              <a:spcBef>
                <a:spcPts val="140"/>
              </a:spcBef>
            </a:pPr>
            <a:r>
              <a:rPr lang="en-US" altLang="zh-CN" dirty="0" smtClean="0">
                <a:latin typeface="Times New Roman" panose="02020603050405020304" pitchFamily="18" charset="0"/>
                <a:cs typeface="Times New Roman" panose="02020603050405020304" pitchFamily="18" charset="0"/>
              </a:rPr>
              <a:t>The job was a little tough—we had to pick off all the dead leaves.</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这项工作有点困难</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我们不得不把所有的枯叶剪除。</a:t>
            </a:r>
            <a:endPar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2"/>
          <p:cNvSpPr txBox="1"/>
          <p:nvPr/>
        </p:nvSpPr>
        <p:spPr>
          <a:xfrm>
            <a:off x="720000" y="4859499"/>
            <a:ext cx="8316000" cy="128651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归纳拓展</a:t>
            </a:r>
            <a:endParaRPr lang="en-US" altLang="zh-CN"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①</a:t>
            </a:r>
            <a:r>
              <a:rPr lang="en-US" altLang="zh-CN" dirty="0" smtClean="0">
                <a:latin typeface="Times New Roman" panose="02020603050405020304" pitchFamily="18" charset="0"/>
                <a:cs typeface="Times New Roman" panose="02020603050405020304" pitchFamily="18" charset="0"/>
              </a:rPr>
              <a:t>pick  </a:t>
            </a:r>
            <a:r>
              <a:rPr lang="en-US" altLang="zh-CN" u="sng" dirty="0" smtClean="0">
                <a:solidFill>
                  <a:srgbClr val="FF0000"/>
                </a:solidFill>
                <a:latin typeface="Times New Roman" panose="02020603050405020304" pitchFamily="18" charset="0"/>
                <a:cs typeface="Times New Roman" panose="02020603050405020304" pitchFamily="18" charset="0"/>
              </a:rPr>
              <a:t>  out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挑选；辨认出</a:t>
            </a:r>
          </a:p>
          <a:p>
            <a:pPr eaLnBrk="0" latinLnBrk="1" hangingPunct="0">
              <a:lnSpc>
                <a:spcPct val="150000"/>
              </a:lnSpc>
              <a:spcBef>
                <a:spcPts val="140"/>
              </a:spcBef>
            </a:pPr>
            <a:r>
              <a:rPr lang="zh-CN" altLang="en-US" dirty="0" smtClean="0">
                <a:latin typeface="Times New Roman" panose="02020603050405020304" pitchFamily="18" charset="0"/>
                <a:cs typeface="Times New Roman" panose="02020603050405020304" pitchFamily="18" charset="0"/>
              </a:rPr>
              <a:t>②</a:t>
            </a:r>
            <a:r>
              <a:rPr lang="en-US" altLang="zh-CN" dirty="0" smtClean="0">
                <a:latin typeface="Times New Roman" panose="02020603050405020304" pitchFamily="18" charset="0"/>
                <a:cs typeface="Times New Roman" panose="02020603050405020304" pitchFamily="18" charset="0"/>
              </a:rPr>
              <a:t>pick  </a:t>
            </a:r>
            <a:r>
              <a:rPr lang="en-US" altLang="zh-CN" u="sng" dirty="0" smtClean="0">
                <a:solidFill>
                  <a:srgbClr val="FF0000"/>
                </a:solidFill>
                <a:latin typeface="Times New Roman" panose="02020603050405020304" pitchFamily="18" charset="0"/>
                <a:cs typeface="Times New Roman" panose="02020603050405020304" pitchFamily="18" charset="0"/>
              </a:rPr>
              <a:t> off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去除；剪除</a:t>
            </a:r>
            <a:endParaRPr lang="zh-CN" altLang="en-US" sz="1815"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3" descr="textimage55.jpeg"/>
          <p:cNvPicPr>
            <a:picLocks noChangeAspect="1"/>
          </p:cNvPicPr>
          <p:nvPr/>
        </p:nvPicPr>
        <p:blipFill>
          <a:blip r:embed="rId3" cstate="print"/>
          <a:stretch>
            <a:fillRect/>
          </a:stretch>
        </p:blipFill>
        <p:spPr>
          <a:xfrm>
            <a:off x="752450" y="4982380"/>
            <a:ext cx="247650" cy="247649"/>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1424940" y="5789295"/>
            <a:ext cx="52070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424940" y="5324475"/>
            <a:ext cx="6108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91528"/>
            <a:ext cx="8316000" cy="47275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写出</a:t>
            </a:r>
            <a:r>
              <a:rPr lang="en-US" altLang="zh-CN" sz="1815" kern="0" dirty="0" smtClean="0">
                <a:solidFill>
                  <a:srgbClr val="000000"/>
                </a:solidFill>
                <a:latin typeface="Times New Roman" panose="02020603050405020304" pitchFamily="65" charset="-122"/>
                <a:ea typeface="宋体" panose="02010600030101010101" pitchFamily="2" charset="-122"/>
              </a:rPr>
              <a:t>pick up</a:t>
            </a:r>
            <a:r>
              <a:rPr lang="zh-CN" altLang="en-US" sz="1815" kern="0" dirty="0" smtClean="0">
                <a:solidFill>
                  <a:srgbClr val="000000"/>
                </a:solidFill>
                <a:latin typeface="Times New Roman" panose="02020603050405020304" pitchFamily="65" charset="-122"/>
                <a:ea typeface="宋体" panose="02010600030101010101" pitchFamily="2" charset="-122"/>
              </a:rPr>
              <a:t>在下列句中的含义</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9-1 (2020</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         ) Mom expected me to start crying, but I just sat there for a minute. Then I picked myself up and kept right on going.</a:t>
            </a:r>
          </a:p>
          <a:p>
            <a:pPr algn="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跌倒或被推倒后</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慢慢站起身</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句意：妈妈以为我会开始哭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但我只是在那儿坐了一会儿。然后我自己慢慢站起来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继续一直向前走。</a:t>
            </a:r>
            <a:r>
              <a:rPr lang="en-US" altLang="zh-CN" sz="1815" kern="0" dirty="0" smtClean="0">
                <a:solidFill>
                  <a:srgbClr val="000000"/>
                </a:solidFill>
                <a:latin typeface="Times New Roman" panose="02020603050405020304" pitchFamily="65" charset="-122"/>
                <a:ea typeface="宋体" panose="02010600030101010101" pitchFamily="2" charset="-122"/>
              </a:rPr>
              <a:t>pick oneself up</a:t>
            </a:r>
            <a:r>
              <a:rPr lang="zh-CN" altLang="en-US" sz="1815" kern="0" dirty="0" smtClean="0">
                <a:solidFill>
                  <a:srgbClr val="000000"/>
                </a:solidFill>
                <a:latin typeface="Times New Roman" panose="02020603050405020304" pitchFamily="65" charset="-122"/>
                <a:ea typeface="宋体" panose="02010600030101010101" pitchFamily="2" charset="-122"/>
              </a:rPr>
              <a:t>某人自己</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跌倒或被击倒后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慢慢站起身。</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9-2 (2019</a:t>
            </a:r>
            <a:r>
              <a:rPr lang="zh-CN" altLang="en-US" sz="1815" kern="0" dirty="0" smtClean="0">
                <a:solidFill>
                  <a:srgbClr val="000000"/>
                </a:solidFill>
                <a:latin typeface="Times New Roman" panose="02020603050405020304" pitchFamily="65" charset="-122"/>
                <a:ea typeface="宋体" panose="02010600030101010101" pitchFamily="2" charset="-122"/>
              </a:rPr>
              <a:t>北京</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)The problem of </a:t>
            </a:r>
            <a:r>
              <a:rPr lang="en-US" altLang="zh-CN" sz="1815" kern="0" dirty="0" err="1" smtClean="0">
                <a:solidFill>
                  <a:srgbClr val="000000"/>
                </a:solidFill>
                <a:latin typeface="Times New Roman" panose="02020603050405020304" pitchFamily="65" charset="-122"/>
                <a:ea typeface="宋体" panose="02010600030101010101" pitchFamily="2" charset="-122"/>
              </a:rPr>
              <a:t>robocalls</a:t>
            </a:r>
            <a:r>
              <a:rPr lang="en-US" altLang="zh-CN" sz="1815" kern="0" dirty="0" smtClean="0">
                <a:solidFill>
                  <a:srgbClr val="000000"/>
                </a:solidFill>
                <a:latin typeface="Times New Roman" panose="02020603050405020304" pitchFamily="65" charset="-122"/>
                <a:ea typeface="宋体" panose="02010600030101010101" pitchFamily="2" charset="-122"/>
              </a:rPr>
              <a:t> has gotten so bad that many people now refuse to pick up calls from numbers they don’t know.</a:t>
            </a:r>
          </a:p>
          <a:p>
            <a:pPr algn="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接电话</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句意：自助语音电话问题变得如此严重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以至于许多人现在拒绝接听来自他们不知道的号码的电话。</a:t>
            </a:r>
          </a:p>
        </p:txBody>
      </p:sp>
      <p:pic>
        <p:nvPicPr>
          <p:cNvPr id="5" name="图片 3" descr="textimage5.jpeg"/>
          <p:cNvPicPr>
            <a:picLocks noChangeAspect="1"/>
          </p:cNvPicPr>
          <p:nvPr/>
        </p:nvPicPr>
        <p:blipFill>
          <a:blip r:embed="rId3" cstate="print"/>
          <a:stretch>
            <a:fillRect/>
          </a:stretch>
        </p:blipFill>
        <p:spPr>
          <a:xfrm>
            <a:off x="718068" y="1062815"/>
            <a:ext cx="1210726" cy="408718"/>
          </a:xfrm>
          <a:prstGeom prst="rect">
            <a:avLst/>
          </a:prstGeom>
        </p:spPr>
      </p:pic>
      <p:pic>
        <p:nvPicPr>
          <p:cNvPr id="6" name="图片 4" descr="textimage58.jpeg"/>
          <p:cNvPicPr>
            <a:picLocks noChangeAspect="1"/>
          </p:cNvPicPr>
          <p:nvPr/>
        </p:nvPicPr>
        <p:blipFill>
          <a:blip r:embed="rId4" cstate="print"/>
          <a:stretch>
            <a:fillRect/>
          </a:stretch>
        </p:blipFill>
        <p:spPr>
          <a:xfrm>
            <a:off x="3500430" y="2022628"/>
            <a:ext cx="428628" cy="287984"/>
          </a:xfrm>
          <a:prstGeom prst="rect">
            <a:avLst/>
          </a:prstGeom>
        </p:spPr>
      </p:pic>
      <p:pic>
        <p:nvPicPr>
          <p:cNvPr id="7" name="图片 4" descr="textimage58.jpeg"/>
          <p:cNvPicPr>
            <a:picLocks noChangeAspect="1"/>
          </p:cNvPicPr>
          <p:nvPr/>
        </p:nvPicPr>
        <p:blipFill>
          <a:blip r:embed="rId4" cstate="print"/>
          <a:stretch>
            <a:fillRect/>
          </a:stretch>
        </p:blipFill>
        <p:spPr>
          <a:xfrm>
            <a:off x="3286116" y="4094330"/>
            <a:ext cx="428628" cy="287984"/>
          </a:xfrm>
          <a:prstGeom prst="rect">
            <a:avLst/>
          </a:prstGeom>
        </p:spPr>
      </p:pic>
      <p:pic>
        <p:nvPicPr>
          <p:cNvPr id="8" name="Picture 4" descr="\\a015\吴双婷\线.tif"/>
          <p:cNvPicPr>
            <a:picLocks noChangeAspect="1" noChangeArrowheads="1"/>
          </p:cNvPicPr>
          <p:nvPr/>
        </p:nvPicPr>
        <p:blipFill>
          <a:blip r:embed="rId5" cstate="print"/>
          <a:srcRect/>
          <a:stretch>
            <a:fillRect/>
          </a:stretch>
        </p:blipFill>
        <p:spPr bwMode="auto">
          <a:xfrm>
            <a:off x="5855342" y="2826857"/>
            <a:ext cx="3000396"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5" cstate="print"/>
          <a:srcRect/>
          <a:stretch>
            <a:fillRect/>
          </a:stretch>
        </p:blipFill>
        <p:spPr bwMode="auto">
          <a:xfrm>
            <a:off x="8069284" y="4942374"/>
            <a:ext cx="78581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9"/>
                                        </p:tgtEl>
                                      </p:cBhvr>
                                    </p:animEffect>
                                    <p:set>
                                      <p:cBhvr>
                                        <p:cTn id="12"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72757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9-3 (2018</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七选五</a:t>
            </a:r>
            <a:r>
              <a:rPr lang="en-US" altLang="zh-CN" sz="1815" kern="0" dirty="0" smtClean="0">
                <a:solidFill>
                  <a:srgbClr val="000000"/>
                </a:solidFill>
                <a:latin typeface="Times New Roman" panose="02020603050405020304" pitchFamily="65" charset="-122"/>
                <a:ea typeface="宋体" panose="02010600030101010101" pitchFamily="2" charset="-122"/>
              </a:rPr>
              <a:t>,         )Should you come across waste paper thrown out of a passing car, pick it up.( </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拾起</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捡起   </a:t>
            </a:r>
            <a:r>
              <a:rPr lang="zh-CN" altLang="en-US"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句意：万一你遇到从路过的汽车里扔出来的废纸</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把它捡起来。</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9-4 (2016</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,13,        )You are waiting at a wrong place. It is at the hotel that the coach picks up tourists.(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开车</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接</a:t>
            </a:r>
            <a:r>
              <a:rPr lang="en-US" altLang="zh-CN" sz="1815" u="sng" kern="0" dirty="0" smtClean="0">
                <a:solidFill>
                  <a:srgbClr val="FF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人</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句意：你等错地方了。长途客车是在宾馆接游客。</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9-5 (2020</a:t>
            </a:r>
            <a:r>
              <a:rPr lang="zh-CN" altLang="en-US" sz="1815" kern="0" dirty="0" smtClean="0">
                <a:solidFill>
                  <a:srgbClr val="000000"/>
                </a:solidFill>
                <a:latin typeface="Times New Roman" panose="02020603050405020304" pitchFamily="65" charset="-122"/>
                <a:ea typeface="宋体" panose="02010600030101010101" pitchFamily="2" charset="-122"/>
              </a:rPr>
              <a:t>全国新高考</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a:t>
            </a:r>
            <a:r>
              <a:rPr lang="zh-CN" altLang="en-US" sz="1815" kern="0" dirty="0" smtClean="0">
                <a:solidFill>
                  <a:srgbClr val="000000"/>
                </a:solidFill>
                <a:latin typeface="Times New Roman" panose="02020603050405020304" pitchFamily="65" charset="-122"/>
                <a:ea typeface="宋体" panose="02010600030101010101" pitchFamily="2" charset="-122"/>
              </a:rPr>
              <a:t>改编</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kern="0" dirty="0" err="1" smtClean="0">
                <a:solidFill>
                  <a:srgbClr val="000000"/>
                </a:solidFill>
                <a:latin typeface="Times New Roman" panose="02020603050405020304" pitchFamily="65" charset="-122"/>
                <a:ea typeface="宋体" panose="02010600030101010101" pitchFamily="2" charset="-122"/>
              </a:rPr>
              <a:t>Rustam</a:t>
            </a:r>
            <a:r>
              <a:rPr lang="en-US" altLang="zh-CN" sz="1815" kern="0" dirty="0" smtClean="0">
                <a:solidFill>
                  <a:srgbClr val="000000"/>
                </a:solidFill>
                <a:latin typeface="Times New Roman" panose="02020603050405020304" pitchFamily="65" charset="-122"/>
                <a:ea typeface="宋体" panose="02010600030101010101" pitchFamily="2" charset="-122"/>
              </a:rPr>
              <a:t>, his translator, was a lovely 24-year-old who picked  </a:t>
            </a:r>
            <a:r>
              <a:rPr lang="en-US" altLang="zh-CN" sz="1815" u="sng" kern="0" dirty="0" smtClean="0">
                <a:solidFill>
                  <a:srgbClr val="FF0000"/>
                </a:solidFill>
                <a:latin typeface="Times New Roman" panose="02020603050405020304" pitchFamily="65" charset="-122"/>
                <a:ea typeface="宋体" panose="02010600030101010101" pitchFamily="2" charset="-122"/>
              </a:rPr>
              <a:t>   up   </a:t>
            </a:r>
            <a:r>
              <a:rPr lang="en-US" altLang="zh-CN" sz="1815" kern="0" dirty="0" smtClean="0">
                <a:solidFill>
                  <a:srgbClr val="000000"/>
                </a:solidFill>
                <a:latin typeface="Times New Roman" panose="02020603050405020304" pitchFamily="65" charset="-122"/>
                <a:ea typeface="宋体" panose="02010600030101010101" pitchFamily="2" charset="-122"/>
              </a:rPr>
              <a:t>  his colorful English in California.</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考查固定搭配。句意：他的翻译</a:t>
            </a:r>
            <a:r>
              <a:rPr lang="en-US" altLang="zh-CN" sz="1815" kern="0" dirty="0" err="1" smtClean="0">
                <a:solidFill>
                  <a:srgbClr val="000000"/>
                </a:solidFill>
                <a:latin typeface="Times New Roman" panose="02020603050405020304" pitchFamily="65" charset="-122"/>
                <a:ea typeface="宋体" panose="02010600030101010101" pitchFamily="2" charset="-122"/>
              </a:rPr>
              <a:t>Rustam</a:t>
            </a:r>
            <a:r>
              <a:rPr lang="zh-CN" altLang="en-US" sz="1815" kern="0" dirty="0" smtClean="0">
                <a:solidFill>
                  <a:srgbClr val="000000"/>
                </a:solidFill>
                <a:latin typeface="Times New Roman" panose="02020603050405020304" pitchFamily="65" charset="-122"/>
                <a:ea typeface="宋体" panose="02010600030101010101" pitchFamily="2" charset="-122"/>
              </a:rPr>
              <a:t>是一个</a:t>
            </a:r>
            <a:r>
              <a:rPr lang="en-US" altLang="zh-CN" sz="1815" kern="0" dirty="0" smtClean="0">
                <a:solidFill>
                  <a:srgbClr val="000000"/>
                </a:solidFill>
                <a:latin typeface="Times New Roman" panose="02020603050405020304" pitchFamily="65" charset="-122"/>
                <a:ea typeface="宋体" panose="02010600030101010101" pitchFamily="2" charset="-122"/>
              </a:rPr>
              <a:t>24</a:t>
            </a:r>
            <a:r>
              <a:rPr lang="zh-CN" altLang="en-US" sz="1815" kern="0" dirty="0" smtClean="0">
                <a:solidFill>
                  <a:srgbClr val="000000"/>
                </a:solidFill>
                <a:latin typeface="Times New Roman" panose="02020603050405020304" pitchFamily="65" charset="-122"/>
                <a:ea typeface="宋体" panose="02010600030101010101" pitchFamily="2" charset="-122"/>
              </a:rPr>
              <a:t>岁的可爱的人</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在加州学会了他丰富多彩的英语。</a:t>
            </a:r>
            <a:r>
              <a:rPr lang="en-US" altLang="zh-CN" sz="1815" kern="0" dirty="0" smtClean="0">
                <a:solidFill>
                  <a:srgbClr val="000000"/>
                </a:solidFill>
                <a:latin typeface="Times New Roman" panose="02020603050405020304" pitchFamily="65" charset="-122"/>
                <a:ea typeface="宋体" panose="02010600030101010101" pitchFamily="2" charset="-122"/>
              </a:rPr>
              <a:t>pick up(</a:t>
            </a:r>
            <a:r>
              <a:rPr lang="zh-CN" altLang="en-US" sz="1815" kern="0" dirty="0" smtClean="0">
                <a:solidFill>
                  <a:srgbClr val="000000"/>
                </a:solidFill>
                <a:latin typeface="Times New Roman" panose="02020603050405020304" pitchFamily="65" charset="-122"/>
                <a:ea typeface="宋体" panose="02010600030101010101" pitchFamily="2" charset="-122"/>
              </a:rPr>
              <a:t>无意中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学会</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up</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5" name="图片 4" descr="textimage58.jpeg"/>
          <p:cNvPicPr>
            <a:picLocks noChangeAspect="1"/>
          </p:cNvPicPr>
          <p:nvPr/>
        </p:nvPicPr>
        <p:blipFill>
          <a:blip r:embed="rId3" cstate="print"/>
          <a:stretch>
            <a:fillRect/>
          </a:stretch>
        </p:blipFill>
        <p:spPr>
          <a:xfrm>
            <a:off x="2428860" y="2491575"/>
            <a:ext cx="428628" cy="287984"/>
          </a:xfrm>
          <a:prstGeom prst="rect">
            <a:avLst/>
          </a:prstGeom>
        </p:spPr>
      </p:pic>
      <p:pic>
        <p:nvPicPr>
          <p:cNvPr id="8" name="图片 4" descr="textimage58.jpeg"/>
          <p:cNvPicPr>
            <a:picLocks noChangeAspect="1"/>
          </p:cNvPicPr>
          <p:nvPr/>
        </p:nvPicPr>
        <p:blipFill>
          <a:blip r:embed="rId3" cstate="print"/>
          <a:stretch>
            <a:fillRect/>
          </a:stretch>
        </p:blipFill>
        <p:spPr>
          <a:xfrm>
            <a:off x="4786314" y="4206087"/>
            <a:ext cx="428628" cy="287984"/>
          </a:xfrm>
          <a:prstGeom prst="rect">
            <a:avLst/>
          </a:prstGeom>
        </p:spPr>
      </p:pic>
      <p:pic>
        <p:nvPicPr>
          <p:cNvPr id="9" name="图片 3" descr="textimage43.jpeg"/>
          <p:cNvPicPr>
            <a:picLocks noChangeAspect="1"/>
          </p:cNvPicPr>
          <p:nvPr/>
        </p:nvPicPr>
        <p:blipFill>
          <a:blip r:embed="rId4" cstate="print"/>
          <a:stretch>
            <a:fillRect/>
          </a:stretch>
        </p:blipFill>
        <p:spPr>
          <a:xfrm>
            <a:off x="2928926" y="1205691"/>
            <a:ext cx="357190" cy="239986"/>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2309495" y="1595755"/>
            <a:ext cx="138049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5" cstate="print"/>
          <a:srcRect/>
          <a:stretch>
            <a:fillRect/>
          </a:stretch>
        </p:blipFill>
        <p:spPr bwMode="auto">
          <a:xfrm>
            <a:off x="2557145" y="2893695"/>
            <a:ext cx="1544955"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5" cstate="print"/>
          <a:srcRect/>
          <a:stretch>
            <a:fillRect/>
          </a:stretch>
        </p:blipFill>
        <p:spPr bwMode="auto">
          <a:xfrm>
            <a:off x="2557145" y="4615180"/>
            <a:ext cx="7289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10"/>
                                        </p:tgtEl>
                                      </p:cBhvr>
                                    </p:animEffect>
                                    <p:set>
                                      <p:cBhvr>
                                        <p:cTn id="17"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42702"/>
            <a:ext cx="8316000" cy="4154805"/>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11.tofu </a:t>
            </a:r>
            <a:r>
              <a:rPr lang="en-US" i="1" dirty="0" smtClean="0">
                <a:latin typeface="Times New Roman" panose="02020603050405020304" pitchFamily="18" charset="0"/>
                <a:cs typeface="Times New Roman" panose="02020603050405020304" pitchFamily="18" charset="0"/>
              </a:rPr>
              <a:t>n.</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豆腐   </a:t>
            </a:r>
          </a:p>
          <a:p>
            <a:pPr>
              <a:lnSpc>
                <a:spcPct val="150000"/>
              </a:lnSpc>
            </a:pPr>
            <a:r>
              <a:rPr lang="en-US" altLang="zh-CN" dirty="0" smtClean="0">
                <a:latin typeface="Times New Roman" panose="02020603050405020304" pitchFamily="18" charset="0"/>
                <a:cs typeface="Times New Roman" panose="02020603050405020304" pitchFamily="18" charset="0"/>
              </a:rPr>
              <a:t>12.</a:t>
            </a:r>
            <a:r>
              <a:rPr lang="en-US" dirty="0" smtClean="0">
                <a:latin typeface="Times New Roman" panose="02020603050405020304" pitchFamily="18" charset="0"/>
                <a:cs typeface="Times New Roman" panose="02020603050405020304" pitchFamily="18" charset="0"/>
              </a:rPr>
              <a:t>cheese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干酪</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奶酪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13.</a:t>
            </a:r>
            <a:r>
              <a:rPr lang="en-US" dirty="0" smtClean="0">
                <a:latin typeface="Times New Roman" panose="02020603050405020304" pitchFamily="18" charset="0"/>
                <a:cs typeface="Times New Roman" panose="02020603050405020304" pitchFamily="18" charset="0"/>
              </a:rPr>
              <a:t>oolong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乌龙茶 </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14.</a:t>
            </a:r>
            <a:r>
              <a:rPr lang="en-US" dirty="0" smtClean="0">
                <a:latin typeface="Times New Roman" panose="02020603050405020304" pitchFamily="18" charset="0"/>
                <a:cs typeface="Times New Roman" panose="02020603050405020304" pitchFamily="18" charset="0"/>
              </a:rPr>
              <a:t>plate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盘</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碟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15.</a:t>
            </a:r>
            <a:r>
              <a:rPr lang="en-US" dirty="0" smtClean="0">
                <a:latin typeface="Times New Roman" panose="02020603050405020304" pitchFamily="18" charset="0"/>
                <a:cs typeface="Times New Roman" panose="02020603050405020304" pitchFamily="18" charset="0"/>
              </a:rPr>
              <a:t>BBQ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(barbecue</a:t>
            </a:r>
            <a:r>
              <a:rPr lang="zh-CN" altLang="en-US" u="sng" dirty="0" smtClean="0">
                <a:solidFill>
                  <a:srgbClr val="FF0000"/>
                </a:solidFill>
                <a:latin typeface="Times New Roman" panose="02020603050405020304" pitchFamily="18" charset="0"/>
                <a:cs typeface="Times New Roman" panose="02020603050405020304" pitchFamily="18" charset="0"/>
              </a:rPr>
              <a:t>的缩写）烧烤野餐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16.</a:t>
            </a:r>
            <a:r>
              <a:rPr lang="en-US" dirty="0" smtClean="0">
                <a:latin typeface="Times New Roman" panose="02020603050405020304" pitchFamily="18" charset="0"/>
                <a:cs typeface="Times New Roman" panose="02020603050405020304" pitchFamily="18" charset="0"/>
              </a:rPr>
              <a:t>tender </a:t>
            </a:r>
            <a:r>
              <a:rPr lang="en-US" i="1" dirty="0" smtClean="0">
                <a:latin typeface="Times New Roman" panose="02020603050405020304" pitchFamily="18" charset="0"/>
                <a:cs typeface="Times New Roman" panose="02020603050405020304" pitchFamily="18" charset="0"/>
              </a:rPr>
              <a:t>adj. </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嫩的，软的（尤指烹饪恰到好处）    </a:t>
            </a:r>
            <a:endParaRPr lang="zh-CN" altLang="en-US"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17.</a:t>
            </a:r>
            <a:r>
              <a:rPr lang="en-US" dirty="0" smtClean="0">
                <a:latin typeface="Times New Roman" panose="02020603050405020304" pitchFamily="18" charset="0"/>
                <a:cs typeface="Times New Roman" panose="02020603050405020304" pitchFamily="18" charset="0"/>
              </a:rPr>
              <a:t>steak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牛排 </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18.</a:t>
            </a:r>
            <a:r>
              <a:rPr lang="en-US" dirty="0" smtClean="0">
                <a:latin typeface="Times New Roman" panose="02020603050405020304" pitchFamily="18" charset="0"/>
                <a:cs typeface="Times New Roman" panose="02020603050405020304" pitchFamily="18" charset="0"/>
              </a:rPr>
              <a:t>sauce </a:t>
            </a:r>
            <a:r>
              <a:rPr lang="en-US" i="1" dirty="0" smtClean="0">
                <a:latin typeface="Times New Roman" panose="02020603050405020304" pitchFamily="18" charset="0"/>
                <a:cs typeface="Times New Roman" panose="02020603050405020304" pitchFamily="18" charset="0"/>
              </a:rPr>
              <a:t>n.  </a:t>
            </a:r>
            <a:r>
              <a:rPr lang="zh-CN" altLang="en-US" u="sng" dirty="0" smtClean="0">
                <a:solidFill>
                  <a:srgbClr val="FF0000"/>
                </a:solidFill>
                <a:latin typeface="Times New Roman" panose="02020603050405020304" pitchFamily="18" charset="0"/>
                <a:cs typeface="Times New Roman" panose="02020603050405020304" pitchFamily="18" charset="0"/>
              </a:rPr>
              <a:t>调味汁</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酱汁</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19.</a:t>
            </a:r>
            <a:r>
              <a:rPr lang="en-US" dirty="0" smtClean="0">
                <a:latin typeface="Times New Roman" panose="02020603050405020304" pitchFamily="18" charset="0"/>
                <a:cs typeface="Times New Roman" panose="02020603050405020304" pitchFamily="18" charset="0"/>
              </a:rPr>
              <a:t>pizzeria </a:t>
            </a:r>
            <a:r>
              <a:rPr lang="en-US" i="1" dirty="0" smtClean="0">
                <a:latin typeface="Times New Roman" panose="02020603050405020304" pitchFamily="18" charset="0"/>
                <a:cs typeface="Times New Roman" panose="02020603050405020304" pitchFamily="18" charset="0"/>
              </a:rPr>
              <a:t>n.  </a:t>
            </a:r>
            <a:r>
              <a:rPr lang="en-US" i="1"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比萨饼餐厅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20.</a:t>
            </a:r>
            <a:r>
              <a:rPr lang="en-US" dirty="0" smtClean="0">
                <a:latin typeface="Times New Roman" panose="02020603050405020304" pitchFamily="18" charset="0"/>
                <a:cs typeface="Times New Roman" panose="02020603050405020304" pitchFamily="18" charset="0"/>
              </a:rPr>
              <a:t>vegetarian </a:t>
            </a:r>
            <a:r>
              <a:rPr lang="en-US" i="1" dirty="0" smtClean="0">
                <a:latin typeface="Times New Roman" panose="02020603050405020304" pitchFamily="18" charset="0"/>
                <a:cs typeface="Times New Roman" panose="02020603050405020304" pitchFamily="18" charset="0"/>
              </a:rPr>
              <a:t>adj.  </a:t>
            </a:r>
            <a:r>
              <a:rPr lang="en-US"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全是）蔬菜的</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没有肉类的  </a:t>
            </a:r>
            <a:endParaRPr lang="zh-CN" altLang="en-US" u="sng" dirty="0">
              <a:solidFill>
                <a:srgbClr val="FF0000"/>
              </a:solidFill>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spect="1" noChangeArrowheads="1"/>
          </p:cNvPicPr>
          <p:nvPr/>
        </p:nvPicPr>
        <p:blipFill>
          <a:blip r:embed="rId3" cstate="print"/>
          <a:srcRect/>
          <a:stretch>
            <a:fillRect/>
          </a:stretch>
        </p:blipFill>
        <p:spPr bwMode="auto">
          <a:xfrm>
            <a:off x="1606550" y="1368425"/>
            <a:ext cx="87566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856740" y="1791970"/>
            <a:ext cx="122872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856740" y="2206625"/>
            <a:ext cx="107251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696720" y="2597150"/>
            <a:ext cx="78549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696720" y="3011170"/>
            <a:ext cx="3036570" cy="35687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2069765" y="3499961"/>
            <a:ext cx="3714776" cy="32400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696720" y="3849370"/>
            <a:ext cx="55372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754505" y="4295775"/>
            <a:ext cx="145542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2069465" y="4652645"/>
            <a:ext cx="133350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2391410" y="5140325"/>
            <a:ext cx="300990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92952"/>
            <a:ext cx="8316000" cy="425386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9-6 (2020</a:t>
            </a:r>
            <a:r>
              <a:rPr lang="zh-CN" altLang="en-US" sz="1815" kern="0" dirty="0" smtClean="0">
                <a:solidFill>
                  <a:srgbClr val="000000"/>
                </a:solidFill>
                <a:latin typeface="Times New Roman" panose="02020603050405020304" pitchFamily="65" charset="-122"/>
                <a:ea typeface="宋体" panose="02010600030101010101" pitchFamily="2" charset="-122"/>
              </a:rPr>
              <a:t>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D,         )It was a big deal for us to load up and go to the local library, where my kids could pick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out  </a:t>
            </a:r>
            <a:r>
              <a:rPr lang="en-US" altLang="zh-CN" sz="1815" kern="0" dirty="0" smtClean="0">
                <a:solidFill>
                  <a:srgbClr val="000000"/>
                </a:solidFill>
                <a:latin typeface="Times New Roman" panose="02020603050405020304" pitchFamily="65" charset="-122"/>
                <a:ea typeface="宋体" panose="02010600030101010101" pitchFamily="2" charset="-122"/>
              </a:rPr>
              <a:t>   books to read or books they wanted me to read to them.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考查固定搭配。句意：对我们来说</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装载满满地去当地的图书馆是件大事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在那里我的孩子们可以挑选要读的书</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或者他们想让我读给他们听的书。</a:t>
            </a:r>
            <a:r>
              <a:rPr lang="en-US" altLang="zh-CN" sz="1815" kern="0" dirty="0" smtClean="0">
                <a:solidFill>
                  <a:srgbClr val="000000"/>
                </a:solidFill>
                <a:latin typeface="Times New Roman" panose="02020603050405020304" pitchFamily="65" charset="-122"/>
                <a:ea typeface="宋体" panose="02010600030101010101" pitchFamily="2" charset="-122"/>
              </a:rPr>
              <a:t>pick out</a:t>
            </a:r>
            <a:r>
              <a:rPr lang="zh-CN" altLang="en-US" sz="1815" kern="0" dirty="0" smtClean="0">
                <a:solidFill>
                  <a:srgbClr val="000000"/>
                </a:solidFill>
                <a:latin typeface="Times New Roman" panose="02020603050405020304" pitchFamily="65" charset="-122"/>
                <a:ea typeface="宋体" panose="02010600030101010101" pitchFamily="2" charset="-122"/>
              </a:rPr>
              <a:t>挑选。</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9-7 (2019</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Picking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(pick) up her “Lifetime Achievement” award, proud Irene declared she had no plans to retire from her 36-year-old business.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考查现在分词。句意：举起她的“终身成就”奖</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自豪的</a:t>
            </a:r>
            <a:r>
              <a:rPr lang="en-US" altLang="zh-CN" sz="1815" kern="0" dirty="0" smtClean="0">
                <a:solidFill>
                  <a:srgbClr val="000000"/>
                </a:solidFill>
                <a:latin typeface="Times New Roman" panose="02020603050405020304" pitchFamily="65" charset="-122"/>
                <a:ea typeface="宋体" panose="02010600030101010101" pitchFamily="2" charset="-122"/>
              </a:rPr>
              <a:t>Irene</a:t>
            </a:r>
            <a:r>
              <a:rPr lang="zh-CN" altLang="en-US" sz="1815" kern="0" dirty="0" smtClean="0">
                <a:solidFill>
                  <a:srgbClr val="000000"/>
                </a:solidFill>
                <a:latin typeface="Times New Roman" panose="02020603050405020304" pitchFamily="65" charset="-122"/>
                <a:ea typeface="宋体" panose="02010600030101010101" pitchFamily="2" charset="-122"/>
              </a:rPr>
              <a:t>宣称她没有从自己</a:t>
            </a:r>
            <a:r>
              <a:rPr lang="en-US" altLang="zh-CN" sz="1815" kern="0" dirty="0" smtClean="0">
                <a:solidFill>
                  <a:srgbClr val="000000"/>
                </a:solidFill>
                <a:latin typeface="Times New Roman" panose="02020603050405020304" pitchFamily="65" charset="-122"/>
                <a:ea typeface="宋体" panose="02010600030101010101" pitchFamily="2" charset="-122"/>
              </a:rPr>
              <a:t>36</a:t>
            </a:r>
            <a:r>
              <a:rPr lang="zh-CN" altLang="en-US" sz="1815" kern="0" dirty="0" smtClean="0">
                <a:solidFill>
                  <a:srgbClr val="000000"/>
                </a:solidFill>
                <a:latin typeface="Times New Roman" panose="02020603050405020304" pitchFamily="65" charset="-122"/>
                <a:ea typeface="宋体" panose="02010600030101010101" pitchFamily="2" charset="-122"/>
              </a:rPr>
              <a:t>年的事业中退休的打算。本空在句中作状语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主语</a:t>
            </a:r>
            <a:r>
              <a:rPr lang="en-US" altLang="zh-CN" sz="1815" kern="0" dirty="0" smtClean="0">
                <a:solidFill>
                  <a:srgbClr val="000000"/>
                </a:solidFill>
                <a:latin typeface="Times New Roman" panose="02020603050405020304" pitchFamily="65" charset="-122"/>
                <a:ea typeface="宋体" panose="02010600030101010101" pitchFamily="2" charset="-122"/>
              </a:rPr>
              <a:t>Irene</a:t>
            </a:r>
            <a:r>
              <a:rPr lang="zh-CN" altLang="en-US" sz="1815" kern="0" dirty="0" smtClean="0">
                <a:solidFill>
                  <a:srgbClr val="000000"/>
                </a:solidFill>
                <a:latin typeface="Times New Roman" panose="02020603050405020304" pitchFamily="65" charset="-122"/>
                <a:ea typeface="宋体" panose="02010600030101010101" pitchFamily="2" charset="-122"/>
              </a:rPr>
              <a:t>和动词短语</a:t>
            </a:r>
            <a:r>
              <a:rPr lang="en-US" altLang="zh-CN" sz="1815" kern="0" dirty="0" smtClean="0">
                <a:solidFill>
                  <a:srgbClr val="000000"/>
                </a:solidFill>
                <a:latin typeface="Times New Roman" panose="02020603050405020304" pitchFamily="65" charset="-122"/>
                <a:ea typeface="宋体" panose="02010600030101010101" pitchFamily="2" charset="-122"/>
              </a:rPr>
              <a:t>pick up</a:t>
            </a:r>
            <a:r>
              <a:rPr lang="zh-CN" altLang="en-US" sz="1815" kern="0" dirty="0" smtClean="0">
                <a:solidFill>
                  <a:srgbClr val="000000"/>
                </a:solidFill>
                <a:latin typeface="Times New Roman" panose="02020603050405020304" pitchFamily="65" charset="-122"/>
                <a:ea typeface="宋体" panose="02010600030101010101" pitchFamily="2" charset="-122"/>
              </a:rPr>
              <a:t>之间是逻辑上的主动关系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故本空应用现在分词作状语。</a:t>
            </a:r>
            <a:endParaRPr lang="zh-CN" altLang="en-US" dirty="0"/>
          </a:p>
        </p:txBody>
      </p:sp>
      <p:pic>
        <p:nvPicPr>
          <p:cNvPr id="6" name="图片 4" descr="textimage58.jpeg"/>
          <p:cNvPicPr>
            <a:picLocks noChangeAspect="1"/>
          </p:cNvPicPr>
          <p:nvPr/>
        </p:nvPicPr>
        <p:blipFill>
          <a:blip r:embed="rId3" cstate="print"/>
          <a:stretch>
            <a:fillRect/>
          </a:stretch>
        </p:blipFill>
        <p:spPr>
          <a:xfrm>
            <a:off x="3571868" y="1544395"/>
            <a:ext cx="428628" cy="287984"/>
          </a:xfrm>
          <a:prstGeom prst="rect">
            <a:avLst/>
          </a:prstGeom>
        </p:spPr>
      </p:pic>
      <p:pic>
        <p:nvPicPr>
          <p:cNvPr id="7" name="图片 4" descr="textimage58.jpeg"/>
          <p:cNvPicPr>
            <a:picLocks noChangeAspect="1"/>
          </p:cNvPicPr>
          <p:nvPr/>
        </p:nvPicPr>
        <p:blipFill>
          <a:blip r:embed="rId3" cstate="print"/>
          <a:stretch>
            <a:fillRect/>
          </a:stretch>
        </p:blipFill>
        <p:spPr>
          <a:xfrm>
            <a:off x="3832220" y="3687535"/>
            <a:ext cx="428628" cy="28798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3832225" y="1960880"/>
            <a:ext cx="669290"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4364355" y="3687445"/>
            <a:ext cx="100711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3718" y="777063"/>
            <a:ext cx="8316000" cy="5109845"/>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3210" kern="0" spc="25516" dirty="0" smtClean="0">
                <a:solidFill>
                  <a:srgbClr val="000000"/>
                </a:solidFill>
                <a:latin typeface="Times New Roman" panose="02020603050405020304" pitchFamily="65" charset="-122"/>
                <a:ea typeface="宋体" panose="02010600030101010101" pitchFamily="2" charset="-122"/>
              </a:rPr>
              <a:t> </a:t>
            </a:r>
            <a:endParaRPr lang="zh-CN" altLang="en-US" dirty="0"/>
          </a:p>
          <a:p>
            <a:pPr eaLnBrk="0" latinLnBrk="1" hangingPunct="0">
              <a:lnSpc>
                <a:spcPct val="150000"/>
              </a:lnSpc>
              <a:spcBef>
                <a:spcPts val="460"/>
              </a:spcBef>
            </a:pPr>
            <a:r>
              <a:rPr lang="zh-CN" altLang="en-US" sz="2325" kern="0" spc="11997"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祈使句</a:t>
            </a:r>
            <a:r>
              <a:rPr lang="en-US" altLang="zh-CN" sz="1815" kern="0" dirty="0" smtClean="0">
                <a:solidFill>
                  <a:srgbClr val="000000"/>
                </a:solidFill>
                <a:latin typeface="Times New Roman" panose="02020603050405020304" pitchFamily="65" charset="-122"/>
                <a:ea typeface="宋体" panose="02010600030101010101" pitchFamily="2" charset="-122"/>
              </a:rPr>
              <a:t>+and/or+</a:t>
            </a:r>
            <a:r>
              <a:rPr lang="zh-CN" altLang="en-US" sz="1815" kern="0" dirty="0" smtClean="0">
                <a:solidFill>
                  <a:srgbClr val="000000"/>
                </a:solidFill>
                <a:latin typeface="Times New Roman" panose="02020603050405020304" pitchFamily="65" charset="-122"/>
                <a:ea typeface="宋体" panose="02010600030101010101" pitchFamily="2" charset="-122"/>
              </a:rPr>
              <a:t>陈述句</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...when in Rome, do as the Romans do, and you will be able to enjoy the local cuisine! (</a:t>
            </a:r>
            <a:r>
              <a:rPr lang="zh-CN" altLang="en-US" sz="1815" kern="0" dirty="0" smtClean="0">
                <a:solidFill>
                  <a:srgbClr val="000000"/>
                </a:solidFill>
                <a:latin typeface="Times New Roman" panose="02020603050405020304" pitchFamily="65" charset="-122"/>
                <a:ea typeface="宋体" panose="02010600030101010101" pitchFamily="2" charset="-122"/>
              </a:rPr>
              <a:t>教材</a:t>
            </a:r>
            <a:r>
              <a:rPr lang="en-US" altLang="zh-CN" sz="1815" kern="0" dirty="0" smtClean="0">
                <a:solidFill>
                  <a:srgbClr val="000000"/>
                </a:solidFill>
                <a:latin typeface="Times New Roman" panose="02020603050405020304" pitchFamily="65" charset="-122"/>
                <a:ea typeface="宋体" panose="02010600030101010101" pitchFamily="2" charset="-122"/>
              </a:rPr>
              <a:t>P5) </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入乡随俗</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你将能够享受到当地的美食</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    情景导学</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Listen to the teacher carefully in </a:t>
            </a:r>
            <a:r>
              <a:rPr lang="en-US" altLang="zh-CN" sz="1815" kern="0" dirty="0" err="1" smtClean="0">
                <a:solidFill>
                  <a:srgbClr val="000000"/>
                </a:solidFill>
                <a:latin typeface="Times New Roman" panose="02020603050405020304" pitchFamily="65" charset="-122"/>
                <a:ea typeface="宋体" panose="02010600030101010101" pitchFamily="2" charset="-122"/>
              </a:rPr>
              <a:t>class,or</a:t>
            </a:r>
            <a:r>
              <a:rPr lang="en-US" altLang="zh-CN" sz="1815" kern="0" dirty="0" smtClean="0">
                <a:solidFill>
                  <a:srgbClr val="000000"/>
                </a:solidFill>
                <a:latin typeface="Times New Roman" panose="02020603050405020304" pitchFamily="65" charset="-122"/>
                <a:ea typeface="宋体" panose="02010600030101010101" pitchFamily="2" charset="-122"/>
              </a:rPr>
              <a:t> you can’t catch what he is saying. </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上课认真听老师讲课</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否则你会听不懂他在说什么。</a:t>
            </a:r>
          </a:p>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It’s too dangerous—a few more steps, and the car will hit you.</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那太危险了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再有几步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那车就会撞上你。</a:t>
            </a:r>
            <a:endParaRPr lang="zh-CN" altLang="en-US" dirty="0"/>
          </a:p>
        </p:txBody>
      </p:sp>
      <p:pic>
        <p:nvPicPr>
          <p:cNvPr id="3" name="图片 3" descr="textimage59.jpeg"/>
          <p:cNvPicPr>
            <a:picLocks noChangeAspect="1"/>
          </p:cNvPicPr>
          <p:nvPr/>
        </p:nvPicPr>
        <p:blipFill>
          <a:blip r:embed="rId3" cstate="print"/>
          <a:stretch>
            <a:fillRect/>
          </a:stretch>
        </p:blipFill>
        <p:spPr>
          <a:xfrm>
            <a:off x="3500430" y="924965"/>
            <a:ext cx="1912784" cy="394542"/>
          </a:xfrm>
          <a:prstGeom prst="rect">
            <a:avLst/>
          </a:prstGeom>
        </p:spPr>
      </p:pic>
      <p:pic>
        <p:nvPicPr>
          <p:cNvPr id="4" name="图片 4" descr="textimage60.jpeg"/>
          <p:cNvPicPr>
            <a:picLocks noChangeAspect="1"/>
          </p:cNvPicPr>
          <p:nvPr/>
        </p:nvPicPr>
        <p:blipFill>
          <a:blip r:embed="rId4" cstate="print"/>
          <a:stretch>
            <a:fillRect/>
          </a:stretch>
        </p:blipFill>
        <p:spPr>
          <a:xfrm>
            <a:off x="785786" y="1710783"/>
            <a:ext cx="1312694" cy="357382"/>
          </a:xfrm>
          <a:prstGeom prst="rect">
            <a:avLst/>
          </a:prstGeom>
        </p:spPr>
      </p:pic>
      <p:pic>
        <p:nvPicPr>
          <p:cNvPr id="5" name="图片 5" descr="textimage61.jpeg"/>
          <p:cNvPicPr>
            <a:picLocks noChangeAspect="1"/>
          </p:cNvPicPr>
          <p:nvPr/>
        </p:nvPicPr>
        <p:blipFill>
          <a:blip r:embed="rId5" cstate="print"/>
          <a:stretch>
            <a:fillRect/>
          </a:stretch>
        </p:blipFill>
        <p:spPr>
          <a:xfrm>
            <a:off x="571472" y="3634583"/>
            <a:ext cx="209549" cy="238124"/>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40000"/>
            <a:ext cx="8316000" cy="4968875"/>
          </a:xfrm>
          <a:prstGeom prst="rect">
            <a:avLst/>
          </a:prstGeom>
          <a:noFill/>
        </p:spPr>
        <p:txBody>
          <a:bodyPr wrap="square" lIns="0" tIns="0" rIns="0" bIns="0" rtlCol="0">
            <a:spAutoFit/>
          </a:bodyPr>
          <a:lstStyle/>
          <a:p>
            <a:pPr eaLnBrk="0" latinLnBrk="1" hangingPunct="0">
              <a:lnSpc>
                <a:spcPct val="150000"/>
              </a:lnSpc>
              <a:spcBef>
                <a:spcPts val="460"/>
              </a:spcBef>
            </a:pPr>
            <a:r>
              <a:rPr lang="en-US" altLang="zh-CN" sz="1815" kern="0" dirty="0" smtClean="0">
                <a:solidFill>
                  <a:srgbClr val="000000"/>
                </a:solidFill>
                <a:latin typeface="Times New Roman" panose="02020603050405020304" pitchFamily="65" charset="-122"/>
                <a:ea typeface="宋体" panose="02010600030101010101" pitchFamily="2" charset="-122"/>
              </a:rPr>
              <a:t>(XINHUANET, 2020</a:t>
            </a:r>
            <a:r>
              <a:rPr lang="zh-CN" altLang="en-US" sz="1815" kern="0" dirty="0" smtClean="0">
                <a:solidFill>
                  <a:srgbClr val="000000"/>
                </a:solidFill>
                <a:latin typeface="Times New Roman" panose="02020603050405020304" pitchFamily="65" charset="-122"/>
                <a:ea typeface="宋体" panose="02010600030101010101" pitchFamily="2" charset="-122"/>
              </a:rPr>
              <a:t>年</a:t>
            </a:r>
            <a:r>
              <a:rPr lang="en-US" altLang="zh-CN" sz="1815" kern="0" dirty="0" smtClean="0">
                <a:solidFill>
                  <a:srgbClr val="000000"/>
                </a:solidFill>
                <a:latin typeface="Times New Roman" panose="02020603050405020304" pitchFamily="65" charset="-122"/>
                <a:ea typeface="宋体" panose="02010600030101010101" pitchFamily="2" charset="-122"/>
              </a:rPr>
              <a:t>11</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 Watch TV at once, and you will learn the news that China launched Chang’e-5 to collect and return samples from the moon.</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马上看电视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你就会知道中国发射嫦娥五号从月球采集并带回样品的新闻。</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      归纳拓展</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①“祈使句＋  </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and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＋陈述句”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表示祈使句与后面的句子是顺承关系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相当于“</a:t>
            </a:r>
            <a:r>
              <a:rPr lang="en-US" altLang="zh-CN" sz="1815" kern="0" dirty="0" smtClean="0">
                <a:solidFill>
                  <a:srgbClr val="000000"/>
                </a:solidFill>
                <a:latin typeface="Times New Roman" panose="02020603050405020304" pitchFamily="65" charset="-122"/>
                <a:ea typeface="宋体" panose="02010600030101010101" pitchFamily="2" charset="-122"/>
              </a:rPr>
              <a:t>if</a:t>
            </a:r>
            <a:r>
              <a:rPr lang="zh-CN" altLang="en-US" sz="1815" kern="0" dirty="0" smtClean="0">
                <a:solidFill>
                  <a:srgbClr val="000000"/>
                </a:solidFill>
                <a:latin typeface="Times New Roman" panose="02020603050405020304" pitchFamily="65" charset="-122"/>
                <a:ea typeface="宋体" panose="02010600030101010101" pitchFamily="2" charset="-122"/>
              </a:rPr>
              <a:t>引导的条件状语从句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主句”。</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②“祈使句＋ </a:t>
            </a:r>
            <a:r>
              <a:rPr lang="zh-CN" altLang="en-US"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or  </a:t>
            </a:r>
            <a:r>
              <a:rPr lang="en-US" altLang="zh-CN" sz="1815" i="1"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/or else/otherwise</a:t>
            </a:r>
            <a:r>
              <a:rPr lang="zh-CN" altLang="en-US" sz="1815" kern="0" dirty="0" smtClean="0">
                <a:solidFill>
                  <a:srgbClr val="000000"/>
                </a:solidFill>
                <a:latin typeface="Times New Roman" panose="02020603050405020304" pitchFamily="65" charset="-122"/>
                <a:ea typeface="宋体" panose="02010600030101010101" pitchFamily="2" charset="-122"/>
              </a:rPr>
              <a:t>＋陈述句”相当于“</a:t>
            </a:r>
            <a:r>
              <a:rPr lang="en-US" altLang="zh-CN" sz="1815" kern="0" dirty="0" smtClean="0">
                <a:solidFill>
                  <a:srgbClr val="000000"/>
                </a:solidFill>
                <a:latin typeface="Times New Roman" panose="02020603050405020304" pitchFamily="65" charset="-122"/>
                <a:ea typeface="宋体" panose="02010600030101010101" pitchFamily="2" charset="-122"/>
              </a:rPr>
              <a:t>if</a:t>
            </a:r>
            <a:r>
              <a:rPr lang="zh-CN" altLang="en-US" sz="1815" kern="0" dirty="0" smtClean="0">
                <a:solidFill>
                  <a:srgbClr val="000000"/>
                </a:solidFill>
                <a:latin typeface="Times New Roman" panose="02020603050405020304" pitchFamily="65" charset="-122"/>
                <a:ea typeface="宋体" panose="02010600030101010101" pitchFamily="2" charset="-122"/>
              </a:rPr>
              <a:t>引导的否定形式的条件状语从句＋主句”。 </a:t>
            </a:r>
          </a:p>
          <a:p>
            <a:pPr eaLnBrk="0" latinLnBrk="1" hangingPunct="0">
              <a:lnSpc>
                <a:spcPct val="150000"/>
              </a:lnSpc>
              <a:spcBef>
                <a:spcPts val="460"/>
              </a:spcBef>
            </a:pPr>
            <a:r>
              <a:rPr lang="zh-CN" altLang="en-US" sz="1815" kern="0" dirty="0" smtClean="0">
                <a:solidFill>
                  <a:srgbClr val="000000"/>
                </a:solidFill>
                <a:latin typeface="Times New Roman" panose="02020603050405020304" pitchFamily="65" charset="-122"/>
                <a:ea typeface="宋体" panose="02010600030101010101" pitchFamily="2" charset="-122"/>
              </a:rPr>
              <a:t>③“名词词组＋</a:t>
            </a:r>
            <a:r>
              <a:rPr lang="en-US" altLang="zh-CN" sz="1815" kern="0" dirty="0" smtClean="0">
                <a:solidFill>
                  <a:srgbClr val="000000"/>
                </a:solidFill>
                <a:latin typeface="Times New Roman" panose="02020603050405020304" pitchFamily="65" charset="-122"/>
                <a:ea typeface="宋体" panose="02010600030101010101" pitchFamily="2" charset="-122"/>
              </a:rPr>
              <a:t>and</a:t>
            </a:r>
            <a:r>
              <a:rPr lang="zh-CN" altLang="en-US" sz="1815" kern="0" dirty="0" smtClean="0">
                <a:solidFill>
                  <a:srgbClr val="000000"/>
                </a:solidFill>
                <a:latin typeface="Times New Roman" panose="02020603050405020304" pitchFamily="65" charset="-122"/>
                <a:ea typeface="宋体" panose="02010600030101010101" pitchFamily="2" charset="-122"/>
              </a:rPr>
              <a:t>＋陈述句”也有上述句式功能</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名词词组中常含有</a:t>
            </a:r>
            <a:r>
              <a:rPr lang="en-US" altLang="zh-CN" sz="1815" kern="0" dirty="0" smtClean="0">
                <a:solidFill>
                  <a:srgbClr val="000000"/>
                </a:solidFill>
                <a:latin typeface="Times New Roman" panose="02020603050405020304" pitchFamily="65" charset="-122"/>
                <a:ea typeface="宋体" panose="02010600030101010101" pitchFamily="2" charset="-122"/>
              </a:rPr>
              <a:t>more</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another</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further</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earlier</a:t>
            </a:r>
            <a:r>
              <a:rPr lang="zh-CN" altLang="en-US" sz="1815" kern="0" dirty="0" smtClean="0">
                <a:solidFill>
                  <a:srgbClr val="000000"/>
                </a:solidFill>
                <a:latin typeface="Times New Roman" panose="02020603050405020304" pitchFamily="65" charset="-122"/>
                <a:ea typeface="宋体" panose="02010600030101010101" pitchFamily="2" charset="-122"/>
              </a:rPr>
              <a:t>等词。</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460"/>
              </a:spcBef>
            </a:pPr>
            <a:endParaRPr lang="zh-CN" altLang="en-US" dirty="0"/>
          </a:p>
        </p:txBody>
      </p:sp>
      <p:pic>
        <p:nvPicPr>
          <p:cNvPr id="3" name="图片 3" descr="textimage62.jpeg"/>
          <p:cNvPicPr>
            <a:picLocks noChangeAspect="1"/>
          </p:cNvPicPr>
          <p:nvPr/>
        </p:nvPicPr>
        <p:blipFill>
          <a:blip r:embed="rId3" cstate="print"/>
          <a:stretch>
            <a:fillRect/>
          </a:stretch>
        </p:blipFill>
        <p:spPr>
          <a:xfrm>
            <a:off x="681012" y="2958306"/>
            <a:ext cx="247650" cy="247649"/>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2181225" y="3345815"/>
            <a:ext cx="64833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4" cstate="print"/>
          <a:srcRect/>
          <a:stretch>
            <a:fillRect/>
          </a:stretch>
        </p:blipFill>
        <p:spPr bwMode="auto">
          <a:xfrm>
            <a:off x="2077720" y="4197985"/>
            <a:ext cx="60388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86417"/>
            <a:ext cx="8316000" cy="470916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 (2018</a:t>
            </a:r>
            <a:r>
              <a:rPr lang="zh-CN" altLang="en-US" sz="1815" kern="0" dirty="0" smtClean="0">
                <a:solidFill>
                  <a:srgbClr val="000000"/>
                </a:solidFill>
                <a:latin typeface="Times New Roman" panose="02020603050405020304" pitchFamily="65" charset="-122"/>
                <a:ea typeface="宋体" panose="02010600030101010101" pitchFamily="2" charset="-122"/>
              </a:rPr>
              <a:t>北京</a:t>
            </a:r>
            <a:r>
              <a:rPr lang="en-US" altLang="zh-CN" sz="1815" kern="0" dirty="0" smtClean="0">
                <a:solidFill>
                  <a:srgbClr val="000000"/>
                </a:solidFill>
                <a:latin typeface="Times New Roman" panose="02020603050405020304" pitchFamily="65" charset="-122"/>
                <a:ea typeface="宋体" panose="02010600030101010101" pitchFamily="2" charset="-122"/>
              </a:rPr>
              <a:t>,8,        ) In any unsafe situation, simply     </a:t>
            </a:r>
            <a:r>
              <a:rPr lang="en-US" altLang="zh-CN" sz="1815" u="sng" kern="0" dirty="0" smtClean="0">
                <a:solidFill>
                  <a:srgbClr val="FF0000"/>
                </a:solidFill>
                <a:latin typeface="Times New Roman" panose="02020603050405020304" pitchFamily="65" charset="-122"/>
                <a:ea typeface="宋体" panose="02010600030101010101" pitchFamily="2" charset="-122"/>
              </a:rPr>
              <a:t>press</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    (press) the button and a highly-trained agent will get you the help you need.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考查固定句式。句意：在任何不安全的情况下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只要按一下这个按钮</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一个训练有素的特工就会给予你所需要的帮助。根据语境和句子结构可知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此处是“祈使句＋</a:t>
            </a:r>
            <a:r>
              <a:rPr lang="en-US" altLang="zh-CN" sz="1815" kern="0" dirty="0" smtClean="0">
                <a:solidFill>
                  <a:srgbClr val="000000"/>
                </a:solidFill>
                <a:latin typeface="Times New Roman" panose="02020603050405020304" pitchFamily="65" charset="-122"/>
                <a:ea typeface="宋体" panose="02010600030101010101" pitchFamily="2" charset="-122"/>
              </a:rPr>
              <a:t>and</a:t>
            </a:r>
            <a:r>
              <a:rPr lang="zh-CN" altLang="en-US" sz="1815" kern="0" dirty="0" smtClean="0">
                <a:solidFill>
                  <a:srgbClr val="000000"/>
                </a:solidFill>
                <a:latin typeface="Times New Roman" panose="02020603050405020304" pitchFamily="65" charset="-122"/>
                <a:ea typeface="宋体" panose="02010600030101010101" pitchFamily="2" charset="-122"/>
              </a:rPr>
              <a:t>＋陈述句”结构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故本空应用动词原形。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 (2018</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D,          )Wander in this frame of mind and you     </a:t>
            </a:r>
            <a:r>
              <a:rPr lang="en-US" altLang="zh-CN" sz="1815" u="sng" kern="0" dirty="0" smtClean="0">
                <a:solidFill>
                  <a:srgbClr val="FF0000"/>
                </a:solidFill>
                <a:latin typeface="Times New Roman" panose="02020603050405020304" pitchFamily="65" charset="-122"/>
                <a:ea typeface="宋体" panose="02010600030101010101" pitchFamily="2" charset="-122"/>
              </a:rPr>
              <a:t>will open</a:t>
            </a:r>
            <a:r>
              <a:rPr lang="en-US" altLang="zh-CN" sz="1815" kern="0" dirty="0" smtClean="0">
                <a:solidFill>
                  <a:srgbClr val="000000"/>
                </a:solidFill>
                <a:latin typeface="Times New Roman" panose="02020603050405020304" pitchFamily="65" charset="-122"/>
                <a:ea typeface="宋体" panose="02010600030101010101" pitchFamily="2" charset="-122"/>
              </a:rPr>
              <a:t>    </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(open) a new dimension(</a:t>
            </a:r>
            <a:r>
              <a:rPr lang="zh-CN" altLang="en-US" sz="1815" kern="0" dirty="0" smtClean="0">
                <a:solidFill>
                  <a:srgbClr val="000000"/>
                </a:solidFill>
                <a:latin typeface="Times New Roman" panose="02020603050405020304" pitchFamily="65" charset="-122"/>
                <a:ea typeface="宋体" panose="02010600030101010101" pitchFamily="2" charset="-122"/>
              </a:rPr>
              <a:t>维度</a:t>
            </a:r>
            <a:r>
              <a:rPr lang="en-US" altLang="zh-CN" sz="1815" kern="0" dirty="0" smtClean="0">
                <a:solidFill>
                  <a:srgbClr val="000000"/>
                </a:solidFill>
                <a:latin typeface="Times New Roman" panose="02020603050405020304" pitchFamily="65" charset="-122"/>
                <a:ea typeface="宋体" panose="02010600030101010101" pitchFamily="2" charset="-122"/>
              </a:rPr>
              <a:t>) to your life.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考查动词的时态。句意：带着这种心境漫步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你将为你的生活打开一个新的维度。根据语境和句子结构可知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此处是“祈使句＋</a:t>
            </a:r>
            <a:r>
              <a:rPr lang="en-US" altLang="zh-CN" sz="1815" kern="0" dirty="0" smtClean="0">
                <a:solidFill>
                  <a:srgbClr val="000000"/>
                </a:solidFill>
                <a:latin typeface="Times New Roman" panose="02020603050405020304" pitchFamily="65" charset="-122"/>
                <a:ea typeface="宋体" panose="02010600030101010101" pitchFamily="2" charset="-122"/>
              </a:rPr>
              <a:t>and</a:t>
            </a:r>
            <a:r>
              <a:rPr lang="zh-CN" altLang="en-US" sz="1815" kern="0" dirty="0" smtClean="0">
                <a:solidFill>
                  <a:srgbClr val="000000"/>
                </a:solidFill>
                <a:latin typeface="Times New Roman" panose="02020603050405020304" pitchFamily="65" charset="-122"/>
                <a:ea typeface="宋体" panose="02010600030101010101" pitchFamily="2" charset="-122"/>
              </a:rPr>
              <a:t>＋陈述句”结构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陈述句用一般将来时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a:t>
            </a:r>
            <a:r>
              <a:rPr lang="en-US" altLang="zh-CN" sz="1815" kern="0" dirty="0" smtClean="0">
                <a:solidFill>
                  <a:srgbClr val="000000"/>
                </a:solidFill>
                <a:latin typeface="Times New Roman" panose="02020603050405020304" pitchFamily="65" charset="-122"/>
                <a:ea typeface="宋体" panose="02010600030101010101" pitchFamily="2" charset="-122"/>
              </a:rPr>
              <a:t>will open</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6" name="图片 4" descr="textimage63.jpeg"/>
          <p:cNvPicPr>
            <a:picLocks noChangeAspect="1"/>
          </p:cNvPicPr>
          <p:nvPr/>
        </p:nvPicPr>
        <p:blipFill>
          <a:blip r:embed="rId3" cstate="print"/>
          <a:stretch>
            <a:fillRect/>
          </a:stretch>
        </p:blipFill>
        <p:spPr>
          <a:xfrm>
            <a:off x="785786" y="1056450"/>
            <a:ext cx="1214446" cy="409972"/>
          </a:xfrm>
          <a:prstGeom prst="rect">
            <a:avLst/>
          </a:prstGeom>
        </p:spPr>
      </p:pic>
      <p:pic>
        <p:nvPicPr>
          <p:cNvPr id="9" name="图片 4" descr="textimage58.jpeg"/>
          <p:cNvPicPr>
            <a:picLocks noChangeAspect="1"/>
          </p:cNvPicPr>
          <p:nvPr/>
        </p:nvPicPr>
        <p:blipFill>
          <a:blip r:embed="rId4" cstate="print"/>
          <a:stretch>
            <a:fillRect/>
          </a:stretch>
        </p:blipFill>
        <p:spPr>
          <a:xfrm>
            <a:off x="2311384" y="1991509"/>
            <a:ext cx="428628" cy="287984"/>
          </a:xfrm>
          <a:prstGeom prst="rect">
            <a:avLst/>
          </a:prstGeom>
        </p:spPr>
      </p:pic>
      <p:pic>
        <p:nvPicPr>
          <p:cNvPr id="10" name="图片 4" descr="textimage58.jpeg"/>
          <p:cNvPicPr>
            <a:picLocks noChangeAspect="1"/>
          </p:cNvPicPr>
          <p:nvPr/>
        </p:nvPicPr>
        <p:blipFill>
          <a:blip r:embed="rId4" cstate="print"/>
          <a:stretch>
            <a:fillRect/>
          </a:stretch>
        </p:blipFill>
        <p:spPr>
          <a:xfrm>
            <a:off x="3357554" y="4063211"/>
            <a:ext cx="428628" cy="287984"/>
          </a:xfrm>
          <a:prstGeom prst="rect">
            <a:avLst/>
          </a:prstGeom>
        </p:spPr>
      </p:pic>
      <p:pic>
        <p:nvPicPr>
          <p:cNvPr id="7" name="Picture 4" descr="\\a015\吴双婷\线.tif"/>
          <p:cNvPicPr>
            <a:picLocks noChangeAspect="1" noChangeArrowheads="1"/>
          </p:cNvPicPr>
          <p:nvPr/>
        </p:nvPicPr>
        <p:blipFill>
          <a:blip r:embed="rId5" cstate="print"/>
          <a:srcRect/>
          <a:stretch>
            <a:fillRect/>
          </a:stretch>
        </p:blipFill>
        <p:spPr bwMode="auto">
          <a:xfrm>
            <a:off x="5989012" y="1991191"/>
            <a:ext cx="642942"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5" cstate="print"/>
          <a:srcRect/>
          <a:stretch>
            <a:fillRect/>
          </a:stretch>
        </p:blipFill>
        <p:spPr bwMode="auto">
          <a:xfrm>
            <a:off x="7613989" y="4063528"/>
            <a:ext cx="114300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3718" y="1509163"/>
            <a:ext cx="8316000" cy="301180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同义句转换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 (2020</a:t>
            </a:r>
            <a:r>
              <a:rPr lang="zh-CN" altLang="en-US" sz="1815" kern="0" dirty="0" smtClean="0">
                <a:solidFill>
                  <a:srgbClr val="000000"/>
                </a:solidFill>
                <a:latin typeface="Times New Roman" panose="02020603050405020304" pitchFamily="65" charset="-122"/>
                <a:ea typeface="宋体" panose="02010600030101010101" pitchFamily="2" charset="-122"/>
              </a:rPr>
              <a:t>江苏</a:t>
            </a:r>
            <a:r>
              <a:rPr lang="en-US" altLang="zh-CN" sz="1815" kern="0" dirty="0" smtClean="0">
                <a:solidFill>
                  <a:srgbClr val="000000"/>
                </a:solidFill>
                <a:latin typeface="Times New Roman" panose="02020603050405020304" pitchFamily="65" charset="-122"/>
                <a:ea typeface="宋体" panose="02010600030101010101" pitchFamily="2" charset="-122"/>
              </a:rPr>
              <a:t>,22,         ) If you look at all sides of the situation, you’ll find probably a solution that suits everyone.</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Look at all sides of the situation, and you’ll find probably a solution that suits everyone.   </a:t>
            </a:r>
            <a:r>
              <a:rPr lang="en-US" altLang="zh-CN" sz="1815" kern="0" dirty="0" smtClean="0">
                <a:solidFill>
                  <a:srgbClr val="FF0000"/>
                </a:solidFill>
                <a:latin typeface="Times New Roman" panose="02020603050405020304" pitchFamily="65" charset="-122"/>
                <a:ea typeface="宋体" panose="02010600030101010101" pitchFamily="2" charset="-122"/>
              </a:rPr>
              <a:t> </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1-4 (         ) If you don’t hurry up, we’ll be late for school.</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Hurry up, or we’ll be late for school.    </a:t>
            </a:r>
            <a:endParaRPr lang="zh-CN" altLang="en-US" u="sng" dirty="0"/>
          </a:p>
        </p:txBody>
      </p:sp>
      <p:pic>
        <p:nvPicPr>
          <p:cNvPr id="10" name="图片 4" descr="textimage58.jpeg"/>
          <p:cNvPicPr>
            <a:picLocks noChangeAspect="1"/>
          </p:cNvPicPr>
          <p:nvPr/>
        </p:nvPicPr>
        <p:blipFill>
          <a:blip r:embed="rId3" cstate="print"/>
          <a:stretch>
            <a:fillRect/>
          </a:stretch>
        </p:blipFill>
        <p:spPr>
          <a:xfrm>
            <a:off x="2381316" y="2004209"/>
            <a:ext cx="428628" cy="287984"/>
          </a:xfrm>
          <a:prstGeom prst="rect">
            <a:avLst/>
          </a:prstGeom>
        </p:spPr>
      </p:pic>
      <p:pic>
        <p:nvPicPr>
          <p:cNvPr id="11" name="图片 4" descr="textimage58.jpeg"/>
          <p:cNvPicPr>
            <a:picLocks noChangeAspect="1"/>
          </p:cNvPicPr>
          <p:nvPr/>
        </p:nvPicPr>
        <p:blipFill>
          <a:blip r:embed="rId3" cstate="print"/>
          <a:stretch>
            <a:fillRect/>
          </a:stretch>
        </p:blipFill>
        <p:spPr>
          <a:xfrm>
            <a:off x="1108132" y="3706021"/>
            <a:ext cx="428628" cy="287984"/>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910590" y="2837180"/>
            <a:ext cx="8018780"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607667" y="3241835"/>
            <a:ext cx="500066"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910565" y="4164176"/>
            <a:ext cx="371477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2000"/>
                                        <p:tgtEl>
                                          <p:spTgt spid="6"/>
                                        </p:tgtEl>
                                      </p:cBhvr>
                                    </p:animEffect>
                                    <p:set>
                                      <p:cBhvr>
                                        <p:cTn id="11" dur="1" fill="hold">
                                          <p:stCondLst>
                                            <p:cond delay="19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2000"/>
                                        <p:tgtEl>
                                          <p:spTgt spid="7"/>
                                        </p:tgtEl>
                                      </p:cBhvr>
                                    </p:animEffect>
                                    <p:set>
                                      <p:cBhvr>
                                        <p:cTn id="16"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397255"/>
            <a:ext cx="8316000" cy="523748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1815" kern="0" dirty="0" smtClean="0">
                <a:solidFill>
                  <a:srgbClr val="000000"/>
                </a:solidFill>
                <a:latin typeface="Times New Roman" panose="02020603050405020304" pitchFamily="65" charset="-122"/>
                <a:ea typeface="宋体" panose="02010600030101010101" pitchFamily="2" charset="-122"/>
              </a:rPr>
              <a:t>一、</a:t>
            </a:r>
            <a:r>
              <a:rPr lang="en-US" altLang="zh-CN" sz="1815" kern="0" dirty="0" smtClean="0">
                <a:solidFill>
                  <a:srgbClr val="000000"/>
                </a:solidFill>
                <a:latin typeface="Times New Roman" panose="02020603050405020304" pitchFamily="65" charset="-122"/>
                <a:ea typeface="宋体" panose="02010600030101010101" pitchFamily="2" charset="-122"/>
              </a:rPr>
              <a:t>be able to</a:t>
            </a:r>
            <a:r>
              <a:rPr lang="zh-CN" altLang="en-US" sz="1815" kern="0" dirty="0" smtClean="0">
                <a:solidFill>
                  <a:srgbClr val="000000"/>
                </a:solidFill>
                <a:latin typeface="Times New Roman" panose="02020603050405020304" pitchFamily="65" charset="-122"/>
                <a:ea typeface="宋体" panose="02010600030101010101" pitchFamily="2" charset="-122"/>
              </a:rPr>
              <a:t>的用法</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Since his accident he hasn’t been able to leave the house.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自出事之后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他一直未能离开这座房子。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You might be able to persuade him.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你也许能够说服他。</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hope to be able to do the work.</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我希望能做这项工作。</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regret not being able to help her.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我很遗憾未能帮助她。</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road was so narrow that cars were unable to pass.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这条路太窄了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汽车过不去。</a:t>
            </a:r>
            <a:endParaRPr lang="zh-CN" altLang="en-US" dirty="0"/>
          </a:p>
        </p:txBody>
      </p:sp>
      <p:pic>
        <p:nvPicPr>
          <p:cNvPr id="3" name="图片 3" descr="textimage98.jpeg"/>
          <p:cNvPicPr>
            <a:picLocks noChangeAspect="1"/>
          </p:cNvPicPr>
          <p:nvPr/>
        </p:nvPicPr>
        <p:blipFill>
          <a:blip r:embed="rId3" cstate="print"/>
          <a:stretch>
            <a:fillRect/>
          </a:stretch>
        </p:blipFill>
        <p:spPr>
          <a:xfrm>
            <a:off x="3929058" y="947407"/>
            <a:ext cx="1944866" cy="40116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503234"/>
            <a:ext cx="8316000" cy="388747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(1)be able to</a:t>
            </a:r>
            <a:r>
              <a:rPr lang="zh-CN" altLang="en-US" sz="1815" kern="0" dirty="0" smtClean="0">
                <a:solidFill>
                  <a:srgbClr val="000000"/>
                </a:solidFill>
                <a:latin typeface="Times New Roman" panose="02020603050405020304" pitchFamily="65" charset="-122"/>
                <a:ea typeface="宋体" panose="02010600030101010101" pitchFamily="2" charset="-122"/>
              </a:rPr>
              <a:t>意为“能够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有能力”</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不仅有①   </a:t>
            </a:r>
            <a:r>
              <a:rPr lang="zh-CN" altLang="en-US" sz="1815" u="sng" kern="0" dirty="0" smtClean="0">
                <a:solidFill>
                  <a:srgbClr val="FF0000"/>
                </a:solidFill>
                <a:latin typeface="Times New Roman" panose="02020603050405020304" pitchFamily="65" charset="-122"/>
                <a:ea typeface="宋体" panose="02010600030101010101" pitchFamily="2" charset="-122"/>
              </a:rPr>
              <a:t>时态</a:t>
            </a:r>
            <a:r>
              <a:rPr lang="zh-CN" altLang="en-US" sz="1815" i="1"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、②    </a:t>
            </a:r>
            <a:r>
              <a:rPr lang="zh-CN" altLang="en-US" sz="1815" u="sng" kern="0" dirty="0" smtClean="0">
                <a:solidFill>
                  <a:srgbClr val="FF0000"/>
                </a:solidFill>
                <a:latin typeface="Times New Roman" panose="02020603050405020304" pitchFamily="65" charset="-122"/>
                <a:ea typeface="宋体" panose="02010600030101010101" pitchFamily="2" charset="-122"/>
              </a:rPr>
              <a:t>人称</a:t>
            </a:r>
            <a:r>
              <a:rPr lang="zh-CN" altLang="en-US" sz="1815" kern="0" dirty="0" smtClean="0">
                <a:solidFill>
                  <a:srgbClr val="000000"/>
                </a:solidFill>
                <a:latin typeface="Times New Roman" panose="02020603050405020304" pitchFamily="65" charset="-122"/>
                <a:ea typeface="宋体" panose="02010600030101010101" pitchFamily="2" charset="-122"/>
              </a:rPr>
              <a:t>    和数的变化</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而且还可以与某些情态动词连用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通常不与</a:t>
            </a:r>
            <a:r>
              <a:rPr lang="en-US" altLang="zh-CN" sz="1815" kern="0" dirty="0" smtClean="0">
                <a:solidFill>
                  <a:srgbClr val="000000"/>
                </a:solidFill>
                <a:latin typeface="Times New Roman" panose="02020603050405020304" pitchFamily="65" charset="-122"/>
                <a:ea typeface="宋体" panose="02010600030101010101" pitchFamily="2" charset="-122"/>
              </a:rPr>
              <a:t>can</a:t>
            </a:r>
            <a:r>
              <a:rPr lang="zh-CN" altLang="en-US" sz="1815" kern="0" dirty="0" smtClean="0">
                <a:solidFill>
                  <a:srgbClr val="000000"/>
                </a:solidFill>
                <a:latin typeface="Times New Roman" panose="02020603050405020304" pitchFamily="65" charset="-122"/>
                <a:ea typeface="宋体" panose="02010600030101010101" pitchFamily="2" charset="-122"/>
              </a:rPr>
              <a:t>连用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甚至还可以有非谓语动词形式。</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(2)able</a:t>
            </a:r>
            <a:r>
              <a:rPr lang="zh-CN" altLang="en-US" sz="1815" kern="0" dirty="0" smtClean="0">
                <a:solidFill>
                  <a:srgbClr val="000000"/>
                </a:solidFill>
                <a:latin typeface="Times New Roman" panose="02020603050405020304" pitchFamily="65" charset="-122"/>
                <a:ea typeface="宋体" panose="02010600030101010101" pitchFamily="2" charset="-122"/>
              </a:rPr>
              <a:t>的反义词为</a:t>
            </a:r>
            <a:r>
              <a:rPr lang="en-US" altLang="zh-CN" sz="1815" kern="0" dirty="0" smtClean="0">
                <a:solidFill>
                  <a:srgbClr val="000000"/>
                </a:solidFill>
                <a:latin typeface="Times New Roman" panose="02020603050405020304" pitchFamily="65" charset="-122"/>
                <a:ea typeface="宋体" panose="02010600030101010101" pitchFamily="2" charset="-122"/>
              </a:rPr>
              <a:t>unable</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易混辨析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can</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be able to </a:t>
            </a:r>
            <a:r>
              <a:rPr lang="zh-CN" altLang="en-US" sz="1815" kern="0" dirty="0" smtClean="0">
                <a:solidFill>
                  <a:srgbClr val="000000"/>
                </a:solidFill>
                <a:latin typeface="Times New Roman" panose="02020603050405020304" pitchFamily="65" charset="-122"/>
                <a:ea typeface="宋体" panose="02010600030101010101" pitchFamily="2" charset="-122"/>
              </a:rPr>
              <a:t>都可以表示能力</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前者表示主语原本就具有某种能力</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后者表示通过努力可以具备某种能力或实现某种状态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重点强调的是要有一个努力的过程。如：</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can play the piano.(</a:t>
            </a:r>
            <a:r>
              <a:rPr lang="zh-CN" altLang="en-US" sz="1815" kern="0" dirty="0" smtClean="0">
                <a:solidFill>
                  <a:srgbClr val="000000"/>
                </a:solidFill>
                <a:latin typeface="Times New Roman" panose="02020603050405020304" pitchFamily="65" charset="-122"/>
                <a:ea typeface="宋体" panose="02010600030101010101" pitchFamily="2" charset="-122"/>
              </a:rPr>
              <a:t>隐含着“我本来就会弹钢琴”的意思</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 am able to play the piano.(</a:t>
            </a:r>
            <a:r>
              <a:rPr lang="zh-CN" altLang="en-US" sz="1815" kern="0" dirty="0" smtClean="0">
                <a:solidFill>
                  <a:srgbClr val="000000"/>
                </a:solidFill>
                <a:latin typeface="Times New Roman" panose="02020603050405020304" pitchFamily="65" charset="-122"/>
                <a:ea typeface="宋体" panose="02010600030101010101" pitchFamily="2" charset="-122"/>
              </a:rPr>
              <a:t>隐含着“我只要努力就有能力学会弹钢琴”的意思</a:t>
            </a:r>
            <a:r>
              <a:rPr lang="en-US" altLang="zh-CN"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5039364" y="2010241"/>
            <a:ext cx="71438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6378589" y="2010241"/>
            <a:ext cx="64294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60308"/>
            <a:ext cx="8316000" cy="436118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二、</a:t>
            </a:r>
            <a:r>
              <a:rPr lang="en-US" altLang="zh-CN" sz="1815" kern="0" dirty="0" smtClean="0">
                <a:solidFill>
                  <a:srgbClr val="000000"/>
                </a:solidFill>
                <a:latin typeface="Times New Roman" panose="02020603050405020304" pitchFamily="65" charset="-122"/>
                <a:ea typeface="宋体" panose="02010600030101010101" pitchFamily="2" charset="-122"/>
              </a:rPr>
              <a:t>dare</a:t>
            </a:r>
            <a:r>
              <a:rPr lang="zh-CN" altLang="en-US" sz="1815" kern="0" dirty="0" smtClean="0">
                <a:solidFill>
                  <a:srgbClr val="000000"/>
                </a:solidFill>
                <a:latin typeface="Times New Roman" panose="02020603050405020304" pitchFamily="65" charset="-122"/>
                <a:ea typeface="宋体" panose="02010600030101010101" pitchFamily="2" charset="-122"/>
              </a:rPr>
              <a:t>的用法</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Dare you climb that tree?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你敢爬那棵树吗？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He daren’t go there because it is very dangerous.</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他不敢去那儿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因为那儿很危险。</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If he dare hit me below the belt, I won’t put anything past him.</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如果他胆敢给我使坏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我将饶不了他。</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 didn’t dare to go there alone, because it was too late.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她不敢独自一人去那儿</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因为太晚了。</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65721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(1)dare</a:t>
            </a:r>
            <a:r>
              <a:rPr lang="zh-CN" altLang="en-US" sz="1815" kern="0" dirty="0" smtClean="0">
                <a:solidFill>
                  <a:srgbClr val="000000"/>
                </a:solidFill>
                <a:latin typeface="Times New Roman" panose="02020603050405020304" pitchFamily="65" charset="-122"/>
                <a:ea typeface="宋体" panose="02010600030101010101" pitchFamily="2" charset="-122"/>
              </a:rPr>
              <a:t>既可作情态动词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也可作实义动词；</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(2)dare</a:t>
            </a:r>
            <a:r>
              <a:rPr lang="zh-CN" altLang="en-US" sz="1815" kern="0" dirty="0" smtClean="0">
                <a:solidFill>
                  <a:srgbClr val="000000"/>
                </a:solidFill>
                <a:latin typeface="Times New Roman" panose="02020603050405020304" pitchFamily="65" charset="-122"/>
                <a:ea typeface="宋体" panose="02010600030101010101" pitchFamily="2" charset="-122"/>
              </a:rPr>
              <a:t>作③ </a:t>
            </a:r>
            <a:r>
              <a:rPr lang="zh-CN" altLang="en-US" sz="1815" u="sng" kern="0" dirty="0" smtClean="0">
                <a:solidFill>
                  <a:srgbClr val="FF0000"/>
                </a:solidFill>
                <a:latin typeface="Times New Roman" panose="02020603050405020304" pitchFamily="65" charset="-122"/>
                <a:ea typeface="宋体" panose="02010600030101010101" pitchFamily="2" charset="-122"/>
              </a:rPr>
              <a:t>情态动词</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表示“敢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敢于”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后跟④    </a:t>
            </a:r>
            <a:r>
              <a:rPr lang="zh-CN" altLang="en-US" sz="1815" u="sng" kern="0" dirty="0" smtClean="0">
                <a:solidFill>
                  <a:srgbClr val="FF0000"/>
                </a:solidFill>
                <a:latin typeface="Times New Roman" panose="02020603050405020304" pitchFamily="65" charset="-122"/>
                <a:ea typeface="宋体" panose="02010600030101010101" pitchFamily="2" charset="-122"/>
              </a:rPr>
              <a:t>动词原形</a:t>
            </a:r>
            <a:r>
              <a:rPr lang="zh-CN" altLang="en-US"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常用于疑问句、否定句和条件句中。此时的</a:t>
            </a:r>
            <a:r>
              <a:rPr lang="en-US" altLang="zh-CN" sz="1815" kern="0" dirty="0" smtClean="0">
                <a:solidFill>
                  <a:srgbClr val="000000"/>
                </a:solidFill>
                <a:latin typeface="Times New Roman" panose="02020603050405020304" pitchFamily="65" charset="-122"/>
                <a:ea typeface="宋体" panose="02010600030101010101" pitchFamily="2" charset="-122"/>
              </a:rPr>
              <a:t>dare</a:t>
            </a:r>
            <a:r>
              <a:rPr lang="zh-CN" altLang="en-US" sz="1815" kern="0" dirty="0" smtClean="0">
                <a:solidFill>
                  <a:srgbClr val="000000"/>
                </a:solidFill>
                <a:latin typeface="Times New Roman" panose="02020603050405020304" pitchFamily="65" charset="-122"/>
                <a:ea typeface="宋体" panose="02010600030101010101" pitchFamily="2" charset="-122"/>
              </a:rPr>
              <a:t>没有人称和数的变化；</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(3)dare</a:t>
            </a:r>
            <a:r>
              <a:rPr lang="zh-CN" altLang="en-US" sz="1815" kern="0" dirty="0" smtClean="0">
                <a:solidFill>
                  <a:srgbClr val="000000"/>
                </a:solidFill>
                <a:latin typeface="Times New Roman" panose="02020603050405020304" pitchFamily="65" charset="-122"/>
                <a:ea typeface="宋体" panose="02010600030101010101" pitchFamily="2" charset="-122"/>
              </a:rPr>
              <a:t>用作⑤  </a:t>
            </a:r>
            <a:r>
              <a:rPr lang="zh-CN" altLang="en-US" sz="1815" u="sng" kern="0" dirty="0" smtClean="0">
                <a:solidFill>
                  <a:srgbClr val="FF0000"/>
                </a:solidFill>
                <a:latin typeface="Times New Roman" panose="02020603050405020304" pitchFamily="65" charset="-122"/>
                <a:ea typeface="宋体" panose="02010600030101010101" pitchFamily="2" charset="-122"/>
              </a:rPr>
              <a:t>实义动词</a:t>
            </a:r>
            <a:r>
              <a:rPr lang="zh-CN" altLang="en-US" sz="1815" kern="0" dirty="0" smtClean="0">
                <a:solidFill>
                  <a:srgbClr val="000000"/>
                </a:solidFill>
                <a:latin typeface="Times New Roman" panose="02020603050405020304" pitchFamily="65" charset="-122"/>
                <a:ea typeface="宋体" panose="02010600030101010101" pitchFamily="2" charset="-122"/>
              </a:rPr>
              <a:t>    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有时态和人称的变化</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其后多跟带</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的不定式。</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三、</a:t>
            </a:r>
            <a:r>
              <a:rPr lang="en-US" altLang="zh-CN" sz="1815" kern="0" dirty="0" smtClean="0">
                <a:solidFill>
                  <a:srgbClr val="000000"/>
                </a:solidFill>
                <a:latin typeface="Times New Roman" panose="02020603050405020304" pitchFamily="65" charset="-122"/>
                <a:ea typeface="宋体" panose="02010600030101010101" pitchFamily="2" charset="-122"/>
              </a:rPr>
              <a:t>have to</a:t>
            </a:r>
            <a:r>
              <a:rPr lang="zh-CN" altLang="en-US" sz="1815" kern="0" dirty="0" smtClean="0">
                <a:solidFill>
                  <a:srgbClr val="000000"/>
                </a:solidFill>
                <a:latin typeface="Times New Roman" panose="02020603050405020304" pitchFamily="65" charset="-122"/>
                <a:ea typeface="宋体" panose="02010600030101010101" pitchFamily="2" charset="-122"/>
              </a:rPr>
              <a:t>的用法</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It’s too late. I have to go home now.</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天色太晚了</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我现在得回家了。</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 has to work within the limits of a fairly tight budget.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她不得不在相当紧张的预算范围内工作。</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You don’t have to get dressed up for this party.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你不必为这次聚会而穿盛装。</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865612" y="1918483"/>
            <a:ext cx="107157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5804535" y="1918335"/>
            <a:ext cx="1127760"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2098658" y="2736369"/>
            <a:ext cx="114300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521906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have to</a:t>
            </a:r>
            <a:r>
              <a:rPr lang="zh-CN" altLang="en-US" sz="1815" kern="0" dirty="0" smtClean="0">
                <a:solidFill>
                  <a:srgbClr val="000000"/>
                </a:solidFill>
                <a:latin typeface="Times New Roman" panose="02020603050405020304" pitchFamily="65" charset="-122"/>
                <a:ea typeface="宋体" panose="02010600030101010101" pitchFamily="2" charset="-122"/>
              </a:rPr>
              <a:t>意为“不得不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必须”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有时态、人称和数的变化；其否定形式为</a:t>
            </a:r>
            <a:r>
              <a:rPr lang="en-US" altLang="zh-CN" sz="1815" kern="0" dirty="0" smtClean="0">
                <a:solidFill>
                  <a:srgbClr val="000000"/>
                </a:solidFill>
                <a:latin typeface="Times New Roman" panose="02020603050405020304" pitchFamily="65" charset="-122"/>
                <a:ea typeface="宋体" panose="02010600030101010101" pitchFamily="2" charset="-122"/>
              </a:rPr>
              <a:t>don’t/doesn’t/didn’t have to,</a:t>
            </a:r>
            <a:r>
              <a:rPr lang="zh-CN" altLang="en-US" sz="1815" kern="0" dirty="0" smtClean="0">
                <a:solidFill>
                  <a:srgbClr val="000000"/>
                </a:solidFill>
                <a:latin typeface="Times New Roman" panose="02020603050405020304" pitchFamily="65" charset="-122"/>
                <a:ea typeface="宋体" panose="02010600030101010101" pitchFamily="2" charset="-122"/>
              </a:rPr>
              <a:t>意为“不必”。</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易混辨析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have to</a:t>
            </a:r>
            <a:r>
              <a:rPr lang="zh-CN" altLang="en-US" sz="1815" kern="0" dirty="0" smtClean="0">
                <a:solidFill>
                  <a:srgbClr val="000000"/>
                </a:solidFill>
                <a:latin typeface="Times New Roman" panose="02020603050405020304" pitchFamily="65" charset="-122"/>
                <a:ea typeface="宋体" panose="02010600030101010101" pitchFamily="2" charset="-122"/>
              </a:rPr>
              <a:t>和</a:t>
            </a:r>
            <a:r>
              <a:rPr lang="en-US" altLang="zh-CN" sz="1815" kern="0" dirty="0" smtClean="0">
                <a:solidFill>
                  <a:srgbClr val="000000"/>
                </a:solidFill>
                <a:latin typeface="Times New Roman" panose="02020603050405020304" pitchFamily="65" charset="-122"/>
                <a:ea typeface="宋体" panose="02010600030101010101" pitchFamily="2" charset="-122"/>
              </a:rPr>
              <a:t>must</a:t>
            </a:r>
            <a:r>
              <a:rPr lang="zh-CN" altLang="en-US" sz="1815" kern="0" dirty="0" smtClean="0">
                <a:solidFill>
                  <a:srgbClr val="000000"/>
                </a:solidFill>
                <a:latin typeface="Times New Roman" panose="02020603050405020304" pitchFamily="65" charset="-122"/>
                <a:ea typeface="宋体" panose="02010600030101010101" pitchFamily="2" charset="-122"/>
              </a:rPr>
              <a:t>的区别：</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⑥    </a:t>
            </a:r>
            <a:r>
              <a:rPr lang="en-US" altLang="zh-CN" sz="1815" u="sng" kern="0" dirty="0" smtClean="0">
                <a:solidFill>
                  <a:srgbClr val="FF0000"/>
                </a:solidFill>
                <a:latin typeface="Times New Roman" panose="02020603050405020304" pitchFamily="65" charset="-122"/>
                <a:ea typeface="宋体" panose="02010600030101010101" pitchFamily="2" charset="-122"/>
              </a:rPr>
              <a:t>have to</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表示一种客观的需要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而⑦    </a:t>
            </a:r>
            <a:r>
              <a:rPr lang="en-US" altLang="zh-CN" sz="1815" u="sng" kern="0" dirty="0" smtClean="0">
                <a:solidFill>
                  <a:srgbClr val="FF0000"/>
                </a:solidFill>
                <a:latin typeface="Times New Roman" panose="02020603050405020304" pitchFamily="65" charset="-122"/>
                <a:ea typeface="宋体" panose="02010600030101010101" pitchFamily="2" charset="-122"/>
              </a:rPr>
              <a:t>must</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表示一种主观的需要。</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四、</a:t>
            </a:r>
            <a:r>
              <a:rPr lang="en-US" altLang="zh-CN" sz="1815" kern="0" dirty="0" smtClean="0">
                <a:solidFill>
                  <a:srgbClr val="000000"/>
                </a:solidFill>
                <a:latin typeface="Times New Roman" panose="02020603050405020304" pitchFamily="65" charset="-122"/>
                <a:ea typeface="宋体" panose="02010600030101010101" pitchFamily="2" charset="-122"/>
              </a:rPr>
              <a:t>had better</a:t>
            </a:r>
            <a:r>
              <a:rPr lang="zh-CN" altLang="en-US" sz="1815" kern="0" dirty="0" smtClean="0">
                <a:solidFill>
                  <a:srgbClr val="000000"/>
                </a:solidFill>
                <a:latin typeface="Times New Roman" panose="02020603050405020304" pitchFamily="65" charset="-122"/>
                <a:ea typeface="宋体" panose="02010600030101010101" pitchFamily="2" charset="-122"/>
              </a:rPr>
              <a:t>的用法</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She’d better get here soon or she’ll miss the opening ceremony.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她最好快点到这儿来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否则她会错过开幕式的。</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They had better not be late.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他们最好不要迟到。</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101383" y="3241832"/>
            <a:ext cx="857256"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827905" y="3241675"/>
            <a:ext cx="69024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79863"/>
            <a:ext cx="8316000" cy="4154805"/>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21.bakery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面包店</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糕饼店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22.</a:t>
            </a:r>
            <a:r>
              <a:rPr lang="en-US" dirty="0" smtClean="0">
                <a:latin typeface="Times New Roman" panose="02020603050405020304" pitchFamily="18" charset="0"/>
                <a:cs typeface="Times New Roman" panose="02020603050405020304" pitchFamily="18" charset="0"/>
              </a:rPr>
              <a:t>cheesecake </a:t>
            </a:r>
            <a:r>
              <a:rPr lang="en-US" i="1" dirty="0" smtClean="0">
                <a:latin typeface="Times New Roman" panose="02020603050405020304" pitchFamily="18" charset="0"/>
                <a:cs typeface="Times New Roman" panose="02020603050405020304" pitchFamily="18" charset="0"/>
              </a:rPr>
              <a:t>n. </a:t>
            </a:r>
            <a:r>
              <a:rPr lang="en-US" i="1"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干酪蛋糕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23.</a:t>
            </a:r>
            <a:r>
              <a:rPr lang="en-US" dirty="0" smtClean="0">
                <a:latin typeface="Times New Roman" panose="02020603050405020304" pitchFamily="18" charset="0"/>
                <a:cs typeface="Times New Roman" panose="02020603050405020304" pitchFamily="18" charset="0"/>
              </a:rPr>
              <a:t>creamy </a:t>
            </a:r>
            <a:r>
              <a:rPr lang="en-US" i="1" dirty="0" smtClean="0">
                <a:latin typeface="Times New Roman" panose="02020603050405020304" pitchFamily="18" charset="0"/>
                <a:cs typeface="Times New Roman" panose="02020603050405020304" pitchFamily="18" charset="0"/>
              </a:rPr>
              <a:t>adj.</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似奶油的</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软厚平滑的</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光滑细软的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24.</a:t>
            </a:r>
            <a:r>
              <a:rPr lang="en-US" dirty="0" smtClean="0">
                <a:latin typeface="Times New Roman" panose="02020603050405020304" pitchFamily="18" charset="0"/>
                <a:cs typeface="Times New Roman" panose="02020603050405020304" pitchFamily="18" charset="0"/>
              </a:rPr>
              <a:t>acid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酸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25.</a:t>
            </a:r>
            <a:r>
              <a:rPr lang="en-US" dirty="0" smtClean="0">
                <a:latin typeface="Times New Roman" panose="02020603050405020304" pitchFamily="18" charset="0"/>
                <a:cs typeface="Times New Roman" panose="02020603050405020304" pitchFamily="18" charset="0"/>
              </a:rPr>
              <a:t>yoghurt </a:t>
            </a:r>
            <a:r>
              <a:rPr lang="en-US" i="1" dirty="0" smtClean="0">
                <a:latin typeface="Times New Roman" panose="02020603050405020304" pitchFamily="18" charset="0"/>
                <a:cs typeface="Times New Roman" panose="02020603050405020304" pitchFamily="18" charset="0"/>
              </a:rPr>
              <a:t>n.</a:t>
            </a:r>
            <a:r>
              <a:rPr lang="en-US" i="1" dirty="0" smtClean="0">
                <a:solidFill>
                  <a:srgbClr val="FF0000"/>
                </a:solidFill>
                <a:latin typeface="Times New Roman" panose="02020603050405020304" pitchFamily="18" charset="0"/>
                <a:cs typeface="Times New Roman" panose="02020603050405020304" pitchFamily="18" charset="0"/>
              </a:rPr>
              <a:t> </a:t>
            </a:r>
            <a:r>
              <a:rPr lang="en-US" i="1"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酸乳</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酸奶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26.</a:t>
            </a:r>
            <a:r>
              <a:rPr lang="en-US" dirty="0" smtClean="0">
                <a:latin typeface="Times New Roman" panose="02020603050405020304" pitchFamily="18" charset="0"/>
                <a:cs typeface="Times New Roman" panose="02020603050405020304" pitchFamily="18" charset="0"/>
              </a:rPr>
              <a:t>honey </a:t>
            </a:r>
            <a:r>
              <a:rPr lang="en-US" i="1" dirty="0" smtClean="0">
                <a:latin typeface="Times New Roman" panose="02020603050405020304" pitchFamily="18" charset="0"/>
                <a:cs typeface="Times New Roman" panose="02020603050405020304" pitchFamily="18" charset="0"/>
              </a:rPr>
              <a:t>n. </a:t>
            </a:r>
            <a:r>
              <a:rPr lang="en-US" i="1"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蜂蜜</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27.</a:t>
            </a:r>
            <a:r>
              <a:rPr lang="en-US" dirty="0" smtClean="0">
                <a:latin typeface="Times New Roman" panose="02020603050405020304" pitchFamily="18" charset="0"/>
                <a:cs typeface="Times New Roman" panose="02020603050405020304" pitchFamily="18" charset="0"/>
              </a:rPr>
              <a:t>chef </a:t>
            </a:r>
            <a:r>
              <a:rPr lang="en-US" i="1" dirty="0" smtClean="0">
                <a:latin typeface="Times New Roman" panose="02020603050405020304" pitchFamily="18" charset="0"/>
                <a:cs typeface="Times New Roman" panose="02020603050405020304" pitchFamily="18" charset="0"/>
              </a:rPr>
              <a:t>n.  </a:t>
            </a:r>
            <a:r>
              <a:rPr lang="zh-CN" altLang="en-US" u="sng" dirty="0" smtClean="0">
                <a:solidFill>
                  <a:srgbClr val="FF0000"/>
                </a:solidFill>
                <a:latin typeface="Times New Roman" panose="02020603050405020304" pitchFamily="18" charset="0"/>
                <a:cs typeface="Times New Roman" panose="02020603050405020304" pitchFamily="18" charset="0"/>
              </a:rPr>
              <a:t>厨师</a:t>
            </a:r>
            <a:r>
              <a:rPr lang="zh-CN" altLang="en-US" u="sng" dirty="0" smtClean="0">
                <a:latin typeface="Times New Roman" panose="02020603050405020304" pitchFamily="18" charset="0"/>
                <a:cs typeface="Times New Roman" panose="02020603050405020304" pitchFamily="18" charset="0"/>
              </a:rPr>
              <a:t>    </a:t>
            </a:r>
          </a:p>
          <a:p>
            <a:pPr>
              <a:lnSpc>
                <a:spcPct val="150000"/>
              </a:lnSpc>
            </a:pPr>
            <a:r>
              <a:rPr lang="en-US" altLang="zh-CN" dirty="0" smtClean="0">
                <a:latin typeface="Times New Roman" panose="02020603050405020304" pitchFamily="18" charset="0"/>
                <a:cs typeface="Times New Roman" panose="02020603050405020304" pitchFamily="18" charset="0"/>
              </a:rPr>
              <a:t>28.</a:t>
            </a:r>
            <a:r>
              <a:rPr lang="en-US" dirty="0" smtClean="0">
                <a:latin typeface="Times New Roman" panose="02020603050405020304" pitchFamily="18" charset="0"/>
                <a:cs typeface="Times New Roman" panose="02020603050405020304" pitchFamily="18" charset="0"/>
              </a:rPr>
              <a:t>recipe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烹饪法</a:t>
            </a:r>
            <a:r>
              <a:rPr lang="en-US" altLang="zh-CN"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食谱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29.</a:t>
            </a:r>
            <a:r>
              <a:rPr lang="en-US" dirty="0" smtClean="0">
                <a:latin typeface="Times New Roman" panose="02020603050405020304" pitchFamily="18" charset="0"/>
                <a:cs typeface="Times New Roman" panose="02020603050405020304" pitchFamily="18" charset="0"/>
              </a:rPr>
              <a:t>breast </a:t>
            </a:r>
            <a:r>
              <a:rPr lang="en-US" i="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a:t>
            </a:r>
            <a:r>
              <a:rPr lang="zh-CN" altLang="en-US" u="sng" dirty="0" smtClean="0">
                <a:solidFill>
                  <a:srgbClr val="FF0000"/>
                </a:solidFill>
                <a:latin typeface="Times New Roman" panose="02020603050405020304" pitchFamily="18" charset="0"/>
                <a:cs typeface="Times New Roman" panose="02020603050405020304" pitchFamily="18" charset="0"/>
              </a:rPr>
              <a:t>禽类的）胸脯肉   </a:t>
            </a:r>
            <a:endParaRPr lang="zh-CN" altLang="en-US" u="sng" dirty="0" smtClean="0">
              <a:latin typeface="Times New Roman" panose="02020603050405020304" pitchFamily="18" charset="0"/>
              <a:cs typeface="Times New Roman" panose="02020603050405020304" pitchFamily="18" charset="0"/>
            </a:endParaRPr>
          </a:p>
          <a:p>
            <a:pPr>
              <a:lnSpc>
                <a:spcPct val="150000"/>
              </a:lnSpc>
            </a:pPr>
            <a:r>
              <a:rPr lang="en-US" altLang="zh-CN" dirty="0" smtClean="0">
                <a:latin typeface="Times New Roman" panose="02020603050405020304" pitchFamily="18" charset="0"/>
                <a:cs typeface="Times New Roman" panose="02020603050405020304" pitchFamily="18" charset="0"/>
              </a:rPr>
              <a:t>30.</a:t>
            </a:r>
            <a:r>
              <a:rPr lang="en-US" dirty="0" smtClean="0">
                <a:latin typeface="Times New Roman" panose="02020603050405020304" pitchFamily="18" charset="0"/>
                <a:cs typeface="Times New Roman" panose="02020603050405020304" pitchFamily="18" charset="0"/>
              </a:rPr>
              <a:t>onion </a:t>
            </a:r>
            <a:r>
              <a:rPr lang="en-US" i="1" dirty="0" smtClean="0">
                <a:latin typeface="Times New Roman" panose="02020603050405020304" pitchFamily="18" charset="0"/>
                <a:cs typeface="Times New Roman" panose="02020603050405020304" pitchFamily="18" charset="0"/>
              </a:rPr>
              <a:t>n.</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洋葱（头）   </a:t>
            </a:r>
            <a:endParaRPr lang="zh-CN" altLang="en-US" u="sng"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1929130" y="1515745"/>
            <a:ext cx="1500505"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2286620" y="1929596"/>
            <a:ext cx="1143008"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2071370" y="2317750"/>
            <a:ext cx="3692525" cy="368935"/>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1678940" y="2744470"/>
            <a:ext cx="504825"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1929130" y="3154045"/>
            <a:ext cx="150050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857375" y="3625850"/>
            <a:ext cx="711200"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1679237" y="3982565"/>
            <a:ext cx="1143008"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856740" y="4443730"/>
            <a:ext cx="146431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1787189" y="4796641"/>
            <a:ext cx="2143140" cy="356870"/>
          </a:xfrm>
          <a:prstGeom prst="rect">
            <a:avLst/>
          </a:prstGeom>
          <a:noFill/>
          <a:ln w="9525">
            <a:noFill/>
            <a:miter lim="800000"/>
            <a:headEnd/>
            <a:tailEnd/>
          </a:ln>
        </p:spPr>
      </p:pic>
      <p:pic>
        <p:nvPicPr>
          <p:cNvPr id="12" name="Picture 4" descr="\\a015\吴双婷\线.tif"/>
          <p:cNvPicPr>
            <a:picLocks noChangeArrowheads="1"/>
          </p:cNvPicPr>
          <p:nvPr/>
        </p:nvPicPr>
        <p:blipFill>
          <a:blip r:embed="rId3" cstate="print"/>
          <a:srcRect/>
          <a:stretch>
            <a:fillRect/>
          </a:stretch>
        </p:blipFill>
        <p:spPr bwMode="auto">
          <a:xfrm>
            <a:off x="1786890" y="5277485"/>
            <a:ext cx="137414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14518"/>
            <a:ext cx="8316000" cy="432562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had better</a:t>
            </a:r>
            <a:r>
              <a:rPr lang="zh-CN" altLang="en-US" sz="1815" kern="0" dirty="0" smtClean="0">
                <a:solidFill>
                  <a:srgbClr val="000000"/>
                </a:solidFill>
                <a:latin typeface="Times New Roman" panose="02020603050405020304" pitchFamily="65" charset="-122"/>
                <a:ea typeface="宋体" panose="02010600030101010101" pitchFamily="2" charset="-122"/>
              </a:rPr>
              <a:t>意为“最好；应该”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后跟动词原形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常用来提出建议</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或表示迫切的希望、警告等</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语气较强。其中</a:t>
            </a:r>
            <a:r>
              <a:rPr lang="en-US" altLang="zh-CN" sz="1815" kern="0" dirty="0" smtClean="0">
                <a:solidFill>
                  <a:srgbClr val="000000"/>
                </a:solidFill>
                <a:latin typeface="Times New Roman" panose="02020603050405020304" pitchFamily="65" charset="-122"/>
                <a:ea typeface="宋体" panose="02010600030101010101" pitchFamily="2" charset="-122"/>
              </a:rPr>
              <a:t>had</a:t>
            </a:r>
            <a:r>
              <a:rPr lang="zh-CN" altLang="en-US" sz="1815" kern="0" dirty="0" smtClean="0">
                <a:solidFill>
                  <a:srgbClr val="000000"/>
                </a:solidFill>
                <a:latin typeface="Times New Roman" panose="02020603050405020304" pitchFamily="65" charset="-122"/>
                <a:ea typeface="宋体" panose="02010600030101010101" pitchFamily="2" charset="-122"/>
              </a:rPr>
              <a:t>没有人称和数的变化。</a:t>
            </a:r>
            <a:r>
              <a:rPr lang="en-US" altLang="zh-CN" sz="1815" kern="0" dirty="0" smtClean="0">
                <a:solidFill>
                  <a:srgbClr val="000000"/>
                </a:solidFill>
                <a:latin typeface="Times New Roman" panose="02020603050405020304" pitchFamily="65" charset="-122"/>
                <a:ea typeface="宋体" panose="02010600030101010101" pitchFamily="2" charset="-122"/>
              </a:rPr>
              <a:t>had better</a:t>
            </a:r>
            <a:r>
              <a:rPr lang="zh-CN" altLang="en-US" sz="1815" kern="0" dirty="0" smtClean="0">
                <a:solidFill>
                  <a:srgbClr val="000000"/>
                </a:solidFill>
                <a:latin typeface="Times New Roman" panose="02020603050405020304" pitchFamily="65" charset="-122"/>
                <a:ea typeface="宋体" panose="02010600030101010101" pitchFamily="2" charset="-122"/>
              </a:rPr>
              <a:t>的简略式为：’</a:t>
            </a:r>
            <a:r>
              <a:rPr lang="en-US" altLang="zh-CN" sz="1815" kern="0" dirty="0" smtClean="0">
                <a:solidFill>
                  <a:srgbClr val="000000"/>
                </a:solidFill>
                <a:latin typeface="Times New Roman" panose="02020603050405020304" pitchFamily="65" charset="-122"/>
                <a:ea typeface="宋体" panose="02010600030101010101" pitchFamily="2" charset="-122"/>
              </a:rPr>
              <a:t>d better,</a:t>
            </a:r>
            <a:r>
              <a:rPr lang="zh-CN" altLang="en-US" sz="1815" kern="0" dirty="0" smtClean="0">
                <a:solidFill>
                  <a:srgbClr val="000000"/>
                </a:solidFill>
                <a:latin typeface="Times New Roman" panose="02020603050405020304" pitchFamily="65" charset="-122"/>
                <a:ea typeface="宋体" panose="02010600030101010101" pitchFamily="2" charset="-122"/>
              </a:rPr>
              <a:t>否定式为：⑧    </a:t>
            </a:r>
            <a:r>
              <a:rPr lang="en-US" altLang="zh-CN" sz="1815" u="sng" kern="0" dirty="0" smtClean="0">
                <a:solidFill>
                  <a:srgbClr val="FF0000"/>
                </a:solidFill>
                <a:latin typeface="Times New Roman" panose="02020603050405020304" pitchFamily="65" charset="-122"/>
                <a:ea typeface="宋体" panose="02010600030101010101" pitchFamily="2" charset="-122"/>
              </a:rPr>
              <a:t>had better not</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五、</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的用法</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观察</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—Need I finish the work today?</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—Yes, you must./No, you needn’t.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我需要今天干完这活吗？</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是的</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你必须干完。</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你不必干完。</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2196465" y="2527935"/>
            <a:ext cx="164020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490410"/>
            <a:ext cx="8316000" cy="390525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You needn’t book the tickets in advance.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你不必提前订票。</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bike needs repairing.</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The bike needs to be repaired.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这辆自行车需要修理。</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归纳</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(1)need</a:t>
            </a:r>
            <a:r>
              <a:rPr lang="zh-CN" altLang="en-US" sz="1815" kern="0" dirty="0" smtClean="0">
                <a:solidFill>
                  <a:srgbClr val="000000"/>
                </a:solidFill>
                <a:latin typeface="Times New Roman" panose="02020603050405020304" pitchFamily="65" charset="-122"/>
                <a:ea typeface="宋体" panose="02010600030101010101" pitchFamily="2" charset="-122"/>
              </a:rPr>
              <a:t>意为“需要”</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既可作情态动词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也可作实义动词；</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(2)need</a:t>
            </a:r>
            <a:r>
              <a:rPr lang="zh-CN" altLang="en-US" sz="1815" kern="0" dirty="0" smtClean="0">
                <a:solidFill>
                  <a:srgbClr val="000000"/>
                </a:solidFill>
                <a:latin typeface="Times New Roman" panose="02020603050405020304" pitchFamily="65" charset="-122"/>
                <a:ea typeface="宋体" panose="02010600030101010101" pitchFamily="2" charset="-122"/>
              </a:rPr>
              <a:t>作⑨    </a:t>
            </a:r>
            <a:r>
              <a:rPr lang="zh-CN" altLang="en-US" sz="1815" u="sng" kern="0" dirty="0" smtClean="0">
                <a:solidFill>
                  <a:srgbClr val="FF0000"/>
                </a:solidFill>
                <a:latin typeface="Times New Roman" panose="02020603050405020304" pitchFamily="65" charset="-122"/>
                <a:ea typeface="宋体" panose="02010600030101010101" pitchFamily="2" charset="-122"/>
              </a:rPr>
              <a:t>情态动词</a:t>
            </a:r>
            <a:r>
              <a:rPr lang="zh-CN" altLang="en-US" sz="1815" kern="0" dirty="0" smtClean="0">
                <a:solidFill>
                  <a:srgbClr val="000000"/>
                </a:solidFill>
                <a:latin typeface="Times New Roman" panose="02020603050405020304" pitchFamily="65" charset="-122"/>
                <a:ea typeface="宋体" panose="02010600030101010101" pitchFamily="2" charset="-122"/>
              </a:rPr>
              <a:t>    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常用于疑问句和否定句中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其否定形式为</a:t>
            </a:r>
            <a:r>
              <a:rPr lang="en-US" altLang="zh-CN" sz="1815" kern="0" dirty="0" smtClean="0">
                <a:solidFill>
                  <a:srgbClr val="000000"/>
                </a:solidFill>
                <a:latin typeface="Times New Roman" panose="02020603050405020304" pitchFamily="65" charset="-122"/>
                <a:ea typeface="宋体" panose="02010600030101010101" pitchFamily="2" charset="-122"/>
              </a:rPr>
              <a:t>needn’t</a:t>
            </a:r>
            <a:r>
              <a:rPr lang="zh-CN" altLang="en-US" sz="1815" kern="0" dirty="0" smtClean="0">
                <a:solidFill>
                  <a:srgbClr val="000000"/>
                </a:solidFill>
                <a:latin typeface="Times New Roman" panose="02020603050405020304" pitchFamily="65" charset="-122"/>
                <a:ea typeface="宋体" panose="02010600030101010101" pitchFamily="2" charset="-122"/>
              </a:rPr>
              <a:t>；</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作⑩    </a:t>
            </a:r>
            <a:r>
              <a:rPr lang="zh-CN" altLang="en-US" sz="1815" u="sng" kern="0" dirty="0" smtClean="0">
                <a:solidFill>
                  <a:srgbClr val="FF0000"/>
                </a:solidFill>
                <a:latin typeface="Times New Roman" panose="02020603050405020304" pitchFamily="65" charset="-122"/>
                <a:ea typeface="宋体" panose="02010600030101010101" pitchFamily="2" charset="-122"/>
              </a:rPr>
              <a:t>实义动词</a:t>
            </a:r>
            <a:r>
              <a:rPr lang="zh-CN" altLang="en-US" sz="1815" kern="0" dirty="0" smtClean="0">
                <a:solidFill>
                  <a:srgbClr val="000000"/>
                </a:solidFill>
                <a:latin typeface="Times New Roman" panose="02020603050405020304" pitchFamily="65" charset="-122"/>
                <a:ea typeface="宋体" panose="02010600030101010101" pitchFamily="2" charset="-122"/>
              </a:rPr>
              <a:t>    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后可接名词、动名词、不定式等</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有人称、时态和数的变化。</a:t>
            </a:r>
            <a:endParaRPr lang="zh-CN" altLang="en-US" dirty="0"/>
          </a:p>
        </p:txBody>
      </p:sp>
      <p:pic>
        <p:nvPicPr>
          <p:cNvPr id="3" name="Picture 4" descr="\\a015\吴双婷\线.tif"/>
          <p:cNvPicPr>
            <a:picLocks noChangeAspect="1" noChangeArrowheads="1"/>
          </p:cNvPicPr>
          <p:nvPr/>
        </p:nvPicPr>
        <p:blipFill>
          <a:blip r:embed="rId3" cstate="print"/>
          <a:srcRect/>
          <a:stretch>
            <a:fillRect/>
          </a:stretch>
        </p:blipFill>
        <p:spPr bwMode="auto">
          <a:xfrm>
            <a:off x="2000867" y="4555339"/>
            <a:ext cx="1143008"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1327150" y="5038725"/>
            <a:ext cx="1161415"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50343"/>
            <a:ext cx="8316000" cy="3556000"/>
          </a:xfrm>
          <a:prstGeom prst="rect">
            <a:avLst/>
          </a:prstGeom>
          <a:noFill/>
        </p:spPr>
        <p:txBody>
          <a:bodyPr wrap="square" lIns="0" tIns="0" rIns="0" bIns="0" rtlCol="0">
            <a:spAutoFit/>
          </a:bodyPr>
          <a:lstStyle/>
          <a:p>
            <a:pPr marL="0" indent="0" eaLnBrk="0" latinLnBrk="1" hangingPunct="0">
              <a:lnSpc>
                <a:spcPct val="150000"/>
              </a:lnSpc>
              <a:spcBef>
                <a:spcPts val="140"/>
              </a:spcBef>
              <a:buNone/>
            </a:pPr>
            <a:r>
              <a:rPr lang="zh-CN" altLang="en-US" sz="2360" kern="0" spc="9415" dirty="0" smtClean="0">
                <a:solidFill>
                  <a:srgbClr val="000000"/>
                </a:solidFill>
                <a:latin typeface="Times New Roman" panose="02020603050405020304" pitchFamily="65" charset="-122"/>
                <a:ea typeface="宋体" panose="02010600030101010101" pitchFamily="2" charset="-122"/>
              </a:rPr>
              <a:t> </a:t>
            </a:r>
            <a:endParaRPr lang="zh-CN" altLang="en-US" dirty="0"/>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题组一：</a:t>
            </a:r>
            <a:r>
              <a:rPr lang="en-US" altLang="zh-CN" sz="1815" kern="0" dirty="0" smtClean="0">
                <a:solidFill>
                  <a:srgbClr val="000000"/>
                </a:solidFill>
                <a:latin typeface="Times New Roman" panose="02020603050405020304" pitchFamily="65" charset="-122"/>
                <a:ea typeface="宋体" panose="02010600030101010101" pitchFamily="2" charset="-122"/>
              </a:rPr>
              <a:t>be able to</a:t>
            </a:r>
            <a:r>
              <a:rPr lang="zh-CN" altLang="en-US" sz="1815" kern="0" dirty="0" smtClean="0">
                <a:solidFill>
                  <a:srgbClr val="000000"/>
                </a:solidFill>
                <a:latin typeface="Times New Roman" panose="02020603050405020304" pitchFamily="65" charset="-122"/>
                <a:ea typeface="宋体" panose="02010600030101010101" pitchFamily="2" charset="-122"/>
              </a:rPr>
              <a:t>练习</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1.(2020</a:t>
            </a:r>
            <a:r>
              <a:rPr lang="zh-CN" altLang="en-US" sz="1815" kern="0" dirty="0" smtClean="0">
                <a:solidFill>
                  <a:srgbClr val="000000"/>
                </a:solidFill>
                <a:latin typeface="Times New Roman" panose="02020603050405020304" pitchFamily="65" charset="-122"/>
                <a:ea typeface="宋体" panose="02010600030101010101" pitchFamily="2" charset="-122"/>
              </a:rPr>
              <a:t>全国新高考</a:t>
            </a:r>
            <a:r>
              <a:rPr lang="en-US" altLang="zh-CN" sz="1815" kern="0" dirty="0" smtClean="0">
                <a:solidFill>
                  <a:srgbClr val="000000"/>
                </a:solidFill>
                <a:latin typeface="Times New Roman" panose="02020603050405020304" pitchFamily="65" charset="-122"/>
                <a:ea typeface="宋体" panose="02010600030101010101" pitchFamily="2" charset="-122"/>
              </a:rPr>
              <a:t>Ⅰ,</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)She chose the UW-Eau Claire program at Ministry Saint Joseph’s Hospital in Marshfield because she was able     </a:t>
            </a:r>
            <a:r>
              <a:rPr lang="en-US" altLang="zh-CN" sz="1815" u="sng" kern="0" dirty="0" smtClean="0">
                <a:solidFill>
                  <a:srgbClr val="FF0000"/>
                </a:solidFill>
                <a:latin typeface="Times New Roman" panose="02020603050405020304" pitchFamily="65" charset="-122"/>
                <a:ea typeface="宋体" panose="02010600030101010101" pitchFamily="2" charset="-122"/>
              </a:rPr>
              <a:t>to pursue</a:t>
            </a:r>
            <a:r>
              <a:rPr lang="en-US" altLang="zh-CN" sz="1815" kern="0" dirty="0" smtClean="0">
                <a:solidFill>
                  <a:srgbClr val="000000"/>
                </a:solidFill>
                <a:latin typeface="Times New Roman" panose="02020603050405020304" pitchFamily="65" charset="-122"/>
                <a:ea typeface="宋体" panose="02010600030101010101" pitchFamily="2" charset="-122"/>
              </a:rPr>
              <a:t>     (pursue) her four-year degree close to home.</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考查动词不定式。此处表示“她可以在离家近的地方攻读四年学位”。</a:t>
            </a:r>
            <a:r>
              <a:rPr lang="en-US" altLang="zh-CN" sz="1815" kern="0" dirty="0" smtClean="0">
                <a:solidFill>
                  <a:srgbClr val="000000"/>
                </a:solidFill>
                <a:latin typeface="Times New Roman" panose="02020603050405020304" pitchFamily="65" charset="-122"/>
                <a:ea typeface="宋体" panose="02010600030101010101" pitchFamily="2" charset="-122"/>
              </a:rPr>
              <a:t>be able to do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能够做某事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to pursue</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5" name="图片 5" descr="textimage101.jpeg"/>
          <p:cNvPicPr>
            <a:picLocks noChangeAspect="1"/>
          </p:cNvPicPr>
          <p:nvPr/>
        </p:nvPicPr>
        <p:blipFill>
          <a:blip r:embed="rId3" cstate="print"/>
          <a:stretch>
            <a:fillRect/>
          </a:stretch>
        </p:blipFill>
        <p:spPr>
          <a:xfrm>
            <a:off x="714348" y="1250343"/>
            <a:ext cx="1370385" cy="462614"/>
          </a:xfrm>
          <a:prstGeom prst="rect">
            <a:avLst/>
          </a:prstGeom>
        </p:spPr>
      </p:pic>
      <p:pic>
        <p:nvPicPr>
          <p:cNvPr id="12" name="图片 3" descr="textimage103.jpeg"/>
          <p:cNvPicPr>
            <a:picLocks noChangeAspect="1"/>
          </p:cNvPicPr>
          <p:nvPr/>
        </p:nvPicPr>
        <p:blipFill>
          <a:blip r:embed="rId4" cstate="print"/>
          <a:stretch>
            <a:fillRect/>
          </a:stretch>
        </p:blipFill>
        <p:spPr>
          <a:xfrm>
            <a:off x="4143372" y="2750541"/>
            <a:ext cx="406118" cy="272860"/>
          </a:xfrm>
          <a:prstGeom prst="rect">
            <a:avLst/>
          </a:prstGeom>
        </p:spPr>
      </p:pic>
      <p:pic>
        <p:nvPicPr>
          <p:cNvPr id="6" name="Picture 4" descr="\\a015\吴双婷\线.tif"/>
          <p:cNvPicPr>
            <a:picLocks noChangeAspect="1" noChangeArrowheads="1"/>
          </p:cNvPicPr>
          <p:nvPr/>
        </p:nvPicPr>
        <p:blipFill>
          <a:blip r:embed="rId5" cstate="print"/>
          <a:srcRect/>
          <a:stretch>
            <a:fillRect/>
          </a:stretch>
        </p:blipFill>
        <p:spPr bwMode="auto">
          <a:xfrm>
            <a:off x="6726888" y="3122134"/>
            <a:ext cx="107157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134253"/>
            <a:ext cx="8316000" cy="467360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2.(2020</a:t>
            </a:r>
            <a:r>
              <a:rPr lang="zh-CN" altLang="en-US" sz="1815" kern="0" dirty="0" smtClean="0">
                <a:solidFill>
                  <a:srgbClr val="000000"/>
                </a:solidFill>
                <a:latin typeface="Times New Roman" panose="02020603050405020304" pitchFamily="65" charset="-122"/>
                <a:ea typeface="宋体" panose="02010600030101010101" pitchFamily="2" charset="-122"/>
              </a:rPr>
              <a:t>全国</a:t>
            </a:r>
            <a:r>
              <a:rPr lang="en-US" altLang="zh-CN" sz="1815" kern="0" dirty="0" smtClean="0">
                <a:solidFill>
                  <a:srgbClr val="000000"/>
                </a:solidFill>
                <a:latin typeface="Times New Roman" panose="02020603050405020304" pitchFamily="65" charset="-122"/>
                <a:ea typeface="宋体" panose="02010600030101010101" pitchFamily="2" charset="-122"/>
              </a:rPr>
              <a:t>Ⅲ,</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C,         )With the young   </a:t>
            </a:r>
            <a:r>
              <a:rPr lang="en-US" altLang="zh-CN" sz="1815" u="sng" kern="0" dirty="0" smtClean="0">
                <a:solidFill>
                  <a:srgbClr val="FF0000"/>
                </a:solidFill>
                <a:latin typeface="Times New Roman" panose="02020603050405020304" pitchFamily="65" charset="-122"/>
                <a:ea typeface="宋体" panose="02010600030101010101" pitchFamily="2" charset="-122"/>
              </a:rPr>
              <a:t>  unable  </a:t>
            </a:r>
            <a:r>
              <a:rPr lang="en-US" altLang="zh-CN" sz="1815" kern="0" dirty="0" smtClean="0">
                <a:solidFill>
                  <a:srgbClr val="000000"/>
                </a:solidFill>
                <a:latin typeface="Times New Roman" panose="02020603050405020304" pitchFamily="65" charset="-122"/>
                <a:ea typeface="宋体" panose="02010600030101010101" pitchFamily="2" charset="-122"/>
              </a:rPr>
              <a:t>  (able) to afford to leave home and the old at risk of isolation (</a:t>
            </a:r>
            <a:r>
              <a:rPr lang="zh-CN" altLang="en-US" sz="1815" kern="0" dirty="0" smtClean="0">
                <a:solidFill>
                  <a:srgbClr val="000000"/>
                </a:solidFill>
                <a:latin typeface="Times New Roman" panose="02020603050405020304" pitchFamily="65" charset="-122"/>
                <a:ea typeface="宋体" panose="02010600030101010101" pitchFamily="2" charset="-122"/>
              </a:rPr>
              <a:t>孤独</a:t>
            </a:r>
            <a:r>
              <a:rPr lang="en-US" altLang="zh-CN" sz="1815" kern="0" dirty="0" smtClean="0">
                <a:solidFill>
                  <a:srgbClr val="000000"/>
                </a:solidFill>
                <a:latin typeface="Times New Roman" panose="02020603050405020304" pitchFamily="65" charset="-122"/>
                <a:ea typeface="宋体" panose="02010600030101010101" pitchFamily="2" charset="-122"/>
              </a:rPr>
              <a:t>), more families are choosing to live together.</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考查词形转换。句意：由于年轻人无力负担离开家的费用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老年人面临着被孤立的风险</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更多的家庭选择住在一起。根据</a:t>
            </a:r>
            <a:r>
              <a:rPr lang="en-US" altLang="zh-CN" sz="1815" kern="0" dirty="0" smtClean="0">
                <a:solidFill>
                  <a:srgbClr val="000000"/>
                </a:solidFill>
                <a:latin typeface="Times New Roman" panose="02020603050405020304" pitchFamily="65" charset="-122"/>
                <a:ea typeface="宋体" panose="02010600030101010101" pitchFamily="2" charset="-122"/>
              </a:rPr>
              <a:t>choosing to live together</a:t>
            </a:r>
            <a:r>
              <a:rPr lang="zh-CN" altLang="en-US" sz="1815" kern="0" dirty="0" smtClean="0">
                <a:solidFill>
                  <a:srgbClr val="000000"/>
                </a:solidFill>
                <a:latin typeface="Times New Roman" panose="02020603050405020304" pitchFamily="65" charset="-122"/>
                <a:ea typeface="宋体" panose="02010600030101010101" pitchFamily="2" charset="-122"/>
              </a:rPr>
              <a:t>可知年轻人“无力负担离开家的费用”</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此处应用</a:t>
            </a:r>
            <a:r>
              <a:rPr lang="en-US" altLang="zh-CN" sz="1815" kern="0" dirty="0" smtClean="0">
                <a:solidFill>
                  <a:srgbClr val="000000"/>
                </a:solidFill>
                <a:latin typeface="Times New Roman" panose="02020603050405020304" pitchFamily="65" charset="-122"/>
                <a:ea typeface="宋体" panose="02010600030101010101" pitchFamily="2" charset="-122"/>
              </a:rPr>
              <a:t>able</a:t>
            </a:r>
            <a:r>
              <a:rPr lang="zh-CN" altLang="en-US" sz="1815" kern="0" dirty="0" smtClean="0">
                <a:solidFill>
                  <a:srgbClr val="000000"/>
                </a:solidFill>
                <a:latin typeface="Times New Roman" panose="02020603050405020304" pitchFamily="65" charset="-122"/>
                <a:ea typeface="宋体" panose="02010600030101010101" pitchFamily="2" charset="-122"/>
              </a:rPr>
              <a:t>的否定形式</a:t>
            </a:r>
            <a:r>
              <a:rPr lang="en-US" altLang="zh-CN" sz="1815" kern="0" dirty="0" smtClean="0">
                <a:solidFill>
                  <a:srgbClr val="000000"/>
                </a:solidFill>
                <a:latin typeface="Times New Roman" panose="02020603050405020304" pitchFamily="65" charset="-122"/>
                <a:ea typeface="宋体" panose="02010600030101010101" pitchFamily="2" charset="-122"/>
              </a:rPr>
              <a:t>,be unable to do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不能做某事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unable</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3.(2019</a:t>
            </a:r>
            <a:r>
              <a:rPr lang="zh-CN" altLang="en-US" sz="1815" kern="0" dirty="0" smtClean="0">
                <a:solidFill>
                  <a:srgbClr val="000000"/>
                </a:solidFill>
                <a:latin typeface="Times New Roman" panose="02020603050405020304" pitchFamily="65" charset="-122"/>
                <a:ea typeface="宋体" panose="02010600030101010101" pitchFamily="2" charset="-122"/>
              </a:rPr>
              <a:t>北京</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完形填空</a:t>
            </a:r>
            <a:r>
              <a:rPr lang="en-US" altLang="zh-CN" sz="1815" kern="0" dirty="0" smtClean="0">
                <a:solidFill>
                  <a:srgbClr val="000000"/>
                </a:solidFill>
                <a:latin typeface="Times New Roman" panose="02020603050405020304" pitchFamily="65" charset="-122"/>
                <a:ea typeface="宋体" panose="02010600030101010101" pitchFamily="2" charset="-122"/>
              </a:rPr>
              <a:t>,         )For many students, Wilson’s help is not only appreciated, it’s also entirely necessary for them to be able    </a:t>
            </a:r>
            <a:r>
              <a:rPr lang="en-US" altLang="zh-CN" sz="1815" u="sng" kern="0" dirty="0" smtClean="0">
                <a:solidFill>
                  <a:srgbClr val="FF0000"/>
                </a:solidFill>
                <a:latin typeface="Times New Roman" panose="02020603050405020304" pitchFamily="65" charset="-122"/>
                <a:ea typeface="宋体" panose="02010600030101010101" pitchFamily="2" charset="-122"/>
              </a:rPr>
              <a:t>to complete</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(complete) their college education.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考查不定式。此处表示“对他们能够完成大学教育也是完全必要的”</a:t>
            </a:r>
            <a:r>
              <a:rPr lang="en-US" altLang="zh-CN" sz="1815" kern="0" dirty="0" smtClean="0">
                <a:solidFill>
                  <a:srgbClr val="000000"/>
                </a:solidFill>
                <a:latin typeface="Times New Roman" panose="02020603050405020304" pitchFamily="65" charset="-122"/>
                <a:ea typeface="宋体" panose="02010600030101010101" pitchFamily="2" charset="-122"/>
              </a:rPr>
              <a:t>,be able to do </a:t>
            </a:r>
            <a:r>
              <a:rPr lang="en-US" altLang="zh-CN" sz="1815" kern="0" dirty="0" err="1" smtClean="0">
                <a:solidFill>
                  <a:srgbClr val="000000"/>
                </a:solidFill>
                <a:latin typeface="Times New Roman" panose="02020603050405020304" pitchFamily="65" charset="-122"/>
                <a:ea typeface="宋体" panose="02010600030101010101" pitchFamily="2" charset="-122"/>
              </a:rPr>
              <a:t>sth</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意为“能够做某事”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故此处应用不定式</a:t>
            </a:r>
            <a:r>
              <a:rPr lang="en-US" altLang="zh-CN" sz="1815" kern="0" dirty="0" smtClean="0">
                <a:solidFill>
                  <a:srgbClr val="000000"/>
                </a:solidFill>
                <a:latin typeface="Times New Roman" panose="02020603050405020304" pitchFamily="65" charset="-122"/>
                <a:ea typeface="宋体" panose="02010600030101010101" pitchFamily="2" charset="-122"/>
              </a:rPr>
              <a:t>to complete</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7" name="图片 3" descr="textimage103.jpeg"/>
          <p:cNvPicPr>
            <a:picLocks noChangeAspect="1"/>
          </p:cNvPicPr>
          <p:nvPr/>
        </p:nvPicPr>
        <p:blipFill>
          <a:blip r:embed="rId3" cstate="print"/>
          <a:stretch>
            <a:fillRect/>
          </a:stretch>
        </p:blipFill>
        <p:spPr>
          <a:xfrm>
            <a:off x="3357554" y="1205691"/>
            <a:ext cx="406118" cy="272860"/>
          </a:xfrm>
          <a:prstGeom prst="rect">
            <a:avLst/>
          </a:prstGeom>
        </p:spPr>
      </p:pic>
      <p:pic>
        <p:nvPicPr>
          <p:cNvPr id="9" name="图片 3" descr="textimage103.jpeg"/>
          <p:cNvPicPr>
            <a:picLocks noChangeAspect="1"/>
          </p:cNvPicPr>
          <p:nvPr/>
        </p:nvPicPr>
        <p:blipFill>
          <a:blip r:embed="rId3" cstate="print"/>
          <a:stretch>
            <a:fillRect/>
          </a:stretch>
        </p:blipFill>
        <p:spPr>
          <a:xfrm>
            <a:off x="3000364" y="3777459"/>
            <a:ext cx="406118" cy="272860"/>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5444490" y="1205865"/>
            <a:ext cx="92900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5009515" y="4141470"/>
            <a:ext cx="1363980"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28365"/>
            <a:ext cx="8316000" cy="3833495"/>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4.(2019</a:t>
            </a:r>
            <a:r>
              <a:rPr lang="zh-CN" altLang="en-US" sz="1815" kern="0" dirty="0" smtClean="0">
                <a:solidFill>
                  <a:srgbClr val="000000"/>
                </a:solidFill>
                <a:latin typeface="Times New Roman" panose="02020603050405020304" pitchFamily="65" charset="-122"/>
                <a:ea typeface="宋体" panose="02010600030101010101" pitchFamily="2" charset="-122"/>
              </a:rPr>
              <a:t>北京</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)Meanwhile, with her parents’ help, Moore is generally able to  </a:t>
            </a:r>
            <a:r>
              <a:rPr lang="en-US" altLang="zh-CN" sz="1815" u="sng" kern="0" dirty="0" smtClean="0">
                <a:solidFill>
                  <a:srgbClr val="FF0000"/>
                </a:solidFill>
                <a:latin typeface="Times New Roman" panose="02020603050405020304" pitchFamily="65" charset="-122"/>
                <a:ea typeface="宋体" panose="02010600030101010101" pitchFamily="2" charset="-122"/>
              </a:rPr>
              <a:t>  live  </a:t>
            </a:r>
            <a:r>
              <a:rPr lang="en-US" altLang="zh-CN" sz="1815" kern="0" dirty="0" smtClean="0">
                <a:solidFill>
                  <a:srgbClr val="FF0000"/>
                </a:solidFill>
                <a:latin typeface="Times New Roman" panose="02020603050405020304" pitchFamily="65" charset="-122"/>
                <a:ea typeface="宋体" panose="02010600030101010101" pitchFamily="2" charset="-122"/>
              </a:rPr>
              <a:t>  </a:t>
            </a:r>
            <a:r>
              <a:rPr lang="en-US" altLang="zh-CN" sz="1815" kern="0" dirty="0" smtClean="0">
                <a:solidFill>
                  <a:srgbClr val="000000"/>
                </a:solidFill>
                <a:latin typeface="Times New Roman" panose="02020603050405020304" pitchFamily="65" charset="-122"/>
                <a:ea typeface="宋体" panose="02010600030101010101" pitchFamily="2" charset="-122"/>
              </a:rPr>
              <a:t>(live) a normal teenage life. </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考查动词形式。句意：同时</a:t>
            </a:r>
            <a:r>
              <a:rPr lang="en-US" altLang="zh-CN" sz="1815" kern="0" dirty="0" smtClean="0">
                <a:solidFill>
                  <a:srgbClr val="000000"/>
                </a:solidFill>
                <a:latin typeface="Times New Roman" panose="02020603050405020304" pitchFamily="65" charset="-122"/>
                <a:ea typeface="宋体" panose="02010600030101010101" pitchFamily="2" charset="-122"/>
              </a:rPr>
              <a:t>,Moore</a:t>
            </a:r>
            <a:r>
              <a:rPr lang="zh-CN" altLang="en-US" sz="1815" kern="0" dirty="0" smtClean="0">
                <a:solidFill>
                  <a:srgbClr val="000000"/>
                </a:solidFill>
                <a:latin typeface="Times New Roman" panose="02020603050405020304" pitchFamily="65" charset="-122"/>
                <a:ea typeface="宋体" panose="02010600030101010101" pitchFamily="2" charset="-122"/>
              </a:rPr>
              <a:t>在她的父母的帮助下</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大致能够过上正常的青少年生活。</a:t>
            </a:r>
            <a:r>
              <a:rPr lang="en-US" altLang="zh-CN" sz="1815" kern="0" dirty="0" smtClean="0">
                <a:solidFill>
                  <a:srgbClr val="000000"/>
                </a:solidFill>
                <a:latin typeface="Times New Roman" panose="02020603050405020304" pitchFamily="65" charset="-122"/>
                <a:ea typeface="宋体" panose="02010600030101010101" pitchFamily="2" charset="-122"/>
              </a:rPr>
              <a:t>be able to</a:t>
            </a:r>
            <a:r>
              <a:rPr lang="zh-CN" altLang="en-US" sz="1815" kern="0" dirty="0" smtClean="0">
                <a:solidFill>
                  <a:srgbClr val="000000"/>
                </a:solidFill>
                <a:latin typeface="Times New Roman" panose="02020603050405020304" pitchFamily="65" charset="-122"/>
                <a:ea typeface="宋体" panose="02010600030101010101" pitchFamily="2" charset="-122"/>
              </a:rPr>
              <a:t>后跟动词原形</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故本空应用动词原形</a:t>
            </a:r>
            <a:r>
              <a:rPr lang="en-US" altLang="zh-CN" sz="1815" kern="0" dirty="0" smtClean="0">
                <a:solidFill>
                  <a:srgbClr val="000000"/>
                </a:solidFill>
                <a:latin typeface="Times New Roman" panose="02020603050405020304" pitchFamily="65" charset="-122"/>
                <a:ea typeface="宋体" panose="02010600030101010101" pitchFamily="2" charset="-122"/>
              </a:rPr>
              <a:t>live</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5.(2019</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Ⅱ,</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)The coach  </a:t>
            </a:r>
            <a:r>
              <a:rPr lang="en-US" altLang="zh-CN" sz="1815" u="sng" kern="0" dirty="0" smtClean="0">
                <a:solidFill>
                  <a:srgbClr val="FF0000"/>
                </a:solidFill>
                <a:latin typeface="Times New Roman" panose="02020603050405020304" pitchFamily="65" charset="-122"/>
                <a:ea typeface="宋体" panose="02010600030101010101" pitchFamily="2" charset="-122"/>
              </a:rPr>
              <a:t>  is </a:t>
            </a:r>
            <a:r>
              <a:rPr lang="en-US" altLang="zh-CN" sz="1815" kern="0" dirty="0" smtClean="0">
                <a:solidFill>
                  <a:srgbClr val="000000"/>
                </a:solidFill>
                <a:latin typeface="Times New Roman" panose="02020603050405020304" pitchFamily="65" charset="-122"/>
                <a:ea typeface="宋体" panose="02010600030101010101" pitchFamily="2" charset="-122"/>
              </a:rPr>
              <a:t>   (be) able to focus on the kids while the other parents are relieved to be off the hook for another season.</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考查时态。句意：教练能够将注意力集中在孩子身上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而其他家长们因为又一个赛季不用操心而松了口气。本句为</a:t>
            </a:r>
            <a:r>
              <a:rPr lang="en-US" altLang="zh-CN" sz="1815" kern="0" dirty="0" smtClean="0">
                <a:solidFill>
                  <a:srgbClr val="000000"/>
                </a:solidFill>
                <a:latin typeface="Times New Roman" panose="02020603050405020304" pitchFamily="65" charset="-122"/>
                <a:ea typeface="宋体" panose="02010600030101010101" pitchFamily="2" charset="-122"/>
              </a:rPr>
              <a:t>while</a:t>
            </a:r>
            <a:r>
              <a:rPr lang="zh-CN" altLang="en-US" sz="1815" kern="0" dirty="0" smtClean="0">
                <a:solidFill>
                  <a:srgbClr val="000000"/>
                </a:solidFill>
                <a:latin typeface="Times New Roman" panose="02020603050405020304" pitchFamily="65" charset="-122"/>
                <a:ea typeface="宋体" panose="02010600030101010101" pitchFamily="2" charset="-122"/>
              </a:rPr>
              <a:t>连接的并列复合句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根据后面的分句中</a:t>
            </a:r>
            <a:r>
              <a:rPr lang="en-US" altLang="zh-CN" sz="1815" kern="0" dirty="0" smtClean="0">
                <a:solidFill>
                  <a:srgbClr val="000000"/>
                </a:solidFill>
                <a:latin typeface="Times New Roman" panose="02020603050405020304" pitchFamily="65" charset="-122"/>
                <a:ea typeface="宋体" panose="02010600030101010101" pitchFamily="2" charset="-122"/>
              </a:rPr>
              <a:t>are</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本空应用一般现在时。</a:t>
            </a:r>
            <a:endParaRPr lang="zh-CN" altLang="en-US" dirty="0"/>
          </a:p>
        </p:txBody>
      </p:sp>
      <p:pic>
        <p:nvPicPr>
          <p:cNvPr id="8" name="图片 3" descr="textimage103.jpeg"/>
          <p:cNvPicPr>
            <a:picLocks noChangeAspect="1"/>
          </p:cNvPicPr>
          <p:nvPr/>
        </p:nvPicPr>
        <p:blipFill>
          <a:blip r:embed="rId3" cstate="print"/>
          <a:stretch>
            <a:fillRect/>
          </a:stretch>
        </p:blipFill>
        <p:spPr>
          <a:xfrm>
            <a:off x="3214678" y="1348567"/>
            <a:ext cx="406118" cy="272860"/>
          </a:xfrm>
          <a:prstGeom prst="rect">
            <a:avLst/>
          </a:prstGeom>
        </p:spPr>
      </p:pic>
      <p:pic>
        <p:nvPicPr>
          <p:cNvPr id="9" name="图片 3" descr="textimage103.jpeg"/>
          <p:cNvPicPr>
            <a:picLocks noChangeAspect="1"/>
          </p:cNvPicPr>
          <p:nvPr/>
        </p:nvPicPr>
        <p:blipFill>
          <a:blip r:embed="rId3" cstate="print"/>
          <a:stretch>
            <a:fillRect/>
          </a:stretch>
        </p:blipFill>
        <p:spPr>
          <a:xfrm>
            <a:off x="3857620" y="2991641"/>
            <a:ext cx="406118" cy="272860"/>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1336675" y="1749425"/>
            <a:ext cx="63436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4" cstate="print"/>
          <a:srcRect/>
          <a:stretch>
            <a:fillRect/>
          </a:stretch>
        </p:blipFill>
        <p:spPr bwMode="auto">
          <a:xfrm>
            <a:off x="5399411" y="2991323"/>
            <a:ext cx="50006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6"/>
                                        </p:tgtEl>
                                      </p:cBhvr>
                                    </p:animEffect>
                                    <p:set>
                                      <p:cBhvr>
                                        <p:cTn id="1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474535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题组二：</a:t>
            </a:r>
            <a:r>
              <a:rPr lang="en-US" altLang="zh-CN" sz="1815" kern="0" dirty="0" smtClean="0">
                <a:solidFill>
                  <a:srgbClr val="000000"/>
                </a:solidFill>
                <a:latin typeface="Times New Roman" panose="02020603050405020304" pitchFamily="65" charset="-122"/>
                <a:ea typeface="宋体" panose="02010600030101010101" pitchFamily="2" charset="-122"/>
              </a:rPr>
              <a:t>dare</a:t>
            </a:r>
            <a:r>
              <a:rPr lang="zh-CN" altLang="en-US" sz="1815" kern="0" dirty="0" smtClean="0">
                <a:solidFill>
                  <a:srgbClr val="000000"/>
                </a:solidFill>
                <a:latin typeface="Times New Roman" panose="02020603050405020304" pitchFamily="65" charset="-122"/>
                <a:ea typeface="宋体" panose="02010600030101010101" pitchFamily="2" charset="-122"/>
              </a:rPr>
              <a:t>练习</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6.(2020</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B,         ) I wouldn’t have dared     </a:t>
            </a:r>
            <a:r>
              <a:rPr lang="en-US" altLang="zh-CN" sz="1815" u="sng" kern="0" dirty="0" smtClean="0">
                <a:solidFill>
                  <a:srgbClr val="FF0000"/>
                </a:solidFill>
                <a:latin typeface="Times New Roman" panose="02020603050405020304" pitchFamily="65" charset="-122"/>
                <a:ea typeface="宋体" panose="02010600030101010101" pitchFamily="2" charset="-122"/>
              </a:rPr>
              <a:t>to ask</a:t>
            </a:r>
            <a:r>
              <a:rPr lang="en-US" altLang="zh-CN" sz="1815" kern="0" dirty="0" smtClean="0">
                <a:solidFill>
                  <a:srgbClr val="000000"/>
                </a:solidFill>
                <a:latin typeface="Times New Roman" panose="02020603050405020304" pitchFamily="65" charset="-122"/>
                <a:ea typeface="宋体" panose="02010600030101010101" pitchFamily="2" charset="-122"/>
              </a:rPr>
              <a:t>     (ask) you, but my teacher, Mr. Mills, says I am ready.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a:t>
            </a:r>
            <a:r>
              <a:rPr lang="en-US" altLang="zh-CN" sz="1815" kern="0" dirty="0" smtClean="0">
                <a:solidFill>
                  <a:srgbClr val="000000"/>
                </a:solidFill>
                <a:latin typeface="Times New Roman" panose="02020603050405020304" pitchFamily="65" charset="-122"/>
                <a:ea typeface="宋体" panose="02010600030101010101" pitchFamily="2" charset="-122"/>
              </a:rPr>
              <a:t>dare</a:t>
            </a:r>
            <a:r>
              <a:rPr lang="zh-CN" altLang="en-US" sz="1815" kern="0" dirty="0" smtClean="0">
                <a:solidFill>
                  <a:srgbClr val="000000"/>
                </a:solidFill>
                <a:latin typeface="Times New Roman" panose="02020603050405020304" pitchFamily="65" charset="-122"/>
                <a:ea typeface="宋体" panose="02010600030101010101" pitchFamily="2" charset="-122"/>
              </a:rPr>
              <a:t>的用法。句意：我本不敢问你</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但我的老师米尔斯先生说我准备好了。</a:t>
            </a:r>
            <a:r>
              <a:rPr lang="en-US" altLang="zh-CN" sz="1815" kern="0" dirty="0" smtClean="0">
                <a:solidFill>
                  <a:srgbClr val="000000"/>
                </a:solidFill>
                <a:latin typeface="Times New Roman" panose="02020603050405020304" pitchFamily="65" charset="-122"/>
                <a:ea typeface="宋体" panose="02010600030101010101" pitchFamily="2" charset="-122"/>
              </a:rPr>
              <a:t>dare</a:t>
            </a:r>
            <a:r>
              <a:rPr lang="zh-CN" altLang="en-US" sz="1815" kern="0" dirty="0" smtClean="0">
                <a:solidFill>
                  <a:srgbClr val="000000"/>
                </a:solidFill>
                <a:latin typeface="Times New Roman" panose="02020603050405020304" pitchFamily="65" charset="-122"/>
                <a:ea typeface="宋体" panose="02010600030101010101" pitchFamily="2" charset="-122"/>
              </a:rPr>
              <a:t>作实义动词时</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其后多跟带</a:t>
            </a:r>
            <a:r>
              <a:rPr lang="en-US" altLang="zh-CN" sz="1815" kern="0" dirty="0" smtClean="0">
                <a:solidFill>
                  <a:srgbClr val="000000"/>
                </a:solidFill>
                <a:latin typeface="Times New Roman" panose="02020603050405020304" pitchFamily="65" charset="-122"/>
                <a:ea typeface="宋体" panose="02010600030101010101" pitchFamily="2" charset="-122"/>
              </a:rPr>
              <a:t>to</a:t>
            </a:r>
            <a:r>
              <a:rPr lang="zh-CN" altLang="en-US" sz="1815" kern="0" dirty="0" smtClean="0">
                <a:solidFill>
                  <a:srgbClr val="000000"/>
                </a:solidFill>
                <a:latin typeface="Times New Roman" panose="02020603050405020304" pitchFamily="65" charset="-122"/>
                <a:ea typeface="宋体" panose="02010600030101010101" pitchFamily="2" charset="-122"/>
              </a:rPr>
              <a:t>的不定式</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to ask</a:t>
            </a:r>
            <a:r>
              <a:rPr lang="zh-CN" altLang="en-US"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7.(2019</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阅读理解</a:t>
            </a:r>
            <a:r>
              <a:rPr lang="en-US" altLang="zh-CN" sz="1815" kern="0" dirty="0" smtClean="0">
                <a:solidFill>
                  <a:srgbClr val="000000"/>
                </a:solidFill>
                <a:latin typeface="Times New Roman" panose="02020603050405020304" pitchFamily="65" charset="-122"/>
                <a:ea typeface="宋体" panose="02010600030101010101" pitchFamily="2" charset="-122"/>
              </a:rPr>
              <a:t>D</a:t>
            </a:r>
            <a:r>
              <a:rPr lang="zh-CN" altLang="en-US" sz="1815" kern="0" dirty="0" smtClean="0">
                <a:solidFill>
                  <a:srgbClr val="000000"/>
                </a:solidFill>
                <a:latin typeface="Times New Roman" panose="02020603050405020304" pitchFamily="65" charset="-122"/>
                <a:ea typeface="宋体" panose="02010600030101010101" pitchFamily="2" charset="-122"/>
              </a:rPr>
              <a:t>改编</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那些敢于尝试的人经常使自己陷入困境。</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Those who    </a:t>
            </a:r>
            <a:r>
              <a:rPr lang="en-US" altLang="zh-CN" sz="1815" u="sng" kern="0" dirty="0" smtClean="0">
                <a:solidFill>
                  <a:srgbClr val="FF0000"/>
                </a:solidFill>
                <a:latin typeface="Times New Roman" panose="02020603050405020304" pitchFamily="65" charset="-122"/>
                <a:ea typeface="宋体" panose="02010600030101010101" pitchFamily="2" charset="-122"/>
              </a:rPr>
              <a:t>dare try</a:t>
            </a:r>
            <a:r>
              <a:rPr lang="en-US" altLang="zh-CN" sz="1815" kern="0" dirty="0" smtClean="0">
                <a:solidFill>
                  <a:srgbClr val="000000"/>
                </a:solidFill>
                <a:latin typeface="Times New Roman" panose="02020603050405020304" pitchFamily="65" charset="-122"/>
                <a:ea typeface="宋体" panose="02010600030101010101" pitchFamily="2" charset="-122"/>
              </a:rPr>
              <a:t>     often get themselves trapped.</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8.(2017</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读后续写</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但赤手空拳</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他们不敢与狼搏斗。</a:t>
            </a:r>
            <a:r>
              <a:rPr lang="en-US" altLang="zh-CN" sz="1815" kern="0" dirty="0" smtClean="0">
                <a:solidFill>
                  <a:srgbClr val="000000"/>
                </a:solidFill>
                <a:latin typeface="Times New Roman" panose="02020603050405020304" pitchFamily="65" charset="-122"/>
                <a:ea typeface="宋体" panose="02010600030101010101" pitchFamily="2" charset="-122"/>
              </a:rPr>
              <a:t>But with the bare hands, they     </a:t>
            </a:r>
            <a:r>
              <a:rPr lang="en-US" altLang="zh-CN" sz="1815" u="sng" kern="0" dirty="0" smtClean="0">
                <a:solidFill>
                  <a:srgbClr val="FF0000"/>
                </a:solidFill>
                <a:latin typeface="Times New Roman" panose="02020603050405020304" pitchFamily="65" charset="-122"/>
                <a:ea typeface="宋体" panose="02010600030101010101" pitchFamily="2" charset="-122"/>
              </a:rPr>
              <a:t>didn’t dare to fight</a:t>
            </a:r>
            <a:r>
              <a:rPr lang="en-US" altLang="zh-CN" sz="1815" kern="0" dirty="0" smtClean="0">
                <a:solidFill>
                  <a:srgbClr val="000000"/>
                </a:solidFill>
                <a:latin typeface="Times New Roman" panose="02020603050405020304" pitchFamily="65" charset="-122"/>
                <a:ea typeface="宋体" panose="02010600030101010101" pitchFamily="2" charset="-122"/>
              </a:rPr>
              <a:t>     with the wolf.</a:t>
            </a:r>
            <a:endParaRPr lang="zh-CN" altLang="en-US" dirty="0"/>
          </a:p>
        </p:txBody>
      </p:sp>
      <p:pic>
        <p:nvPicPr>
          <p:cNvPr id="9" name="图片 3" descr="textimage103.jpeg"/>
          <p:cNvPicPr>
            <a:picLocks noChangeAspect="1"/>
          </p:cNvPicPr>
          <p:nvPr/>
        </p:nvPicPr>
        <p:blipFill>
          <a:blip r:embed="rId3" cstate="print"/>
          <a:stretch>
            <a:fillRect/>
          </a:stretch>
        </p:blipFill>
        <p:spPr>
          <a:xfrm>
            <a:off x="3143240" y="1932963"/>
            <a:ext cx="406118" cy="272860"/>
          </a:xfrm>
          <a:prstGeom prst="rect">
            <a:avLst/>
          </a:prstGeom>
        </p:spPr>
      </p:pic>
      <p:pic>
        <p:nvPicPr>
          <p:cNvPr id="10" name="图片 3" descr="textimage103.jpeg"/>
          <p:cNvPicPr>
            <a:picLocks noChangeAspect="1"/>
          </p:cNvPicPr>
          <p:nvPr/>
        </p:nvPicPr>
        <p:blipFill>
          <a:blip r:embed="rId3" cstate="print"/>
          <a:stretch>
            <a:fillRect/>
          </a:stretch>
        </p:blipFill>
        <p:spPr>
          <a:xfrm>
            <a:off x="3643306" y="4063211"/>
            <a:ext cx="406118" cy="272860"/>
          </a:xfrm>
          <a:prstGeom prst="rect">
            <a:avLst/>
          </a:prstGeom>
        </p:spPr>
      </p:pic>
      <p:pic>
        <p:nvPicPr>
          <p:cNvPr id="11" name="图片 3" descr="textimage103.jpeg"/>
          <p:cNvPicPr>
            <a:picLocks noChangeAspect="1"/>
          </p:cNvPicPr>
          <p:nvPr/>
        </p:nvPicPr>
        <p:blipFill>
          <a:blip r:embed="rId3" cstate="print"/>
          <a:stretch>
            <a:fillRect/>
          </a:stretch>
        </p:blipFill>
        <p:spPr>
          <a:xfrm>
            <a:off x="3000364" y="4920467"/>
            <a:ext cx="406118" cy="272860"/>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5973772" y="1933088"/>
            <a:ext cx="785818"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1812271" y="4467073"/>
            <a:ext cx="1000132"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1477941" y="5379574"/>
            <a:ext cx="1928826"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8"/>
                                        </p:tgtEl>
                                      </p:cBhvr>
                                    </p:animEffect>
                                    <p:set>
                                      <p:cBhvr>
                                        <p:cTn id="17"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991377"/>
            <a:ext cx="8316000" cy="472757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题组三：</a:t>
            </a:r>
            <a:r>
              <a:rPr lang="en-US" altLang="zh-CN" sz="1815" kern="0" dirty="0" smtClean="0">
                <a:solidFill>
                  <a:srgbClr val="000000"/>
                </a:solidFill>
                <a:latin typeface="Times New Roman" panose="02020603050405020304" pitchFamily="65" charset="-122"/>
                <a:ea typeface="宋体" panose="02010600030101010101" pitchFamily="2" charset="-122"/>
              </a:rPr>
              <a:t>have to</a:t>
            </a:r>
            <a:r>
              <a:rPr lang="zh-CN" altLang="en-US" sz="1815" kern="0" dirty="0" smtClean="0">
                <a:solidFill>
                  <a:srgbClr val="000000"/>
                </a:solidFill>
                <a:latin typeface="Times New Roman" panose="02020603050405020304" pitchFamily="65" charset="-122"/>
                <a:ea typeface="宋体" panose="02010600030101010101" pitchFamily="2" charset="-122"/>
              </a:rPr>
              <a:t>练习</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9.(2016</a:t>
            </a:r>
            <a:r>
              <a:rPr lang="zh-CN" altLang="en-US" sz="1815" kern="0" dirty="0" smtClean="0">
                <a:solidFill>
                  <a:srgbClr val="000000"/>
                </a:solidFill>
                <a:latin typeface="Times New Roman" panose="02020603050405020304" pitchFamily="65" charset="-122"/>
                <a:ea typeface="宋体" panose="02010600030101010101" pitchFamily="2" charset="-122"/>
              </a:rPr>
              <a:t>四川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短文改错</a:t>
            </a:r>
            <a:r>
              <a:rPr lang="en-US" altLang="zh-CN" sz="1815" kern="0" dirty="0" smtClean="0">
                <a:solidFill>
                  <a:srgbClr val="000000"/>
                </a:solidFill>
                <a:latin typeface="Times New Roman" panose="02020603050405020304" pitchFamily="65" charset="-122"/>
                <a:ea typeface="宋体" panose="02010600030101010101" pitchFamily="2" charset="-122"/>
              </a:rPr>
              <a:t>,          )Mom has a full-time job, but she    </a:t>
            </a:r>
            <a:r>
              <a:rPr lang="en-US" altLang="zh-CN" sz="1815" u="sng" kern="0" dirty="0" smtClean="0">
                <a:solidFill>
                  <a:srgbClr val="FF0000"/>
                </a:solidFill>
                <a:latin typeface="Times New Roman" panose="02020603050405020304" pitchFamily="65" charset="-122"/>
                <a:ea typeface="宋体" panose="02010600030101010101" pitchFamily="2" charset="-122"/>
              </a:rPr>
              <a:t>has</a:t>
            </a:r>
            <a:r>
              <a:rPr lang="en-US" altLang="zh-CN" sz="1815" kern="0" dirty="0" smtClean="0">
                <a:solidFill>
                  <a:srgbClr val="000000"/>
                </a:solidFill>
                <a:latin typeface="Times New Roman" panose="02020603050405020304" pitchFamily="65" charset="-122"/>
                <a:ea typeface="宋体" panose="02010600030101010101" pitchFamily="2" charset="-122"/>
              </a:rPr>
              <a:t>    (have) to do most of the housework.</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考查时态。句意：妈妈有一份全职工作</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但她必须做大部分家务。本句为</a:t>
            </a:r>
            <a:r>
              <a:rPr lang="en-US" altLang="zh-CN" sz="1815" kern="0" dirty="0" smtClean="0">
                <a:solidFill>
                  <a:srgbClr val="000000"/>
                </a:solidFill>
                <a:latin typeface="Times New Roman" panose="02020603050405020304" pitchFamily="65" charset="-122"/>
                <a:ea typeface="宋体" panose="02010600030101010101" pitchFamily="2" charset="-122"/>
              </a:rPr>
              <a:t>but</a:t>
            </a:r>
            <a:r>
              <a:rPr lang="zh-CN" altLang="en-US" sz="1815" kern="0" dirty="0" smtClean="0">
                <a:solidFill>
                  <a:srgbClr val="000000"/>
                </a:solidFill>
                <a:latin typeface="Times New Roman" panose="02020603050405020304" pitchFamily="65" charset="-122"/>
                <a:ea typeface="宋体" panose="02010600030101010101" pitchFamily="2" charset="-122"/>
              </a:rPr>
              <a:t>连接的并列复合句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根据前面的分句的谓语</a:t>
            </a:r>
            <a:r>
              <a:rPr lang="en-US" altLang="zh-CN" sz="1815" kern="0" dirty="0" smtClean="0">
                <a:solidFill>
                  <a:srgbClr val="000000"/>
                </a:solidFill>
                <a:latin typeface="Times New Roman" panose="02020603050405020304" pitchFamily="65" charset="-122"/>
                <a:ea typeface="宋体" panose="02010600030101010101" pitchFamily="2" charset="-122"/>
              </a:rPr>
              <a:t>has</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本空应用一般现在时。</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句式转换</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10.(2020</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5</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,13,          )The local government has to sacrifice environmental protection to promote economic growth.(</a:t>
            </a:r>
            <a:r>
              <a:rPr lang="zh-CN" altLang="en-US" sz="1815" kern="0" dirty="0" smtClean="0">
                <a:solidFill>
                  <a:srgbClr val="000000"/>
                </a:solidFill>
                <a:latin typeface="Times New Roman" panose="02020603050405020304" pitchFamily="65" charset="-122"/>
                <a:ea typeface="宋体" panose="02010600030101010101" pitchFamily="2" charset="-122"/>
              </a:rPr>
              <a:t>改为否定句</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→The local government     </a:t>
            </a:r>
            <a:r>
              <a:rPr lang="en-US" altLang="zh-CN" sz="1815" u="sng" kern="0" dirty="0" smtClean="0">
                <a:solidFill>
                  <a:srgbClr val="FF0000"/>
                </a:solidFill>
                <a:latin typeface="Times New Roman" panose="02020603050405020304" pitchFamily="65" charset="-122"/>
                <a:ea typeface="宋体" panose="02010600030101010101" pitchFamily="2" charset="-122"/>
              </a:rPr>
              <a:t>doesn’t have to</a:t>
            </a:r>
            <a:r>
              <a:rPr lang="en-US" altLang="zh-CN" sz="1815" kern="0" dirty="0" smtClean="0">
                <a:solidFill>
                  <a:srgbClr val="000000"/>
                </a:solidFill>
                <a:latin typeface="Times New Roman" panose="02020603050405020304" pitchFamily="65" charset="-122"/>
                <a:ea typeface="宋体" panose="02010600030101010101" pitchFamily="2" charset="-122"/>
              </a:rPr>
              <a:t>     sacrifice environmental protection to promote economic growth.</a:t>
            </a:r>
            <a:endParaRPr lang="zh-CN" altLang="en-US" dirty="0"/>
          </a:p>
        </p:txBody>
      </p:sp>
      <p:pic>
        <p:nvPicPr>
          <p:cNvPr id="6" name="图片 3" descr="textimage103.jpeg"/>
          <p:cNvPicPr>
            <a:picLocks noChangeAspect="1"/>
          </p:cNvPicPr>
          <p:nvPr/>
        </p:nvPicPr>
        <p:blipFill>
          <a:blip r:embed="rId3" cstate="print"/>
          <a:stretch>
            <a:fillRect/>
          </a:stretch>
        </p:blipFill>
        <p:spPr>
          <a:xfrm>
            <a:off x="3022874" y="1991509"/>
            <a:ext cx="406118" cy="272860"/>
          </a:xfrm>
          <a:prstGeom prst="rect">
            <a:avLst/>
          </a:prstGeom>
        </p:spPr>
      </p:pic>
      <p:pic>
        <p:nvPicPr>
          <p:cNvPr id="7" name="图片 3" descr="textimage103.jpeg"/>
          <p:cNvPicPr>
            <a:picLocks noChangeAspect="1"/>
          </p:cNvPicPr>
          <p:nvPr/>
        </p:nvPicPr>
        <p:blipFill>
          <a:blip r:embed="rId3" cstate="print"/>
          <a:stretch>
            <a:fillRect/>
          </a:stretch>
        </p:blipFill>
        <p:spPr>
          <a:xfrm>
            <a:off x="2786050" y="4063211"/>
            <a:ext cx="406118" cy="272860"/>
          </a:xfrm>
          <a:prstGeom prst="rect">
            <a:avLst/>
          </a:prstGeom>
        </p:spPr>
      </p:pic>
      <p:pic>
        <p:nvPicPr>
          <p:cNvPr id="5" name="Picture 4" descr="\\a015\吴双婷\线.tif"/>
          <p:cNvPicPr>
            <a:picLocks noChangeAspect="1" noChangeArrowheads="1"/>
          </p:cNvPicPr>
          <p:nvPr/>
        </p:nvPicPr>
        <p:blipFill>
          <a:blip r:embed="rId4" cstate="print"/>
          <a:srcRect/>
          <a:stretch>
            <a:fillRect/>
          </a:stretch>
        </p:blipFill>
        <p:spPr bwMode="auto">
          <a:xfrm>
            <a:off x="6772608" y="1907370"/>
            <a:ext cx="500066"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4" cstate="print"/>
          <a:srcRect/>
          <a:stretch>
            <a:fillRect/>
          </a:stretch>
        </p:blipFill>
        <p:spPr bwMode="auto">
          <a:xfrm>
            <a:off x="3192135" y="4876651"/>
            <a:ext cx="164307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1655004"/>
            <a:ext cx="8316000" cy="2573655"/>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题组四：</a:t>
            </a:r>
            <a:r>
              <a:rPr lang="en-US" altLang="zh-CN" sz="1815" kern="0" dirty="0" smtClean="0">
                <a:solidFill>
                  <a:srgbClr val="000000"/>
                </a:solidFill>
                <a:latin typeface="Times New Roman" panose="02020603050405020304" pitchFamily="65" charset="-122"/>
                <a:ea typeface="宋体" panose="02010600030101010101" pitchFamily="2" charset="-122"/>
              </a:rPr>
              <a:t>had better</a:t>
            </a:r>
            <a:r>
              <a:rPr lang="zh-CN" altLang="en-US" sz="1815" kern="0" dirty="0" smtClean="0">
                <a:solidFill>
                  <a:srgbClr val="000000"/>
                </a:solidFill>
                <a:latin typeface="Times New Roman" panose="02020603050405020304" pitchFamily="65" charset="-122"/>
                <a:ea typeface="宋体" panose="02010600030101010101" pitchFamily="2" charset="-122"/>
              </a:rPr>
              <a:t>练习</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完成句子</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11.(2016</a:t>
            </a:r>
            <a:r>
              <a:rPr lang="zh-CN" altLang="en-US" sz="1815" kern="0" dirty="0" smtClean="0">
                <a:solidFill>
                  <a:srgbClr val="000000"/>
                </a:solidFill>
                <a:latin typeface="Times New Roman" panose="02020603050405020304" pitchFamily="65" charset="-122"/>
                <a:ea typeface="宋体" panose="02010600030101010101" pitchFamily="2" charset="-122"/>
              </a:rPr>
              <a:t>课标全国</a:t>
            </a:r>
            <a:r>
              <a:rPr lang="en-US" altLang="zh-CN" sz="1815" kern="0" dirty="0" smtClean="0">
                <a:solidFill>
                  <a:srgbClr val="000000"/>
                </a:solidFill>
                <a:latin typeface="Times New Roman" panose="02020603050405020304" pitchFamily="65" charset="-122"/>
                <a:ea typeface="宋体" panose="02010600030101010101" pitchFamily="2" charset="-122"/>
              </a:rPr>
              <a:t>Ⅲ,</a:t>
            </a:r>
            <a:r>
              <a:rPr lang="zh-CN" altLang="en-US" sz="1815" kern="0" dirty="0" smtClean="0">
                <a:solidFill>
                  <a:srgbClr val="000000"/>
                </a:solidFill>
                <a:latin typeface="Times New Roman" panose="02020603050405020304" pitchFamily="65" charset="-122"/>
                <a:ea typeface="宋体" panose="02010600030101010101" pitchFamily="2" charset="-122"/>
              </a:rPr>
              <a:t>七选五</a:t>
            </a: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zh-CN" altLang="en-US" sz="1815" kern="0" dirty="0" smtClean="0">
                <a:solidFill>
                  <a:srgbClr val="000000"/>
                </a:solidFill>
                <a:latin typeface="Times New Roman" panose="02020603050405020304" pitchFamily="65" charset="-122"/>
                <a:ea typeface="宋体" panose="02010600030101010101" pitchFamily="2" charset="-122"/>
              </a:rPr>
              <a:t>当你买了一条鱼回家后</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如果不马上做它的话</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你最好把鱼储存在冰箱里</a:t>
            </a:r>
            <a:r>
              <a:rPr lang="en-US" altLang="zh-CN" sz="1815" kern="0" dirty="0" smtClean="0">
                <a:solidFill>
                  <a:srgbClr val="000000"/>
                </a:solidFill>
                <a:latin typeface="Times New Roman" panose="02020603050405020304" pitchFamily="65" charset="-122"/>
                <a:ea typeface="宋体" panose="02010600030101010101" pitchFamily="2" charset="-122"/>
              </a:rPr>
              <a:t>……</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When you have bought a fish and arrive home,    </a:t>
            </a:r>
            <a:r>
              <a:rPr lang="en-US" altLang="zh-CN" sz="1815" u="sng" kern="0" dirty="0" smtClean="0">
                <a:solidFill>
                  <a:srgbClr val="FF0000"/>
                </a:solidFill>
                <a:latin typeface="Times New Roman" panose="02020603050405020304" pitchFamily="65" charset="-122"/>
                <a:ea typeface="宋体" panose="02010600030101010101" pitchFamily="2" charset="-122"/>
              </a:rPr>
              <a:t>you’d better store</a:t>
            </a:r>
            <a:r>
              <a:rPr lang="en-US" altLang="zh-CN" sz="1815" kern="0" dirty="0" smtClean="0">
                <a:solidFill>
                  <a:srgbClr val="000000"/>
                </a:solidFill>
                <a:latin typeface="Times New Roman" panose="02020603050405020304" pitchFamily="65" charset="-122"/>
                <a:ea typeface="宋体" panose="02010600030101010101" pitchFamily="2" charset="-122"/>
              </a:rPr>
              <a:t>    the fish in the refrigerator if you don’t cook it immediately...</a:t>
            </a:r>
            <a:endParaRPr lang="zh-CN" altLang="en-US" dirty="0"/>
          </a:p>
        </p:txBody>
      </p:sp>
      <p:pic>
        <p:nvPicPr>
          <p:cNvPr id="7" name="图片 3" descr="textimage103.jpeg"/>
          <p:cNvPicPr>
            <a:picLocks noChangeAspect="1"/>
          </p:cNvPicPr>
          <p:nvPr/>
        </p:nvPicPr>
        <p:blipFill>
          <a:blip r:embed="rId3" cstate="print"/>
          <a:stretch>
            <a:fillRect/>
          </a:stretch>
        </p:blipFill>
        <p:spPr>
          <a:xfrm>
            <a:off x="3423340" y="2583698"/>
            <a:ext cx="406118" cy="272860"/>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5015868" y="3393281"/>
            <a:ext cx="185738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1205691"/>
            <a:ext cx="8316000" cy="5147310"/>
          </a:xfrm>
          <a:prstGeom prst="rect">
            <a:avLst/>
          </a:prstGeom>
          <a:noFill/>
        </p:spPr>
        <p:txBody>
          <a:bodyPr wrap="square" lIns="0" tIns="0" rIns="0" bIns="0" rtlCol="0">
            <a:spAutoFit/>
          </a:bodyPr>
          <a:lstStyle/>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题组五：</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练习</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单句语法填空</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12.(2020</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1</a:t>
            </a:r>
            <a:r>
              <a:rPr lang="zh-CN" altLang="en-US" sz="1815" kern="0" dirty="0" smtClean="0">
                <a:solidFill>
                  <a:srgbClr val="000000"/>
                </a:solidFill>
                <a:latin typeface="Times New Roman" panose="02020603050405020304" pitchFamily="65" charset="-122"/>
                <a:ea typeface="宋体" panose="02010600030101010101" pitchFamily="2" charset="-122"/>
              </a:rPr>
              <a:t>月</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 child born in the US today has a very realistic chance of living beyond 100 and needs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to plan</a:t>
            </a:r>
            <a:r>
              <a:rPr lang="en-US" altLang="zh-CN" sz="1815" kern="0" dirty="0" smtClean="0">
                <a:solidFill>
                  <a:srgbClr val="000000"/>
                </a:solidFill>
                <a:latin typeface="Times New Roman" panose="02020603050405020304" pitchFamily="65" charset="-122"/>
                <a:ea typeface="宋体" panose="02010600030101010101" pitchFamily="2" charset="-122"/>
              </a:rPr>
              <a:t>     (plan) accordingly.</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的用法。句意：如今在美国出生的孩子有切实的机会活到</a:t>
            </a:r>
            <a:r>
              <a:rPr lang="en-US" altLang="zh-CN" sz="1815" kern="0" dirty="0" smtClean="0">
                <a:solidFill>
                  <a:srgbClr val="000000"/>
                </a:solidFill>
                <a:latin typeface="Times New Roman" panose="02020603050405020304" pitchFamily="65" charset="-122"/>
                <a:ea typeface="宋体" panose="02010600030101010101" pitchFamily="2" charset="-122"/>
              </a:rPr>
              <a:t>100</a:t>
            </a:r>
            <a:r>
              <a:rPr lang="zh-CN" altLang="en-US" sz="1815" kern="0" dirty="0" smtClean="0">
                <a:solidFill>
                  <a:srgbClr val="000000"/>
                </a:solidFill>
                <a:latin typeface="Times New Roman" panose="02020603050405020304" pitchFamily="65" charset="-122"/>
                <a:ea typeface="宋体" panose="02010600030101010101" pitchFamily="2" charset="-122"/>
              </a:rPr>
              <a:t>岁以上</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因此需要做出相应的计划。根据</a:t>
            </a:r>
            <a:r>
              <a:rPr lang="en-US" altLang="zh-CN" sz="1815" kern="0" dirty="0" smtClean="0">
                <a:solidFill>
                  <a:srgbClr val="000000"/>
                </a:solidFill>
                <a:latin typeface="Times New Roman" panose="02020603050405020304" pitchFamily="65" charset="-122"/>
                <a:ea typeface="宋体" panose="02010600030101010101" pitchFamily="2" charset="-122"/>
              </a:rPr>
              <a:t>needs</a:t>
            </a:r>
            <a:r>
              <a:rPr lang="zh-CN" altLang="en-US" sz="1815" kern="0" dirty="0" smtClean="0">
                <a:solidFill>
                  <a:srgbClr val="000000"/>
                </a:solidFill>
                <a:latin typeface="Times New Roman" panose="02020603050405020304" pitchFamily="65" charset="-122"/>
                <a:ea typeface="宋体" panose="02010600030101010101" pitchFamily="2" charset="-122"/>
              </a:rPr>
              <a:t>可知本句中</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是实义动词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后接动词不定式作宾语</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故填</a:t>
            </a:r>
            <a:r>
              <a:rPr lang="en-US" altLang="zh-CN" sz="1815" kern="0" dirty="0" smtClean="0">
                <a:solidFill>
                  <a:srgbClr val="000000"/>
                </a:solidFill>
                <a:latin typeface="Times New Roman" panose="02020603050405020304" pitchFamily="65" charset="-122"/>
                <a:ea typeface="宋体" panose="02010600030101010101" pitchFamily="2" charset="-122"/>
              </a:rPr>
              <a:t>to plan</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13.(2020</a:t>
            </a:r>
            <a:r>
              <a:rPr lang="zh-CN" altLang="en-US" sz="1815" kern="0" dirty="0" smtClean="0">
                <a:solidFill>
                  <a:srgbClr val="000000"/>
                </a:solidFill>
                <a:latin typeface="Times New Roman" panose="02020603050405020304" pitchFamily="65" charset="-122"/>
                <a:ea typeface="宋体" panose="02010600030101010101" pitchFamily="2" charset="-122"/>
              </a:rPr>
              <a:t>浙江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语法填空</a:t>
            </a:r>
            <a:r>
              <a:rPr lang="en-US" altLang="zh-CN" sz="1815" kern="0" dirty="0" smtClean="0">
                <a:solidFill>
                  <a:srgbClr val="000000"/>
                </a:solidFill>
                <a:latin typeface="Times New Roman" panose="02020603050405020304" pitchFamily="65" charset="-122"/>
                <a:ea typeface="宋体" panose="02010600030101010101" pitchFamily="2" charset="-122"/>
              </a:rPr>
              <a:t>,            )And, as more children were born, more food</a:t>
            </a:r>
          </a:p>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000000"/>
                </a:solidFill>
                <a:latin typeface="Times New Roman" panose="02020603050405020304" pitchFamily="65" charset="-122"/>
                <a:ea typeface="宋体" panose="02010600030101010101" pitchFamily="2" charset="-122"/>
              </a:rPr>
              <a:t> </a:t>
            </a:r>
            <a:r>
              <a:rPr lang="en-US" altLang="zh-CN" sz="1815" u="sng" kern="0" dirty="0" smtClean="0">
                <a:solidFill>
                  <a:srgbClr val="FF0000"/>
                </a:solidFill>
                <a:latin typeface="Times New Roman" panose="02020603050405020304" pitchFamily="65" charset="-122"/>
                <a:ea typeface="宋体" panose="02010600030101010101" pitchFamily="2" charset="-122"/>
              </a:rPr>
              <a:t>was needed</a:t>
            </a:r>
            <a:r>
              <a:rPr lang="en-US" altLang="zh-CN" sz="1815" kern="0" dirty="0" smtClean="0">
                <a:solidFill>
                  <a:srgbClr val="000000"/>
                </a:solidFill>
                <a:latin typeface="Times New Roman" panose="02020603050405020304" pitchFamily="65" charset="-122"/>
                <a:ea typeface="宋体" panose="02010600030101010101" pitchFamily="2" charset="-122"/>
              </a:rPr>
              <a:t>     (need).</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考查动词的时态和语态。本句中</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是实义动词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结合语境“出生的孩子越多</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需要的粮食就越多”可知</a:t>
            </a:r>
            <a:r>
              <a:rPr lang="en-US" altLang="zh-CN" sz="1815" kern="0" dirty="0" smtClean="0">
                <a:solidFill>
                  <a:srgbClr val="000000"/>
                </a:solidFill>
                <a:latin typeface="Times New Roman" panose="02020603050405020304" pitchFamily="65" charset="-122"/>
                <a:ea typeface="宋体" panose="02010600030101010101" pitchFamily="2" charset="-122"/>
              </a:rPr>
              <a:t>,more food</a:t>
            </a:r>
            <a:r>
              <a:rPr lang="zh-CN" altLang="en-US" sz="1815" kern="0" dirty="0" smtClean="0">
                <a:solidFill>
                  <a:srgbClr val="000000"/>
                </a:solidFill>
                <a:latin typeface="Times New Roman" panose="02020603050405020304" pitchFamily="65" charset="-122"/>
                <a:ea typeface="宋体" panose="02010600030101010101" pitchFamily="2" charset="-122"/>
              </a:rPr>
              <a:t>与</a:t>
            </a:r>
            <a:r>
              <a:rPr lang="en-US" altLang="zh-CN" sz="1815" kern="0" dirty="0" smtClean="0">
                <a:solidFill>
                  <a:srgbClr val="000000"/>
                </a:solidFill>
                <a:latin typeface="Times New Roman" panose="02020603050405020304" pitchFamily="65" charset="-122"/>
                <a:ea typeface="宋体" panose="02010600030101010101" pitchFamily="2" charset="-122"/>
              </a:rPr>
              <a:t>need</a:t>
            </a:r>
            <a:r>
              <a:rPr lang="zh-CN" altLang="en-US" sz="1815" kern="0" dirty="0" smtClean="0">
                <a:solidFill>
                  <a:srgbClr val="000000"/>
                </a:solidFill>
                <a:latin typeface="Times New Roman" panose="02020603050405020304" pitchFamily="65" charset="-122"/>
                <a:ea typeface="宋体" panose="02010600030101010101" pitchFamily="2" charset="-122"/>
              </a:rPr>
              <a:t>之间构成被动关系</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且根据前面的</a:t>
            </a:r>
            <a:r>
              <a:rPr lang="en-US" altLang="zh-CN" sz="1815" kern="0" dirty="0" smtClean="0">
                <a:solidFill>
                  <a:srgbClr val="000000"/>
                </a:solidFill>
                <a:latin typeface="Times New Roman" panose="02020603050405020304" pitchFamily="65" charset="-122"/>
                <a:ea typeface="宋体" panose="02010600030101010101" pitchFamily="2" charset="-122"/>
              </a:rPr>
              <a:t>were</a:t>
            </a:r>
            <a:r>
              <a:rPr lang="zh-CN" altLang="en-US" sz="1815" kern="0" dirty="0" smtClean="0">
                <a:solidFill>
                  <a:srgbClr val="000000"/>
                </a:solidFill>
                <a:latin typeface="Times New Roman" panose="02020603050405020304" pitchFamily="65" charset="-122"/>
                <a:ea typeface="宋体" panose="02010600030101010101" pitchFamily="2" charset="-122"/>
              </a:rPr>
              <a:t>可知</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此处应填</a:t>
            </a:r>
            <a:r>
              <a:rPr lang="en-US" altLang="zh-CN" sz="1815" kern="0" dirty="0" smtClean="0">
                <a:solidFill>
                  <a:srgbClr val="000000"/>
                </a:solidFill>
                <a:latin typeface="Times New Roman" panose="02020603050405020304" pitchFamily="65" charset="-122"/>
                <a:ea typeface="宋体" panose="02010600030101010101" pitchFamily="2" charset="-122"/>
              </a:rPr>
              <a:t>was needed</a:t>
            </a:r>
            <a:r>
              <a:rPr lang="zh-CN" altLang="en-US" sz="1815" kern="0" dirty="0" smtClean="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4" name="图片 3" descr="textimage103.jpeg"/>
          <p:cNvPicPr>
            <a:picLocks noChangeAspect="1"/>
          </p:cNvPicPr>
          <p:nvPr/>
        </p:nvPicPr>
        <p:blipFill>
          <a:blip r:embed="rId3" cstate="print"/>
          <a:stretch>
            <a:fillRect/>
          </a:stretch>
        </p:blipFill>
        <p:spPr>
          <a:xfrm>
            <a:off x="3357554" y="2134385"/>
            <a:ext cx="406118" cy="272860"/>
          </a:xfrm>
          <a:prstGeom prst="rect">
            <a:avLst/>
          </a:prstGeom>
        </p:spPr>
      </p:pic>
      <p:pic>
        <p:nvPicPr>
          <p:cNvPr id="5" name="图片 3" descr="textimage103.jpeg"/>
          <p:cNvPicPr>
            <a:picLocks noChangeAspect="1"/>
          </p:cNvPicPr>
          <p:nvPr/>
        </p:nvPicPr>
        <p:blipFill>
          <a:blip r:embed="rId3" cstate="print"/>
          <a:stretch>
            <a:fillRect/>
          </a:stretch>
        </p:blipFill>
        <p:spPr>
          <a:xfrm>
            <a:off x="3022874" y="4218979"/>
            <a:ext cx="406118" cy="272860"/>
          </a:xfrm>
          <a:prstGeom prst="rect">
            <a:avLst/>
          </a:prstGeom>
        </p:spPr>
      </p:pic>
      <p:pic>
        <p:nvPicPr>
          <p:cNvPr id="6" name="Picture 4" descr="\\a015\吴双婷\线.tif"/>
          <p:cNvPicPr>
            <a:picLocks noChangeAspect="1" noChangeArrowheads="1"/>
          </p:cNvPicPr>
          <p:nvPr/>
        </p:nvPicPr>
        <p:blipFill>
          <a:blip r:embed="rId4" cstate="print"/>
          <a:srcRect/>
          <a:stretch>
            <a:fillRect/>
          </a:stretch>
        </p:blipFill>
        <p:spPr bwMode="auto">
          <a:xfrm>
            <a:off x="4017640" y="2524595"/>
            <a:ext cx="928694"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4" cstate="print"/>
          <a:srcRect/>
          <a:stretch>
            <a:fillRect/>
          </a:stretch>
        </p:blipFill>
        <p:spPr bwMode="auto">
          <a:xfrm>
            <a:off x="714348" y="4666782"/>
            <a:ext cx="1357322"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
                                        </p:tgtEl>
                                      </p:cBhvr>
                                    </p:animEffect>
                                    <p:set>
                                      <p:cBhvr>
                                        <p:cTn id="7" dur="1" fill="hold">
                                          <p:stCondLst>
                                            <p:cond delay="19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280" y="2089561"/>
            <a:ext cx="8316000" cy="1715770"/>
          </a:xfrm>
          <a:prstGeom prst="rect">
            <a:avLst/>
          </a:prstGeom>
          <a:noFill/>
        </p:spPr>
        <p:txBody>
          <a:bodyPr wrap="square" lIns="0" tIns="0" rIns="0" bIns="0" rtlCol="0">
            <a:spAutoFit/>
          </a:bodyPr>
          <a:lstStyle/>
          <a:p>
            <a:pPr eaLnBrk="0" latinLnBrk="1" hangingPunct="0">
              <a:lnSpc>
                <a:spcPct val="150000"/>
              </a:lnSpc>
              <a:spcBef>
                <a:spcPts val="140"/>
              </a:spcBef>
            </a:pPr>
            <a:r>
              <a:rPr lang="en-US" altLang="zh-CN" sz="1815" kern="0" dirty="0" smtClean="0">
                <a:solidFill>
                  <a:srgbClr val="000000"/>
                </a:solidFill>
                <a:latin typeface="Times New Roman" panose="02020603050405020304" pitchFamily="65" charset="-122"/>
                <a:ea typeface="宋体" panose="02010600030101010101" pitchFamily="2" charset="-122"/>
              </a:rPr>
              <a:t>14.(2017</a:t>
            </a:r>
            <a:r>
              <a:rPr lang="zh-CN" altLang="en-US" sz="1815" kern="0" dirty="0" smtClean="0">
                <a:solidFill>
                  <a:srgbClr val="000000"/>
                </a:solidFill>
                <a:latin typeface="Times New Roman" panose="02020603050405020304" pitchFamily="65" charset="-122"/>
                <a:ea typeface="宋体" panose="02010600030101010101" pitchFamily="2" charset="-122"/>
              </a:rPr>
              <a:t>天津</a:t>
            </a:r>
            <a:r>
              <a:rPr lang="en-US" altLang="zh-CN" sz="1815" kern="0" dirty="0" smtClean="0">
                <a:solidFill>
                  <a:srgbClr val="000000"/>
                </a:solidFill>
                <a:latin typeface="Times New Roman" panose="02020603050405020304" pitchFamily="65" charset="-122"/>
                <a:ea typeface="宋体" panose="02010600030101010101" pitchFamily="2" charset="-122"/>
              </a:rPr>
              <a:t>,2,          )My room is a mess, but I needn’t     </a:t>
            </a:r>
            <a:r>
              <a:rPr lang="en-US" altLang="zh-CN" sz="1815" u="sng" kern="0" dirty="0" smtClean="0">
                <a:solidFill>
                  <a:srgbClr val="FF0000"/>
                </a:solidFill>
                <a:latin typeface="Times New Roman" panose="02020603050405020304" pitchFamily="65" charset="-122"/>
                <a:ea typeface="宋体" panose="02010600030101010101" pitchFamily="2" charset="-122"/>
              </a:rPr>
              <a:t>clean </a:t>
            </a:r>
            <a:r>
              <a:rPr lang="en-US" altLang="zh-CN" sz="1815" kern="0" dirty="0" smtClean="0">
                <a:solidFill>
                  <a:srgbClr val="000000"/>
                </a:solidFill>
                <a:latin typeface="Times New Roman" panose="02020603050405020304" pitchFamily="65" charset="-122"/>
                <a:ea typeface="宋体" panose="02010600030101010101" pitchFamily="2" charset="-122"/>
              </a:rPr>
              <a:t>   (clean) it before I go out tonight.</a:t>
            </a: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解析    考查动词形式。句意：我的房间乱七八糟</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但我不必在今晚出去之前打扫</a:t>
            </a:r>
            <a:endParaRPr lang="en-US" altLang="zh-CN" sz="1815" kern="0" dirty="0" smtClean="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0"/>
              </a:spcBef>
            </a:pPr>
            <a:r>
              <a:rPr lang="zh-CN" altLang="en-US" sz="1815" kern="0" dirty="0" smtClean="0">
                <a:solidFill>
                  <a:srgbClr val="000000"/>
                </a:solidFill>
                <a:latin typeface="Times New Roman" panose="02020603050405020304" pitchFamily="65" charset="-122"/>
                <a:ea typeface="宋体" panose="02010600030101010101" pitchFamily="2" charset="-122"/>
              </a:rPr>
              <a:t>它。本句中</a:t>
            </a:r>
            <a:r>
              <a:rPr lang="en-US" altLang="zh-CN" sz="1815" kern="0" dirty="0" smtClean="0">
                <a:solidFill>
                  <a:srgbClr val="000000"/>
                </a:solidFill>
                <a:latin typeface="Times New Roman" panose="02020603050405020304" pitchFamily="65" charset="-122"/>
                <a:ea typeface="宋体" panose="02010600030101010101" pitchFamily="2" charset="-122"/>
              </a:rPr>
              <a:t>needn’t</a:t>
            </a:r>
            <a:r>
              <a:rPr lang="zh-CN" altLang="en-US" sz="1815" kern="0" dirty="0" smtClean="0">
                <a:solidFill>
                  <a:srgbClr val="000000"/>
                </a:solidFill>
                <a:latin typeface="Times New Roman" panose="02020603050405020304" pitchFamily="65" charset="-122"/>
                <a:ea typeface="宋体" panose="02010600030101010101" pitchFamily="2" charset="-122"/>
              </a:rPr>
              <a:t>为情态动词</a:t>
            </a:r>
            <a:r>
              <a:rPr lang="en-US" altLang="zh-CN" sz="1815" kern="0" dirty="0" smtClean="0">
                <a:solidFill>
                  <a:srgbClr val="000000"/>
                </a:solidFill>
                <a:latin typeface="Times New Roman" panose="02020603050405020304" pitchFamily="65" charset="-122"/>
                <a:ea typeface="宋体" panose="02010600030101010101" pitchFamily="2" charset="-122"/>
              </a:rPr>
              <a:t>,</a:t>
            </a:r>
            <a:r>
              <a:rPr lang="zh-CN" altLang="en-US" sz="1815" kern="0" dirty="0" smtClean="0">
                <a:solidFill>
                  <a:srgbClr val="000000"/>
                </a:solidFill>
                <a:latin typeface="Times New Roman" panose="02020603050405020304" pitchFamily="65" charset="-122"/>
                <a:ea typeface="宋体" panose="02010600030101010101" pitchFamily="2" charset="-122"/>
              </a:rPr>
              <a:t>故本空应用动词原形。</a:t>
            </a:r>
            <a:endParaRPr lang="zh-CN" altLang="en-US" dirty="0"/>
          </a:p>
        </p:txBody>
      </p:sp>
      <p:pic>
        <p:nvPicPr>
          <p:cNvPr id="6" name="图片 3" descr="textimage103.jpeg"/>
          <p:cNvPicPr>
            <a:picLocks noChangeAspect="1"/>
          </p:cNvPicPr>
          <p:nvPr/>
        </p:nvPicPr>
        <p:blipFill>
          <a:blip r:embed="rId3" cstate="print"/>
          <a:stretch>
            <a:fillRect/>
          </a:stretch>
        </p:blipFill>
        <p:spPr>
          <a:xfrm>
            <a:off x="2143108" y="2205823"/>
            <a:ext cx="406118" cy="272860"/>
          </a:xfrm>
          <a:prstGeom prst="rect">
            <a:avLst/>
          </a:prstGeom>
        </p:spPr>
      </p:pic>
      <p:pic>
        <p:nvPicPr>
          <p:cNvPr id="4" name="Picture 4" descr="\\a015\吴双婷\线.tif"/>
          <p:cNvPicPr>
            <a:picLocks noChangeAspect="1" noChangeArrowheads="1"/>
          </p:cNvPicPr>
          <p:nvPr/>
        </p:nvPicPr>
        <p:blipFill>
          <a:blip r:embed="rId4" cstate="print"/>
          <a:srcRect/>
          <a:stretch>
            <a:fillRect/>
          </a:stretch>
        </p:blipFill>
        <p:spPr bwMode="auto">
          <a:xfrm>
            <a:off x="5917574" y="2163912"/>
            <a:ext cx="785818"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1472" y="1062815"/>
            <a:ext cx="8316000" cy="4986020"/>
          </a:xfrm>
          <a:prstGeom prst="rect">
            <a:avLst/>
          </a:prstGeom>
          <a:noFill/>
        </p:spPr>
        <p:txBody>
          <a:bodyPr wrap="square" lIns="0" tIns="0" rIns="0" bIns="0"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拓展词汇</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灵活用</a:t>
            </a:r>
          </a:p>
          <a:p>
            <a:pPr>
              <a:lnSpc>
                <a:spcPct val="150000"/>
              </a:lnSpc>
            </a:pPr>
            <a:r>
              <a:rPr lang="en-US" altLang="zh-CN" dirty="0" smtClean="0">
                <a:latin typeface="Times New Roman" panose="02020603050405020304" pitchFamily="18" charset="0"/>
                <a:cs typeface="Times New Roman" panose="02020603050405020304" pitchFamily="18" charset="0"/>
              </a:rPr>
              <a:t>1.  </a:t>
            </a:r>
            <a:r>
              <a:rPr lang="en-US" altLang="zh-CN"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typical</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典型的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有代表性的→ </a:t>
            </a:r>
            <a:r>
              <a:rPr lang="en-US" u="sng" dirty="0" smtClean="0">
                <a:solidFill>
                  <a:srgbClr val="FF0000"/>
                </a:solidFill>
                <a:latin typeface="Times New Roman" panose="02020603050405020304" pitchFamily="18" charset="0"/>
                <a:cs typeface="Times New Roman" panose="02020603050405020304" pitchFamily="18" charset="0"/>
              </a:rPr>
              <a:t>typically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一般；典型地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具有代表性地；不出所料</a:t>
            </a:r>
          </a:p>
          <a:p>
            <a:pPr marL="342900" indent="-342900">
              <a:lnSpc>
                <a:spcPct val="150000"/>
              </a:lnSpc>
            </a:pPr>
            <a:r>
              <a:rPr lang="en-US" dirty="0" smtClean="0">
                <a:latin typeface="Times New Roman" panose="02020603050405020304" pitchFamily="18" charset="0"/>
                <a:cs typeface="Times New Roman" panose="02020603050405020304" pitchFamily="18" charset="0"/>
              </a:rPr>
              <a:t>2.</a:t>
            </a:r>
            <a:r>
              <a:rPr lang="en-US"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  suffer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身体或精神上）受苦→ </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sufferer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受苦者</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受难者；患者→ </a:t>
            </a:r>
            <a:endParaRPr lang="en-US" altLang="zh-CN" dirty="0" smtClean="0">
              <a:latin typeface="Times New Roman" panose="02020603050405020304" pitchFamily="18" charset="0"/>
              <a:cs typeface="Times New Roman" panose="02020603050405020304" pitchFamily="18" charset="0"/>
            </a:endParaRPr>
          </a:p>
          <a:p>
            <a:pPr>
              <a:lnSpc>
                <a:spcPct val="150000"/>
              </a:lnSpc>
            </a:pP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suffering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痛苦</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苦恼（常用作复数）</a:t>
            </a:r>
          </a:p>
          <a:p>
            <a:pPr>
              <a:lnSpc>
                <a:spcPct val="150000"/>
              </a:lnSpc>
            </a:pPr>
            <a:r>
              <a:rPr lang="en-US" altLang="zh-CN" dirty="0" smtClean="0">
                <a:latin typeface="Times New Roman" panose="02020603050405020304" pitchFamily="18" charset="0"/>
                <a:cs typeface="Times New Roman" panose="02020603050405020304" pitchFamily="18" charset="0"/>
              </a:rPr>
              <a:t>3.</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gather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聚集→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gathering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n.</a:t>
            </a:r>
            <a:r>
              <a:rPr lang="zh-CN" altLang="en-US" dirty="0" smtClean="0">
                <a:latin typeface="Times New Roman" panose="02020603050405020304" pitchFamily="18" charset="0"/>
                <a:cs typeface="Times New Roman" panose="02020603050405020304" pitchFamily="18" charset="0"/>
              </a:rPr>
              <a:t>聚集；聚会；收集→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gatherer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收集者；采集者</a:t>
            </a:r>
          </a:p>
          <a:p>
            <a:pPr>
              <a:lnSpc>
                <a:spcPct val="150000"/>
              </a:lnSpc>
            </a:pPr>
            <a:r>
              <a:rPr lang="en-US" altLang="zh-CN" dirty="0" smtClean="0">
                <a:latin typeface="Times New Roman" panose="02020603050405020304" pitchFamily="18" charset="0"/>
                <a:cs typeface="Times New Roman" panose="02020603050405020304" pitchFamily="18" charset="0"/>
              </a:rPr>
              <a:t>4.</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poison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毒素</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毒物</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毒药→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poisonous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有毒的</a:t>
            </a:r>
          </a:p>
          <a:p>
            <a:pPr>
              <a:lnSpc>
                <a:spcPct val="150000"/>
              </a:lnSpc>
            </a:pPr>
            <a:r>
              <a:rPr lang="en-US" altLang="zh-CN" dirty="0" smtClean="0">
                <a:latin typeface="Times New Roman" panose="02020603050405020304" pitchFamily="18" charset="0"/>
                <a:cs typeface="Times New Roman" panose="02020603050405020304" pitchFamily="18" charset="0"/>
              </a:rPr>
              <a:t>5.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related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有关系的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相关的→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relate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联系</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使有联系</a:t>
            </a:r>
          </a:p>
          <a:p>
            <a:pPr>
              <a:lnSpc>
                <a:spcPct val="150000"/>
              </a:lnSpc>
            </a:pPr>
            <a:r>
              <a:rPr lang="en-US" altLang="zh-CN" dirty="0" smtClean="0">
                <a:latin typeface="Times New Roman" panose="02020603050405020304" pitchFamily="18" charset="0"/>
                <a:cs typeface="Times New Roman" panose="02020603050405020304" pitchFamily="18" charset="0"/>
              </a:rPr>
              <a:t>6.</a:t>
            </a: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addict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对</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着迷的人→</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addicted</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上瘾的；沉迷的→ </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addictive</a:t>
            </a:r>
            <a:r>
              <a:rPr lang="en-US" u="sng"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使人上瘾的→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addiction</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瘾</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入迷</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嗜好</a:t>
            </a:r>
          </a:p>
          <a:p>
            <a:pPr>
              <a:lnSpc>
                <a:spcPct val="150000"/>
              </a:lnSpc>
            </a:pPr>
            <a:r>
              <a:rPr lang="en-US" altLang="zh-CN" dirty="0" smtClean="0">
                <a:latin typeface="Times New Roman" panose="02020603050405020304" pitchFamily="18" charset="0"/>
                <a:cs typeface="Times New Roman" panose="02020603050405020304" pitchFamily="18" charset="0"/>
              </a:rPr>
              <a:t>7. </a:t>
            </a:r>
            <a:r>
              <a:rPr lang="en-US" altLang="zh-CN"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trick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诀窍</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技巧</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技法→ </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tricky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狡猾的；难办的</a:t>
            </a:r>
            <a:endParaRPr lang="zh-CN" altLang="en-US" dirty="0">
              <a:latin typeface="Times New Roman" panose="02020603050405020304" pitchFamily="18" charset="0"/>
              <a:cs typeface="Times New Roman" panose="02020603050405020304" pitchFamily="18" charset="0"/>
            </a:endParaRPr>
          </a:p>
        </p:txBody>
      </p:sp>
      <p:pic>
        <p:nvPicPr>
          <p:cNvPr id="3" name="Picture 4" descr="\\a015\吴双婷\线.tif"/>
          <p:cNvPicPr>
            <a:picLocks noChangeArrowheads="1"/>
          </p:cNvPicPr>
          <p:nvPr/>
        </p:nvPicPr>
        <p:blipFill>
          <a:blip r:embed="rId3" cstate="print"/>
          <a:srcRect/>
          <a:stretch>
            <a:fillRect/>
          </a:stretch>
        </p:blipFill>
        <p:spPr bwMode="auto">
          <a:xfrm>
            <a:off x="749935" y="1482090"/>
            <a:ext cx="821055" cy="39624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166870" y="1521460"/>
            <a:ext cx="97091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749935" y="2348865"/>
            <a:ext cx="82105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4293235" y="2348865"/>
            <a:ext cx="1021080"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641985" y="2758440"/>
            <a:ext cx="929005" cy="356870"/>
          </a:xfrm>
          <a:prstGeom prst="rect">
            <a:avLst/>
          </a:prstGeom>
          <a:noFill/>
          <a:ln w="9525">
            <a:noFill/>
            <a:miter lim="800000"/>
            <a:headEnd/>
            <a:tailEnd/>
          </a:ln>
        </p:spPr>
      </p:pic>
      <p:pic>
        <p:nvPicPr>
          <p:cNvPr id="8" name="Picture 4" descr="\\a015\吴双婷\线.tif"/>
          <p:cNvPicPr>
            <a:picLocks noChangeArrowheads="1"/>
          </p:cNvPicPr>
          <p:nvPr/>
        </p:nvPicPr>
        <p:blipFill>
          <a:blip r:embed="rId3" cstate="print"/>
          <a:srcRect/>
          <a:stretch>
            <a:fillRect/>
          </a:stretch>
        </p:blipFill>
        <p:spPr bwMode="auto">
          <a:xfrm>
            <a:off x="785495" y="3241675"/>
            <a:ext cx="828000" cy="324000"/>
          </a:xfrm>
          <a:prstGeom prst="rect">
            <a:avLst/>
          </a:prstGeom>
          <a:noFill/>
          <a:ln w="9525">
            <a:noFill/>
            <a:miter lim="800000"/>
            <a:headEnd/>
            <a:tailEnd/>
          </a:ln>
        </p:spPr>
      </p:pic>
      <p:pic>
        <p:nvPicPr>
          <p:cNvPr id="9" name="Picture 4" descr="\\a015\吴双婷\线.tif"/>
          <p:cNvPicPr>
            <a:picLocks noChangeArrowheads="1"/>
          </p:cNvPicPr>
          <p:nvPr/>
        </p:nvPicPr>
        <p:blipFill>
          <a:blip r:embed="rId3" cstate="print"/>
          <a:srcRect/>
          <a:stretch>
            <a:fillRect/>
          </a:stretch>
        </p:blipFill>
        <p:spPr bwMode="auto">
          <a:xfrm>
            <a:off x="2590165" y="3208655"/>
            <a:ext cx="1092835" cy="32400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6055995" y="3225165"/>
            <a:ext cx="1033145"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785786" y="3992408"/>
            <a:ext cx="928694"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3683000" y="3992245"/>
            <a:ext cx="1317625"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749909" y="4401668"/>
            <a:ext cx="928694" cy="356870"/>
          </a:xfrm>
          <a:prstGeom prst="rect">
            <a:avLst/>
          </a:prstGeom>
          <a:noFill/>
          <a:ln w="9525">
            <a:noFill/>
            <a:miter lim="800000"/>
            <a:headEnd/>
            <a:tailEnd/>
          </a:ln>
        </p:spPr>
      </p:pic>
      <p:pic>
        <p:nvPicPr>
          <p:cNvPr id="14" name="Picture 4" descr="\\a015\吴双婷\线.tif"/>
          <p:cNvPicPr>
            <a:picLocks noChangeAspect="1" noChangeArrowheads="1"/>
          </p:cNvPicPr>
          <p:nvPr/>
        </p:nvPicPr>
        <p:blipFill>
          <a:blip r:embed="rId3" cstate="print"/>
          <a:srcRect/>
          <a:stretch>
            <a:fillRect/>
          </a:stretch>
        </p:blipFill>
        <p:spPr bwMode="auto">
          <a:xfrm>
            <a:off x="4071620" y="4401820"/>
            <a:ext cx="785495"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785495" y="4811395"/>
            <a:ext cx="893445"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3683000" y="4811395"/>
            <a:ext cx="1033780"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7089140" y="4811395"/>
            <a:ext cx="1093470" cy="356870"/>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1714500" y="5249545"/>
            <a:ext cx="1137285"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785495" y="5606415"/>
            <a:ext cx="784860" cy="356870"/>
          </a:xfrm>
          <a:prstGeom prst="rect">
            <a:avLst/>
          </a:prstGeom>
          <a:noFill/>
          <a:ln w="9525">
            <a:noFill/>
            <a:miter lim="800000"/>
            <a:headEnd/>
            <a:tailEnd/>
          </a:ln>
        </p:spPr>
      </p:pic>
      <p:pic>
        <p:nvPicPr>
          <p:cNvPr id="20" name="Picture 4" descr="\\a015\吴双婷\线.tif"/>
          <p:cNvPicPr>
            <a:picLocks noChangeAspect="1" noChangeArrowheads="1"/>
          </p:cNvPicPr>
          <p:nvPr/>
        </p:nvPicPr>
        <p:blipFill>
          <a:blip r:embed="rId3" cstate="print"/>
          <a:srcRect/>
          <a:stretch>
            <a:fillRect/>
          </a:stretch>
        </p:blipFill>
        <p:spPr bwMode="auto">
          <a:xfrm>
            <a:off x="3553135" y="5606272"/>
            <a:ext cx="928694" cy="35687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0000" y="1265549"/>
            <a:ext cx="8316000" cy="4154805"/>
          </a:xfrm>
          <a:prstGeom prst="rect">
            <a:avLst/>
          </a:prstGeom>
          <a:noFill/>
        </p:spPr>
        <p:txBody>
          <a:bodyPr wrap="square" lIns="0" tIns="0" rIns="0" bIns="0" rtlCol="0">
            <a:spAutoFit/>
          </a:bodyPr>
          <a:lstStyle/>
          <a:p>
            <a:pPr marL="342900" indent="-342900">
              <a:lnSpc>
                <a:spcPct val="150000"/>
              </a:lnSpc>
            </a:pPr>
            <a:r>
              <a:rPr lang="en-US" dirty="0" smtClean="0">
                <a:latin typeface="Times New Roman" panose="02020603050405020304" pitchFamily="18" charset="0"/>
                <a:cs typeface="Times New Roman" panose="02020603050405020304" pitchFamily="18" charset="0"/>
              </a:rPr>
              <a:t>8. </a:t>
            </a:r>
            <a:r>
              <a:rPr 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differ </a:t>
            </a:r>
            <a:r>
              <a:rPr lang="en-US" dirty="0" smtClean="0">
                <a:solidFill>
                  <a:srgbClr val="FF0000"/>
                </a:solidFill>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不同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不一样</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有区别→</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different</a:t>
            </a:r>
            <a:r>
              <a:rPr lang="en-US" u="sng"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不同的；有差异的</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pP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difference</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不同；差别</a:t>
            </a:r>
          </a:p>
          <a:p>
            <a:pPr>
              <a:lnSpc>
                <a:spcPct val="150000"/>
              </a:lnSpc>
            </a:pPr>
            <a:r>
              <a:rPr lang="en-US" altLang="zh-CN" dirty="0" smtClean="0">
                <a:latin typeface="Times New Roman" panose="02020603050405020304" pitchFamily="18" charset="0"/>
                <a:cs typeface="Times New Roman" panose="02020603050405020304" pitchFamily="18" charset="0"/>
              </a:rPr>
              <a:t>9.  </a:t>
            </a:r>
            <a:r>
              <a:rPr lang="en-US" u="sng" dirty="0" smtClean="0">
                <a:solidFill>
                  <a:srgbClr val="FF0000"/>
                </a:solidFill>
                <a:latin typeface="Times New Roman" panose="02020603050405020304" pitchFamily="18" charset="0"/>
                <a:cs typeface="Times New Roman" panose="02020603050405020304" pitchFamily="18" charset="0"/>
              </a:rPr>
              <a:t>slightly</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略微</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稍微→ </a:t>
            </a:r>
            <a:r>
              <a:rPr lang="en-US" u="sng" dirty="0" smtClean="0">
                <a:solidFill>
                  <a:srgbClr val="FF0000"/>
                </a:solidFill>
                <a:latin typeface="Times New Roman" panose="02020603050405020304" pitchFamily="18" charset="0"/>
                <a:cs typeface="Times New Roman" panose="02020603050405020304" pitchFamily="18" charset="0"/>
              </a:rPr>
              <a:t>slight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轻微的，略微的；细小的</a:t>
            </a:r>
          </a:p>
          <a:p>
            <a:pPr>
              <a:lnSpc>
                <a:spcPct val="150000"/>
              </a:lnSpc>
            </a:pPr>
            <a:r>
              <a:rPr lang="en-US" altLang="zh-CN" dirty="0" smtClean="0">
                <a:latin typeface="Times New Roman" panose="02020603050405020304" pitchFamily="18" charset="0"/>
                <a:cs typeface="Times New Roman" panose="02020603050405020304" pitchFamily="18" charset="0"/>
              </a:rPr>
              <a:t>10. </a:t>
            </a:r>
            <a:r>
              <a:rPr lang="en-US" altLang="zh-CN"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incredibly</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adv.</a:t>
            </a:r>
            <a:r>
              <a:rPr lang="zh-CN" altLang="en-US" dirty="0" smtClean="0">
                <a:latin typeface="Times New Roman" panose="02020603050405020304" pitchFamily="18" charset="0"/>
                <a:cs typeface="Times New Roman" panose="02020603050405020304" pitchFamily="18" charset="0"/>
              </a:rPr>
              <a:t>极端地</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非常地→  </a:t>
            </a:r>
            <a:r>
              <a:rPr lang="en-US" u="sng" dirty="0" smtClean="0">
                <a:solidFill>
                  <a:srgbClr val="FF0000"/>
                </a:solidFill>
                <a:latin typeface="Times New Roman" panose="02020603050405020304" pitchFamily="18" charset="0"/>
                <a:cs typeface="Times New Roman" panose="02020603050405020304" pitchFamily="18" charset="0"/>
              </a:rPr>
              <a:t>incredible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难以置信的；极好的</a:t>
            </a:r>
          </a:p>
          <a:p>
            <a:pPr>
              <a:lnSpc>
                <a:spcPct val="150000"/>
              </a:lnSpc>
            </a:pPr>
            <a:r>
              <a:rPr lang="en-US" altLang="zh-CN" dirty="0" smtClean="0">
                <a:latin typeface="Times New Roman" panose="02020603050405020304" pitchFamily="18" charset="0"/>
                <a:cs typeface="Times New Roman" panose="02020603050405020304" pitchFamily="18" charset="0"/>
              </a:rPr>
              <a:t>11. </a:t>
            </a:r>
            <a:r>
              <a:rPr lang="en-US" u="sng" dirty="0" smtClean="0">
                <a:solidFill>
                  <a:srgbClr val="FF0000"/>
                </a:solidFill>
                <a:latin typeface="Times New Roman" panose="02020603050405020304" pitchFamily="18" charset="0"/>
                <a:cs typeface="Times New Roman" panose="02020603050405020304" pitchFamily="18" charset="0"/>
              </a:rPr>
              <a:t>recommend</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推荐→ </a:t>
            </a:r>
            <a:r>
              <a:rPr lang="en-US" u="sng" dirty="0" smtClean="0">
                <a:solidFill>
                  <a:srgbClr val="FF0000"/>
                </a:solidFill>
                <a:latin typeface="Times New Roman" panose="02020603050405020304" pitchFamily="18" charset="0"/>
                <a:cs typeface="Times New Roman" panose="02020603050405020304" pitchFamily="18" charset="0"/>
              </a:rPr>
              <a:t>recommendation</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正式建议，提议；推荐</a:t>
            </a:r>
          </a:p>
          <a:p>
            <a:pPr>
              <a:lnSpc>
                <a:spcPct val="150000"/>
              </a:lnSpc>
            </a:pPr>
            <a:r>
              <a:rPr lang="en-US" altLang="zh-CN" dirty="0" smtClean="0">
                <a:latin typeface="Times New Roman" panose="02020603050405020304" pitchFamily="18" charset="0"/>
                <a:cs typeface="Times New Roman" panose="02020603050405020304" pitchFamily="18" charset="0"/>
              </a:rPr>
              <a:t>12.  </a:t>
            </a:r>
            <a:r>
              <a:rPr lang="en-US" u="sng" dirty="0" smtClean="0">
                <a:solidFill>
                  <a:srgbClr val="FF0000"/>
                </a:solidFill>
                <a:latin typeface="Times New Roman" panose="02020603050405020304" pitchFamily="18" charset="0"/>
                <a:cs typeface="Times New Roman" panose="02020603050405020304" pitchFamily="18" charset="0"/>
              </a:rPr>
              <a:t>belong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v.</a:t>
            </a:r>
            <a:r>
              <a:rPr lang="zh-CN" altLang="en-US" dirty="0" smtClean="0">
                <a:latin typeface="Times New Roman" panose="02020603050405020304" pitchFamily="18" charset="0"/>
                <a:cs typeface="Times New Roman" panose="02020603050405020304" pitchFamily="18" charset="0"/>
              </a:rPr>
              <a:t>属于→  </a:t>
            </a:r>
            <a:r>
              <a:rPr lang="en-US" u="sng" dirty="0" smtClean="0">
                <a:solidFill>
                  <a:srgbClr val="FF0000"/>
                </a:solidFill>
                <a:latin typeface="Times New Roman" panose="02020603050405020304" pitchFamily="18" charset="0"/>
                <a:cs typeface="Times New Roman" panose="02020603050405020304" pitchFamily="18" charset="0"/>
              </a:rPr>
              <a:t>belongings</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财物，动产；所有物</a:t>
            </a:r>
          </a:p>
          <a:p>
            <a:pPr marL="342900" indent="-342900">
              <a:lnSpc>
                <a:spcPct val="150000"/>
              </a:lnSpc>
              <a:buAutoNum type="arabicPeriod" startAt="13"/>
            </a:pP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construction</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建造</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建筑→ </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construct</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建筑，修建，建造；组成</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pPr>
            <a:r>
              <a:rPr lang="zh-CN" altLang="en-US" dirty="0" smtClean="0">
                <a:latin typeface="Times New Roman" panose="02020603050405020304" pitchFamily="18" charset="0"/>
                <a:cs typeface="Times New Roman" panose="02020603050405020304" pitchFamily="18" charset="0"/>
              </a:rPr>
              <a:t>→</a:t>
            </a:r>
            <a:r>
              <a:rPr lang="zh-CN" altLang="en-US" dirty="0" smtClean="0">
                <a:solidFill>
                  <a:srgbClr val="FF0000"/>
                </a:solidFill>
                <a:latin typeface="Times New Roman" panose="02020603050405020304" pitchFamily="18" charset="0"/>
                <a:cs typeface="Times New Roman" panose="02020603050405020304" pitchFamily="18" charset="0"/>
              </a:rPr>
              <a:t> </a:t>
            </a:r>
            <a:r>
              <a:rPr lang="zh-CN" altLang="en-US" u="sng" dirty="0" smtClean="0">
                <a:solidFill>
                  <a:srgbClr val="FF0000"/>
                </a:solidFill>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reconstruct</a:t>
            </a:r>
            <a:r>
              <a:rPr lang="en-US" u="sng"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重建；修复</a:t>
            </a:r>
          </a:p>
          <a:p>
            <a:pPr marL="342900" indent="-342900">
              <a:lnSpc>
                <a:spcPct val="150000"/>
              </a:lnSpc>
              <a:buAutoNum type="arabicPeriod" startAt="14"/>
            </a:pPr>
            <a:r>
              <a:rPr lang="en-US"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satisfying</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令人高兴的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令人满意的→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satisfy</a:t>
            </a:r>
            <a:r>
              <a:rPr lang="en-US"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vt</a:t>
            </a:r>
            <a:r>
              <a:rPr lang="en-US" i="1"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使满意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使满足</a:t>
            </a:r>
            <a:endParaRPr lang="en-US" altLang="zh-CN" dirty="0" smtClean="0">
              <a:latin typeface="Times New Roman" panose="02020603050405020304" pitchFamily="18" charset="0"/>
              <a:cs typeface="Times New Roman" panose="02020603050405020304" pitchFamily="18" charset="0"/>
            </a:endParaRPr>
          </a:p>
          <a:p>
            <a:pPr marL="342900" indent="-342900">
              <a:lnSpc>
                <a:spcPct val="150000"/>
              </a:lnSpc>
            </a:pPr>
            <a:r>
              <a:rPr lang="zh-CN" altLang="en-US" dirty="0" smtClean="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satisfied</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adj.</a:t>
            </a:r>
            <a:r>
              <a:rPr lang="zh-CN" altLang="en-US" dirty="0" smtClean="0">
                <a:latin typeface="Times New Roman" panose="02020603050405020304" pitchFamily="18" charset="0"/>
                <a:cs typeface="Times New Roman" panose="02020603050405020304" pitchFamily="18" charset="0"/>
              </a:rPr>
              <a:t>满意的</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满足的→  </a:t>
            </a:r>
            <a:r>
              <a:rPr lang="zh-CN" altLang="en-US" u="sng" dirty="0" smtClean="0">
                <a:latin typeface="Times New Roman" panose="02020603050405020304" pitchFamily="18" charset="0"/>
                <a:cs typeface="Times New Roman" panose="02020603050405020304" pitchFamily="18" charset="0"/>
              </a:rPr>
              <a:t> </a:t>
            </a:r>
            <a:r>
              <a:rPr lang="en-US" u="sng" dirty="0" smtClean="0">
                <a:solidFill>
                  <a:srgbClr val="FF0000"/>
                </a:solidFill>
                <a:latin typeface="Times New Roman" panose="02020603050405020304" pitchFamily="18" charset="0"/>
                <a:cs typeface="Times New Roman" panose="02020603050405020304" pitchFamily="18" charset="0"/>
              </a:rPr>
              <a:t>satisfaction </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满意；满足</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达到</a:t>
            </a:r>
          </a:p>
        </p:txBody>
      </p:sp>
      <p:pic>
        <p:nvPicPr>
          <p:cNvPr id="3" name="Picture 4" descr="\\a015\吴双婷\线.tif"/>
          <p:cNvPicPr>
            <a:picLocks noChangeAspect="1" noChangeArrowheads="1"/>
          </p:cNvPicPr>
          <p:nvPr/>
        </p:nvPicPr>
        <p:blipFill>
          <a:blip r:embed="rId3" cstate="print"/>
          <a:srcRect/>
          <a:stretch>
            <a:fillRect/>
          </a:stretch>
        </p:blipFill>
        <p:spPr bwMode="auto">
          <a:xfrm>
            <a:off x="876935" y="1320165"/>
            <a:ext cx="750570" cy="356870"/>
          </a:xfrm>
          <a:prstGeom prst="rect">
            <a:avLst/>
          </a:prstGeom>
          <a:noFill/>
          <a:ln w="9525">
            <a:noFill/>
            <a:miter lim="800000"/>
            <a:headEnd/>
            <a:tailEnd/>
          </a:ln>
        </p:spPr>
      </p:pic>
      <p:pic>
        <p:nvPicPr>
          <p:cNvPr id="4" name="Picture 4" descr="\\a015\吴双婷\线.tif"/>
          <p:cNvPicPr>
            <a:picLocks noChangeAspect="1" noChangeArrowheads="1"/>
          </p:cNvPicPr>
          <p:nvPr/>
        </p:nvPicPr>
        <p:blipFill>
          <a:blip r:embed="rId3" cstate="print"/>
          <a:srcRect/>
          <a:stretch>
            <a:fillRect/>
          </a:stretch>
        </p:blipFill>
        <p:spPr bwMode="auto">
          <a:xfrm>
            <a:off x="4041775" y="1320165"/>
            <a:ext cx="944245" cy="356870"/>
          </a:xfrm>
          <a:prstGeom prst="rect">
            <a:avLst/>
          </a:prstGeom>
          <a:noFill/>
          <a:ln w="9525">
            <a:noFill/>
            <a:miter lim="800000"/>
            <a:headEnd/>
            <a:tailEnd/>
          </a:ln>
        </p:spPr>
      </p:pic>
      <p:pic>
        <p:nvPicPr>
          <p:cNvPr id="5" name="Picture 4" descr="\\a015\吴双婷\线.tif"/>
          <p:cNvPicPr>
            <a:picLocks noChangeAspect="1" noChangeArrowheads="1"/>
          </p:cNvPicPr>
          <p:nvPr/>
        </p:nvPicPr>
        <p:blipFill>
          <a:blip r:embed="rId3" cstate="print"/>
          <a:srcRect/>
          <a:stretch>
            <a:fillRect/>
          </a:stretch>
        </p:blipFill>
        <p:spPr bwMode="auto">
          <a:xfrm>
            <a:off x="1000125" y="1729740"/>
            <a:ext cx="1072515" cy="356870"/>
          </a:xfrm>
          <a:prstGeom prst="rect">
            <a:avLst/>
          </a:prstGeom>
          <a:noFill/>
          <a:ln w="9525">
            <a:noFill/>
            <a:miter lim="800000"/>
            <a:headEnd/>
            <a:tailEnd/>
          </a:ln>
        </p:spPr>
      </p:pic>
      <p:pic>
        <p:nvPicPr>
          <p:cNvPr id="6" name="Picture 4" descr="\\a015\吴双婷\线.tif"/>
          <p:cNvPicPr>
            <a:picLocks noChangeAspect="1" noChangeArrowheads="1"/>
          </p:cNvPicPr>
          <p:nvPr/>
        </p:nvPicPr>
        <p:blipFill>
          <a:blip r:embed="rId3" cstate="print"/>
          <a:srcRect/>
          <a:stretch>
            <a:fillRect/>
          </a:stretch>
        </p:blipFill>
        <p:spPr bwMode="auto">
          <a:xfrm>
            <a:off x="876911" y="2134702"/>
            <a:ext cx="928694" cy="356870"/>
          </a:xfrm>
          <a:prstGeom prst="rect">
            <a:avLst/>
          </a:prstGeom>
          <a:noFill/>
          <a:ln w="9525">
            <a:noFill/>
            <a:miter lim="800000"/>
            <a:headEnd/>
            <a:tailEnd/>
          </a:ln>
        </p:spPr>
      </p:pic>
      <p:pic>
        <p:nvPicPr>
          <p:cNvPr id="7" name="Picture 4" descr="\\a015\吴双婷\线.tif"/>
          <p:cNvPicPr>
            <a:picLocks noChangeAspect="1" noChangeArrowheads="1"/>
          </p:cNvPicPr>
          <p:nvPr/>
        </p:nvPicPr>
        <p:blipFill>
          <a:blip r:embed="rId3" cstate="print"/>
          <a:srcRect/>
          <a:stretch>
            <a:fillRect/>
          </a:stretch>
        </p:blipFill>
        <p:spPr bwMode="auto">
          <a:xfrm>
            <a:off x="3428365" y="2134870"/>
            <a:ext cx="612775" cy="356870"/>
          </a:xfrm>
          <a:prstGeom prst="rect">
            <a:avLst/>
          </a:prstGeom>
          <a:noFill/>
          <a:ln w="9525">
            <a:noFill/>
            <a:miter lim="800000"/>
            <a:headEnd/>
            <a:tailEnd/>
          </a:ln>
        </p:spPr>
      </p:pic>
      <p:pic>
        <p:nvPicPr>
          <p:cNvPr id="8" name="Picture 4" descr="\\a015\吴双婷\线.tif"/>
          <p:cNvPicPr>
            <a:picLocks noChangeAspect="1" noChangeArrowheads="1"/>
          </p:cNvPicPr>
          <p:nvPr/>
        </p:nvPicPr>
        <p:blipFill>
          <a:blip r:embed="rId3" cstate="print"/>
          <a:srcRect/>
          <a:stretch>
            <a:fillRect/>
          </a:stretch>
        </p:blipFill>
        <p:spPr bwMode="auto">
          <a:xfrm>
            <a:off x="1071880" y="2553970"/>
            <a:ext cx="1001395" cy="356870"/>
          </a:xfrm>
          <a:prstGeom prst="rect">
            <a:avLst/>
          </a:prstGeom>
          <a:noFill/>
          <a:ln w="9525">
            <a:noFill/>
            <a:miter lim="800000"/>
            <a:headEnd/>
            <a:tailEnd/>
          </a:ln>
        </p:spPr>
      </p:pic>
      <p:pic>
        <p:nvPicPr>
          <p:cNvPr id="9" name="Picture 4" descr="\\a015\吴双婷\线.tif"/>
          <p:cNvPicPr>
            <a:picLocks noChangeAspect="1" noChangeArrowheads="1"/>
          </p:cNvPicPr>
          <p:nvPr/>
        </p:nvPicPr>
        <p:blipFill>
          <a:blip r:embed="rId3" cstate="print"/>
          <a:srcRect/>
          <a:stretch>
            <a:fillRect/>
          </a:stretch>
        </p:blipFill>
        <p:spPr bwMode="auto">
          <a:xfrm>
            <a:off x="4281805" y="2544445"/>
            <a:ext cx="1004570" cy="356870"/>
          </a:xfrm>
          <a:prstGeom prst="rect">
            <a:avLst/>
          </a:prstGeom>
          <a:noFill/>
          <a:ln w="9525">
            <a:noFill/>
            <a:miter lim="800000"/>
            <a:headEnd/>
            <a:tailEnd/>
          </a:ln>
        </p:spPr>
      </p:pic>
      <p:pic>
        <p:nvPicPr>
          <p:cNvPr id="10" name="Picture 4" descr="\\a015\吴双婷\线.tif"/>
          <p:cNvPicPr>
            <a:picLocks noChangeAspect="1" noChangeArrowheads="1"/>
          </p:cNvPicPr>
          <p:nvPr/>
        </p:nvPicPr>
        <p:blipFill>
          <a:blip r:embed="rId3" cstate="print"/>
          <a:srcRect/>
          <a:stretch>
            <a:fillRect/>
          </a:stretch>
        </p:blipFill>
        <p:spPr bwMode="auto">
          <a:xfrm>
            <a:off x="1036320" y="2948940"/>
            <a:ext cx="1178560" cy="356870"/>
          </a:xfrm>
          <a:prstGeom prst="rect">
            <a:avLst/>
          </a:prstGeom>
          <a:noFill/>
          <a:ln w="9525">
            <a:noFill/>
            <a:miter lim="800000"/>
            <a:headEnd/>
            <a:tailEnd/>
          </a:ln>
        </p:spPr>
      </p:pic>
      <p:pic>
        <p:nvPicPr>
          <p:cNvPr id="11" name="Picture 4" descr="\\a015\吴双婷\线.tif"/>
          <p:cNvPicPr>
            <a:picLocks noChangeAspect="1" noChangeArrowheads="1"/>
          </p:cNvPicPr>
          <p:nvPr/>
        </p:nvPicPr>
        <p:blipFill>
          <a:blip r:embed="rId3" cstate="print"/>
          <a:srcRect/>
          <a:stretch>
            <a:fillRect/>
          </a:stretch>
        </p:blipFill>
        <p:spPr bwMode="auto">
          <a:xfrm>
            <a:off x="3128645" y="2963545"/>
            <a:ext cx="1529080" cy="356870"/>
          </a:xfrm>
          <a:prstGeom prst="rect">
            <a:avLst/>
          </a:prstGeom>
          <a:noFill/>
          <a:ln w="9525">
            <a:noFill/>
            <a:miter lim="800000"/>
            <a:headEnd/>
            <a:tailEnd/>
          </a:ln>
        </p:spPr>
      </p:pic>
      <p:pic>
        <p:nvPicPr>
          <p:cNvPr id="12" name="Picture 4" descr="\\a015\吴双婷\线.tif"/>
          <p:cNvPicPr>
            <a:picLocks noChangeAspect="1" noChangeArrowheads="1"/>
          </p:cNvPicPr>
          <p:nvPr/>
        </p:nvPicPr>
        <p:blipFill>
          <a:blip r:embed="rId3" cstate="print"/>
          <a:srcRect/>
          <a:stretch>
            <a:fillRect/>
          </a:stretch>
        </p:blipFill>
        <p:spPr bwMode="auto">
          <a:xfrm>
            <a:off x="1036613" y="3382803"/>
            <a:ext cx="928694" cy="356870"/>
          </a:xfrm>
          <a:prstGeom prst="rect">
            <a:avLst/>
          </a:prstGeom>
          <a:noFill/>
          <a:ln w="9525">
            <a:noFill/>
            <a:miter lim="800000"/>
            <a:headEnd/>
            <a:tailEnd/>
          </a:ln>
        </p:spPr>
      </p:pic>
      <p:pic>
        <p:nvPicPr>
          <p:cNvPr id="13" name="Picture 4" descr="\\a015\吴双婷\线.tif"/>
          <p:cNvPicPr>
            <a:picLocks noChangeAspect="1" noChangeArrowheads="1"/>
          </p:cNvPicPr>
          <p:nvPr/>
        </p:nvPicPr>
        <p:blipFill>
          <a:blip r:embed="rId3" cstate="print"/>
          <a:srcRect/>
          <a:stretch>
            <a:fillRect/>
          </a:stretch>
        </p:blipFill>
        <p:spPr bwMode="auto">
          <a:xfrm>
            <a:off x="2826385" y="3382645"/>
            <a:ext cx="1096010" cy="356870"/>
          </a:xfrm>
          <a:prstGeom prst="rect">
            <a:avLst/>
          </a:prstGeom>
          <a:noFill/>
          <a:ln w="9525">
            <a:noFill/>
            <a:miter lim="800000"/>
            <a:headEnd/>
            <a:tailEnd/>
          </a:ln>
        </p:spPr>
      </p:pic>
      <p:pic>
        <p:nvPicPr>
          <p:cNvPr id="14" name="Picture 4" descr="\\a015\吴双婷\线.tif"/>
          <p:cNvPicPr>
            <a:picLocks noChangeArrowheads="1"/>
          </p:cNvPicPr>
          <p:nvPr/>
        </p:nvPicPr>
        <p:blipFill>
          <a:blip r:embed="rId3" cstate="print"/>
          <a:srcRect/>
          <a:stretch>
            <a:fillRect/>
          </a:stretch>
        </p:blipFill>
        <p:spPr bwMode="auto">
          <a:xfrm>
            <a:off x="1071245" y="3777615"/>
            <a:ext cx="1224000" cy="356870"/>
          </a:xfrm>
          <a:prstGeom prst="rect">
            <a:avLst/>
          </a:prstGeom>
          <a:noFill/>
          <a:ln w="9525">
            <a:noFill/>
            <a:miter lim="800000"/>
            <a:headEnd/>
            <a:tailEnd/>
          </a:ln>
        </p:spPr>
      </p:pic>
      <p:pic>
        <p:nvPicPr>
          <p:cNvPr id="15" name="Picture 4" descr="\\a015\吴双婷\线.tif"/>
          <p:cNvPicPr>
            <a:picLocks noChangeAspect="1" noChangeArrowheads="1"/>
          </p:cNvPicPr>
          <p:nvPr/>
        </p:nvPicPr>
        <p:blipFill>
          <a:blip r:embed="rId3" cstate="print"/>
          <a:srcRect/>
          <a:stretch>
            <a:fillRect/>
          </a:stretch>
        </p:blipFill>
        <p:spPr bwMode="auto">
          <a:xfrm>
            <a:off x="3801107" y="3777776"/>
            <a:ext cx="1071570" cy="356870"/>
          </a:xfrm>
          <a:prstGeom prst="rect">
            <a:avLst/>
          </a:prstGeom>
          <a:noFill/>
          <a:ln w="9525">
            <a:noFill/>
            <a:miter lim="800000"/>
            <a:headEnd/>
            <a:tailEnd/>
          </a:ln>
        </p:spPr>
      </p:pic>
      <p:pic>
        <p:nvPicPr>
          <p:cNvPr id="16" name="Picture 4" descr="\\a015\吴双婷\线.tif"/>
          <p:cNvPicPr>
            <a:picLocks noChangeAspect="1" noChangeArrowheads="1"/>
          </p:cNvPicPr>
          <p:nvPr/>
        </p:nvPicPr>
        <p:blipFill>
          <a:blip r:embed="rId3" cstate="print"/>
          <a:srcRect/>
          <a:stretch>
            <a:fillRect/>
          </a:stretch>
        </p:blipFill>
        <p:spPr bwMode="auto">
          <a:xfrm>
            <a:off x="1000125" y="4206240"/>
            <a:ext cx="1294765" cy="356870"/>
          </a:xfrm>
          <a:prstGeom prst="rect">
            <a:avLst/>
          </a:prstGeom>
          <a:noFill/>
          <a:ln w="9525">
            <a:noFill/>
            <a:miter lim="800000"/>
            <a:headEnd/>
            <a:tailEnd/>
          </a:ln>
        </p:spPr>
      </p:pic>
      <p:pic>
        <p:nvPicPr>
          <p:cNvPr id="17" name="Picture 4" descr="\\a015\吴双婷\线.tif"/>
          <p:cNvPicPr>
            <a:picLocks noChangeAspect="1" noChangeArrowheads="1"/>
          </p:cNvPicPr>
          <p:nvPr/>
        </p:nvPicPr>
        <p:blipFill>
          <a:blip r:embed="rId3" cstate="print"/>
          <a:srcRect/>
          <a:stretch>
            <a:fillRect/>
          </a:stretch>
        </p:blipFill>
        <p:spPr bwMode="auto">
          <a:xfrm>
            <a:off x="1089660" y="4567555"/>
            <a:ext cx="981710" cy="395605"/>
          </a:xfrm>
          <a:prstGeom prst="rect">
            <a:avLst/>
          </a:prstGeom>
          <a:noFill/>
          <a:ln w="9525">
            <a:noFill/>
            <a:miter lim="800000"/>
            <a:headEnd/>
            <a:tailEnd/>
          </a:ln>
        </p:spPr>
      </p:pic>
      <p:pic>
        <p:nvPicPr>
          <p:cNvPr id="18" name="Picture 4" descr="\\a015\吴双婷\线.tif"/>
          <p:cNvPicPr>
            <a:picLocks noChangeAspect="1" noChangeArrowheads="1"/>
          </p:cNvPicPr>
          <p:nvPr/>
        </p:nvPicPr>
        <p:blipFill>
          <a:blip r:embed="rId3" cstate="print"/>
          <a:srcRect/>
          <a:stretch>
            <a:fillRect/>
          </a:stretch>
        </p:blipFill>
        <p:spPr bwMode="auto">
          <a:xfrm>
            <a:off x="4986020" y="4587240"/>
            <a:ext cx="780415" cy="356870"/>
          </a:xfrm>
          <a:prstGeom prst="rect">
            <a:avLst/>
          </a:prstGeom>
          <a:noFill/>
          <a:ln w="9525">
            <a:noFill/>
            <a:miter lim="800000"/>
            <a:headEnd/>
            <a:tailEnd/>
          </a:ln>
        </p:spPr>
      </p:pic>
      <p:pic>
        <p:nvPicPr>
          <p:cNvPr id="19" name="Picture 4" descr="\\a015\吴双婷\线.tif"/>
          <p:cNvPicPr>
            <a:picLocks noChangeAspect="1" noChangeArrowheads="1"/>
          </p:cNvPicPr>
          <p:nvPr/>
        </p:nvPicPr>
        <p:blipFill>
          <a:blip r:embed="rId3" cstate="print"/>
          <a:srcRect/>
          <a:stretch>
            <a:fillRect/>
          </a:stretch>
        </p:blipFill>
        <p:spPr bwMode="auto">
          <a:xfrm>
            <a:off x="1036320" y="5063490"/>
            <a:ext cx="929005" cy="356870"/>
          </a:xfrm>
          <a:prstGeom prst="rect">
            <a:avLst/>
          </a:prstGeom>
          <a:noFill/>
          <a:ln w="9525">
            <a:noFill/>
            <a:miter lim="800000"/>
            <a:headEnd/>
            <a:tailEnd/>
          </a:ln>
        </p:spPr>
      </p:pic>
      <p:pic>
        <p:nvPicPr>
          <p:cNvPr id="20" name="Picture 4" descr="\\a015\吴双婷\线.tif"/>
          <p:cNvPicPr>
            <a:picLocks noChangeArrowheads="1"/>
          </p:cNvPicPr>
          <p:nvPr/>
        </p:nvPicPr>
        <p:blipFill>
          <a:blip r:embed="rId3" cstate="print"/>
          <a:srcRect/>
          <a:stretch>
            <a:fillRect/>
          </a:stretch>
        </p:blipFill>
        <p:spPr bwMode="auto">
          <a:xfrm>
            <a:off x="4041775" y="5063490"/>
            <a:ext cx="1244600" cy="32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7"/>
                                        </p:tgtEl>
                                      </p:cBhvr>
                                    </p:animEffect>
                                    <p:set>
                                      <p:cBhvr>
                                        <p:cTn id="27" dur="1" fill="hold">
                                          <p:stCondLst>
                                            <p:cond delay="19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2000"/>
                                        <p:tgtEl>
                                          <p:spTgt spid="8"/>
                                        </p:tgtEl>
                                      </p:cBhvr>
                                    </p:animEffect>
                                    <p:set>
                                      <p:cBhvr>
                                        <p:cTn id="32" dur="1" fill="hold">
                                          <p:stCondLst>
                                            <p:cond delay="19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2000"/>
                                        <p:tgtEl>
                                          <p:spTgt spid="9"/>
                                        </p:tgtEl>
                                      </p:cBhvr>
                                    </p:animEffect>
                                    <p:set>
                                      <p:cBhvr>
                                        <p:cTn id="37" dur="1" fill="hold">
                                          <p:stCondLst>
                                            <p:cond delay="19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2000"/>
                                        <p:tgtEl>
                                          <p:spTgt spid="10"/>
                                        </p:tgtEl>
                                      </p:cBhvr>
                                    </p:animEffect>
                                    <p:set>
                                      <p:cBhvr>
                                        <p:cTn id="42" dur="1" fill="hold">
                                          <p:stCondLst>
                                            <p:cond delay="19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2000"/>
                                        <p:tgtEl>
                                          <p:spTgt spid="11"/>
                                        </p:tgtEl>
                                      </p:cBhvr>
                                    </p:animEffect>
                                    <p:set>
                                      <p:cBhvr>
                                        <p:cTn id="47" dur="1" fill="hold">
                                          <p:stCondLst>
                                            <p:cond delay="19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12"/>
                                        </p:tgtEl>
                                      </p:cBhvr>
                                    </p:animEffect>
                                    <p:set>
                                      <p:cBhvr>
                                        <p:cTn id="52" dur="1" fill="hold">
                                          <p:stCondLst>
                                            <p:cond delay="19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2000"/>
                                        <p:tgtEl>
                                          <p:spTgt spid="13"/>
                                        </p:tgtEl>
                                      </p:cBhvr>
                                    </p:animEffect>
                                    <p:set>
                                      <p:cBhvr>
                                        <p:cTn id="57" dur="1" fill="hold">
                                          <p:stCondLst>
                                            <p:cond delay="1999"/>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2000"/>
                                        <p:tgtEl>
                                          <p:spTgt spid="14"/>
                                        </p:tgtEl>
                                      </p:cBhvr>
                                    </p:animEffect>
                                    <p:set>
                                      <p:cBhvr>
                                        <p:cTn id="62" dur="1" fill="hold">
                                          <p:stCondLst>
                                            <p:cond delay="19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15"/>
                                        </p:tgtEl>
                                      </p:cBhvr>
                                    </p:animEffect>
                                    <p:set>
                                      <p:cBhvr>
                                        <p:cTn id="67" dur="1" fill="hold">
                                          <p:stCondLst>
                                            <p:cond delay="19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2000"/>
                                        <p:tgtEl>
                                          <p:spTgt spid="16"/>
                                        </p:tgtEl>
                                      </p:cBhvr>
                                    </p:animEffect>
                                    <p:set>
                                      <p:cBhvr>
                                        <p:cTn id="72" dur="1" fill="hold">
                                          <p:stCondLst>
                                            <p:cond delay="1999"/>
                                          </p:stCondLst>
                                        </p:cTn>
                                        <p:tgtEl>
                                          <p:spTgt spid="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17"/>
                                        </p:tgtEl>
                                      </p:cBhvr>
                                    </p:animEffect>
                                    <p:set>
                                      <p:cBhvr>
                                        <p:cTn id="77" dur="1" fill="hold">
                                          <p:stCondLst>
                                            <p:cond delay="1999"/>
                                          </p:stCondLst>
                                        </p:cTn>
                                        <p:tgtEl>
                                          <p:spTgt spid="1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18"/>
                                        </p:tgtEl>
                                      </p:cBhvr>
                                    </p:animEffect>
                                    <p:set>
                                      <p:cBhvr>
                                        <p:cTn id="82" dur="1" fill="hold">
                                          <p:stCondLst>
                                            <p:cond delay="19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2000"/>
                                        <p:tgtEl>
                                          <p:spTgt spid="19"/>
                                        </p:tgtEl>
                                      </p:cBhvr>
                                    </p:animEffect>
                                    <p:set>
                                      <p:cBhvr>
                                        <p:cTn id="87" dur="1" fill="hold">
                                          <p:stCondLst>
                                            <p:cond delay="1999"/>
                                          </p:stCondLst>
                                        </p:cTn>
                                        <p:tgtEl>
                                          <p:spTgt spid="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2000"/>
                                        <p:tgtEl>
                                          <p:spTgt spid="20"/>
                                        </p:tgtEl>
                                      </p:cBhvr>
                                    </p:animEffect>
                                    <p:set>
                                      <p:cBhvr>
                                        <p:cTn id="92" dur="1" fill="hold">
                                          <p:stCondLst>
                                            <p:cond delay="19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ustomerInfo>
  <UserName>Administrator</UserName>
  <CompanyName/>
  <MachineID>A666</MachineID>
  <ToolID>ljRTAAAAKGU=</ToolID>
  <Data><![CDATA[bGpSVEFBQUFLR1U9]]></Data>
</CustomerInfo>
</file>

<file path=customXml/itemProps1.xml><?xml version="1.0" encoding="utf-8"?>
<ds:datastoreItem xmlns:ds="http://schemas.openxmlformats.org/officeDocument/2006/customXml" ds:itemID="{B876A1F2-3810-4865-A28C-B7AF1FB7A900}">
  <ds:schemaRefs/>
</ds:datastoreItem>
</file>

<file path=docProps/app.xml><?xml version="1.0" encoding="utf-8"?>
<Properties xmlns="http://schemas.openxmlformats.org/officeDocument/2006/extended-properties" xmlns:vt="http://schemas.openxmlformats.org/officeDocument/2006/docPropsVTypes">
  <Template>UNIT 1　CULTURAL HERITAGE</Template>
  <TotalTime>2</TotalTime>
  <Words>9948</Words>
  <Application>Microsoft Office PowerPoint</Application>
  <PresentationFormat>自定义</PresentationFormat>
  <Paragraphs>567</Paragraphs>
  <Slides>79</Slides>
  <Notes>79</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Administrator</dc:creator>
  <cp:lastModifiedBy>Administrator</cp:lastModifiedBy>
  <cp:revision>361</cp:revision>
  <dcterms:created xsi:type="dcterms:W3CDTF">2021-06-21T12:05:00Z</dcterms:created>
  <dcterms:modified xsi:type="dcterms:W3CDTF">2021-07-01T07:22:02Z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