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84"/>
  </p:notesMasterIdLst>
  <p:sldIdLst>
    <p:sldId id="33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9" r:id="rId18"/>
    <p:sldId id="272" r:id="rId19"/>
    <p:sldId id="273" r:id="rId20"/>
    <p:sldId id="274" r:id="rId21"/>
    <p:sldId id="275" r:id="rId22"/>
    <p:sldId id="276" r:id="rId23"/>
    <p:sldId id="330" r:id="rId24"/>
    <p:sldId id="277" r:id="rId25"/>
    <p:sldId id="278" r:id="rId26"/>
    <p:sldId id="279" r:id="rId27"/>
    <p:sldId id="331" r:id="rId28"/>
    <p:sldId id="280" r:id="rId29"/>
    <p:sldId id="281" r:id="rId30"/>
    <p:sldId id="282" r:id="rId31"/>
    <p:sldId id="332" r:id="rId32"/>
    <p:sldId id="283" r:id="rId33"/>
    <p:sldId id="284" r:id="rId34"/>
    <p:sldId id="285" r:id="rId35"/>
    <p:sldId id="286" r:id="rId36"/>
    <p:sldId id="287" r:id="rId37"/>
    <p:sldId id="288" r:id="rId38"/>
    <p:sldId id="289" r:id="rId39"/>
    <p:sldId id="333" r:id="rId40"/>
    <p:sldId id="290" r:id="rId41"/>
    <p:sldId id="291" r:id="rId42"/>
    <p:sldId id="292" r:id="rId43"/>
    <p:sldId id="334" r:id="rId44"/>
    <p:sldId id="293" r:id="rId45"/>
    <p:sldId id="294" r:id="rId46"/>
    <p:sldId id="295" r:id="rId47"/>
    <p:sldId id="296" r:id="rId48"/>
    <p:sldId id="335" r:id="rId49"/>
    <p:sldId id="297" r:id="rId50"/>
    <p:sldId id="298" r:id="rId51"/>
    <p:sldId id="299" r:id="rId52"/>
    <p:sldId id="300" r:id="rId53"/>
    <p:sldId id="301" r:id="rId54"/>
    <p:sldId id="302" r:id="rId55"/>
    <p:sldId id="303" r:id="rId56"/>
    <p:sldId id="336"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37" r:id="rId80"/>
    <p:sldId id="326" r:id="rId81"/>
    <p:sldId id="327" r:id="rId82"/>
    <p:sldId id="328" r:id="rId83"/>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78142" autoAdjust="0"/>
  </p:normalViewPr>
  <p:slideViewPr>
    <p:cSldViewPr>
      <p:cViewPr>
        <p:scale>
          <a:sx n="100" d="100"/>
          <a:sy n="100" d="100"/>
        </p:scale>
        <p:origin x="-1944" y="-396"/>
      </p:cViewPr>
      <p:guideLst>
        <p:guide orient="horz" pos="2206"/>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2021/7/1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
        <p:nvSpPr>
          <p:cNvPr id="7" name="矩形 6"/>
          <p:cNvSpPr/>
          <p:nvPr/>
        </p:nvSpPr>
        <p:spPr>
          <a:xfrm>
            <a:off x="2613017" y="122517"/>
            <a:ext cx="3412922" cy="646331"/>
          </a:xfrm>
          <a:prstGeom prst="rect">
            <a:avLst/>
          </a:prstGeom>
        </p:spPr>
        <p:txBody>
          <a:bodyPr wrap="none">
            <a:spAutoFit/>
          </a:bodyPr>
          <a:lstStyle/>
          <a:p>
            <a:pPr marL="0" marR="0" indent="0" algn="ctr" defTabSz="914400" rtl="0" eaLnBrk="1" fontAlgn="auto" latinLnBrk="0" hangingPunct="1">
              <a:lnSpc>
                <a:spcPct val="150000"/>
              </a:lnSpc>
              <a:spcBef>
                <a:spcPct val="0"/>
              </a:spcBef>
              <a:spcAft>
                <a:spcPts val="0"/>
              </a:spcAft>
              <a:buClrTx/>
              <a:buSzTx/>
              <a:buFontTx/>
              <a:buNone/>
              <a:defRPr/>
            </a:pP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Unit 2</a:t>
            </a:r>
            <a:r>
              <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 Let’s celebrate!</a:t>
            </a:r>
            <a:endPar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1569FB26-FCF9-4974-8A1F-3FEA2E64617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39571"/>
            <a:ext cx="9180512" cy="68922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noChangeArrowheads="1"/>
          </p:cNvSpPr>
          <p:nvPr/>
        </p:nvSpPr>
        <p:spPr bwMode="auto">
          <a:xfrm>
            <a:off x="1285852" y="206835"/>
            <a:ext cx="3500462" cy="427352"/>
          </a:xfrm>
          <a:prstGeom prst="rect">
            <a:avLst/>
          </a:prstGeom>
          <a:noFill/>
          <a:ln w="9525">
            <a:noFill/>
            <a:miter lim="800000"/>
          </a:ln>
        </p:spPr>
        <p:txBody>
          <a:bodyPr anchor="ctr"/>
          <a:lstStyle/>
          <a:p>
            <a:pPr algn="l" eaLnBrk="0" latinLnBrk="1" hangingPunct="0">
              <a:spcBef>
                <a:spcPts val="140"/>
              </a:spcBef>
            </a:pPr>
            <a:r>
              <a:rPr lang="zh-CN" altLang="en-US" sz="2000" b="1" kern="0" dirty="0" smtClean="0">
                <a:solidFill>
                  <a:schemeClr val="bg1"/>
                </a:solidFill>
                <a:latin typeface="Times New Roman" panose="02020603050405020304" pitchFamily="65" charset="-122"/>
                <a:ea typeface="黑体" panose="02010609060101010101" pitchFamily="65" charset="-122"/>
              </a:rPr>
              <a:t>第1讲　描述运动的基本概念</a:t>
            </a:r>
            <a:endParaRPr lang="zh-CN" altLang="en-US" sz="2000" b="1" dirty="0">
              <a:solidFill>
                <a:schemeClr val="bg1"/>
              </a:solidFill>
            </a:endParaRPr>
          </a:p>
        </p:txBody>
      </p:sp>
      <p:pic>
        <p:nvPicPr>
          <p:cNvPr id="8194" name="Picture 2" descr="C:\Users\dell\Desktop\图片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4544" y="6228581"/>
            <a:ext cx="9721080" cy="641159"/>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dell\Desktop\2112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58" y="0"/>
            <a:ext cx="9144000" cy="81438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jpeg"/></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jpeg"/></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jpeg"/></Relationships>
</file>

<file path=ppt/slides/_rels/slide6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6988" y="5420533"/>
            <a:ext cx="6111396" cy="656409"/>
          </a:xfrm>
          <a:prstGeom prst="rect">
            <a:avLst/>
          </a:prstGeom>
        </p:spPr>
        <p:txBody>
          <a:bodyPr vert="horz" lIns="91440" tIns="45720" rIns="91440" bIns="45720" rtlCol="0">
            <a:normAutofit fontScale="25000" lnSpcReduction="20000"/>
          </a:bodyPr>
          <a:lstStyle/>
          <a:p>
            <a:pPr algn="ctr">
              <a:lnSpc>
                <a:spcPct val="170000"/>
              </a:lnSpc>
              <a:spcBef>
                <a:spcPct val="0"/>
              </a:spcBef>
              <a:defRPr/>
            </a:pPr>
            <a:r>
              <a:rPr lang="zh-CN" altLang="en-US" sz="14400" dirty="0" smtClean="0">
                <a:solidFill>
                  <a:schemeClr val="bg1"/>
                </a:solidFill>
                <a:latin typeface="黑体" pitchFamily="2" charset="-122"/>
                <a:ea typeface="黑体" pitchFamily="2" charset="-122"/>
              </a:rPr>
              <a:t>高中英语  必修</a:t>
            </a:r>
            <a:r>
              <a:rPr lang="zh-CN" altLang="en-US" sz="9600" dirty="0" smtClean="0">
                <a:solidFill>
                  <a:schemeClr val="bg1"/>
                </a:solidFill>
                <a:latin typeface="黑体" pitchFamily="2" charset="-122"/>
                <a:ea typeface="黑体" pitchFamily="2" charset="-122"/>
                <a:cs typeface="+mj-cs"/>
              </a:rPr>
              <a:t>第二</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册</a:t>
            </a:r>
            <a:r>
              <a:rPr kumimoji="0" lang="en-US" altLang="zh-CN"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 </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外研版</a:t>
            </a:r>
          </a:p>
        </p:txBody>
      </p:sp>
    </p:spTree>
    <p:custDataLst>
      <p:custData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49599"/>
            <a:ext cx="8316000" cy="1713546"/>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24.clean up the mess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收拾残局,收拾垃圾</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25.have nothing to do with...</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和</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无关</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26.rather than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而不是</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27.get up on stage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登上舞台</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2786050" y="1843870"/>
            <a:ext cx="2143140" cy="432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3500120" y="2376805"/>
            <a:ext cx="1357630" cy="277495"/>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2158348" y="2674139"/>
            <a:ext cx="785818" cy="432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2499995" y="3255645"/>
            <a:ext cx="1143000" cy="2819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140638"/>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Ⅲ.经典结构</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1.那就是为什么《圣诞老爸的来信》对于那些把圣诞节视作一年中的一个特殊</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时刻的人来说是一本完美的书。</a:t>
            </a:r>
            <a:endParaRPr lang="zh-CN" altLang="en-US" dirty="0"/>
          </a:p>
          <a:p>
            <a:pPr marL="0" indent="0" eaLnBrk="0" latinLnBrk="1" hangingPunct="0">
              <a:lnSpc>
                <a:spcPct val="150000"/>
              </a:lnSpc>
              <a:spcBef>
                <a:spcPts val="140"/>
              </a:spcBef>
              <a:buNone/>
            </a:pP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That is why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Letters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from</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Father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Christmas</a:t>
            </a:r>
            <a:r>
              <a:rPr lang="zh-CN" altLang="en-US" sz="1815" kern="0" dirty="0" smtClean="0">
                <a:solidFill>
                  <a:srgbClr val="000000"/>
                </a:solidFill>
                <a:latin typeface="Times New Roman" panose="02020603050405020304" pitchFamily="65" charset="-122"/>
                <a:ea typeface="宋体" panose="02010600030101010101" pitchFamily="2" charset="-122"/>
              </a:rPr>
              <a:t> could be the perfect book for those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who regard Christmas as a special time of year.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2.当孩子们打开它时一定非常兴奋。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children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must have been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very excited as they opened it.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3.然而,随着托尔金的孩子们长大,这些信件的确发生了变化</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letters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did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however, change as Tolkien’s children got older...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4.如今,有些人选择在饭店吃(年夜)饭,不过,不是每个人都热衷于这一想法。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Nowadays, some people choose to have the dinner in a restaurant, but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not everyone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is keen on this idea.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857224" y="2239161"/>
            <a:ext cx="1285884" cy="432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2095483" y="3520282"/>
            <a:ext cx="1643074"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1814493" y="4368013"/>
            <a:ext cx="642942" cy="468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785786" y="5649135"/>
            <a:ext cx="1500198" cy="46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3303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5.我真的认为花这么多时间准备一顿饭,然后在结束后再花一个小时清理这堆烂</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摊子是不值得这个力气的。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really don’t think it’s worth</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the effort of spending so much time preparing for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a single meal, and then another hour cleaning up the mess after it’s over.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6.外出就餐是个挺好的选择,而且这也谈不上丢弃传统。</a:t>
            </a:r>
            <a:endParaRPr lang="zh-CN" altLang="en-US" dirty="0"/>
          </a:p>
          <a:p>
            <a:pPr marL="0" indent="0" eaLnBrk="0" latinLnBrk="1" hangingPunct="0">
              <a:lnSpc>
                <a:spcPct val="150000"/>
              </a:lnSpc>
              <a:spcBef>
                <a:spcPts val="140"/>
              </a:spcBef>
              <a:buNone/>
            </a:pP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Eating out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is a good choice and it has nothing to do with loss of traditions.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7.不仅是因为我们很少吃到的美食,还因为我们全家人能有机会团聚在一起。</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was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not only</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for the delicious food that we seldom got to eat,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but</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for the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opportunity to have our whole family gathered together.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052488" y="2267736"/>
            <a:ext cx="3000396" cy="432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857224" y="3534570"/>
            <a:ext cx="1214446"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1428728" y="4391826"/>
            <a:ext cx="1000132" cy="468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7124065" y="4391660"/>
            <a:ext cx="668020" cy="43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79616"/>
            <a:ext cx="8316000" cy="340144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Ⅳ.长难句分析</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1.Interestingly, the letters did not contain the usual warnings to children that they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might not receive their presents if they were not good.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分析:本句是主从复合句,that they might not receive their presents if they were not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good为</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同位语</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从句,说明</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warnings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的内容,if they were not good为</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条件状语</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句意:有趣的是,这些信里并没有包含那些常见的对孩子们的警告——如果他们</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(表现)不好的话,就可能收不到礼物。</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571604" y="3248818"/>
            <a:ext cx="785818" cy="396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3643306" y="3248818"/>
            <a:ext cx="1143008"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872464" y="3645061"/>
            <a:ext cx="1071570" cy="46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38862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2....but if you find that not many of the things you asked for have come, and not per-</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haps quite as many as sometimes, remember that this Christmas all over the world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there are a terrible number of poor and starving people. </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a:t>
            </a:r>
            <a:r>
              <a:rPr lang="en-US" altLang="zh-CN" sz="1815" kern="0" dirty="0" smtClean="0">
                <a:solidFill>
                  <a:srgbClr val="000000"/>
                </a:solidFill>
                <a:latin typeface="Times New Roman" panose="02020603050405020304" pitchFamily="65" charset="-122"/>
                <a:ea typeface="宋体" panose="02010600030101010101" pitchFamily="2" charset="-122"/>
              </a:rPr>
              <a:t>:if you find...sometimes</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if</a:t>
            </a:r>
            <a:r>
              <a:rPr lang="zh-CN" altLang="en-US" sz="1815" kern="0" dirty="0" smtClean="0">
                <a:solidFill>
                  <a:srgbClr val="000000"/>
                </a:solidFill>
                <a:latin typeface="Times New Roman" panose="02020603050405020304" pitchFamily="65" charset="-122"/>
                <a:ea typeface="宋体" panose="02010600030101010101" pitchFamily="2" charset="-122"/>
              </a:rPr>
              <a:t>引导的</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条件状语</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a:t>
            </a:r>
            <a:r>
              <a:rPr lang="en-US" altLang="zh-CN" sz="1815" kern="0" dirty="0" smtClean="0">
                <a:solidFill>
                  <a:srgbClr val="000000"/>
                </a:solidFill>
                <a:latin typeface="Times New Roman" panose="02020603050405020304" pitchFamily="65" charset="-122"/>
                <a:ea typeface="宋体" panose="02010600030101010101" pitchFamily="2" charset="-122"/>
              </a:rPr>
              <a:t>,that not many...some-</a:t>
            </a:r>
            <a:endParaRPr lang="en-US" altLang="zh-CN"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times为</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宾语</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从句,you asked for为</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定语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从句;that this Christmas...starving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people为</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宾语</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但是,如果你发现自己并没有得到很多你想要的东西,有时甚至所获无</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几,请记住,在这个圣诞节,世界上还有很多贫穷和饥饿的人。</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4614863" y="2686839"/>
            <a:ext cx="1071570" cy="396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1500166" y="3096417"/>
            <a:ext cx="785818"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4429124" y="3101179"/>
            <a:ext cx="785818" cy="432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1643042" y="3520282"/>
            <a:ext cx="785818" cy="43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0473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Ⅴ.必备语法</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Modals(2)情态动词(2)</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选词填空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must,could,might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1.That is why </a:t>
            </a:r>
            <a:r>
              <a:rPr lang="zh-CN" altLang="en-US" sz="1815" i="1" kern="0" dirty="0" smtClean="0">
                <a:solidFill>
                  <a:srgbClr val="000000"/>
                </a:solidFill>
                <a:latin typeface="Times New Roman" panose="02020603050405020304" pitchFamily="65" charset="-122"/>
                <a:ea typeface="宋体" panose="02010600030101010101" pitchFamily="2" charset="-122"/>
              </a:rPr>
              <a:t>Letters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from</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Father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Christmas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could    </a:t>
            </a:r>
            <a:r>
              <a:rPr lang="zh-CN" altLang="en-US" sz="1815" kern="0" dirty="0" smtClean="0">
                <a:solidFill>
                  <a:srgbClr val="000000"/>
                </a:solidFill>
                <a:latin typeface="Times New Roman" panose="02020603050405020304" pitchFamily="65" charset="-122"/>
                <a:ea typeface="宋体" panose="02010600030101010101" pitchFamily="2" charset="-122"/>
              </a:rPr>
              <a:t> be the perfect book...</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2.The children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must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have been very excited as they opened it.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3....they  </a:t>
            </a:r>
            <a:r>
              <a:rPr lang="zh-CN" altLang="en-US" sz="1815" u="sng" kern="0" dirty="0" smtClean="0">
                <a:solidFill>
                  <a:srgbClr val="FF0000"/>
                </a:solidFill>
                <a:latin typeface="Times New Roman" panose="02020603050405020304" pitchFamily="65" charset="-122"/>
                <a:ea typeface="宋体" panose="02010600030101010101" pitchFamily="2" charset="-122"/>
              </a:rPr>
              <a:t>might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not receive their presents if they were not good.</a:t>
            </a:r>
            <a:endParaRPr lang="zh-CN" altLang="en-US" dirty="0"/>
          </a:p>
        </p:txBody>
      </p:sp>
      <p:pic>
        <p:nvPicPr>
          <p:cNvPr id="5" name="Picture 4" descr="\\a015\吴双婷\线.tif"/>
          <p:cNvPicPr>
            <a:picLocks noChangeAspect="1" noChangeArrowheads="1"/>
          </p:cNvPicPr>
          <p:nvPr/>
        </p:nvPicPr>
        <p:blipFill>
          <a:blip r:embed="rId3" cstate="print"/>
          <a:srcRect/>
          <a:stretch>
            <a:fillRect/>
          </a:stretch>
        </p:blipFill>
        <p:spPr bwMode="auto">
          <a:xfrm>
            <a:off x="4952686" y="3206272"/>
            <a:ext cx="78581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083435" y="3634740"/>
            <a:ext cx="9499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526519" y="4130838"/>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05757"/>
            <a:ext cx="8316000" cy="1400383"/>
          </a:xfrm>
          <a:prstGeom prst="rect">
            <a:avLst/>
          </a:prstGeom>
          <a:noFill/>
        </p:spPr>
        <p:txBody>
          <a:bodyPr wrap="square" lIns="0" tIns="0" rIns="0" bIns="0" rtlCol="0">
            <a:spAutoFit/>
          </a:bodyPr>
          <a:lstStyle/>
          <a:p>
            <a:pPr marL="0" indent="0" eaLnBrk="0" latinLnBrk="1" hangingPunct="0">
              <a:lnSpc>
                <a:spcPct val="150000"/>
              </a:lnSpc>
              <a:spcBef>
                <a:spcPts val="460"/>
              </a:spcBef>
              <a:buNone/>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honour(honor)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.向</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表示敬意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.尊敬;荣誉</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Freedom Day is to honour an event. (教材P13)</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自由日是为了纪念一个事件。</a:t>
            </a:r>
            <a:endParaRPr lang="zh-CN" altLang="en-US" dirty="0"/>
          </a:p>
        </p:txBody>
      </p:sp>
      <p:pic>
        <p:nvPicPr>
          <p:cNvPr id="3" name="图片 3" descr="textimage0.jpeg"/>
          <p:cNvPicPr>
            <a:picLocks noChangeAspect="1"/>
          </p:cNvPicPr>
          <p:nvPr/>
        </p:nvPicPr>
        <p:blipFill>
          <a:blip r:embed="rId3" cstate="print"/>
          <a:stretch>
            <a:fillRect/>
          </a:stretch>
        </p:blipFill>
        <p:spPr>
          <a:xfrm>
            <a:off x="3286117" y="1205691"/>
            <a:ext cx="1785950" cy="368381"/>
          </a:xfrm>
          <a:prstGeom prst="rect">
            <a:avLst/>
          </a:prstGeom>
        </p:spPr>
      </p:pic>
      <p:pic>
        <p:nvPicPr>
          <p:cNvPr id="4" name="图片 4" descr="textimage1.jpeg"/>
          <p:cNvPicPr>
            <a:picLocks noChangeAspect="1"/>
          </p:cNvPicPr>
          <p:nvPr/>
        </p:nvPicPr>
        <p:blipFill>
          <a:blip r:embed="rId4" cstate="print"/>
          <a:stretch>
            <a:fillRect/>
          </a:stretch>
        </p:blipFill>
        <p:spPr>
          <a:xfrm>
            <a:off x="928662" y="1891694"/>
            <a:ext cx="1049815" cy="285813"/>
          </a:xfrm>
          <a:prstGeom prst="rect">
            <a:avLst/>
          </a:prstGeom>
        </p:spPr>
      </p:pic>
      <p:sp>
        <p:nvSpPr>
          <p:cNvPr id="5" name="TextBox 2"/>
          <p:cNvSpPr txBox="1"/>
          <p:nvPr/>
        </p:nvSpPr>
        <p:spPr>
          <a:xfrm>
            <a:off x="720000" y="3200929"/>
            <a:ext cx="8316000" cy="296055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was honoured to have been mentioned in his speech.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他在讲话中提到了我,我很荣幸。</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We celebrate Mother’s Day in honour of our mothers.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我们庆祝母亲节是为了向我们的母亲表示敬意。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is a great honour for me to stand here being interviewed.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我很荣幸能站在这里接受面试。</a:t>
            </a:r>
            <a:endParaRPr lang="zh-CN" altLang="en-US" dirty="0"/>
          </a:p>
        </p:txBody>
      </p:sp>
      <p:pic>
        <p:nvPicPr>
          <p:cNvPr id="6" name="图片 3" descr="textimage2.jpeg"/>
          <p:cNvPicPr>
            <a:picLocks noChangeAspect="1"/>
          </p:cNvPicPr>
          <p:nvPr/>
        </p:nvPicPr>
        <p:blipFill>
          <a:blip r:embed="rId5" cstate="print"/>
          <a:stretch>
            <a:fillRect/>
          </a:stretch>
        </p:blipFill>
        <p:spPr>
          <a:xfrm>
            <a:off x="720000" y="3291530"/>
            <a:ext cx="209549" cy="238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(XINHUANET,2020年11月)They were honoured with the title of model workers for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their contributions to our society.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由于对我们社会的贡献,他们被授予劳动模范称号。</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①honour sb</a:t>
            </a:r>
            <a:r>
              <a:rPr lang="zh-CN" altLang="en-US" sz="1815" kern="0" dirty="0" smtClean="0">
                <a:solidFill>
                  <a:schemeClr val="tx1"/>
                </a:solidFill>
                <a:latin typeface="Times New Roman" panose="02020603050405020304" pitchFamily="65" charset="-122"/>
                <a:ea typeface="宋体" panose="02010600030101010101" pitchFamily="2" charset="-122"/>
              </a:rPr>
              <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with   </a:t>
            </a:r>
            <a:r>
              <a:rPr lang="zh-CN" altLang="en-US" sz="1815" i="1"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 </a:t>
            </a:r>
            <a:r>
              <a:rPr lang="zh-CN" altLang="en-US"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sth.因某事而给予某人表扬(或奖励、头衔、称</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号</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be/feel </a:t>
            </a:r>
            <a:r>
              <a:rPr lang="en-US" altLang="zh-CN" sz="1815" kern="0" dirty="0" err="1" smtClean="0">
                <a:solidFill>
                  <a:srgbClr val="000000"/>
                </a:solidFill>
                <a:latin typeface="Times New Roman" panose="02020603050405020304" pitchFamily="65" charset="-122"/>
                <a:ea typeface="宋体" panose="02010600030101010101" pitchFamily="2" charset="-122"/>
              </a:rPr>
              <a:t>honoured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do</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做某事感到荣幸</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be </a:t>
            </a:r>
            <a:r>
              <a:rPr lang="en-US" altLang="zh-CN" sz="1815" kern="0" dirty="0" err="1" smtClean="0">
                <a:solidFill>
                  <a:srgbClr val="000000"/>
                </a:solidFill>
                <a:latin typeface="Times New Roman" panose="02020603050405020304" pitchFamily="65" charset="-122"/>
                <a:ea typeface="宋体" panose="02010600030101010101" pitchFamily="2" charset="-122"/>
              </a:rPr>
              <a:t>honoured</a:t>
            </a:r>
            <a:r>
              <a:rPr lang="en-US" altLang="zh-CN" sz="1815" kern="0" dirty="0" smtClean="0">
                <a:solidFill>
                  <a:srgbClr val="000000"/>
                </a:solidFill>
                <a:latin typeface="Times New Roman" panose="02020603050405020304" pitchFamily="65" charset="-122"/>
                <a:ea typeface="宋体" panose="02010600030101010101" pitchFamily="2" charset="-122"/>
              </a:rPr>
              <a:t> as...</a:t>
            </a:r>
            <a:r>
              <a:rPr lang="zh-CN" altLang="en-US" sz="1815" kern="0" dirty="0" smtClean="0">
                <a:solidFill>
                  <a:srgbClr val="000000"/>
                </a:solidFill>
                <a:latin typeface="Times New Roman" panose="02020603050405020304" pitchFamily="65" charset="-122"/>
                <a:ea typeface="宋体" panose="02010600030101010101" pitchFamily="2" charset="-122"/>
              </a:rPr>
              <a:t>被誉为</a:t>
            </a:r>
            <a:r>
              <a:rPr lang="en-US" altLang="zh-CN" sz="1815" kern="0" dirty="0" smtClean="0">
                <a:solidFill>
                  <a:srgbClr val="000000"/>
                </a:solidFill>
                <a:latin typeface="黑体" panose="02010609060101010101"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被授予</a:t>
            </a:r>
            <a:r>
              <a:rPr lang="en-US" altLang="zh-CN"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的称号</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in </a:t>
            </a:r>
            <a:r>
              <a:rPr lang="en-US" altLang="zh-CN" sz="1815" kern="0" dirty="0" err="1" smtClean="0">
                <a:solidFill>
                  <a:srgbClr val="000000"/>
                </a:solidFill>
                <a:latin typeface="Times New Roman" panose="02020603050405020304" pitchFamily="65" charset="-122"/>
                <a:ea typeface="宋体" panose="02010600030101010101" pitchFamily="2" charset="-122"/>
              </a:rPr>
              <a:t>honour</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of</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sb./</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.=in </a:t>
            </a:r>
            <a:r>
              <a:rPr lang="en-US" altLang="zh-CN" sz="1815" kern="0" dirty="0" err="1" smtClean="0">
                <a:solidFill>
                  <a:srgbClr val="000000"/>
                </a:solidFill>
                <a:latin typeface="Times New Roman" panose="02020603050405020304" pitchFamily="65" charset="-122"/>
                <a:ea typeface="宋体" panose="02010600030101010101" pitchFamily="2" charset="-122"/>
              </a:rPr>
              <a:t>sb.’s</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sth.’s</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honour</a:t>
            </a:r>
            <a:r>
              <a:rPr lang="zh-CN" altLang="en-US" sz="1815" kern="0" dirty="0" smtClean="0">
                <a:solidFill>
                  <a:srgbClr val="000000"/>
                </a:solidFill>
                <a:latin typeface="Times New Roman" panose="02020603050405020304" pitchFamily="65" charset="-122"/>
                <a:ea typeface="宋体" panose="02010600030101010101" pitchFamily="2" charset="-122"/>
              </a:rPr>
              <a:t>为了纪念某人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为向某人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某事表示敬意</a:t>
            </a:r>
            <a:endParaRPr lang="zh-CN" altLang="en-US" sz="2000" dirty="0" smtClean="0"/>
          </a:p>
        </p:txBody>
      </p:sp>
      <p:pic>
        <p:nvPicPr>
          <p:cNvPr id="4" name="图片 4" descr="textimage3.jpeg"/>
          <p:cNvPicPr>
            <a:picLocks noChangeAspect="1"/>
          </p:cNvPicPr>
          <p:nvPr/>
        </p:nvPicPr>
        <p:blipFill>
          <a:blip r:embed="rId3" cstate="print"/>
          <a:stretch>
            <a:fillRect/>
          </a:stretch>
        </p:blipFill>
        <p:spPr>
          <a:xfrm>
            <a:off x="642910" y="2848765"/>
            <a:ext cx="247650" cy="247649"/>
          </a:xfrm>
          <a:prstGeom prst="rect">
            <a:avLst/>
          </a:prstGeom>
        </p:spPr>
      </p:pic>
      <p:pic>
        <p:nvPicPr>
          <p:cNvPr id="5" name="Picture 4" descr="\\a015\吴双婷\线.tif"/>
          <p:cNvPicPr>
            <a:picLocks noChangeArrowheads="1"/>
          </p:cNvPicPr>
          <p:nvPr/>
        </p:nvPicPr>
        <p:blipFill>
          <a:blip r:embed="rId4" cstate="print"/>
          <a:srcRect/>
          <a:stretch>
            <a:fillRect/>
          </a:stretch>
        </p:blipFill>
        <p:spPr bwMode="auto">
          <a:xfrm>
            <a:off x="2018030" y="3241675"/>
            <a:ext cx="835660" cy="288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3348355" y="3207385"/>
            <a:ext cx="76644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2428875" y="4086860"/>
            <a:ext cx="57086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928495" y="4939030"/>
            <a:ext cx="3219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3251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is an honour   </a:t>
            </a:r>
            <a:r>
              <a:rPr lang="zh-CN" altLang="en-US" sz="1815" u="sng" kern="0" dirty="0" smtClean="0">
                <a:solidFill>
                  <a:srgbClr val="FF0000"/>
                </a:solidFill>
                <a:latin typeface="Times New Roman" panose="02020603050405020304" pitchFamily="65" charset="-122"/>
                <a:ea typeface="宋体" panose="02010600030101010101" pitchFamily="2" charset="-122"/>
              </a:rPr>
              <a:t>to do</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sth. 很荣幸做某事。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have the honour of doing sth.有幸做某事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注意:英语中,有些不可数名词,可在其前加不定冠词而使其具体化。常见的有</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honour、knowledge、surprise、success、failure、help、pleasure、comfort等。</a:t>
            </a:r>
            <a:endParaRPr lang="zh-CN" altLang="en-US" dirty="0"/>
          </a:p>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(2020</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,35,</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)—Do you know anything about Zhang </a:t>
            </a:r>
            <a:r>
              <a:rPr lang="en-US" altLang="zh-CN" sz="1815" kern="0" dirty="0" err="1" smtClean="0">
                <a:solidFill>
                  <a:srgbClr val="000000"/>
                </a:solidFill>
                <a:latin typeface="Times New Roman" panose="02020603050405020304" pitchFamily="65" charset="-122"/>
                <a:ea typeface="宋体" panose="02010600030101010101" pitchFamily="2" charset="-122"/>
              </a:rPr>
              <a:t>Zhongjing</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a:p>
            <a:pPr eaLnBrk="0" latinLnBrk="1" hangingPunct="0">
              <a:lnSpc>
                <a:spcPct val="150000"/>
              </a:lnSpc>
              <a:spcBef>
                <a:spcPts val="20"/>
              </a:spcBef>
            </a:pPr>
            <a:r>
              <a:rPr lang="en-US" altLang="zh-CN" sz="1815" kern="0" dirty="0" smtClean="0">
                <a:solidFill>
                  <a:srgbClr val="000000"/>
                </a:solidFill>
                <a:latin typeface="Times New Roman" panose="02020603050405020304" pitchFamily="65" charset="-122"/>
                <a:ea typeface="宋体" panose="02010600030101010101" pitchFamily="2" charset="-122"/>
              </a:rPr>
              <a:t>—By all </a:t>
            </a:r>
            <a:r>
              <a:rPr lang="en-US" altLang="zh-CN" sz="1815" kern="0" dirty="0" err="1" smtClean="0">
                <a:solidFill>
                  <a:srgbClr val="000000"/>
                </a:solidFill>
                <a:latin typeface="Times New Roman" panose="02020603050405020304" pitchFamily="65" charset="-122"/>
                <a:ea typeface="宋体" panose="02010600030101010101" pitchFamily="2" charset="-122"/>
              </a:rPr>
              <a:t>means.He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has been honored</a:t>
            </a:r>
            <a:r>
              <a:rPr lang="en-US" altLang="zh-CN" sz="1815" kern="0" dirty="0" smtClean="0">
                <a:solidFill>
                  <a:srgbClr val="000000"/>
                </a:solidFill>
                <a:latin typeface="Times New Roman" panose="02020603050405020304" pitchFamily="65" charset="-122"/>
                <a:ea typeface="宋体" panose="02010600030101010101" pitchFamily="2" charset="-122"/>
              </a:rPr>
              <a:t>    (honor) as a master doctor since the East-</a:t>
            </a:r>
            <a:r>
              <a:rPr lang="en-US" sz="2000" dirty="0" smtClean="0"/>
              <a:t/>
            </a:r>
            <a:br>
              <a:rPr lang="en-US" sz="2000" dirty="0" smtClean="0"/>
            </a:br>
            <a:r>
              <a:rPr lang="en-US" altLang="zh-CN" sz="1815" kern="0" dirty="0" err="1" smtClean="0">
                <a:solidFill>
                  <a:srgbClr val="000000"/>
                </a:solidFill>
                <a:latin typeface="Times New Roman" panose="02020603050405020304" pitchFamily="65" charset="-122"/>
                <a:ea typeface="宋体" panose="02010600030101010101" pitchFamily="2" charset="-122"/>
              </a:rPr>
              <a:t>ern</a:t>
            </a:r>
            <a:r>
              <a:rPr lang="en-US" altLang="zh-CN" sz="1815" kern="0" dirty="0" smtClean="0">
                <a:solidFill>
                  <a:srgbClr val="000000"/>
                </a:solidFill>
                <a:latin typeface="Times New Roman" panose="02020603050405020304" pitchFamily="65" charset="-122"/>
                <a:ea typeface="宋体" panose="02010600030101010101" pitchFamily="2" charset="-122"/>
              </a:rPr>
              <a:t> Han Dynasty.</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考查时态和语态。句意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你知道张仲景吗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当然知道。自东汉以来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他一直被尊为“医圣”。根据时间状语</a:t>
            </a:r>
            <a:r>
              <a:rPr lang="en-US" altLang="zh-CN" sz="1815" kern="0" dirty="0" smtClean="0">
                <a:solidFill>
                  <a:srgbClr val="000000"/>
                </a:solidFill>
                <a:latin typeface="Times New Roman" panose="02020603050405020304" pitchFamily="65" charset="-122"/>
                <a:ea typeface="宋体" panose="02010600030101010101" pitchFamily="2" charset="-122"/>
              </a:rPr>
              <a:t>since the Eastern Han Dynasty</a:t>
            </a:r>
            <a:r>
              <a:rPr lang="zh-CN" altLang="en-US" sz="1815" kern="0" dirty="0" smtClean="0">
                <a:solidFill>
                  <a:srgbClr val="000000"/>
                </a:solidFill>
                <a:latin typeface="Times New Roman" panose="02020603050405020304" pitchFamily="65" charset="-122"/>
                <a:ea typeface="宋体" panose="02010600030101010101" pitchFamily="2" charset="-122"/>
              </a:rPr>
              <a:t>可知应用现在完成时</a:t>
            </a:r>
            <a:r>
              <a:rPr lang="en-US" altLang="zh-CN" sz="1815" kern="0" dirty="0" smtClean="0">
                <a:solidFill>
                  <a:srgbClr val="000000"/>
                </a:solidFill>
                <a:latin typeface="Times New Roman" panose="02020603050405020304" pitchFamily="65" charset="-122"/>
                <a:ea typeface="宋体" panose="02010600030101010101" pitchFamily="2" charset="-122"/>
              </a:rPr>
              <a:t>,He</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honor</a:t>
            </a:r>
            <a:r>
              <a:rPr lang="zh-CN" altLang="en-US" sz="1815" kern="0" dirty="0" smtClean="0">
                <a:solidFill>
                  <a:srgbClr val="000000"/>
                </a:solidFill>
                <a:latin typeface="Times New Roman" panose="02020603050405020304" pitchFamily="65" charset="-122"/>
                <a:ea typeface="宋体" panose="02010600030101010101" pitchFamily="2" charset="-122"/>
              </a:rPr>
              <a:t>之间是逻辑上的被动关系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应用被动语态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has been honored</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p:txBody>
      </p:sp>
      <p:pic>
        <p:nvPicPr>
          <p:cNvPr id="3" name="图片 3" descr="textimage4.jpeg"/>
          <p:cNvPicPr>
            <a:picLocks noChangeAspect="1"/>
          </p:cNvPicPr>
          <p:nvPr/>
        </p:nvPicPr>
        <p:blipFill>
          <a:blip r:embed="rId3" cstate="print"/>
          <a:stretch>
            <a:fillRect/>
          </a:stretch>
        </p:blipFill>
        <p:spPr>
          <a:xfrm>
            <a:off x="714348" y="2757332"/>
            <a:ext cx="851604" cy="287484"/>
          </a:xfrm>
          <a:prstGeom prst="rect">
            <a:avLst/>
          </a:prstGeom>
        </p:spPr>
      </p:pic>
      <p:pic>
        <p:nvPicPr>
          <p:cNvPr id="4" name="图片 3" descr="textimage5.jpeg"/>
          <p:cNvPicPr>
            <a:picLocks noChangeAspect="1"/>
          </p:cNvPicPr>
          <p:nvPr/>
        </p:nvPicPr>
        <p:blipFill>
          <a:blip r:embed="rId4" cstate="print"/>
          <a:stretch>
            <a:fillRect/>
          </a:stretch>
        </p:blipFill>
        <p:spPr>
          <a:xfrm>
            <a:off x="2571736" y="3706021"/>
            <a:ext cx="440373" cy="295875"/>
          </a:xfrm>
          <a:prstGeom prst="rect">
            <a:avLst/>
          </a:prstGeom>
        </p:spPr>
      </p:pic>
      <p:pic>
        <p:nvPicPr>
          <p:cNvPr id="5" name="Picture 4" descr="\\a015\吴双婷\线.tif"/>
          <p:cNvPicPr>
            <a:picLocks noChangeArrowheads="1"/>
          </p:cNvPicPr>
          <p:nvPr/>
        </p:nvPicPr>
        <p:blipFill>
          <a:blip r:embed="rId5" cstate="print"/>
          <a:srcRect/>
          <a:stretch>
            <a:fillRect/>
          </a:stretch>
        </p:blipFill>
        <p:spPr bwMode="auto">
          <a:xfrm>
            <a:off x="2145665" y="920115"/>
            <a:ext cx="622300" cy="396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2571750" y="4172585"/>
            <a:ext cx="17125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906017"/>
            <a:ext cx="8316000" cy="216852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(2019江苏,阅读理解D,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director agreed to add it to the playing list.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But Naomi would have to ask Steve’s permission. He considered it  </a:t>
            </a:r>
            <a:r>
              <a:rPr lang="zh-CN" altLang="en-US" sz="1815" u="sng" kern="0" dirty="0" smtClean="0">
                <a:solidFill>
                  <a:srgbClr val="FF0000"/>
                </a:solidFill>
                <a:latin typeface="Times New Roman" panose="02020603050405020304" pitchFamily="65" charset="-122"/>
                <a:ea typeface="宋体" panose="02010600030101010101" pitchFamily="2" charset="-122"/>
              </a:rPr>
              <a:t>　an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honor.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考查冠词。句意:导演同意把它加入到演出名单里,但Naomi必须征得</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Steve的同意。他认为这是一种荣誉。honor前加不定冠词从而具体化,意为“荣</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誉,光荣(的事)”,且honor以元音音素开头,故用不定冠词an。</a:t>
            </a:r>
            <a:endParaRPr lang="zh-CN" altLang="en-US" dirty="0"/>
          </a:p>
        </p:txBody>
      </p:sp>
      <p:pic>
        <p:nvPicPr>
          <p:cNvPr id="4" name="图片 4" descr="textimage6.jpeg"/>
          <p:cNvPicPr>
            <a:picLocks noChangeAspect="1"/>
          </p:cNvPicPr>
          <p:nvPr/>
        </p:nvPicPr>
        <p:blipFill>
          <a:blip r:embed="rId3" cstate="print"/>
          <a:stretch>
            <a:fillRect/>
          </a:stretch>
        </p:blipFill>
        <p:spPr>
          <a:xfrm>
            <a:off x="3357554" y="2028898"/>
            <a:ext cx="404801" cy="2719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146290" y="2435225"/>
            <a:ext cx="6184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Ⅰ.核心单词</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(A)写作词汇—写词形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 </a:t>
            </a:r>
            <a:r>
              <a:rPr lang="zh-CN" altLang="en-US" sz="1815" u="sng" kern="0" dirty="0" smtClean="0">
                <a:solidFill>
                  <a:srgbClr val="FF0000"/>
                </a:solidFill>
                <a:latin typeface="Times New Roman" panose="02020603050405020304" pitchFamily="65" charset="-122"/>
                <a:ea typeface="宋体" panose="02010600030101010101" pitchFamily="2" charset="-122"/>
              </a:rPr>
              <a:t>honour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.向</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表示敬意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dragon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.龙</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 </a:t>
            </a:r>
            <a:r>
              <a:rPr lang="zh-CN" altLang="en-US" sz="1815" u="sng" kern="0" dirty="0" smtClean="0">
                <a:solidFill>
                  <a:srgbClr val="FF0000"/>
                </a:solidFill>
                <a:latin typeface="Times New Roman" panose="02020603050405020304" pitchFamily="65" charset="-122"/>
                <a:ea typeface="宋体" panose="02010600030101010101" pitchFamily="2" charset="-122"/>
              </a:rPr>
              <a:t>vote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.投票,表决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  </a:t>
            </a:r>
            <a:r>
              <a:rPr lang="zh-CN" altLang="en-US" sz="1815" u="sng" kern="0" dirty="0" smtClean="0">
                <a:solidFill>
                  <a:srgbClr val="FF0000"/>
                </a:solidFill>
                <a:latin typeface="Times New Roman" panose="02020603050405020304" pitchFamily="65" charset="-122"/>
                <a:ea typeface="宋体" panose="02010600030101010101" pitchFamily="2" charset="-122"/>
              </a:rPr>
              <a:t>regardless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.不管,不顾</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 </a:t>
            </a:r>
            <a:r>
              <a:rPr lang="zh-CN" altLang="en-US" sz="1815" u="sng" kern="0" dirty="0" smtClean="0">
                <a:solidFill>
                  <a:srgbClr val="FF0000"/>
                </a:solidFill>
                <a:latin typeface="Times New Roman" panose="02020603050405020304" pitchFamily="65" charset="-122"/>
                <a:ea typeface="宋体" panose="02010600030101010101" pitchFamily="2" charset="-122"/>
              </a:rPr>
              <a:t>regard</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.认为,看作</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 </a:t>
            </a:r>
            <a:r>
              <a:rPr lang="zh-CN" altLang="en-US" sz="1815" u="sng" kern="0" dirty="0" smtClean="0">
                <a:solidFill>
                  <a:srgbClr val="FF0000"/>
                </a:solidFill>
                <a:latin typeface="Times New Roman" panose="02020603050405020304" pitchFamily="65" charset="-122"/>
                <a:ea typeface="宋体" panose="02010600030101010101" pitchFamily="2" charset="-122"/>
              </a:rPr>
              <a:t>literature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.文学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 </a:t>
            </a:r>
            <a:r>
              <a:rPr lang="zh-CN" altLang="en-US" sz="1815" u="sng" kern="0" dirty="0" smtClean="0">
                <a:solidFill>
                  <a:srgbClr val="FF0000"/>
                </a:solidFill>
                <a:latin typeface="Times New Roman" panose="02020603050405020304" pitchFamily="65" charset="-122"/>
                <a:ea typeface="宋体" panose="02010600030101010101" pitchFamily="2" charset="-122"/>
              </a:rPr>
              <a:t>envelope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.信封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 </a:t>
            </a:r>
            <a:r>
              <a:rPr lang="zh-CN" altLang="en-US" sz="1815" u="sng" kern="0" dirty="0" smtClean="0">
                <a:solidFill>
                  <a:srgbClr val="FF0000"/>
                </a:solidFill>
                <a:latin typeface="Times New Roman" panose="02020603050405020304" pitchFamily="65" charset="-122"/>
                <a:ea typeface="宋体" panose="02010600030101010101" pitchFamily="2" charset="-122"/>
              </a:rPr>
              <a:t>pole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.(行星的)地极,(尤指地球的)北极或南极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 </a:t>
            </a:r>
            <a:r>
              <a:rPr lang="zh-CN" altLang="en-US" sz="1815" u="sng" kern="0" dirty="0" smtClean="0">
                <a:solidFill>
                  <a:srgbClr val="FF0000"/>
                </a:solidFill>
                <a:latin typeface="Times New Roman" panose="02020603050405020304" pitchFamily="65" charset="-122"/>
                <a:ea typeface="宋体" panose="02010600030101010101" pitchFamily="2" charset="-122"/>
              </a:rPr>
              <a:t>roof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.(建筑物、汽车、帐篷等的)顶,顶部</a:t>
            </a:r>
            <a:endParaRPr lang="zh-CN" altLang="en-US" dirty="0"/>
          </a:p>
        </p:txBody>
      </p:sp>
      <p:pic>
        <p:nvPicPr>
          <p:cNvPr id="6" name="Picture 4" descr="\\a015\吴双婷\线.tif"/>
          <p:cNvPicPr>
            <a:picLocks noChangeAspect="1" noChangeArrowheads="1"/>
          </p:cNvPicPr>
          <p:nvPr/>
        </p:nvPicPr>
        <p:blipFill>
          <a:blip r:embed="rId3" cstate="print"/>
          <a:srcRect/>
          <a:stretch>
            <a:fillRect/>
          </a:stretch>
        </p:blipFill>
        <p:spPr bwMode="auto">
          <a:xfrm>
            <a:off x="892810" y="2344420"/>
            <a:ext cx="7505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34085" y="2777490"/>
            <a:ext cx="70929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34085" y="3206750"/>
            <a:ext cx="50482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34085" y="3661410"/>
            <a:ext cx="103378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34085" y="4511040"/>
            <a:ext cx="89471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934085" y="4063365"/>
            <a:ext cx="70866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934085" y="5396230"/>
            <a:ext cx="50482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934720" y="4962525"/>
            <a:ext cx="894080"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892810" y="5882640"/>
            <a:ext cx="54673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9"/>
                                        </p:tgtEl>
                                      </p:cBhvr>
                                    </p:animEffect>
                                    <p:set>
                                      <p:cBhvr>
                                        <p:cTn id="22" dur="1" fill="hold">
                                          <p:stCondLst>
                                            <p:cond delay="1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10"/>
                                        </p:tgtEl>
                                      </p:cBhvr>
                                    </p:animEffect>
                                    <p:set>
                                      <p:cBhvr>
                                        <p:cTn id="27" dur="1" fill="hold">
                                          <p:stCondLst>
                                            <p:cond delay="19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1"/>
                                        </p:tgtEl>
                                      </p:cBhvr>
                                    </p:animEffect>
                                    <p:set>
                                      <p:cBhvr>
                                        <p:cTn id="32" dur="1" fill="hold">
                                          <p:stCondLst>
                                            <p:cond delay="19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2"/>
                                        </p:tgtEl>
                                      </p:cBhvr>
                                    </p:animEffect>
                                    <p:set>
                                      <p:cBhvr>
                                        <p:cTn id="37" dur="1" fill="hold">
                                          <p:stCondLst>
                                            <p:cond delay="19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3"/>
                                        </p:tgtEl>
                                      </p:cBhvr>
                                    </p:animEffect>
                                    <p:set>
                                      <p:cBhvr>
                                        <p:cTn id="42" dur="1" fill="hold">
                                          <p:stCondLst>
                                            <p:cond delay="19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4"/>
                                        </p:tgtEl>
                                      </p:cBhvr>
                                    </p:animEffect>
                                    <p:set>
                                      <p:cBhvr>
                                        <p:cTn id="47"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745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 (2017浙江,书面表达,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will be honored  </a:t>
            </a:r>
            <a:r>
              <a:rPr lang="zh-CN" altLang="en-US" sz="1815" u="sng" kern="0" dirty="0" smtClean="0">
                <a:solidFill>
                  <a:srgbClr val="FF0000"/>
                </a:solidFill>
                <a:latin typeface="Times New Roman" panose="02020603050405020304" pitchFamily="65" charset="-122"/>
                <a:ea typeface="宋体" panose="02010600030101010101" pitchFamily="2" charset="-122"/>
              </a:rPr>
              <a:t>to have</a:t>
            </a:r>
            <a:r>
              <a:rPr lang="zh-CN" altLang="en-US" sz="1815" kern="0" dirty="0" smtClean="0">
                <a:solidFill>
                  <a:srgbClr val="000000"/>
                </a:solidFill>
                <a:latin typeface="Times New Roman" panose="02020603050405020304" pitchFamily="65" charset="-122"/>
                <a:ea typeface="宋体" panose="02010600030101010101" pitchFamily="2" charset="-122"/>
              </a:rPr>
              <a:t>   (have) you there with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us, enjoying the colorful days.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考查非谓语动词。句意:我将很荣幸有你和我们在一起,享受多彩的日</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子。 be/feel honored to do sth. 做某事感到荣幸。</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 (2016课标全国Ⅰ,语法填空,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 it was a great honour  </a:t>
            </a:r>
            <a:r>
              <a:rPr lang="zh-CN" altLang="en-US" sz="1815" u="sng" kern="0" dirty="0" smtClean="0">
                <a:solidFill>
                  <a:srgbClr val="FF0000"/>
                </a:solidFill>
                <a:latin typeface="Times New Roman" panose="02020603050405020304" pitchFamily="65" charset="-122"/>
                <a:ea typeface="宋体" panose="02010600030101010101" pitchFamily="2" charset="-122"/>
              </a:rPr>
              <a:t>to be invited</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(invite) backstage at the not-for-profit Panda Base, where ticket money helps pay for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research.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考查非谓语动词。句意:所以能私下里被邀请到非营利性熊猫基地是一种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莫大的荣幸,那儿的门票收入帮助支付研究费用。本句包含“it is an honour to do</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sth.”句型,其中it作形式主语,故本空应用不定式作真正的主语;且本空表示“被</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邀请”,故填不定式的被动结构 to be invited。</a:t>
            </a:r>
            <a:endParaRPr lang="zh-CN" altLang="en-US" dirty="0"/>
          </a:p>
        </p:txBody>
      </p:sp>
      <p:pic>
        <p:nvPicPr>
          <p:cNvPr id="3" name="图片 3" descr="textimage7.jpeg"/>
          <p:cNvPicPr>
            <a:picLocks noChangeAspect="1"/>
          </p:cNvPicPr>
          <p:nvPr/>
        </p:nvPicPr>
        <p:blipFill>
          <a:blip r:embed="rId3" cstate="print"/>
          <a:stretch>
            <a:fillRect/>
          </a:stretch>
        </p:blipFill>
        <p:spPr>
          <a:xfrm>
            <a:off x="3143240" y="1205691"/>
            <a:ext cx="470133" cy="315870"/>
          </a:xfrm>
          <a:prstGeom prst="rect">
            <a:avLst/>
          </a:prstGeom>
        </p:spPr>
      </p:pic>
      <p:pic>
        <p:nvPicPr>
          <p:cNvPr id="4" name="图片 4" descr="textimage8.jpeg"/>
          <p:cNvPicPr>
            <a:picLocks noChangeAspect="1"/>
          </p:cNvPicPr>
          <p:nvPr/>
        </p:nvPicPr>
        <p:blipFill>
          <a:blip r:embed="rId3" cstate="print"/>
          <a:stretch>
            <a:fillRect/>
          </a:stretch>
        </p:blipFill>
        <p:spPr>
          <a:xfrm>
            <a:off x="3937858" y="2995322"/>
            <a:ext cx="419828" cy="282071"/>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5497830" y="1205865"/>
            <a:ext cx="7264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676390" y="2995295"/>
            <a:ext cx="126746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93193"/>
            <a:ext cx="8316000" cy="21863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1-5 (2016北京,阅读理解B改编,</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)Last April, she was invited to the White </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House and honoured   </a:t>
            </a:r>
            <a:r>
              <a:rPr lang="zh-CN" altLang="en-US" sz="1815" u="sng" kern="0" dirty="0" smtClean="0">
                <a:solidFill>
                  <a:srgbClr val="FF0000"/>
                </a:solidFill>
                <a:latin typeface="Times New Roman" panose="02020603050405020304" pitchFamily="65" charset="-122"/>
                <a:ea typeface="宋体" panose="02010600030101010101" pitchFamily="2" charset="-122"/>
              </a:rPr>
              <a:t>as</a:t>
            </a:r>
            <a:r>
              <a:rPr lang="zh-CN" altLang="en-US" sz="1815" kern="0" dirty="0" smtClean="0">
                <a:solidFill>
                  <a:srgbClr val="000000"/>
                </a:solidFill>
                <a:latin typeface="Times New Roman" panose="02020603050405020304" pitchFamily="65" charset="-122"/>
                <a:ea typeface="宋体" panose="02010600030101010101" pitchFamily="2" charset="-122"/>
              </a:rPr>
              <a:t>   a Hurricane Sandy Champion of Change.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考查介词。句意:去年4月,她被邀请到白宫,并被授予“飓风桑迪变革冠</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军”的称号。be honoured as在此处意为“被授予</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的称号”,故本空应用介词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as。</a:t>
            </a:r>
            <a:endParaRPr lang="zh-CN" altLang="en-US" dirty="0"/>
          </a:p>
        </p:txBody>
      </p:sp>
      <p:pic>
        <p:nvPicPr>
          <p:cNvPr id="5" name="图片 5" descr="textimage9.jpeg"/>
          <p:cNvPicPr>
            <a:picLocks noChangeAspect="1"/>
          </p:cNvPicPr>
          <p:nvPr/>
        </p:nvPicPr>
        <p:blipFill>
          <a:blip r:embed="rId3" cstate="print"/>
          <a:stretch>
            <a:fillRect/>
          </a:stretch>
        </p:blipFill>
        <p:spPr>
          <a:xfrm>
            <a:off x="3857620" y="2016074"/>
            <a:ext cx="337609" cy="226830"/>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2714625" y="2407920"/>
            <a:ext cx="3790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81465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5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participate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.参加,参与</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Freedom Day is held every year on 27 April to celebrate South Africa’s first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fully-participated elections in 1994...(教材P13)</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自由日于每年4月27日举行,以庆祝南非1994年第一次全面参与的选举</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As an active participant in various voluntary work, I have a lot of experience in serv-</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ing others.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作为一个积极参与各种志愿工作的人,我有丰富的服务他人的经验。</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Without the participation of intellectuals, the realization of the four modernizations is</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 impossible. </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没有知识分子的参与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实现四个现代化是不可能的。</a:t>
            </a:r>
            <a:endParaRPr lang="zh-CN" altLang="en-US" sz="2000" dirty="0" smtClean="0"/>
          </a:p>
        </p:txBody>
      </p:sp>
      <p:pic>
        <p:nvPicPr>
          <p:cNvPr id="3" name="图片 3" descr="textimage10.jpeg"/>
          <p:cNvPicPr>
            <a:picLocks noChangeAspect="1"/>
          </p:cNvPicPr>
          <p:nvPr/>
        </p:nvPicPr>
        <p:blipFill>
          <a:blip r:embed="rId3" cstate="print"/>
          <a:stretch>
            <a:fillRect/>
          </a:stretch>
        </p:blipFill>
        <p:spPr>
          <a:xfrm>
            <a:off x="857224" y="1328572"/>
            <a:ext cx="1214446" cy="317343"/>
          </a:xfrm>
          <a:prstGeom prst="rect">
            <a:avLst/>
          </a:prstGeom>
        </p:spPr>
      </p:pic>
      <p:pic>
        <p:nvPicPr>
          <p:cNvPr id="4" name="图片 4" descr="textimage11.jpeg"/>
          <p:cNvPicPr>
            <a:picLocks noChangeAspect="1"/>
          </p:cNvPicPr>
          <p:nvPr/>
        </p:nvPicPr>
        <p:blipFill>
          <a:blip r:embed="rId4" cstate="print"/>
          <a:stretch>
            <a:fillRect/>
          </a:stretch>
        </p:blipFill>
        <p:spPr>
          <a:xfrm>
            <a:off x="714348" y="3043084"/>
            <a:ext cx="209549" cy="2381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6718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(CGTN,2020年11月) Do you know how many states in the U.S. participated in the 2</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020 presidential election?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你知道美国有多少个州参加了2020年的总统选举吗?</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①participate　</a:t>
            </a:r>
            <a:r>
              <a:rPr lang="zh-CN" altLang="en-US" sz="1815" u="sng" kern="0" dirty="0" smtClean="0">
                <a:solidFill>
                  <a:srgbClr val="FF0000"/>
                </a:solidFill>
                <a:latin typeface="Times New Roman" panose="02020603050405020304" pitchFamily="65" charset="-122"/>
                <a:ea typeface="宋体" panose="02010600030101010101" pitchFamily="2" charset="-122"/>
              </a:rPr>
              <a:t>in </a:t>
            </a:r>
            <a:r>
              <a:rPr lang="zh-CN" altLang="en-US" sz="1815" kern="0" dirty="0" smtClean="0">
                <a:solidFill>
                  <a:srgbClr val="000000"/>
                </a:solidFill>
                <a:latin typeface="Times New Roman" panose="02020603050405020304" pitchFamily="65" charset="-122"/>
                <a:ea typeface="宋体" panose="02010600030101010101" pitchFamily="2" charset="-122"/>
              </a:rPr>
              <a:t>   参加,参与</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participation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.参加</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.参与者,参加者</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(2020全国新高考Ⅰ,阅读理解D改编,</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)In the first experiment, 95 under-</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graduate women were individually invited into a lab to ostensibly(</a:t>
            </a:r>
            <a:r>
              <a:rPr lang="zh-CN" altLang="en-US" sz="1815" kern="0" dirty="0" smtClean="0">
                <a:solidFill>
                  <a:srgbClr val="000000"/>
                </a:solidFill>
                <a:latin typeface="Times New Roman" panose="02020603050405020304" pitchFamily="65" charset="-122"/>
                <a:ea typeface="宋体" panose="02010600030101010101" pitchFamily="2" charset="-122"/>
              </a:rPr>
              <a:t>表面上</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partici</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pate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in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 study about movie viewership.</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在第一项实验中</a:t>
            </a:r>
            <a:r>
              <a:rPr lang="en-US" altLang="zh-CN" sz="1815" kern="0" dirty="0" smtClean="0">
                <a:solidFill>
                  <a:srgbClr val="000000"/>
                </a:solidFill>
                <a:latin typeface="Times New Roman" panose="02020603050405020304" pitchFamily="65" charset="-122"/>
                <a:ea typeface="宋体" panose="02010600030101010101" pitchFamily="2" charset="-122"/>
              </a:rPr>
              <a:t>,95</a:t>
            </a:r>
            <a:r>
              <a:rPr lang="zh-CN" altLang="en-US" sz="1815" kern="0" dirty="0" smtClean="0">
                <a:solidFill>
                  <a:srgbClr val="000000"/>
                </a:solidFill>
                <a:latin typeface="Times New Roman" panose="02020603050405020304" pitchFamily="65" charset="-122"/>
                <a:ea typeface="宋体" panose="02010600030101010101" pitchFamily="2" charset="-122"/>
              </a:rPr>
              <a:t>名女大学生被单独邀请到一个实验室</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表面上是参与一项关于电影观众的研究。</a:t>
            </a:r>
            <a:r>
              <a:rPr lang="en-US" altLang="zh-CN" sz="1815" kern="0" dirty="0" smtClean="0">
                <a:solidFill>
                  <a:srgbClr val="000000"/>
                </a:solidFill>
                <a:latin typeface="Times New Roman" panose="02020603050405020304" pitchFamily="65" charset="-122"/>
                <a:ea typeface="宋体" panose="02010600030101010101" pitchFamily="2" charset="-122"/>
              </a:rPr>
              <a:t>participate in</a:t>
            </a:r>
            <a:r>
              <a:rPr lang="zh-CN" altLang="en-US" sz="1815" kern="0" dirty="0" smtClean="0">
                <a:solidFill>
                  <a:srgbClr val="000000"/>
                </a:solidFill>
                <a:latin typeface="Times New Roman" panose="02020603050405020304" pitchFamily="65" charset="-122"/>
                <a:ea typeface="宋体" panose="02010600030101010101" pitchFamily="2" charset="-122"/>
              </a:rPr>
              <a:t>参与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参加</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故填介词</a:t>
            </a:r>
            <a:r>
              <a:rPr lang="en-US" altLang="zh-CN" sz="1815" kern="0" dirty="0" smtClean="0">
                <a:solidFill>
                  <a:srgbClr val="000000"/>
                </a:solidFill>
                <a:latin typeface="Times New Roman" panose="02020603050405020304" pitchFamily="65" charset="-122"/>
                <a:ea typeface="宋体" panose="02010600030101010101" pitchFamily="2" charset="-122"/>
              </a:rPr>
              <a:t>in</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p:txBody>
      </p:sp>
      <p:pic>
        <p:nvPicPr>
          <p:cNvPr id="3" name="图片 3" descr="textimage12.jpeg"/>
          <p:cNvPicPr>
            <a:picLocks noChangeAspect="1"/>
          </p:cNvPicPr>
          <p:nvPr/>
        </p:nvPicPr>
        <p:blipFill>
          <a:blip r:embed="rId3" cstate="print"/>
          <a:stretch>
            <a:fillRect/>
          </a:stretch>
        </p:blipFill>
        <p:spPr>
          <a:xfrm>
            <a:off x="714348" y="2257266"/>
            <a:ext cx="247650" cy="247649"/>
          </a:xfrm>
          <a:prstGeom prst="rect">
            <a:avLst/>
          </a:prstGeom>
        </p:spPr>
      </p:pic>
      <p:pic>
        <p:nvPicPr>
          <p:cNvPr id="4" name="图片 4" descr="textimage13.jpeg"/>
          <p:cNvPicPr>
            <a:picLocks noChangeAspect="1"/>
          </p:cNvPicPr>
          <p:nvPr/>
        </p:nvPicPr>
        <p:blipFill>
          <a:blip r:embed="rId4" cstate="print"/>
          <a:stretch>
            <a:fillRect/>
          </a:stretch>
        </p:blipFill>
        <p:spPr>
          <a:xfrm>
            <a:off x="4714876" y="4471844"/>
            <a:ext cx="359708" cy="241678"/>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2055495" y="2606040"/>
            <a:ext cx="372745" cy="42799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962000" y="3106259"/>
            <a:ext cx="14287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962025" y="3577590"/>
            <a:ext cx="109347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1184910" y="5325110"/>
            <a:ext cx="5924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48022"/>
            <a:ext cx="8316000" cy="35509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2-2(2020全国新高考Ⅰ,阅读理解D,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participants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(participate) fol-</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lowed suit, taking more food than they normally would have.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考查名词。句意:参与者也照做了,吃了比平时吃的更多的食物。设空处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在句中作主语,且根据后面的they可知应用复数形式,故填participants。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 (2016江苏,书面表达,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)Things will get better if we can work out some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participation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(participate) rules for people to obey.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考查名词。句意:如果我们能制订出一些让人们遵守的参与规则,事情就</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会变得更好。participation rules参与规则。</a:t>
            </a:r>
            <a:endParaRPr lang="zh-CN" altLang="en-US" sz="2000" dirty="0" smtClean="0"/>
          </a:p>
        </p:txBody>
      </p:sp>
      <p:pic>
        <p:nvPicPr>
          <p:cNvPr id="3" name="图片 3" descr="textimage14.jpeg"/>
          <p:cNvPicPr>
            <a:picLocks noChangeAspect="1"/>
          </p:cNvPicPr>
          <p:nvPr/>
        </p:nvPicPr>
        <p:blipFill>
          <a:blip r:embed="rId3" cstate="print"/>
          <a:stretch>
            <a:fillRect/>
          </a:stretch>
        </p:blipFill>
        <p:spPr>
          <a:xfrm>
            <a:off x="4214810" y="1670903"/>
            <a:ext cx="456001" cy="306375"/>
          </a:xfrm>
          <a:prstGeom prst="rect">
            <a:avLst/>
          </a:prstGeom>
        </p:spPr>
      </p:pic>
      <p:pic>
        <p:nvPicPr>
          <p:cNvPr id="4" name="图片 4" descr="textimage15.jpeg"/>
          <p:cNvPicPr>
            <a:picLocks noChangeAspect="1"/>
          </p:cNvPicPr>
          <p:nvPr/>
        </p:nvPicPr>
        <p:blipFill>
          <a:blip r:embed="rId3" cstate="print"/>
          <a:stretch>
            <a:fillRect/>
          </a:stretch>
        </p:blipFill>
        <p:spPr>
          <a:xfrm>
            <a:off x="3214678" y="3385415"/>
            <a:ext cx="405696" cy="2725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5134610" y="1645285"/>
            <a:ext cx="1210945"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720064" y="3799049"/>
            <a:ext cx="1357322"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07441"/>
            <a:ext cx="8316000" cy="21863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2-4 (2020浙江1月,书面表达,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)得知你对中文很感兴趣,我写信来邀请你参加</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外国学生中文演讲比赛。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Learning that you’re very interested in the Chinese language, I’m writing to invite</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you to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participate in the Chinese Speech Contest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for foreign students.</a:t>
            </a:r>
            <a:endParaRPr lang="zh-CN" altLang="en-US" dirty="0"/>
          </a:p>
        </p:txBody>
      </p:sp>
      <p:pic>
        <p:nvPicPr>
          <p:cNvPr id="3" name="图片 3" descr="textimage16.jpeg"/>
          <p:cNvPicPr>
            <a:picLocks noChangeAspect="1"/>
          </p:cNvPicPr>
          <p:nvPr/>
        </p:nvPicPr>
        <p:blipFill>
          <a:blip r:embed="rId3" cstate="print"/>
          <a:stretch>
            <a:fillRect/>
          </a:stretch>
        </p:blipFill>
        <p:spPr>
          <a:xfrm>
            <a:off x="3500430" y="2158950"/>
            <a:ext cx="463608" cy="311486"/>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1493520" y="3436620"/>
            <a:ext cx="39135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4624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regard...as...把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视作</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That is why </a:t>
            </a:r>
            <a:r>
              <a:rPr lang="zh-CN" altLang="en-US" sz="1815" i="1" kern="0" dirty="0" smtClean="0">
                <a:solidFill>
                  <a:srgbClr val="000000"/>
                </a:solidFill>
                <a:latin typeface="Times New Roman" panose="02020603050405020304" pitchFamily="65" charset="-122"/>
                <a:ea typeface="宋体" panose="02010600030101010101" pitchFamily="2" charset="-122"/>
              </a:rPr>
              <a:t>Letters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from</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Father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Christmas</a:t>
            </a:r>
            <a:r>
              <a:rPr lang="zh-CN" altLang="en-US" sz="1815" kern="0" dirty="0" smtClean="0">
                <a:solidFill>
                  <a:srgbClr val="000000"/>
                </a:solidFill>
                <a:latin typeface="Times New Roman" panose="02020603050405020304" pitchFamily="65" charset="-122"/>
                <a:ea typeface="宋体" panose="02010600030101010101" pitchFamily="2" charset="-122"/>
              </a:rPr>
              <a:t> could be the perfect book for those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who regard Christmas as a special time of year.(教材P14)那就是为什么《圣诞老爸</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的来信》对那些将圣诞节视作一年中的一个特殊时刻的人来说是一本完美的书。</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has no regard for other people’s feelings.</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她无视别人的感受。</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Give your brother my regards when you see him.</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看到你哥哥时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代我向他问好。</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(VOA,2020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)With/In regard to all these aspects, China has always pursued an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open approach.</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在所有这些方面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中国一直贯彻开放的路线。</a:t>
            </a:r>
            <a:endParaRPr lang="zh-CN" altLang="en-US" sz="2000" dirty="0" smtClean="0"/>
          </a:p>
        </p:txBody>
      </p:sp>
      <p:pic>
        <p:nvPicPr>
          <p:cNvPr id="4" name="图片 4" descr="textimage17.jpeg"/>
          <p:cNvPicPr>
            <a:picLocks noChangeAspect="1"/>
          </p:cNvPicPr>
          <p:nvPr/>
        </p:nvPicPr>
        <p:blipFill>
          <a:blip r:embed="rId3" cstate="print"/>
          <a:stretch>
            <a:fillRect/>
          </a:stretch>
        </p:blipFill>
        <p:spPr>
          <a:xfrm>
            <a:off x="857224" y="1185696"/>
            <a:ext cx="1192856" cy="310142"/>
          </a:xfrm>
          <a:prstGeom prst="rect">
            <a:avLst/>
          </a:prstGeom>
        </p:spPr>
      </p:pic>
      <p:pic>
        <p:nvPicPr>
          <p:cNvPr id="5" name="图片 5" descr="textimage18.jpeg"/>
          <p:cNvPicPr>
            <a:picLocks noChangeAspect="1"/>
          </p:cNvPicPr>
          <p:nvPr/>
        </p:nvPicPr>
        <p:blipFill>
          <a:blip r:embed="rId4" cstate="print"/>
          <a:stretch>
            <a:fillRect/>
          </a:stretch>
        </p:blipFill>
        <p:spPr>
          <a:xfrm>
            <a:off x="693710" y="2879570"/>
            <a:ext cx="209549" cy="2381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32320"/>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①regard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.关心;尊敬;问候(常用复数)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看作;看待</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②have no regard  </a:t>
            </a:r>
            <a:r>
              <a:rPr lang="zh-CN" altLang="en-US" sz="1815" u="sng" kern="0" dirty="0" smtClean="0">
                <a:solidFill>
                  <a:srgbClr val="FF0000"/>
                </a:solidFill>
                <a:latin typeface="Times New Roman" panose="02020603050405020304" pitchFamily="65" charset="-122"/>
                <a:ea typeface="宋体" panose="02010600030101010101" pitchFamily="2" charset="-122"/>
              </a:rPr>
              <a:t>for</a:t>
            </a:r>
            <a:r>
              <a:rPr lang="zh-CN" altLang="en-US" sz="1815" kern="0" dirty="0" smtClean="0">
                <a:solidFill>
                  <a:srgbClr val="000000"/>
                </a:solidFill>
                <a:latin typeface="Times New Roman" panose="02020603050405020304" pitchFamily="65" charset="-122"/>
                <a:ea typeface="宋体" panose="02010600030101010101" pitchFamily="2" charset="-122"/>
              </a:rPr>
              <a:t>    不关心</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with/in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regard to 关于,至于;就</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而言,在</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方面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p:txBody>
      </p:sp>
      <p:pic>
        <p:nvPicPr>
          <p:cNvPr id="3" name="图片 3" descr="textimage19.jpeg"/>
          <p:cNvPicPr>
            <a:picLocks noChangeAspect="1"/>
          </p:cNvPicPr>
          <p:nvPr/>
        </p:nvPicPr>
        <p:blipFill>
          <a:blip r:embed="rId3" cstate="print"/>
          <a:stretch>
            <a:fillRect/>
          </a:stretch>
        </p:blipFill>
        <p:spPr>
          <a:xfrm>
            <a:off x="714348" y="175520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369170" y="2535072"/>
            <a:ext cx="571504"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962025" y="2981325"/>
            <a:ext cx="8750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548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3-1 (2020江苏,完形填空,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)But Wilson did not regard the accident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as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catastrophic. He learned braille (盲文) quickly and continued his education at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Worcester College for the Blind.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考查介词。句意:但是威尔逊并没有把这次事故看成是灾难性的。他快速</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学会了盲文,并在伍斯特盲人学院继续接受教育。regard...as...把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看作/视为,</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故填介词as。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3-2 (2019课标全国Ⅰ,完形填空,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Mountains are regarded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as    </a:t>
            </a:r>
            <a:r>
              <a:rPr lang="zh-CN" altLang="en-US" sz="1815" kern="0" dirty="0" smtClean="0">
                <a:solidFill>
                  <a:srgbClr val="000000"/>
                </a:solidFill>
                <a:latin typeface="Times New Roman" panose="02020603050405020304" pitchFamily="65" charset="-122"/>
                <a:ea typeface="宋体" panose="02010600030101010101" pitchFamily="2" charset="-122"/>
              </a:rPr>
              <a:t>  spiritual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places by many cultures.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考查介词。句意:山被许多文化视为精神场所。be regarded as意为“被视</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”,故本空应用介词as。</a:t>
            </a:r>
            <a:endParaRPr lang="zh-CN" altLang="en-US" dirty="0"/>
          </a:p>
        </p:txBody>
      </p:sp>
      <p:pic>
        <p:nvPicPr>
          <p:cNvPr id="3" name="图片 3" descr="textimage20.jpeg"/>
          <p:cNvPicPr>
            <a:picLocks noChangeAspect="1"/>
          </p:cNvPicPr>
          <p:nvPr/>
        </p:nvPicPr>
        <p:blipFill>
          <a:blip r:embed="rId3" cstate="print"/>
          <a:stretch>
            <a:fillRect/>
          </a:stretch>
        </p:blipFill>
        <p:spPr>
          <a:xfrm>
            <a:off x="3143240" y="1562881"/>
            <a:ext cx="452018" cy="303699"/>
          </a:xfrm>
          <a:prstGeom prst="rect">
            <a:avLst/>
          </a:prstGeom>
        </p:spPr>
      </p:pic>
      <p:pic>
        <p:nvPicPr>
          <p:cNvPr id="4" name="图片 4" descr="textimage21.jpeg"/>
          <p:cNvPicPr>
            <a:picLocks noChangeAspect="1"/>
          </p:cNvPicPr>
          <p:nvPr/>
        </p:nvPicPr>
        <p:blipFill>
          <a:blip r:embed="rId3" cstate="print"/>
          <a:stretch>
            <a:fillRect/>
          </a:stretch>
        </p:blipFill>
        <p:spPr>
          <a:xfrm>
            <a:off x="3857620" y="4134649"/>
            <a:ext cx="475198" cy="319273"/>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429520" y="1536210"/>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709410" y="4115435"/>
            <a:ext cx="7194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9102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3-3 (2017天津,6,</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Nowadays, cycling, along with jogging and swimming,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is regarded </a:t>
            </a:r>
            <a:r>
              <a:rPr lang="zh-CN" altLang="en-US" sz="1815" i="1"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(regard) as one of the best all-round forms of exercise.</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考查时态、语态及主谓一致。句意:现如今,与慢跑和游泳一样,骑自行车</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运动被视为最好的全方位运动形式之一。regard...as...意为“把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视作</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且根据Nowadays可知,本空应用一般现在时。本句主语为cycling,且与regard之间</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为被动关系,故填is regarded。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am always delighted when I receive an e-mail from you. With regard</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000000"/>
                </a:solidFill>
                <a:latin typeface="Times New Roman" panose="02020603050405020304" pitchFamily="65" charset="-122"/>
                <a:ea typeface="宋体" panose="02010600030101010101" pitchFamily="2" charset="-122"/>
              </a:rPr>
              <a:t>  the party on July 1st,I shall be pleased to attend.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考查介词。句意:当我收到你的邮件时,我总是非常开心。关于7月1日的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聚会,我将很乐意参加。with/in regard to关于,至于。</a:t>
            </a:r>
            <a:endParaRPr lang="zh-CN" altLang="en-US" dirty="0"/>
          </a:p>
        </p:txBody>
      </p:sp>
      <p:pic>
        <p:nvPicPr>
          <p:cNvPr id="3" name="图片 3" descr="textimage23.jpeg"/>
          <p:cNvPicPr>
            <a:picLocks noChangeAspect="1"/>
          </p:cNvPicPr>
          <p:nvPr/>
        </p:nvPicPr>
        <p:blipFill>
          <a:blip r:embed="rId3" cstate="print"/>
          <a:stretch>
            <a:fillRect/>
          </a:stretch>
        </p:blipFill>
        <p:spPr>
          <a:xfrm>
            <a:off x="1214414" y="4134649"/>
            <a:ext cx="468950" cy="315075"/>
          </a:xfrm>
          <a:prstGeom prst="rect">
            <a:avLst/>
          </a:prstGeom>
        </p:spPr>
      </p:pic>
      <p:pic>
        <p:nvPicPr>
          <p:cNvPr id="5" name="图片 5" descr="textimage22.jpeg"/>
          <p:cNvPicPr>
            <a:picLocks noChangeAspect="1"/>
          </p:cNvPicPr>
          <p:nvPr/>
        </p:nvPicPr>
        <p:blipFill>
          <a:blip r:embed="rId3" cstate="print"/>
          <a:stretch>
            <a:fillRect/>
          </a:stretch>
        </p:blipFill>
        <p:spPr>
          <a:xfrm>
            <a:off x="2428860" y="1562881"/>
            <a:ext cx="425306" cy="285752"/>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20064" y="1985476"/>
            <a:ext cx="1214446"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4572000"/>
            <a:ext cx="3867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8890" y="982487"/>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 </a:t>
            </a:r>
            <a:r>
              <a:rPr lang="zh-CN" altLang="en-US" sz="1815" u="sng" kern="0" dirty="0" smtClean="0">
                <a:solidFill>
                  <a:srgbClr val="FF0000"/>
                </a:solidFill>
                <a:latin typeface="Times New Roman" panose="02020603050405020304" pitchFamily="65" charset="-122"/>
                <a:ea typeface="宋体" panose="02010600030101010101" pitchFamily="2" charset="-122"/>
              </a:rPr>
              <a:t>request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.请求,要求</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a:t>
            </a:r>
            <a:r>
              <a:rPr lang="zh-CN" altLang="en-US" sz="1815" u="sng" kern="0" dirty="0" smtClean="0">
                <a:solidFill>
                  <a:srgbClr val="FF0000"/>
                </a:solidFill>
                <a:latin typeface="Times New Roman" panose="02020603050405020304" pitchFamily="65" charset="-122"/>
                <a:ea typeface="宋体" panose="02010600030101010101" pitchFamily="2" charset="-122"/>
              </a:rPr>
              <a:t>fancy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.花哨的,别致的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guy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.(尤指青年)男子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 </a:t>
            </a:r>
            <a:r>
              <a:rPr lang="zh-CN" altLang="en-US" sz="1815" u="sng" kern="0" dirty="0" smtClean="0">
                <a:solidFill>
                  <a:srgbClr val="FF0000"/>
                </a:solidFill>
                <a:latin typeface="Times New Roman" panose="02020603050405020304" pitchFamily="65" charset="-122"/>
                <a:ea typeface="宋体" panose="02010600030101010101" pitchFamily="2" charset="-122"/>
              </a:rPr>
              <a:t>wave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.挥手,招手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 </a:t>
            </a:r>
            <a:r>
              <a:rPr lang="zh-CN" altLang="en-US" sz="1815" u="sng" kern="0" dirty="0" smtClean="0">
                <a:solidFill>
                  <a:srgbClr val="FF0000"/>
                </a:solidFill>
                <a:latin typeface="Times New Roman" panose="02020603050405020304" pitchFamily="65" charset="-122"/>
                <a:ea typeface="宋体" panose="02010600030101010101" pitchFamily="2" charset="-122"/>
              </a:rPr>
              <a:t>lantern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.灯笼</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 </a:t>
            </a:r>
            <a:r>
              <a:rPr lang="zh-CN" altLang="en-US" sz="1815" u="sng" kern="0" dirty="0" smtClean="0">
                <a:solidFill>
                  <a:srgbClr val="FF0000"/>
                </a:solidFill>
                <a:latin typeface="Times New Roman" panose="02020603050405020304" pitchFamily="65" charset="-122"/>
                <a:ea typeface="宋体" panose="02010600030101010101" pitchFamily="2" charset="-122"/>
              </a:rPr>
              <a:t>effort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.力气,精力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 </a:t>
            </a:r>
            <a:r>
              <a:rPr lang="zh-CN" altLang="en-US" sz="1815" u="sng" kern="0" dirty="0" smtClean="0">
                <a:solidFill>
                  <a:srgbClr val="FF0000"/>
                </a:solidFill>
                <a:latin typeface="Times New Roman" panose="02020603050405020304" pitchFamily="65" charset="-122"/>
                <a:ea typeface="宋体" panose="02010600030101010101" pitchFamily="2" charset="-122"/>
              </a:rPr>
              <a:t>adult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.成人,成年人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 </a:t>
            </a:r>
            <a:r>
              <a:rPr lang="zh-CN" altLang="en-US" sz="1815" u="sng" kern="0" dirty="0" smtClean="0">
                <a:solidFill>
                  <a:srgbClr val="FF0000"/>
                </a:solidFill>
                <a:latin typeface="Times New Roman" panose="02020603050405020304" pitchFamily="65" charset="-122"/>
                <a:ea typeface="宋体" panose="02010600030101010101" pitchFamily="2" charset="-122"/>
              </a:rPr>
              <a:t>process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.(为达到某目标的)过程,进程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 </a:t>
            </a:r>
            <a:r>
              <a:rPr lang="zh-CN" altLang="en-US" sz="1815" u="sng" kern="0" dirty="0" smtClean="0">
                <a:solidFill>
                  <a:srgbClr val="FF0000"/>
                </a:solidFill>
                <a:latin typeface="Times New Roman" panose="02020603050405020304" pitchFamily="65" charset="-122"/>
                <a:ea typeface="宋体" panose="02010600030101010101" pitchFamily="2" charset="-122"/>
              </a:rPr>
              <a:t>overseas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.在海外,在外国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19. </a:t>
            </a:r>
            <a:r>
              <a:rPr lang="zh-CN" altLang="en-US" sz="1815" u="sng" kern="0" dirty="0" smtClean="0">
                <a:solidFill>
                  <a:srgbClr val="FF0000"/>
                </a:solidFill>
                <a:latin typeface="Times New Roman" panose="02020603050405020304" pitchFamily="65" charset="-122"/>
                <a:ea typeface="宋体" panose="02010600030101010101" pitchFamily="2" charset="-122"/>
              </a:rPr>
              <a:t>citizen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.公民,市民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20. </a:t>
            </a:r>
            <a:r>
              <a:rPr lang="zh-CN" altLang="en-US" sz="1815" u="sng" kern="0" dirty="0" smtClean="0">
                <a:solidFill>
                  <a:srgbClr val="FF0000"/>
                </a:solidFill>
                <a:latin typeface="Times New Roman" panose="02020603050405020304" pitchFamily="65" charset="-122"/>
                <a:ea typeface="宋体" panose="02010600030101010101" pitchFamily="2" charset="-122"/>
              </a:rPr>
              <a:t>nationality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.国籍;民族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a:t>
            </a:r>
            <a:r>
              <a:rPr lang="zh-CN" altLang="en-US" sz="1815" u="sng" kern="0" dirty="0" smtClean="0">
                <a:solidFill>
                  <a:srgbClr val="FF0000"/>
                </a:solidFill>
                <a:latin typeface="Times New Roman" panose="02020603050405020304" pitchFamily="65" charset="-122"/>
                <a:ea typeface="宋体" panose="02010600030101010101" pitchFamily="2" charset="-122"/>
              </a:rPr>
              <a:t>audience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.听众,观众</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71245" y="1049020"/>
            <a:ext cx="7239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09650" y="1468120"/>
            <a:ext cx="59563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40130" y="1901190"/>
            <a:ext cx="41973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40130" y="2376170"/>
            <a:ext cx="56515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40130" y="2758440"/>
            <a:ext cx="75438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71245" y="3187065"/>
            <a:ext cx="53403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40130" y="3659505"/>
            <a:ext cx="56578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40130" y="4549775"/>
            <a:ext cx="88582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40130" y="4116070"/>
            <a:ext cx="755015"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1040130" y="4987925"/>
            <a:ext cx="695960" cy="28800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040130" y="5406390"/>
            <a:ext cx="1033780"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1057275" y="5862955"/>
            <a:ext cx="86804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1465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complain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.抱怨,不满,发牢骚</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In another letter, Father Christmas complained about how he could not stop his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helpers playing games with the toys instead of wrapping them up. (教材P15)</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在另一封信中,圣诞老人抱怨他是如何不能阻止他的助手们用玩具玩游戏,而不</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是把它们包起来的。</a:t>
            </a:r>
            <a:endParaRPr lang="zh-CN" altLang="en-US" sz="2000" dirty="0" smtClean="0"/>
          </a:p>
          <a:p>
            <a:pPr eaLnBrk="0" latinLnBrk="1" hangingPunct="0">
              <a:lnSpc>
                <a:spcPct val="150000"/>
              </a:lnSpc>
              <a:spcBef>
                <a:spcPts val="140"/>
              </a:spcBef>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Students complained that they always had a pile of homework to finish during </a:t>
            </a:r>
            <a:r>
              <a:rPr lang="en-US" altLang="zh-CN" sz="1815" kern="0" dirty="0" err="1" smtClean="0">
                <a:solidFill>
                  <a:srgbClr val="000000"/>
                </a:solidFill>
                <a:latin typeface="Times New Roman" panose="02020603050405020304" pitchFamily="65" charset="-122"/>
                <a:ea typeface="宋体" panose="02010600030101010101" pitchFamily="2" charset="-122"/>
              </a:rPr>
              <a:t>holi</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days.</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学生们抱怨假期期间总是有一大堆作业要完成。</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If you wish to make a complaint, you have to see our manager for yourself.</a:t>
            </a:r>
            <a:r>
              <a:rPr lang="zh-CN" altLang="en-US" sz="1815" kern="0" dirty="0" smtClean="0">
                <a:solidFill>
                  <a:srgbClr val="000000"/>
                </a:solidFill>
                <a:latin typeface="Times New Roman" panose="02020603050405020304" pitchFamily="65" charset="-122"/>
                <a:ea typeface="宋体" panose="02010600030101010101" pitchFamily="2" charset="-122"/>
              </a:rPr>
              <a:t>如果你想</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要投诉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你得亲自去见我们经理。</a:t>
            </a:r>
            <a:endParaRPr lang="zh-CN" altLang="en-US" sz="2000" dirty="0" smtClean="0"/>
          </a:p>
        </p:txBody>
      </p:sp>
      <p:pic>
        <p:nvPicPr>
          <p:cNvPr id="4" name="图片 4" descr="textimage24.jpeg"/>
          <p:cNvPicPr>
            <a:picLocks noChangeAspect="1"/>
          </p:cNvPicPr>
          <p:nvPr/>
        </p:nvPicPr>
        <p:blipFill>
          <a:blip r:embed="rId3" cstate="print"/>
          <a:stretch>
            <a:fillRect/>
          </a:stretch>
        </p:blipFill>
        <p:spPr>
          <a:xfrm>
            <a:off x="1000100" y="1257134"/>
            <a:ext cx="994480" cy="257278"/>
          </a:xfrm>
          <a:prstGeom prst="rect">
            <a:avLst/>
          </a:prstGeom>
        </p:spPr>
      </p:pic>
      <p:pic>
        <p:nvPicPr>
          <p:cNvPr id="6" name="图片 3" descr="textimage25.jpeg"/>
          <p:cNvPicPr>
            <a:picLocks noChangeAspect="1"/>
          </p:cNvPicPr>
          <p:nvPr/>
        </p:nvPicPr>
        <p:blipFill>
          <a:blip r:embed="rId4" cstate="print"/>
          <a:stretch>
            <a:fillRect/>
          </a:stretch>
        </p:blipFill>
        <p:spPr>
          <a:xfrm>
            <a:off x="714348" y="3396458"/>
            <a:ext cx="209549" cy="2381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49075"/>
            <a:ext cx="8316000" cy="34493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,2020年12月) Thanks to the new rules, passengers taking a subway can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now complain to staff members about smartphone noises.由于新规定,乘坐地铁的乘</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客现在可以向工作人员投诉智能手机的噪音。</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①complain(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sb.) about/of sth.(向某人)抱怨某事</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complain(  </a:t>
            </a:r>
            <a:r>
              <a:rPr lang="zh-CN" altLang="en-US" sz="1815" u="sng" kern="0" dirty="0" smtClean="0">
                <a:solidFill>
                  <a:srgbClr val="FF0000"/>
                </a:solidFill>
                <a:latin typeface="Times New Roman" panose="02020603050405020304" pitchFamily="65" charset="-122"/>
                <a:ea typeface="宋体" panose="02010600030101010101" pitchFamily="2" charset="-122"/>
              </a:rPr>
              <a:t>that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)抱怨</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②complaint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.抱怨,埋怨;投诉</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make</a:t>
            </a:r>
            <a:r>
              <a:rPr lang="zh-CN" altLang="en-US" sz="1815" kern="0" dirty="0" smtClean="0">
                <a:solidFill>
                  <a:srgbClr val="000000"/>
                </a:solidFill>
                <a:latin typeface="Times New Roman" panose="02020603050405020304" pitchFamily="65" charset="-122"/>
                <a:ea typeface="宋体" panose="02010600030101010101" pitchFamily="2" charset="-122"/>
              </a:rPr>
              <a:t>  a complaint 提出投诉</a:t>
            </a:r>
            <a:endParaRPr lang="zh-CN" altLang="en-US" sz="2000" dirty="0" smtClean="0"/>
          </a:p>
        </p:txBody>
      </p:sp>
      <p:pic>
        <p:nvPicPr>
          <p:cNvPr id="4" name="图片 4" descr="textimage26.jpeg"/>
          <p:cNvPicPr>
            <a:picLocks noChangeAspect="1"/>
          </p:cNvPicPr>
          <p:nvPr/>
        </p:nvPicPr>
        <p:blipFill>
          <a:blip r:embed="rId3" cstate="print"/>
          <a:stretch>
            <a:fillRect/>
          </a:stretch>
        </p:blipFill>
        <p:spPr>
          <a:xfrm>
            <a:off x="714348" y="2986402"/>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928495" y="3387090"/>
            <a:ext cx="59499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681143" y="3833656"/>
            <a:ext cx="500066"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4741545"/>
            <a:ext cx="5930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745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4-1 (2020江苏,任务型阅读,</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)Some people—and I was one of them—believe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that humorous  </a:t>
            </a:r>
            <a:r>
              <a:rPr lang="zh-CN" altLang="en-US" sz="1815" u="sng" kern="0" dirty="0" smtClean="0">
                <a:solidFill>
                  <a:srgbClr val="FF0000"/>
                </a:solidFill>
                <a:latin typeface="Times New Roman" panose="02020603050405020304" pitchFamily="65" charset="-122"/>
                <a:ea typeface="宋体" panose="02010600030101010101" pitchFamily="2" charset="-122"/>
              </a:rPr>
              <a:t>complaints</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(complain) about the little problems of life make hu-</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mor, and sometimes that is the case.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考查名词。句意:有些人——而我就是其中之一——相信对生活中小问题</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的幽默抱怨会制造幽默,而且有时情况确实如此。根据humorous可知设空处应用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名词形式,再结合句意和后面的make可知应用复数,故填complaints。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4-2 (2018天津,阅读理解D,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students began complaining  </a:t>
            </a:r>
            <a:r>
              <a:rPr lang="zh-CN" altLang="en-US" sz="1815" u="sng" kern="0" dirty="0" smtClean="0">
                <a:solidFill>
                  <a:srgbClr val="FF0000"/>
                </a:solidFill>
                <a:latin typeface="Times New Roman" panose="02020603050405020304" pitchFamily="65" charset="-122"/>
                <a:ea typeface="宋体" panose="02010600030101010101" pitchFamily="2" charset="-122"/>
              </a:rPr>
              <a:t>about </a:t>
            </a:r>
            <a:r>
              <a:rPr lang="zh-CN" altLang="en-US" sz="1815" kern="0" dirty="0" smtClean="0">
                <a:solidFill>
                  <a:srgbClr val="000000"/>
                </a:solidFill>
                <a:latin typeface="Times New Roman" panose="02020603050405020304" pitchFamily="65" charset="-122"/>
                <a:ea typeface="宋体" panose="02010600030101010101" pitchFamily="2" charset="-122"/>
              </a:rPr>
              <a:t>   how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cold it would be.</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a:t>
            </a:r>
            <a:r>
              <a:rPr lang="en-US" altLang="zh-CN" sz="1815" kern="0" dirty="0" smtClean="0">
                <a:solidFill>
                  <a:srgbClr val="000000"/>
                </a:solidFill>
                <a:latin typeface="Times New Roman" panose="02020603050405020304" pitchFamily="65" charset="-122"/>
                <a:ea typeface="宋体" panose="02010600030101010101" pitchFamily="2" charset="-122"/>
              </a:rPr>
              <a:t>complain about+</a:t>
            </a:r>
            <a:r>
              <a:rPr lang="zh-CN" altLang="en-US" sz="1815" kern="0" dirty="0" smtClean="0">
                <a:solidFill>
                  <a:srgbClr val="000000"/>
                </a:solidFill>
                <a:latin typeface="Times New Roman" panose="02020603050405020304" pitchFamily="65" charset="-122"/>
                <a:ea typeface="宋体" panose="02010600030101010101" pitchFamily="2" charset="-122"/>
              </a:rPr>
              <a:t>从句”意为“抱怨</a:t>
            </a:r>
            <a:r>
              <a:rPr lang="en-US" altLang="zh-CN"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zh-CN" altLang="en-US" sz="2000" dirty="0" smtClean="0"/>
              <a:t/>
            </a:r>
            <a:br>
              <a:rPr lang="zh-CN" alt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about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p:txBody>
      </p:sp>
      <p:pic>
        <p:nvPicPr>
          <p:cNvPr id="3" name="图片 3" descr="textimage27.jpeg"/>
          <p:cNvPicPr>
            <a:picLocks noChangeAspect="1"/>
          </p:cNvPicPr>
          <p:nvPr/>
        </p:nvPicPr>
        <p:blipFill>
          <a:blip r:embed="rId3" cstate="print"/>
          <a:stretch>
            <a:fillRect/>
          </a:stretch>
        </p:blipFill>
        <p:spPr>
          <a:xfrm>
            <a:off x="3428992" y="1685762"/>
            <a:ext cx="388578" cy="261075"/>
          </a:xfrm>
          <a:prstGeom prst="rect">
            <a:avLst/>
          </a:prstGeom>
        </p:spPr>
      </p:pic>
      <p:pic>
        <p:nvPicPr>
          <p:cNvPr id="4" name="图片 4" descr="textimage28.jpeg"/>
          <p:cNvPicPr>
            <a:picLocks noChangeAspect="1"/>
          </p:cNvPicPr>
          <p:nvPr/>
        </p:nvPicPr>
        <p:blipFill>
          <a:blip r:embed="rId4" cstate="print"/>
          <a:stretch>
            <a:fillRect/>
          </a:stretch>
        </p:blipFill>
        <p:spPr>
          <a:xfrm>
            <a:off x="3357554" y="4257530"/>
            <a:ext cx="365956" cy="245876"/>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2077069" y="2085489"/>
            <a:ext cx="114300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7054215" y="4257675"/>
            <a:ext cx="6381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9907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4-3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)Mrs.Smith complained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me that she was unable to communicate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with her 16-year-old daughter.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考查介词。句意:史密斯太太向我抱怨说她无法与她16岁的女儿沟通。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complain to sb.向某人抱怨,故填介词to。</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)When we</a:t>
            </a:r>
            <a:r>
              <a:rPr lang="zh-CN" altLang="en-US" sz="1815" i="1"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complained </a:t>
            </a:r>
            <a:r>
              <a:rPr lang="zh-CN" altLang="en-US" sz="1815" kern="0" dirty="0" smtClean="0">
                <a:solidFill>
                  <a:srgbClr val="000000"/>
                </a:solidFill>
                <a:latin typeface="Times New Roman" panose="02020603050405020304" pitchFamily="65" charset="-122"/>
                <a:ea typeface="宋体" panose="02010600030101010101" pitchFamily="2" charset="-122"/>
              </a:rPr>
              <a:t>    (complain) about the terrible smell, Dad said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stronger the manure, the healthier the crops, and he was right.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考查动词的时态。句意:当我们抱怨那股难闻的气味时,爸爸说肥料越壮,</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庄稼越健康,并且他是对的。根据主句中的动词 said可知,本空应用一般过去时。</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4-5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)她给经理写了一封投诉信,表达她对糟糕的服务的不满。</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wrote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 letter of complaint</a:t>
            </a:r>
            <a:r>
              <a:rPr lang="en-US" altLang="zh-CN" sz="1815" kern="0" dirty="0" smtClean="0">
                <a:solidFill>
                  <a:srgbClr val="000000"/>
                </a:solidFill>
                <a:latin typeface="Times New Roman" panose="02020603050405020304" pitchFamily="65" charset="-122"/>
                <a:ea typeface="宋体" panose="02010600030101010101" pitchFamily="2" charset="-122"/>
              </a:rPr>
              <a:t>     to the manager to express her dissatisfaction with</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 poor service.</a:t>
            </a:r>
            <a:endParaRPr lang="en-US" altLang="zh-CN" sz="2000" dirty="0" smtClean="0"/>
          </a:p>
        </p:txBody>
      </p:sp>
      <p:pic>
        <p:nvPicPr>
          <p:cNvPr id="3" name="图片 3" descr="textimage29.jpeg"/>
          <p:cNvPicPr>
            <a:picLocks noChangeAspect="1"/>
          </p:cNvPicPr>
          <p:nvPr/>
        </p:nvPicPr>
        <p:blipFill>
          <a:blip r:embed="rId3" cstate="print"/>
          <a:stretch>
            <a:fillRect/>
          </a:stretch>
        </p:blipFill>
        <p:spPr>
          <a:xfrm>
            <a:off x="1285852" y="1185696"/>
            <a:ext cx="338716" cy="227574"/>
          </a:xfrm>
          <a:prstGeom prst="rect">
            <a:avLst/>
          </a:prstGeom>
        </p:spPr>
      </p:pic>
      <p:pic>
        <p:nvPicPr>
          <p:cNvPr id="4" name="图片 4" descr="textimage30.jpeg"/>
          <p:cNvPicPr>
            <a:picLocks noChangeAspect="1"/>
          </p:cNvPicPr>
          <p:nvPr/>
        </p:nvPicPr>
        <p:blipFill>
          <a:blip r:embed="rId4" cstate="print"/>
          <a:stretch>
            <a:fillRect/>
          </a:stretch>
        </p:blipFill>
        <p:spPr>
          <a:xfrm>
            <a:off x="1285852" y="2828770"/>
            <a:ext cx="410154" cy="275572"/>
          </a:xfrm>
          <a:prstGeom prst="rect">
            <a:avLst/>
          </a:prstGeom>
        </p:spPr>
      </p:pic>
      <p:pic>
        <p:nvPicPr>
          <p:cNvPr id="5" name="图片 5" descr="textimage31.jpeg"/>
          <p:cNvPicPr>
            <a:picLocks noChangeAspect="1"/>
          </p:cNvPicPr>
          <p:nvPr/>
        </p:nvPicPr>
        <p:blipFill>
          <a:blip r:embed="rId4" cstate="print"/>
          <a:stretch>
            <a:fillRect/>
          </a:stretch>
        </p:blipFill>
        <p:spPr>
          <a:xfrm>
            <a:off x="1285852" y="4971910"/>
            <a:ext cx="410154" cy="275572"/>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4036060" y="1056005"/>
            <a:ext cx="70231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2840026" y="2828762"/>
            <a:ext cx="1285884"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1815763" y="5432915"/>
            <a:ext cx="207170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4624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warning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.警告,警示,告诫;提醒</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Interestingly, the letters did not contain the usual warnings to children that they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might not receive their presents if they were not good.(教材P15)</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有趣的是,这些信里并没有包含那些常见的对孩子们的警告——如果他们(表现)</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不好的话,就可能收不到礼物。</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Parents often warn their children not to play with fire.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=Parents often warn their children against playing with fire.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家长经常警告他们的孩子别玩火。</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(BBC News,2020年12月) The ministers have warned people of the spread of COVID</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-19 during the Christmas holiday.</a:t>
            </a:r>
            <a:r>
              <a:rPr lang="zh-CN" altLang="en-US" sz="1815" kern="0" dirty="0" smtClean="0">
                <a:solidFill>
                  <a:srgbClr val="000000"/>
                </a:solidFill>
                <a:latin typeface="Times New Roman" panose="02020603050405020304" pitchFamily="65" charset="-122"/>
                <a:ea typeface="宋体" panose="02010600030101010101" pitchFamily="2" charset="-122"/>
              </a:rPr>
              <a:t>部长们已经警告人们当心新冠肺炎在圣诞节假</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期期间的传播。</a:t>
            </a:r>
            <a:endParaRPr lang="zh-CN" altLang="en-US" sz="2000" dirty="0" smtClean="0"/>
          </a:p>
        </p:txBody>
      </p:sp>
      <p:pic>
        <p:nvPicPr>
          <p:cNvPr id="3" name="图片 3" descr="textimage32.jpeg"/>
          <p:cNvPicPr>
            <a:picLocks noChangeAspect="1"/>
          </p:cNvPicPr>
          <p:nvPr/>
        </p:nvPicPr>
        <p:blipFill>
          <a:blip r:embed="rId3" cstate="print"/>
          <a:stretch>
            <a:fillRect/>
          </a:stretch>
        </p:blipFill>
        <p:spPr>
          <a:xfrm>
            <a:off x="857224" y="1185696"/>
            <a:ext cx="1137356" cy="295712"/>
          </a:xfrm>
          <a:prstGeom prst="rect">
            <a:avLst/>
          </a:prstGeom>
        </p:spPr>
      </p:pic>
      <p:pic>
        <p:nvPicPr>
          <p:cNvPr id="4" name="图片 4" descr="textimage33.jpeg"/>
          <p:cNvPicPr>
            <a:picLocks noChangeAspect="1"/>
          </p:cNvPicPr>
          <p:nvPr/>
        </p:nvPicPr>
        <p:blipFill>
          <a:blip r:embed="rId4" cstate="print"/>
          <a:stretch>
            <a:fillRect/>
          </a:stretch>
        </p:blipFill>
        <p:spPr>
          <a:xfrm>
            <a:off x="720000" y="3348831"/>
            <a:ext cx="209549" cy="2381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9230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①without warning没有(任何)警告/先兆</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 warning signal警告信号</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②warn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.警告;提醒</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sb. to do sth.警告/告诫某人做某事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sb. </a:t>
            </a:r>
            <a:r>
              <a:rPr lang="zh-CN" altLang="en-US" sz="1815" u="sng" kern="0" dirty="0" smtClean="0">
                <a:solidFill>
                  <a:srgbClr val="FF0000"/>
                </a:solidFill>
                <a:latin typeface="Times New Roman" panose="02020603050405020304" pitchFamily="65" charset="-122"/>
                <a:ea typeface="宋体" panose="02010600030101010101" pitchFamily="2" charset="-122"/>
              </a:rPr>
              <a:t>　against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(doing)sth.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sb. not  </a:t>
            </a:r>
            <a:r>
              <a:rPr lang="zh-CN" altLang="en-US" sz="1815" u="sng" kern="0" dirty="0" smtClean="0">
                <a:solidFill>
                  <a:srgbClr val="FF0000"/>
                </a:solidFill>
                <a:latin typeface="Times New Roman" panose="02020603050405020304" pitchFamily="65" charset="-122"/>
                <a:ea typeface="宋体" panose="02010600030101010101" pitchFamily="2" charset="-122"/>
              </a:rPr>
              <a:t>　to do  </a:t>
            </a:r>
            <a:r>
              <a:rPr lang="zh-CN" altLang="en-US" sz="1815" kern="0" dirty="0" smtClean="0">
                <a:solidFill>
                  <a:srgbClr val="000000"/>
                </a:solidFill>
                <a:latin typeface="Times New Roman" panose="02020603050405020304" pitchFamily="65" charset="-122"/>
                <a:ea typeface="宋体" panose="02010600030101010101" pitchFamily="2" charset="-122"/>
              </a:rPr>
              <a:t>   sth.警告某人不要做某事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sb.  </a:t>
            </a:r>
            <a:r>
              <a:rPr lang="zh-CN" altLang="en-US" sz="1815" u="sng" kern="0" dirty="0" smtClean="0">
                <a:solidFill>
                  <a:srgbClr val="FF0000"/>
                </a:solidFill>
                <a:latin typeface="Times New Roman" panose="02020603050405020304" pitchFamily="65" charset="-122"/>
                <a:ea typeface="宋体" panose="02010600030101010101" pitchFamily="2" charset="-122"/>
              </a:rPr>
              <a:t>　of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sth. 提醒某人某事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sb. that...警告/提醒某人</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p:txBody>
      </p:sp>
      <p:pic>
        <p:nvPicPr>
          <p:cNvPr id="3" name="图片 3" descr="textimage34.jpeg"/>
          <p:cNvPicPr>
            <a:picLocks noChangeAspect="1"/>
          </p:cNvPicPr>
          <p:nvPr/>
        </p:nvPicPr>
        <p:blipFill>
          <a:blip r:embed="rId3" cstate="print"/>
          <a:stretch>
            <a:fillRect/>
          </a:stretch>
        </p:blipFill>
        <p:spPr>
          <a:xfrm>
            <a:off x="720000" y="156288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571625" y="3634740"/>
            <a:ext cx="114300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072005" y="4063365"/>
            <a:ext cx="84582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571625" y="4539615"/>
            <a:ext cx="5905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63308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5-1 (2019北京,阅读理解B,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 she desired to get round the  </a:t>
            </a:r>
            <a:r>
              <a:rPr lang="zh-CN" altLang="en-US" sz="1815" u="sng" kern="0" dirty="0" smtClean="0">
                <a:solidFill>
                  <a:srgbClr val="FF0000"/>
                </a:solidFill>
                <a:latin typeface="Times New Roman" panose="02020603050405020304" pitchFamily="65" charset="-122"/>
                <a:ea typeface="宋体" panose="02010600030101010101" pitchFamily="2" charset="-122"/>
              </a:rPr>
              <a:t>warning</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(warn), “Why can’t I make a healthy candy that’s good for my teeth so that my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parents can’t say no to it?”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考查名词。句意:所以她想避开这个警告,“为什么我不能制作健康的、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对我的牙齿有好处以便我的父母不能对它说不的糖果呢?”本空在句中作动词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短语 get round的宾语,故应用名词warning,意为“警告”。</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5-2 (2019北京,阅读理解D,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)“It’ll be a while before we can statistically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show that the changes are happening because of climate change,” Dutkiewicz said,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“but the change in the colour of the ocean will be one of the early  　</a:t>
            </a:r>
            <a:r>
              <a:rPr lang="zh-CN" altLang="en-US" sz="1815" u="sng" kern="0" dirty="0" smtClean="0">
                <a:solidFill>
                  <a:srgbClr val="FF0000"/>
                </a:solidFill>
                <a:latin typeface="Times New Roman" panose="02020603050405020304" pitchFamily="65" charset="-122"/>
                <a:ea typeface="宋体" panose="02010600030101010101" pitchFamily="2" charset="-122"/>
              </a:rPr>
              <a:t>warning</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(warn) signals that we really have changed our planet.”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考查名词。此处表示“海洋颜色的变化将是我们确实改变了地球的预警</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信号之一”,a warning signal警告信号。</a:t>
            </a:r>
            <a:endParaRPr lang="zh-CN" altLang="en-US" dirty="0"/>
          </a:p>
        </p:txBody>
      </p:sp>
      <p:pic>
        <p:nvPicPr>
          <p:cNvPr id="3" name="图片 3" descr="textimage35.jpeg"/>
          <p:cNvPicPr>
            <a:picLocks noChangeAspect="1"/>
          </p:cNvPicPr>
          <p:nvPr/>
        </p:nvPicPr>
        <p:blipFill>
          <a:blip r:embed="rId3" cstate="print"/>
          <a:stretch>
            <a:fillRect/>
          </a:stretch>
        </p:blipFill>
        <p:spPr>
          <a:xfrm>
            <a:off x="3357554" y="1400010"/>
            <a:ext cx="440373" cy="295875"/>
          </a:xfrm>
          <a:prstGeom prst="rect">
            <a:avLst/>
          </a:prstGeom>
        </p:spPr>
      </p:pic>
      <p:pic>
        <p:nvPicPr>
          <p:cNvPr id="4" name="图片 4" descr="textimage36.jpeg"/>
          <p:cNvPicPr>
            <a:picLocks noChangeAspect="1"/>
          </p:cNvPicPr>
          <p:nvPr/>
        </p:nvPicPr>
        <p:blipFill>
          <a:blip r:embed="rId4" cstate="print"/>
          <a:stretch>
            <a:fillRect/>
          </a:stretch>
        </p:blipFill>
        <p:spPr>
          <a:xfrm>
            <a:off x="3357554" y="3971778"/>
            <a:ext cx="417751" cy="280676"/>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6929772" y="1339359"/>
            <a:ext cx="92869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7033594" y="4795688"/>
            <a:ext cx="100013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548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5-3 (2016北京,完形填空,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)Norton Sound was covered with ice, which could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sometimes break up   </a:t>
            </a:r>
            <a:r>
              <a:rPr lang="zh-CN" altLang="en-US" sz="1815" u="sng" kern="0" dirty="0" smtClean="0">
                <a:solidFill>
                  <a:srgbClr val="FF0000"/>
                </a:solidFill>
                <a:latin typeface="Times New Roman" panose="02020603050405020304" pitchFamily="65" charset="-122"/>
                <a:ea typeface="宋体" panose="02010600030101010101" pitchFamily="2" charset="-122"/>
              </a:rPr>
              <a:t>without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warning.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考查介词。句意:诺顿湾被冰覆盖着,冰有时会毫无征兆地破裂。without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warning意为“没有(任何)警告/先兆”。</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5-4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)When an individual ant comes under attack or is dying, it sends out an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alarm pheromone to warn the colony   </a:t>
            </a:r>
            <a:r>
              <a:rPr lang="zh-CN" altLang="en-US" sz="1815" u="sng" kern="0" dirty="0" smtClean="0">
                <a:solidFill>
                  <a:srgbClr val="FF0000"/>
                </a:solidFill>
                <a:latin typeface="Times New Roman" panose="02020603050405020304" pitchFamily="65" charset="-122"/>
                <a:ea typeface="宋体" panose="02010600030101010101" pitchFamily="2" charset="-122"/>
              </a:rPr>
              <a:t>to prepare</a:t>
            </a:r>
            <a:r>
              <a:rPr lang="zh-CN" altLang="en-US" sz="1815" kern="0" dirty="0" smtClean="0">
                <a:solidFill>
                  <a:srgbClr val="000000"/>
                </a:solidFill>
                <a:latin typeface="Times New Roman" panose="02020603050405020304" pitchFamily="65" charset="-122"/>
                <a:ea typeface="宋体" panose="02010600030101010101" pitchFamily="2" charset="-122"/>
              </a:rPr>
              <a:t>     (prepare) for a conflict as a de-</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fense unit.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考查非谓语动词。句意:当一只单独的蚂蚁受到攻击或濒临死亡时,它会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发出一种报警信息素来警告蚁群作为一个防御单位做好战斗准备。warn sb. to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do sth.意为“警告某人做某事”,故本空应填to prepare。</a:t>
            </a:r>
            <a:endParaRPr lang="zh-CN" altLang="en-US" dirty="0"/>
          </a:p>
        </p:txBody>
      </p:sp>
      <p:pic>
        <p:nvPicPr>
          <p:cNvPr id="3" name="图片 3" descr="textimage37.jpeg"/>
          <p:cNvPicPr>
            <a:picLocks noChangeAspect="1"/>
          </p:cNvPicPr>
          <p:nvPr/>
        </p:nvPicPr>
        <p:blipFill>
          <a:blip r:embed="rId3" cstate="print"/>
          <a:stretch>
            <a:fillRect/>
          </a:stretch>
        </p:blipFill>
        <p:spPr>
          <a:xfrm>
            <a:off x="3286116" y="1562881"/>
            <a:ext cx="334047" cy="224437"/>
          </a:xfrm>
          <a:prstGeom prst="rect">
            <a:avLst/>
          </a:prstGeom>
        </p:spPr>
      </p:pic>
      <p:pic>
        <p:nvPicPr>
          <p:cNvPr id="4" name="图片 4" descr="textimage38.jpeg"/>
          <p:cNvPicPr>
            <a:picLocks noChangeAspect="1"/>
          </p:cNvPicPr>
          <p:nvPr/>
        </p:nvPicPr>
        <p:blipFill>
          <a:blip r:embed="rId4" cstate="print"/>
          <a:stretch>
            <a:fillRect/>
          </a:stretch>
        </p:blipFill>
        <p:spPr>
          <a:xfrm>
            <a:off x="1285852" y="3277393"/>
            <a:ext cx="410154" cy="275572"/>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2666670" y="1946423"/>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4199570" y="3694273"/>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55964"/>
            <a:ext cx="8316000" cy="96879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request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.请求,要求</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.(正式或礼貌地)要求;请求</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What do the words in bold indicate: an order, a request, ability or possibility?(教</a:t>
            </a:r>
            <a:endParaRPr lang="zh-CN" altLang="en-US" dirty="0"/>
          </a:p>
        </p:txBody>
      </p:sp>
      <p:pic>
        <p:nvPicPr>
          <p:cNvPr id="5" name="图片 5" descr="textimage39.jpeg"/>
          <p:cNvPicPr>
            <a:picLocks noChangeAspect="1"/>
          </p:cNvPicPr>
          <p:nvPr/>
        </p:nvPicPr>
        <p:blipFill>
          <a:blip r:embed="rId3" cstate="print"/>
          <a:stretch>
            <a:fillRect/>
          </a:stretch>
        </p:blipFill>
        <p:spPr>
          <a:xfrm>
            <a:off x="1071538" y="1250283"/>
            <a:ext cx="1000132" cy="258740"/>
          </a:xfrm>
          <a:prstGeom prst="rect">
            <a:avLst/>
          </a:prstGeom>
        </p:spPr>
      </p:pic>
      <p:sp>
        <p:nvSpPr>
          <p:cNvPr id="6" name="TextBox 2"/>
          <p:cNvSpPr txBox="1"/>
          <p:nvPr/>
        </p:nvSpPr>
        <p:spPr>
          <a:xfrm>
            <a:off x="714348" y="2051070"/>
            <a:ext cx="8316000" cy="379809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材P17)</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粗体单词表示什么:命令、要求、能力还是可能性?</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They have made an urgent request for international aid.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他们紧急请求国际援助。</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is requested that all the members (should) be present at the meeting tomorrow.要求</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所有成员都参加明天的会议。</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organizers requested all the participants not to take action without permission.组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织者要求所有参加者未经允许不得采取行动。</a:t>
            </a:r>
            <a:endParaRPr lang="zh-CN" altLang="en-US" dirty="0"/>
          </a:p>
        </p:txBody>
      </p:sp>
      <p:pic>
        <p:nvPicPr>
          <p:cNvPr id="7" name="图片 3" descr="textimage40.jpeg"/>
          <p:cNvPicPr>
            <a:picLocks noChangeAspect="1"/>
          </p:cNvPicPr>
          <p:nvPr/>
        </p:nvPicPr>
        <p:blipFill>
          <a:blip r:embed="rId4" cstate="print"/>
          <a:stretch>
            <a:fillRect/>
          </a:stretch>
        </p:blipFill>
        <p:spPr>
          <a:xfrm>
            <a:off x="714348" y="3016327"/>
            <a:ext cx="209549" cy="238124"/>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90000"/>
            <a:ext cx="8316000" cy="205889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,2020年12月) At the request of his three grandchildren, a 73-year-old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farmer spent 10 days creating a snow sculpture—an airplane measuring 12 meters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long and one meter high.</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应三个孙辈的要求</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一位</a:t>
            </a:r>
            <a:r>
              <a:rPr lang="en-US" altLang="zh-CN" sz="1815" kern="0" dirty="0" smtClean="0">
                <a:solidFill>
                  <a:srgbClr val="000000"/>
                </a:solidFill>
                <a:latin typeface="Times New Roman" panose="02020603050405020304" pitchFamily="65" charset="-122"/>
                <a:ea typeface="宋体" panose="02010600030101010101" pitchFamily="2" charset="-122"/>
              </a:rPr>
              <a:t>73</a:t>
            </a:r>
            <a:r>
              <a:rPr lang="zh-CN" altLang="en-US" sz="1815" kern="0" dirty="0" smtClean="0">
                <a:solidFill>
                  <a:srgbClr val="000000"/>
                </a:solidFill>
                <a:latin typeface="Times New Roman" panose="02020603050405020304" pitchFamily="65" charset="-122"/>
                <a:ea typeface="宋体" panose="02010600030101010101" pitchFamily="2" charset="-122"/>
              </a:rPr>
              <a:t>岁的农民花了</a:t>
            </a: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天时间制作了一个雪雕</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一架</a:t>
            </a:r>
            <a:r>
              <a:rPr lang="en-US" altLang="zh-CN"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000000"/>
                </a:solidFill>
                <a:latin typeface="Times New Roman" panose="02020603050405020304" pitchFamily="65" charset="-122"/>
                <a:ea typeface="宋体" panose="02010600030101010101" pitchFamily="2" charset="-122"/>
              </a:rPr>
              <a:t>米</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长、</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米高的飞机。</a:t>
            </a: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4913"/>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a:t>
            </a:r>
            <a:r>
              <a:rPr lang="zh-CN" altLang="en-US" sz="1815" u="sng" kern="0" dirty="0" smtClean="0">
                <a:solidFill>
                  <a:srgbClr val="FF0000"/>
                </a:solidFill>
                <a:latin typeface="Times New Roman" panose="02020603050405020304" pitchFamily="65" charset="-122"/>
                <a:ea typeface="宋体" panose="02010600030101010101" pitchFamily="2" charset="-122"/>
              </a:rPr>
              <a:t>joy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.欢欣,愉快,喜悦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(B)阅读词汇—明词义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1.lunar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月球的</a:t>
            </a:r>
            <a:r>
              <a:rPr lang="zh-CN" altLang="en-US" sz="1815" i="1"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2.harvest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收成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3.fantasy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幻想,想象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4.handwritten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手写的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5.polar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极地的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6.dessert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(饭后的)甜食,甜品,甜点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7.firework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烟火,烟花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8.riddle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谜,谜语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9.embrace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欣然接受,乐意采纳(新思想、意见等)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10.eve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前夕,前一天    </a:t>
            </a:r>
          </a:p>
        </p:txBody>
      </p:sp>
      <p:pic>
        <p:nvPicPr>
          <p:cNvPr id="3" name="Picture 4" descr="\\a015\吴双婷\线.tif"/>
          <p:cNvPicPr>
            <a:picLocks noChangeArrowheads="1"/>
          </p:cNvPicPr>
          <p:nvPr/>
        </p:nvPicPr>
        <p:blipFill>
          <a:blip r:embed="rId3" cstate="print"/>
          <a:srcRect/>
          <a:stretch>
            <a:fillRect/>
          </a:stretch>
        </p:blipFill>
        <p:spPr bwMode="auto">
          <a:xfrm>
            <a:off x="995045" y="992505"/>
            <a:ext cx="407670" cy="32400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785919" y="1824820"/>
            <a:ext cx="78581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857375" y="2249170"/>
            <a:ext cx="986155"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1821180" y="2672715"/>
            <a:ext cx="1715135" cy="39600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2428875" y="3106420"/>
            <a:ext cx="1431290" cy="39600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785620" y="3590290"/>
            <a:ext cx="122999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785620" y="4046220"/>
            <a:ext cx="287274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000250" y="4465955"/>
            <a:ext cx="165989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714500" y="4897755"/>
            <a:ext cx="130048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922780" y="5352415"/>
            <a:ext cx="440309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586230" y="5709285"/>
            <a:ext cx="17551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4671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①make requests/a request　</a:t>
            </a:r>
            <a:r>
              <a:rPr lang="zh-CN" altLang="en-US" sz="1815" u="sng" kern="0" dirty="0" smtClean="0">
                <a:solidFill>
                  <a:srgbClr val="FF0000"/>
                </a:solidFill>
                <a:latin typeface="Times New Roman" panose="02020603050405020304" pitchFamily="65" charset="-122"/>
                <a:ea typeface="宋体" panose="02010600030101010101" pitchFamily="2" charset="-122"/>
              </a:rPr>
              <a:t>for</a:t>
            </a:r>
            <a:r>
              <a:rPr lang="zh-CN" altLang="en-US" sz="1815" kern="0" dirty="0" smtClean="0">
                <a:solidFill>
                  <a:srgbClr val="000000"/>
                </a:solidFill>
                <a:latin typeface="Times New Roman" panose="02020603050405020304" pitchFamily="65" charset="-122"/>
                <a:ea typeface="宋体" panose="02010600030101010101" pitchFamily="2" charset="-122"/>
              </a:rPr>
              <a:t>    请求,要求</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sb.’s request=at the request   </a:t>
            </a:r>
            <a:r>
              <a:rPr lang="zh-CN" altLang="en-US" sz="1815" u="sng" kern="0" dirty="0" smtClean="0">
                <a:solidFill>
                  <a:srgbClr val="FF0000"/>
                </a:solidFill>
                <a:latin typeface="Times New Roman" panose="02020603050405020304" pitchFamily="65" charset="-122"/>
                <a:ea typeface="宋体" panose="02010600030101010101" pitchFamily="2" charset="-122"/>
              </a:rPr>
              <a:t>of</a:t>
            </a:r>
            <a:r>
              <a:rPr lang="zh-CN" altLang="en-US" sz="1815" kern="0" dirty="0" smtClean="0">
                <a:solidFill>
                  <a:srgbClr val="000000"/>
                </a:solidFill>
                <a:latin typeface="Times New Roman" panose="02020603050405020304" pitchFamily="65" charset="-122"/>
                <a:ea typeface="宋体" panose="02010600030101010101" pitchFamily="2" charset="-122"/>
              </a:rPr>
              <a:t>     sb.应某人的要求</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②request sb.   </a:t>
            </a:r>
            <a:r>
              <a:rPr lang="zh-CN" altLang="en-US" sz="1815" u="sng" kern="0" dirty="0" smtClean="0">
                <a:solidFill>
                  <a:srgbClr val="FF0000"/>
                </a:solidFill>
                <a:latin typeface="Times New Roman" panose="02020603050405020304" pitchFamily="65" charset="-122"/>
                <a:ea typeface="宋体" panose="02010600030101010101" pitchFamily="2" charset="-122"/>
              </a:rPr>
              <a:t>to do</a:t>
            </a:r>
            <a:r>
              <a:rPr lang="zh-CN" altLang="en-US" sz="1815" kern="0" dirty="0" smtClean="0">
                <a:solidFill>
                  <a:srgbClr val="000000"/>
                </a:solidFill>
                <a:latin typeface="Times New Roman" panose="02020603050405020304" pitchFamily="65" charset="-122"/>
                <a:ea typeface="宋体" panose="02010600030101010101" pitchFamily="2" charset="-122"/>
              </a:rPr>
              <a:t>  sth.要求某人做某事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request that sb.  </a:t>
            </a:r>
            <a:r>
              <a:rPr lang="zh-CN" altLang="en-US" sz="1815" u="sng" kern="0" dirty="0" smtClean="0">
                <a:solidFill>
                  <a:srgbClr val="FF0000"/>
                </a:solidFill>
                <a:latin typeface="Times New Roman" panose="02020603050405020304" pitchFamily="65" charset="-122"/>
                <a:ea typeface="宋体" panose="02010600030101010101" pitchFamily="2" charset="-122"/>
              </a:rPr>
              <a:t>(should) do</a:t>
            </a:r>
            <a:r>
              <a:rPr lang="zh-CN" altLang="en-US" sz="1815" kern="0" dirty="0" smtClean="0">
                <a:solidFill>
                  <a:srgbClr val="000000"/>
                </a:solidFill>
                <a:latin typeface="Times New Roman" panose="02020603050405020304" pitchFamily="65" charset="-122"/>
                <a:ea typeface="宋体" panose="02010600030101010101" pitchFamily="2" charset="-122"/>
              </a:rPr>
              <a:t>   sth.要求某人做某事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is requested that...据要求</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注意:request后的宾语从句、表语从句、同位语从句中用虚拟语气,即谓语用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“(should+)do”形式。</a:t>
            </a:r>
            <a:endParaRPr lang="zh-CN" altLang="en-US" dirty="0"/>
          </a:p>
        </p:txBody>
      </p:sp>
      <p:pic>
        <p:nvPicPr>
          <p:cNvPr id="3" name="图片 3" descr="textimage41.jpeg"/>
          <p:cNvPicPr>
            <a:picLocks noChangeAspect="1"/>
          </p:cNvPicPr>
          <p:nvPr/>
        </p:nvPicPr>
        <p:blipFill>
          <a:blip r:embed="rId3" cstate="print"/>
          <a:stretch>
            <a:fillRect/>
          </a:stretch>
        </p:blipFill>
        <p:spPr>
          <a:xfrm>
            <a:off x="714348" y="1562881"/>
            <a:ext cx="247650" cy="247649"/>
          </a:xfrm>
          <a:prstGeom prst="rect">
            <a:avLst/>
          </a:prstGeom>
        </p:spPr>
      </p:pic>
      <p:pic>
        <p:nvPicPr>
          <p:cNvPr id="5" name="Picture 4" descr="\\a015\吴双婷\线.tif"/>
          <p:cNvPicPr>
            <a:picLocks noChangeArrowheads="1"/>
          </p:cNvPicPr>
          <p:nvPr/>
        </p:nvPicPr>
        <p:blipFill>
          <a:blip r:embed="rId4" cstate="print"/>
          <a:srcRect/>
          <a:stretch>
            <a:fillRect/>
          </a:stretch>
        </p:blipFill>
        <p:spPr bwMode="auto">
          <a:xfrm>
            <a:off x="3286116" y="1848633"/>
            <a:ext cx="500066" cy="39600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3714750" y="2455545"/>
            <a:ext cx="428625" cy="253365"/>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2015490" y="2777490"/>
            <a:ext cx="57785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140251" y="3241832"/>
            <a:ext cx="128588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81076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6-1 (2020全国Ⅰ,完形填空,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)But our insisting it’s merely a window has kept </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them from attempting millions of   </a:t>
            </a:r>
            <a:r>
              <a:rPr lang="zh-CN" altLang="en-US" sz="1815" u="sng" kern="0" dirty="0" smtClean="0">
                <a:solidFill>
                  <a:srgbClr val="FF0000"/>
                </a:solidFill>
                <a:latin typeface="Times New Roman" panose="02020603050405020304" pitchFamily="65" charset="-122"/>
                <a:ea typeface="宋体" panose="02010600030101010101" pitchFamily="2" charset="-122"/>
              </a:rPr>
              <a:t>requests </a:t>
            </a:r>
            <a:r>
              <a:rPr lang="zh-CN" altLang="en-US" sz="1815" kern="0" dirty="0" smtClean="0">
                <a:solidFill>
                  <a:srgbClr val="000000"/>
                </a:solidFill>
                <a:latin typeface="Times New Roman" panose="02020603050405020304" pitchFamily="65" charset="-122"/>
                <a:ea typeface="宋体" panose="02010600030101010101" pitchFamily="2" charset="-122"/>
              </a:rPr>
              <a:t>   (request) to open the door.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考查名词。句意:但我们坚持说这只是一扇窗户,这阻止了他们试图打开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门的数百万次请求。request作名词时意为“请求,要求”,是可数名词,根据mil-</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lions of可知此处应用复数形式,故填requests。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6-2 (2020天津5月,阅读理解A,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)You will be requested 　</a:t>
            </a:r>
            <a:r>
              <a:rPr lang="zh-CN" altLang="en-US" sz="1815" u="sng" kern="0" dirty="0" smtClean="0">
                <a:solidFill>
                  <a:srgbClr val="FF0000"/>
                </a:solidFill>
                <a:latin typeface="Times New Roman" panose="02020603050405020304" pitchFamily="65" charset="-122"/>
                <a:ea typeface="宋体" panose="02010600030101010101" pitchFamily="2" charset="-122"/>
              </a:rPr>
              <a:t>to upload</a:t>
            </a:r>
            <a:r>
              <a:rPr lang="zh-CN" altLang="en-US" sz="1815" kern="0" dirty="0" smtClean="0">
                <a:solidFill>
                  <a:srgbClr val="000000"/>
                </a:solidFill>
                <a:latin typeface="Times New Roman" panose="02020603050405020304" pitchFamily="65" charset="-122"/>
                <a:ea typeface="宋体" panose="02010600030101010101" pitchFamily="2" charset="-122"/>
              </a:rPr>
              <a:t>  (upload)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 passport sized photograph as part of the online registration process.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考查非谓语动词。句意:作为在线注册过程的一部分,您将被要求上传一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张护照大小的照片。request sb. to do sth.要求某人做某事,此处用到了被动语态:</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sb. be requested to do sth.,故填to upload。</a:t>
            </a:r>
            <a:endParaRPr lang="zh-CN" altLang="en-US" dirty="0"/>
          </a:p>
        </p:txBody>
      </p:sp>
      <p:pic>
        <p:nvPicPr>
          <p:cNvPr id="3" name="图片 3" descr="textimage43.jpeg"/>
          <p:cNvPicPr>
            <a:picLocks noChangeAspect="1"/>
          </p:cNvPicPr>
          <p:nvPr/>
        </p:nvPicPr>
        <p:blipFill>
          <a:blip r:embed="rId3" cstate="print"/>
          <a:stretch>
            <a:fillRect/>
          </a:stretch>
        </p:blipFill>
        <p:spPr>
          <a:xfrm>
            <a:off x="3741420" y="3966210"/>
            <a:ext cx="454025" cy="330200"/>
          </a:xfrm>
          <a:prstGeom prst="rect">
            <a:avLst/>
          </a:prstGeom>
        </p:spPr>
      </p:pic>
      <p:pic>
        <p:nvPicPr>
          <p:cNvPr id="5" name="图片 4" descr="textimage42.jpeg"/>
          <p:cNvPicPr>
            <a:picLocks noChangeAspect="1"/>
          </p:cNvPicPr>
          <p:nvPr/>
        </p:nvPicPr>
        <p:blipFill>
          <a:blip r:embed="rId4" cstate="print"/>
          <a:stretch>
            <a:fillRect/>
          </a:stretch>
        </p:blipFill>
        <p:spPr>
          <a:xfrm>
            <a:off x="3500430" y="1828638"/>
            <a:ext cx="425306" cy="285752"/>
          </a:xfrm>
          <a:prstGeom prst="rect">
            <a:avLst/>
          </a:prstGeom>
        </p:spPr>
      </p:pic>
      <p:pic>
        <p:nvPicPr>
          <p:cNvPr id="6" name="Picture 4" descr="\\a015\吴双婷\线.tif"/>
          <p:cNvPicPr>
            <a:picLocks noChangeArrowheads="1"/>
          </p:cNvPicPr>
          <p:nvPr/>
        </p:nvPicPr>
        <p:blipFill>
          <a:blip r:embed="rId5" cstate="print"/>
          <a:srcRect/>
          <a:stretch>
            <a:fillRect/>
          </a:stretch>
        </p:blipFill>
        <p:spPr bwMode="auto">
          <a:xfrm>
            <a:off x="3925570" y="2245360"/>
            <a:ext cx="909320" cy="28800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6546215" y="3900170"/>
            <a:ext cx="10083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58186"/>
            <a:ext cx="8316000" cy="35325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6-3 (2020全国Ⅱ,书面表达,</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At</a:t>
            </a:r>
            <a:r>
              <a:rPr lang="zh-CN" altLang="en-US" sz="1815" kern="0" dirty="0" smtClean="0">
                <a:solidFill>
                  <a:srgbClr val="000000"/>
                </a:solidFill>
                <a:latin typeface="Times New Roman" panose="02020603050405020304" pitchFamily="65" charset="-122"/>
                <a:ea typeface="宋体" panose="02010600030101010101" pitchFamily="2" charset="-122"/>
              </a:rPr>
              <a:t>   the request of most students, our school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held an activity to pick oranges on the farm last Sunday.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考查介词。句意:应大多数学生的要求,我校于上周日在农场举办了摘橘</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子活动。</a:t>
            </a:r>
            <a:r>
              <a:rPr lang="en-US" altLang="zh-CN" sz="1815" kern="0" dirty="0" smtClean="0">
                <a:solidFill>
                  <a:srgbClr val="000000"/>
                </a:solidFill>
                <a:latin typeface="Times New Roman" panose="02020603050405020304" pitchFamily="65" charset="-122"/>
                <a:ea typeface="宋体" panose="02010600030101010101" pitchFamily="2" charset="-122"/>
              </a:rPr>
              <a:t>at the request of sb.</a:t>
            </a:r>
            <a:r>
              <a:rPr lang="zh-CN" altLang="en-US" sz="1815" kern="0" dirty="0" smtClean="0">
                <a:solidFill>
                  <a:srgbClr val="000000"/>
                </a:solidFill>
                <a:latin typeface="Times New Roman" panose="02020603050405020304" pitchFamily="65" charset="-122"/>
                <a:ea typeface="宋体" panose="02010600030101010101" pitchFamily="2" charset="-122"/>
              </a:rPr>
              <a:t>应某人的要求</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是固定搭配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故填介词</a:t>
            </a:r>
            <a:r>
              <a:rPr lang="en-US" altLang="zh-CN" sz="1815" kern="0" dirty="0" smtClean="0">
                <a:solidFill>
                  <a:srgbClr val="000000"/>
                </a:solidFill>
                <a:latin typeface="Times New Roman" panose="02020603050405020304" pitchFamily="65" charset="-122"/>
                <a:ea typeface="宋体" panose="02010600030101010101" pitchFamily="2" charset="-122"/>
              </a:rPr>
              <a:t>At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6-4 (2018</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a:t>
            </a:r>
            <a:r>
              <a:rPr lang="en-US" altLang="zh-CN" sz="2035" kern="0" spc="2766"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)She had requested the community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turn</a:t>
            </a:r>
            <a:r>
              <a:rPr lang="en-US" altLang="zh-CN" sz="1815" kern="0" dirty="0" smtClean="0">
                <a:solidFill>
                  <a:srgbClr val="000000"/>
                </a:solidFill>
                <a:latin typeface="Times New Roman" panose="02020603050405020304" pitchFamily="65" charset="-122"/>
                <a:ea typeface="宋体" panose="02010600030101010101" pitchFamily="2" charset="-122"/>
              </a:rPr>
              <a:t>    </a:t>
            </a:r>
            <a:endParaRPr lang="en-US" altLang="zh-CN" sz="2000" dirty="0" smtClean="0"/>
          </a:p>
          <a:p>
            <a:pPr eaLnBrk="0" latinLnBrk="1" hangingPunct="0">
              <a:lnSpc>
                <a:spcPct val="150000"/>
              </a:lnSpc>
            </a:pPr>
            <a:r>
              <a:rPr lang="en-US" altLang="zh-CN" sz="1815" kern="0" dirty="0" smtClean="0">
                <a:solidFill>
                  <a:srgbClr val="000000"/>
                </a:solidFill>
                <a:latin typeface="Times New Roman" panose="02020603050405020304" pitchFamily="65" charset="-122"/>
                <a:ea typeface="宋体" panose="02010600030101010101" pitchFamily="2" charset="-122"/>
              </a:rPr>
              <a:t>(turn) it into a museum upon her death.</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她已要求社区在她死后把它变成一个博物馆。</a:t>
            </a:r>
            <a:r>
              <a:rPr lang="zh-CN" altLang="en-US" sz="2000" dirty="0" smtClean="0"/>
              <a:t/>
            </a:r>
            <a:br>
              <a:rPr lang="zh-CN" alt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request sb. to do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要求某人做某事。</a:t>
            </a:r>
            <a:endParaRPr lang="zh-CN" altLang="en-US" dirty="0"/>
          </a:p>
        </p:txBody>
      </p:sp>
      <p:pic>
        <p:nvPicPr>
          <p:cNvPr id="4" name="图片 4" descr="textimage44.jpeg"/>
          <p:cNvPicPr>
            <a:picLocks noChangeAspect="1"/>
          </p:cNvPicPr>
          <p:nvPr/>
        </p:nvPicPr>
        <p:blipFill>
          <a:blip r:embed="rId3" cstate="print"/>
          <a:stretch>
            <a:fillRect/>
          </a:stretch>
        </p:blipFill>
        <p:spPr>
          <a:xfrm>
            <a:off x="3357554" y="1681067"/>
            <a:ext cx="512022" cy="344014"/>
          </a:xfrm>
          <a:prstGeom prst="rect">
            <a:avLst/>
          </a:prstGeom>
        </p:spPr>
      </p:pic>
      <p:pic>
        <p:nvPicPr>
          <p:cNvPr id="6" name="图片 3" descr="textimage45.jpeg"/>
          <p:cNvPicPr>
            <a:picLocks noChangeAspect="1"/>
          </p:cNvPicPr>
          <p:nvPr/>
        </p:nvPicPr>
        <p:blipFill>
          <a:blip r:embed="rId4" cstate="print"/>
          <a:stretch>
            <a:fillRect/>
          </a:stretch>
        </p:blipFill>
        <p:spPr>
          <a:xfrm>
            <a:off x="3286116" y="3395579"/>
            <a:ext cx="441220" cy="296445"/>
          </a:xfrm>
          <a:prstGeom prst="rect">
            <a:avLst/>
          </a:prstGeom>
        </p:spPr>
      </p:pic>
      <p:pic>
        <p:nvPicPr>
          <p:cNvPr id="7" name="Picture 4" descr="\\a015\吴双婷\线.tif"/>
          <p:cNvPicPr>
            <a:picLocks noChangeAspect="1" noChangeArrowheads="1"/>
          </p:cNvPicPr>
          <p:nvPr/>
        </p:nvPicPr>
        <p:blipFill>
          <a:blip r:embed="rId5" cstate="print"/>
          <a:srcRect/>
          <a:stretch>
            <a:fillRect/>
          </a:stretch>
        </p:blipFill>
        <p:spPr bwMode="auto">
          <a:xfrm>
            <a:off x="4008755" y="1668145"/>
            <a:ext cx="43815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7185361" y="3395186"/>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810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6-5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)You can talk to the robot, ask it questions, and make requests  </a:t>
            </a:r>
            <a:r>
              <a:rPr lang="zh-CN" altLang="en-US" sz="1815" u="sng" kern="0" dirty="0" smtClean="0">
                <a:solidFill>
                  <a:srgbClr val="FF0000"/>
                </a:solidFill>
                <a:latin typeface="Times New Roman" panose="02020603050405020304" pitchFamily="65" charset="-122"/>
                <a:ea typeface="宋体" panose="02010600030101010101" pitchFamily="2" charset="-122"/>
              </a:rPr>
              <a:t>for</a:t>
            </a:r>
            <a:r>
              <a:rPr lang="zh-CN" altLang="en-US" sz="1815" kern="0" dirty="0" smtClean="0">
                <a:solidFill>
                  <a:srgbClr val="000000"/>
                </a:solidFill>
                <a:latin typeface="Times New Roman" panose="02020603050405020304" pitchFamily="65" charset="-122"/>
                <a:ea typeface="宋体" panose="02010600030101010101" pitchFamily="2" charset="-122"/>
              </a:rPr>
              <a:t>   it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to perform different tasks.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考查介词。句意:你可以和机器人交谈,问它问题,并要求它执行不同的任</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务。make requests for意为“请求,要求</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”,故本空应用介词for。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6-6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)Mrs. Totten usually walked up and down the rows of desks  </a:t>
            </a:r>
            <a:r>
              <a:rPr lang="zh-CN" altLang="en-US" sz="1815" u="sng" kern="0" dirty="0" smtClean="0">
                <a:solidFill>
                  <a:srgbClr val="FF0000"/>
                </a:solidFill>
                <a:latin typeface="Times New Roman" panose="02020603050405020304" pitchFamily="65" charset="-122"/>
                <a:ea typeface="宋体" panose="02010600030101010101" pitchFamily="2" charset="-122"/>
              </a:rPr>
              <a:t>requesting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(request) answers from student after student in the order the questions had ap-peared on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our homework sheets.</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Totten</a:t>
            </a:r>
            <a:r>
              <a:rPr lang="zh-CN" altLang="en-US" sz="1815" kern="0" dirty="0" smtClean="0">
                <a:solidFill>
                  <a:srgbClr val="000000"/>
                </a:solidFill>
                <a:latin typeface="Times New Roman" panose="02020603050405020304" pitchFamily="65" charset="-122"/>
                <a:ea typeface="宋体" panose="02010600030101010101" pitchFamily="2" charset="-122"/>
              </a:rPr>
              <a:t>夫人通常在一排排的课桌间走来走去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按照出</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现在我们作业单上的问题的顺序一个接一个地询问学生答案。本空在句中作状</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且主语 </a:t>
            </a:r>
            <a:r>
              <a:rPr lang="en-US" altLang="zh-CN" sz="1815" kern="0" dirty="0" smtClean="0">
                <a:solidFill>
                  <a:srgbClr val="000000"/>
                </a:solidFill>
                <a:latin typeface="Times New Roman" panose="02020603050405020304" pitchFamily="65" charset="-122"/>
                <a:ea typeface="宋体" panose="02010600030101010101" pitchFamily="2" charset="-122"/>
              </a:rPr>
              <a:t>Mrs. </a:t>
            </a:r>
            <a:r>
              <a:rPr lang="en-US" altLang="zh-CN" sz="1815" kern="0" dirty="0" err="1" smtClean="0">
                <a:solidFill>
                  <a:srgbClr val="000000"/>
                </a:solidFill>
                <a:latin typeface="Times New Roman" panose="02020603050405020304" pitchFamily="65" charset="-122"/>
                <a:ea typeface="宋体" panose="02010600030101010101" pitchFamily="2" charset="-122"/>
              </a:rPr>
              <a:t>Totten</a:t>
            </a:r>
            <a:r>
              <a:rPr lang="zh-CN" altLang="en-US" sz="1815" kern="0" dirty="0" smtClean="0">
                <a:solidFill>
                  <a:srgbClr val="000000"/>
                </a:solidFill>
                <a:latin typeface="Times New Roman" panose="02020603050405020304" pitchFamily="65" charset="-122"/>
                <a:ea typeface="宋体" panose="02010600030101010101" pitchFamily="2" charset="-122"/>
              </a:rPr>
              <a:t>和动词</a:t>
            </a:r>
            <a:r>
              <a:rPr lang="en-US" altLang="zh-CN" sz="1815" kern="0" dirty="0" smtClean="0">
                <a:solidFill>
                  <a:srgbClr val="000000"/>
                </a:solidFill>
                <a:latin typeface="Times New Roman" panose="02020603050405020304" pitchFamily="65" charset="-122"/>
                <a:ea typeface="宋体" panose="02010600030101010101" pitchFamily="2" charset="-122"/>
              </a:rPr>
              <a:t>request</a:t>
            </a:r>
            <a:r>
              <a:rPr lang="zh-CN" altLang="en-US" sz="1815" kern="0" dirty="0" smtClean="0">
                <a:solidFill>
                  <a:srgbClr val="000000"/>
                </a:solidFill>
                <a:latin typeface="Times New Roman" panose="02020603050405020304" pitchFamily="65" charset="-122"/>
                <a:ea typeface="宋体" panose="02010600030101010101" pitchFamily="2" charset="-122"/>
              </a:rPr>
              <a:t>之间为主动关系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故本空应用现在分词作伴随</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状语。</a:t>
            </a:r>
            <a:endParaRPr lang="zh-CN" altLang="en-US" sz="2000" dirty="0" smtClean="0"/>
          </a:p>
        </p:txBody>
      </p:sp>
      <p:pic>
        <p:nvPicPr>
          <p:cNvPr id="4" name="图片 4" descr="textimage46.jpeg"/>
          <p:cNvPicPr>
            <a:picLocks noChangeAspect="1"/>
          </p:cNvPicPr>
          <p:nvPr/>
        </p:nvPicPr>
        <p:blipFill>
          <a:blip r:embed="rId3" cstate="print"/>
          <a:stretch>
            <a:fillRect/>
          </a:stretch>
        </p:blipFill>
        <p:spPr>
          <a:xfrm>
            <a:off x="1285852" y="1328572"/>
            <a:ext cx="377119" cy="253376"/>
          </a:xfrm>
          <a:prstGeom prst="rect">
            <a:avLst/>
          </a:prstGeom>
        </p:spPr>
      </p:pic>
      <p:pic>
        <p:nvPicPr>
          <p:cNvPr id="5" name="图片 5" descr="textimage47.jpeg"/>
          <p:cNvPicPr>
            <a:picLocks noChangeAspect="1"/>
          </p:cNvPicPr>
          <p:nvPr/>
        </p:nvPicPr>
        <p:blipFill>
          <a:blip r:embed="rId3" cstate="print"/>
          <a:stretch>
            <a:fillRect/>
          </a:stretch>
        </p:blipFill>
        <p:spPr>
          <a:xfrm>
            <a:off x="1285852" y="3068484"/>
            <a:ext cx="357190" cy="239987"/>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7571740" y="1276985"/>
            <a:ext cx="4826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428885" y="3068476"/>
            <a:ext cx="121444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20596"/>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attract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.吸引,引起</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的兴趣</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The lantern fair attracts a lot of people, so it’s one of the busiest times of year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for the traffic police. (教材P18)灯会吸引了很多人,所以对交警来说,这是一年中最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忙的时刻之一。</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newly-opened subway line to the Terracotta Warriors attracted many visitors to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the city of Xi’an.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新开通的通往兵马俑的地铁线吸引了许多游客来到西安这座城市。</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student tried to attract the teacher’s attention by reading loudly.</a:t>
            </a:r>
            <a:r>
              <a:rPr lang="zh-CN" altLang="en-US" sz="1815" kern="0" dirty="0" smtClean="0">
                <a:solidFill>
                  <a:srgbClr val="000000"/>
                </a:solidFill>
                <a:latin typeface="Times New Roman" panose="02020603050405020304" pitchFamily="65" charset="-122"/>
                <a:ea typeface="宋体" panose="02010600030101010101" pitchFamily="2" charset="-122"/>
              </a:rPr>
              <a:t>这名学生试图</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通过大声阅读吸引老师的注意。</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is very attractive to tourists for its beautiful scenery and historic sites.</a:t>
            </a:r>
            <a:r>
              <a:rPr lang="zh-CN" altLang="en-US" sz="1815" kern="0" dirty="0" smtClean="0">
                <a:solidFill>
                  <a:srgbClr val="000000"/>
                </a:solidFill>
                <a:latin typeface="Times New Roman" panose="02020603050405020304" pitchFamily="65" charset="-122"/>
                <a:ea typeface="宋体" panose="02010600030101010101" pitchFamily="2" charset="-122"/>
              </a:rPr>
              <a:t>中国的</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美景和历史古迹对游客很有吸引力。</a:t>
            </a:r>
            <a:endParaRPr lang="zh-CN" altLang="en-US" sz="2000" dirty="0" smtClean="0"/>
          </a:p>
        </p:txBody>
      </p:sp>
      <p:pic>
        <p:nvPicPr>
          <p:cNvPr id="3" name="图片 3" descr="textimage48.jpeg"/>
          <p:cNvPicPr>
            <a:picLocks noChangeAspect="1"/>
          </p:cNvPicPr>
          <p:nvPr/>
        </p:nvPicPr>
        <p:blipFill>
          <a:blip r:embed="rId3" cstate="print"/>
          <a:stretch>
            <a:fillRect/>
          </a:stretch>
        </p:blipFill>
        <p:spPr>
          <a:xfrm>
            <a:off x="928662" y="1114258"/>
            <a:ext cx="1137356" cy="295712"/>
          </a:xfrm>
          <a:prstGeom prst="rect">
            <a:avLst/>
          </a:prstGeom>
        </p:spPr>
      </p:pic>
      <p:pic>
        <p:nvPicPr>
          <p:cNvPr id="4" name="图片 4" descr="textimage49.jpeg"/>
          <p:cNvPicPr>
            <a:picLocks noChangeAspect="1"/>
          </p:cNvPicPr>
          <p:nvPr/>
        </p:nvPicPr>
        <p:blipFill>
          <a:blip r:embed="rId4" cstate="print"/>
          <a:stretch>
            <a:fillRect/>
          </a:stretch>
        </p:blipFill>
        <p:spPr>
          <a:xfrm>
            <a:off x="681010" y="2804959"/>
            <a:ext cx="209549" cy="23812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317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①attract sb.  </a:t>
            </a:r>
            <a:r>
              <a:rPr lang="zh-CN" altLang="en-US" sz="1815" u="sng" kern="0" dirty="0" smtClean="0">
                <a:solidFill>
                  <a:srgbClr val="FF0000"/>
                </a:solidFill>
                <a:latin typeface="Times New Roman" panose="02020603050405020304" pitchFamily="65" charset="-122"/>
                <a:ea typeface="宋体" panose="02010600030101010101" pitchFamily="2" charset="-122"/>
              </a:rPr>
              <a:t>to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sb./sth. 引起某人对某人/某物的兴趣</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attract one</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s   </a:t>
            </a:r>
            <a:r>
              <a:rPr lang="zh-CN" altLang="en-US" sz="1815" u="sng" kern="0" dirty="0" smtClean="0">
                <a:solidFill>
                  <a:srgbClr val="FF0000"/>
                </a:solidFill>
                <a:latin typeface="Times New Roman" panose="02020603050405020304" pitchFamily="65" charset="-122"/>
                <a:ea typeface="宋体" panose="02010600030101010101" pitchFamily="2" charset="-122"/>
              </a:rPr>
              <a:t>attention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引起某人的注意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②attractive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.吸引人的,有吸引力的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attractive  </a:t>
            </a:r>
            <a:r>
              <a:rPr lang="zh-CN" altLang="en-US" sz="1815" u="sng" kern="0" dirty="0" smtClean="0">
                <a:solidFill>
                  <a:srgbClr val="FF0000"/>
                </a:solidFill>
                <a:latin typeface="Times New Roman" panose="02020603050405020304" pitchFamily="65" charset="-122"/>
                <a:ea typeface="宋体" panose="02010600030101010101" pitchFamily="2" charset="-122"/>
              </a:rPr>
              <a:t>to </a:t>
            </a:r>
            <a:r>
              <a:rPr lang="zh-CN" altLang="en-US" sz="1815" kern="0" dirty="0" smtClean="0">
                <a:solidFill>
                  <a:srgbClr val="000000"/>
                </a:solidFill>
                <a:latin typeface="Times New Roman" panose="02020603050405020304" pitchFamily="65" charset="-122"/>
                <a:ea typeface="宋体" panose="02010600030101010101" pitchFamily="2" charset="-122"/>
              </a:rPr>
              <a:t>   ... 对</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有吸引力的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③attraction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.吸引;吸引人的事物;吸引力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7-1 (2020全国Ⅰ,阅读理解C,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It’s this strange form that makes race walking</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such an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attractive</a:t>
            </a:r>
            <a:r>
              <a:rPr lang="en-US" altLang="zh-CN" sz="1815" kern="0" dirty="0" smtClean="0">
                <a:solidFill>
                  <a:srgbClr val="000000"/>
                </a:solidFill>
                <a:latin typeface="Times New Roman" panose="02020603050405020304" pitchFamily="65" charset="-122"/>
                <a:ea typeface="宋体" panose="02010600030101010101" pitchFamily="2" charset="-122"/>
              </a:rPr>
              <a:t>  (attract) activity.</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正是这种奇怪的形式使竞走成为一项如此吸引人的活</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动。设空处后面是</a:t>
            </a:r>
            <a:r>
              <a:rPr lang="en-US" altLang="zh-CN" sz="1815" kern="0" dirty="0" smtClean="0">
                <a:solidFill>
                  <a:srgbClr val="000000"/>
                </a:solidFill>
                <a:latin typeface="Times New Roman" panose="02020603050405020304" pitchFamily="65" charset="-122"/>
                <a:ea typeface="宋体" panose="02010600030101010101" pitchFamily="2" charset="-122"/>
              </a:rPr>
              <a:t>activity,</a:t>
            </a:r>
            <a:r>
              <a:rPr lang="zh-CN" altLang="en-US" sz="1815" kern="0" dirty="0" smtClean="0">
                <a:solidFill>
                  <a:srgbClr val="000000"/>
                </a:solidFill>
                <a:latin typeface="Times New Roman" panose="02020603050405020304" pitchFamily="65" charset="-122"/>
                <a:ea typeface="宋体" panose="02010600030101010101" pitchFamily="2" charset="-122"/>
              </a:rPr>
              <a:t>修饰名词应用形容词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attractive</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2000" dirty="0" smtClean="0"/>
          </a:p>
        </p:txBody>
      </p:sp>
      <p:pic>
        <p:nvPicPr>
          <p:cNvPr id="3" name="图片 3" descr="textimage50.jpeg"/>
          <p:cNvPicPr>
            <a:picLocks noChangeAspect="1"/>
          </p:cNvPicPr>
          <p:nvPr/>
        </p:nvPicPr>
        <p:blipFill>
          <a:blip r:embed="rId3" cstate="print"/>
          <a:stretch>
            <a:fillRect/>
          </a:stretch>
        </p:blipFill>
        <p:spPr>
          <a:xfrm>
            <a:off x="714348" y="1185696"/>
            <a:ext cx="247650" cy="247649"/>
          </a:xfrm>
          <a:prstGeom prst="rect">
            <a:avLst/>
          </a:prstGeom>
        </p:spPr>
      </p:pic>
      <p:pic>
        <p:nvPicPr>
          <p:cNvPr id="4" name="图片 4" descr="textimage51.jpeg"/>
          <p:cNvPicPr>
            <a:picLocks noChangeAspect="1"/>
          </p:cNvPicPr>
          <p:nvPr/>
        </p:nvPicPr>
        <p:blipFill>
          <a:blip r:embed="rId4" cstate="print"/>
          <a:stretch>
            <a:fillRect/>
          </a:stretch>
        </p:blipFill>
        <p:spPr>
          <a:xfrm>
            <a:off x="3571868" y="4186092"/>
            <a:ext cx="359708" cy="241678"/>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894205" y="1544320"/>
            <a:ext cx="35941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2000250" y="2005330"/>
            <a:ext cx="8509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976120" y="2828290"/>
            <a:ext cx="35814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1537970" y="4654550"/>
            <a:ext cx="9683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3618"/>
            <a:ext cx="8316000" cy="34994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7-2 (2018天津,阅读理解D,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natural beauty isn’t attractive  </a:t>
            </a:r>
            <a:r>
              <a:rPr lang="zh-CN" altLang="en-US" sz="1815" u="sng" kern="0" dirty="0" smtClean="0">
                <a:solidFill>
                  <a:srgbClr val="FF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   them.</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考查介词。句意:对他们来说,自然美景是没有吸引力的。be attractive to</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对</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有吸引力。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7-3 (2018江苏,阅读理解B,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)Although the main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attraction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(attract) was the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soup, Roze’s chain shops also set a new standard for dining out, which helped to es-</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tablish Roze as the inventor of the modern restaurant.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考查名词。此处表示“虽然最吸引人的是汤”,设空处被形容词main修</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饰,故应用名词。</a:t>
            </a:r>
            <a:endParaRPr lang="zh-CN" altLang="en-US" sz="2000" dirty="0" smtClean="0"/>
          </a:p>
        </p:txBody>
      </p:sp>
      <p:pic>
        <p:nvPicPr>
          <p:cNvPr id="3" name="图片 3" descr="textimage52.jpeg"/>
          <p:cNvPicPr>
            <a:picLocks noChangeAspect="1"/>
          </p:cNvPicPr>
          <p:nvPr/>
        </p:nvPicPr>
        <p:blipFill>
          <a:blip r:embed="rId3" cstate="print"/>
          <a:stretch>
            <a:fillRect/>
          </a:stretch>
        </p:blipFill>
        <p:spPr>
          <a:xfrm>
            <a:off x="3357554" y="1566499"/>
            <a:ext cx="428317" cy="287775"/>
          </a:xfrm>
          <a:prstGeom prst="rect">
            <a:avLst/>
          </a:prstGeom>
        </p:spPr>
      </p:pic>
      <p:pic>
        <p:nvPicPr>
          <p:cNvPr id="4" name="图片 4" descr="textimage53.jpeg"/>
          <p:cNvPicPr>
            <a:picLocks noChangeAspect="1"/>
          </p:cNvPicPr>
          <p:nvPr/>
        </p:nvPicPr>
        <p:blipFill>
          <a:blip r:embed="rId3" cstate="print"/>
          <a:stretch>
            <a:fillRect/>
          </a:stretch>
        </p:blipFill>
        <p:spPr>
          <a:xfrm>
            <a:off x="3357554" y="2923821"/>
            <a:ext cx="364170" cy="244676"/>
          </a:xfrm>
          <a:prstGeom prst="rect">
            <a:avLst/>
          </a:prstGeom>
        </p:spPr>
      </p:pic>
      <p:pic>
        <p:nvPicPr>
          <p:cNvPr id="6" name="Picture 4" descr="\\a015\吴双婷\线.tif"/>
          <p:cNvPicPr>
            <a:picLocks noChangeArrowheads="1"/>
          </p:cNvPicPr>
          <p:nvPr/>
        </p:nvPicPr>
        <p:blipFill>
          <a:blip r:embed="rId4" cstate="print"/>
          <a:srcRect/>
          <a:stretch>
            <a:fillRect/>
          </a:stretch>
        </p:blipFill>
        <p:spPr bwMode="auto">
          <a:xfrm>
            <a:off x="7309485" y="1566545"/>
            <a:ext cx="293370" cy="32400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5771206" y="2923377"/>
            <a:ext cx="10715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55722"/>
            <a:ext cx="8316000" cy="30264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7-4 (2016四川,完形填空,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Aunt Dede, a teacher, had read the book to her stu-</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dents, and they loved it. Even the youngest children in the class  </a:t>
            </a:r>
            <a:r>
              <a:rPr lang="en-US" altLang="zh-CN" sz="1815" u="sng" kern="0" dirty="0" smtClean="0">
                <a:solidFill>
                  <a:srgbClr val="FF0000"/>
                </a:solidFill>
                <a:latin typeface="Times New Roman" panose="02020603050405020304" pitchFamily="65" charset="-122"/>
                <a:ea typeface="宋体" panose="02010600030101010101" pitchFamily="2" charset="-122"/>
              </a:rPr>
              <a:t>were attracted</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(attract) by the story.</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考查时态及语态。句意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Dede</a:t>
            </a:r>
            <a:r>
              <a:rPr lang="zh-CN" altLang="en-US" sz="1815" kern="0" dirty="0" smtClean="0">
                <a:solidFill>
                  <a:srgbClr val="000000"/>
                </a:solidFill>
                <a:latin typeface="Times New Roman" panose="02020603050405020304" pitchFamily="65" charset="-122"/>
                <a:ea typeface="宋体" panose="02010600030101010101" pitchFamily="2" charset="-122"/>
              </a:rPr>
              <a:t>阿姨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一位老师</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给她的学生读过这本书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他们很喜欢它。即使班上最小的孩子也被这个故事吸引。根据本题第一句时态</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本句应用一般过去时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主语</a:t>
            </a:r>
            <a:r>
              <a:rPr lang="en-US" altLang="zh-CN" sz="1815" kern="0" dirty="0" smtClean="0">
                <a:solidFill>
                  <a:srgbClr val="000000"/>
                </a:solidFill>
                <a:latin typeface="Times New Roman" panose="02020603050405020304" pitchFamily="65" charset="-122"/>
                <a:ea typeface="宋体" panose="02010600030101010101" pitchFamily="2" charset="-122"/>
              </a:rPr>
              <a:t>children</a:t>
            </a:r>
            <a:r>
              <a:rPr lang="zh-CN" altLang="en-US" sz="1815" kern="0" dirty="0" smtClean="0">
                <a:solidFill>
                  <a:srgbClr val="000000"/>
                </a:solidFill>
                <a:latin typeface="Times New Roman" panose="02020603050405020304" pitchFamily="65" charset="-122"/>
                <a:ea typeface="宋体" panose="02010600030101010101" pitchFamily="2" charset="-122"/>
              </a:rPr>
              <a:t>为复数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且和动词</a:t>
            </a:r>
            <a:r>
              <a:rPr lang="en-US" altLang="zh-CN" sz="1815" kern="0" dirty="0" smtClean="0">
                <a:solidFill>
                  <a:srgbClr val="000000"/>
                </a:solidFill>
                <a:latin typeface="Times New Roman" panose="02020603050405020304" pitchFamily="65" charset="-122"/>
                <a:ea typeface="宋体" panose="02010600030101010101" pitchFamily="2" charset="-122"/>
              </a:rPr>
              <a:t>attract</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故本空应用一般过去时的被动语态。</a:t>
            </a:r>
            <a:endParaRPr lang="zh-CN" altLang="en-US" sz="2000" dirty="0" smtClean="0"/>
          </a:p>
        </p:txBody>
      </p:sp>
      <p:pic>
        <p:nvPicPr>
          <p:cNvPr id="5" name="图片 5" descr="textimage54.jpeg"/>
          <p:cNvPicPr>
            <a:picLocks noChangeAspect="1"/>
          </p:cNvPicPr>
          <p:nvPr/>
        </p:nvPicPr>
        <p:blipFill>
          <a:blip r:embed="rId3" cstate="print"/>
          <a:stretch>
            <a:fillRect/>
          </a:stretch>
        </p:blipFill>
        <p:spPr>
          <a:xfrm>
            <a:off x="3214678" y="1698598"/>
            <a:ext cx="359708" cy="241678"/>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6715140" y="2099459"/>
            <a:ext cx="157163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421531"/>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admit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.(不情愿地)承认</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Can’t they admit that the preparations for the dinner are hard work?(教材P20)</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他们不能承认晚餐的准备工作很辛苦吗?</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She admitted misunderstanding my attitude toward her and her friends.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她承认她误解了我对她和她朋友的态度。</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I couldn’t admit to my parents that I was finding the course difficult.</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我无法向父母承认我觉得这门课程很难。</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My brother was admitted into a key university, which delighted us all.</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我弟弟被一所重点大学录取了,这使我们大家都很高兴。</a:t>
            </a:r>
            <a:endParaRPr lang="zh-CN" altLang="en-US" sz="2000" dirty="0" smtClean="0"/>
          </a:p>
        </p:txBody>
      </p:sp>
      <p:pic>
        <p:nvPicPr>
          <p:cNvPr id="3" name="图片 3" descr="textimage55.jpeg"/>
          <p:cNvPicPr>
            <a:picLocks noChangeAspect="1"/>
          </p:cNvPicPr>
          <p:nvPr/>
        </p:nvPicPr>
        <p:blipFill>
          <a:blip r:embed="rId3" cstate="print"/>
          <a:stretch>
            <a:fillRect/>
          </a:stretch>
        </p:blipFill>
        <p:spPr>
          <a:xfrm>
            <a:off x="857224" y="1463510"/>
            <a:ext cx="1197121" cy="309703"/>
          </a:xfrm>
          <a:prstGeom prst="rect">
            <a:avLst/>
          </a:prstGeom>
        </p:spPr>
      </p:pic>
      <p:pic>
        <p:nvPicPr>
          <p:cNvPr id="4" name="图片 4" descr="textimage56.jpeg"/>
          <p:cNvPicPr>
            <a:picLocks noChangeAspect="1"/>
          </p:cNvPicPr>
          <p:nvPr/>
        </p:nvPicPr>
        <p:blipFill>
          <a:blip r:embed="rId4" cstate="print"/>
          <a:stretch>
            <a:fillRect/>
          </a:stretch>
        </p:blipFill>
        <p:spPr>
          <a:xfrm>
            <a:off x="720000" y="2795432"/>
            <a:ext cx="209549" cy="23812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20005"/>
            <a:ext cx="8316000" cy="43580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①admit   </a:t>
            </a:r>
            <a:r>
              <a:rPr lang="zh-CN" altLang="en-US" sz="1815" u="sng" kern="0" dirty="0" smtClean="0">
                <a:solidFill>
                  <a:srgbClr val="FF0000"/>
                </a:solidFill>
                <a:latin typeface="Times New Roman" panose="02020603050405020304" pitchFamily="65" charset="-122"/>
                <a:ea typeface="宋体" panose="02010600030101010101" pitchFamily="2" charset="-122"/>
              </a:rPr>
              <a:t>doing</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/having done sth. 承认做了某事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admit (   </a:t>
            </a:r>
            <a:r>
              <a:rPr lang="zh-CN" altLang="en-US" sz="1815" u="sng" kern="0" dirty="0" smtClean="0">
                <a:solidFill>
                  <a:srgbClr val="FF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   sb.)that...(向某人)承认</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 admitted  </a:t>
            </a:r>
            <a:r>
              <a:rPr lang="zh-CN" altLang="en-US" sz="1815" u="sng" kern="0" dirty="0" smtClean="0">
                <a:solidFill>
                  <a:srgbClr val="FF0000"/>
                </a:solidFill>
                <a:latin typeface="Times New Roman" panose="02020603050405020304" pitchFamily="65" charset="-122"/>
                <a:ea typeface="宋体" panose="02010600030101010101" pitchFamily="2" charset="-122"/>
              </a:rPr>
              <a:t>to/into</a:t>
            </a:r>
            <a:r>
              <a:rPr lang="zh-CN" altLang="en-US" sz="1815" kern="0" dirty="0" smtClean="0">
                <a:solidFill>
                  <a:srgbClr val="000000"/>
                </a:solidFill>
                <a:latin typeface="Times New Roman" panose="02020603050405020304" pitchFamily="65" charset="-122"/>
                <a:ea typeface="宋体" panose="02010600030101010101" pitchFamily="2" charset="-122"/>
              </a:rPr>
              <a:t>  ... 被</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接收(入学、入院等);被准许进入</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②admission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.承认;入场费;进入许可</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8-1 (2019课标全国Ⅱ,阅读理解D,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)Gordon says the HUNCH program has an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impact (影响) on college  </a:t>
            </a:r>
            <a:r>
              <a:rPr lang="zh-CN" altLang="en-US" sz="1815" u="sng" kern="0" dirty="0" smtClean="0">
                <a:solidFill>
                  <a:srgbClr val="FF0000"/>
                </a:solidFill>
                <a:latin typeface="Times New Roman" panose="02020603050405020304" pitchFamily="65" charset="-122"/>
                <a:ea typeface="宋体" panose="02010600030101010101" pitchFamily="2" charset="-122"/>
              </a:rPr>
              <a:t>admissions</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(admit) and practical life skills.</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a:t>
            </a:r>
            <a:r>
              <a:rPr lang="en-US" altLang="zh-CN" sz="1815" kern="0" dirty="0" smtClean="0">
                <a:solidFill>
                  <a:srgbClr val="000000"/>
                </a:solidFill>
                <a:latin typeface="Times New Roman" panose="02020603050405020304" pitchFamily="65" charset="-122"/>
                <a:ea typeface="宋体" panose="02010600030101010101" pitchFamily="2" charset="-122"/>
              </a:rPr>
              <a:t>:Gordon</a:t>
            </a:r>
            <a:r>
              <a:rPr lang="zh-CN" altLang="en-US" sz="1815" kern="0" dirty="0" smtClean="0">
                <a:solidFill>
                  <a:srgbClr val="000000"/>
                </a:solidFill>
                <a:latin typeface="Times New Roman" panose="02020603050405020304" pitchFamily="65" charset="-122"/>
                <a:ea typeface="宋体" panose="02010600030101010101" pitchFamily="2" charset="-122"/>
              </a:rPr>
              <a:t>说</a:t>
            </a:r>
            <a:r>
              <a:rPr lang="en-US" altLang="zh-CN" sz="1815" kern="0" dirty="0" smtClean="0">
                <a:solidFill>
                  <a:srgbClr val="000000"/>
                </a:solidFill>
                <a:latin typeface="Times New Roman" panose="02020603050405020304" pitchFamily="65" charset="-122"/>
                <a:ea typeface="宋体" panose="02010600030101010101" pitchFamily="2" charset="-122"/>
              </a:rPr>
              <a:t>, HUNCH</a:t>
            </a:r>
            <a:r>
              <a:rPr lang="zh-CN" altLang="en-US" sz="1815" kern="0" dirty="0" smtClean="0">
                <a:solidFill>
                  <a:srgbClr val="000000"/>
                </a:solidFill>
                <a:latin typeface="Times New Roman" panose="02020603050405020304" pitchFamily="65" charset="-122"/>
                <a:ea typeface="宋体" panose="02010600030101010101" pitchFamily="2" charset="-122"/>
              </a:rPr>
              <a:t>项目对大学入学和实用的生活技能</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有影响。此处与</a:t>
            </a:r>
            <a:r>
              <a:rPr lang="en-US" altLang="zh-CN" sz="1815" kern="0" dirty="0" smtClean="0">
                <a:solidFill>
                  <a:srgbClr val="000000"/>
                </a:solidFill>
                <a:latin typeface="Times New Roman" panose="02020603050405020304" pitchFamily="65" charset="-122"/>
                <a:ea typeface="宋体" panose="02010600030101010101" pitchFamily="2" charset="-122"/>
              </a:rPr>
              <a:t>practical life skills</a:t>
            </a:r>
            <a:r>
              <a:rPr lang="zh-CN" altLang="en-US" sz="1815" kern="0" dirty="0" smtClean="0">
                <a:solidFill>
                  <a:srgbClr val="000000"/>
                </a:solidFill>
                <a:latin typeface="Times New Roman" panose="02020603050405020304" pitchFamily="65" charset="-122"/>
                <a:ea typeface="宋体" panose="02010600030101010101" pitchFamily="2" charset="-122"/>
              </a:rPr>
              <a:t>并列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应用复数名词。</a:t>
            </a:r>
            <a:endParaRPr lang="zh-CN" altLang="en-US" sz="2000" dirty="0" smtClean="0"/>
          </a:p>
        </p:txBody>
      </p:sp>
      <p:pic>
        <p:nvPicPr>
          <p:cNvPr id="3" name="图片 3" descr="textimage57.jpeg"/>
          <p:cNvPicPr>
            <a:picLocks noChangeAspect="1"/>
          </p:cNvPicPr>
          <p:nvPr/>
        </p:nvPicPr>
        <p:blipFill>
          <a:blip r:embed="rId3" cstate="print"/>
          <a:stretch>
            <a:fillRect/>
          </a:stretch>
        </p:blipFill>
        <p:spPr>
          <a:xfrm>
            <a:off x="720000" y="1542886"/>
            <a:ext cx="247650" cy="247649"/>
          </a:xfrm>
          <a:prstGeom prst="rect">
            <a:avLst/>
          </a:prstGeom>
        </p:spPr>
      </p:pic>
      <p:pic>
        <p:nvPicPr>
          <p:cNvPr id="4" name="图片 4" descr="textimage58.jpeg"/>
          <p:cNvPicPr>
            <a:picLocks noChangeAspect="1"/>
          </p:cNvPicPr>
          <p:nvPr/>
        </p:nvPicPr>
        <p:blipFill>
          <a:blip r:embed="rId4" cstate="print"/>
          <a:stretch>
            <a:fillRect/>
          </a:stretch>
        </p:blipFill>
        <p:spPr>
          <a:xfrm>
            <a:off x="4071934" y="4114654"/>
            <a:ext cx="417211" cy="280313"/>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656080" y="1891665"/>
            <a:ext cx="5899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447800" y="2320290"/>
            <a:ext cx="33972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1876425" y="2781300"/>
            <a:ext cx="72644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3068955" y="4533900"/>
            <a:ext cx="118173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7631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11.software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(计算机)软件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12.token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象征,标志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13.interact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互动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14.phenomenon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现象    </a:t>
            </a:r>
            <a:endParaRPr lang="zh-CN" altLang="en-US" dirty="0">
              <a:solidFill>
                <a:srgbClr val="FF0000"/>
              </a:solidFill>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(C)拓展词汇—灵活用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 </a:t>
            </a:r>
            <a:r>
              <a:rPr lang="zh-CN" altLang="en-US" sz="1815" u="sng" kern="0" dirty="0" smtClean="0">
                <a:solidFill>
                  <a:srgbClr val="FF0000"/>
                </a:solidFill>
                <a:latin typeface="Times New Roman" panose="02020603050405020304" pitchFamily="65" charset="-122"/>
                <a:ea typeface="宋体" panose="02010600030101010101" pitchFamily="2" charset="-122"/>
              </a:rPr>
              <a:t>　poet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chemeClr val="tx1"/>
                </a:solidFill>
                <a:latin typeface="Times New Roman" panose="02020603050405020304" pitchFamily="65" charset="-122"/>
                <a:ea typeface="宋体" panose="02010600030101010101" pitchFamily="2" charset="-122"/>
              </a:rPr>
              <a:t>n</a:t>
            </a:r>
            <a:r>
              <a:rPr lang="zh-CN" altLang="en-US" sz="1815" kern="0" dirty="0" smtClean="0">
                <a:solidFill>
                  <a:schemeClr val="tx1"/>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诗人→</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poem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.诗→</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poetry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.诗歌</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 </a:t>
            </a:r>
            <a:r>
              <a:rPr lang="zh-CN" altLang="en-US" sz="1815" u="sng" kern="0" dirty="0" smtClean="0">
                <a:solidFill>
                  <a:srgbClr val="FF0000"/>
                </a:solidFill>
                <a:latin typeface="Times New Roman" panose="02020603050405020304" pitchFamily="65" charset="-122"/>
                <a:ea typeface="宋体" panose="02010600030101010101" pitchFamily="2" charset="-122"/>
              </a:rPr>
              <a:t>decoration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.装饰物→   </a:t>
            </a:r>
            <a:r>
              <a:rPr lang="zh-CN" altLang="en-US" sz="1815" u="sng" kern="0" dirty="0" smtClean="0">
                <a:solidFill>
                  <a:srgbClr val="FF0000"/>
                </a:solidFill>
                <a:latin typeface="Times New Roman" panose="02020603050405020304" pitchFamily="65" charset="-122"/>
                <a:ea typeface="宋体" panose="02010600030101010101" pitchFamily="2" charset="-122"/>
              </a:rPr>
              <a:t>decorate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.装饰,布置,美化</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freedom</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.自由,自由权利→ </a:t>
            </a:r>
            <a:r>
              <a:rPr lang="zh-CN" altLang="en-US" sz="1815" u="sng" kern="0" dirty="0" smtClean="0">
                <a:solidFill>
                  <a:srgbClr val="FF0000"/>
                </a:solidFill>
                <a:latin typeface="Times New Roman" panose="02020603050405020304" pitchFamily="65" charset="-122"/>
                <a:ea typeface="宋体" panose="02010600030101010101" pitchFamily="2" charset="-122"/>
              </a:rPr>
              <a:t>free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.自由的;不受约束的→ </a:t>
            </a:r>
            <a:r>
              <a:rPr lang="zh-CN" altLang="en-US" sz="1815" u="sng" kern="0" dirty="0" smtClean="0">
                <a:solidFill>
                  <a:srgbClr val="FF0000"/>
                </a:solidFill>
                <a:latin typeface="Times New Roman" panose="02020603050405020304" pitchFamily="65" charset="-122"/>
                <a:ea typeface="宋体" panose="02010600030101010101" pitchFamily="2" charset="-122"/>
              </a:rPr>
              <a:t>freely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dirty="0"/>
              <a:t/>
            </a:r>
            <a:br>
              <a:rPr dirty="0"/>
            </a:b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.自由地;直率地;慷慨地</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participate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.参加,参与→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.参加→ </a:t>
            </a:r>
            <a:r>
              <a:rPr lang="zh-CN" altLang="en-US" sz="1815" u="sng" kern="0" dirty="0" smtClean="0">
                <a:solidFill>
                  <a:srgbClr val="FF0000"/>
                </a:solidFill>
                <a:latin typeface="Times New Roman" panose="02020603050405020304" pitchFamily="65" charset="-122"/>
                <a:ea typeface="宋体" panose="02010600030101010101" pitchFamily="2" charset="-122"/>
              </a:rPr>
              <a:t>participant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.参与者;</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参加者</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072640" y="1049020"/>
            <a:ext cx="207073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769110" y="1472565"/>
            <a:ext cx="1578610"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1928495" y="1957070"/>
            <a:ext cx="1030605" cy="324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453640" y="2366010"/>
            <a:ext cx="1045845"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928370" y="3177540"/>
            <a:ext cx="777240" cy="39600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715260" y="3194050"/>
            <a:ext cx="85661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4305935" y="3241675"/>
            <a:ext cx="83756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28370" y="3615690"/>
            <a:ext cx="107188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3263265" y="3615690"/>
            <a:ext cx="88011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928370" y="4072255"/>
            <a:ext cx="91757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3744595" y="4072255"/>
            <a:ext cx="47942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6802775" y="4072418"/>
            <a:ext cx="785818"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928370" y="4928870"/>
            <a:ext cx="1071880"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3412490" y="4928870"/>
            <a:ext cx="1266825"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5650865" y="4928870"/>
            <a:ext cx="10598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3548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8-2 (2018江苏,阅读理解D,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youngsters admitted   </a:t>
            </a:r>
            <a:r>
              <a:rPr lang="zh-CN" altLang="en-US" sz="1815" u="sng" kern="0" dirty="0" smtClean="0">
                <a:solidFill>
                  <a:srgbClr val="FF0000"/>
                </a:solidFill>
                <a:latin typeface="Times New Roman" panose="02020603050405020304" pitchFamily="65" charset="-122"/>
                <a:ea typeface="宋体" panose="02010600030101010101" pitchFamily="2" charset="-122"/>
              </a:rPr>
              <a:t>planning</a:t>
            </a:r>
            <a:r>
              <a:rPr lang="zh-CN" altLang="en-US" sz="1815" kern="0" dirty="0" smtClean="0">
                <a:solidFill>
                  <a:srgbClr val="000000"/>
                </a:solidFill>
                <a:latin typeface="Times New Roman" panose="02020603050405020304" pitchFamily="65" charset="-122"/>
                <a:ea typeface="宋体" panose="02010600030101010101" pitchFamily="2" charset="-122"/>
              </a:rPr>
              <a:t>     (plan)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trips around potential photo-opportunities and then messaging friends—and friends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of friends—to demand “likes” for their online posts.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考查动名词。句意:这些年轻人承认,他们计划围绕潜在的拍照机会进行</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旅行,然后给朋友和朋友的朋友发短信,要求其为他们网上的帖子“点赞”。ad-</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mit doing sth.意为“承认做某事”,故本空应用动名词作宾语。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8-3 (2017天津,4,</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)She asked me whether I had returned the books to the li-</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brary, and I admitted  </a:t>
            </a:r>
            <a:r>
              <a:rPr lang="zh-CN" altLang="en-US" sz="1815" u="sng" kern="0" dirty="0" smtClean="0">
                <a:solidFill>
                  <a:srgbClr val="FF0000"/>
                </a:solidFill>
                <a:latin typeface="Times New Roman" panose="02020603050405020304" pitchFamily="65" charset="-122"/>
                <a:ea typeface="宋体" panose="02010600030101010101" pitchFamily="2" charset="-122"/>
              </a:rPr>
              <a:t>that</a:t>
            </a:r>
            <a:r>
              <a:rPr lang="zh-CN" altLang="en-US" sz="1815" kern="0" dirty="0" smtClean="0">
                <a:solidFill>
                  <a:srgbClr val="000000"/>
                </a:solidFill>
                <a:latin typeface="Times New Roman" panose="02020603050405020304" pitchFamily="65" charset="-122"/>
                <a:ea typeface="宋体" panose="02010600030101010101" pitchFamily="2" charset="-122"/>
              </a:rPr>
              <a:t>   I hadn’t.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考查名词性从句。句意:她问我是否已将那些书还给图书馆了,我承认我</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还没有还。admit (to sb.)that...(向某人)承认</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59.jpeg"/>
          <p:cNvPicPr>
            <a:picLocks noChangeAspect="1"/>
          </p:cNvPicPr>
          <p:nvPr/>
        </p:nvPicPr>
        <p:blipFill>
          <a:blip r:embed="rId3" cstate="print"/>
          <a:stretch>
            <a:fillRect/>
          </a:stretch>
        </p:blipFill>
        <p:spPr>
          <a:xfrm>
            <a:off x="3357554" y="1328572"/>
            <a:ext cx="441266" cy="296475"/>
          </a:xfrm>
          <a:prstGeom prst="rect">
            <a:avLst/>
          </a:prstGeom>
        </p:spPr>
      </p:pic>
      <p:pic>
        <p:nvPicPr>
          <p:cNvPr id="4" name="图片 4" descr="textimage60.jpeg"/>
          <p:cNvPicPr>
            <a:picLocks noChangeAspect="1"/>
          </p:cNvPicPr>
          <p:nvPr/>
        </p:nvPicPr>
        <p:blipFill>
          <a:blip r:embed="rId3" cstate="print"/>
          <a:stretch>
            <a:fillRect/>
          </a:stretch>
        </p:blipFill>
        <p:spPr>
          <a:xfrm>
            <a:off x="2428860" y="3900340"/>
            <a:ext cx="401162" cy="26953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6402070" y="1243965"/>
            <a:ext cx="1028065" cy="381635"/>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713990" y="4300220"/>
            <a:ext cx="5391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22404"/>
            <a:ext cx="8316000" cy="53320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8-4 (2020全国Ⅰ,完形填空,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If we admit it is a door</a:t>
            </a:r>
            <a:r>
              <a:rPr lang="zh-CN" altLang="en-US" sz="1815" kern="0" dirty="0" smtClean="0">
                <a:solidFill>
                  <a:srgbClr val="000000"/>
                </a:solidFill>
                <a:latin typeface="Times New Roman" panose="02020603050405020304" pitchFamily="65" charset="-122"/>
                <a:ea typeface="宋体" panose="02010600030101010101" pitchFamily="2" charset="-122"/>
              </a:rPr>
              <a:t>  (如果我们承认它是</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一扇门), they’ll want to go outside constantly.</a:t>
            </a:r>
            <a:endParaRPr lang="zh-CN" altLang="en-US" dirty="0"/>
          </a:p>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effort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.力气,精力</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I really don’t think it’s worth the effort of spending so much time preparing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for a single meal...(教材P20)我真的认为花这么多时间准备一顿饭是不值得这个</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力气的</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Several coal cities have already made efforts to turn deserted mines into parks.一些</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煤炭城市已经作出了努力,把废弃的矿山变成了公园。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teachers spared no effort to ensure that all students would be given an equal chance.</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老师们不遗余力地确保所有学生都会被给予相同的机会。</a:t>
            </a:r>
            <a:endParaRPr lang="zh-CN" altLang="en-US" sz="2000" dirty="0" smtClean="0"/>
          </a:p>
        </p:txBody>
      </p:sp>
      <p:pic>
        <p:nvPicPr>
          <p:cNvPr id="3" name="图片 3" descr="textimage61.jpeg"/>
          <p:cNvPicPr>
            <a:picLocks noChangeAspect="1"/>
          </p:cNvPicPr>
          <p:nvPr/>
        </p:nvPicPr>
        <p:blipFill>
          <a:blip r:embed="rId3" cstate="print"/>
          <a:stretch>
            <a:fillRect/>
          </a:stretch>
        </p:blipFill>
        <p:spPr>
          <a:xfrm>
            <a:off x="3400437" y="1472490"/>
            <a:ext cx="457183" cy="307170"/>
          </a:xfrm>
          <a:prstGeom prst="rect">
            <a:avLst/>
          </a:prstGeom>
        </p:spPr>
      </p:pic>
      <p:pic>
        <p:nvPicPr>
          <p:cNvPr id="4" name="图片 4" descr="textimage62.jpeg"/>
          <p:cNvPicPr>
            <a:picLocks noChangeAspect="1"/>
          </p:cNvPicPr>
          <p:nvPr/>
        </p:nvPicPr>
        <p:blipFill>
          <a:blip r:embed="rId4" cstate="print"/>
          <a:stretch>
            <a:fillRect/>
          </a:stretch>
        </p:blipFill>
        <p:spPr>
          <a:xfrm>
            <a:off x="785787" y="2412650"/>
            <a:ext cx="1143008" cy="295704"/>
          </a:xfrm>
          <a:prstGeom prst="rect">
            <a:avLst/>
          </a:prstGeom>
        </p:spPr>
      </p:pic>
      <p:pic>
        <p:nvPicPr>
          <p:cNvPr id="5" name="图片 5" descr="textimage63.jpeg"/>
          <p:cNvPicPr>
            <a:picLocks noChangeAspect="1"/>
          </p:cNvPicPr>
          <p:nvPr/>
        </p:nvPicPr>
        <p:blipFill>
          <a:blip r:embed="rId5" cstate="print"/>
          <a:stretch>
            <a:fillRect/>
          </a:stretch>
        </p:blipFill>
        <p:spPr>
          <a:xfrm>
            <a:off x="720000" y="4172329"/>
            <a:ext cx="209549" cy="238125"/>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3978910" y="1472565"/>
            <a:ext cx="21348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072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Life is a continuous process of fighting and no one can achieve success without ef-</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fort.人生是一个不断奋斗的过程,没有人可以毫不费力地取得成功。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i="1" kern="0" dirty="0" smtClean="0">
                <a:solidFill>
                  <a:srgbClr val="000000"/>
                </a:solidFill>
                <a:latin typeface="Times New Roman" panose="02020603050405020304" pitchFamily="65" charset="-122"/>
                <a:ea typeface="宋体" panose="02010600030101010101" pitchFamily="2" charset="-122"/>
              </a:rPr>
              <a:t>China</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Daily</a:t>
            </a:r>
            <a:r>
              <a:rPr lang="zh-CN" altLang="en-US" sz="1815" kern="0" dirty="0" smtClean="0">
                <a:solidFill>
                  <a:srgbClr val="000000"/>
                </a:solidFill>
                <a:latin typeface="Times New Roman" panose="02020603050405020304" pitchFamily="65" charset="-122"/>
                <a:ea typeface="宋体" panose="02010600030101010101" pitchFamily="2" charset="-122"/>
              </a:rPr>
              <a:t>,2020年12月) Health authorities urged local governments to engage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more closely with communities in an effort to control the spread of the virus.卫生部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门敦促地方政府加强与社区的联系,努力控制病毒的传播。</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①make efforts  </a:t>
            </a:r>
            <a:r>
              <a:rPr lang="zh-CN" altLang="en-US" sz="1815" u="sng" kern="0" dirty="0" smtClean="0">
                <a:solidFill>
                  <a:srgbClr val="FF0000"/>
                </a:solidFill>
                <a:latin typeface="Times New Roman" panose="02020603050405020304" pitchFamily="65" charset="-122"/>
                <a:ea typeface="宋体" panose="02010600030101010101" pitchFamily="2" charset="-122"/>
              </a:rPr>
              <a:t>to do</a:t>
            </a:r>
            <a:r>
              <a:rPr lang="zh-CN" altLang="en-US" sz="1815" kern="0" dirty="0" smtClean="0">
                <a:solidFill>
                  <a:srgbClr val="000000"/>
                </a:solidFill>
                <a:latin typeface="Times New Roman" panose="02020603050405020304" pitchFamily="65" charset="-122"/>
                <a:ea typeface="宋体" panose="02010600030101010101" pitchFamily="2" charset="-122"/>
              </a:rPr>
              <a:t>  sth.努力做某事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②spare no effort   </a:t>
            </a:r>
            <a:r>
              <a:rPr lang="zh-CN" altLang="en-US" sz="1815" u="sng" kern="0" dirty="0" smtClean="0">
                <a:solidFill>
                  <a:srgbClr val="FF0000"/>
                </a:solidFill>
                <a:latin typeface="Times New Roman" panose="02020603050405020304" pitchFamily="65" charset="-122"/>
                <a:ea typeface="宋体" panose="02010600030101010101" pitchFamily="2" charset="-122"/>
              </a:rPr>
              <a:t>to do</a:t>
            </a:r>
            <a:r>
              <a:rPr lang="zh-CN" altLang="en-US" sz="1815" kern="0" dirty="0" smtClean="0">
                <a:solidFill>
                  <a:srgbClr val="000000"/>
                </a:solidFill>
                <a:latin typeface="Times New Roman" panose="02020603050405020304" pitchFamily="65" charset="-122"/>
                <a:ea typeface="宋体" panose="02010600030101010101" pitchFamily="2" charset="-122"/>
              </a:rPr>
              <a:t>   sth.不遗余力地做某事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an effort to do sth.为了做某事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④with/ </a:t>
            </a:r>
            <a:r>
              <a:rPr lang="zh-CN" altLang="en-US" sz="1815" u="sng" kern="0" dirty="0" smtClean="0">
                <a:solidFill>
                  <a:srgbClr val="FF0000"/>
                </a:solidFill>
                <a:latin typeface="Times New Roman" panose="02020603050405020304" pitchFamily="65" charset="-122"/>
                <a:ea typeface="宋体" panose="02010600030101010101" pitchFamily="2" charset="-122"/>
              </a:rPr>
              <a:t>without </a:t>
            </a:r>
            <a:r>
              <a:rPr lang="zh-CN" altLang="en-US" sz="1815" kern="0" dirty="0" smtClean="0">
                <a:solidFill>
                  <a:srgbClr val="000000"/>
                </a:solidFill>
                <a:latin typeface="Times New Roman" panose="02020603050405020304" pitchFamily="65" charset="-122"/>
                <a:ea typeface="宋体" panose="02010600030101010101" pitchFamily="2" charset="-122"/>
              </a:rPr>
              <a:t>  effort费力地/不费力地</a:t>
            </a:r>
            <a:endParaRPr lang="zh-CN" altLang="en-US" dirty="0"/>
          </a:p>
        </p:txBody>
      </p:sp>
      <p:pic>
        <p:nvPicPr>
          <p:cNvPr id="3" name="图片 3" descr="textimage64.jpeg"/>
          <p:cNvPicPr>
            <a:picLocks noChangeAspect="1"/>
          </p:cNvPicPr>
          <p:nvPr/>
        </p:nvPicPr>
        <p:blipFill>
          <a:blip r:embed="rId3" cstate="print"/>
          <a:stretch>
            <a:fillRect/>
          </a:stretch>
        </p:blipFill>
        <p:spPr>
          <a:xfrm>
            <a:off x="720000" y="3634583"/>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109470" y="4020820"/>
            <a:ext cx="68262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428875" y="4444365"/>
            <a:ext cx="607695" cy="35687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967740" y="4878070"/>
            <a:ext cx="577215" cy="396000"/>
          </a:xfrm>
          <a:prstGeom prst="rect">
            <a:avLst/>
          </a:prstGeom>
          <a:noFill/>
          <a:ln w="9525">
            <a:noFill/>
            <a:miter lim="800000"/>
            <a:headEnd/>
            <a:tailEnd/>
          </a:ln>
        </p:spPr>
      </p:pic>
      <p:pic>
        <p:nvPicPr>
          <p:cNvPr id="7" name="Picture 4" descr="\\a015\吴双婷\线.tif"/>
          <p:cNvPicPr>
            <a:picLocks noChangeArrowheads="1"/>
          </p:cNvPicPr>
          <p:nvPr/>
        </p:nvPicPr>
        <p:blipFill>
          <a:blip r:embed="rId4" cstate="print"/>
          <a:srcRect/>
          <a:stretch>
            <a:fillRect/>
          </a:stretch>
        </p:blipFill>
        <p:spPr bwMode="auto">
          <a:xfrm>
            <a:off x="1411605" y="5459095"/>
            <a:ext cx="900000" cy="25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75288"/>
            <a:ext cx="8316000" cy="523049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9-1 (2020全国Ⅰ,阅读理解A,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While Queensland Rail makes every effort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to ensure</a:t>
            </a:r>
            <a:r>
              <a:rPr lang="zh-CN" altLang="en-US" sz="1815" kern="0" dirty="0" smtClean="0">
                <a:solidFill>
                  <a:srgbClr val="000000"/>
                </a:solidFill>
                <a:latin typeface="Times New Roman" panose="02020603050405020304" pitchFamily="65" charset="-122"/>
                <a:ea typeface="宋体" panose="02010600030101010101" pitchFamily="2" charset="-122"/>
              </a:rPr>
              <a:t>  (ensure) trains run as scheduled, there can be no guarantee of connections</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 between trains or between train services and bus services.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考查非谓语动词。句意:虽然昆士兰铁路公司尽一切努力确保火车如期运</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行,但不能保证火车之间或火车服务与公共汽车服务之间的衔接。make every ef-</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fort to do sth.尽一切努力做某事,是固定搭配,故填to ensure。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9-2 (2020全国新高考Ⅰ,完形填空,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)His  </a:t>
            </a:r>
            <a:r>
              <a:rPr lang="zh-CN" altLang="en-US" sz="1815" u="sng" kern="0" dirty="0" smtClean="0">
                <a:solidFill>
                  <a:srgbClr val="FF0000"/>
                </a:solidFill>
                <a:latin typeface="Times New Roman" panose="02020603050405020304" pitchFamily="65" charset="-122"/>
                <a:ea typeface="宋体" panose="02010600030101010101" pitchFamily="2" charset="-122"/>
              </a:rPr>
              <a:t>efforts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(effort) have resulted in 1,</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360 acres of naturally-grown land that has become home to many plants and animals.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考查名词。句意:他的努力已经使1,360英亩的自然生长的土地成为许多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动植物的家园。effort作可数名词,意为“努力”,根据have可知应用复数形式作</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主语,故填efforts。</a:t>
            </a:r>
            <a:endParaRPr lang="zh-CN" altLang="en-US" dirty="0"/>
          </a:p>
        </p:txBody>
      </p:sp>
      <p:pic>
        <p:nvPicPr>
          <p:cNvPr id="3" name="图片 3" descr="textimage65.jpeg"/>
          <p:cNvPicPr>
            <a:picLocks noChangeAspect="1"/>
          </p:cNvPicPr>
          <p:nvPr/>
        </p:nvPicPr>
        <p:blipFill>
          <a:blip r:embed="rId3" cstate="print"/>
          <a:stretch>
            <a:fillRect/>
          </a:stretch>
        </p:blipFill>
        <p:spPr>
          <a:xfrm>
            <a:off x="3560123" y="1562881"/>
            <a:ext cx="440373" cy="295875"/>
          </a:xfrm>
          <a:prstGeom prst="rect">
            <a:avLst/>
          </a:prstGeom>
        </p:spPr>
      </p:pic>
      <p:pic>
        <p:nvPicPr>
          <p:cNvPr id="4" name="图片 4" descr="textimage66.jpeg"/>
          <p:cNvPicPr>
            <a:picLocks noChangeAspect="1"/>
          </p:cNvPicPr>
          <p:nvPr/>
        </p:nvPicPr>
        <p:blipFill>
          <a:blip r:embed="rId4" cstate="print"/>
          <a:stretch>
            <a:fillRect/>
          </a:stretch>
        </p:blipFill>
        <p:spPr>
          <a:xfrm>
            <a:off x="4075256" y="4134649"/>
            <a:ext cx="425306" cy="285752"/>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720090" y="1971675"/>
            <a:ext cx="102806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5003805" y="4063528"/>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3751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9-3 (2019课标全国Ⅰ,完形填空,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)The environmental challenges are signifi-</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cant but the efforts </a:t>
            </a:r>
            <a:r>
              <a:rPr lang="zh-CN" altLang="en-US" sz="1815" u="sng" kern="0" dirty="0" smtClean="0">
                <a:solidFill>
                  <a:srgbClr val="FF0000"/>
                </a:solidFill>
                <a:latin typeface="Times New Roman" panose="02020603050405020304" pitchFamily="65" charset="-122"/>
                <a:ea typeface="宋体" panose="02010600030101010101" pitchFamily="2" charset="-122"/>
              </a:rPr>
              <a:t>made</a:t>
            </a:r>
            <a:r>
              <a:rPr lang="zh-CN" altLang="en-US" sz="1815" kern="0" dirty="0" smtClean="0">
                <a:solidFill>
                  <a:srgbClr val="000000"/>
                </a:solidFill>
                <a:latin typeface="Times New Roman" panose="02020603050405020304" pitchFamily="65" charset="-122"/>
                <a:ea typeface="宋体" panose="02010600030101010101" pitchFamily="2" charset="-122"/>
              </a:rPr>
              <a:t>  (make) by the Tanzania National Park Authority seem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to be paying off.</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考查非谓语动词。句意:环境挑战是重大的,但坦桑尼亚国家公园管理局</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作出的努力似乎正在取得成效。分析句子结构可知,此处应用非谓语动词形式,</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efforts与make之间为被动关系,故用过去分词短语作后置定语。</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9-4(</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)我们应不遗余力地美化我们的环境,因为它是全人类共有的。</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We should  </a:t>
            </a:r>
            <a:r>
              <a:rPr lang="zh-CN" altLang="en-US" sz="1815" u="sng" kern="0" dirty="0" smtClean="0">
                <a:solidFill>
                  <a:srgbClr val="FF0000"/>
                </a:solidFill>
                <a:latin typeface="Times New Roman" panose="02020603050405020304" pitchFamily="65" charset="-122"/>
                <a:ea typeface="宋体" panose="02010600030101010101" pitchFamily="2" charset="-122"/>
              </a:rPr>
              <a:t>spare no effort to beautify our environment</a:t>
            </a:r>
            <a:r>
              <a:rPr lang="zh-CN" altLang="en-US" sz="1815" kern="0" dirty="0" smtClean="0">
                <a:solidFill>
                  <a:srgbClr val="000000"/>
                </a:solidFill>
                <a:latin typeface="Times New Roman" panose="02020603050405020304" pitchFamily="65" charset="-122"/>
                <a:ea typeface="宋体" panose="02010600030101010101" pitchFamily="2" charset="-122"/>
              </a:rPr>
              <a:t>  , because it is shared by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all the human beings.</a:t>
            </a:r>
            <a:endParaRPr lang="zh-CN" altLang="en-US" dirty="0"/>
          </a:p>
        </p:txBody>
      </p:sp>
      <p:pic>
        <p:nvPicPr>
          <p:cNvPr id="3" name="图片 3" descr="textimage68.jpeg"/>
          <p:cNvPicPr>
            <a:picLocks noChangeAspect="1"/>
          </p:cNvPicPr>
          <p:nvPr/>
        </p:nvPicPr>
        <p:blipFill>
          <a:blip r:embed="rId3" cstate="print"/>
          <a:stretch>
            <a:fillRect/>
          </a:stretch>
        </p:blipFill>
        <p:spPr>
          <a:xfrm>
            <a:off x="1214414" y="4257530"/>
            <a:ext cx="467754" cy="314272"/>
          </a:xfrm>
          <a:prstGeom prst="rect">
            <a:avLst/>
          </a:prstGeom>
        </p:spPr>
      </p:pic>
      <p:pic>
        <p:nvPicPr>
          <p:cNvPr id="5" name="图片 5" descr="textimage67.jpeg"/>
          <p:cNvPicPr>
            <a:picLocks noChangeAspect="1"/>
          </p:cNvPicPr>
          <p:nvPr/>
        </p:nvPicPr>
        <p:blipFill>
          <a:blip r:embed="rId3" cstate="print"/>
          <a:stretch>
            <a:fillRect/>
          </a:stretch>
        </p:blipFill>
        <p:spPr>
          <a:xfrm>
            <a:off x="3903659" y="1244434"/>
            <a:ext cx="428628" cy="287984"/>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2514600" y="1635760"/>
            <a:ext cx="57848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779905" y="4695825"/>
            <a:ext cx="41128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395883"/>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46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exist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.存在,实际上有</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 fact is something that exists or has happened, for example, an object, event or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experience.(教材P22)</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事实是存在或已经发生的事情</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例如一件物品、事件或经历。</a:t>
            </a:r>
            <a:endParaRPr lang="zh-CN" altLang="en-US" sz="2000" dirty="0" smtClean="0"/>
          </a:p>
          <a:p>
            <a:pPr eaLnBrk="0" latinLnBrk="1" hangingPunct="0">
              <a:lnSpc>
                <a:spcPct val="150000"/>
              </a:lnSpc>
              <a:spcBef>
                <a:spcPts val="140"/>
              </a:spcBef>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Though one should have dreams, it’s not realistic to exist on dreams.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尽管一个人应该有梦想</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但是依靠梦想生活也不现实。</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Do you believe in the existence of ghosts? Perhaps they only exist in the minds of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some people.</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你相信鬼魂的存在吗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或许它们只存在于一些人的脑海中。</a:t>
            </a:r>
            <a:endParaRPr lang="zh-CN" altLang="en-US" dirty="0"/>
          </a:p>
        </p:txBody>
      </p:sp>
      <p:pic>
        <p:nvPicPr>
          <p:cNvPr id="4" name="图片 4" descr="textimage69.jpeg"/>
          <p:cNvPicPr>
            <a:picLocks noChangeAspect="1"/>
          </p:cNvPicPr>
          <p:nvPr/>
        </p:nvPicPr>
        <p:blipFill>
          <a:blip r:embed="rId3" cstate="print"/>
          <a:stretch>
            <a:fillRect/>
          </a:stretch>
        </p:blipFill>
        <p:spPr>
          <a:xfrm>
            <a:off x="857224" y="1328572"/>
            <a:ext cx="1280232" cy="293268"/>
          </a:xfrm>
          <a:prstGeom prst="rect">
            <a:avLst/>
          </a:prstGeom>
        </p:spPr>
      </p:pic>
      <p:pic>
        <p:nvPicPr>
          <p:cNvPr id="6" name="图片 3" descr="textimage70.jpeg"/>
          <p:cNvPicPr>
            <a:picLocks noChangeAspect="1"/>
          </p:cNvPicPr>
          <p:nvPr/>
        </p:nvPicPr>
        <p:blipFill>
          <a:blip r:embed="rId4" cstate="print"/>
          <a:stretch>
            <a:fillRect/>
          </a:stretch>
        </p:blipFill>
        <p:spPr>
          <a:xfrm>
            <a:off x="720000" y="3039268"/>
            <a:ext cx="209549" cy="23812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In China, as the reform of basic educational courses is in progress, the related course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of research learning has come into existence.在中国,随着基础教育课程改革的不断</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进行,研究性学习的相关课程产生了。</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①exist  </a:t>
            </a: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000000"/>
                </a:solidFill>
                <a:latin typeface="Times New Roman" panose="02020603050405020304" pitchFamily="65" charset="-122"/>
                <a:ea typeface="宋体" panose="02010600030101010101" pitchFamily="2" charset="-122"/>
              </a:rPr>
              <a:t>存在于</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(相当于lie in)</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exist </a:t>
            </a:r>
            <a:r>
              <a:rPr lang="zh-CN" altLang="en-US" sz="1815" u="sng" kern="0" dirty="0" smtClean="0">
                <a:solidFill>
                  <a:srgbClr val="FF0000"/>
                </a:solidFill>
                <a:latin typeface="Times New Roman" panose="02020603050405020304" pitchFamily="65" charset="-122"/>
                <a:ea typeface="宋体" panose="02010600030101010101" pitchFamily="2" charset="-122"/>
              </a:rPr>
              <a:t>　on    </a:t>
            </a:r>
            <a:r>
              <a:rPr lang="zh-CN" altLang="en-US" sz="1815" kern="0" dirty="0" smtClean="0">
                <a:solidFill>
                  <a:srgbClr val="000000"/>
                </a:solidFill>
                <a:latin typeface="Times New Roman" panose="02020603050405020304" pitchFamily="65" charset="-122"/>
                <a:ea typeface="宋体" panose="02010600030101010101" pitchFamily="2" charset="-122"/>
              </a:rPr>
              <a:t>依靠</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生存/生活(相当于live on)</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②existence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.存在</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in existence现有的,现存的</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come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into  </a:t>
            </a:r>
            <a:r>
              <a:rPr lang="zh-CN" altLang="en-US" sz="1815" kern="0" dirty="0" smtClean="0">
                <a:solidFill>
                  <a:srgbClr val="000000"/>
                </a:solidFill>
                <a:latin typeface="Times New Roman" panose="02020603050405020304" pitchFamily="65" charset="-122"/>
                <a:ea typeface="宋体" panose="02010600030101010101" pitchFamily="2" charset="-122"/>
              </a:rPr>
              <a:t>  existence 开始存在;产生;成立</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③existing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.现有的,现存的,现行的</a:t>
            </a:r>
            <a:endParaRPr lang="zh-CN" altLang="en-US" sz="2000" dirty="0" smtClean="0"/>
          </a:p>
        </p:txBody>
      </p:sp>
      <p:pic>
        <p:nvPicPr>
          <p:cNvPr id="4" name="图片 4" descr="textimage71.jpeg"/>
          <p:cNvPicPr>
            <a:picLocks noChangeAspect="1"/>
          </p:cNvPicPr>
          <p:nvPr/>
        </p:nvPicPr>
        <p:blipFill>
          <a:blip r:embed="rId3" cstate="print"/>
          <a:stretch>
            <a:fillRect/>
          </a:stretch>
        </p:blipFill>
        <p:spPr>
          <a:xfrm>
            <a:off x="720000" y="2815430"/>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428750" y="3168015"/>
            <a:ext cx="70040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181735" y="3629660"/>
            <a:ext cx="7480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323340" y="4944745"/>
            <a:ext cx="8064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810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10-1 (2020天津5月,阅读理解A,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Please ensure that you bring your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existing</a:t>
            </a:r>
            <a:r>
              <a:rPr lang="zh-CN" altLang="en-US" sz="1815" kern="0" dirty="0" smtClean="0">
                <a:solidFill>
                  <a:srgbClr val="000000"/>
                </a:solidFill>
                <a:latin typeface="Times New Roman" panose="02020603050405020304" pitchFamily="65" charset="-122"/>
                <a:ea typeface="宋体" panose="02010600030101010101" pitchFamily="2" charset="-122"/>
              </a:rPr>
              <a:t> (exist) card with you.</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考查形容词。句意:请务必随身携带您现有的卡。设空处后面是card,修饰</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名词应该用形容词,故填existing,意为“现有的,现存的,现行的”。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10-2 (2020江苏,阅读理解D,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)After I explained to Juan that yes, we did have a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moon and yes, it was very similar to his, I felt a sort of awe(敬畏) at the possibilities</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en-US" altLang="zh-CN" sz="1815" kern="0" dirty="0" smtClean="0">
                <a:solidFill>
                  <a:srgbClr val="000000"/>
                </a:solidFill>
                <a:latin typeface="Times New Roman" panose="02020603050405020304" pitchFamily="65" charset="-122"/>
                <a:ea typeface="宋体" panose="02010600030101010101" pitchFamily="2" charset="-122"/>
              </a:rPr>
              <a:t>that existed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in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his world.</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我对在他的世界中存在的种种可能性感到一丝敬</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畏。</a:t>
            </a:r>
            <a:r>
              <a:rPr lang="en-US" altLang="zh-CN" sz="1815" kern="0" dirty="0" smtClean="0">
                <a:solidFill>
                  <a:srgbClr val="000000"/>
                </a:solidFill>
                <a:latin typeface="Times New Roman" panose="02020603050405020304" pitchFamily="65" charset="-122"/>
                <a:ea typeface="宋体" panose="02010600030101010101" pitchFamily="2" charset="-122"/>
              </a:rPr>
              <a:t>that existed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his world</a:t>
            </a:r>
            <a:r>
              <a:rPr lang="zh-CN" altLang="en-US" sz="1815" kern="0" dirty="0" smtClean="0">
                <a:solidFill>
                  <a:srgbClr val="000000"/>
                </a:solidFill>
                <a:latin typeface="Times New Roman" panose="02020603050405020304" pitchFamily="65" charset="-122"/>
                <a:ea typeface="宋体" panose="02010600030101010101" pitchFamily="2" charset="-122"/>
              </a:rPr>
              <a:t>是定语从句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修饰</a:t>
            </a:r>
            <a:r>
              <a:rPr lang="en-US" altLang="zh-CN" sz="1815" kern="0" dirty="0" smtClean="0">
                <a:solidFill>
                  <a:srgbClr val="000000"/>
                </a:solidFill>
                <a:latin typeface="Times New Roman" panose="02020603050405020304" pitchFamily="65" charset="-122"/>
                <a:ea typeface="宋体" panose="02010600030101010101" pitchFamily="2" charset="-122"/>
              </a:rPr>
              <a:t>possibilities,</a:t>
            </a:r>
            <a:r>
              <a:rPr lang="zh-CN" altLang="en-US" sz="1815" kern="0" dirty="0" smtClean="0">
                <a:solidFill>
                  <a:srgbClr val="000000"/>
                </a:solidFill>
                <a:latin typeface="Times New Roman" panose="02020603050405020304" pitchFamily="65" charset="-122"/>
                <a:ea typeface="宋体" panose="02010600030101010101" pitchFamily="2" charset="-122"/>
              </a:rPr>
              <a:t>从句中</a:t>
            </a:r>
            <a:r>
              <a:rPr lang="en-US" altLang="zh-CN" sz="1815" kern="0" dirty="0" smtClean="0">
                <a:solidFill>
                  <a:srgbClr val="000000"/>
                </a:solidFill>
                <a:latin typeface="Times New Roman" panose="02020603050405020304" pitchFamily="65" charset="-122"/>
                <a:ea typeface="宋体" panose="02010600030101010101" pitchFamily="2" charset="-122"/>
              </a:rPr>
              <a:t>exist in</a:t>
            </a:r>
            <a:r>
              <a:rPr lang="zh-CN" altLang="en-US" sz="1815" kern="0" dirty="0" smtClean="0">
                <a:solidFill>
                  <a:srgbClr val="000000"/>
                </a:solidFill>
                <a:latin typeface="Times New Roman" panose="02020603050405020304" pitchFamily="65" charset="-122"/>
                <a:ea typeface="宋体" panose="02010600030101010101" pitchFamily="2" charset="-122"/>
              </a:rPr>
              <a:t>是固</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定搭配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意为“存在于</a:t>
            </a:r>
            <a:r>
              <a:rPr lang="en-US" altLang="zh-CN"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故填介词</a:t>
            </a:r>
            <a:r>
              <a:rPr lang="en-US" altLang="zh-CN" sz="1815" kern="0" dirty="0" smtClean="0">
                <a:solidFill>
                  <a:srgbClr val="000000"/>
                </a:solidFill>
                <a:latin typeface="Times New Roman" panose="02020603050405020304" pitchFamily="65" charset="-122"/>
                <a:ea typeface="宋体" panose="02010600030101010101" pitchFamily="2" charset="-122"/>
              </a:rPr>
              <a:t>in</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图片 3" descr="textimage72.jpeg"/>
          <p:cNvPicPr>
            <a:picLocks noChangeAspect="1"/>
          </p:cNvPicPr>
          <p:nvPr/>
        </p:nvPicPr>
        <p:blipFill>
          <a:blip r:embed="rId3" cstate="print"/>
          <a:stretch>
            <a:fillRect/>
          </a:stretch>
        </p:blipFill>
        <p:spPr>
          <a:xfrm>
            <a:off x="3857620" y="1757200"/>
            <a:ext cx="362680" cy="243675"/>
          </a:xfrm>
          <a:prstGeom prst="rect">
            <a:avLst/>
          </a:prstGeom>
        </p:spPr>
      </p:pic>
      <p:pic>
        <p:nvPicPr>
          <p:cNvPr id="4" name="图片 4" descr="textimage73.jpeg"/>
          <p:cNvPicPr>
            <a:picLocks noChangeAspect="1"/>
          </p:cNvPicPr>
          <p:nvPr/>
        </p:nvPicPr>
        <p:blipFill>
          <a:blip r:embed="rId3" cstate="print"/>
          <a:stretch>
            <a:fillRect/>
          </a:stretch>
        </p:blipFill>
        <p:spPr>
          <a:xfrm>
            <a:off x="3500430" y="3400274"/>
            <a:ext cx="456183" cy="30649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20090" y="2104390"/>
            <a:ext cx="7956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851025" y="4297045"/>
            <a:ext cx="6248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3370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10-3 (2019江苏,完形填空,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)So scientists are trying their best to save the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species from going out of   </a:t>
            </a:r>
            <a:r>
              <a:rPr lang="zh-CN" altLang="en-US" sz="1815" u="sng" kern="0" dirty="0" smtClean="0">
                <a:solidFill>
                  <a:srgbClr val="FF0000"/>
                </a:solidFill>
                <a:latin typeface="Times New Roman" panose="02020603050405020304" pitchFamily="65" charset="-122"/>
                <a:ea typeface="宋体" panose="02010600030101010101" pitchFamily="2" charset="-122"/>
              </a:rPr>
              <a:t>existence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(exist).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考查名词。句意:因此,科学家们正在尽最大努力拯救这个物种,使其免于</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灭绝。根据空前的介词of可知,本空应用名词existence,意为“存在”。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10-4 (2016课标全国Ⅲ,阅读理解C,</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To people who are used to the limited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choice of apples such as Golden Delicious and Royal Gala in supermarkets, it can be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quite an eye opener to see the range of classical apples still  </a:t>
            </a:r>
            <a:r>
              <a:rPr lang="zh-CN" altLang="en-US" sz="1815" u="sng" kern="0" dirty="0" smtClean="0">
                <a:solidFill>
                  <a:srgbClr val="FF0000"/>
                </a:solidFill>
                <a:latin typeface="Times New Roman" panose="02020603050405020304" pitchFamily="65" charset="-122"/>
                <a:ea typeface="宋体" panose="02010600030101010101" pitchFamily="2" charset="-122"/>
              </a:rPr>
              <a:t>　in  </a:t>
            </a:r>
            <a:r>
              <a:rPr lang="zh-CN" altLang="en-US" sz="1815" kern="0" dirty="0" smtClean="0">
                <a:solidFill>
                  <a:srgbClr val="000000"/>
                </a:solidFill>
                <a:latin typeface="Times New Roman" panose="02020603050405020304" pitchFamily="65" charset="-122"/>
                <a:ea typeface="宋体" panose="02010600030101010101" pitchFamily="2" charset="-122"/>
              </a:rPr>
              <a:t>  existence, such as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Decio which was grown by the Romans.</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考查介词。此处表示“看到经典苹果系列仍然存在”</a:t>
            </a:r>
            <a:r>
              <a:rPr lang="en-US" altLang="zh-CN" sz="1815" kern="0" dirty="0" smtClean="0">
                <a:solidFill>
                  <a:srgbClr val="000000"/>
                </a:solidFill>
                <a:latin typeface="Times New Roman" panose="02020603050405020304" pitchFamily="65" charset="-122"/>
                <a:ea typeface="宋体" panose="02010600030101010101" pitchFamily="2" charset="-122"/>
              </a:rPr>
              <a:t>,in existence</a:t>
            </a:r>
            <a:r>
              <a:rPr lang="zh-CN" altLang="en-US" sz="1815" kern="0" dirty="0" smtClean="0">
                <a:solidFill>
                  <a:srgbClr val="000000"/>
                </a:solidFill>
                <a:latin typeface="Times New Roman" panose="02020603050405020304" pitchFamily="65" charset="-122"/>
                <a:ea typeface="宋体" panose="02010600030101010101" pitchFamily="2" charset="-122"/>
              </a:rPr>
              <a:t>现存的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00" dirty="0" smtClean="0"/>
              <a:t/>
            </a:r>
            <a:br>
              <a:rPr lang="zh-CN" altLang="en-US" sz="2000"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符合题意。</a:t>
            </a:r>
            <a:endParaRPr lang="zh-CN" altLang="en-US" sz="2000" dirty="0" smtClean="0"/>
          </a:p>
        </p:txBody>
      </p:sp>
      <p:pic>
        <p:nvPicPr>
          <p:cNvPr id="3" name="图片 3" descr="textimage74.jpeg"/>
          <p:cNvPicPr>
            <a:picLocks noChangeAspect="1"/>
          </p:cNvPicPr>
          <p:nvPr/>
        </p:nvPicPr>
        <p:blipFill>
          <a:blip r:embed="rId3" cstate="print"/>
          <a:stretch>
            <a:fillRect/>
          </a:stretch>
        </p:blipFill>
        <p:spPr>
          <a:xfrm>
            <a:off x="3357554" y="1562881"/>
            <a:ext cx="442159" cy="297075"/>
          </a:xfrm>
          <a:prstGeom prst="rect">
            <a:avLst/>
          </a:prstGeom>
        </p:spPr>
      </p:pic>
      <p:pic>
        <p:nvPicPr>
          <p:cNvPr id="4" name="图片 4" descr="textimage75.jpeg"/>
          <p:cNvPicPr>
            <a:picLocks noChangeAspect="1"/>
          </p:cNvPicPr>
          <p:nvPr/>
        </p:nvPicPr>
        <p:blipFill>
          <a:blip r:embed="rId3" cstate="print"/>
          <a:stretch>
            <a:fillRect/>
          </a:stretch>
        </p:blipFill>
        <p:spPr>
          <a:xfrm>
            <a:off x="4143372" y="3310731"/>
            <a:ext cx="428628" cy="28798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3214678" y="1966743"/>
            <a:ext cx="114300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6274435" y="4133850"/>
            <a:ext cx="5746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683398"/>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that is why句型</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That is why </a:t>
            </a:r>
            <a:r>
              <a:rPr lang="zh-CN" altLang="en-US" sz="1815" i="1" kern="0" dirty="0" smtClean="0">
                <a:solidFill>
                  <a:srgbClr val="000000"/>
                </a:solidFill>
                <a:latin typeface="Times New Roman" panose="02020603050405020304" pitchFamily="65" charset="-122"/>
                <a:ea typeface="宋体" panose="02010600030101010101" pitchFamily="2" charset="-122"/>
              </a:rPr>
              <a:t>Letters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from</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Father</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Christmas</a:t>
            </a:r>
            <a:r>
              <a:rPr lang="zh-CN" altLang="en-US" sz="1815" kern="0" dirty="0" smtClean="0">
                <a:solidFill>
                  <a:srgbClr val="000000"/>
                </a:solidFill>
                <a:latin typeface="Times New Roman" panose="02020603050405020304" pitchFamily="65" charset="-122"/>
                <a:ea typeface="宋体" panose="02010600030101010101" pitchFamily="2" charset="-122"/>
              </a:rPr>
              <a:t> could be the perfect book for those who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regard Christmas as a special time of year. (教材P14)那就是为什么《圣诞老爸的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来信》对于那些把圣诞节视作一年中的一个特殊时刻的人来说是一本完美的书。</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did not see the film last night. That was because he had to help his little sister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with her homework.昨天晚上他没有看电影。那是因为他得帮他的小妹妹做作</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业。</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reason why I wrote this letter to you is that I have a problem in respect of the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writing style.</a:t>
            </a:r>
            <a:endParaRPr lang="en-US" altLang="zh-CN"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我给您写这封信的原因是我有一个关于写作风格的问题。</a:t>
            </a:r>
            <a:endParaRPr lang="zh-CN" altLang="en-US" sz="2000" dirty="0" smtClean="0"/>
          </a:p>
        </p:txBody>
      </p:sp>
      <p:pic>
        <p:nvPicPr>
          <p:cNvPr id="3" name="图片 3" descr="textimage76.jpeg"/>
          <p:cNvPicPr>
            <a:picLocks noChangeAspect="1"/>
          </p:cNvPicPr>
          <p:nvPr/>
        </p:nvPicPr>
        <p:blipFill>
          <a:blip r:embed="rId3" cstate="print"/>
          <a:stretch>
            <a:fillRect/>
          </a:stretch>
        </p:blipFill>
        <p:spPr>
          <a:xfrm>
            <a:off x="3428992" y="935980"/>
            <a:ext cx="2000264" cy="412587"/>
          </a:xfrm>
          <a:prstGeom prst="rect">
            <a:avLst/>
          </a:prstGeom>
        </p:spPr>
      </p:pic>
      <p:pic>
        <p:nvPicPr>
          <p:cNvPr id="4" name="图片 4" descr="textimage77.jpeg"/>
          <p:cNvPicPr>
            <a:picLocks noChangeAspect="1"/>
          </p:cNvPicPr>
          <p:nvPr/>
        </p:nvPicPr>
        <p:blipFill>
          <a:blip r:embed="rId4" cstate="print"/>
          <a:stretch>
            <a:fillRect/>
          </a:stretch>
        </p:blipFill>
        <p:spPr>
          <a:xfrm>
            <a:off x="857224" y="1516843"/>
            <a:ext cx="1143008" cy="311185"/>
          </a:xfrm>
          <a:prstGeom prst="rect">
            <a:avLst/>
          </a:prstGeom>
        </p:spPr>
      </p:pic>
      <p:pic>
        <p:nvPicPr>
          <p:cNvPr id="5" name="图片 5" descr="textimage78.jpeg"/>
          <p:cNvPicPr>
            <a:picLocks noChangeAspect="1"/>
          </p:cNvPicPr>
          <p:nvPr/>
        </p:nvPicPr>
        <p:blipFill>
          <a:blip r:embed="rId5" cstate="print"/>
          <a:stretch>
            <a:fillRect/>
          </a:stretch>
        </p:blipFill>
        <p:spPr>
          <a:xfrm>
            <a:off x="720000" y="3253582"/>
            <a:ext cx="209549" cy="238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48501"/>
            <a:ext cx="8316000" cy="56572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inequality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.(社会上的)不平等→ </a:t>
            </a:r>
            <a:r>
              <a:rPr lang="zh-CN" altLang="en-US" sz="1815" u="sng" kern="0" dirty="0" smtClean="0">
                <a:solidFill>
                  <a:srgbClr val="FF0000"/>
                </a:solidFill>
                <a:latin typeface="Times New Roman" panose="02020603050405020304" pitchFamily="65" charset="-122"/>
                <a:ea typeface="宋体" panose="02010600030101010101" pitchFamily="2" charset="-122"/>
              </a:rPr>
              <a:t>equal</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.平等的→ </a:t>
            </a:r>
            <a:r>
              <a:rPr lang="zh-CN" altLang="en-US" sz="1815" u="sng" kern="0" dirty="0" smtClean="0">
                <a:solidFill>
                  <a:srgbClr val="FF0000"/>
                </a:solidFill>
                <a:latin typeface="Times New Roman" panose="02020603050405020304" pitchFamily="65" charset="-122"/>
                <a:ea typeface="宋体" panose="02010600030101010101" pitchFamily="2" charset="-122"/>
              </a:rPr>
              <a:t>equally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.平</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等地→ </a:t>
            </a:r>
            <a:r>
              <a:rPr lang="zh-CN" altLang="en-US" sz="1815" u="sng" kern="0" dirty="0" smtClean="0">
                <a:solidFill>
                  <a:srgbClr val="FF0000"/>
                </a:solidFill>
                <a:latin typeface="Times New Roman" panose="02020603050405020304" pitchFamily="65" charset="-122"/>
                <a:ea typeface="宋体" panose="02010600030101010101" pitchFamily="2" charset="-122"/>
              </a:rPr>
              <a:t>equality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.平等,相等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  </a:t>
            </a:r>
            <a:r>
              <a:rPr lang="zh-CN" altLang="en-US" sz="1815" u="sng" kern="0" dirty="0" smtClean="0">
                <a:solidFill>
                  <a:srgbClr val="FF0000"/>
                </a:solidFill>
                <a:latin typeface="Times New Roman" panose="02020603050405020304" pitchFamily="65" charset="-122"/>
                <a:ea typeface="宋体" panose="02010600030101010101" pitchFamily="2" charset="-122"/>
              </a:rPr>
              <a:t>novel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.(长篇)小说→ </a:t>
            </a:r>
            <a:r>
              <a:rPr lang="zh-CN" altLang="en-US" sz="1815" u="sng" kern="0" dirty="0" smtClean="0">
                <a:solidFill>
                  <a:srgbClr val="FF0000"/>
                </a:solidFill>
                <a:latin typeface="Times New Roman" panose="02020603050405020304" pitchFamily="65" charset="-122"/>
                <a:ea typeface="宋体" panose="02010600030101010101" pitchFamily="2" charset="-122"/>
              </a:rPr>
              <a:t>novelist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.小说家</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 </a:t>
            </a:r>
            <a:r>
              <a:rPr lang="zh-CN" altLang="en-US" sz="1815" u="sng" kern="0" dirty="0" smtClean="0">
                <a:solidFill>
                  <a:srgbClr val="FF0000"/>
                </a:solidFill>
                <a:latin typeface="Times New Roman" panose="02020603050405020304" pitchFamily="65" charset="-122"/>
                <a:ea typeface="宋体" panose="02010600030101010101" pitchFamily="2" charset="-122"/>
              </a:rPr>
              <a:t>limitless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.无限的→ </a:t>
            </a:r>
            <a:r>
              <a:rPr lang="zh-CN" altLang="en-US" sz="1815" u="sng" kern="0" dirty="0" smtClean="0">
                <a:solidFill>
                  <a:srgbClr val="FF0000"/>
                </a:solidFill>
                <a:latin typeface="Times New Roman" panose="02020603050405020304" pitchFamily="65" charset="-122"/>
                <a:ea typeface="宋体" panose="02010600030101010101" pitchFamily="2" charset="-122"/>
              </a:rPr>
              <a:t>limit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.界限,限度 </a:t>
            </a:r>
            <a:r>
              <a:rPr lang="zh-CN" altLang="en-US" sz="1815" i="1" kern="0" dirty="0" smtClean="0">
                <a:solidFill>
                  <a:srgbClr val="000000"/>
                </a:solidFill>
                <a:latin typeface="Times New Roman" panose="02020603050405020304" pitchFamily="65" charset="-122"/>
                <a:ea typeface="宋体" panose="02010600030101010101" pitchFamily="2" charset="-122"/>
              </a:rPr>
              <a:t>vt</a:t>
            </a:r>
            <a:r>
              <a:rPr lang="zh-CN" altLang="en-US" sz="1815" kern="0" dirty="0" smtClean="0">
                <a:solidFill>
                  <a:srgbClr val="000000"/>
                </a:solidFill>
                <a:latin typeface="Times New Roman" panose="02020603050405020304" pitchFamily="65" charset="-122"/>
                <a:ea typeface="宋体" panose="02010600030101010101" pitchFamily="2" charset="-122"/>
              </a:rPr>
              <a:t>.限制,限定→ </a:t>
            </a:r>
            <a:r>
              <a:rPr lang="zh-CN" altLang="en-US" sz="1815" u="sng" kern="0" dirty="0" smtClean="0">
                <a:solidFill>
                  <a:srgbClr val="FF0000"/>
                </a:solidFill>
                <a:latin typeface="Times New Roman" panose="02020603050405020304" pitchFamily="65" charset="-122"/>
                <a:ea typeface="宋体" panose="02010600030101010101" pitchFamily="2" charset="-122"/>
              </a:rPr>
              <a:t>limited</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有限的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regular</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.频繁的,经常的→ </a:t>
            </a:r>
            <a:r>
              <a:rPr lang="zh-CN" altLang="en-US" sz="1815" u="sng" kern="0" dirty="0" smtClean="0">
                <a:solidFill>
                  <a:srgbClr val="FF0000"/>
                </a:solidFill>
                <a:latin typeface="Times New Roman" panose="02020603050405020304" pitchFamily="65" charset="-122"/>
                <a:ea typeface="宋体" panose="02010600030101010101" pitchFamily="2" charset="-122"/>
              </a:rPr>
              <a:t>regularly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.经常</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 </a:t>
            </a:r>
            <a:r>
              <a:rPr lang="zh-CN" altLang="en-US" sz="1815" u="sng" kern="0" dirty="0" smtClean="0">
                <a:solidFill>
                  <a:srgbClr val="FF0000"/>
                </a:solidFill>
                <a:latin typeface="Times New Roman" panose="02020603050405020304" pitchFamily="65" charset="-122"/>
                <a:ea typeface="宋体" panose="02010600030101010101" pitchFamily="2" charset="-122"/>
              </a:rPr>
              <a:t>complain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.抱怨,不满,发牢骚→ </a:t>
            </a:r>
            <a:r>
              <a:rPr lang="zh-CN" altLang="en-US" sz="1815" u="sng" kern="0" dirty="0" smtClean="0">
                <a:solidFill>
                  <a:srgbClr val="FF0000"/>
                </a:solidFill>
                <a:latin typeface="Times New Roman" panose="02020603050405020304" pitchFamily="65" charset="-122"/>
                <a:ea typeface="宋体" panose="02010600030101010101" pitchFamily="2" charset="-122"/>
              </a:rPr>
              <a:t>complaint</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.抱怨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 </a:t>
            </a:r>
            <a:r>
              <a:rPr lang="zh-CN" altLang="en-US" sz="1815" u="sng" kern="0" dirty="0" smtClean="0">
                <a:solidFill>
                  <a:srgbClr val="FF0000"/>
                </a:solidFill>
                <a:latin typeface="Times New Roman" panose="02020603050405020304" pitchFamily="65" charset="-122"/>
                <a:ea typeface="宋体" panose="02010600030101010101" pitchFamily="2" charset="-122"/>
              </a:rPr>
              <a:t>warning</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.警告,警示,告诫→ </a:t>
            </a:r>
            <a:r>
              <a:rPr lang="zh-CN" altLang="en-US" sz="1815" u="sng" kern="0" dirty="0" smtClean="0">
                <a:solidFill>
                  <a:srgbClr val="FF0000"/>
                </a:solidFill>
                <a:latin typeface="Times New Roman" panose="02020603050405020304" pitchFamily="65" charset="-122"/>
                <a:ea typeface="宋体" panose="02010600030101010101" pitchFamily="2" charset="-122"/>
              </a:rPr>
              <a:t>warn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.警告</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a:t>
            </a:r>
            <a:r>
              <a:rPr lang="zh-CN" altLang="en-US" sz="1815" u="sng" kern="0" dirty="0" smtClean="0">
                <a:solidFill>
                  <a:srgbClr val="FF0000"/>
                </a:solidFill>
                <a:latin typeface="Times New Roman" panose="02020603050405020304" pitchFamily="65" charset="-122"/>
                <a:ea typeface="宋体" panose="02010600030101010101" pitchFamily="2" charset="-122"/>
              </a:rPr>
              <a:t>starving</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.挨饿的,即将饿死的→</a:t>
            </a:r>
            <a:r>
              <a:rPr lang="zh-CN" altLang="en-US" sz="1815" i="1"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starve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.(使)挨饿,饿死→</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starvation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.挨饿;饿死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a:t>
            </a:r>
            <a:r>
              <a:rPr lang="zh-CN" altLang="en-US" sz="1815" u="sng" kern="0" dirty="0" smtClean="0">
                <a:solidFill>
                  <a:srgbClr val="FF0000"/>
                </a:solidFill>
                <a:latin typeface="Times New Roman" panose="02020603050405020304" pitchFamily="65" charset="-122"/>
                <a:ea typeface="宋体" panose="02010600030101010101" pitchFamily="2" charset="-122"/>
              </a:rPr>
              <a:t>indicate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.表明,显示→ </a:t>
            </a:r>
            <a:r>
              <a:rPr lang="zh-CN" altLang="en-US" sz="1815" u="sng" kern="0" dirty="0" smtClean="0">
                <a:solidFill>
                  <a:srgbClr val="FF0000"/>
                </a:solidFill>
                <a:latin typeface="Times New Roman" panose="02020603050405020304" pitchFamily="65" charset="-122"/>
                <a:ea typeface="宋体" panose="02010600030101010101" pitchFamily="2" charset="-122"/>
              </a:rPr>
              <a:t>indication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.指示;表明</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attract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.吸引,引起</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的兴趣→  </a:t>
            </a:r>
            <a:r>
              <a:rPr lang="zh-CN" altLang="en-US" sz="1815" u="sng" kern="0" dirty="0" smtClean="0">
                <a:solidFill>
                  <a:srgbClr val="FF0000"/>
                </a:solidFill>
                <a:latin typeface="Times New Roman" panose="02020603050405020304" pitchFamily="65" charset="-122"/>
                <a:ea typeface="宋体" panose="02010600030101010101" pitchFamily="2" charset="-122"/>
              </a:rPr>
              <a:t>attractive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.吸引人的→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attraction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.吸引力;具有吸引力的事物或人</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964565" y="910590"/>
            <a:ext cx="96456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292600" y="910590"/>
            <a:ext cx="53657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6176010" y="910590"/>
            <a:ext cx="7054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408430" y="1329690"/>
            <a:ext cx="81915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64565" y="1748790"/>
            <a:ext cx="5772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3091180" y="1763395"/>
            <a:ext cx="85661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61390" y="2187575"/>
            <a:ext cx="86360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3161665" y="2187575"/>
            <a:ext cx="53213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6427470" y="2187575"/>
            <a:ext cx="68643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961390" y="3034665"/>
            <a:ext cx="69723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3793490" y="3039745"/>
            <a:ext cx="920750"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911225" y="3444240"/>
            <a:ext cx="914400" cy="396000"/>
          </a:xfrm>
          <a:prstGeom prst="rect">
            <a:avLst/>
          </a:prstGeom>
          <a:noFill/>
          <a:ln w="9525">
            <a:noFill/>
            <a:miter lim="800000"/>
            <a:headEnd/>
            <a:tailEnd/>
          </a:ln>
        </p:spPr>
      </p:pic>
      <p:pic>
        <p:nvPicPr>
          <p:cNvPr id="15" name="Picture 4" descr="\\a015\吴双婷\线.tif"/>
          <p:cNvPicPr>
            <a:picLocks noChangeArrowheads="1"/>
          </p:cNvPicPr>
          <p:nvPr/>
        </p:nvPicPr>
        <p:blipFill>
          <a:blip r:embed="rId3" cstate="print"/>
          <a:srcRect/>
          <a:stretch>
            <a:fillRect/>
          </a:stretch>
        </p:blipFill>
        <p:spPr bwMode="auto">
          <a:xfrm>
            <a:off x="4000500" y="3444240"/>
            <a:ext cx="1000125" cy="396000"/>
          </a:xfrm>
          <a:prstGeom prst="rect">
            <a:avLst/>
          </a:prstGeom>
          <a:noFill/>
          <a:ln w="9525">
            <a:noFill/>
            <a:miter lim="800000"/>
            <a:headEnd/>
            <a:tailEnd/>
          </a:ln>
        </p:spPr>
      </p:pic>
      <p:pic>
        <p:nvPicPr>
          <p:cNvPr id="16" name="Picture 4" descr="\\a015\吴双婷\线.tif"/>
          <p:cNvPicPr>
            <a:picLocks noChangeArrowheads="1"/>
          </p:cNvPicPr>
          <p:nvPr/>
        </p:nvPicPr>
        <p:blipFill>
          <a:blip r:embed="rId3" cstate="print"/>
          <a:srcRect/>
          <a:stretch>
            <a:fillRect/>
          </a:stretch>
        </p:blipFill>
        <p:spPr bwMode="auto">
          <a:xfrm>
            <a:off x="1035685" y="3877945"/>
            <a:ext cx="789940" cy="396000"/>
          </a:xfrm>
          <a:prstGeom prst="rect">
            <a:avLst/>
          </a:prstGeom>
          <a:noFill/>
          <a:ln w="9525">
            <a:noFill/>
            <a:miter lim="800000"/>
            <a:headEnd/>
            <a:tailEnd/>
          </a:ln>
        </p:spPr>
      </p:pic>
      <p:pic>
        <p:nvPicPr>
          <p:cNvPr id="17" name="Picture 4" descr="\\a015\吴双婷\线.tif"/>
          <p:cNvPicPr>
            <a:picLocks noChangeArrowheads="1"/>
          </p:cNvPicPr>
          <p:nvPr/>
        </p:nvPicPr>
        <p:blipFill>
          <a:blip r:embed="rId3" cstate="print"/>
          <a:srcRect/>
          <a:stretch>
            <a:fillRect/>
          </a:stretch>
        </p:blipFill>
        <p:spPr bwMode="auto">
          <a:xfrm>
            <a:off x="3793490" y="3917315"/>
            <a:ext cx="568960" cy="36000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1035685" y="4343400"/>
            <a:ext cx="789940"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4362450" y="4343400"/>
            <a:ext cx="638175"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729615" y="6085840"/>
            <a:ext cx="928370"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729615" y="4836160"/>
            <a:ext cx="1000760"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3290570" y="5193030"/>
            <a:ext cx="944880"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1039495" y="5274945"/>
            <a:ext cx="785495" cy="274955"/>
          </a:xfrm>
          <a:prstGeom prst="rect">
            <a:avLst/>
          </a:prstGeom>
          <a:noFill/>
          <a:ln w="9525">
            <a:noFill/>
            <a:miter lim="800000"/>
            <a:headEnd/>
            <a:tailEnd/>
          </a:ln>
        </p:spPr>
      </p:pic>
      <p:pic>
        <p:nvPicPr>
          <p:cNvPr id="24" name="Picture 4" descr="\\a015\吴双婷\线.tif"/>
          <p:cNvPicPr>
            <a:picLocks noChangeAspect="1" noChangeArrowheads="1"/>
          </p:cNvPicPr>
          <p:nvPr/>
        </p:nvPicPr>
        <p:blipFill>
          <a:blip r:embed="rId3" cstate="print"/>
          <a:srcRect/>
          <a:stretch>
            <a:fillRect/>
          </a:stretch>
        </p:blipFill>
        <p:spPr bwMode="auto">
          <a:xfrm>
            <a:off x="4342130" y="5629910"/>
            <a:ext cx="989965" cy="356870"/>
          </a:xfrm>
          <a:prstGeom prst="rect">
            <a:avLst/>
          </a:prstGeom>
          <a:noFill/>
          <a:ln w="9525">
            <a:noFill/>
            <a:miter lim="800000"/>
            <a:headEnd/>
            <a:tailEnd/>
          </a:ln>
        </p:spPr>
      </p:pic>
      <p:pic>
        <p:nvPicPr>
          <p:cNvPr id="25" name="Picture 4" descr="\\a015\吴双婷\线.tif"/>
          <p:cNvPicPr>
            <a:picLocks noChangeArrowheads="1"/>
          </p:cNvPicPr>
          <p:nvPr/>
        </p:nvPicPr>
        <p:blipFill>
          <a:blip r:embed="rId3" cstate="print"/>
          <a:srcRect/>
          <a:stretch>
            <a:fillRect/>
          </a:stretch>
        </p:blipFill>
        <p:spPr bwMode="auto">
          <a:xfrm>
            <a:off x="1039495" y="5662930"/>
            <a:ext cx="69088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2000"/>
                                        <p:tgtEl>
                                          <p:spTgt spid="24"/>
                                        </p:tgtEl>
                                      </p:cBhvr>
                                    </p:animEffect>
                                    <p:set>
                                      <p:cBhvr>
                                        <p:cTn id="112" dur="1" fill="hold">
                                          <p:stCondLst>
                                            <p:cond delay="19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2000"/>
                                        <p:tgtEl>
                                          <p:spTgt spid="25"/>
                                        </p:tgtEl>
                                      </p:cBhvr>
                                    </p:animEffect>
                                    <p:set>
                                      <p:cBhvr>
                                        <p:cTn id="117" dur="1" fill="hold">
                                          <p:stCondLst>
                                            <p:cond delay="1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85518"/>
            <a:ext cx="8316000" cy="40805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①This/That is/was  </a:t>
            </a:r>
            <a:r>
              <a:rPr lang="zh-CN" altLang="en-US" sz="1815" u="sng" kern="0" dirty="0" smtClean="0">
                <a:solidFill>
                  <a:srgbClr val="FF0000"/>
                </a:solidFill>
                <a:latin typeface="Times New Roman" panose="02020603050405020304" pitchFamily="65" charset="-122"/>
                <a:ea typeface="宋体" panose="02010600030101010101" pitchFamily="2" charset="-122"/>
              </a:rPr>
              <a:t>why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...这/那就是为什么</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;这/那就是</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的原因。</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②This/That is/was  </a:t>
            </a:r>
            <a:r>
              <a:rPr lang="zh-CN" altLang="en-US" sz="1815" u="sng" kern="0" dirty="0" smtClean="0">
                <a:solidFill>
                  <a:srgbClr val="FF0000"/>
                </a:solidFill>
                <a:latin typeface="Times New Roman" panose="02020603050405020304" pitchFamily="65" charset="-122"/>
                <a:ea typeface="宋体" panose="02010600030101010101" pitchFamily="2" charset="-122"/>
              </a:rPr>
              <a:t>because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 这/那是因为</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③The reason why...is/was  </a:t>
            </a:r>
            <a:r>
              <a:rPr lang="zh-CN" altLang="en-US" sz="1815" u="sng" kern="0" dirty="0" smtClean="0">
                <a:solidFill>
                  <a:srgbClr val="FF0000"/>
                </a:solidFill>
                <a:latin typeface="Times New Roman" panose="02020603050405020304" pitchFamily="65" charset="-122"/>
                <a:ea typeface="宋体" panose="02010600030101010101" pitchFamily="2" charset="-122"/>
              </a:rPr>
              <a:t>that </a:t>
            </a:r>
            <a:r>
              <a:rPr lang="zh-CN" altLang="en-US"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的原因是</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句型转换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 (2020全国Ⅱ,语法填空,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Chinese New Year is a celebration marking the</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end of the winter season and the beginning of </a:t>
            </a:r>
            <a:r>
              <a:rPr lang="en-US" altLang="zh-CN" sz="1815" kern="0" dirty="0" err="1" smtClean="0">
                <a:solidFill>
                  <a:srgbClr val="000000"/>
                </a:solidFill>
                <a:latin typeface="Times New Roman" panose="02020603050405020304" pitchFamily="65" charset="-122"/>
                <a:ea typeface="宋体" panose="02010600030101010101" pitchFamily="2" charset="-122"/>
              </a:rPr>
              <a:t>spring.This</a:t>
            </a:r>
            <a:r>
              <a:rPr lang="en-US" altLang="zh-CN" sz="1815" kern="0" dirty="0" smtClean="0">
                <a:solidFill>
                  <a:srgbClr val="000000"/>
                </a:solidFill>
                <a:latin typeface="Times New Roman" panose="02020603050405020304" pitchFamily="65" charset="-122"/>
                <a:ea typeface="宋体" panose="02010600030101010101" pitchFamily="2" charset="-122"/>
              </a:rPr>
              <a:t> is why decorating with </a:t>
            </a:r>
            <a:r>
              <a:rPr lang="en-US" sz="2000" dirty="0" smtClean="0"/>
              <a:t/>
            </a:r>
            <a:br>
              <a:rPr 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plants, fruits and flowers carries special significance.</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图片 3" descr="textimage79.jpeg"/>
          <p:cNvPicPr>
            <a:picLocks noChangeAspect="1"/>
          </p:cNvPicPr>
          <p:nvPr/>
        </p:nvPicPr>
        <p:blipFill>
          <a:blip r:embed="rId3" cstate="print"/>
          <a:stretch>
            <a:fillRect/>
          </a:stretch>
        </p:blipFill>
        <p:spPr>
          <a:xfrm>
            <a:off x="720000" y="1475064"/>
            <a:ext cx="247650" cy="247649"/>
          </a:xfrm>
          <a:prstGeom prst="rect">
            <a:avLst/>
          </a:prstGeom>
        </p:spPr>
      </p:pic>
      <p:pic>
        <p:nvPicPr>
          <p:cNvPr id="4" name="图片 4" descr="textimage80.jpeg"/>
          <p:cNvPicPr>
            <a:picLocks noChangeAspect="1"/>
          </p:cNvPicPr>
          <p:nvPr/>
        </p:nvPicPr>
        <p:blipFill>
          <a:blip r:embed="rId4" cstate="print"/>
          <a:stretch>
            <a:fillRect/>
          </a:stretch>
        </p:blipFill>
        <p:spPr>
          <a:xfrm>
            <a:off x="785786" y="3294349"/>
            <a:ext cx="915580" cy="309081"/>
          </a:xfrm>
          <a:prstGeom prst="rect">
            <a:avLst/>
          </a:prstGeom>
        </p:spPr>
      </p:pic>
      <p:pic>
        <p:nvPicPr>
          <p:cNvPr id="5" name="图片 5" descr="textimage81.jpeg"/>
          <p:cNvPicPr>
            <a:picLocks noChangeAspect="1"/>
          </p:cNvPicPr>
          <p:nvPr/>
        </p:nvPicPr>
        <p:blipFill>
          <a:blip r:embed="rId5" cstate="print"/>
          <a:stretch>
            <a:fillRect/>
          </a:stretch>
        </p:blipFill>
        <p:spPr>
          <a:xfrm>
            <a:off x="3500430" y="4256381"/>
            <a:ext cx="362589" cy="243614"/>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2552065" y="1868170"/>
            <a:ext cx="6223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6" cstate="print"/>
          <a:srcRect/>
          <a:stretch>
            <a:fillRect/>
          </a:stretch>
        </p:blipFill>
        <p:spPr bwMode="auto">
          <a:xfrm>
            <a:off x="2571115" y="2287270"/>
            <a:ext cx="76708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6" cstate="print"/>
          <a:srcRect/>
          <a:stretch>
            <a:fillRect/>
          </a:stretch>
        </p:blipFill>
        <p:spPr bwMode="auto">
          <a:xfrm>
            <a:off x="3175000" y="2733040"/>
            <a:ext cx="5448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4380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The reason why</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decorating with plants, fruits and flowers carries special sig-</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nificance  </a:t>
            </a:r>
            <a:r>
              <a:rPr lang="zh-CN" altLang="en-US" sz="1815" u="sng" kern="0" dirty="0" smtClean="0">
                <a:solidFill>
                  <a:srgbClr val="FF0000"/>
                </a:solidFill>
                <a:latin typeface="Times New Roman" panose="02020603050405020304" pitchFamily="65" charset="-122"/>
                <a:ea typeface="宋体" panose="02010600030101010101" pitchFamily="2" charset="-122"/>
              </a:rPr>
              <a:t>is that </a:t>
            </a:r>
            <a:r>
              <a:rPr lang="zh-CN" altLang="en-US" sz="1815" kern="0" dirty="0" smtClean="0">
                <a:solidFill>
                  <a:srgbClr val="000000"/>
                </a:solidFill>
                <a:latin typeface="Times New Roman" panose="02020603050405020304" pitchFamily="65" charset="-122"/>
                <a:ea typeface="宋体" panose="02010600030101010101" pitchFamily="2" charset="-122"/>
              </a:rPr>
              <a:t>  Chinese New Year is a celebration marking the end of the win-</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ter season and the beginning of spring.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 (2016江苏,阅读理解D,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)She ran at the school championships barefooted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because she couldn’t afford shoes.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→She couldn’t afford shoes. That was  </a:t>
            </a:r>
            <a:r>
              <a:rPr lang="zh-CN" altLang="en-US" sz="1815" u="sng" kern="0" dirty="0" smtClean="0">
                <a:solidFill>
                  <a:srgbClr val="FF0000"/>
                </a:solidFill>
                <a:latin typeface="Times New Roman" panose="02020603050405020304" pitchFamily="65" charset="-122"/>
                <a:ea typeface="宋体" panose="02010600030101010101" pitchFamily="2" charset="-122"/>
              </a:rPr>
              <a:t>why </a:t>
            </a:r>
            <a:r>
              <a:rPr lang="zh-CN" altLang="en-US" sz="1815" kern="0" dirty="0" smtClean="0">
                <a:solidFill>
                  <a:srgbClr val="000000"/>
                </a:solidFill>
                <a:latin typeface="Times New Roman" panose="02020603050405020304" pitchFamily="65" charset="-122"/>
                <a:ea typeface="宋体" panose="02010600030101010101" pitchFamily="2" charset="-122"/>
              </a:rPr>
              <a:t>    she ran at the school champi-</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onships barefooted.</a:t>
            </a:r>
            <a:endParaRPr lang="zh-CN" altLang="en-US" dirty="0"/>
          </a:p>
          <a:p>
            <a:pPr marL="0" indent="0" eaLnBrk="0" latinLnBrk="1" hangingPunct="0">
              <a:lnSpc>
                <a:spcPct val="150000"/>
              </a:lnSpc>
              <a:spcBef>
                <a:spcPts val="140"/>
              </a:spcBef>
              <a:buNone/>
            </a:pPr>
            <a:r>
              <a:rPr lang="zh-CN" altLang="en-US" sz="2325" kern="0" spc="125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“do/does/did+动词原形”表强调</a:t>
            </a:r>
            <a:endParaRPr lang="zh-CN" altLang="en-US" dirty="0"/>
          </a:p>
          <a:p>
            <a:pPr marL="0" indent="0" eaLnBrk="0" latinLnBrk="1" hangingPunct="0">
              <a:lnSpc>
                <a:spcPct val="150000"/>
              </a:lnSpc>
              <a:spcBef>
                <a:spcPts val="13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The letters did, however, change as Tolkien’s children got older...(教材P15)不</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过,随着托尔金的孩子们长大,这些信件的确发生了变化</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p:txBody>
      </p:sp>
      <p:pic>
        <p:nvPicPr>
          <p:cNvPr id="3" name="图片 3" descr="textimage82.jpeg"/>
          <p:cNvPicPr>
            <a:picLocks noChangeAspect="1"/>
          </p:cNvPicPr>
          <p:nvPr/>
        </p:nvPicPr>
        <p:blipFill>
          <a:blip r:embed="rId3" cstate="print"/>
          <a:stretch>
            <a:fillRect/>
          </a:stretch>
        </p:blipFill>
        <p:spPr>
          <a:xfrm>
            <a:off x="3428992" y="2685894"/>
            <a:ext cx="349675" cy="234937"/>
          </a:xfrm>
          <a:prstGeom prst="rect">
            <a:avLst/>
          </a:prstGeom>
        </p:spPr>
      </p:pic>
      <p:pic>
        <p:nvPicPr>
          <p:cNvPr id="4" name="图片 4" descr="textimage83.jpeg"/>
          <p:cNvPicPr>
            <a:picLocks noChangeAspect="1"/>
          </p:cNvPicPr>
          <p:nvPr/>
        </p:nvPicPr>
        <p:blipFill>
          <a:blip r:embed="rId4" cstate="print"/>
          <a:stretch>
            <a:fillRect/>
          </a:stretch>
        </p:blipFill>
        <p:spPr>
          <a:xfrm>
            <a:off x="811186" y="4451206"/>
            <a:ext cx="1093553" cy="285752"/>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1032510" y="1310640"/>
            <a:ext cx="15398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5" cstate="print"/>
          <a:srcRect/>
          <a:stretch>
            <a:fillRect/>
          </a:stretch>
        </p:blipFill>
        <p:spPr bwMode="auto">
          <a:xfrm>
            <a:off x="1652270" y="1757045"/>
            <a:ext cx="6369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4485005" y="3475990"/>
            <a:ext cx="6521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1835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China does achieve its goal of helping its people out of poverty.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中国确实实现了它带领人民脱贫的目标。</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My children did enjoy themselves while playing on the beach last Sunday.上星期日</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我的孩子们在海滩上确实玩得很开心。</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Do remember to finish your homework before the deadline.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一定要记得在最后期限之前完成作业。</a:t>
            </a:r>
            <a:endParaRPr lang="zh-CN" altLang="en-US" dirty="0"/>
          </a:p>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①如果强调谓语动词,不能用强调句型,而要在动词原形前加助动词 </a:t>
            </a:r>
            <a:r>
              <a:rPr lang="zh-CN" altLang="en-US" sz="1815" u="sng" kern="0" dirty="0" smtClean="0">
                <a:solidFill>
                  <a:srgbClr val="FF0000"/>
                </a:solidFill>
                <a:latin typeface="Times New Roman" panose="02020603050405020304" pitchFamily="65" charset="-122"/>
                <a:ea typeface="宋体" panose="02010600030101010101" pitchFamily="2" charset="-122"/>
              </a:rPr>
              <a:t>　do    </a:t>
            </a:r>
            <a:r>
              <a:rPr lang="zh-CN" altLang="en-US" sz="1815" kern="0" dirty="0" smtClean="0">
                <a:solidFill>
                  <a:srgbClr val="000000"/>
                </a:solidFill>
                <a:latin typeface="Times New Roman" panose="02020603050405020304" pitchFamily="65" charset="-122"/>
                <a:ea typeface="宋体" panose="02010600030101010101" pitchFamily="2" charset="-122"/>
              </a:rPr>
              <a:t>、does</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或  </a:t>
            </a:r>
            <a:r>
              <a:rPr lang="zh-CN" altLang="en-US" sz="1815" u="sng" kern="0" dirty="0" smtClean="0">
                <a:solidFill>
                  <a:srgbClr val="FF0000"/>
                </a:solidFill>
                <a:latin typeface="Times New Roman" panose="02020603050405020304" pitchFamily="65" charset="-122"/>
                <a:ea typeface="宋体" panose="02010600030101010101" pitchFamily="2" charset="-122"/>
              </a:rPr>
              <a:t>did  </a:t>
            </a:r>
            <a:r>
              <a:rPr lang="zh-CN" altLang="en-US" sz="1815" kern="0" dirty="0" smtClean="0">
                <a:solidFill>
                  <a:srgbClr val="000000"/>
                </a:solidFill>
                <a:latin typeface="Times New Roman" panose="02020603050405020304" pitchFamily="65" charset="-122"/>
                <a:ea typeface="宋体" panose="02010600030101010101" pitchFamily="2" charset="-122"/>
              </a:rPr>
              <a:t>  ,表示“的确,确实,真的”。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②这种强调结构只有  </a:t>
            </a:r>
            <a:r>
              <a:rPr lang="zh-CN" altLang="en-US" sz="1815" u="sng" kern="0" dirty="0" smtClean="0">
                <a:solidFill>
                  <a:srgbClr val="FF0000"/>
                </a:solidFill>
                <a:latin typeface="Times New Roman" panose="02020603050405020304" pitchFamily="65" charset="-122"/>
                <a:ea typeface="宋体" panose="02010600030101010101" pitchFamily="2" charset="-122"/>
              </a:rPr>
              <a:t>一般现在</a:t>
            </a:r>
            <a:r>
              <a:rPr lang="zh-CN" altLang="en-US" sz="1815" kern="0" dirty="0" smtClean="0">
                <a:solidFill>
                  <a:srgbClr val="000000"/>
                </a:solidFill>
                <a:latin typeface="Times New Roman" panose="02020603050405020304" pitchFamily="65" charset="-122"/>
                <a:ea typeface="宋体" panose="02010600030101010101" pitchFamily="2" charset="-122"/>
              </a:rPr>
              <a:t>  时和  </a:t>
            </a:r>
            <a:r>
              <a:rPr lang="zh-CN" altLang="en-US" sz="1815" u="sng" kern="0" dirty="0" smtClean="0">
                <a:solidFill>
                  <a:srgbClr val="FF0000"/>
                </a:solidFill>
                <a:latin typeface="Times New Roman" panose="02020603050405020304" pitchFamily="65" charset="-122"/>
                <a:ea typeface="宋体" panose="02010600030101010101" pitchFamily="2" charset="-122"/>
              </a:rPr>
              <a:t>一般过去</a:t>
            </a:r>
            <a:r>
              <a:rPr lang="zh-CN" altLang="en-US" sz="1815" kern="0" dirty="0" smtClean="0">
                <a:solidFill>
                  <a:srgbClr val="000000"/>
                </a:solidFill>
                <a:latin typeface="Times New Roman" panose="02020603050405020304" pitchFamily="65" charset="-122"/>
                <a:ea typeface="宋体" panose="02010600030101010101" pitchFamily="2" charset="-122"/>
              </a:rPr>
              <a:t>  时两种形式,且没有疑问和</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否定形式。</a:t>
            </a:r>
            <a:endParaRPr lang="zh-CN" altLang="en-US" dirty="0"/>
          </a:p>
        </p:txBody>
      </p:sp>
      <p:pic>
        <p:nvPicPr>
          <p:cNvPr id="3" name="图片 3" descr="textimage84.jpeg"/>
          <p:cNvPicPr>
            <a:picLocks noChangeAspect="1"/>
          </p:cNvPicPr>
          <p:nvPr/>
        </p:nvPicPr>
        <p:blipFill>
          <a:blip r:embed="rId3" cstate="print"/>
          <a:stretch>
            <a:fillRect/>
          </a:stretch>
        </p:blipFill>
        <p:spPr>
          <a:xfrm>
            <a:off x="720000" y="1081978"/>
            <a:ext cx="209549" cy="238125"/>
          </a:xfrm>
          <a:prstGeom prst="rect">
            <a:avLst/>
          </a:prstGeom>
        </p:spPr>
      </p:pic>
      <p:pic>
        <p:nvPicPr>
          <p:cNvPr id="4" name="图片 4" descr="textimage85.jpeg"/>
          <p:cNvPicPr>
            <a:picLocks noChangeAspect="1"/>
          </p:cNvPicPr>
          <p:nvPr/>
        </p:nvPicPr>
        <p:blipFill>
          <a:blip r:embed="rId4" cstate="print"/>
          <a:stretch>
            <a:fillRect/>
          </a:stretch>
        </p:blipFill>
        <p:spPr>
          <a:xfrm>
            <a:off x="720000" y="4082412"/>
            <a:ext cx="247650" cy="247649"/>
          </a:xfrm>
          <a:prstGeom prst="rect">
            <a:avLst/>
          </a:prstGeom>
        </p:spPr>
      </p:pic>
      <p:pic>
        <p:nvPicPr>
          <p:cNvPr id="5" name="Picture 4" descr="\\a015\吴双婷\线.tif"/>
          <p:cNvPicPr>
            <a:picLocks noChangeArrowheads="1"/>
          </p:cNvPicPr>
          <p:nvPr/>
        </p:nvPicPr>
        <p:blipFill>
          <a:blip r:embed="rId5" cstate="print"/>
          <a:srcRect/>
          <a:stretch>
            <a:fillRect/>
          </a:stretch>
        </p:blipFill>
        <p:spPr bwMode="auto">
          <a:xfrm>
            <a:off x="7329170" y="4444365"/>
            <a:ext cx="720090" cy="396000"/>
          </a:xfrm>
          <a:prstGeom prst="rect">
            <a:avLst/>
          </a:prstGeom>
          <a:noFill/>
          <a:ln w="9525">
            <a:noFill/>
            <a:miter lim="800000"/>
            <a:headEnd/>
            <a:tailEnd/>
          </a:ln>
        </p:spPr>
      </p:pic>
      <p:pic>
        <p:nvPicPr>
          <p:cNvPr id="6" name="Picture 4" descr="\\a015\吴双婷\线.tif"/>
          <p:cNvPicPr>
            <a:picLocks noChangeArrowheads="1"/>
          </p:cNvPicPr>
          <p:nvPr/>
        </p:nvPicPr>
        <p:blipFill>
          <a:blip r:embed="rId5" cstate="print"/>
          <a:srcRect/>
          <a:stretch>
            <a:fillRect/>
          </a:stretch>
        </p:blipFill>
        <p:spPr bwMode="auto">
          <a:xfrm>
            <a:off x="967740" y="4872990"/>
            <a:ext cx="542290" cy="396000"/>
          </a:xfrm>
          <a:prstGeom prst="rect">
            <a:avLst/>
          </a:prstGeom>
          <a:noFill/>
          <a:ln w="9525">
            <a:noFill/>
            <a:miter lim="800000"/>
            <a:headEnd/>
            <a:tailEnd/>
          </a:ln>
        </p:spPr>
      </p:pic>
      <p:pic>
        <p:nvPicPr>
          <p:cNvPr id="7" name="Picture 4" descr="\\a015\吴双婷\线.tif"/>
          <p:cNvPicPr>
            <a:picLocks noChangeArrowheads="1"/>
          </p:cNvPicPr>
          <p:nvPr/>
        </p:nvPicPr>
        <p:blipFill>
          <a:blip r:embed="rId5" cstate="print"/>
          <a:srcRect/>
          <a:stretch>
            <a:fillRect/>
          </a:stretch>
        </p:blipFill>
        <p:spPr bwMode="auto">
          <a:xfrm>
            <a:off x="2827655" y="5388610"/>
            <a:ext cx="1054100" cy="32400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4488180" y="5355590"/>
            <a:ext cx="9975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810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③在祈使句中使用“ </a:t>
            </a:r>
            <a:r>
              <a:rPr lang="zh-CN" altLang="en-US" sz="1815" u="sng" kern="0" dirty="0" smtClean="0">
                <a:solidFill>
                  <a:srgbClr val="FF0000"/>
                </a:solidFill>
                <a:latin typeface="Times New Roman" panose="02020603050405020304" pitchFamily="65" charset="-122"/>
                <a:ea typeface="宋体" panose="02010600030101010101" pitchFamily="2" charset="-122"/>
              </a:rPr>
              <a:t>do+动词原形</a:t>
            </a:r>
            <a:r>
              <a:rPr lang="zh-CN" altLang="en-US" sz="1815" kern="0" dirty="0" smtClean="0">
                <a:solidFill>
                  <a:srgbClr val="000000"/>
                </a:solidFill>
                <a:latin typeface="Times New Roman" panose="02020603050405020304" pitchFamily="65" charset="-122"/>
                <a:ea typeface="宋体" panose="02010600030101010101" pitchFamily="2" charset="-122"/>
              </a:rPr>
              <a:t> ”形式,往往不表示命令,而表示强烈的请</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求,意为“务必,一定”。</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(2020全国Ⅲ,完形填空,</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我确实知道店员会变得多沮丧,但我尽力劝说</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他们保持微笑。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  </a:t>
            </a:r>
            <a:r>
              <a:rPr lang="zh-CN" altLang="en-US" sz="1815" u="sng" kern="0" dirty="0" smtClean="0">
                <a:solidFill>
                  <a:srgbClr val="FF0000"/>
                </a:solidFill>
                <a:latin typeface="Times New Roman" panose="02020603050405020304" pitchFamily="65" charset="-122"/>
                <a:ea typeface="宋体" panose="02010600030101010101" pitchFamily="2" charset="-122"/>
              </a:rPr>
              <a:t>do know</a:t>
            </a:r>
            <a:r>
              <a:rPr lang="zh-CN" altLang="en-US" sz="1815" kern="0" dirty="0" smtClean="0">
                <a:solidFill>
                  <a:srgbClr val="000000"/>
                </a:solidFill>
                <a:latin typeface="Times New Roman" panose="02020603050405020304" pitchFamily="65" charset="-122"/>
                <a:ea typeface="宋体" panose="02010600030101010101" pitchFamily="2" charset="-122"/>
              </a:rPr>
              <a:t>   how upset the shop staff can get, but I try to persuade them to keep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smiling.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(2020全国Ⅰ,阅读理解C改编,</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)研究显示,竞走与跑步有许多相同的健康</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益处,而且最有可能造成更少的损伤。然而,它的确有自己的问题。</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Race walking shares many fitness benefits with running, research shows, while most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likely contributing to fewer injuries.However, it  </a:t>
            </a:r>
            <a:r>
              <a:rPr lang="zh-CN" altLang="en-US" sz="1815" u="sng" kern="0" dirty="0" smtClean="0">
                <a:solidFill>
                  <a:srgbClr val="FF0000"/>
                </a:solidFill>
                <a:latin typeface="Times New Roman" panose="02020603050405020304" pitchFamily="65" charset="-122"/>
                <a:ea typeface="宋体" panose="02010600030101010101" pitchFamily="2" charset="-122"/>
              </a:rPr>
              <a:t>does have</a:t>
            </a:r>
            <a:r>
              <a:rPr lang="zh-CN" altLang="en-US" sz="1815" kern="0" dirty="0" smtClean="0">
                <a:solidFill>
                  <a:srgbClr val="000000"/>
                </a:solidFill>
                <a:latin typeface="Times New Roman" panose="02020603050405020304" pitchFamily="65" charset="-122"/>
                <a:ea typeface="宋体" panose="02010600030101010101" pitchFamily="2" charset="-122"/>
              </a:rPr>
              <a:t>   its own problem.</a:t>
            </a:r>
            <a:endParaRPr lang="zh-CN" altLang="en-US" dirty="0"/>
          </a:p>
        </p:txBody>
      </p:sp>
      <p:pic>
        <p:nvPicPr>
          <p:cNvPr id="3" name="图片 3" descr="textimage86.jpeg"/>
          <p:cNvPicPr>
            <a:picLocks noChangeAspect="1"/>
          </p:cNvPicPr>
          <p:nvPr/>
        </p:nvPicPr>
        <p:blipFill>
          <a:blip r:embed="rId3" cstate="print"/>
          <a:stretch>
            <a:fillRect/>
          </a:stretch>
        </p:blipFill>
        <p:spPr>
          <a:xfrm>
            <a:off x="3428992" y="2453475"/>
            <a:ext cx="458077" cy="307770"/>
          </a:xfrm>
          <a:prstGeom prst="rect">
            <a:avLst/>
          </a:prstGeom>
        </p:spPr>
      </p:pic>
      <p:pic>
        <p:nvPicPr>
          <p:cNvPr id="4" name="图片 4" descr="textimage87.jpeg"/>
          <p:cNvPicPr>
            <a:picLocks noChangeAspect="1"/>
          </p:cNvPicPr>
          <p:nvPr/>
        </p:nvPicPr>
        <p:blipFill>
          <a:blip r:embed="rId3" cstate="print"/>
          <a:stretch>
            <a:fillRect/>
          </a:stretch>
        </p:blipFill>
        <p:spPr>
          <a:xfrm>
            <a:off x="4015525" y="4171831"/>
            <a:ext cx="464399" cy="312018"/>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839085" y="1062990"/>
            <a:ext cx="1305673" cy="396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868680" y="3241675"/>
            <a:ext cx="862463" cy="396000"/>
          </a:xfrm>
          <a:prstGeom prst="rect">
            <a:avLst/>
          </a:prstGeom>
          <a:noFill/>
          <a:ln w="9525">
            <a:noFill/>
            <a:miter lim="800000"/>
            <a:headEnd/>
            <a:tailEnd/>
          </a:ln>
        </p:spPr>
      </p:pic>
      <p:pic>
        <p:nvPicPr>
          <p:cNvPr id="7" name="Picture 4" descr="\\a015\吴双婷\线.tif"/>
          <p:cNvPicPr>
            <a:picLocks noChangeArrowheads="1"/>
          </p:cNvPicPr>
          <p:nvPr/>
        </p:nvPicPr>
        <p:blipFill>
          <a:blip r:embed="rId4" cstate="print"/>
          <a:srcRect/>
          <a:stretch>
            <a:fillRect/>
          </a:stretch>
        </p:blipFill>
        <p:spPr bwMode="auto">
          <a:xfrm>
            <a:off x="5271135" y="5516880"/>
            <a:ext cx="94996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86022"/>
            <a:ext cx="8316000" cy="4277453"/>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一、情态动词can与could的用法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can communicate with others fluently in English now, but he couldn’t when he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came there 2 years ago.他现在能用流利的英语与别人交流,但两年前他来这里的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时候还不能。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—Can/Could I have a talk with you about my graduate paper, sir?</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—Yes, you can./ No, you can’t.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——先生,我能和您谈谈我的毕业论文吗?</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——是的,可以。/不,不可以。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That can’t be Mary—she’s in hospital.</a:t>
            </a:r>
            <a:endParaRPr lang="zh-CN" altLang="en-US" dirty="0"/>
          </a:p>
        </p:txBody>
      </p:sp>
      <p:pic>
        <p:nvPicPr>
          <p:cNvPr id="3" name="图片 3" descr="textimage88.jpeg"/>
          <p:cNvPicPr>
            <a:picLocks noChangeAspect="1"/>
          </p:cNvPicPr>
          <p:nvPr/>
        </p:nvPicPr>
        <p:blipFill>
          <a:blip r:embed="rId3" cstate="print"/>
          <a:stretch>
            <a:fillRect/>
          </a:stretch>
        </p:blipFill>
        <p:spPr>
          <a:xfrm>
            <a:off x="3428992" y="1134253"/>
            <a:ext cx="2066050" cy="42615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86351"/>
            <a:ext cx="8316000" cy="52190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那不可能是玛丽——她在住院。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Someone is knocking at the door. Who can it be?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有人在敲门,可能是谁呢?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Going out alone late at night can be risky for a girl.</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对一个女孩子来说,深夜单独外出可能是很危险的。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(1)表示能力:can用来表示现在的能力,could表示① </a:t>
            </a:r>
            <a:r>
              <a:rPr lang="zh-CN" altLang="en-US" sz="1815" u="sng" kern="0" dirty="0" smtClean="0">
                <a:solidFill>
                  <a:srgbClr val="FF0000"/>
                </a:solidFill>
                <a:latin typeface="Times New Roman" panose="02020603050405020304" pitchFamily="65" charset="-122"/>
                <a:ea typeface="宋体" panose="02010600030101010101" pitchFamily="2" charset="-122"/>
              </a:rPr>
              <a:t>　过去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的能力。</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(2)表示请求和许可:could语气比can委婉,但回答时只能用②</a:t>
            </a:r>
            <a:r>
              <a:rPr lang="zh-CN" altLang="en-US" sz="1815" u="sng" kern="0" dirty="0" smtClean="0">
                <a:solidFill>
                  <a:srgbClr val="FF0000"/>
                </a:solidFill>
                <a:latin typeface="Times New Roman" panose="02020603050405020304" pitchFamily="65" charset="-122"/>
                <a:ea typeface="宋体" panose="02010600030101010101" pitchFamily="2" charset="-122"/>
              </a:rPr>
              <a:t>　can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(3)表示推测,意为“③ </a:t>
            </a:r>
            <a:r>
              <a:rPr lang="zh-CN" altLang="en-US" sz="1815" u="sng" kern="0" dirty="0" smtClean="0">
                <a:solidFill>
                  <a:srgbClr val="FF0000"/>
                </a:solidFill>
                <a:latin typeface="Times New Roman" panose="02020603050405020304" pitchFamily="65" charset="-122"/>
                <a:ea typeface="宋体" panose="02010600030101010101" pitchFamily="2" charset="-122"/>
              </a:rPr>
              <a:t>可能</a:t>
            </a:r>
            <a:r>
              <a:rPr lang="zh-CN" altLang="en-US" sz="1815" kern="0" dirty="0" smtClean="0">
                <a:solidFill>
                  <a:srgbClr val="000000"/>
                </a:solidFill>
                <a:latin typeface="Times New Roman" panose="02020603050405020304" pitchFamily="65" charset="-122"/>
                <a:ea typeface="宋体" panose="02010600030101010101" pitchFamily="2" charset="-122"/>
              </a:rPr>
              <a:t>   ”,多用于否定句或疑问句。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(4)表示理论上或习惯上的④ </a:t>
            </a:r>
            <a:r>
              <a:rPr lang="zh-CN" altLang="en-US" sz="1815" u="sng" kern="0" dirty="0" smtClean="0">
                <a:solidFill>
                  <a:srgbClr val="FF0000"/>
                </a:solidFill>
                <a:latin typeface="Times New Roman" panose="02020603050405020304" pitchFamily="65" charset="-122"/>
                <a:ea typeface="宋体" panose="02010600030101010101" pitchFamily="2" charset="-122"/>
              </a:rPr>
              <a:t>可能性</a:t>
            </a:r>
            <a:r>
              <a:rPr lang="zh-CN" altLang="en-US" sz="1815" kern="0" dirty="0" smtClean="0">
                <a:solidFill>
                  <a:srgbClr val="000000"/>
                </a:solidFill>
                <a:latin typeface="Times New Roman" panose="02020603050405020304" pitchFamily="65" charset="-122"/>
                <a:ea typeface="宋体" panose="02010600030101010101" pitchFamily="2" charset="-122"/>
              </a:rPr>
              <a:t>  ,意为“可能会”。</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注意:can’t/couldn’t表示推测时,可以推测现在的情况、正在发生的情况和过</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去发生的情况。</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5667375" y="3615690"/>
            <a:ext cx="90424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6571615" y="3972560"/>
            <a:ext cx="668116" cy="4320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2946400" y="4552950"/>
            <a:ext cx="607695" cy="288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3554095" y="4999355"/>
            <a:ext cx="82486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2200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can’t/couldn’t do/be 一定不做/是</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(对现在情况的推测)can’t/couldn’t be </a:t>
            </a:r>
            <a:br>
              <a:rPr lang="zh-CN" altLang="en-US" sz="1815" kern="0" dirty="0" smtClean="0">
                <a:solidFill>
                  <a:srgbClr val="000000"/>
                </a:solidFill>
                <a:latin typeface="Times New Roman" panose="02020603050405020304" pitchFamily="65" charset="-122"/>
                <a:ea typeface="宋体" panose="02010600030101010101" pitchFamily="2" charset="-122"/>
              </a:rPr>
            </a:br>
            <a:r>
              <a:rPr lang="zh-CN" altLang="en-US" sz="1815" kern="0" dirty="0" smtClean="0">
                <a:solidFill>
                  <a:srgbClr val="000000"/>
                </a:solidFill>
                <a:latin typeface="Times New Roman" panose="02020603050405020304" pitchFamily="65" charset="-122"/>
                <a:ea typeface="宋体" panose="02010600030101010101" pitchFamily="2" charset="-122"/>
              </a:rPr>
              <a:t>doing 一定没有在做</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(对正在发生的情况的推测)can’t/couldn’t have done</a:t>
            </a:r>
            <a:br>
              <a:rPr lang="zh-CN" altLang="en-US" sz="1815" kern="0" dirty="0" smtClean="0">
                <a:solidFill>
                  <a:srgbClr val="000000"/>
                </a:solidFill>
                <a:latin typeface="Times New Roman" panose="02020603050405020304" pitchFamily="65" charset="-122"/>
                <a:ea typeface="宋体" panose="02010600030101010101" pitchFamily="2" charset="-122"/>
              </a:rPr>
            </a:br>
            <a:r>
              <a:rPr lang="zh-CN" altLang="en-US" sz="1815" kern="0" dirty="0" smtClean="0">
                <a:solidFill>
                  <a:srgbClr val="000000"/>
                </a:solidFill>
                <a:latin typeface="Times New Roman" panose="02020603050405020304" pitchFamily="65" charset="-122"/>
                <a:ea typeface="宋体" panose="02010600030101010101" pitchFamily="2" charset="-122"/>
              </a:rPr>
              <a:t>不可能做过</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(对过去情况的推测)</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It’s so late. They can’t be reading in the library.</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这么晚了,他们肯定没有在图书馆里看书。</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can’t have gone to Shanghai, for I saw him a minute ago.</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他肯定没去上海,因为我一分钟前还看见他了。</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二、情态动词may与might的用法</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—May I watch TV after supper?</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—Yes, you may./No, you mustn’t.</a:t>
            </a:r>
            <a:endParaRPr lang="zh-CN" altLang="en-US"/>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——晚饭后我可以看电视吗?</a:t>
            </a: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012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——是的,可以。/不,不可以。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vaccine might be on the way to be tested, but I am not sure.</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疫苗可能正在进行测试,但我不确定。</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May you have a happy new year.祝你新年快乐。</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Now that you are interested in the position, you may/might as well have a dis-</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cussion with the boss.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既然你对这个职位感兴趣,你不妨和老板谈谈。</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(1)表示征求对方的许可或⑤ </a:t>
            </a:r>
            <a:r>
              <a:rPr lang="zh-CN" altLang="en-US" sz="1815" u="sng" kern="0" dirty="0" smtClean="0">
                <a:solidFill>
                  <a:srgbClr val="FF0000"/>
                </a:solidFill>
                <a:latin typeface="Times New Roman" panose="02020603050405020304" pitchFamily="65" charset="-122"/>
                <a:ea typeface="宋体" panose="02010600030101010101" pitchFamily="2" charset="-122"/>
              </a:rPr>
              <a:t>　允许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对方做某事(不用might)。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(2)表示⑥ </a:t>
            </a:r>
            <a:r>
              <a:rPr lang="zh-CN" altLang="en-US" sz="1815" u="sng" kern="0" dirty="0" smtClean="0">
                <a:solidFill>
                  <a:srgbClr val="FF0000"/>
                </a:solidFill>
                <a:latin typeface="Times New Roman" panose="02020603050405020304" pitchFamily="65" charset="-122"/>
                <a:ea typeface="宋体" panose="02010600030101010101" pitchFamily="2" charset="-122"/>
              </a:rPr>
              <a:t>推测</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(把握不大),意为“可能”,多用于肯定句。might比may可能</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性更小。</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(3)may用于祈使句,表示⑦ </a:t>
            </a:r>
            <a:r>
              <a:rPr lang="zh-CN" altLang="en-US" sz="1815" u="sng" kern="0" dirty="0" smtClean="0">
                <a:solidFill>
                  <a:srgbClr val="FF0000"/>
                </a:solidFill>
                <a:latin typeface="Times New Roman" panose="02020603050405020304" pitchFamily="65" charset="-122"/>
                <a:ea typeface="宋体" panose="02010600030101010101" pitchFamily="2" charset="-122"/>
              </a:rPr>
              <a:t>祝愿</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3556635" y="4551045"/>
            <a:ext cx="861060" cy="288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1725930" y="4839335"/>
            <a:ext cx="637540" cy="43180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3325495" y="5835650"/>
            <a:ext cx="517525"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8567"/>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(4)“may/might as well+动词原形”表示“⑧ </a:t>
            </a:r>
            <a:r>
              <a:rPr lang="zh-CN" altLang="en-US" sz="1815" u="sng" kern="0" dirty="0" smtClean="0">
                <a:solidFill>
                  <a:srgbClr val="FF0000"/>
                </a:solidFill>
                <a:latin typeface="Times New Roman" panose="02020603050405020304" pitchFamily="65" charset="-122"/>
                <a:ea typeface="宋体" panose="02010600030101010101" pitchFamily="2" charset="-122"/>
              </a:rPr>
              <a:t>不妨,还不如</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注意:may/might表示推测时,可以推测现在的情况、正在发生的情况和过去发生</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的情况。</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may/might do/be可能做/是</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(对现在情况的推测)may/might be doing可能正在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做</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(对正在发生的情况的推测)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may/might have done可能做过</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(对过去情况的推测)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He may/might be worrying about the coming exam of English.</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他可能在担心即将到来的英语考试。</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It occurred to him that he may/might have hurt her feelings.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他突然想到他可能伤害了她的感情。</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5197475" y="1348740"/>
            <a:ext cx="1220470"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140638"/>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三、情态动词must的用法</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We must make full preparations for our College Entrance Examination.我们必须为</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高考做好充分准备。</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She must have a good eyesight, for she can see everything far away clearly.她的视力</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一定很好,因为她能清楚地看到远处的一切。</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Why must you leave in a hurry instead of staying with us?</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你为什么不跟我们待在一起,反而要急急忙忙地离开呢?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You mustn’t make noises while the baby is sleeping.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婴儿睡觉时,你不准发出声音。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 we hand in our exercise books today?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—Yes, you must./No, you don’t have to/you needn’t.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012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 </a:t>
            </a:r>
            <a:r>
              <a:rPr lang="zh-CN" altLang="en-US" sz="1815" u="sng" kern="0" dirty="0" smtClean="0">
                <a:solidFill>
                  <a:srgbClr val="FF0000"/>
                </a:solidFill>
                <a:latin typeface="Times New Roman" panose="02020603050405020304" pitchFamily="65" charset="-122"/>
                <a:ea typeface="宋体" panose="02010600030101010101" pitchFamily="2" charset="-122"/>
              </a:rPr>
              <a:t>competition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.比赛,竞赛→ </a:t>
            </a:r>
            <a:r>
              <a:rPr lang="zh-CN" altLang="en-US" sz="1815" u="sng" kern="0" dirty="0" smtClean="0">
                <a:solidFill>
                  <a:srgbClr val="FF0000"/>
                </a:solidFill>
                <a:latin typeface="Times New Roman" panose="02020603050405020304" pitchFamily="65" charset="-122"/>
                <a:ea typeface="宋体" panose="02010600030101010101" pitchFamily="2" charset="-122"/>
              </a:rPr>
              <a:t>compete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vi</a:t>
            </a:r>
            <a:r>
              <a:rPr lang="zh-CN" altLang="en-US" sz="1815" kern="0" dirty="0" smtClean="0">
                <a:solidFill>
                  <a:srgbClr val="000000"/>
                </a:solidFill>
                <a:latin typeface="Times New Roman" panose="02020603050405020304" pitchFamily="65" charset="-122"/>
                <a:ea typeface="宋体" panose="02010600030101010101" pitchFamily="2" charset="-122"/>
              </a:rPr>
              <a:t>.比赛,竞争→ </a:t>
            </a:r>
            <a:r>
              <a:rPr lang="zh-CN" altLang="en-US" sz="1815" u="sng" kern="0" dirty="0" smtClean="0">
                <a:solidFill>
                  <a:srgbClr val="FF0000"/>
                </a:solidFill>
                <a:latin typeface="Times New Roman" panose="02020603050405020304" pitchFamily="65" charset="-122"/>
                <a:ea typeface="宋体" panose="02010600030101010101" pitchFamily="2" charset="-122"/>
              </a:rPr>
              <a:t>competitive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竞争的→ </a:t>
            </a:r>
            <a:r>
              <a:rPr lang="zh-CN" altLang="en-US" sz="1815" u="sng" kern="0" dirty="0" smtClean="0">
                <a:solidFill>
                  <a:srgbClr val="FF0000"/>
                </a:solidFill>
                <a:latin typeface="Times New Roman" panose="02020603050405020304" pitchFamily="65" charset="-122"/>
                <a:ea typeface="宋体" panose="02010600030101010101" pitchFamily="2" charset="-122"/>
              </a:rPr>
              <a:t>competitor</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.竞争者;对手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 </a:t>
            </a:r>
            <a:r>
              <a:rPr lang="zh-CN" altLang="en-US" sz="1815" u="sng" kern="0" dirty="0" smtClean="0">
                <a:solidFill>
                  <a:srgbClr val="FF0000"/>
                </a:solidFill>
                <a:latin typeface="Times New Roman" panose="02020603050405020304" pitchFamily="65" charset="-122"/>
                <a:ea typeface="宋体" panose="02010600030101010101" pitchFamily="2" charset="-122"/>
              </a:rPr>
              <a:t>formal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.正式的→  </a:t>
            </a:r>
            <a:r>
              <a:rPr lang="zh-CN" altLang="en-US" sz="1815" u="sng" kern="0" dirty="0" smtClean="0">
                <a:solidFill>
                  <a:srgbClr val="FF0000"/>
                </a:solidFill>
                <a:latin typeface="Times New Roman" panose="02020603050405020304" pitchFamily="65" charset="-122"/>
                <a:ea typeface="宋体" panose="02010600030101010101" pitchFamily="2" charset="-122"/>
              </a:rPr>
              <a:t>informal</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.非正式的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host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.东道主,主人→ </a:t>
            </a:r>
            <a:r>
              <a:rPr lang="zh-CN" altLang="en-US" sz="1815" u="sng" kern="0" dirty="0" smtClean="0">
                <a:solidFill>
                  <a:srgbClr val="FF0000"/>
                </a:solidFill>
                <a:latin typeface="Times New Roman" panose="02020603050405020304" pitchFamily="65" charset="-122"/>
                <a:ea typeface="宋体" panose="02010600030101010101" pitchFamily="2" charset="-122"/>
              </a:rPr>
              <a:t>hostess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.女主人</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 </a:t>
            </a:r>
            <a:r>
              <a:rPr lang="zh-CN" altLang="en-US" sz="1815" u="sng" kern="0" dirty="0" smtClean="0">
                <a:solidFill>
                  <a:srgbClr val="FF0000"/>
                </a:solidFill>
                <a:latin typeface="Times New Roman" panose="02020603050405020304" pitchFamily="65" charset="-122"/>
                <a:ea typeface="宋体" panose="02010600030101010101" pitchFamily="2" charset="-122"/>
              </a:rPr>
              <a:t>occasion</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.场合,时刻→ </a:t>
            </a:r>
            <a:r>
              <a:rPr lang="zh-CN" altLang="en-US" sz="1815" u="sng" kern="0" dirty="0" smtClean="0">
                <a:solidFill>
                  <a:srgbClr val="FF0000"/>
                </a:solidFill>
                <a:latin typeface="Times New Roman" panose="02020603050405020304" pitchFamily="65" charset="-122"/>
                <a:ea typeface="宋体" panose="02010600030101010101" pitchFamily="2" charset="-122"/>
              </a:rPr>
              <a:t>occasional</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.偶尔的→ </a:t>
            </a:r>
            <a:r>
              <a:rPr lang="zh-CN" altLang="en-US" sz="1815" u="sng" kern="0" dirty="0" smtClean="0">
                <a:solidFill>
                  <a:srgbClr val="FF0000"/>
                </a:solidFill>
                <a:latin typeface="Times New Roman" panose="02020603050405020304" pitchFamily="65" charset="-122"/>
                <a:ea typeface="宋体" panose="02010600030101010101" pitchFamily="2" charset="-122"/>
              </a:rPr>
              <a:t>occasionally</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.偶</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然;偶尔</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 </a:t>
            </a:r>
            <a:r>
              <a:rPr lang="zh-CN" altLang="en-US" sz="1815" u="sng" kern="0" dirty="0" smtClean="0">
                <a:solidFill>
                  <a:srgbClr val="FF0000"/>
                </a:solidFill>
                <a:latin typeface="Times New Roman" panose="02020603050405020304" pitchFamily="65" charset="-122"/>
                <a:ea typeface="宋体" panose="02010600030101010101" pitchFamily="2" charset="-122"/>
              </a:rPr>
              <a:t>editor</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.(报纸、杂志的)主编,编辑→ </a:t>
            </a:r>
            <a:r>
              <a:rPr lang="zh-CN" altLang="en-US" sz="1815" u="sng" kern="0" dirty="0" smtClean="0">
                <a:solidFill>
                  <a:srgbClr val="FF0000"/>
                </a:solidFill>
                <a:latin typeface="Times New Roman" panose="02020603050405020304" pitchFamily="65" charset="-122"/>
                <a:ea typeface="宋体" panose="02010600030101010101" pitchFamily="2" charset="-122"/>
              </a:rPr>
              <a:t>edit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.编辑,校订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19. </a:t>
            </a:r>
            <a:r>
              <a:rPr lang="zh-CN" altLang="en-US" sz="1815" u="sng" kern="0" dirty="0" smtClean="0">
                <a:solidFill>
                  <a:srgbClr val="FF0000"/>
                </a:solidFill>
                <a:latin typeface="Times New Roman" panose="02020603050405020304" pitchFamily="65" charset="-122"/>
                <a:ea typeface="宋体" panose="02010600030101010101" pitchFamily="2" charset="-122"/>
              </a:rPr>
              <a:t>admit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.(不情愿地)承认→ </a:t>
            </a:r>
            <a:r>
              <a:rPr lang="zh-CN" altLang="en-US" sz="1815" u="sng" kern="0" dirty="0" smtClean="0">
                <a:solidFill>
                  <a:srgbClr val="FF0000"/>
                </a:solidFill>
                <a:latin typeface="Times New Roman" panose="02020603050405020304" pitchFamily="65" charset="-122"/>
                <a:ea typeface="宋体" panose="02010600030101010101" pitchFamily="2" charset="-122"/>
              </a:rPr>
              <a:t>admission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.承认</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20. </a:t>
            </a:r>
            <a:r>
              <a:rPr lang="zh-CN" altLang="en-US" sz="1815" u="sng" kern="0" dirty="0" smtClean="0">
                <a:solidFill>
                  <a:srgbClr val="FF0000"/>
                </a:solidFill>
                <a:latin typeface="Times New Roman" panose="02020603050405020304" pitchFamily="65" charset="-122"/>
                <a:ea typeface="宋体" panose="02010600030101010101" pitchFamily="2" charset="-122"/>
              </a:rPr>
              <a:t>loss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.失去,丧失→ </a:t>
            </a:r>
            <a:r>
              <a:rPr lang="zh-CN" altLang="en-US" sz="1815" u="sng" kern="0" dirty="0" smtClean="0">
                <a:solidFill>
                  <a:srgbClr val="FF0000"/>
                </a:solidFill>
                <a:latin typeface="Times New Roman" panose="02020603050405020304" pitchFamily="65" charset="-122"/>
                <a:ea typeface="宋体" panose="02010600030101010101" pitchFamily="2" charset="-122"/>
              </a:rPr>
              <a:t>lose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.丧失→ </a:t>
            </a:r>
            <a:r>
              <a:rPr lang="zh-CN" altLang="en-US" sz="1815" u="sng" kern="0" dirty="0" smtClean="0">
                <a:solidFill>
                  <a:srgbClr val="FF0000"/>
                </a:solidFill>
                <a:latin typeface="Times New Roman" panose="02020603050405020304" pitchFamily="65" charset="-122"/>
                <a:ea typeface="宋体" panose="02010600030101010101" pitchFamily="2" charset="-122"/>
              </a:rPr>
              <a:t>lost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.丢失的,迷路的</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 </a:t>
            </a:r>
            <a:r>
              <a:rPr lang="zh-CN" altLang="en-US" sz="1815" u="sng" kern="0" dirty="0" smtClean="0">
                <a:solidFill>
                  <a:srgbClr val="FF0000"/>
                </a:solidFill>
                <a:latin typeface="Times New Roman" panose="02020603050405020304" pitchFamily="65" charset="-122"/>
                <a:ea typeface="宋体" panose="02010600030101010101" pitchFamily="2" charset="-122"/>
              </a:rPr>
              <a:t>retired</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.退休的→ </a:t>
            </a:r>
            <a:r>
              <a:rPr lang="zh-CN" altLang="en-US" sz="1815" u="sng" kern="0" dirty="0" smtClean="0">
                <a:solidFill>
                  <a:srgbClr val="FF0000"/>
                </a:solidFill>
                <a:latin typeface="Times New Roman" panose="02020603050405020304" pitchFamily="65" charset="-122"/>
                <a:ea typeface="宋体" panose="02010600030101010101" pitchFamily="2" charset="-122"/>
              </a:rPr>
              <a:t>retire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.退休,退役→ </a:t>
            </a:r>
            <a:r>
              <a:rPr lang="zh-CN" altLang="en-US" sz="1815" u="sng" kern="0" dirty="0" smtClean="0">
                <a:solidFill>
                  <a:srgbClr val="FF0000"/>
                </a:solidFill>
                <a:latin typeface="Times New Roman" panose="02020603050405020304" pitchFamily="65" charset="-122"/>
                <a:ea typeface="宋体" panose="02010600030101010101" pitchFamily="2" charset="-122"/>
              </a:rPr>
              <a:t>retirement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.退休</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 </a:t>
            </a:r>
            <a:r>
              <a:rPr lang="zh-CN" altLang="en-US" sz="1815" u="sng" kern="0" dirty="0" smtClean="0">
                <a:solidFill>
                  <a:srgbClr val="FF0000"/>
                </a:solidFill>
                <a:latin typeface="Times New Roman" panose="02020603050405020304" pitchFamily="65" charset="-122"/>
                <a:ea typeface="宋体" panose="02010600030101010101" pitchFamily="2" charset="-122"/>
              </a:rPr>
              <a:t>exist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.存在,实际上有→ </a:t>
            </a:r>
            <a:r>
              <a:rPr lang="zh-CN" altLang="en-US" sz="1815" u="sng" kern="0" dirty="0" smtClean="0">
                <a:solidFill>
                  <a:srgbClr val="FF0000"/>
                </a:solidFill>
                <a:latin typeface="Times New Roman" panose="02020603050405020304" pitchFamily="65" charset="-122"/>
                <a:ea typeface="宋体" panose="02010600030101010101" pitchFamily="2" charset="-122"/>
              </a:rPr>
              <a:t>existence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.存在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 </a:t>
            </a:r>
            <a:r>
              <a:rPr lang="zh-CN" altLang="en-US" sz="1815" u="sng" kern="0" dirty="0" smtClean="0">
                <a:solidFill>
                  <a:srgbClr val="FF0000"/>
                </a:solidFill>
                <a:latin typeface="Times New Roman" panose="02020603050405020304" pitchFamily="65" charset="-122"/>
                <a:ea typeface="宋体" panose="02010600030101010101" pitchFamily="2" charset="-122"/>
              </a:rPr>
              <a:t>global</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.全球的,全世界的→ </a:t>
            </a:r>
            <a:r>
              <a:rPr lang="zh-CN" altLang="en-US" sz="1815" u="sng" kern="0" dirty="0" smtClean="0">
                <a:solidFill>
                  <a:srgbClr val="FF0000"/>
                </a:solidFill>
                <a:latin typeface="Times New Roman" panose="02020603050405020304" pitchFamily="65" charset="-122"/>
                <a:ea typeface="宋体" panose="02010600030101010101" pitchFamily="2" charset="-122"/>
              </a:rPr>
              <a:t>globe</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.地球仪;球体,球状物</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71245" y="1024890"/>
            <a:ext cx="11347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642995" y="1024890"/>
            <a:ext cx="85725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5987415" y="1024890"/>
            <a:ext cx="112204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658620" y="1453515"/>
            <a:ext cx="108712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00125" y="1896745"/>
            <a:ext cx="71437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3090545" y="1896745"/>
            <a:ext cx="90932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71245" y="2310765"/>
            <a:ext cx="423545"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3152140" y="2310765"/>
            <a:ext cx="720000" cy="360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71245" y="2755265"/>
            <a:ext cx="81534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3305175" y="2755265"/>
            <a:ext cx="105219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5751830" y="2755265"/>
            <a:ext cx="115379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071245" y="3592195"/>
            <a:ext cx="588010" cy="356870"/>
          </a:xfrm>
          <a:prstGeom prst="rect">
            <a:avLst/>
          </a:prstGeom>
          <a:noFill/>
          <a:ln w="9525">
            <a:noFill/>
            <a:miter lim="800000"/>
            <a:headEnd/>
            <a:tailEnd/>
          </a:ln>
        </p:spPr>
      </p:pic>
      <p:pic>
        <p:nvPicPr>
          <p:cNvPr id="15" name="Picture 4" descr="\\a015\吴双婷\线.tif"/>
          <p:cNvPicPr>
            <a:picLocks noChangeArrowheads="1"/>
          </p:cNvPicPr>
          <p:nvPr/>
        </p:nvPicPr>
        <p:blipFill>
          <a:blip r:embed="rId3" cstate="print"/>
          <a:srcRect/>
          <a:stretch>
            <a:fillRect/>
          </a:stretch>
        </p:blipFill>
        <p:spPr bwMode="auto">
          <a:xfrm>
            <a:off x="4647565" y="3646805"/>
            <a:ext cx="410210" cy="32400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1071245" y="4020820"/>
            <a:ext cx="586740" cy="356870"/>
          </a:xfrm>
          <a:prstGeom prst="rect">
            <a:avLst/>
          </a:prstGeom>
          <a:noFill/>
          <a:ln w="9525">
            <a:noFill/>
            <a:miter lim="800000"/>
            <a:headEnd/>
            <a:tailEnd/>
          </a:ln>
        </p:spPr>
      </p:pic>
      <p:pic>
        <p:nvPicPr>
          <p:cNvPr id="17" name="Picture 4" descr="\\a015\吴双婷\线.tif"/>
          <p:cNvPicPr>
            <a:picLocks noChangeArrowheads="1"/>
          </p:cNvPicPr>
          <p:nvPr/>
        </p:nvPicPr>
        <p:blipFill>
          <a:blip r:embed="rId3" cstate="print"/>
          <a:srcRect/>
          <a:stretch>
            <a:fillRect/>
          </a:stretch>
        </p:blipFill>
        <p:spPr bwMode="auto">
          <a:xfrm>
            <a:off x="3642995" y="4076065"/>
            <a:ext cx="1005205" cy="288000"/>
          </a:xfrm>
          <a:prstGeom prst="rect">
            <a:avLst/>
          </a:prstGeom>
          <a:noFill/>
          <a:ln w="9525">
            <a:noFill/>
            <a:miter lim="800000"/>
            <a:headEnd/>
            <a:tailEnd/>
          </a:ln>
        </p:spPr>
      </p:pic>
      <p:pic>
        <p:nvPicPr>
          <p:cNvPr id="18" name="Picture 4" descr="\\a015\吴双婷\线.tif"/>
          <p:cNvPicPr>
            <a:picLocks noChangeArrowheads="1"/>
          </p:cNvPicPr>
          <p:nvPr/>
        </p:nvPicPr>
        <p:blipFill>
          <a:blip r:embed="rId3" cstate="print"/>
          <a:srcRect/>
          <a:stretch>
            <a:fillRect/>
          </a:stretch>
        </p:blipFill>
        <p:spPr bwMode="auto">
          <a:xfrm>
            <a:off x="1016000" y="4449445"/>
            <a:ext cx="612000" cy="360000"/>
          </a:xfrm>
          <a:prstGeom prst="rect">
            <a:avLst/>
          </a:prstGeom>
          <a:noFill/>
          <a:ln w="9525">
            <a:noFill/>
            <a:miter lim="800000"/>
            <a:headEnd/>
            <a:tailEnd/>
          </a:ln>
        </p:spPr>
      </p:pic>
      <p:pic>
        <p:nvPicPr>
          <p:cNvPr id="19" name="Picture 4" descr="\\a015\吴双婷\线.tif"/>
          <p:cNvPicPr>
            <a:picLocks noChangeArrowheads="1"/>
          </p:cNvPicPr>
          <p:nvPr/>
        </p:nvPicPr>
        <p:blipFill>
          <a:blip r:embed="rId3" cstate="print"/>
          <a:srcRect/>
          <a:stretch>
            <a:fillRect/>
          </a:stretch>
        </p:blipFill>
        <p:spPr bwMode="auto">
          <a:xfrm>
            <a:off x="3005455" y="4449445"/>
            <a:ext cx="514985" cy="396000"/>
          </a:xfrm>
          <a:prstGeom prst="rect">
            <a:avLst/>
          </a:prstGeom>
          <a:noFill/>
          <a:ln w="9525">
            <a:noFill/>
            <a:miter lim="800000"/>
            <a:headEnd/>
            <a:tailEnd/>
          </a:ln>
        </p:spPr>
      </p:pic>
      <p:pic>
        <p:nvPicPr>
          <p:cNvPr id="20" name="Picture 4" descr="\\a015\吴双婷\线.tif"/>
          <p:cNvPicPr>
            <a:picLocks noChangeArrowheads="1"/>
          </p:cNvPicPr>
          <p:nvPr/>
        </p:nvPicPr>
        <p:blipFill>
          <a:blip r:embed="rId3" cstate="print"/>
          <a:srcRect/>
          <a:stretch>
            <a:fillRect/>
          </a:stretch>
        </p:blipFill>
        <p:spPr bwMode="auto">
          <a:xfrm>
            <a:off x="4439285" y="4449445"/>
            <a:ext cx="424815" cy="396000"/>
          </a:xfrm>
          <a:prstGeom prst="rect">
            <a:avLst/>
          </a:prstGeom>
          <a:noFill/>
          <a:ln w="9525">
            <a:noFill/>
            <a:miter lim="800000"/>
            <a:headEnd/>
            <a:tailEnd/>
          </a:ln>
        </p:spPr>
      </p:pic>
      <p:pic>
        <p:nvPicPr>
          <p:cNvPr id="21" name="Picture 4" descr="\\a015\吴双婷\线.tif"/>
          <p:cNvPicPr>
            <a:picLocks noChangeArrowheads="1"/>
          </p:cNvPicPr>
          <p:nvPr/>
        </p:nvPicPr>
        <p:blipFill>
          <a:blip r:embed="rId3" cstate="print"/>
          <a:srcRect/>
          <a:stretch>
            <a:fillRect/>
          </a:stretch>
        </p:blipFill>
        <p:spPr bwMode="auto">
          <a:xfrm>
            <a:off x="1016000" y="4878070"/>
            <a:ext cx="698500" cy="396000"/>
          </a:xfrm>
          <a:prstGeom prst="rect">
            <a:avLst/>
          </a:prstGeom>
          <a:noFill/>
          <a:ln w="9525">
            <a:noFill/>
            <a:miter lim="800000"/>
            <a:headEnd/>
            <a:tailEnd/>
          </a:ln>
        </p:spPr>
      </p:pic>
      <p:pic>
        <p:nvPicPr>
          <p:cNvPr id="22" name="Picture 4" descr="\\a015\吴双婷\线.tif"/>
          <p:cNvPicPr>
            <a:picLocks noChangeArrowheads="1"/>
          </p:cNvPicPr>
          <p:nvPr/>
        </p:nvPicPr>
        <p:blipFill>
          <a:blip r:embed="rId3" cstate="print"/>
          <a:srcRect/>
          <a:stretch>
            <a:fillRect/>
          </a:stretch>
        </p:blipFill>
        <p:spPr bwMode="auto">
          <a:xfrm>
            <a:off x="3090545" y="4878070"/>
            <a:ext cx="571500" cy="396000"/>
          </a:xfrm>
          <a:prstGeom prst="rect">
            <a:avLst/>
          </a:prstGeom>
          <a:noFill/>
          <a:ln w="9525">
            <a:noFill/>
            <a:miter lim="800000"/>
            <a:headEnd/>
            <a:tailEnd/>
          </a:ln>
        </p:spPr>
      </p:pic>
      <p:pic>
        <p:nvPicPr>
          <p:cNvPr id="23" name="Picture 4" descr="\\a015\吴双婷\线.tif"/>
          <p:cNvPicPr>
            <a:picLocks noChangeArrowheads="1"/>
          </p:cNvPicPr>
          <p:nvPr/>
        </p:nvPicPr>
        <p:blipFill>
          <a:blip r:embed="rId3" cstate="print"/>
          <a:srcRect/>
          <a:stretch>
            <a:fillRect/>
          </a:stretch>
        </p:blipFill>
        <p:spPr bwMode="auto">
          <a:xfrm>
            <a:off x="5057775" y="4878070"/>
            <a:ext cx="1024255" cy="396000"/>
          </a:xfrm>
          <a:prstGeom prst="rect">
            <a:avLst/>
          </a:prstGeom>
          <a:noFill/>
          <a:ln w="9525">
            <a:noFill/>
            <a:miter lim="800000"/>
            <a:headEnd/>
            <a:tailEnd/>
          </a:ln>
        </p:spPr>
      </p:pic>
      <p:pic>
        <p:nvPicPr>
          <p:cNvPr id="24" name="Picture 4" descr="\\a015\吴双婷\线.tif"/>
          <p:cNvPicPr>
            <a:picLocks noChangeAspect="1" noChangeArrowheads="1"/>
          </p:cNvPicPr>
          <p:nvPr/>
        </p:nvPicPr>
        <p:blipFill>
          <a:blip r:embed="rId3" cstate="print"/>
          <a:srcRect/>
          <a:stretch>
            <a:fillRect/>
          </a:stretch>
        </p:blipFill>
        <p:spPr bwMode="auto">
          <a:xfrm>
            <a:off x="1016000" y="5357495"/>
            <a:ext cx="562610" cy="356870"/>
          </a:xfrm>
          <a:prstGeom prst="rect">
            <a:avLst/>
          </a:prstGeom>
          <a:noFill/>
          <a:ln w="9525">
            <a:noFill/>
            <a:miter lim="800000"/>
            <a:headEnd/>
            <a:tailEnd/>
          </a:ln>
        </p:spPr>
      </p:pic>
      <p:pic>
        <p:nvPicPr>
          <p:cNvPr id="25" name="Picture 4" descr="\\a015\吴双婷\线.tif"/>
          <p:cNvPicPr>
            <a:picLocks noChangeArrowheads="1"/>
          </p:cNvPicPr>
          <p:nvPr/>
        </p:nvPicPr>
        <p:blipFill>
          <a:blip r:embed="rId3" cstate="print"/>
          <a:srcRect/>
          <a:stretch>
            <a:fillRect/>
          </a:stretch>
        </p:blipFill>
        <p:spPr bwMode="auto">
          <a:xfrm>
            <a:off x="3463925" y="5357495"/>
            <a:ext cx="975360" cy="324000"/>
          </a:xfrm>
          <a:prstGeom prst="rect">
            <a:avLst/>
          </a:prstGeom>
          <a:noFill/>
          <a:ln w="9525">
            <a:noFill/>
            <a:miter lim="800000"/>
            <a:headEnd/>
            <a:tailEnd/>
          </a:ln>
        </p:spPr>
      </p:pic>
      <p:pic>
        <p:nvPicPr>
          <p:cNvPr id="26" name="Picture 4" descr="\\a015\吴双婷\线.tif"/>
          <p:cNvPicPr>
            <a:picLocks noChangeAspect="1" noChangeArrowheads="1"/>
          </p:cNvPicPr>
          <p:nvPr/>
        </p:nvPicPr>
        <p:blipFill>
          <a:blip r:embed="rId3" cstate="print"/>
          <a:srcRect/>
          <a:stretch>
            <a:fillRect/>
          </a:stretch>
        </p:blipFill>
        <p:spPr bwMode="auto">
          <a:xfrm>
            <a:off x="1016000" y="5779770"/>
            <a:ext cx="641985" cy="356870"/>
          </a:xfrm>
          <a:prstGeom prst="rect">
            <a:avLst/>
          </a:prstGeom>
          <a:noFill/>
          <a:ln w="9525">
            <a:noFill/>
            <a:miter lim="800000"/>
            <a:headEnd/>
            <a:tailEnd/>
          </a:ln>
        </p:spPr>
      </p:pic>
      <p:pic>
        <p:nvPicPr>
          <p:cNvPr id="27" name="Picture 4" descr="\\a015\吴双婷\线.tif"/>
          <p:cNvPicPr>
            <a:picLocks noChangeAspect="1" noChangeArrowheads="1"/>
          </p:cNvPicPr>
          <p:nvPr/>
        </p:nvPicPr>
        <p:blipFill>
          <a:blip r:embed="rId3" cstate="print"/>
          <a:srcRect/>
          <a:stretch>
            <a:fillRect/>
          </a:stretch>
        </p:blipFill>
        <p:spPr bwMode="auto">
          <a:xfrm>
            <a:off x="3999865" y="5779770"/>
            <a:ext cx="5727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2000"/>
                                        <p:tgtEl>
                                          <p:spTgt spid="24"/>
                                        </p:tgtEl>
                                      </p:cBhvr>
                                    </p:animEffect>
                                    <p:set>
                                      <p:cBhvr>
                                        <p:cTn id="112" dur="1" fill="hold">
                                          <p:stCondLst>
                                            <p:cond delay="19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2000"/>
                                        <p:tgtEl>
                                          <p:spTgt spid="25"/>
                                        </p:tgtEl>
                                      </p:cBhvr>
                                    </p:animEffect>
                                    <p:set>
                                      <p:cBhvr>
                                        <p:cTn id="117" dur="1" fill="hold">
                                          <p:stCondLst>
                                            <p:cond delay="1999"/>
                                          </p:stCondLst>
                                        </p:cTn>
                                        <p:tgtEl>
                                          <p:spTgt spid="2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2000"/>
                                        <p:tgtEl>
                                          <p:spTgt spid="26"/>
                                        </p:tgtEl>
                                      </p:cBhvr>
                                    </p:animEffect>
                                    <p:set>
                                      <p:cBhvr>
                                        <p:cTn id="122" dur="1" fill="hold">
                                          <p:stCondLst>
                                            <p:cond delay="1999"/>
                                          </p:stCondLst>
                                        </p:cTn>
                                        <p:tgtEl>
                                          <p:spTgt spid="2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2000"/>
                                        <p:tgtEl>
                                          <p:spTgt spid="27"/>
                                        </p:tgtEl>
                                      </p:cBhvr>
                                    </p:animEffect>
                                    <p:set>
                                      <p:cBhvr>
                                        <p:cTn id="127"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7534"/>
            <a:ext cx="8316000" cy="39052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——我们今天必须上交练习册吗?</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——是的,你们必须(上交)。/不,你们没必要。</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归纳</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(1)must表示命令或强烈的建议,意为“⑨ </a:t>
            </a:r>
            <a:r>
              <a:rPr lang="zh-CN" altLang="en-US" sz="1815" u="sng" kern="0" dirty="0" smtClean="0">
                <a:solidFill>
                  <a:srgbClr val="FF0000"/>
                </a:solidFill>
                <a:latin typeface="Times New Roman" panose="02020603050405020304" pitchFamily="65" charset="-122"/>
                <a:ea typeface="宋体" panose="02010600030101010101" pitchFamily="2" charset="-122"/>
              </a:rPr>
              <a:t>必须 </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(2)表示十分肯定的推测,意为“⑩  </a:t>
            </a:r>
            <a:r>
              <a:rPr lang="zh-CN" altLang="en-US" sz="1815" u="sng" kern="0" dirty="0" smtClean="0">
                <a:solidFill>
                  <a:srgbClr val="FF0000"/>
                </a:solidFill>
                <a:latin typeface="Times New Roman" panose="02020603050405020304" pitchFamily="65" charset="-122"/>
                <a:ea typeface="宋体" panose="02010600030101010101" pitchFamily="2" charset="-122"/>
              </a:rPr>
              <a:t>一定,准是</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(3)表示说话人的一种态度,意为“</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偏要;硬要;偏偏</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(4)mustn’t表示</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禁止</a:t>
            </a:r>
            <a:r>
              <a:rPr lang="zh-CN" altLang="en-US" sz="1815" i="1"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,意思是“不许”“不准”“不可以”等。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(5)回答must问句时,肯定回答多用</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must </a:t>
            </a:r>
            <a:r>
              <a:rPr lang="zh-CN" altLang="en-US" sz="1815" kern="0" dirty="0" smtClean="0">
                <a:solidFill>
                  <a:srgbClr val="000000"/>
                </a:solidFill>
                <a:latin typeface="Times New Roman" panose="02020603050405020304" pitchFamily="65" charset="-122"/>
                <a:ea typeface="宋体" panose="02010600030101010101" pitchFamily="2" charset="-122"/>
              </a:rPr>
              <a:t>  否定回答多用</a:t>
            </a: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needn’t </a:t>
            </a:r>
            <a:r>
              <a:rPr lang="zh-CN" altLang="en-US" sz="1815" kern="0" dirty="0" smtClean="0">
                <a:solidFill>
                  <a:srgbClr val="000000"/>
                </a:solidFill>
                <a:latin typeface="Times New Roman" panose="02020603050405020304" pitchFamily="65" charset="-122"/>
                <a:ea typeface="宋体" panose="02010600030101010101" pitchFamily="2" charset="-122"/>
              </a:rPr>
              <a:t>   或</a:t>
            </a:r>
            <a:endParaRPr lang="zh-CN" altLang="en-US" dirty="0"/>
          </a:p>
          <a:p>
            <a:pPr marL="0" indent="0" eaLnBrk="0" latinLnBrk="1" hangingPunct="0">
              <a:lnSpc>
                <a:spcPct val="150000"/>
              </a:lnSpc>
              <a:spcBef>
                <a:spcPts val="0"/>
              </a:spcBef>
              <a:buNone/>
            </a:pPr>
            <a:r>
              <a:rPr lang="zh-CN" altLang="en-US" sz="1510" kern="0" spc="513"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don’t have to</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图片 3" descr="textimage89.jpeg"/>
          <p:cNvPicPr>
            <a:picLocks noChangeAspect="1"/>
          </p:cNvPicPr>
          <p:nvPr/>
        </p:nvPicPr>
        <p:blipFill>
          <a:blip r:embed="rId3" cstate="print"/>
          <a:stretch>
            <a:fillRect/>
          </a:stretch>
        </p:blipFill>
        <p:spPr>
          <a:xfrm>
            <a:off x="4041450" y="3550404"/>
            <a:ext cx="257174" cy="257174"/>
          </a:xfrm>
          <a:prstGeom prst="rect">
            <a:avLst/>
          </a:prstGeom>
        </p:spPr>
      </p:pic>
      <p:pic>
        <p:nvPicPr>
          <p:cNvPr id="4" name="图片 4" descr="textimage90.jpeg"/>
          <p:cNvPicPr>
            <a:picLocks noChangeAspect="1"/>
          </p:cNvPicPr>
          <p:nvPr/>
        </p:nvPicPr>
        <p:blipFill>
          <a:blip r:embed="rId4" cstate="print"/>
          <a:stretch>
            <a:fillRect/>
          </a:stretch>
        </p:blipFill>
        <p:spPr>
          <a:xfrm>
            <a:off x="2307150" y="3987732"/>
            <a:ext cx="257174" cy="257174"/>
          </a:xfrm>
          <a:prstGeom prst="rect">
            <a:avLst/>
          </a:prstGeom>
        </p:spPr>
      </p:pic>
      <p:pic>
        <p:nvPicPr>
          <p:cNvPr id="5" name="图片 5" descr="textimage91.jpeg"/>
          <p:cNvPicPr>
            <a:picLocks noChangeAspect="1"/>
          </p:cNvPicPr>
          <p:nvPr/>
        </p:nvPicPr>
        <p:blipFill>
          <a:blip r:embed="rId5" cstate="print"/>
          <a:stretch>
            <a:fillRect/>
          </a:stretch>
        </p:blipFill>
        <p:spPr>
          <a:xfrm>
            <a:off x="4028737" y="4425060"/>
            <a:ext cx="257174" cy="257174"/>
          </a:xfrm>
          <a:prstGeom prst="rect">
            <a:avLst/>
          </a:prstGeom>
        </p:spPr>
      </p:pic>
      <p:pic>
        <p:nvPicPr>
          <p:cNvPr id="6" name="图片 6" descr="textimage92.jpeg"/>
          <p:cNvPicPr>
            <a:picLocks noChangeAspect="1"/>
          </p:cNvPicPr>
          <p:nvPr/>
        </p:nvPicPr>
        <p:blipFill>
          <a:blip r:embed="rId6" cstate="print"/>
          <a:stretch>
            <a:fillRect/>
          </a:stretch>
        </p:blipFill>
        <p:spPr>
          <a:xfrm>
            <a:off x="6641212" y="4474590"/>
            <a:ext cx="257175" cy="257175"/>
          </a:xfrm>
          <a:prstGeom prst="rect">
            <a:avLst/>
          </a:prstGeom>
        </p:spPr>
      </p:pic>
      <p:pic>
        <p:nvPicPr>
          <p:cNvPr id="7" name="图片 7" descr="textimage93.jpeg"/>
          <p:cNvPicPr>
            <a:picLocks noChangeAspect="1"/>
          </p:cNvPicPr>
          <p:nvPr/>
        </p:nvPicPr>
        <p:blipFill>
          <a:blip r:embed="rId7" cstate="print"/>
          <a:stretch>
            <a:fillRect/>
          </a:stretch>
        </p:blipFill>
        <p:spPr>
          <a:xfrm>
            <a:off x="720000" y="4844388"/>
            <a:ext cx="257175" cy="257174"/>
          </a:xfrm>
          <a:prstGeom prst="rect">
            <a:avLst/>
          </a:prstGeom>
        </p:spPr>
      </p:pic>
      <p:pic>
        <p:nvPicPr>
          <p:cNvPr id="8" name="Picture 4" descr="\\a015\吴双婷\线.tif"/>
          <p:cNvPicPr>
            <a:picLocks noChangeAspect="1" noChangeArrowheads="1"/>
          </p:cNvPicPr>
          <p:nvPr/>
        </p:nvPicPr>
        <p:blipFill>
          <a:blip r:embed="rId8" cstate="print"/>
          <a:srcRect/>
          <a:stretch>
            <a:fillRect/>
          </a:stretch>
        </p:blipFill>
        <p:spPr bwMode="auto">
          <a:xfrm>
            <a:off x="4738054" y="2687156"/>
            <a:ext cx="785818"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8" cstate="print"/>
          <a:srcRect/>
          <a:stretch>
            <a:fillRect/>
          </a:stretch>
        </p:blipFill>
        <p:spPr bwMode="auto">
          <a:xfrm>
            <a:off x="4041140" y="3121660"/>
            <a:ext cx="110236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8" cstate="print"/>
          <a:srcRect/>
          <a:stretch>
            <a:fillRect/>
          </a:stretch>
        </p:blipFill>
        <p:spPr bwMode="auto">
          <a:xfrm>
            <a:off x="4357369" y="3550127"/>
            <a:ext cx="1643074"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8" cstate="print"/>
          <a:srcRect/>
          <a:stretch>
            <a:fillRect/>
          </a:stretch>
        </p:blipFill>
        <p:spPr bwMode="auto">
          <a:xfrm>
            <a:off x="2564130" y="3987800"/>
            <a:ext cx="53276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8" cstate="print"/>
          <a:srcRect/>
          <a:stretch>
            <a:fillRect/>
          </a:stretch>
        </p:blipFill>
        <p:spPr bwMode="auto">
          <a:xfrm>
            <a:off x="4285615" y="4425315"/>
            <a:ext cx="71310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8" cstate="print"/>
          <a:srcRect/>
          <a:stretch>
            <a:fillRect/>
          </a:stretch>
        </p:blipFill>
        <p:spPr bwMode="auto">
          <a:xfrm>
            <a:off x="6898640" y="4425315"/>
            <a:ext cx="98107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8" cstate="print"/>
          <a:srcRect/>
          <a:stretch>
            <a:fillRect/>
          </a:stretch>
        </p:blipFill>
        <p:spPr bwMode="auto">
          <a:xfrm>
            <a:off x="977265" y="4844415"/>
            <a:ext cx="14331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0"/>
                                        </p:tgtEl>
                                      </p:cBhvr>
                                    </p:animEffect>
                                    <p:set>
                                      <p:cBhvr>
                                        <p:cTn id="17" dur="1" fill="hold">
                                          <p:stCondLst>
                                            <p:cond delay="19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1"/>
                                        </p:tgtEl>
                                      </p:cBhvr>
                                    </p:animEffect>
                                    <p:set>
                                      <p:cBhvr>
                                        <p:cTn id="22" dur="1" fill="hold">
                                          <p:stCondLst>
                                            <p:cond delay="19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12"/>
                                        </p:tgtEl>
                                      </p:cBhvr>
                                    </p:animEffect>
                                    <p:set>
                                      <p:cBhvr>
                                        <p:cTn id="27" dur="1" fill="hold">
                                          <p:stCondLst>
                                            <p:cond delay="19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3"/>
                                        </p:tgtEl>
                                      </p:cBhvr>
                                    </p:animEffect>
                                    <p:set>
                                      <p:cBhvr>
                                        <p:cTn id="32" dur="1" fill="hold">
                                          <p:stCondLst>
                                            <p:cond delay="19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4"/>
                                        </p:tgtEl>
                                      </p:cBhvr>
                                    </p:animEffect>
                                    <p:set>
                                      <p:cBhvr>
                                        <p:cTn id="37"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720000" y="1691251"/>
          <a:ext cx="7740000" cy="943200"/>
        </p:xfrm>
        <a:graphic>
          <a:graphicData uri="http://schemas.openxmlformats.org/drawingml/2006/table">
            <a:tbl>
              <a:tblPr/>
              <a:tblGrid>
                <a:gridCol w="1637422"/>
                <a:gridCol w="6102578"/>
              </a:tblGrid>
              <a:tr h="471600">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must</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强调主观意志,用于一般现在时</a:t>
                      </a:r>
                    </a:p>
                  </a:txBody>
                  <a:tcPr marL="45720" marR="45720"/>
                </a:tc>
              </a:tr>
              <a:tr h="471600">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have to</a:t>
                      </a:r>
                    </a:p>
                  </a:txBody>
                  <a:tcPr marL="45720" marR="45720"/>
                </a:tc>
                <a:tc>
                  <a:txBody>
                    <a:bodyPr/>
                    <a:lstStyle/>
                    <a:p>
                      <a:pPr eaLnBrk="0" latinLnBrk="1" hangingPunct="0">
                        <a:lnSpc>
                          <a:spcPct val="150000"/>
                        </a:lnSpc>
                        <a:spcBef>
                          <a:spcPts val="0"/>
                        </a:spcBef>
                      </a:pPr>
                      <a:r>
                        <a:rPr lang="zh-CN" altLang="en-US" sz="1415" kern="0" dirty="0" smtClean="0">
                          <a:solidFill>
                            <a:srgbClr val="000000"/>
                          </a:solidFill>
                          <a:latin typeface="Times New Roman" panose="02020603050405020304" pitchFamily="65" charset="-122"/>
                          <a:ea typeface="宋体" panose="02010600030101010101" pitchFamily="2" charset="-122"/>
                        </a:rPr>
                        <a:t>强调客观需要,有更多的时态形式</a:t>
                      </a:r>
                    </a:p>
                  </a:txBody>
                  <a:tcPr marL="45720" marR="45720"/>
                </a:tc>
              </a:tr>
            </a:tbl>
          </a:graphicData>
        </a:graphic>
      </p:graphicFrame>
      <p:sp>
        <p:nvSpPr>
          <p:cNvPr id="3" name="矩形 2"/>
          <p:cNvSpPr/>
          <p:nvPr/>
        </p:nvSpPr>
        <p:spPr>
          <a:xfrm>
            <a:off x="642910" y="1065438"/>
            <a:ext cx="1107996" cy="507831"/>
          </a:xfrm>
          <a:prstGeom prst="rect">
            <a:avLst/>
          </a:prstGeom>
        </p:spPr>
        <p:txBody>
          <a:bodyPr wrap="none">
            <a:spAutoFit/>
          </a:bodyPr>
          <a:lstStyle/>
          <a:p>
            <a:pPr eaLnBrk="0" latinLnBrk="1" hangingPunct="0">
              <a:lnSpc>
                <a:spcPct val="150000"/>
              </a:lnSpc>
              <a:spcBef>
                <a:spcPts val="140"/>
              </a:spcBef>
            </a:pPr>
            <a:r>
              <a:rPr lang="zh-CN" altLang="en-US" kern="0" dirty="0" smtClean="0">
                <a:solidFill>
                  <a:srgbClr val="000000"/>
                </a:solidFill>
                <a:latin typeface="Times New Roman" panose="02020603050405020304" pitchFamily="65" charset="-122"/>
                <a:ea typeface="宋体" panose="02010600030101010101" pitchFamily="2" charset="-122"/>
              </a:rPr>
              <a:t>易混辨析</a:t>
            </a:r>
            <a:endParaRPr lang="zh-CN" altLang="en-US" dirty="0"/>
          </a:p>
        </p:txBody>
      </p:sp>
      <p:sp>
        <p:nvSpPr>
          <p:cNvPr id="4" name="TextBox 2"/>
          <p:cNvSpPr txBox="1"/>
          <p:nvPr/>
        </p:nvSpPr>
        <p:spPr>
          <a:xfrm>
            <a:off x="720000" y="2777327"/>
            <a:ext cx="8316000" cy="29477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注意:must表示推测时,可以推测现在的情况、正在发生的情况和过去发生的情</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况。</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 do/be一定做/是</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(对现在情况的推测)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 be doing一定正在做</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(对正在发生的情况的推测)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 have done一定做过</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(对过去情况的推测)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They must be working in the office, for the light is still on.</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他们一定在办公室里工作,因为灯还亮着呢。</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10447"/>
            <a:ext cx="8316000" cy="3552896"/>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The wind last night must have been very strong, for the old tree has fallen down.昨晚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的风一定刮得很大,因为那棵老树倒了。</a:t>
            </a:r>
            <a:endParaRPr lang="zh-CN" altLang="en-US" dirty="0"/>
          </a:p>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请选出下列句中can/could的含义</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①能够(表能力)</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②可能(表推测,常用于否定句)</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③可以(表许可或建议)</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④可能会(表可能性)</a:t>
            </a:r>
            <a:endParaRPr lang="zh-CN" altLang="en-US" sz="2000" dirty="0" smtClean="0"/>
          </a:p>
        </p:txBody>
      </p:sp>
      <p:pic>
        <p:nvPicPr>
          <p:cNvPr id="3" name="图片 3" descr="textimage94.jpeg"/>
          <p:cNvPicPr>
            <a:picLocks noChangeAspect="1"/>
          </p:cNvPicPr>
          <p:nvPr/>
        </p:nvPicPr>
        <p:blipFill>
          <a:blip r:embed="rId3" cstate="print"/>
          <a:stretch>
            <a:fillRect/>
          </a:stretch>
        </p:blipFill>
        <p:spPr>
          <a:xfrm>
            <a:off x="785786" y="2490584"/>
            <a:ext cx="994480" cy="335716"/>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92877"/>
            <a:ext cx="8316000" cy="3441904"/>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1.(2020全国Ⅰ,阅读理解B,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)Returning to a book you’ve read many times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can feel like drinks with an old friend.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　重读一本你已经读了很多遍的书,感觉可能就像和老朋友一起喝酒一样。</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can表示可能性,意为“可能会”。</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2.(2020全国Ⅱ,阅读理解D,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encourage readers to go to their local library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when they can’t afford to purchase a book.</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　句意:当读者买不起书的时候,我鼓励他们去当地的图书馆。can在本句中表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示能力,意为“能够”。</a:t>
            </a:r>
            <a:endParaRPr lang="zh-CN" altLang="en-US" dirty="0"/>
          </a:p>
        </p:txBody>
      </p:sp>
      <p:pic>
        <p:nvPicPr>
          <p:cNvPr id="3" name="图片 3" descr="textimage95.jpeg"/>
          <p:cNvPicPr>
            <a:picLocks noChangeAspect="1"/>
          </p:cNvPicPr>
          <p:nvPr/>
        </p:nvPicPr>
        <p:blipFill>
          <a:blip r:embed="rId3" cstate="print"/>
          <a:stretch>
            <a:fillRect/>
          </a:stretch>
        </p:blipFill>
        <p:spPr>
          <a:xfrm>
            <a:off x="3362716" y="1793934"/>
            <a:ext cx="494904" cy="332513"/>
          </a:xfrm>
          <a:prstGeom prst="rect">
            <a:avLst/>
          </a:prstGeom>
        </p:spPr>
      </p:pic>
      <p:pic>
        <p:nvPicPr>
          <p:cNvPr id="4" name="图片 4" descr="textimage96.jpeg"/>
          <p:cNvPicPr>
            <a:picLocks noChangeAspect="1"/>
          </p:cNvPicPr>
          <p:nvPr/>
        </p:nvPicPr>
        <p:blipFill>
          <a:blip r:embed="rId3" cstate="print"/>
          <a:stretch>
            <a:fillRect/>
          </a:stretch>
        </p:blipFill>
        <p:spPr>
          <a:xfrm>
            <a:off x="3413021" y="3542245"/>
            <a:ext cx="444599" cy="298714"/>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304273"/>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3.(2020浙江1月,阅读理解A,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)Mrs. Calloway made her own rules about books.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You could not take back a book to the library on the same day you’d taken it out.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句意:Calloway太太对书籍制订了自己的规矩。你不能在借阅当天就把你带</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出去的书还回图书馆。could在此处表示许可,意为“可以”。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4.(2019江苏,听力,</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)You could come over and have a talk with us.</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句意:你可以过来和我们谈谈。could表示建议,意为“可以”。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5.(2018北京,12,</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)In today’s information age, the loss of data can cause seri</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ous problems for a company.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　句意:在如今的信息化时代,对一个公司来说,数据的丢失可能会造成严重的</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问题。can表示可能性,意为“可能会”。</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)—Why are your eyes so red? You can’t have slept well last night.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—Yeah, I stayed up late writing a report.</a:t>
            </a:r>
            <a:endParaRPr lang="zh-CN" altLang="en-US" sz="2000" dirty="0" smtClean="0"/>
          </a:p>
        </p:txBody>
      </p:sp>
      <p:pic>
        <p:nvPicPr>
          <p:cNvPr id="3" name="图片 3" descr="textimage97.jpeg"/>
          <p:cNvPicPr>
            <a:picLocks noChangeAspect="1"/>
          </p:cNvPicPr>
          <p:nvPr/>
        </p:nvPicPr>
        <p:blipFill>
          <a:blip r:embed="rId3" cstate="print"/>
          <a:stretch>
            <a:fillRect/>
          </a:stretch>
        </p:blipFill>
        <p:spPr>
          <a:xfrm>
            <a:off x="3560123" y="1114258"/>
            <a:ext cx="440373" cy="295875"/>
          </a:xfrm>
          <a:prstGeom prst="rect">
            <a:avLst/>
          </a:prstGeom>
        </p:spPr>
      </p:pic>
      <p:pic>
        <p:nvPicPr>
          <p:cNvPr id="4" name="图片 4" descr="textimage98.jpeg"/>
          <p:cNvPicPr>
            <a:picLocks noChangeAspect="1"/>
          </p:cNvPicPr>
          <p:nvPr/>
        </p:nvPicPr>
        <p:blipFill>
          <a:blip r:embed="rId3" cstate="print"/>
          <a:stretch>
            <a:fillRect/>
          </a:stretch>
        </p:blipFill>
        <p:spPr>
          <a:xfrm>
            <a:off x="2596455" y="2828770"/>
            <a:ext cx="403909" cy="271376"/>
          </a:xfrm>
          <a:prstGeom prst="rect">
            <a:avLst/>
          </a:prstGeom>
        </p:spPr>
      </p:pic>
      <p:pic>
        <p:nvPicPr>
          <p:cNvPr id="5" name="图片 5" descr="textimage99.jpeg"/>
          <p:cNvPicPr>
            <a:picLocks noChangeAspect="1"/>
          </p:cNvPicPr>
          <p:nvPr/>
        </p:nvPicPr>
        <p:blipFill>
          <a:blip r:embed="rId3" cstate="print"/>
          <a:stretch>
            <a:fillRect/>
          </a:stretch>
        </p:blipFill>
        <p:spPr>
          <a:xfrm>
            <a:off x="2285984" y="3757464"/>
            <a:ext cx="477887" cy="321080"/>
          </a:xfrm>
          <a:prstGeom prst="rect">
            <a:avLst/>
          </a:prstGeom>
        </p:spPr>
      </p:pic>
      <p:pic>
        <p:nvPicPr>
          <p:cNvPr id="6" name="图片 6" descr="textimage100.jpeg"/>
          <p:cNvPicPr>
            <a:picLocks noChangeAspect="1"/>
          </p:cNvPicPr>
          <p:nvPr/>
        </p:nvPicPr>
        <p:blipFill>
          <a:blip r:embed="rId3" cstate="print"/>
          <a:stretch>
            <a:fillRect/>
          </a:stretch>
        </p:blipFill>
        <p:spPr>
          <a:xfrm>
            <a:off x="1071538" y="5471976"/>
            <a:ext cx="466033" cy="313116"/>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22886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　句意:——你的眼睛为什么这么红?你昨晚可能没睡好。——是,我熬到很晚</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写报告。can表推测,用于否定句中,can’t意为“不可能”。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请选出下列句中may/might的含义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①可以(表征求许可)</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②可能(表推测)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③祝愿(表祝愿)</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7.(2020全国Ⅲ,短文改错,</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I tell my mom that if we’re forced to eat things,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we may become ill.</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　句意:我告诉我妈妈,如果我们被迫吃东西,我们可能会生病。may表推测,意</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为“可能”。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8.(2020全国新高考Ⅰ,阅读理解A,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)Write by hand or type on a single sheet of</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paper. You may use both the front and back of the paper. </a:t>
            </a:r>
            <a:endParaRPr lang="zh-CN" altLang="en-US" dirty="0"/>
          </a:p>
        </p:txBody>
      </p:sp>
      <p:pic>
        <p:nvPicPr>
          <p:cNvPr id="3" name="图片 3" descr="textimage101.jpeg"/>
          <p:cNvPicPr>
            <a:picLocks noChangeAspect="1"/>
          </p:cNvPicPr>
          <p:nvPr/>
        </p:nvPicPr>
        <p:blipFill>
          <a:blip r:embed="rId3" cstate="print"/>
          <a:stretch>
            <a:fillRect/>
          </a:stretch>
        </p:blipFill>
        <p:spPr>
          <a:xfrm>
            <a:off x="3266785" y="3647365"/>
            <a:ext cx="376521" cy="252975"/>
          </a:xfrm>
          <a:prstGeom prst="rect">
            <a:avLst/>
          </a:prstGeom>
        </p:spPr>
      </p:pic>
      <p:pic>
        <p:nvPicPr>
          <p:cNvPr id="4" name="图片 4" descr="textimage102.jpeg"/>
          <p:cNvPicPr>
            <a:picLocks noChangeAspect="1"/>
          </p:cNvPicPr>
          <p:nvPr/>
        </p:nvPicPr>
        <p:blipFill>
          <a:blip r:embed="rId3" cstate="print"/>
          <a:stretch>
            <a:fillRect/>
          </a:stretch>
        </p:blipFill>
        <p:spPr>
          <a:xfrm>
            <a:off x="4140855" y="5329100"/>
            <a:ext cx="359707" cy="24167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20005"/>
            <a:ext cx="8316000" cy="3908442"/>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　句意:在一张纸上手写或打字。你可以使用纸张的正反面。may在本句中表</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示许可,意为“可以”。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9.(2020浙江1月,读后续写,</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have an idea, but it might be a little crazy,”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smiled Mom.</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　句意:“我有一个想法,但可能有点疯狂,”妈妈笑着说。might表推测,意为</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“可能”。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)Business has been thriving in the past year. Long may it continue to do so.</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　句意:在过去的一年里生意蒸蒸日上。但愿这种情况能长久持续。may表示</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祝愿,意为“但愿”。</a:t>
            </a:r>
            <a:endParaRPr lang="zh-CN" altLang="en-US" dirty="0"/>
          </a:p>
        </p:txBody>
      </p:sp>
      <p:pic>
        <p:nvPicPr>
          <p:cNvPr id="3" name="图片 3" descr="textimage103.jpeg"/>
          <p:cNvPicPr>
            <a:picLocks noChangeAspect="1"/>
          </p:cNvPicPr>
          <p:nvPr/>
        </p:nvPicPr>
        <p:blipFill>
          <a:blip r:embed="rId3" cstate="print"/>
          <a:stretch>
            <a:fillRect/>
          </a:stretch>
        </p:blipFill>
        <p:spPr>
          <a:xfrm>
            <a:off x="3344962" y="2400142"/>
            <a:ext cx="369782" cy="248447"/>
          </a:xfrm>
          <a:prstGeom prst="rect">
            <a:avLst/>
          </a:prstGeom>
        </p:spPr>
      </p:pic>
      <p:pic>
        <p:nvPicPr>
          <p:cNvPr id="4" name="图片 4" descr="textimage104.jpeg"/>
          <p:cNvPicPr>
            <a:picLocks noChangeAspect="1"/>
          </p:cNvPicPr>
          <p:nvPr/>
        </p:nvPicPr>
        <p:blipFill>
          <a:blip r:embed="rId3" cstate="print"/>
          <a:stretch>
            <a:fillRect/>
          </a:stretch>
        </p:blipFill>
        <p:spPr>
          <a:xfrm>
            <a:off x="1193593" y="4114654"/>
            <a:ext cx="378011" cy="253976"/>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81269"/>
            <a:ext cx="8316000" cy="3896388"/>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请选出下列句中must/mustn’t的含义</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①必须(表命令或强烈的建议)</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②一定;准是(表十分肯定的推测)</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③偏要;硬要;偏偏(表说话人的一种态度)</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④禁止,不许,不准(表禁止)</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11.(2020全国Ⅰ,阅读理解A,</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)All customers travelling on TransLink services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must be in possession of a valid ticket before boarding.</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　句意:所有使用TransLink服务旅行的旅客必须持有有效车票才可以上车。</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must表示命令,意为“必须”。</a:t>
            </a:r>
            <a:endParaRPr lang="zh-CN" altLang="en-US" dirty="0"/>
          </a:p>
        </p:txBody>
      </p:sp>
      <p:pic>
        <p:nvPicPr>
          <p:cNvPr id="3" name="图片 3" descr="textimage105.jpeg"/>
          <p:cNvPicPr>
            <a:picLocks noChangeAspect="1"/>
          </p:cNvPicPr>
          <p:nvPr/>
        </p:nvPicPr>
        <p:blipFill>
          <a:blip r:embed="rId3" cstate="print"/>
          <a:stretch>
            <a:fillRect/>
          </a:stretch>
        </p:blipFill>
        <p:spPr>
          <a:xfrm>
            <a:off x="3571868" y="3667285"/>
            <a:ext cx="346270" cy="23265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60846"/>
            <a:ext cx="8316000" cy="3502497"/>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12.(2020全国Ⅰ,短文改错,</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like eating fried tomatoes with eggs, and I </a:t>
            </a:r>
            <a:endParaRPr lang="zh-CN" altLang="en-US" dirty="0" smtClean="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thought it must be easy to cook.</a:t>
            </a:r>
            <a:endParaRPr lang="zh-CN" altLang="en-US"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②　句意:我喜欢吃西红柿炒鸡蛋,而且我认为它一定很容易做。must表示肯定</a:t>
            </a:r>
            <a:r>
              <a:rPr dirty="0" smtClean="0"/>
              <a:t/>
            </a:r>
            <a:br>
              <a:rPr dirty="0" smtClean="0"/>
            </a:br>
            <a:r>
              <a:rPr lang="zh-CN" altLang="en-US" sz="1815" kern="0" dirty="0" smtClean="0">
                <a:solidFill>
                  <a:srgbClr val="000000"/>
                </a:solidFill>
                <a:latin typeface="Times New Roman" panose="02020603050405020304" pitchFamily="65" charset="-122"/>
                <a:ea typeface="宋体" panose="02010600030101010101" pitchFamily="2" charset="-122"/>
              </a:rPr>
              <a:t>的推测,意为“一定,准是”。</a:t>
            </a:r>
            <a:endParaRPr lang="zh-CN" altLang="en-US"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13.(2020天津5月,阅读理解A改编,</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)Your photograph should be taken in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err="1" smtClean="0">
                <a:solidFill>
                  <a:srgbClr val="000000"/>
                </a:solidFill>
                <a:latin typeface="Times New Roman" panose="02020603050405020304" pitchFamily="65" charset="-122"/>
                <a:ea typeface="宋体" panose="02010600030101010101" pitchFamily="2" charset="-122"/>
              </a:rPr>
              <a:t>colour</a:t>
            </a:r>
            <a:r>
              <a:rPr lang="en-US" altLang="zh-CN" sz="1815" kern="0" dirty="0" smtClean="0">
                <a:solidFill>
                  <a:srgbClr val="000000"/>
                </a:solidFill>
                <a:latin typeface="Times New Roman" panose="02020603050405020304" pitchFamily="65" charset="-122"/>
                <a:ea typeface="宋体" panose="02010600030101010101" pitchFamily="2" charset="-122"/>
              </a:rPr>
              <a:t> and mustn’t have been beautified with image filters (</a:t>
            </a:r>
            <a:r>
              <a:rPr lang="zh-CN" altLang="en-US" sz="1815" kern="0" dirty="0" smtClean="0">
                <a:solidFill>
                  <a:srgbClr val="000000"/>
                </a:solidFill>
                <a:latin typeface="Times New Roman" panose="02020603050405020304" pitchFamily="65" charset="-122"/>
                <a:ea typeface="宋体" panose="02010600030101010101" pitchFamily="2" charset="-122"/>
              </a:rPr>
              <a:t>滤光镜</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　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你拍的照片应该是彩色的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而且一定不能用图片滤光镜美化过。</a:t>
            </a:r>
            <a:r>
              <a:rPr lang="zh-CN" altLang="en-US" sz="2000" dirty="0" smtClean="0"/>
              <a:t/>
            </a:r>
            <a:br>
              <a:rPr lang="zh-CN" altLang="en-US" sz="2000" dirty="0" smtClean="0"/>
            </a:br>
            <a:r>
              <a:rPr lang="en-US" altLang="zh-CN" sz="1815" kern="0" dirty="0" smtClean="0">
                <a:solidFill>
                  <a:srgbClr val="000000"/>
                </a:solidFill>
                <a:latin typeface="Times New Roman" panose="02020603050405020304" pitchFamily="65" charset="-122"/>
                <a:ea typeface="宋体" panose="02010600030101010101" pitchFamily="2" charset="-122"/>
              </a:rPr>
              <a:t>mustn’t</a:t>
            </a:r>
            <a:r>
              <a:rPr lang="zh-CN" altLang="en-US" sz="1815" kern="0" dirty="0" smtClean="0">
                <a:solidFill>
                  <a:srgbClr val="000000"/>
                </a:solidFill>
                <a:latin typeface="Times New Roman" panose="02020603050405020304" pitchFamily="65" charset="-122"/>
                <a:ea typeface="宋体" panose="02010600030101010101" pitchFamily="2" charset="-122"/>
              </a:rPr>
              <a:t>表示禁止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意为“禁止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不许</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不准”。</a:t>
            </a:r>
            <a:endParaRPr lang="zh-CN" altLang="en-US" sz="2000" dirty="0" smtClean="0"/>
          </a:p>
        </p:txBody>
      </p:sp>
      <p:pic>
        <p:nvPicPr>
          <p:cNvPr id="4" name="图片 4" descr="textimage106.jpeg"/>
          <p:cNvPicPr>
            <a:picLocks noChangeAspect="1"/>
          </p:cNvPicPr>
          <p:nvPr/>
        </p:nvPicPr>
        <p:blipFill>
          <a:blip r:embed="rId3" cstate="print"/>
          <a:stretch>
            <a:fillRect/>
          </a:stretch>
        </p:blipFill>
        <p:spPr>
          <a:xfrm>
            <a:off x="3357554" y="1703722"/>
            <a:ext cx="380980" cy="255971"/>
          </a:xfrm>
          <a:prstGeom prst="rect">
            <a:avLst/>
          </a:prstGeom>
        </p:spPr>
      </p:pic>
      <p:pic>
        <p:nvPicPr>
          <p:cNvPr id="5" name="图片 5" descr="textimage107.jpeg"/>
          <p:cNvPicPr>
            <a:picLocks noChangeAspect="1"/>
          </p:cNvPicPr>
          <p:nvPr/>
        </p:nvPicPr>
        <p:blipFill>
          <a:blip r:embed="rId3" cstate="print"/>
          <a:stretch>
            <a:fillRect/>
          </a:stretch>
        </p:blipFill>
        <p:spPr>
          <a:xfrm>
            <a:off x="4071934" y="3418234"/>
            <a:ext cx="389467" cy="261673"/>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54967"/>
            <a:ext cx="8316000" cy="39376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)Why must you always be so suspicious?</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①　句意:你为什么非要总是这样多疑?must表示说话人的一种态度,意为“偏要;</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硬要”。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选词填空:must, might, can, could(每词限用一次)</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15.(2020天津,1,</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)Jim says we  </a:t>
            </a:r>
            <a:r>
              <a:rPr lang="zh-CN" altLang="en-US" sz="1815" u="sng" kern="0" dirty="0" smtClean="0">
                <a:solidFill>
                  <a:srgbClr val="FF0000"/>
                </a:solidFill>
                <a:latin typeface="Times New Roman" panose="02020603050405020304" pitchFamily="65" charset="-122"/>
                <a:ea typeface="宋体" panose="02010600030101010101" pitchFamily="2" charset="-122"/>
              </a:rPr>
              <a:t>can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stay in his house as long as we leave it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clean and tidy.</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句意:吉姆说只要我们保持房子干净和整洁,我们就可以住在他的房子</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里。根据as long as引导的条件状语从句可知,此处应该用can,表示“允许,许</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可”。</a:t>
            </a:r>
            <a:endParaRPr lang="zh-CN" altLang="en-US" dirty="0"/>
          </a:p>
        </p:txBody>
      </p:sp>
      <p:pic>
        <p:nvPicPr>
          <p:cNvPr id="3" name="图片 3" descr="textimage108.jpeg"/>
          <p:cNvPicPr>
            <a:picLocks noChangeAspect="1"/>
          </p:cNvPicPr>
          <p:nvPr/>
        </p:nvPicPr>
        <p:blipFill>
          <a:blip r:embed="rId3" cstate="print"/>
          <a:stretch>
            <a:fillRect/>
          </a:stretch>
        </p:blipFill>
        <p:spPr>
          <a:xfrm>
            <a:off x="1214414" y="1777848"/>
            <a:ext cx="344003" cy="231127"/>
          </a:xfrm>
          <a:prstGeom prst="rect">
            <a:avLst/>
          </a:prstGeom>
        </p:spPr>
      </p:pic>
      <p:pic>
        <p:nvPicPr>
          <p:cNvPr id="4" name="图片 4" descr="textimage109.jpeg"/>
          <p:cNvPicPr>
            <a:picLocks noChangeAspect="1"/>
          </p:cNvPicPr>
          <p:nvPr/>
        </p:nvPicPr>
        <p:blipFill>
          <a:blip r:embed="rId3" cstate="print"/>
          <a:stretch>
            <a:fillRect/>
          </a:stretch>
        </p:blipFill>
        <p:spPr>
          <a:xfrm>
            <a:off x="2357422" y="3563798"/>
            <a:ext cx="351220" cy="23597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071620" y="3503295"/>
            <a:ext cx="5480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52200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Ⅱ.重点短语</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in memory of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为了纪念</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regardless of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不管,不顾</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3.</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 known as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作为</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而出名</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4.</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 made into</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被制成</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5.</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as long as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只要</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6.</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regard...as...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视作</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7.</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complain about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抱怨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8.</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as well as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也,还;和</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一样好</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9.</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put up</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张贴,挂起</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10.</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be keen on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喜爱,热衷于</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11.</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eat out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下馆子吃饭</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000100" y="1553356"/>
            <a:ext cx="1571636" cy="396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1071245" y="2150745"/>
            <a:ext cx="1357630" cy="253365"/>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1000125" y="2540635"/>
            <a:ext cx="1428750" cy="282575"/>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1000125" y="2924175"/>
            <a:ext cx="1500505" cy="32766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1071245" y="3368040"/>
            <a:ext cx="1071880" cy="31242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929005" y="3874135"/>
            <a:ext cx="1428750" cy="25200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1000125" y="4269740"/>
            <a:ext cx="1643380" cy="28800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1071245" y="4731385"/>
            <a:ext cx="1071880" cy="271145"/>
          </a:xfrm>
          <a:prstGeom prst="rect">
            <a:avLst/>
          </a:prstGeom>
          <a:noFill/>
          <a:ln w="9525">
            <a:noFill/>
            <a:miter lim="800000"/>
            <a:headEnd/>
            <a:tailEnd/>
          </a:ln>
        </p:spPr>
      </p:pic>
      <p:pic>
        <p:nvPicPr>
          <p:cNvPr id="11" name="Picture 4" descr="\\a015\吴双婷\线.tif"/>
          <p:cNvPicPr>
            <a:picLocks noChangeArrowheads="1"/>
          </p:cNvPicPr>
          <p:nvPr/>
        </p:nvPicPr>
        <p:blipFill>
          <a:blip r:embed="rId3" cstate="print"/>
          <a:srcRect/>
          <a:stretch>
            <a:fillRect/>
          </a:stretch>
        </p:blipFill>
        <p:spPr bwMode="auto">
          <a:xfrm>
            <a:off x="1000418" y="5025560"/>
            <a:ext cx="785818" cy="39600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1035661" y="5463713"/>
            <a:ext cx="1214446" cy="396000"/>
          </a:xfrm>
          <a:prstGeom prst="rect">
            <a:avLst/>
          </a:prstGeom>
          <a:noFill/>
          <a:ln w="9525">
            <a:noFill/>
            <a:miter lim="800000"/>
            <a:headEnd/>
            <a:tailEnd/>
          </a:ln>
        </p:spPr>
      </p:pic>
      <p:pic>
        <p:nvPicPr>
          <p:cNvPr id="13" name="Picture 4" descr="\\a015\吴双婷\线.tif"/>
          <p:cNvPicPr>
            <a:picLocks noChangeArrowheads="1"/>
          </p:cNvPicPr>
          <p:nvPr/>
        </p:nvPicPr>
        <p:blipFill>
          <a:blip r:embed="rId3" cstate="print"/>
          <a:srcRect/>
          <a:stretch>
            <a:fillRect/>
          </a:stretch>
        </p:blipFill>
        <p:spPr bwMode="auto">
          <a:xfrm>
            <a:off x="1071245" y="6057265"/>
            <a:ext cx="786130" cy="2387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04879"/>
            <a:ext cx="8316000" cy="44107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16.(2020全国Ⅲ,阅读理解D,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)“We were so amazed that they  </a:t>
            </a:r>
            <a:r>
              <a:rPr lang="zh-CN" altLang="en-US" sz="1815" u="sng" kern="0" dirty="0" smtClean="0">
                <a:solidFill>
                  <a:srgbClr val="FF0000"/>
                </a:solidFill>
                <a:latin typeface="Times New Roman" panose="02020603050405020304" pitchFamily="65" charset="-122"/>
                <a:ea typeface="宋体" panose="02010600030101010101" pitchFamily="2" charset="-122"/>
              </a:rPr>
              <a:t>could</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stay </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underwater much longer than us local islanders,” Dr. Jubilado said.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句意:“他们能在水下待的时间比我们当地岛民长得多,这让我们很惊</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讶,” Jubilado博士说。can和could都可表示能力,意为“能够”,根据were可知应</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用could。</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)You   </a:t>
            </a:r>
            <a:r>
              <a:rPr lang="zh-CN" altLang="en-US" sz="1815" u="sng" kern="0" dirty="0" smtClean="0">
                <a:solidFill>
                  <a:srgbClr val="FF0000"/>
                </a:solidFill>
                <a:latin typeface="Times New Roman" panose="02020603050405020304" pitchFamily="65" charset="-122"/>
                <a:ea typeface="宋体" panose="02010600030101010101" pitchFamily="2" charset="-122"/>
              </a:rPr>
              <a:t>must </a:t>
            </a:r>
            <a:r>
              <a:rPr lang="zh-CN" altLang="en-US" sz="1815" kern="0" dirty="0" smtClean="0">
                <a:solidFill>
                  <a:srgbClr val="000000"/>
                </a:solidFill>
                <a:latin typeface="Times New Roman" panose="02020603050405020304" pitchFamily="65" charset="-122"/>
                <a:ea typeface="宋体" panose="02010600030101010101" pitchFamily="2" charset="-122"/>
              </a:rPr>
              <a:t>    be careful with the camera. It costs!</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句意:你必须要小心对待这台照相机。它很贵!must表命令或强烈的建议,</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意为“必须”。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)I   </a:t>
            </a:r>
            <a:r>
              <a:rPr lang="zh-CN" altLang="en-US" sz="1815" u="sng" kern="0" dirty="0" smtClean="0">
                <a:solidFill>
                  <a:srgbClr val="FF0000"/>
                </a:solidFill>
                <a:latin typeface="Times New Roman" panose="02020603050405020304" pitchFamily="65" charset="-122"/>
                <a:ea typeface="宋体" panose="02010600030101010101" pitchFamily="2" charset="-122"/>
              </a:rPr>
              <a:t>might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 as well go and get it.</a:t>
            </a:r>
            <a:endParaRPr lang="zh-CN" altLang="en-US" dirty="0"/>
          </a:p>
          <a:p>
            <a:pPr marL="0" indent="0" eaLnBrk="0" latinLnBrk="1" hangingPunct="0">
              <a:lnSpc>
                <a:spcPct val="150000"/>
              </a:lnSpc>
              <a:spcBef>
                <a:spcPts val="2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解析　句意:我还不如去拿一下它。might as well意为“不妨,还不如”。</a:t>
            </a:r>
            <a:endParaRPr lang="zh-CN" altLang="en-US" dirty="0"/>
          </a:p>
        </p:txBody>
      </p:sp>
      <p:pic>
        <p:nvPicPr>
          <p:cNvPr id="3" name="图片 3" descr="textimage110.jpeg"/>
          <p:cNvPicPr>
            <a:picLocks noChangeAspect="1"/>
          </p:cNvPicPr>
          <p:nvPr/>
        </p:nvPicPr>
        <p:blipFill>
          <a:blip r:embed="rId3" cstate="print"/>
          <a:stretch>
            <a:fillRect/>
          </a:stretch>
        </p:blipFill>
        <p:spPr>
          <a:xfrm>
            <a:off x="3503412" y="1425110"/>
            <a:ext cx="417708" cy="280647"/>
          </a:xfrm>
          <a:prstGeom prst="rect">
            <a:avLst/>
          </a:prstGeom>
        </p:spPr>
      </p:pic>
      <p:pic>
        <p:nvPicPr>
          <p:cNvPr id="4" name="图片 4" descr="textimage111.jpeg"/>
          <p:cNvPicPr>
            <a:picLocks noChangeAspect="1"/>
          </p:cNvPicPr>
          <p:nvPr/>
        </p:nvPicPr>
        <p:blipFill>
          <a:blip r:embed="rId3" cstate="print"/>
          <a:stretch>
            <a:fillRect/>
          </a:stretch>
        </p:blipFill>
        <p:spPr>
          <a:xfrm>
            <a:off x="1199025" y="3602738"/>
            <a:ext cx="364641" cy="244993"/>
          </a:xfrm>
          <a:prstGeom prst="rect">
            <a:avLst/>
          </a:prstGeom>
        </p:spPr>
      </p:pic>
      <p:pic>
        <p:nvPicPr>
          <p:cNvPr id="5" name="图片 5" descr="textimage112.jpeg"/>
          <p:cNvPicPr>
            <a:picLocks noChangeAspect="1"/>
          </p:cNvPicPr>
          <p:nvPr/>
        </p:nvPicPr>
        <p:blipFill>
          <a:blip r:embed="rId3" cstate="print"/>
          <a:stretch>
            <a:fillRect/>
          </a:stretch>
        </p:blipFill>
        <p:spPr>
          <a:xfrm>
            <a:off x="1186325" y="4919021"/>
            <a:ext cx="344003" cy="231127"/>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7126605" y="1386840"/>
            <a:ext cx="63563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240899" y="3602832"/>
            <a:ext cx="785818"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1955800" y="4855845"/>
            <a:ext cx="6680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9"/>
                                        </p:tgtEl>
                                      </p:cBhvr>
                                    </p:animEffect>
                                    <p:set>
                                      <p:cBhvr>
                                        <p:cTn id="1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76584"/>
            <a:ext cx="8316000" cy="355092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19.(2020天津改编,7,</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)根据约翰逊教授的说法,如果我们不想读这本书,我们</a:t>
            </a:r>
            <a:endParaRPr lang="zh-CN" altLang="en-US" sz="2000" dirty="0" smtClean="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就不必读。</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According to Professor Johnson, we   </a:t>
            </a:r>
            <a:r>
              <a:rPr lang="zh-CN" altLang="en-US" sz="1815" u="sng" kern="0" dirty="0" smtClean="0">
                <a:solidFill>
                  <a:srgbClr val="FF0000"/>
                </a:solidFill>
                <a:latin typeface="Times New Roman" panose="02020603050405020304" pitchFamily="65" charset="-122"/>
                <a:ea typeface="宋体" panose="02010600030101010101" pitchFamily="2" charset="-122"/>
              </a:rPr>
              <a:t>don’t have to read</a:t>
            </a:r>
            <a:r>
              <a:rPr lang="zh-CN" altLang="en-US" sz="1815" kern="0" dirty="0" smtClean="0">
                <a:solidFill>
                  <a:srgbClr val="000000"/>
                </a:solidFill>
                <a:latin typeface="Times New Roman" panose="02020603050405020304" pitchFamily="65" charset="-122"/>
                <a:ea typeface="宋体" panose="02010600030101010101" pitchFamily="2" charset="-122"/>
              </a:rPr>
              <a:t>   the book if we don’t </a:t>
            </a:r>
            <a:r>
              <a:rPr dirty="0"/>
              <a:t/>
            </a:r>
            <a:br>
              <a:rPr dirty="0"/>
            </a:br>
            <a:r>
              <a:rPr lang="zh-CN" altLang="en-US" sz="1815" kern="0" dirty="0" smtClean="0">
                <a:solidFill>
                  <a:srgbClr val="000000"/>
                </a:solidFill>
                <a:latin typeface="Times New Roman" panose="02020603050405020304" pitchFamily="65" charset="-122"/>
                <a:ea typeface="宋体" panose="02010600030101010101" pitchFamily="2" charset="-122"/>
              </a:rPr>
              <a:t>want to.</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20.(2019课标全国Ⅰ,阅读理解B,</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)把英语作为第二语言来学习可能是一种</a:t>
            </a:r>
            <a:endParaRPr lang="zh-CN" altLang="en-US" dirty="0"/>
          </a:p>
          <a:p>
            <a:pPr marL="0" indent="0" eaLnBrk="0" latinLnBrk="1" hangingPunct="0">
              <a:lnSpc>
                <a:spcPct val="150000"/>
              </a:lnSpc>
              <a:spcBef>
                <a:spcPts val="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痛苦的经历。</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Learning English as a second language  </a:t>
            </a:r>
            <a:r>
              <a:rPr lang="zh-CN" altLang="en-US" sz="1815" u="sng" kern="0" dirty="0" smtClean="0">
                <a:solidFill>
                  <a:srgbClr val="FF0000"/>
                </a:solidFill>
                <a:latin typeface="Times New Roman" panose="02020603050405020304" pitchFamily="65" charset="-122"/>
                <a:ea typeface="宋体" panose="02010600030101010101" pitchFamily="2" charset="-122"/>
              </a:rPr>
              <a:t>can be a painful experience</a:t>
            </a:r>
            <a:r>
              <a:rPr lang="zh-CN" altLang="en-US"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图片 3" descr="textimage114.jpeg"/>
          <p:cNvPicPr>
            <a:picLocks noChangeAspect="1"/>
          </p:cNvPicPr>
          <p:nvPr/>
        </p:nvPicPr>
        <p:blipFill>
          <a:blip r:embed="rId3" cstate="print"/>
          <a:stretch>
            <a:fillRect/>
          </a:stretch>
        </p:blipFill>
        <p:spPr>
          <a:xfrm>
            <a:off x="4000496" y="3742605"/>
            <a:ext cx="428317" cy="287775"/>
          </a:xfrm>
          <a:prstGeom prst="rect">
            <a:avLst/>
          </a:prstGeom>
        </p:spPr>
      </p:pic>
      <p:pic>
        <p:nvPicPr>
          <p:cNvPr id="4" name="图片 6" descr="textimage113.jpeg"/>
          <p:cNvPicPr>
            <a:picLocks noChangeAspect="1"/>
          </p:cNvPicPr>
          <p:nvPr/>
        </p:nvPicPr>
        <p:blipFill>
          <a:blip r:embed="rId3" cstate="print"/>
          <a:stretch>
            <a:fillRect/>
          </a:stretch>
        </p:blipFill>
        <p:spPr>
          <a:xfrm>
            <a:off x="2793988" y="2028093"/>
            <a:ext cx="428628" cy="287984"/>
          </a:xfrm>
          <a:prstGeom prst="rect">
            <a:avLst/>
          </a:prstGeom>
        </p:spPr>
      </p:pic>
      <p:pic>
        <p:nvPicPr>
          <p:cNvPr id="5" name="Picture 4" descr="\\a015\吴双婷\线.tif"/>
          <p:cNvPicPr>
            <a:picLocks noChangeArrowheads="1"/>
          </p:cNvPicPr>
          <p:nvPr/>
        </p:nvPicPr>
        <p:blipFill>
          <a:blip r:embed="rId4" cstate="print"/>
          <a:srcRect/>
          <a:stretch>
            <a:fillRect/>
          </a:stretch>
        </p:blipFill>
        <p:spPr bwMode="auto">
          <a:xfrm>
            <a:off x="4169410" y="2841625"/>
            <a:ext cx="1926590" cy="396000"/>
          </a:xfrm>
          <a:prstGeom prst="rect">
            <a:avLst/>
          </a:prstGeom>
          <a:noFill/>
          <a:ln w="9525">
            <a:noFill/>
            <a:miter lim="800000"/>
            <a:headEnd/>
            <a:tailEnd/>
          </a:ln>
        </p:spPr>
      </p:pic>
      <p:pic>
        <p:nvPicPr>
          <p:cNvPr id="6" name="Picture 4" descr="\\a015\吴双婷\线.tif"/>
          <p:cNvPicPr>
            <a:picLocks noChangeArrowheads="1"/>
          </p:cNvPicPr>
          <p:nvPr/>
        </p:nvPicPr>
        <p:blipFill>
          <a:blip r:embed="rId4" cstate="print"/>
          <a:srcRect/>
          <a:stretch>
            <a:fillRect/>
          </a:stretch>
        </p:blipFill>
        <p:spPr bwMode="auto">
          <a:xfrm>
            <a:off x="4429125" y="4670425"/>
            <a:ext cx="256540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200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12.</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in one’s opinion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在某人看来</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13.</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not only... but (also)...</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不仅</a:t>
            </a:r>
            <a:r>
              <a:rPr lang="zh-CN" altLang="en-US" sz="1815" kern="0" dirty="0" smtClean="0">
                <a:solidFill>
                  <a:srgbClr val="000000"/>
                </a:solidFill>
                <a:latin typeface="黑体" panose="02010609060101010101"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而且</a:t>
            </a:r>
            <a:r>
              <a:rPr lang="zh-CN" altLang="en-US" sz="1815" kern="0" dirty="0" smtClean="0">
                <a:solidFill>
                  <a:srgbClr val="000000"/>
                </a:solidFill>
                <a:latin typeface="黑体" panose="02010609060101010101" pitchFamily="65" charset="-122"/>
                <a:ea typeface="宋体" panose="02010600030101010101" pitchFamily="2" charset="-122"/>
              </a:rPr>
              <a:t>……</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14.</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sell out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售完,卖光</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15.</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interact with sb.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和某人互动</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16.get together</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聚会,聚集</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17.be based on</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以</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为基础</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18.keep...alive</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使</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生存下去</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19.address sth. to sb.</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写(收信人)姓名地址</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20.instead of</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代替,而不是</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21.wrap...up</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(用纸、布等)把</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包起来</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22.be dressed as</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打扮成</a:t>
            </a:r>
            <a:r>
              <a:rPr lang="zh-CN" altLang="en-US" sz="1815" u="sng" kern="0" dirty="0" smtClean="0">
                <a:solidFill>
                  <a:srgbClr val="FF0000"/>
                </a:solidFill>
                <a:latin typeface="黑体" panose="02010609060101010101" pitchFamily="65" charset="-122"/>
                <a:ea typeface="宋体" panose="02010600030101010101" pitchFamily="2" charset="-122"/>
              </a:rPr>
              <a:t>……</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23.check out</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察看,观察</a:t>
            </a:r>
            <a:r>
              <a:rPr lang="zh-CN" altLang="en-US" sz="1815" u="sng"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3" name="Picture 4" descr="\\a015\吴双婷\线.tif"/>
          <p:cNvPicPr>
            <a:picLocks noChangeArrowheads="1"/>
          </p:cNvPicPr>
          <p:nvPr/>
        </p:nvPicPr>
        <p:blipFill>
          <a:blip r:embed="rId3" cstate="print"/>
          <a:srcRect/>
          <a:stretch>
            <a:fillRect/>
          </a:stretch>
        </p:blipFill>
        <p:spPr bwMode="auto">
          <a:xfrm>
            <a:off x="1142976" y="981852"/>
            <a:ext cx="1857388" cy="39600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1143000" y="1497330"/>
            <a:ext cx="2214880" cy="31242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1142976" y="1820058"/>
            <a:ext cx="785818" cy="432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1142976" y="2248686"/>
            <a:ext cx="1643074" cy="43200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2285984" y="2686839"/>
            <a:ext cx="1143008" cy="43200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2286000" y="3265170"/>
            <a:ext cx="1571625" cy="28194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2143125" y="3693795"/>
            <a:ext cx="1786255" cy="272415"/>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2714612" y="3972723"/>
            <a:ext cx="2214578" cy="432000"/>
          </a:xfrm>
          <a:prstGeom prst="rect">
            <a:avLst/>
          </a:prstGeom>
          <a:noFill/>
          <a:ln w="9525">
            <a:noFill/>
            <a:miter lim="800000"/>
            <a:headEnd/>
            <a:tailEnd/>
          </a:ln>
        </p:spPr>
      </p:pic>
      <p:pic>
        <p:nvPicPr>
          <p:cNvPr id="11" name="Picture 4" descr="\\a015\吴双婷\线.tif"/>
          <p:cNvPicPr>
            <a:picLocks noChangeArrowheads="1"/>
          </p:cNvPicPr>
          <p:nvPr/>
        </p:nvPicPr>
        <p:blipFill>
          <a:blip r:embed="rId3" cstate="print"/>
          <a:srcRect/>
          <a:stretch>
            <a:fillRect/>
          </a:stretch>
        </p:blipFill>
        <p:spPr bwMode="auto">
          <a:xfrm>
            <a:off x="2071370" y="4541520"/>
            <a:ext cx="1357630" cy="32400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2000250" y="4970780"/>
            <a:ext cx="2929255" cy="31750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2286000" y="5425440"/>
            <a:ext cx="1873885" cy="291465"/>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2000232" y="5854240"/>
            <a:ext cx="1214446"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erInfo>
  <UserName>Administrator</UserName>
  <CompanyName/>
  <MachineID>A666</MachineID>
  <ToolID>ljRTAAAAKGU=</ToolID>
  <Data><![CDATA[bGpSVEFBQUFLR1U9]]></Data>
</CustomerInfo>
</file>

<file path=customXml/itemProps1.xml><?xml version="1.0" encoding="utf-8"?>
<ds:datastoreItem xmlns:ds="http://schemas.openxmlformats.org/officeDocument/2006/customXml" ds:itemID="{C36BD123-7715-4AE8-BD9A-F97EEEFFE7A3}">
  <ds:schemaRefs/>
</ds:datastoreItem>
</file>

<file path=docProps/app.xml><?xml version="1.0" encoding="utf-8"?>
<Properties xmlns="http://schemas.openxmlformats.org/officeDocument/2006/extended-properties" xmlns:vt="http://schemas.openxmlformats.org/officeDocument/2006/docPropsVTypes">
  <Template>1-Unit 1　Food for thought</Template>
  <TotalTime>0</TotalTime>
  <Words>1542</Words>
  <Application>Microsoft Office PowerPoint</Application>
  <PresentationFormat>自定义</PresentationFormat>
  <Paragraphs>617</Paragraphs>
  <Slides>81</Slides>
  <Notes>81</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Administrator</cp:lastModifiedBy>
  <cp:revision>145</cp:revision>
  <dcterms:created xsi:type="dcterms:W3CDTF">2021-06-22T12:59:00Z</dcterms:created>
  <dcterms:modified xsi:type="dcterms:W3CDTF">2021-07-01T07:23:57Z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