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68"/>
  </p:notesMasterIdLst>
  <p:sldIdLst>
    <p:sldId id="325" r:id="rId3"/>
    <p:sldId id="258" r:id="rId4"/>
    <p:sldId id="259" r:id="rId5"/>
    <p:sldId id="260" r:id="rId6"/>
    <p:sldId id="261" r:id="rId7"/>
    <p:sldId id="262" r:id="rId8"/>
    <p:sldId id="263" r:id="rId9"/>
    <p:sldId id="264" r:id="rId10"/>
    <p:sldId id="265" r:id="rId11"/>
    <p:sldId id="267" r:id="rId12"/>
    <p:sldId id="268" r:id="rId13"/>
    <p:sldId id="269" r:id="rId14"/>
    <p:sldId id="271" r:id="rId15"/>
    <p:sldId id="321" r:id="rId16"/>
    <p:sldId id="272" r:id="rId17"/>
    <p:sldId id="273" r:id="rId18"/>
    <p:sldId id="274" r:id="rId19"/>
    <p:sldId id="275" r:id="rId20"/>
    <p:sldId id="32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23" r:id="rId52"/>
    <p:sldId id="306" r:id="rId53"/>
    <p:sldId id="307" r:id="rId54"/>
    <p:sldId id="308" r:id="rId55"/>
    <p:sldId id="309" r:id="rId56"/>
    <p:sldId id="311" r:id="rId57"/>
    <p:sldId id="312" r:id="rId58"/>
    <p:sldId id="313" r:id="rId59"/>
    <p:sldId id="314" r:id="rId60"/>
    <p:sldId id="324" r:id="rId61"/>
    <p:sldId id="315" r:id="rId62"/>
    <p:sldId id="316" r:id="rId63"/>
    <p:sldId id="317" r:id="rId64"/>
    <p:sldId id="318" r:id="rId65"/>
    <p:sldId id="319" r:id="rId66"/>
    <p:sldId id="320" r:id="rId67"/>
  </p:sldIdLst>
  <p:sldSz cx="9144000" cy="684053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8142" autoAdjust="0"/>
  </p:normalViewPr>
  <p:slideViewPr>
    <p:cSldViewPr>
      <p:cViewPr varScale="1">
        <p:scale>
          <a:sx n="90" d="100"/>
          <a:sy n="90" d="100"/>
        </p:scale>
        <p:origin x="1056" y="45"/>
      </p:cViewPr>
      <p:guideLst>
        <p:guide orient="horz" pos="2188"/>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pPr/>
              <a:t>2022/4/22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2022/4/22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
        <p:nvSpPr>
          <p:cNvPr id="7" name="矩形 6"/>
          <p:cNvSpPr/>
          <p:nvPr/>
        </p:nvSpPr>
        <p:spPr>
          <a:xfrm>
            <a:off x="2613017" y="122517"/>
            <a:ext cx="3058850" cy="646331"/>
          </a:xfrm>
          <a:prstGeom prst="rect">
            <a:avLst/>
          </a:prstGeom>
        </p:spPr>
        <p:txBody>
          <a:bodyPr wrap="none">
            <a:spAutoFit/>
          </a:bodyPr>
          <a:lstStyle/>
          <a:p>
            <a:pPr marL="0" marR="0" indent="0" algn="ctr" defTabSz="914400" rtl="0" eaLnBrk="1" fontAlgn="auto" latinLnBrk="0" hangingPunct="1">
              <a:lnSpc>
                <a:spcPct val="150000"/>
              </a:lnSpc>
              <a:spcBef>
                <a:spcPct val="0"/>
              </a:spcBef>
              <a:spcAft>
                <a:spcPts val="0"/>
              </a:spcAft>
              <a:buClrTx/>
              <a:buSzTx/>
              <a:buFontTx/>
              <a:buNone/>
              <a:defRPr/>
            </a:pPr>
            <a:r>
              <a:rPr lang="en-US" altLang="zh-CN" sz="2400" b="1" dirty="0">
                <a:latin typeface="Times New Roman" panose="02020603050405020304" pitchFamily="18" charset="0"/>
                <a:ea typeface="黑体" panose="02010609060101010101" pitchFamily="65" charset="-122"/>
                <a:cs typeface="Times New Roman" panose="02020603050405020304" pitchFamily="18" charset="0"/>
              </a:rPr>
              <a:t>Unit 3</a:t>
            </a:r>
            <a:r>
              <a:rPr lang="zh-CN" altLang="en-US" sz="2400" b="1" dirty="0">
                <a:latin typeface="Times New Roman" panose="02020603050405020304" pitchFamily="18" charset="0"/>
                <a:ea typeface="黑体" panose="02010609060101010101" pitchFamily="65" charset="-122"/>
                <a:cs typeface="Times New Roman" panose="02020603050405020304" pitchFamily="18" charset="0"/>
              </a:rPr>
              <a:t>　</a:t>
            </a:r>
            <a:r>
              <a:rPr lang="en-US" altLang="zh-CN" sz="2400" b="1" dirty="0">
                <a:latin typeface="Times New Roman" panose="02020603050405020304" pitchFamily="18" charset="0"/>
                <a:ea typeface="黑体" panose="02010609060101010101" pitchFamily="65" charset="-122"/>
                <a:cs typeface="Times New Roman" panose="02020603050405020304" pitchFamily="18" charset="0"/>
              </a:rPr>
              <a:t> On the move</a:t>
            </a:r>
            <a:endParaRPr lang="zh-CN" altLang="en-US" sz="2400" b="1" dirty="0">
              <a:latin typeface="Times New Roman" panose="02020603050405020304" pitchFamily="18" charset="0"/>
              <a:ea typeface="黑体" panose="02010609060101010101" pitchFamily="65" charset="-122"/>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2022/4/22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2022/4/22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569FB26-FCF9-4974-8A1F-3FEA2E6461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9571"/>
            <a:ext cx="9180512" cy="689226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标题 1"/>
          <p:cNvSpPr txBox="1">
            <a:spLocks noChangeArrowheads="1"/>
          </p:cNvSpPr>
          <p:nvPr/>
        </p:nvSpPr>
        <p:spPr bwMode="auto">
          <a:xfrm>
            <a:off x="1285852" y="206835"/>
            <a:ext cx="3500462" cy="427352"/>
          </a:xfrm>
          <a:prstGeom prst="rect">
            <a:avLst/>
          </a:prstGeom>
          <a:noFill/>
          <a:ln w="9525">
            <a:noFill/>
            <a:miter lim="800000"/>
          </a:ln>
        </p:spPr>
        <p:txBody>
          <a:bodyPr anchor="ctr"/>
          <a:lstStyle/>
          <a:p>
            <a:pPr algn="l" eaLnBrk="0" latinLnBrk="1" hangingPunct="0">
              <a:spcBef>
                <a:spcPts val="140"/>
              </a:spcBef>
            </a:pPr>
            <a:r>
              <a:rPr lang="zh-CN" altLang="en-US" sz="2000" b="1" kern="0" dirty="0">
                <a:solidFill>
                  <a:schemeClr val="bg1"/>
                </a:solidFill>
                <a:latin typeface="Times New Roman" panose="02020603050405020304" pitchFamily="65" charset="-122"/>
                <a:ea typeface="黑体" panose="02010609060101010101" pitchFamily="65" charset="-122"/>
              </a:rPr>
              <a:t>第1讲　描述运动的基本概念</a:t>
            </a:r>
            <a:endParaRPr lang="zh-CN" altLang="en-US" sz="2000" b="1" dirty="0">
              <a:solidFill>
                <a:schemeClr val="bg1"/>
              </a:solidFill>
            </a:endParaRPr>
          </a:p>
        </p:txBody>
      </p:sp>
      <p:pic>
        <p:nvPicPr>
          <p:cNvPr id="8194" name="Picture 2" descr="C:\Users\dell\Desktop\图片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4544" y="6228581"/>
            <a:ext cx="9721080" cy="641159"/>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dell\Desktop\2112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8" y="0"/>
            <a:ext cx="9144000" cy="81438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jpeg"/><Relationship Id="rId4" Type="http://schemas.openxmlformats.org/officeDocument/2006/relationships/image" Target="../media/image21.jpeg"/></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16988" y="5420533"/>
            <a:ext cx="6111396" cy="656409"/>
          </a:xfrm>
          <a:prstGeom prst="rect">
            <a:avLst/>
          </a:prstGeom>
        </p:spPr>
        <p:txBody>
          <a:bodyPr vert="horz" lIns="91440" tIns="45720" rIns="91440" bIns="45720" rtlCol="0">
            <a:normAutofit fontScale="25000" lnSpcReduction="20000"/>
          </a:bodyPr>
          <a:lstStyle/>
          <a:p>
            <a:pPr algn="ctr">
              <a:lnSpc>
                <a:spcPct val="170000"/>
              </a:lnSpc>
              <a:spcBef>
                <a:spcPct val="0"/>
              </a:spcBef>
              <a:defRPr/>
            </a:pPr>
            <a:r>
              <a:rPr lang="zh-CN" altLang="en-US" sz="14400" dirty="0">
                <a:solidFill>
                  <a:schemeClr val="bg1"/>
                </a:solidFill>
                <a:latin typeface="黑体" pitchFamily="2" charset="-122"/>
                <a:ea typeface="黑体" pitchFamily="2" charset="-122"/>
              </a:rPr>
              <a:t>高中英语  必修</a:t>
            </a:r>
            <a:r>
              <a:rPr lang="zh-CN" altLang="en-US" sz="9600" dirty="0">
                <a:solidFill>
                  <a:schemeClr val="bg1"/>
                </a:solidFill>
                <a:latin typeface="黑体" pitchFamily="2" charset="-122"/>
                <a:ea typeface="黑体" pitchFamily="2" charset="-122"/>
                <a:cs typeface="+mj-cs"/>
              </a:rPr>
              <a:t>第二</a:t>
            </a:r>
            <a:r>
              <a:rPr kumimoji="0" lang="zh-CN" altLang="en-US" sz="9600" i="0" u="none" strike="noStrike" kern="1200" cap="none" spc="0" normalizeH="0" baseline="0" noProof="0" dirty="0">
                <a:ln>
                  <a:noFill/>
                </a:ln>
                <a:solidFill>
                  <a:schemeClr val="bg1"/>
                </a:solidFill>
                <a:effectLst/>
                <a:uLnTx/>
                <a:uFillTx/>
                <a:latin typeface="黑体" pitchFamily="2" charset="-122"/>
                <a:ea typeface="黑体" pitchFamily="2" charset="-122"/>
                <a:cs typeface="+mj-cs"/>
              </a:rPr>
              <a:t>册</a:t>
            </a:r>
            <a:r>
              <a:rPr kumimoji="0" lang="en-US" altLang="zh-CN" sz="9600" i="0" u="none" strike="noStrike" kern="1200" cap="none" spc="0" normalizeH="0" baseline="0" noProof="0" dirty="0">
                <a:ln>
                  <a:noFill/>
                </a:ln>
                <a:solidFill>
                  <a:schemeClr val="bg1"/>
                </a:solidFill>
                <a:effectLst/>
                <a:uLnTx/>
                <a:uFillTx/>
                <a:latin typeface="黑体" pitchFamily="2" charset="-122"/>
                <a:ea typeface="黑体" pitchFamily="2" charset="-122"/>
                <a:cs typeface="+mj-cs"/>
              </a:rPr>
              <a:t> </a:t>
            </a:r>
            <a:r>
              <a:rPr kumimoji="0" lang="zh-CN" altLang="en-US" sz="9600" i="0" u="none" strike="noStrike" kern="1200" cap="none" spc="0" normalizeH="0" baseline="0" noProof="0" dirty="0">
                <a:ln>
                  <a:noFill/>
                </a:ln>
                <a:solidFill>
                  <a:schemeClr val="bg1"/>
                </a:solidFill>
                <a:effectLst/>
                <a:uLnTx/>
                <a:uFillTx/>
                <a:latin typeface="黑体" pitchFamily="2" charset="-122"/>
                <a:ea typeface="黑体" pitchFamily="2" charset="-122"/>
                <a:cs typeface="+mj-cs"/>
              </a:rPr>
              <a:t>外研版</a:t>
            </a:r>
          </a:p>
        </p:txBody>
      </p:sp>
    </p:spTree>
    <p:custDataLst>
      <p:custData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76313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a:solidFill>
                  <a:srgbClr val="000000"/>
                </a:solidFill>
                <a:latin typeface="Times New Roman" panose="02020603050405020304" pitchFamily="65" charset="-122"/>
                <a:ea typeface="宋体" panose="02010600030101010101" pitchFamily="2" charset="-122"/>
              </a:rPr>
              <a:t>Ⅲ.经典结构</a:t>
            </a:r>
            <a:endParaRPr lang="zh-CN" altLang="en-US" b="1"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1.如今,足球是世界上最受欢迎的运动之一。</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These days, football is </a:t>
            </a:r>
            <a:r>
              <a:rPr lang="zh-CN" altLang="en-US" sz="1815" u="sng" kern="0" dirty="0">
                <a:solidFill>
                  <a:srgbClr val="FF0000"/>
                </a:solidFill>
                <a:latin typeface="Times New Roman" panose="02020603050405020304" pitchFamily="65" charset="-122"/>
                <a:ea typeface="宋体" panose="02010600030101010101" pitchFamily="2" charset="-122"/>
              </a:rPr>
              <a:t>one of the most popular sports</a:t>
            </a:r>
            <a:r>
              <a:rPr lang="zh-CN" altLang="en-US" sz="1815" kern="0" dirty="0">
                <a:solidFill>
                  <a:srgbClr val="000000"/>
                </a:solidFill>
                <a:latin typeface="Times New Roman" panose="02020603050405020304" pitchFamily="65" charset="-122"/>
                <a:ea typeface="宋体" panose="02010600030101010101" pitchFamily="2" charset="-122"/>
              </a:rPr>
              <a:t>  in the world.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2.我们如今所知道的足球起源于大不列颠,在那里这项运动被赋予了新的规则。</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Football as we know it today started in Great Britain,  </a:t>
            </a:r>
            <a:r>
              <a:rPr lang="zh-CN" altLang="en-US" sz="1815" u="sng" kern="0" dirty="0">
                <a:solidFill>
                  <a:srgbClr val="FF0000"/>
                </a:solidFill>
                <a:latin typeface="Times New Roman" panose="02020603050405020304" pitchFamily="65" charset="-122"/>
                <a:ea typeface="宋体" panose="02010600030101010101" pitchFamily="2" charset="-122"/>
              </a:rPr>
              <a:t>where</a:t>
            </a:r>
            <a:r>
              <a:rPr lang="zh-CN" altLang="en-US" sz="1815" kern="0" dirty="0">
                <a:solidFill>
                  <a:srgbClr val="000000"/>
                </a:solidFill>
                <a:latin typeface="Times New Roman" panose="02020603050405020304" pitchFamily="65" charset="-122"/>
                <a:ea typeface="宋体" panose="02010600030101010101" pitchFamily="2" charset="-122"/>
              </a:rPr>
              <a:t>   the game was given </a:t>
            </a:r>
            <a:br>
              <a:rPr dirty="0"/>
            </a:br>
            <a:r>
              <a:rPr lang="zh-CN" altLang="en-US" sz="1815" kern="0" dirty="0">
                <a:solidFill>
                  <a:srgbClr val="000000"/>
                </a:solidFill>
                <a:latin typeface="Times New Roman" panose="02020603050405020304" pitchFamily="65" charset="-122"/>
                <a:ea typeface="宋体" panose="02010600030101010101" pitchFamily="2" charset="-122"/>
              </a:rPr>
              <a:t>new rules.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3.它也是一项玩起来花费很低的运动。</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It is also a game that is  </a:t>
            </a:r>
            <a:r>
              <a:rPr lang="zh-CN" altLang="en-US" sz="1815" u="sng" kern="0" dirty="0">
                <a:solidFill>
                  <a:srgbClr val="FF0000"/>
                </a:solidFill>
                <a:latin typeface="Times New Roman" panose="02020603050405020304" pitchFamily="65" charset="-122"/>
                <a:ea typeface="宋体" panose="02010600030101010101" pitchFamily="2" charset="-122"/>
              </a:rPr>
              <a:t>very cheap to play</a:t>
            </a:r>
            <a:r>
              <a:rPr lang="zh-CN" altLang="en-US" sz="1815" kern="0" dirty="0">
                <a:solidFill>
                  <a:srgbClr val="000000"/>
                </a:solidFill>
                <a:latin typeface="Times New Roman" panose="02020603050405020304" pitchFamily="65" charset="-122"/>
                <a:ea typeface="宋体" panose="02010600030101010101" pitchFamily="2" charset="-122"/>
              </a:rPr>
              <a:t> .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4.在世界各地你都可以看到孩子们在用塑料袋制成的球尽情玩耍</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All over the world you can  </a:t>
            </a:r>
            <a:r>
              <a:rPr lang="zh-CN" altLang="en-US" sz="1815" u="sng" kern="0" dirty="0">
                <a:solidFill>
                  <a:srgbClr val="FF0000"/>
                </a:solidFill>
                <a:latin typeface="Times New Roman" panose="02020603050405020304" pitchFamily="65" charset="-122"/>
                <a:ea typeface="宋体" panose="02010600030101010101" pitchFamily="2" charset="-122"/>
              </a:rPr>
              <a:t>see kids playing</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to their hearts’ content with a ball </a:t>
            </a:r>
            <a:br>
              <a:rPr dirty="0"/>
            </a:br>
            <a:r>
              <a:rPr lang="zh-CN" altLang="en-US" sz="1815" kern="0" dirty="0">
                <a:solidFill>
                  <a:srgbClr val="000000"/>
                </a:solidFill>
                <a:latin typeface="Times New Roman" panose="02020603050405020304" pitchFamily="65" charset="-122"/>
                <a:ea typeface="宋体" panose="02010600030101010101" pitchFamily="2" charset="-122"/>
              </a:rPr>
              <a:t>made of plastic bags...</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2827655" y="1957705"/>
            <a:ext cx="288734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5715000" y="2829560"/>
            <a:ext cx="63246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2882265" y="4111625"/>
            <a:ext cx="179324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3293110" y="4977765"/>
            <a:ext cx="15335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77129"/>
            <a:ext cx="8316000" cy="432562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5.我可以向你保证,它(足球)远远比那个(生死)重要得多。</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I can assure you it is much, much  </a:t>
            </a:r>
            <a:r>
              <a:rPr lang="zh-CN" altLang="en-US" sz="1815" u="sng" kern="0" dirty="0">
                <a:solidFill>
                  <a:srgbClr val="FF0000"/>
                </a:solidFill>
                <a:latin typeface="Times New Roman" panose="02020603050405020304" pitchFamily="65" charset="-122"/>
                <a:ea typeface="宋体" panose="02010600030101010101" pitchFamily="2" charset="-122"/>
              </a:rPr>
              <a:t>more important than</a:t>
            </a:r>
            <a:r>
              <a:rPr lang="zh-CN" altLang="en-US" sz="1815" kern="0" dirty="0">
                <a:solidFill>
                  <a:srgbClr val="000000"/>
                </a:solidFill>
                <a:latin typeface="Times New Roman" panose="02020603050405020304" pitchFamily="65" charset="-122"/>
                <a:ea typeface="宋体" panose="02010600030101010101" pitchFamily="2" charset="-122"/>
              </a:rPr>
              <a:t>  that.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6.这个国际网站是一个让跑步者分享自己有关跑步的故事的地方。</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This global site is a place for runners </a:t>
            </a:r>
            <a:r>
              <a:rPr lang="zh-CN" altLang="en-US" sz="1815" u="sng" kern="0" dirty="0">
                <a:solidFill>
                  <a:srgbClr val="FF0000"/>
                </a:solidFill>
                <a:latin typeface="Times New Roman" panose="02020603050405020304" pitchFamily="65" charset="-122"/>
                <a:ea typeface="宋体" panose="02010600030101010101" pitchFamily="2" charset="-122"/>
              </a:rPr>
              <a:t>to share</a:t>
            </a:r>
            <a:r>
              <a:rPr lang="zh-CN" altLang="en-US" sz="1815" kern="0" dirty="0">
                <a:solidFill>
                  <a:srgbClr val="000000"/>
                </a:solidFill>
                <a:latin typeface="Times New Roman" panose="02020603050405020304" pitchFamily="65" charset="-122"/>
                <a:ea typeface="宋体" panose="02010600030101010101" pitchFamily="2" charset="-122"/>
              </a:rPr>
              <a:t>  their stories about running.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7.然而,有时候压力是非常大的,这相应地会让我感到焦虑。</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It can be quite stressful at times, though, which in turn  </a:t>
            </a:r>
            <a:r>
              <a:rPr lang="zh-CN" altLang="en-US" sz="1815" u="sng" kern="0" dirty="0">
                <a:solidFill>
                  <a:srgbClr val="FF0000"/>
                </a:solidFill>
                <a:latin typeface="Times New Roman" panose="02020603050405020304" pitchFamily="65" charset="-122"/>
                <a:ea typeface="宋体" panose="02010600030101010101" pitchFamily="2" charset="-122"/>
              </a:rPr>
              <a:t>makes me feel anxious</a:t>
            </a:r>
            <a:r>
              <a:rPr lang="zh-CN" altLang="en-US" sz="1815" kern="0" dirty="0">
                <a:solidFill>
                  <a:srgbClr val="000000"/>
                </a:solidFill>
                <a:latin typeface="Times New Roman" panose="02020603050405020304" pitchFamily="65" charset="-122"/>
                <a:ea typeface="宋体" panose="02010600030101010101" pitchFamily="2" charset="-122"/>
              </a:rPr>
              <a:t>  .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8.无论是在健身房还是在路上,都是由于紧张而产生的精力推动我跑完第一英</a:t>
            </a:r>
            <a:br>
              <a:rPr dirty="0"/>
            </a:br>
            <a:r>
              <a:rPr lang="zh-CN" altLang="en-US" sz="1815" kern="0" dirty="0">
                <a:solidFill>
                  <a:srgbClr val="000000"/>
                </a:solidFill>
                <a:latin typeface="Times New Roman" panose="02020603050405020304" pitchFamily="65" charset="-122"/>
                <a:ea typeface="宋体" panose="02010600030101010101" pitchFamily="2" charset="-122"/>
              </a:rPr>
              <a:t>里。</a:t>
            </a:r>
            <a:endParaRPr lang="zh-CN" altLang="en-US" dirty="0"/>
          </a:p>
          <a:p>
            <a:pPr marL="0" indent="0" eaLnBrk="0" latinLnBrk="1" hangingPunct="0">
              <a:lnSpc>
                <a:spcPct val="150000"/>
              </a:lnSpc>
              <a:spcBef>
                <a:spcPts val="140"/>
              </a:spcBef>
              <a:buNone/>
            </a:pP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Whether </a:t>
            </a:r>
            <a:r>
              <a:rPr lang="zh-CN" altLang="en-US" sz="1815" i="1"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I’m at the gym </a:t>
            </a:r>
            <a:r>
              <a:rPr lang="zh-CN" altLang="en-US" sz="1815" u="sng" kern="0" dirty="0">
                <a:solidFill>
                  <a:srgbClr val="FF0000"/>
                </a:solidFill>
                <a:latin typeface="Times New Roman" panose="02020603050405020304" pitchFamily="65" charset="-122"/>
                <a:ea typeface="宋体" panose="02010600030101010101" pitchFamily="2" charset="-122"/>
              </a:rPr>
              <a:t>　or    </a:t>
            </a:r>
            <a:r>
              <a:rPr lang="zh-CN" altLang="en-US" sz="1815" kern="0" dirty="0">
                <a:solidFill>
                  <a:srgbClr val="000000"/>
                </a:solidFill>
                <a:latin typeface="Times New Roman" panose="02020603050405020304" pitchFamily="65" charset="-122"/>
                <a:ea typeface="宋体" panose="02010600030101010101" pitchFamily="2" charset="-122"/>
              </a:rPr>
              <a:t> on the road, my nervous energy pushes me </a:t>
            </a:r>
            <a:br>
              <a:rPr dirty="0"/>
            </a:br>
            <a:r>
              <a:rPr lang="zh-CN" altLang="en-US" sz="1815" kern="0" dirty="0">
                <a:solidFill>
                  <a:srgbClr val="000000"/>
                </a:solidFill>
                <a:latin typeface="Times New Roman" panose="02020603050405020304" pitchFamily="65" charset="-122"/>
                <a:ea typeface="宋体" panose="02010600030101010101" pitchFamily="2" charset="-122"/>
              </a:rPr>
              <a:t>through mile one. </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3863975" y="1735455"/>
            <a:ext cx="199390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211955" y="2629535"/>
            <a:ext cx="76644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5857875" y="3477260"/>
            <a:ext cx="216725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720090" y="4764405"/>
            <a:ext cx="97345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3363595" y="4764405"/>
            <a:ext cx="6540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16509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a:solidFill>
                  <a:srgbClr val="000000"/>
                </a:solidFill>
                <a:latin typeface="Times New Roman" panose="02020603050405020304" pitchFamily="65" charset="-122"/>
                <a:ea typeface="宋体" panose="02010600030101010101" pitchFamily="2" charset="-122"/>
              </a:rPr>
              <a:t>Ⅳ.长难句分析</a:t>
            </a:r>
            <a:endParaRPr lang="zh-CN" altLang="en-US" b="1"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1.Given that Neil Armstrong wanted to take a football to the Moon, we could even </a:t>
            </a:r>
            <a:br>
              <a:rPr dirty="0"/>
            </a:br>
            <a:r>
              <a:rPr lang="zh-CN" altLang="en-US" sz="1815" kern="0" dirty="0">
                <a:solidFill>
                  <a:srgbClr val="000000"/>
                </a:solidFill>
                <a:latin typeface="Times New Roman" panose="02020603050405020304" pitchFamily="65" charset="-122"/>
                <a:ea typeface="宋体" panose="02010600030101010101" pitchFamily="2" charset="-122"/>
              </a:rPr>
              <a:t>say that it is also the most popular sport out of this world!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分析:本句是主从复合句。其中Given that引导 </a:t>
            </a:r>
            <a:r>
              <a:rPr lang="zh-CN" altLang="en-US" sz="1815" u="sng" kern="0" dirty="0">
                <a:solidFill>
                  <a:srgbClr val="FF0000"/>
                </a:solidFill>
                <a:latin typeface="Times New Roman" panose="02020603050405020304" pitchFamily="65" charset="-122"/>
                <a:ea typeface="宋体" panose="02010600030101010101" pitchFamily="2" charset="-122"/>
              </a:rPr>
              <a:t>　状语    </a:t>
            </a:r>
            <a:r>
              <a:rPr lang="zh-CN" altLang="en-US" sz="1815" kern="0" dirty="0">
                <a:solidFill>
                  <a:srgbClr val="000000"/>
                </a:solidFill>
                <a:latin typeface="Times New Roman" panose="02020603050405020304" pitchFamily="65" charset="-122"/>
                <a:ea typeface="宋体" panose="02010600030101010101" pitchFamily="2" charset="-122"/>
              </a:rPr>
              <a:t> 从句;第二个that引导</a:t>
            </a:r>
            <a:endParaRPr lang="en-US" altLang="zh-CN" sz="181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FF0000"/>
                </a:solidFill>
                <a:latin typeface="Times New Roman" panose="02020603050405020304" pitchFamily="65" charset="-122"/>
                <a:ea typeface="宋体" panose="02010600030101010101" pitchFamily="2" charset="-122"/>
              </a:rPr>
              <a:t>宾语</a:t>
            </a:r>
            <a:r>
              <a:rPr lang="zh-CN" altLang="en-US" sz="1815" kern="0" dirty="0">
                <a:solidFill>
                  <a:srgbClr val="000000"/>
                </a:solidFill>
                <a:latin typeface="Times New Roman" panose="02020603050405020304" pitchFamily="65" charset="-122"/>
                <a:ea typeface="宋体" panose="02010600030101010101" pitchFamily="2" charset="-122"/>
              </a:rPr>
              <a:t>   从句,作动词say的宾语。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句意:考虑到尼尔·阿姆斯特朗想要把足球带上月球,我们甚至可以说它也是这个</a:t>
            </a:r>
            <a:br>
              <a:rPr dirty="0"/>
            </a:br>
            <a:r>
              <a:rPr lang="zh-CN" altLang="en-US" sz="1815" kern="0" dirty="0">
                <a:solidFill>
                  <a:srgbClr val="000000"/>
                </a:solidFill>
                <a:latin typeface="Times New Roman" panose="02020603050405020304" pitchFamily="65" charset="-122"/>
                <a:ea typeface="宋体" panose="02010600030101010101" pitchFamily="2" charset="-122"/>
              </a:rPr>
              <a:t>世界之外最受欢迎的运动!</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2.It was then known as </a:t>
            </a:r>
            <a:r>
              <a:rPr lang="zh-CN" altLang="en-US" sz="1815" i="1" kern="0" dirty="0">
                <a:solidFill>
                  <a:srgbClr val="000000"/>
                </a:solidFill>
                <a:latin typeface="Times New Roman" panose="02020603050405020304" pitchFamily="65" charset="-122"/>
                <a:ea typeface="宋体" panose="02010600030101010101" pitchFamily="2" charset="-122"/>
              </a:rPr>
              <a:t>cuju</a:t>
            </a:r>
            <a:r>
              <a:rPr lang="zh-CN" altLang="en-US" sz="1815" kern="0" dirty="0">
                <a:solidFill>
                  <a:srgbClr val="000000"/>
                </a:solidFill>
                <a:latin typeface="Times New Roman" panose="02020603050405020304" pitchFamily="65" charset="-122"/>
                <a:ea typeface="宋体" panose="02010600030101010101" pitchFamily="2" charset="-122"/>
              </a:rPr>
              <a:t>(kick ball), a game using a ball of animal skins with hair </a:t>
            </a:r>
            <a:br>
              <a:rPr dirty="0"/>
            </a:br>
            <a:r>
              <a:rPr lang="zh-CN" altLang="en-US" sz="1815" kern="0" dirty="0">
                <a:solidFill>
                  <a:srgbClr val="000000"/>
                </a:solidFill>
                <a:latin typeface="Times New Roman" panose="02020603050405020304" pitchFamily="65" charset="-122"/>
                <a:ea typeface="宋体" panose="02010600030101010101" pitchFamily="2" charset="-122"/>
              </a:rPr>
              <a:t>inside.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分析:本句是简单句。其中名词短语a game...inside作名词</a:t>
            </a:r>
            <a:r>
              <a:rPr lang="zh-CN" altLang="en-US" sz="1815" i="1" kern="0" dirty="0">
                <a:solidFill>
                  <a:srgbClr val="000000"/>
                </a:solidFill>
                <a:latin typeface="Times New Roman" panose="02020603050405020304" pitchFamily="65" charset="-122"/>
                <a:ea typeface="宋体" panose="02010600030101010101" pitchFamily="2" charset="-122"/>
              </a:rPr>
              <a:t>cuju</a:t>
            </a:r>
            <a:r>
              <a:rPr lang="zh-CN" altLang="en-US" sz="1815" kern="0" dirty="0">
                <a:solidFill>
                  <a:srgbClr val="000000"/>
                </a:solidFill>
                <a:latin typeface="Times New Roman" panose="02020603050405020304" pitchFamily="65" charset="-122"/>
                <a:ea typeface="宋体" panose="02010600030101010101" pitchFamily="2" charset="-122"/>
              </a:rPr>
              <a:t>的 </a:t>
            </a:r>
            <a:r>
              <a:rPr lang="zh-CN" altLang="en-US" sz="1815" u="sng" kern="0" dirty="0">
                <a:solidFill>
                  <a:srgbClr val="FF0000"/>
                </a:solidFill>
                <a:latin typeface="Times New Roman" panose="02020603050405020304" pitchFamily="65" charset="-122"/>
                <a:ea typeface="宋体" panose="02010600030101010101" pitchFamily="2" charset="-122"/>
              </a:rPr>
              <a:t>同位语</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,现在分词短语using a ball of animal skins with hair inside作 </a:t>
            </a:r>
            <a:r>
              <a:rPr lang="zh-CN" altLang="en-US" sz="1815" u="sng" kern="0" dirty="0">
                <a:solidFill>
                  <a:srgbClr val="FF0000"/>
                </a:solidFill>
                <a:latin typeface="Times New Roman" panose="02020603050405020304" pitchFamily="65" charset="-122"/>
                <a:ea typeface="宋体" panose="02010600030101010101" pitchFamily="2" charset="-122"/>
              </a:rPr>
              <a:t>定语</a:t>
            </a:r>
            <a:r>
              <a:rPr lang="zh-CN" altLang="en-US" sz="1815" kern="0" dirty="0">
                <a:solidFill>
                  <a:srgbClr val="000000"/>
                </a:solidFill>
                <a:latin typeface="Times New Roman" panose="02020603050405020304" pitchFamily="65" charset="-122"/>
                <a:ea typeface="宋体" panose="02010600030101010101" pitchFamily="2" charset="-122"/>
              </a:rPr>
              <a:t> ,修饰名词 </a:t>
            </a:r>
            <a:r>
              <a:rPr lang="zh-CN" altLang="en-US" sz="1815" u="sng" kern="0" dirty="0">
                <a:solidFill>
                  <a:srgbClr val="FF0000"/>
                </a:solidFill>
                <a:latin typeface="Times New Roman" panose="02020603050405020304" pitchFamily="65" charset="-122"/>
                <a:ea typeface="宋体" panose="02010600030101010101" pitchFamily="2" charset="-122"/>
              </a:rPr>
              <a:t>game</a:t>
            </a:r>
            <a:r>
              <a:rPr lang="zh-CN" altLang="en-US" sz="1815" kern="0" dirty="0">
                <a:solidFill>
                  <a:srgbClr val="000000"/>
                </a:solidFill>
                <a:latin typeface="Times New Roman" panose="02020603050405020304" pitchFamily="65" charset="-122"/>
                <a:ea typeface="宋体" panose="02010600030101010101" pitchFamily="2" charset="-122"/>
              </a:rPr>
              <a:t> 。</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句意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那时它被称为蹴鞠</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踢球</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一项使用由</a:t>
            </a:r>
            <a:r>
              <a:rPr lang="zh-CN" altLang="en-US" sz="1815" kern="0" spc="-150" dirty="0">
                <a:solidFill>
                  <a:srgbClr val="000000"/>
                </a:solidFill>
                <a:latin typeface="Times New Roman" panose="02020603050405020304" pitchFamily="65" charset="-122"/>
                <a:ea typeface="宋体" panose="02010600030101010101" pitchFamily="2" charset="-122"/>
              </a:rPr>
              <a:t>动物皮革里面填充</a:t>
            </a:r>
            <a:r>
              <a:rPr lang="zh-CN" altLang="en-US" sz="1815" kern="0" dirty="0">
                <a:solidFill>
                  <a:srgbClr val="000000"/>
                </a:solidFill>
                <a:latin typeface="Times New Roman" panose="02020603050405020304" pitchFamily="65" charset="-122"/>
                <a:ea typeface="宋体" panose="02010600030101010101" pitchFamily="2" charset="-122"/>
              </a:rPr>
              <a:t>毛发制成的球的运动。</a:t>
            </a:r>
            <a:endParaRPr lang="zh-CN" altLang="en-US" sz="2000"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5250180" y="2315210"/>
            <a:ext cx="93916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720381" y="2735833"/>
            <a:ext cx="785818" cy="35687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6978650" y="4849495"/>
            <a:ext cx="755650" cy="39600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5478780" y="5314950"/>
            <a:ext cx="5040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7035800" y="5314950"/>
            <a:ext cx="5314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758423"/>
            <a:ext cx="8316000" cy="302958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a:solidFill>
                  <a:srgbClr val="000000"/>
                </a:solidFill>
                <a:latin typeface="Times New Roman" panose="02020603050405020304" pitchFamily="65" charset="-122"/>
                <a:ea typeface="宋体" panose="02010600030101010101" pitchFamily="2" charset="-122"/>
              </a:rPr>
              <a:t>Ⅴ.必备语法</a:t>
            </a:r>
            <a:endParaRPr lang="zh-CN" altLang="en-US" b="1" dirty="0"/>
          </a:p>
          <a:p>
            <a:pPr marL="0" indent="0" eaLnBrk="0" latinLnBrk="1" hangingPunct="0">
              <a:lnSpc>
                <a:spcPct val="150000"/>
              </a:lnSpc>
              <a:spcBef>
                <a:spcPts val="140"/>
              </a:spcBef>
              <a:buNone/>
            </a:pPr>
            <a:r>
              <a:rPr lang="zh-CN" altLang="en-US" sz="1815" i="1" kern="0" dirty="0">
                <a:solidFill>
                  <a:srgbClr val="000000"/>
                </a:solidFill>
                <a:latin typeface="Times New Roman" panose="02020603050405020304" pitchFamily="65" charset="-122"/>
                <a:ea typeface="宋体" panose="02010600030101010101" pitchFamily="2" charset="-122"/>
              </a:rPr>
              <a:t>to</a:t>
            </a:r>
            <a:r>
              <a:rPr lang="zh-CN" altLang="en-US" sz="1815" kern="0" dirty="0">
                <a:solidFill>
                  <a:srgbClr val="000000"/>
                </a:solidFill>
                <a:latin typeface="Times New Roman" panose="02020603050405020304" pitchFamily="65" charset="-122"/>
                <a:ea typeface="宋体" panose="02010600030101010101" pitchFamily="2" charset="-122"/>
              </a:rPr>
              <a:t>-infinitive as attributive and adverbial of result动词不定式作定语和结果状语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1.That football is such a simple game  </a:t>
            </a:r>
            <a:r>
              <a:rPr lang="zh-CN" altLang="en-US" sz="1815" u="sng" kern="0" dirty="0">
                <a:solidFill>
                  <a:srgbClr val="FF0000"/>
                </a:solidFill>
                <a:latin typeface="Times New Roman" panose="02020603050405020304" pitchFamily="65" charset="-122"/>
                <a:ea typeface="宋体" panose="02010600030101010101" pitchFamily="2" charset="-122"/>
              </a:rPr>
              <a:t>to play</a:t>
            </a:r>
            <a:r>
              <a:rPr lang="zh-CN" altLang="en-US" sz="1815" kern="0" dirty="0">
                <a:solidFill>
                  <a:srgbClr val="000000"/>
                </a:solidFill>
                <a:latin typeface="Times New Roman" panose="02020603050405020304" pitchFamily="65" charset="-122"/>
                <a:ea typeface="宋体" panose="02010600030101010101" pitchFamily="2" charset="-122"/>
              </a:rPr>
              <a:t>  (play) is perhaps the basis of its </a:t>
            </a:r>
            <a:br>
              <a:rPr dirty="0"/>
            </a:br>
            <a:r>
              <a:rPr lang="zh-CN" altLang="en-US" sz="1815" kern="0" dirty="0">
                <a:solidFill>
                  <a:srgbClr val="000000"/>
                </a:solidFill>
                <a:latin typeface="Times New Roman" panose="02020603050405020304" pitchFamily="65" charset="-122"/>
                <a:ea typeface="宋体" panose="02010600030101010101" pitchFamily="2" charset="-122"/>
              </a:rPr>
              <a:t>popularity.</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2.It is fun enough </a:t>
            </a:r>
            <a:r>
              <a:rPr lang="zh-CN" altLang="en-US" sz="1815" u="sng" kern="0" dirty="0">
                <a:solidFill>
                  <a:srgbClr val="FF0000"/>
                </a:solidFill>
                <a:latin typeface="Times New Roman" panose="02020603050405020304" pitchFamily="65" charset="-122"/>
                <a:ea typeface="宋体" panose="02010600030101010101" pitchFamily="2" charset="-122"/>
              </a:rPr>
              <a:t>to attract</a:t>
            </a:r>
            <a:r>
              <a:rPr lang="zh-CN" altLang="en-US" sz="1815" kern="0" dirty="0">
                <a:solidFill>
                  <a:srgbClr val="000000"/>
                </a:solidFill>
                <a:latin typeface="Times New Roman" panose="02020603050405020304" pitchFamily="65" charset="-122"/>
                <a:ea typeface="宋体" panose="02010600030101010101" pitchFamily="2" charset="-122"/>
              </a:rPr>
              <a:t> (attract) millions of people.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3.The footballer has a dream   </a:t>
            </a:r>
            <a:r>
              <a:rPr lang="zh-CN" altLang="en-US" sz="1815" u="sng" kern="0" dirty="0">
                <a:solidFill>
                  <a:srgbClr val="FF0000"/>
                </a:solidFill>
                <a:latin typeface="Times New Roman" panose="02020603050405020304" pitchFamily="65" charset="-122"/>
                <a:ea typeface="宋体" panose="02010600030101010101" pitchFamily="2" charset="-122"/>
              </a:rPr>
              <a:t>to play</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(play) for a top team.</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4.We arrived at the stadium, only  </a:t>
            </a:r>
            <a:r>
              <a:rPr lang="zh-CN" altLang="en-US" sz="1815" u="sng" kern="0" dirty="0">
                <a:solidFill>
                  <a:srgbClr val="FF0000"/>
                </a:solidFill>
                <a:latin typeface="Times New Roman" panose="02020603050405020304" pitchFamily="65" charset="-122"/>
                <a:ea typeface="宋体" panose="02010600030101010101" pitchFamily="2" charset="-122"/>
              </a:rPr>
              <a:t>to find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(find) the game had been cancelled.</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4286250" y="2682875"/>
            <a:ext cx="74104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2391410" y="3512820"/>
            <a:ext cx="82994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3500120" y="3937635"/>
            <a:ext cx="73088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3901440" y="4431030"/>
            <a:ext cx="7493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27681"/>
            <a:ext cx="8316000" cy="3964290"/>
          </a:xfrm>
          <a:prstGeom prst="rect">
            <a:avLst/>
          </a:prstGeom>
          <a:noFill/>
        </p:spPr>
        <p:txBody>
          <a:bodyPr wrap="square" lIns="0" tIns="0" rIns="0" bIns="0" rtlCol="0">
            <a:spAutoFit/>
          </a:bodyPr>
          <a:lstStyle/>
          <a:p>
            <a:pPr marL="0" indent="0" eaLnBrk="0" latinLnBrk="1" hangingPunct="0">
              <a:lnSpc>
                <a:spcPct val="150000"/>
              </a:lnSpc>
              <a:spcBef>
                <a:spcPts val="460"/>
              </a:spcBef>
              <a:buNone/>
            </a:pPr>
            <a:r>
              <a:rPr lang="zh-CN" altLang="en-US" sz="2325" kern="0" spc="11997"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basis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.基础;根据;准则;原因</a:t>
            </a:r>
            <a:endParaRPr lang="zh-CN" altLang="en-US" dirty="0"/>
          </a:p>
          <a:p>
            <a:pPr marL="0" indent="0" eaLnBrk="0" latinLnBrk="1" hangingPunct="0">
              <a:lnSpc>
                <a:spcPct val="150000"/>
              </a:lnSpc>
              <a:spcBef>
                <a:spcPts val="130"/>
              </a:spcBef>
              <a:buNone/>
            </a:pPr>
            <a:r>
              <a:rPr lang="zh-CN" altLang="en-US" sz="1815" kern="0" dirty="0">
                <a:solidFill>
                  <a:srgbClr val="000000"/>
                </a:solidFill>
                <a:latin typeface="Times New Roman" panose="02020603050405020304" pitchFamily="65" charset="-122"/>
                <a:ea typeface="宋体" panose="02010600030101010101" pitchFamily="2" charset="-122"/>
              </a:rPr>
              <a:t>　　That football is such a simple game to play is perhaps the basis of its popularity.</a:t>
            </a:r>
            <a:br>
              <a:rPr dirty="0"/>
            </a:br>
            <a:r>
              <a:rPr lang="zh-CN" altLang="en-US" sz="1815" kern="0" dirty="0">
                <a:solidFill>
                  <a:srgbClr val="000000"/>
                </a:solidFill>
                <a:latin typeface="Times New Roman" panose="02020603050405020304" pitchFamily="65" charset="-122"/>
                <a:ea typeface="宋体" panose="02010600030101010101" pitchFamily="2" charset="-122"/>
              </a:rPr>
              <a:t>(教材P26)足球是玩起来如此简单的一项运动,这也许是它受欢迎的原因。</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zh-CN" altLang="en-US" sz="2000" dirty="0"/>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The “24 solar terms” was created several thousand years ago on the basis of the </a:t>
            </a:r>
            <a:br>
              <a:rPr lang="en-US" sz="2000" dirty="0"/>
            </a:br>
            <a:r>
              <a:rPr lang="en-US" altLang="zh-CN" sz="1815" kern="0" dirty="0">
                <a:solidFill>
                  <a:srgbClr val="000000"/>
                </a:solidFill>
                <a:latin typeface="Times New Roman" panose="02020603050405020304" pitchFamily="65" charset="-122"/>
                <a:ea typeface="宋体" panose="02010600030101010101" pitchFamily="2" charset="-122"/>
              </a:rPr>
              <a:t>practical need of agriculture.</a:t>
            </a:r>
            <a:endParaRPr lang="en-US" altLang="zh-CN" sz="2000" dirty="0"/>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二十四节气”是几千年前</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人们</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根据农业的实际需要而创造的。</a:t>
            </a:r>
            <a:endParaRPr lang="zh-CN" altLang="en-US" sz="2000" dirty="0"/>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It is foolish of you to base your hopes on/upon his promise.</a:t>
            </a:r>
            <a:endParaRPr lang="en-US" altLang="zh-CN"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把你的希望建立在他的承诺上是愚蠢的。</a:t>
            </a:r>
            <a:endParaRPr lang="zh-CN" altLang="en-US" sz="2000" dirty="0"/>
          </a:p>
        </p:txBody>
      </p:sp>
      <p:pic>
        <p:nvPicPr>
          <p:cNvPr id="3" name="图片 3" descr="textimage0.jpeg"/>
          <p:cNvPicPr>
            <a:picLocks noChangeAspect="1"/>
          </p:cNvPicPr>
          <p:nvPr/>
        </p:nvPicPr>
        <p:blipFill>
          <a:blip r:embed="rId3" cstate="print"/>
          <a:stretch>
            <a:fillRect/>
          </a:stretch>
        </p:blipFill>
        <p:spPr>
          <a:xfrm>
            <a:off x="3143240" y="1079058"/>
            <a:ext cx="1803324" cy="371965"/>
          </a:xfrm>
          <a:prstGeom prst="rect">
            <a:avLst/>
          </a:prstGeom>
        </p:spPr>
      </p:pic>
      <p:pic>
        <p:nvPicPr>
          <p:cNvPr id="4" name="图片 4" descr="textimage1.jpeg"/>
          <p:cNvPicPr>
            <a:picLocks noChangeAspect="1"/>
          </p:cNvPicPr>
          <p:nvPr/>
        </p:nvPicPr>
        <p:blipFill>
          <a:blip r:embed="rId4" cstate="print"/>
          <a:stretch>
            <a:fillRect/>
          </a:stretch>
        </p:blipFill>
        <p:spPr>
          <a:xfrm>
            <a:off x="857224" y="1650562"/>
            <a:ext cx="1208794" cy="329095"/>
          </a:xfrm>
          <a:prstGeom prst="rect">
            <a:avLst/>
          </a:prstGeom>
        </p:spPr>
      </p:pic>
      <p:pic>
        <p:nvPicPr>
          <p:cNvPr id="5" name="图片 3" descr="textimage2.jpeg"/>
          <p:cNvPicPr>
            <a:picLocks noChangeAspect="1"/>
          </p:cNvPicPr>
          <p:nvPr/>
        </p:nvPicPr>
        <p:blipFill>
          <a:blip r:embed="rId5" cstate="print"/>
          <a:stretch>
            <a:fillRect/>
          </a:stretch>
        </p:blipFill>
        <p:spPr>
          <a:xfrm>
            <a:off x="720000" y="3007884"/>
            <a:ext cx="209549" cy="238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06199"/>
            <a:ext cx="8316000" cy="3414268"/>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The basic rule of a good interpersonal relationship is simple: treat others in the same </a:t>
            </a:r>
            <a:br>
              <a:rPr dirty="0"/>
            </a:br>
            <a:r>
              <a:rPr lang="zh-CN" altLang="en-US" sz="1815" kern="0" dirty="0">
                <a:solidFill>
                  <a:srgbClr val="000000"/>
                </a:solidFill>
                <a:latin typeface="Times New Roman" panose="02020603050405020304" pitchFamily="65" charset="-122"/>
                <a:ea typeface="宋体" panose="02010600030101010101" pitchFamily="2" charset="-122"/>
              </a:rPr>
              <a:t>way you would want to be treated.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良好的人际关系的基本原则很简单:己所不欲,勿施于人。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Basically, it is a good composition, though there are some spelling mistakes.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大体上,这是一篇很好的作文,尽管有一些拼写错误。</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t>
            </a:r>
            <a:r>
              <a:rPr lang="zh-CN" altLang="en-US" sz="1815" i="1" kern="0" dirty="0">
                <a:solidFill>
                  <a:srgbClr val="000000"/>
                </a:solidFill>
                <a:latin typeface="Times New Roman" panose="02020603050405020304" pitchFamily="65" charset="-122"/>
                <a:ea typeface="宋体" panose="02010600030101010101" pitchFamily="2" charset="-122"/>
              </a:rPr>
              <a:t>China</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Daily</a:t>
            </a:r>
            <a:r>
              <a:rPr lang="zh-CN" altLang="en-US" sz="1815" kern="0" dirty="0">
                <a:solidFill>
                  <a:srgbClr val="000000"/>
                </a:solidFill>
                <a:latin typeface="Times New Roman" panose="02020603050405020304" pitchFamily="65" charset="-122"/>
                <a:ea typeface="宋体" panose="02010600030101010101" pitchFamily="2" charset="-122"/>
              </a:rPr>
              <a:t>,2020年9月) Based on the famous Chinese folk tale, </a:t>
            </a:r>
            <a:r>
              <a:rPr lang="zh-CN" altLang="en-US" sz="1815" i="1" kern="0" dirty="0">
                <a:solidFill>
                  <a:srgbClr val="000000"/>
                </a:solidFill>
                <a:latin typeface="Times New Roman" panose="02020603050405020304" pitchFamily="65" charset="-122"/>
                <a:ea typeface="宋体" panose="02010600030101010101" pitchFamily="2" charset="-122"/>
              </a:rPr>
              <a:t>Madame</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White</a:t>
            </a:r>
            <a:r>
              <a:rPr lang="zh-CN" altLang="en-US" sz="1815" kern="0" dirty="0">
                <a:solidFill>
                  <a:srgbClr val="000000"/>
                </a:solidFill>
                <a:latin typeface="Times New Roman" panose="02020603050405020304" pitchFamily="65" charset="-122"/>
                <a:ea typeface="宋体" panose="02010600030101010101" pitchFamily="2" charset="-122"/>
              </a:rPr>
              <a:t> </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i="1" kern="0" dirty="0">
                <a:solidFill>
                  <a:srgbClr val="000000"/>
                </a:solidFill>
                <a:latin typeface="Times New Roman" panose="02020603050405020304" pitchFamily="65" charset="-122"/>
                <a:ea typeface="宋体" panose="02010600030101010101" pitchFamily="2" charset="-122"/>
              </a:rPr>
              <a:t>Snake</a:t>
            </a:r>
            <a:r>
              <a:rPr lang="en-US" altLang="zh-CN" sz="1815" kern="0" dirty="0">
                <a:solidFill>
                  <a:srgbClr val="000000"/>
                </a:solidFill>
                <a:latin typeface="Times New Roman" panose="02020603050405020304" pitchFamily="65" charset="-122"/>
                <a:ea typeface="宋体" panose="02010600030101010101" pitchFamily="2" charset="-122"/>
              </a:rPr>
              <a:t>, the musical is directed by Mao </a:t>
            </a:r>
            <a:r>
              <a:rPr lang="en-US" altLang="zh-CN" sz="1815" kern="0" dirty="0" err="1">
                <a:solidFill>
                  <a:srgbClr val="000000"/>
                </a:solidFill>
                <a:latin typeface="Times New Roman" panose="02020603050405020304" pitchFamily="65" charset="-122"/>
                <a:ea typeface="宋体" panose="02010600030101010101" pitchFamily="2" charset="-122"/>
              </a:rPr>
              <a:t>Weiwei</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这部音乐剧改编自中国著名民间故</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事</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白蛇传</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由毛薇薇执导。</a:t>
            </a:r>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04749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a:t>
            </a:r>
            <a:r>
              <a:rPr lang="zh-CN" altLang="en-US" sz="1815" u="sng" kern="0" dirty="0">
                <a:solidFill>
                  <a:srgbClr val="FF0000"/>
                </a:solidFill>
                <a:latin typeface="Times New Roman" panose="02020603050405020304" pitchFamily="65" charset="-122"/>
                <a:ea typeface="宋体" panose="02010600030101010101" pitchFamily="2" charset="-122"/>
              </a:rPr>
              <a:t>　on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 basis of在</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基础上;根据</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on a...basis 按</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原则;以</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方式</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②base </a:t>
            </a:r>
            <a:r>
              <a:rPr lang="zh-CN" altLang="en-US" sz="1815" i="1" kern="0" dirty="0">
                <a:solidFill>
                  <a:srgbClr val="000000"/>
                </a:solidFill>
                <a:latin typeface="Times New Roman" panose="02020603050405020304" pitchFamily="65" charset="-122"/>
                <a:ea typeface="宋体" panose="02010600030101010101" pitchFamily="2" charset="-122"/>
              </a:rPr>
              <a:t>vt</a:t>
            </a:r>
            <a:r>
              <a:rPr lang="zh-CN" altLang="en-US" sz="1815" kern="0" dirty="0">
                <a:solidFill>
                  <a:srgbClr val="000000"/>
                </a:solidFill>
                <a:latin typeface="Times New Roman" panose="02020603050405020304" pitchFamily="65" charset="-122"/>
                <a:ea typeface="宋体" panose="02010600030101010101" pitchFamily="2" charset="-122"/>
              </a:rPr>
              <a:t>.以</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为据点;以</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为基础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.底部;根据</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base...  </a:t>
            </a:r>
            <a:r>
              <a:rPr lang="zh-CN" altLang="en-US" sz="1815" u="sng" kern="0" dirty="0">
                <a:solidFill>
                  <a:srgbClr val="FF0000"/>
                </a:solidFill>
                <a:latin typeface="Times New Roman" panose="02020603050405020304" pitchFamily="65" charset="-122"/>
                <a:ea typeface="宋体" panose="02010600030101010101" pitchFamily="2" charset="-122"/>
              </a:rPr>
              <a:t>on/upon</a:t>
            </a:r>
            <a:r>
              <a:rPr lang="zh-CN" altLang="en-US" sz="1815" kern="0" dirty="0">
                <a:solidFill>
                  <a:srgbClr val="000000"/>
                </a:solidFill>
                <a:latin typeface="Times New Roman" panose="02020603050405020304" pitchFamily="65" charset="-122"/>
                <a:ea typeface="宋体" panose="02010600030101010101" pitchFamily="2" charset="-122"/>
              </a:rPr>
              <a:t> ...把</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置于</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基础之上</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be  </a:t>
            </a:r>
            <a:r>
              <a:rPr lang="zh-CN" altLang="en-US" sz="1815" u="sng" kern="0" dirty="0">
                <a:solidFill>
                  <a:srgbClr val="FF0000"/>
                </a:solidFill>
                <a:latin typeface="Times New Roman" panose="02020603050405020304" pitchFamily="65" charset="-122"/>
                <a:ea typeface="宋体" panose="02010600030101010101" pitchFamily="2" charset="-122"/>
              </a:rPr>
              <a:t>based</a:t>
            </a:r>
            <a:r>
              <a:rPr lang="zh-CN" altLang="en-US" sz="1815" kern="0" dirty="0">
                <a:solidFill>
                  <a:srgbClr val="000000"/>
                </a:solidFill>
                <a:latin typeface="Times New Roman" panose="02020603050405020304" pitchFamily="65" charset="-122"/>
                <a:ea typeface="宋体" panose="02010600030101010101" pitchFamily="2" charset="-122"/>
              </a:rPr>
              <a:t> on/upon以</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为基础/根据</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③ </a:t>
            </a:r>
            <a:r>
              <a:rPr lang="zh-CN" altLang="en-US" sz="1815" u="sng" kern="0" dirty="0">
                <a:solidFill>
                  <a:srgbClr val="FF0000"/>
                </a:solidFill>
                <a:latin typeface="Times New Roman" panose="02020603050405020304" pitchFamily="65" charset="-122"/>
                <a:ea typeface="宋体" panose="02010600030101010101" pitchFamily="2" charset="-122"/>
              </a:rPr>
              <a:t>basic</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.基础的,基本的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basically</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adv</a:t>
            </a:r>
            <a:r>
              <a:rPr lang="zh-CN" altLang="en-US" sz="1815" kern="0" dirty="0">
                <a:solidFill>
                  <a:srgbClr val="000000"/>
                </a:solidFill>
                <a:latin typeface="Times New Roman" panose="02020603050405020304" pitchFamily="65" charset="-122"/>
                <a:ea typeface="宋体" panose="02010600030101010101" pitchFamily="2" charset="-122"/>
              </a:rPr>
              <a:t>.大体上;基本上;总的说来;从根本上说</a:t>
            </a:r>
            <a:endParaRPr lang="zh-CN" altLang="en-US" dirty="0"/>
          </a:p>
          <a:p>
            <a:pPr marL="0" indent="0" eaLnBrk="0" latinLnBrk="1" hangingPunct="0">
              <a:lnSpc>
                <a:spcPct val="150000"/>
              </a:lnSpc>
              <a:spcBef>
                <a:spcPts val="140"/>
              </a:spcBef>
              <a:buNone/>
            </a:pPr>
            <a:r>
              <a:rPr lang="zh-CN" altLang="en-US" sz="2360" kern="0" spc="9415"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3" name="图片 3" descr="textimage3.jpeg"/>
          <p:cNvPicPr>
            <a:picLocks noChangeAspect="1"/>
          </p:cNvPicPr>
          <p:nvPr/>
        </p:nvPicPr>
        <p:blipFill>
          <a:blip r:embed="rId3" cstate="print"/>
          <a:stretch>
            <a:fillRect/>
          </a:stretch>
        </p:blipFill>
        <p:spPr>
          <a:xfrm>
            <a:off x="720000" y="1562881"/>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967740" y="1921510"/>
            <a:ext cx="64198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1392555" y="3206115"/>
            <a:ext cx="78359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071245" y="3634740"/>
            <a:ext cx="53911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967740" y="4063365"/>
            <a:ext cx="54038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752475" y="4538345"/>
            <a:ext cx="8572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8"/>
                                        </p:tgtEl>
                                      </p:cBhvr>
                                    </p:animEffect>
                                    <p:set>
                                      <p:cBhvr>
                                        <p:cTn id="2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726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1-1 (2020全国新高考Ⅰ,七选五,</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)Remember, even world champion athletes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practice their skills</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on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 consistent basis.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考查介词。句意:记住,即使是世界冠军运动员也要坚持不懈地练习他们</a:t>
            </a:r>
            <a:br>
              <a:rPr dirty="0"/>
            </a:br>
            <a:r>
              <a:rPr lang="zh-CN" altLang="en-US" sz="1815" kern="0" dirty="0">
                <a:solidFill>
                  <a:srgbClr val="000000"/>
                </a:solidFill>
                <a:latin typeface="Times New Roman" panose="02020603050405020304" pitchFamily="65" charset="-122"/>
                <a:ea typeface="宋体" panose="02010600030101010101" pitchFamily="2" charset="-122"/>
              </a:rPr>
              <a:t>的技能。on a...basis 按</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原则; 以</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方式。</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1-2 (2020全国Ⅰ,阅读理解B,</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 beauty of rereading lies in the idea that our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bond with the work</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is based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(base) on our present mental register.</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考查时态及语态。此处表示“我们与作品的联系是建立在我们当前的心</a:t>
            </a:r>
            <a:br>
              <a:rPr dirty="0"/>
            </a:br>
            <a:r>
              <a:rPr lang="zh-CN" altLang="en-US" sz="1815" kern="0" dirty="0">
                <a:solidFill>
                  <a:srgbClr val="000000"/>
                </a:solidFill>
                <a:latin typeface="Times New Roman" panose="02020603050405020304" pitchFamily="65" charset="-122"/>
                <a:ea typeface="宋体" panose="02010600030101010101" pitchFamily="2" charset="-122"/>
              </a:rPr>
              <a:t>理状态之上的”,our bond with the work 与base之间为被动关系,且由主句中的谓</a:t>
            </a:r>
            <a:br>
              <a:rPr dirty="0"/>
            </a:br>
            <a:r>
              <a:rPr lang="zh-CN" altLang="en-US" sz="1815" kern="0" dirty="0">
                <a:solidFill>
                  <a:srgbClr val="000000"/>
                </a:solidFill>
                <a:latin typeface="Times New Roman" panose="02020603050405020304" pitchFamily="65" charset="-122"/>
                <a:ea typeface="宋体" panose="02010600030101010101" pitchFamily="2" charset="-122"/>
              </a:rPr>
              <a:t>语动词lies可知,此处应用一般现在时,故填is based。 </a:t>
            </a:r>
            <a:endParaRPr lang="zh-CN" altLang="en-US" dirty="0"/>
          </a:p>
        </p:txBody>
      </p:sp>
      <p:pic>
        <p:nvPicPr>
          <p:cNvPr id="3" name="图片 3" descr="textimage5.jpeg"/>
          <p:cNvPicPr>
            <a:picLocks noChangeAspect="1"/>
          </p:cNvPicPr>
          <p:nvPr/>
        </p:nvPicPr>
        <p:blipFill>
          <a:blip r:embed="rId3" cstate="print"/>
          <a:stretch>
            <a:fillRect/>
          </a:stretch>
        </p:blipFill>
        <p:spPr>
          <a:xfrm>
            <a:off x="3858825" y="1990086"/>
            <a:ext cx="427423" cy="287175"/>
          </a:xfrm>
          <a:prstGeom prst="rect">
            <a:avLst/>
          </a:prstGeom>
        </p:spPr>
      </p:pic>
      <p:pic>
        <p:nvPicPr>
          <p:cNvPr id="4" name="图片 4" descr="textimage6.jpeg"/>
          <p:cNvPicPr>
            <a:picLocks noChangeAspect="1"/>
          </p:cNvPicPr>
          <p:nvPr/>
        </p:nvPicPr>
        <p:blipFill>
          <a:blip r:embed="rId4" cstate="print"/>
          <a:stretch>
            <a:fillRect/>
          </a:stretch>
        </p:blipFill>
        <p:spPr>
          <a:xfrm>
            <a:off x="3575363" y="3706137"/>
            <a:ext cx="425133" cy="285636"/>
          </a:xfrm>
          <a:prstGeom prst="rect">
            <a:avLst/>
          </a:prstGeom>
        </p:spPr>
      </p:pic>
      <p:pic>
        <p:nvPicPr>
          <p:cNvPr id="6" name="图片 4" descr="textimage4.jpeg"/>
          <p:cNvPicPr>
            <a:picLocks noChangeAspect="1"/>
          </p:cNvPicPr>
          <p:nvPr/>
        </p:nvPicPr>
        <p:blipFill>
          <a:blip r:embed="rId5" cstate="print"/>
          <a:stretch>
            <a:fillRect/>
          </a:stretch>
        </p:blipFill>
        <p:spPr>
          <a:xfrm>
            <a:off x="781913" y="1062815"/>
            <a:ext cx="994480" cy="335716"/>
          </a:xfrm>
          <a:prstGeom prst="rect">
            <a:avLst/>
          </a:prstGeom>
        </p:spPr>
      </p:pic>
      <p:pic>
        <p:nvPicPr>
          <p:cNvPr id="7" name="Picture 4" descr="\\a015\吴双婷\线.tif"/>
          <p:cNvPicPr>
            <a:picLocks noChangeAspect="1" noChangeArrowheads="1"/>
          </p:cNvPicPr>
          <p:nvPr/>
        </p:nvPicPr>
        <p:blipFill>
          <a:blip r:embed="rId6" cstate="print"/>
          <a:srcRect/>
          <a:stretch>
            <a:fillRect/>
          </a:stretch>
        </p:blipFill>
        <p:spPr bwMode="auto">
          <a:xfrm>
            <a:off x="2562860" y="2400935"/>
            <a:ext cx="70739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6" cstate="print"/>
          <a:srcRect/>
          <a:stretch>
            <a:fillRect/>
          </a:stretch>
        </p:blipFill>
        <p:spPr bwMode="auto">
          <a:xfrm>
            <a:off x="2562860" y="4158615"/>
            <a:ext cx="108267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77129"/>
            <a:ext cx="8316000" cy="435483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1-3 (2020天津,阅读理解C改编,</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)Many of today’s sound professionals are </a:t>
            </a:r>
            <a:endParaRPr lang="zh-CN" altLang="en-US" sz="2000" dirty="0"/>
          </a:p>
          <a:p>
            <a:pPr eaLnBrk="0" latinLnBrk="1" hangingPunct="0">
              <a:lnSpc>
                <a:spcPct val="150000"/>
              </a:lnSpc>
            </a:pPr>
            <a:r>
              <a:rPr lang="zh-CN" altLang="en-US" sz="1815" kern="0" dirty="0">
                <a:solidFill>
                  <a:srgbClr val="000000"/>
                </a:solidFill>
                <a:latin typeface="Times New Roman" panose="02020603050405020304" pitchFamily="65" charset="-122"/>
                <a:ea typeface="宋体" panose="02010600030101010101" pitchFamily="2" charset="-122"/>
              </a:rPr>
              <a:t>sharing their knowledge and experience to create new products based  </a:t>
            </a:r>
            <a:r>
              <a:rPr lang="zh-CN" altLang="en-US" sz="1815" u="sng" kern="0" dirty="0">
                <a:solidFill>
                  <a:srgbClr val="FF0000"/>
                </a:solidFill>
                <a:latin typeface="Times New Roman" panose="02020603050405020304" pitchFamily="65" charset="-122"/>
                <a:ea typeface="宋体" panose="02010600030101010101" pitchFamily="2" charset="-122"/>
              </a:rPr>
              <a:t>on/upon</a:t>
            </a:r>
            <a:r>
              <a:rPr lang="zh-CN" altLang="en-US" sz="1815" kern="0" dirty="0">
                <a:solidFill>
                  <a:srgbClr val="000000"/>
                </a:solidFill>
                <a:latin typeface="Times New Roman" panose="02020603050405020304" pitchFamily="65" charset="-122"/>
                <a:ea typeface="宋体" panose="02010600030101010101" pitchFamily="2" charset="-122"/>
              </a:rPr>
              <a:t>  the phenomenon we call sound.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考查介词。句意:现在许多声音方面的专业人士正在分享他们的知识和经</a:t>
            </a:r>
            <a:br>
              <a:rPr dirty="0"/>
            </a:br>
            <a:r>
              <a:rPr lang="zh-CN" altLang="en-US" sz="1815" kern="0" dirty="0">
                <a:solidFill>
                  <a:srgbClr val="000000"/>
                </a:solidFill>
                <a:latin typeface="Times New Roman" panose="02020603050405020304" pitchFamily="65" charset="-122"/>
                <a:ea typeface="宋体" panose="02010600030101010101" pitchFamily="2" charset="-122"/>
              </a:rPr>
              <a:t>验,从而根据我们称作声音的现象创造出新的产品。be based on/upon意为“以</a:t>
            </a:r>
            <a:r>
              <a:rPr lang="zh-CN" altLang="en-US" sz="1815" kern="0" dirty="0">
                <a:solidFill>
                  <a:srgbClr val="000000"/>
                </a:solidFill>
                <a:latin typeface="黑体" panose="02010609060101010101" pitchFamily="65" charset="-122"/>
                <a:ea typeface="宋体" panose="02010600030101010101" pitchFamily="2" charset="-122"/>
              </a:rPr>
              <a:t>…</a:t>
            </a:r>
            <a:br>
              <a:rPr dirty="0"/>
            </a:b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为基础”。 故本空应用介词on或upon。</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1-4 (2019北京,七选五,</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)Stars apparently do not follow this </a:t>
            </a:r>
            <a:r>
              <a:rPr lang="zh-CN" altLang="en-US" sz="1815" u="sng" kern="0" dirty="0">
                <a:solidFill>
                  <a:srgbClr val="FF0000"/>
                </a:solidFill>
                <a:latin typeface="Times New Roman" panose="02020603050405020304" pitchFamily="65" charset="-122"/>
                <a:ea typeface="宋体" panose="02010600030101010101" pitchFamily="2" charset="-122"/>
              </a:rPr>
              <a:t>　basic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(base)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principle of sportsmanship.</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考查形容词。句意:明星们显然不遵循这种体育精神的基本原则。本空修</a:t>
            </a:r>
            <a:br>
              <a:rPr dirty="0"/>
            </a:br>
            <a:r>
              <a:rPr lang="zh-CN" altLang="en-US" sz="1815" kern="0" dirty="0">
                <a:solidFill>
                  <a:srgbClr val="000000"/>
                </a:solidFill>
                <a:latin typeface="Times New Roman" panose="02020603050405020304" pitchFamily="65" charset="-122"/>
                <a:ea typeface="宋体" panose="02010600030101010101" pitchFamily="2" charset="-122"/>
              </a:rPr>
              <a:t>饰名词principle,故应用形容词basic,意为“基本的”。</a:t>
            </a:r>
            <a:endParaRPr lang="zh-CN" altLang="en-US" dirty="0"/>
          </a:p>
        </p:txBody>
      </p:sp>
      <p:pic>
        <p:nvPicPr>
          <p:cNvPr id="3" name="图片 3" descr="textimage8.jpeg"/>
          <p:cNvPicPr>
            <a:picLocks noChangeAspect="1"/>
          </p:cNvPicPr>
          <p:nvPr/>
        </p:nvPicPr>
        <p:blipFill>
          <a:blip r:embed="rId3" cstate="print"/>
          <a:stretch>
            <a:fillRect/>
          </a:stretch>
        </p:blipFill>
        <p:spPr>
          <a:xfrm>
            <a:off x="3000364" y="3971778"/>
            <a:ext cx="442159" cy="297075"/>
          </a:xfrm>
          <a:prstGeom prst="rect">
            <a:avLst/>
          </a:prstGeom>
        </p:spPr>
      </p:pic>
      <p:pic>
        <p:nvPicPr>
          <p:cNvPr id="5" name="图片 5" descr="textimage7.jpeg"/>
          <p:cNvPicPr>
            <a:picLocks noChangeAspect="1"/>
          </p:cNvPicPr>
          <p:nvPr/>
        </p:nvPicPr>
        <p:blipFill>
          <a:blip r:embed="rId3" cstate="print"/>
          <a:stretch>
            <a:fillRect/>
          </a:stretch>
        </p:blipFill>
        <p:spPr>
          <a:xfrm>
            <a:off x="3857620" y="1400010"/>
            <a:ext cx="425306" cy="285752"/>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7240270" y="1786255"/>
            <a:ext cx="783590" cy="364490"/>
          </a:xfrm>
          <a:prstGeom prst="rect">
            <a:avLst/>
          </a:prstGeom>
          <a:noFill/>
          <a:ln w="9525">
            <a:noFill/>
            <a:miter lim="800000"/>
            <a:headEnd/>
            <a:tailEnd/>
          </a:ln>
        </p:spPr>
      </p:pic>
      <p:pic>
        <p:nvPicPr>
          <p:cNvPr id="7" name="Picture 4" descr="\\a015\吴双婷\线.tif"/>
          <p:cNvPicPr>
            <a:picLocks noChangeArrowheads="1"/>
          </p:cNvPicPr>
          <p:nvPr/>
        </p:nvPicPr>
        <p:blipFill>
          <a:blip r:embed="rId4" cstate="print"/>
          <a:srcRect/>
          <a:stretch>
            <a:fillRect/>
          </a:stretch>
        </p:blipFill>
        <p:spPr bwMode="auto">
          <a:xfrm>
            <a:off x="6831965" y="3912235"/>
            <a:ext cx="812165" cy="39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929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1-5 (</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)...story-telling was popular among the boys  </a:t>
            </a:r>
            <a:r>
              <a:rPr lang="zh-CN" altLang="en-US" sz="1815" u="sng" kern="0" dirty="0">
                <a:solidFill>
                  <a:srgbClr val="FF0000"/>
                </a:solidFill>
                <a:latin typeface="Times New Roman" panose="02020603050405020304" pitchFamily="65" charset="-122"/>
                <a:ea typeface="宋体" panose="02010600030101010101" pitchFamily="2" charset="-122"/>
              </a:rPr>
              <a:t>basically</a:t>
            </a:r>
            <a:r>
              <a:rPr lang="zh-CN" altLang="en-US" sz="1815" kern="0" dirty="0">
                <a:solidFill>
                  <a:srgbClr val="000000"/>
                </a:solidFill>
                <a:latin typeface="Times New Roman" panose="02020603050405020304" pitchFamily="65" charset="-122"/>
                <a:ea typeface="宋体" panose="02010600030101010101" pitchFamily="2" charset="-122"/>
              </a:rPr>
              <a:t>  (basic) because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listening to tales was an age-old practice.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考查副词。句意:</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讲故事在男孩子中很受欢迎,总的说来是因为听故</a:t>
            </a:r>
            <a:br>
              <a:rPr dirty="0"/>
            </a:br>
            <a:r>
              <a:rPr lang="zh-CN" altLang="en-US" sz="1815" kern="0" dirty="0">
                <a:solidFill>
                  <a:srgbClr val="000000"/>
                </a:solidFill>
                <a:latin typeface="Times New Roman" panose="02020603050405020304" pitchFamily="65" charset="-122"/>
                <a:ea typeface="宋体" panose="02010600030101010101" pitchFamily="2" charset="-122"/>
              </a:rPr>
              <a:t>事是一种古老的习惯。本空修饰原因状语从句,故应用副词basically,意为“基本</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上;总的说来”。</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1-6 (</a:t>
            </a:r>
            <a:r>
              <a:rPr lang="en-US" altLang="zh-CN" sz="2035" kern="0" spc="2766" dirty="0">
                <a:solidFill>
                  <a:srgbClr val="000000"/>
                </a:solidFill>
                <a:latin typeface="Times New Roman" panose="02020603050405020304" pitchFamily="65" charset="-122"/>
                <a:ea typeface="宋体" panose="02010600030101010101" pitchFamily="2" charset="-122"/>
              </a:rPr>
              <a:t> </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 </a:t>
            </a:r>
            <a:r>
              <a:rPr lang="en-US" altLang="zh-CN" sz="1815" u="sng" kern="0" dirty="0">
                <a:solidFill>
                  <a:srgbClr val="FF0000"/>
                </a:solidFill>
                <a:latin typeface="Times New Roman" panose="02020603050405020304" pitchFamily="65" charset="-122"/>
                <a:ea typeface="宋体" panose="02010600030101010101" pitchFamily="2" charset="-122"/>
              </a:rPr>
              <a:t>Basing</a:t>
            </a:r>
            <a:r>
              <a:rPr lang="en-US" altLang="zh-CN" sz="1815" kern="0" dirty="0">
                <a:solidFill>
                  <a:srgbClr val="000000"/>
                </a:solidFill>
                <a:latin typeface="Times New Roman" panose="02020603050405020304" pitchFamily="65" charset="-122"/>
                <a:ea typeface="宋体" panose="02010600030101010101" pitchFamily="2" charset="-122"/>
              </a:rPr>
              <a:t> (base) an important decision more on emotion than on </a:t>
            </a:r>
            <a:r>
              <a:rPr lang="en-US" altLang="zh-CN" sz="1815" kern="0" dirty="0" err="1">
                <a:solidFill>
                  <a:srgbClr val="000000"/>
                </a:solidFill>
                <a:latin typeface="Times New Roman" panose="02020603050405020304" pitchFamily="65" charset="-122"/>
                <a:ea typeface="宋体" panose="02010600030101010101" pitchFamily="2" charset="-122"/>
              </a:rPr>
              <a:t>rea</a:t>
            </a:r>
            <a:r>
              <a:rPr lang="en-US" altLang="zh-CN" sz="1815" kern="0" dirty="0">
                <a:solidFill>
                  <a:srgbClr val="000000"/>
                </a:solidFill>
                <a:latin typeface="Times New Roman" panose="02020603050405020304" pitchFamily="65" charset="-122"/>
                <a:ea typeface="宋体" panose="02010600030101010101" pitchFamily="2" charset="-122"/>
              </a:rPr>
              <a:t>-</a:t>
            </a:r>
            <a:endParaRPr lang="en-US" altLang="zh-CN" sz="2000" dirty="0"/>
          </a:p>
          <a:p>
            <a:pPr eaLnBrk="0" latinLnBrk="1" hangingPunct="0">
              <a:lnSpc>
                <a:spcPct val="150000"/>
              </a:lnSpc>
            </a:pPr>
            <a:r>
              <a:rPr lang="en-US" altLang="zh-CN" sz="1815" kern="0" dirty="0">
                <a:solidFill>
                  <a:srgbClr val="000000"/>
                </a:solidFill>
                <a:latin typeface="Times New Roman" panose="02020603050405020304" pitchFamily="65" charset="-122"/>
                <a:ea typeface="宋体" panose="02010600030101010101" pitchFamily="2" charset="-122"/>
              </a:rPr>
              <a:t>son, you will regret it sooner or later.</a:t>
            </a:r>
            <a:endParaRPr lang="en-US" altLang="zh-CN"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解析　考查非谓语动词。句意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把重要决定更多地建立在情感而不是理性基础</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上</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你迟早会后悔的。本空在句中作状语</a:t>
            </a:r>
            <a:r>
              <a:rPr lang="en-US" altLang="zh-CN" sz="1815" kern="0" dirty="0">
                <a:solidFill>
                  <a:srgbClr val="000000"/>
                </a:solidFill>
                <a:latin typeface="Times New Roman" panose="02020603050405020304" pitchFamily="65" charset="-122"/>
                <a:ea typeface="宋体" panose="02010600030101010101" pitchFamily="2" charset="-122"/>
              </a:rPr>
              <a:t>,base...on...</a:t>
            </a:r>
            <a:r>
              <a:rPr lang="zh-CN" altLang="en-US" sz="1815" kern="0" dirty="0">
                <a:solidFill>
                  <a:srgbClr val="000000"/>
                </a:solidFill>
                <a:latin typeface="Times New Roman" panose="02020603050405020304" pitchFamily="65" charset="-122"/>
                <a:ea typeface="宋体" panose="02010600030101010101" pitchFamily="2" charset="-122"/>
              </a:rPr>
              <a:t>意为“把</a:t>
            </a:r>
            <a:r>
              <a:rPr lang="en-US" altLang="zh-CN"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置于</a:t>
            </a:r>
            <a:r>
              <a:rPr lang="en-US" altLang="zh-CN"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基础</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之上”</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句子主语</a:t>
            </a:r>
            <a:r>
              <a:rPr lang="en-US" altLang="zh-CN" sz="1815" kern="0" dirty="0">
                <a:solidFill>
                  <a:srgbClr val="000000"/>
                </a:solidFill>
                <a:latin typeface="Times New Roman" panose="02020603050405020304" pitchFamily="65" charset="-122"/>
                <a:ea typeface="宋体" panose="02010600030101010101" pitchFamily="2" charset="-122"/>
              </a:rPr>
              <a:t>you</a:t>
            </a:r>
            <a:r>
              <a:rPr lang="zh-CN" altLang="en-US" sz="1815" kern="0" dirty="0">
                <a:solidFill>
                  <a:srgbClr val="000000"/>
                </a:solidFill>
                <a:latin typeface="Times New Roman" panose="02020603050405020304" pitchFamily="65" charset="-122"/>
                <a:ea typeface="宋体" panose="02010600030101010101" pitchFamily="2" charset="-122"/>
              </a:rPr>
              <a:t>和动词</a:t>
            </a:r>
            <a:r>
              <a:rPr lang="en-US" altLang="zh-CN" sz="1815" kern="0" dirty="0">
                <a:solidFill>
                  <a:srgbClr val="000000"/>
                </a:solidFill>
                <a:latin typeface="Times New Roman" panose="02020603050405020304" pitchFamily="65" charset="-122"/>
                <a:ea typeface="宋体" panose="02010600030101010101" pitchFamily="2" charset="-122"/>
              </a:rPr>
              <a:t>base</a:t>
            </a:r>
            <a:r>
              <a:rPr lang="zh-CN" altLang="en-US" sz="1815" kern="0" dirty="0">
                <a:solidFill>
                  <a:srgbClr val="000000"/>
                </a:solidFill>
                <a:latin typeface="Times New Roman" panose="02020603050405020304" pitchFamily="65" charset="-122"/>
                <a:ea typeface="宋体" panose="02010600030101010101" pitchFamily="2" charset="-122"/>
              </a:rPr>
              <a:t>之间为逻辑上的主动关系</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故本空应用现在分词</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作状语。</a:t>
            </a:r>
            <a:endParaRPr lang="zh-CN" altLang="en-US" sz="2000" dirty="0"/>
          </a:p>
        </p:txBody>
      </p:sp>
      <p:pic>
        <p:nvPicPr>
          <p:cNvPr id="4" name="图片 4" descr="textimage9.jpeg"/>
          <p:cNvPicPr>
            <a:picLocks noChangeAspect="1"/>
          </p:cNvPicPr>
          <p:nvPr/>
        </p:nvPicPr>
        <p:blipFill>
          <a:blip r:embed="rId3" cstate="print"/>
          <a:stretch>
            <a:fillRect/>
          </a:stretch>
        </p:blipFill>
        <p:spPr>
          <a:xfrm>
            <a:off x="1285852" y="1309522"/>
            <a:ext cx="391854" cy="263276"/>
          </a:xfrm>
          <a:prstGeom prst="rect">
            <a:avLst/>
          </a:prstGeom>
        </p:spPr>
      </p:pic>
      <p:pic>
        <p:nvPicPr>
          <p:cNvPr id="6" name="图片 3" descr="textimage10.jpeg"/>
          <p:cNvPicPr>
            <a:picLocks noChangeAspect="1"/>
          </p:cNvPicPr>
          <p:nvPr/>
        </p:nvPicPr>
        <p:blipFill>
          <a:blip r:embed="rId3" cstate="print"/>
          <a:stretch>
            <a:fillRect/>
          </a:stretch>
        </p:blipFill>
        <p:spPr>
          <a:xfrm>
            <a:off x="1285852" y="3471712"/>
            <a:ext cx="338716" cy="227575"/>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5929630" y="1159510"/>
            <a:ext cx="917575" cy="41275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910080" y="3406775"/>
            <a:ext cx="63246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993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a:solidFill>
                  <a:srgbClr val="000000"/>
                </a:solidFill>
                <a:latin typeface="Times New Roman" panose="02020603050405020304" pitchFamily="65" charset="-122"/>
                <a:ea typeface="宋体" panose="02010600030101010101" pitchFamily="2" charset="-122"/>
              </a:rPr>
              <a:t>Ⅰ.核心单词</a:t>
            </a:r>
            <a:endParaRPr lang="zh-CN" altLang="en-US" b="1"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(A)写作词汇—写词形</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 </a:t>
            </a:r>
            <a:r>
              <a:rPr lang="zh-CN" altLang="en-US" sz="1815" u="sng" kern="0" dirty="0">
                <a:solidFill>
                  <a:srgbClr val="FF0000"/>
                </a:solidFill>
                <a:latin typeface="Times New Roman" panose="02020603050405020304" pitchFamily="65" charset="-122"/>
                <a:ea typeface="宋体" panose="02010600030101010101" pitchFamily="2" charset="-122"/>
              </a:rPr>
              <a:t>surfing</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.冲浪(运动)</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 </a:t>
            </a:r>
            <a:r>
              <a:rPr lang="zh-CN" altLang="en-US" sz="1815" u="sng" kern="0" dirty="0">
                <a:solidFill>
                  <a:srgbClr val="FF0000"/>
                </a:solidFill>
                <a:latin typeface="Times New Roman" panose="02020603050405020304" pitchFamily="65" charset="-122"/>
                <a:ea typeface="宋体" panose="02010600030101010101" pitchFamily="2" charset="-122"/>
              </a:rPr>
              <a:t>goal</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.球门</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 </a:t>
            </a:r>
            <a:r>
              <a:rPr lang="zh-CN" altLang="en-US" sz="1815" u="sng" kern="0" dirty="0">
                <a:solidFill>
                  <a:srgbClr val="FF0000"/>
                </a:solidFill>
                <a:latin typeface="Times New Roman" panose="02020603050405020304" pitchFamily="65" charset="-122"/>
                <a:ea typeface="宋体" panose="02010600030101010101" pitchFamily="2" charset="-122"/>
              </a:rPr>
              <a:t>content</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.满意,满足</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 </a:t>
            </a:r>
            <a:r>
              <a:rPr lang="zh-CN" altLang="en-US" sz="1815" u="sng" kern="0" dirty="0">
                <a:solidFill>
                  <a:srgbClr val="FF0000"/>
                </a:solidFill>
                <a:latin typeface="Times New Roman" panose="02020603050405020304" pitchFamily="65" charset="-122"/>
                <a:ea typeface="宋体" panose="02010600030101010101" pitchFamily="2" charset="-122"/>
              </a:rPr>
              <a:t>plastic</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.塑料制的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 </a:t>
            </a:r>
            <a:r>
              <a:rPr lang="zh-CN" altLang="en-US" sz="1815" u="sng" kern="0" dirty="0">
                <a:solidFill>
                  <a:srgbClr val="FF0000"/>
                </a:solidFill>
                <a:latin typeface="Times New Roman" panose="02020603050405020304" pitchFamily="65" charset="-122"/>
                <a:ea typeface="宋体" panose="02010600030101010101" pitchFamily="2" charset="-122"/>
              </a:rPr>
              <a:t>factor</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.因素,要素</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  </a:t>
            </a:r>
            <a:r>
              <a:rPr lang="zh-CN" altLang="en-US" sz="1815" u="sng" kern="0" dirty="0">
                <a:solidFill>
                  <a:srgbClr val="FF0000"/>
                </a:solidFill>
                <a:latin typeface="Times New Roman" panose="02020603050405020304" pitchFamily="65" charset="-122"/>
                <a:ea typeface="宋体" panose="02010600030101010101" pitchFamily="2" charset="-122"/>
              </a:rPr>
              <a:t>twist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.(形势或事态的)意外转折</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 </a:t>
            </a:r>
            <a:r>
              <a:rPr lang="zh-CN" altLang="en-US" sz="1815" u="sng" kern="0" dirty="0">
                <a:solidFill>
                  <a:srgbClr val="FF0000"/>
                </a:solidFill>
                <a:latin typeface="Times New Roman" panose="02020603050405020304" pitchFamily="65" charset="-122"/>
                <a:ea typeface="宋体" panose="02010600030101010101" pitchFamily="2" charset="-122"/>
              </a:rPr>
              <a:t>soldier</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.士兵,军人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8. </a:t>
            </a:r>
            <a:r>
              <a:rPr lang="zh-CN" altLang="en-US" sz="1815" u="sng" kern="0" dirty="0">
                <a:solidFill>
                  <a:srgbClr val="FF0000"/>
                </a:solidFill>
                <a:latin typeface="Times New Roman" panose="02020603050405020304" pitchFamily="65" charset="-122"/>
                <a:ea typeface="宋体" panose="02010600030101010101" pitchFamily="2" charset="-122"/>
              </a:rPr>
              <a:t>conflict</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.武装冲突,战斗,战争</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9. </a:t>
            </a:r>
            <a:r>
              <a:rPr lang="zh-CN" altLang="en-US" sz="1815" u="sng" kern="0" dirty="0">
                <a:solidFill>
                  <a:srgbClr val="FF0000"/>
                </a:solidFill>
                <a:latin typeface="Times New Roman" panose="02020603050405020304" pitchFamily="65" charset="-122"/>
                <a:ea typeface="宋体" panose="02010600030101010101" pitchFamily="2" charset="-122"/>
              </a:rPr>
              <a:t>chart</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.记录,跟踪(变化或进展)</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928370" y="2043430"/>
            <a:ext cx="68400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928370" y="2475865"/>
            <a:ext cx="52705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928370" y="2895600"/>
            <a:ext cx="78613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928370" y="3324225"/>
            <a:ext cx="683895" cy="356870"/>
          </a:xfrm>
          <a:prstGeom prst="rect">
            <a:avLst/>
          </a:prstGeom>
          <a:noFill/>
          <a:ln w="9525">
            <a:noFill/>
            <a:miter lim="800000"/>
            <a:headEnd/>
            <a:tailEnd/>
          </a:ln>
        </p:spPr>
      </p:pic>
      <p:pic>
        <p:nvPicPr>
          <p:cNvPr id="7" name="Picture 4" descr="\\a015\吴双婷\线.tif"/>
          <p:cNvPicPr>
            <a:picLocks noChangeArrowheads="1"/>
          </p:cNvPicPr>
          <p:nvPr/>
        </p:nvPicPr>
        <p:blipFill>
          <a:blip r:embed="rId3" cstate="print"/>
          <a:srcRect/>
          <a:stretch>
            <a:fillRect/>
          </a:stretch>
        </p:blipFill>
        <p:spPr bwMode="auto">
          <a:xfrm>
            <a:off x="928370" y="3752850"/>
            <a:ext cx="648000" cy="396000"/>
          </a:xfrm>
          <a:prstGeom prst="rect">
            <a:avLst/>
          </a:prstGeom>
          <a:noFill/>
          <a:ln w="9525">
            <a:noFill/>
            <a:miter lim="800000"/>
            <a:headEnd/>
            <a:tailEnd/>
          </a:ln>
        </p:spPr>
      </p:pic>
      <p:pic>
        <p:nvPicPr>
          <p:cNvPr id="8" name="Picture 4" descr="\\a015\吴双婷\线.tif"/>
          <p:cNvPicPr>
            <a:picLocks noChangeArrowheads="1"/>
          </p:cNvPicPr>
          <p:nvPr/>
        </p:nvPicPr>
        <p:blipFill>
          <a:blip r:embed="rId3" cstate="print"/>
          <a:srcRect/>
          <a:stretch>
            <a:fillRect/>
          </a:stretch>
        </p:blipFill>
        <p:spPr bwMode="auto">
          <a:xfrm>
            <a:off x="928370" y="4181475"/>
            <a:ext cx="647065" cy="39600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928370" y="4659630"/>
            <a:ext cx="683895" cy="356870"/>
          </a:xfrm>
          <a:prstGeom prst="rect">
            <a:avLst/>
          </a:prstGeom>
          <a:noFill/>
          <a:ln w="9525">
            <a:noFill/>
            <a:miter lim="800000"/>
            <a:headEnd/>
            <a:tailEnd/>
          </a:ln>
        </p:spPr>
      </p:pic>
      <p:pic>
        <p:nvPicPr>
          <p:cNvPr id="10" name="Picture 4" descr="\\a015\吴双婷\线.tif"/>
          <p:cNvPicPr>
            <a:picLocks noChangeArrowheads="1"/>
          </p:cNvPicPr>
          <p:nvPr/>
        </p:nvPicPr>
        <p:blipFill>
          <a:blip r:embed="rId3" cstate="print"/>
          <a:srcRect/>
          <a:stretch>
            <a:fillRect/>
          </a:stretch>
        </p:blipFill>
        <p:spPr bwMode="auto">
          <a:xfrm>
            <a:off x="892810" y="5138420"/>
            <a:ext cx="792000" cy="288000"/>
          </a:xfrm>
          <a:prstGeom prst="rect">
            <a:avLst/>
          </a:prstGeom>
          <a:noFill/>
          <a:ln w="9525">
            <a:noFill/>
            <a:miter lim="800000"/>
            <a:headEnd/>
            <a:tailEnd/>
          </a:ln>
        </p:spPr>
      </p:pic>
      <p:pic>
        <p:nvPicPr>
          <p:cNvPr id="11" name="Picture 4" descr="\\a015\吴双婷\线.tif"/>
          <p:cNvPicPr>
            <a:picLocks noChangeArrowheads="1"/>
          </p:cNvPicPr>
          <p:nvPr/>
        </p:nvPicPr>
        <p:blipFill>
          <a:blip r:embed="rId3" cstate="print"/>
          <a:srcRect/>
          <a:stretch>
            <a:fillRect/>
          </a:stretch>
        </p:blipFill>
        <p:spPr bwMode="auto">
          <a:xfrm>
            <a:off x="945515" y="5515610"/>
            <a:ext cx="540000" cy="36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59068"/>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597"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equipment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.装备,设备,用具</a:t>
            </a:r>
            <a:endParaRPr lang="zh-CN" altLang="en-US" dirty="0"/>
          </a:p>
          <a:p>
            <a:pPr marL="0" indent="0" eaLnBrk="0" latinLnBrk="1" hangingPunct="0">
              <a:lnSpc>
                <a:spcPct val="150000"/>
              </a:lnSpc>
              <a:spcBef>
                <a:spcPts val="130"/>
              </a:spcBef>
              <a:buNone/>
            </a:pPr>
            <a:r>
              <a:rPr lang="zh-CN" altLang="en-US" sz="1815" kern="0" dirty="0">
                <a:solidFill>
                  <a:srgbClr val="000000"/>
                </a:solidFill>
                <a:latin typeface="Times New Roman" panose="02020603050405020304" pitchFamily="65" charset="-122"/>
                <a:ea typeface="宋体" panose="02010600030101010101" pitchFamily="2" charset="-122"/>
              </a:rPr>
              <a:t>　　You don’t need expensive equipment;even the ball doesn’t have to cost much</a:t>
            </a:r>
            <a:br>
              <a:rPr dirty="0"/>
            </a:br>
            <a:r>
              <a:rPr lang="zh-CN" altLang="en-US" sz="1815" kern="0" dirty="0">
                <a:solidFill>
                  <a:srgbClr val="000000"/>
                </a:solidFill>
                <a:latin typeface="Times New Roman" panose="02020603050405020304" pitchFamily="65" charset="-122"/>
                <a:ea typeface="宋体" panose="02010600030101010101" pitchFamily="2" charset="-122"/>
              </a:rPr>
              <a:t> money.(教材P26)</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你不需要昂贵的设备,甚至球也不必花费太多钱。</a:t>
            </a:r>
            <a:endParaRPr lang="zh-CN" altLang="en-US" dirty="0"/>
          </a:p>
          <a:p>
            <a:pPr marL="0" indent="0" eaLnBrk="0" latinLnBrk="1" hangingPunct="0">
              <a:lnSpc>
                <a:spcPct val="150000"/>
              </a:lnSpc>
              <a:spcBef>
                <a:spcPts val="140"/>
              </a:spcBef>
              <a:buNone/>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As students, we should equip ourselves with knowledge.</a:t>
            </a:r>
            <a:endParaRPr lang="en-US" altLang="zh-CN"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作为学生</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我们应该用知识来武装自己。</a:t>
            </a:r>
            <a:endParaRPr lang="zh-CN" altLang="en-US" sz="2000" dirty="0"/>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a:t>
            </a:r>
            <a:r>
              <a:rPr lang="en-US" altLang="zh-CN" sz="1815" i="1" kern="0" dirty="0">
                <a:solidFill>
                  <a:srgbClr val="000000"/>
                </a:solidFill>
                <a:latin typeface="Times New Roman" panose="02020603050405020304" pitchFamily="65" charset="-122"/>
                <a:ea typeface="宋体" panose="02010600030101010101" pitchFamily="2" charset="-122"/>
              </a:rPr>
              <a:t>China</a:t>
            </a:r>
            <a:r>
              <a:rPr lang="en-US" altLang="zh-CN" sz="1815" kern="0" dirty="0">
                <a:solidFill>
                  <a:srgbClr val="000000"/>
                </a:solidFill>
                <a:latin typeface="Times New Roman" panose="02020603050405020304" pitchFamily="65" charset="-122"/>
                <a:ea typeface="宋体" panose="02010600030101010101" pitchFamily="2" charset="-122"/>
              </a:rPr>
              <a:t> </a:t>
            </a:r>
            <a:r>
              <a:rPr lang="en-US" altLang="zh-CN" sz="1815" i="1" kern="0" dirty="0">
                <a:solidFill>
                  <a:srgbClr val="000000"/>
                </a:solidFill>
                <a:latin typeface="Times New Roman" panose="02020603050405020304" pitchFamily="65" charset="-122"/>
                <a:ea typeface="宋体" panose="02010600030101010101" pitchFamily="2" charset="-122"/>
              </a:rPr>
              <a:t>Daily</a:t>
            </a:r>
            <a:r>
              <a:rPr lang="en-US" altLang="zh-CN" sz="1815" kern="0" dirty="0">
                <a:solidFill>
                  <a:srgbClr val="000000"/>
                </a:solidFill>
                <a:latin typeface="Times New Roman" panose="02020603050405020304" pitchFamily="65" charset="-122"/>
                <a:ea typeface="宋体" panose="02010600030101010101" pitchFamily="2" charset="-122"/>
              </a:rPr>
              <a:t>,2020</a:t>
            </a:r>
            <a:r>
              <a:rPr lang="zh-CN" altLang="en-US" sz="1815" kern="0" dirty="0">
                <a:solidFill>
                  <a:srgbClr val="000000"/>
                </a:solidFill>
                <a:latin typeface="Times New Roman" panose="02020603050405020304" pitchFamily="65" charset="-122"/>
                <a:ea typeface="宋体" panose="02010600030101010101" pitchFamily="2" charset="-122"/>
              </a:rPr>
              <a:t>年</a:t>
            </a:r>
            <a:r>
              <a:rPr lang="en-US" altLang="zh-CN" sz="1815" kern="0" dirty="0">
                <a:solidFill>
                  <a:srgbClr val="000000"/>
                </a:solidFill>
                <a:latin typeface="Times New Roman" panose="02020603050405020304" pitchFamily="65" charset="-122"/>
                <a:ea typeface="宋体" panose="02010600030101010101" pitchFamily="2" charset="-122"/>
              </a:rPr>
              <a:t>11</a:t>
            </a:r>
            <a:r>
              <a:rPr lang="zh-CN" altLang="en-US" sz="1815" kern="0" dirty="0">
                <a:solidFill>
                  <a:srgbClr val="000000"/>
                </a:solidFill>
                <a:latin typeface="Times New Roman" panose="02020603050405020304" pitchFamily="65" charset="-122"/>
                <a:ea typeface="宋体" panose="02010600030101010101" pitchFamily="2" charset="-122"/>
              </a:rPr>
              <a:t>月</a:t>
            </a:r>
            <a:r>
              <a:rPr lang="en-US" altLang="zh-CN" sz="1815" kern="0" dirty="0">
                <a:solidFill>
                  <a:srgbClr val="000000"/>
                </a:solidFill>
                <a:latin typeface="Times New Roman" panose="02020603050405020304" pitchFamily="65" charset="-122"/>
                <a:ea typeface="宋体" panose="02010600030101010101" pitchFamily="2" charset="-122"/>
              </a:rPr>
              <a:t>)</a:t>
            </a:r>
            <a:r>
              <a:rPr lang="en-US" altLang="zh-CN" sz="1815" kern="0" dirty="0" err="1">
                <a:solidFill>
                  <a:srgbClr val="000000"/>
                </a:solidFill>
                <a:latin typeface="Times New Roman" panose="02020603050405020304" pitchFamily="65" charset="-122"/>
                <a:ea typeface="宋体" panose="02010600030101010101" pitchFamily="2" charset="-122"/>
              </a:rPr>
              <a:t>Changyu</a:t>
            </a:r>
            <a:r>
              <a:rPr lang="en-US" altLang="zh-CN" sz="1815" kern="0" dirty="0">
                <a:solidFill>
                  <a:srgbClr val="000000"/>
                </a:solidFill>
                <a:latin typeface="Times New Roman" panose="02020603050405020304" pitchFamily="65" charset="-122"/>
                <a:ea typeface="宋体" panose="02010600030101010101" pitchFamily="2" charset="-122"/>
              </a:rPr>
              <a:t> No.1 is equipped with high-tech facilities such </a:t>
            </a:r>
            <a:br>
              <a:rPr lang="en-US" sz="2000" dirty="0"/>
            </a:br>
            <a:r>
              <a:rPr lang="en-US" altLang="zh-CN" sz="1815" kern="0" dirty="0">
                <a:solidFill>
                  <a:srgbClr val="000000"/>
                </a:solidFill>
                <a:latin typeface="Times New Roman" panose="02020603050405020304" pitchFamily="65" charset="-122"/>
                <a:ea typeface="宋体" panose="02010600030101010101" pitchFamily="2" charset="-122"/>
              </a:rPr>
              <a:t>as a 5G communication base station.</a:t>
            </a:r>
            <a:endParaRPr lang="en-US" altLang="zh-CN" sz="2000" dirty="0"/>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长渔一号”配备了高科技设施</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如</a:t>
            </a:r>
            <a:r>
              <a:rPr lang="en-US" altLang="zh-CN" sz="1815" kern="0" dirty="0">
                <a:solidFill>
                  <a:srgbClr val="000000"/>
                </a:solidFill>
                <a:latin typeface="Times New Roman" panose="02020603050405020304" pitchFamily="65" charset="-122"/>
                <a:ea typeface="宋体" panose="02010600030101010101" pitchFamily="2" charset="-122"/>
              </a:rPr>
              <a:t>5G</a:t>
            </a:r>
            <a:r>
              <a:rPr lang="zh-CN" altLang="en-US" sz="1815" kern="0" dirty="0">
                <a:solidFill>
                  <a:srgbClr val="000000"/>
                </a:solidFill>
                <a:latin typeface="Times New Roman" panose="02020603050405020304" pitchFamily="65" charset="-122"/>
                <a:ea typeface="宋体" panose="02010600030101010101" pitchFamily="2" charset="-122"/>
              </a:rPr>
              <a:t>通信基站。</a:t>
            </a:r>
            <a:endParaRPr lang="zh-CN" altLang="en-US" sz="2000" dirty="0"/>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A good education can equip you for your future job.</a:t>
            </a:r>
            <a:endParaRPr lang="en-US" altLang="zh-CN"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良好的教育可以使你为将来的工作做好准备。</a:t>
            </a:r>
            <a:endParaRPr lang="zh-CN" altLang="en-US" sz="2000" dirty="0"/>
          </a:p>
        </p:txBody>
      </p:sp>
      <p:pic>
        <p:nvPicPr>
          <p:cNvPr id="4" name="图片 4" descr="textimage11.jpeg"/>
          <p:cNvPicPr>
            <a:picLocks noChangeAspect="1"/>
          </p:cNvPicPr>
          <p:nvPr/>
        </p:nvPicPr>
        <p:blipFill>
          <a:blip r:embed="rId3" cstate="print"/>
          <a:stretch>
            <a:fillRect/>
          </a:stretch>
        </p:blipFill>
        <p:spPr>
          <a:xfrm>
            <a:off x="928662" y="1114258"/>
            <a:ext cx="1017975" cy="266003"/>
          </a:xfrm>
          <a:prstGeom prst="rect">
            <a:avLst/>
          </a:prstGeom>
        </p:spPr>
      </p:pic>
      <p:pic>
        <p:nvPicPr>
          <p:cNvPr id="5" name="图片 5" descr="textimage12.jpeg"/>
          <p:cNvPicPr>
            <a:picLocks noChangeAspect="1"/>
          </p:cNvPicPr>
          <p:nvPr/>
        </p:nvPicPr>
        <p:blipFill>
          <a:blip r:embed="rId4" cstate="print"/>
          <a:stretch>
            <a:fillRect/>
          </a:stretch>
        </p:blipFill>
        <p:spPr>
          <a:xfrm>
            <a:off x="720000" y="2824009"/>
            <a:ext cx="209549" cy="238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751528"/>
            <a:ext cx="8316000" cy="21717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①equip </a:t>
            </a:r>
            <a:r>
              <a:rPr lang="zh-CN" altLang="en-US" sz="1815" i="1" kern="0" dirty="0">
                <a:solidFill>
                  <a:srgbClr val="000000"/>
                </a:solidFill>
                <a:latin typeface="Times New Roman" panose="02020603050405020304" pitchFamily="65" charset="-122"/>
                <a:ea typeface="宋体" panose="02010600030101010101" pitchFamily="2" charset="-122"/>
              </a:rPr>
              <a:t>vt</a:t>
            </a:r>
            <a:r>
              <a:rPr lang="zh-CN" altLang="en-US" sz="1815" kern="0" dirty="0">
                <a:solidFill>
                  <a:srgbClr val="000000"/>
                </a:solidFill>
                <a:latin typeface="Times New Roman" panose="02020603050405020304" pitchFamily="65" charset="-122"/>
                <a:ea typeface="宋体" panose="02010600030101010101" pitchFamily="2" charset="-122"/>
              </a:rPr>
              <a:t>.装备,配备</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②equip sb. </a:t>
            </a:r>
            <a:r>
              <a:rPr lang="zh-CN" altLang="en-US" sz="1815" u="sng" kern="0" dirty="0">
                <a:solidFill>
                  <a:srgbClr val="FF0000"/>
                </a:solidFill>
                <a:latin typeface="Times New Roman" panose="02020603050405020304" pitchFamily="65" charset="-122"/>
                <a:ea typeface="宋体" panose="02010600030101010101" pitchFamily="2" charset="-122"/>
              </a:rPr>
              <a:t>　with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sth.为某人配备某物</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③be equipped  </a:t>
            </a:r>
            <a:r>
              <a:rPr lang="zh-CN" altLang="en-US" sz="1815" u="sng" kern="0" dirty="0">
                <a:solidFill>
                  <a:srgbClr val="FF0000"/>
                </a:solidFill>
                <a:latin typeface="Times New Roman" panose="02020603050405020304" pitchFamily="65" charset="-122"/>
                <a:ea typeface="宋体" panose="02010600030101010101" pitchFamily="2" charset="-122"/>
              </a:rPr>
              <a:t>with </a:t>
            </a:r>
            <a:r>
              <a:rPr lang="zh-CN" altLang="en-US" sz="1815" kern="0" dirty="0">
                <a:solidFill>
                  <a:srgbClr val="000000"/>
                </a:solidFill>
                <a:latin typeface="Times New Roman" panose="02020603050405020304" pitchFamily="65" charset="-122"/>
                <a:ea typeface="宋体" panose="02010600030101010101" pitchFamily="2" charset="-122"/>
              </a:rPr>
              <a:t>  ...装备有</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④equip sb. </a:t>
            </a:r>
            <a:r>
              <a:rPr lang="zh-CN" altLang="en-US" sz="1815" u="sng" kern="0" dirty="0">
                <a:solidFill>
                  <a:srgbClr val="FF0000"/>
                </a:solidFill>
                <a:latin typeface="Times New Roman" panose="02020603050405020304" pitchFamily="65" charset="-122"/>
                <a:ea typeface="宋体" panose="02010600030101010101" pitchFamily="2" charset="-122"/>
              </a:rPr>
              <a:t>　for    </a:t>
            </a:r>
            <a:r>
              <a:rPr lang="zh-CN" altLang="en-US" sz="1815" kern="0" dirty="0">
                <a:solidFill>
                  <a:srgbClr val="000000"/>
                </a:solidFill>
                <a:latin typeface="Times New Roman" panose="02020603050405020304" pitchFamily="65" charset="-122"/>
                <a:ea typeface="宋体" panose="02010600030101010101" pitchFamily="2" charset="-122"/>
              </a:rPr>
              <a:t>...使某人为</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做好准备</a:t>
            </a:r>
            <a:endParaRPr lang="zh-CN" altLang="en-US" dirty="0"/>
          </a:p>
        </p:txBody>
      </p:sp>
      <p:pic>
        <p:nvPicPr>
          <p:cNvPr id="3" name="图片 3" descr="textimage13.jpeg"/>
          <p:cNvPicPr>
            <a:picLocks noChangeAspect="1"/>
          </p:cNvPicPr>
          <p:nvPr/>
        </p:nvPicPr>
        <p:blipFill>
          <a:blip r:embed="rId3" cstate="print"/>
          <a:stretch>
            <a:fillRect/>
          </a:stretch>
        </p:blipFill>
        <p:spPr>
          <a:xfrm>
            <a:off x="720000" y="1886736"/>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857088" y="2658665"/>
            <a:ext cx="785818"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2188210" y="3084195"/>
            <a:ext cx="51435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857375" y="3566160"/>
            <a:ext cx="7067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489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2-1(2019江苏,阅读理解C,</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)This has led companies and individuals to donate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money to developing countries to buy computer </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equipment</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(equip) and internet </a:t>
            </a:r>
            <a:br>
              <a:rPr dirty="0"/>
            </a:br>
            <a:r>
              <a:rPr lang="zh-CN" altLang="en-US" sz="1815" kern="0" dirty="0">
                <a:solidFill>
                  <a:srgbClr val="000000"/>
                </a:solidFill>
                <a:latin typeface="Times New Roman" panose="02020603050405020304" pitchFamily="65" charset="-122"/>
                <a:ea typeface="宋体" panose="02010600030101010101" pitchFamily="2" charset="-122"/>
              </a:rPr>
              <a:t>facilities.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考查名词。句意:这已经使得公司和个人向发展中国家捐款,来购买计算</a:t>
            </a:r>
            <a:br>
              <a:rPr dirty="0"/>
            </a:br>
            <a:r>
              <a:rPr lang="zh-CN" altLang="en-US" sz="1815" kern="0" dirty="0">
                <a:solidFill>
                  <a:srgbClr val="000000"/>
                </a:solidFill>
                <a:latin typeface="Times New Roman" panose="02020603050405020304" pitchFamily="65" charset="-122"/>
                <a:ea typeface="宋体" panose="02010600030101010101" pitchFamily="2" charset="-122"/>
              </a:rPr>
              <a:t>机设备和互联网设施。本空在句中作动词buy的宾语,故本空应用名词equipment,</a:t>
            </a:r>
            <a:br>
              <a:rPr dirty="0"/>
            </a:br>
            <a:r>
              <a:rPr lang="zh-CN" altLang="en-US" sz="1815" kern="0" dirty="0">
                <a:solidFill>
                  <a:srgbClr val="000000"/>
                </a:solidFill>
                <a:latin typeface="Times New Roman" panose="02020603050405020304" pitchFamily="65" charset="-122"/>
                <a:ea typeface="宋体" panose="02010600030101010101" pitchFamily="2" charset="-122"/>
              </a:rPr>
              <a:t>意为“设备”。</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2-2(2018天津,阅读理解A,</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 floors of all campus buildings are equipped </a:t>
            </a:r>
            <a:endParaRPr lang="en-US" altLang="zh-CN" sz="181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a:solidFill>
                  <a:srgbClr val="FF0000"/>
                </a:solidFill>
                <a:latin typeface="Times New Roman" panose="02020603050405020304" pitchFamily="65" charset="-122"/>
                <a:ea typeface="宋体" panose="02010600030101010101" pitchFamily="2" charset="-122"/>
              </a:rPr>
              <a:t>    with    </a:t>
            </a:r>
            <a:r>
              <a:rPr lang="zh-CN" altLang="en-US" sz="1815" kern="0" dirty="0">
                <a:solidFill>
                  <a:srgbClr val="000000"/>
                </a:solidFill>
                <a:latin typeface="Times New Roman" panose="02020603050405020304" pitchFamily="65" charset="-122"/>
                <a:ea typeface="宋体" panose="02010600030101010101" pitchFamily="2" charset="-122"/>
              </a:rPr>
              <a:t> manual (手动的) fire alarm systems which include fire alarm pull stations </a:t>
            </a:r>
            <a:endParaRPr lang="en-US" altLang="zh-CN" sz="181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and pipes.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考查介词。句意:所有校园建筑的楼层均配备了手动火灾报警系统,包括</a:t>
            </a:r>
            <a:br>
              <a:rPr dirty="0"/>
            </a:br>
            <a:r>
              <a:rPr lang="zh-CN" altLang="en-US" sz="1815" kern="0" dirty="0">
                <a:solidFill>
                  <a:srgbClr val="000000"/>
                </a:solidFill>
                <a:latin typeface="Times New Roman" panose="02020603050405020304" pitchFamily="65" charset="-122"/>
                <a:ea typeface="宋体" panose="02010600030101010101" pitchFamily="2" charset="-122"/>
              </a:rPr>
              <a:t>火灾报警拉动站和(消防)管道。be equipped with...配备有</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图片 3" descr="textimage14.jpeg"/>
          <p:cNvPicPr>
            <a:picLocks noChangeAspect="1"/>
          </p:cNvPicPr>
          <p:nvPr/>
        </p:nvPicPr>
        <p:blipFill>
          <a:blip r:embed="rId3" cstate="print"/>
          <a:stretch>
            <a:fillRect/>
          </a:stretch>
        </p:blipFill>
        <p:spPr>
          <a:xfrm>
            <a:off x="3257561" y="1541463"/>
            <a:ext cx="457183" cy="307170"/>
          </a:xfrm>
          <a:prstGeom prst="rect">
            <a:avLst/>
          </a:prstGeom>
        </p:spPr>
      </p:pic>
      <p:pic>
        <p:nvPicPr>
          <p:cNvPr id="4" name="图片 4" descr="textimage15.jpeg"/>
          <p:cNvPicPr>
            <a:picLocks noChangeAspect="1"/>
          </p:cNvPicPr>
          <p:nvPr/>
        </p:nvPicPr>
        <p:blipFill>
          <a:blip r:embed="rId3" cstate="print"/>
          <a:stretch>
            <a:fillRect/>
          </a:stretch>
        </p:blipFill>
        <p:spPr>
          <a:xfrm>
            <a:off x="3300075" y="4063211"/>
            <a:ext cx="414669" cy="278605"/>
          </a:xfrm>
          <a:prstGeom prst="rect">
            <a:avLst/>
          </a:prstGeom>
        </p:spPr>
      </p:pic>
      <p:pic>
        <p:nvPicPr>
          <p:cNvPr id="5" name="Picture 4" descr="\\a015\吴双婷\线.tif"/>
          <p:cNvPicPr>
            <a:picLocks noChangeArrowheads="1"/>
          </p:cNvPicPr>
          <p:nvPr/>
        </p:nvPicPr>
        <p:blipFill>
          <a:blip r:embed="rId4" cstate="print"/>
          <a:srcRect/>
          <a:stretch>
            <a:fillRect/>
          </a:stretch>
        </p:blipFill>
        <p:spPr bwMode="auto">
          <a:xfrm>
            <a:off x="5213985" y="1911350"/>
            <a:ext cx="1079500" cy="39600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720090" y="4545330"/>
            <a:ext cx="8680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91617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2-3 (2018课标全国Ⅰ,阅读理解A,</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)所有骑手都配备有反光背心和安全灯。</a:t>
            </a:r>
            <a:endParaRPr lang="zh-CN" altLang="en-US" dirty="0"/>
          </a:p>
          <a:p>
            <a:pPr marL="0" indent="0" eaLnBrk="0" latinLnBrk="1" hangingPunct="0">
              <a:lnSpc>
                <a:spcPct val="150000"/>
              </a:lnSpc>
              <a:spcBef>
                <a:spcPts val="20"/>
              </a:spcBef>
              <a:buNone/>
            </a:pPr>
            <a:r>
              <a:rPr lang="zh-CN" altLang="en-US" sz="1815" kern="0" dirty="0">
                <a:solidFill>
                  <a:srgbClr val="000000"/>
                </a:solidFill>
                <a:latin typeface="Times New Roman" panose="02020603050405020304" pitchFamily="65" charset="-122"/>
                <a:ea typeface="宋体" panose="02010600030101010101" pitchFamily="2" charset="-122"/>
              </a:rPr>
              <a:t>All riders  </a:t>
            </a:r>
            <a:r>
              <a:rPr lang="zh-CN" altLang="en-US" sz="1815" u="sng" kern="0" dirty="0">
                <a:solidFill>
                  <a:srgbClr val="FF0000"/>
                </a:solidFill>
                <a:latin typeface="Times New Roman" panose="02020603050405020304" pitchFamily="65" charset="-122"/>
                <a:ea typeface="宋体" panose="02010600030101010101" pitchFamily="2" charset="-122"/>
              </a:rPr>
              <a:t>are equipped with</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reflective vests and safety lights.</a:t>
            </a:r>
            <a:endParaRPr lang="zh-CN" altLang="en-US" dirty="0"/>
          </a:p>
          <a:p>
            <a:pPr marL="0" indent="0" eaLnBrk="0" latinLnBrk="1" hangingPunct="0">
              <a:lnSpc>
                <a:spcPct val="150000"/>
              </a:lnSpc>
              <a:spcBef>
                <a:spcPts val="140"/>
              </a:spcBef>
              <a:buNone/>
            </a:pPr>
            <a:r>
              <a:rPr lang="zh-CN" altLang="en-US" sz="2325" kern="0" spc="12672"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content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.满意,满足;含量;(书的)目录;所容纳之物;内容 </a:t>
            </a:r>
            <a:r>
              <a:rPr lang="zh-CN" altLang="en-US" sz="1815" i="1" kern="0" dirty="0">
                <a:solidFill>
                  <a:srgbClr val="000000"/>
                </a:solidFill>
                <a:latin typeface="Times New Roman" panose="02020603050405020304" pitchFamily="65" charset="-122"/>
                <a:ea typeface="宋体" panose="02010600030101010101" pitchFamily="2" charset="-122"/>
              </a:rPr>
              <a:t>vt</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使满意,使满足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.满意的,满足的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　　All over the world you can see kids playing to their hearts’ content with a ball </a:t>
            </a:r>
            <a:br>
              <a:rPr dirty="0"/>
            </a:br>
            <a:r>
              <a:rPr lang="zh-CN" altLang="en-US" sz="1815" kern="0" dirty="0">
                <a:solidFill>
                  <a:srgbClr val="000000"/>
                </a:solidFill>
                <a:latin typeface="Times New Roman" panose="02020603050405020304" pitchFamily="65" charset="-122"/>
                <a:ea typeface="宋体" panose="02010600030101010101" pitchFamily="2" charset="-122"/>
              </a:rPr>
              <a:t>made of plastic bags...(教材P26)</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在世界各地你都可以看到孩子们在用塑料袋制成的球尽情玩耍</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At the party, all the guests sang and danced to their hearts’ content.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在宴会上,所有的客人都尽情地歌舞。</a:t>
            </a:r>
            <a:endParaRPr lang="zh-CN" altLang="en-US" dirty="0"/>
          </a:p>
        </p:txBody>
      </p:sp>
      <p:pic>
        <p:nvPicPr>
          <p:cNvPr id="3" name="图片 3" descr="textimage16.jpeg"/>
          <p:cNvPicPr>
            <a:picLocks noChangeAspect="1"/>
          </p:cNvPicPr>
          <p:nvPr/>
        </p:nvPicPr>
        <p:blipFill>
          <a:blip r:embed="rId3" cstate="print"/>
          <a:stretch>
            <a:fillRect/>
          </a:stretch>
        </p:blipFill>
        <p:spPr>
          <a:xfrm>
            <a:off x="4073139" y="1685762"/>
            <a:ext cx="427423" cy="287175"/>
          </a:xfrm>
          <a:prstGeom prst="rect">
            <a:avLst/>
          </a:prstGeom>
        </p:spPr>
      </p:pic>
      <p:pic>
        <p:nvPicPr>
          <p:cNvPr id="4" name="图片 4" descr="textimage17.jpeg"/>
          <p:cNvPicPr>
            <a:picLocks noChangeAspect="1"/>
          </p:cNvPicPr>
          <p:nvPr/>
        </p:nvPicPr>
        <p:blipFill>
          <a:blip r:embed="rId4" cstate="print"/>
          <a:stretch>
            <a:fillRect/>
          </a:stretch>
        </p:blipFill>
        <p:spPr>
          <a:xfrm>
            <a:off x="785786" y="2614456"/>
            <a:ext cx="1351670" cy="351434"/>
          </a:xfrm>
          <a:prstGeom prst="rect">
            <a:avLst/>
          </a:prstGeom>
        </p:spPr>
      </p:pic>
      <p:pic>
        <p:nvPicPr>
          <p:cNvPr id="5" name="图片 5" descr="textimage18.jpeg"/>
          <p:cNvPicPr>
            <a:picLocks noChangeAspect="1"/>
          </p:cNvPicPr>
          <p:nvPr/>
        </p:nvPicPr>
        <p:blipFill>
          <a:blip r:embed="rId5" cstate="print"/>
          <a:stretch>
            <a:fillRect/>
          </a:stretch>
        </p:blipFill>
        <p:spPr>
          <a:xfrm>
            <a:off x="720000" y="4839506"/>
            <a:ext cx="209549" cy="238125"/>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1703051" y="2099593"/>
            <a:ext cx="1714512"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190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You should not content yourself with book knowledge only.</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你不应该只满足于书本知识。</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The one who is content with what he has is always happy.</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知足者常乐。</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t>
            </a:r>
            <a:r>
              <a:rPr lang="zh-CN" altLang="en-US" sz="1815" i="1" kern="0" dirty="0">
                <a:solidFill>
                  <a:srgbClr val="000000"/>
                </a:solidFill>
                <a:latin typeface="Times New Roman" panose="02020603050405020304" pitchFamily="65" charset="-122"/>
                <a:ea typeface="宋体" panose="02010600030101010101" pitchFamily="2" charset="-122"/>
              </a:rPr>
              <a:t>China</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Daily</a:t>
            </a:r>
            <a:r>
              <a:rPr lang="zh-CN" altLang="en-US" sz="1815" kern="0" dirty="0">
                <a:solidFill>
                  <a:srgbClr val="000000"/>
                </a:solidFill>
                <a:latin typeface="Times New Roman" panose="02020603050405020304" pitchFamily="65" charset="-122"/>
                <a:ea typeface="宋体" panose="02010600030101010101" pitchFamily="2" charset="-122"/>
              </a:rPr>
              <a:t>,2020年11月)China was not content to be a low-wage, high-pollution </a:t>
            </a:r>
            <a:br>
              <a:rPr dirty="0"/>
            </a:br>
            <a:r>
              <a:rPr lang="zh-CN" altLang="en-US" sz="1815" kern="0" dirty="0">
                <a:solidFill>
                  <a:srgbClr val="000000"/>
                </a:solidFill>
                <a:latin typeface="Times New Roman" panose="02020603050405020304" pitchFamily="65" charset="-122"/>
                <a:ea typeface="宋体" panose="02010600030101010101" pitchFamily="2" charset="-122"/>
              </a:rPr>
              <a:t>manufacturing platform for MNCs.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中国并不满足于做一个低工资、高污染的跨国公司制造平台。</a:t>
            </a:r>
            <a:endParaRPr lang="zh-CN" altLang="en-US" dirty="0"/>
          </a:p>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a:t>
            </a:r>
            <a:r>
              <a:rPr lang="zh-CN" altLang="en-US" sz="1815" u="sng" kern="0" dirty="0">
                <a:solidFill>
                  <a:srgbClr val="FF0000"/>
                </a:solidFill>
                <a:latin typeface="Times New Roman" panose="02020603050405020304" pitchFamily="65" charset="-122"/>
                <a:ea typeface="宋体" panose="02010600030101010101" pitchFamily="2" charset="-122"/>
              </a:rPr>
              <a:t>　to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one’s heart’s content 尽情地,心满意足地</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②content oneself </a:t>
            </a:r>
            <a:r>
              <a:rPr lang="zh-CN" altLang="en-US" sz="1815" u="sng" kern="0" dirty="0">
                <a:solidFill>
                  <a:srgbClr val="FF0000"/>
                </a:solidFill>
                <a:latin typeface="Times New Roman" panose="02020603050405020304" pitchFamily="65" charset="-122"/>
                <a:ea typeface="宋体" panose="02010600030101010101" pitchFamily="2" charset="-122"/>
              </a:rPr>
              <a:t>　with   </a:t>
            </a:r>
            <a:r>
              <a:rPr lang="zh-CN" altLang="en-US" sz="1815" kern="0" dirty="0">
                <a:solidFill>
                  <a:srgbClr val="000000"/>
                </a:solidFill>
                <a:latin typeface="Times New Roman" panose="02020603050405020304" pitchFamily="65" charset="-122"/>
                <a:ea typeface="宋体" panose="02010600030101010101" pitchFamily="2" charset="-122"/>
              </a:rPr>
              <a:t> ... 满足于</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;满意于</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③be content　</a:t>
            </a:r>
            <a:r>
              <a:rPr lang="zh-CN" altLang="en-US" sz="1815" u="sng" kern="0" dirty="0">
                <a:solidFill>
                  <a:srgbClr val="FF0000"/>
                </a:solidFill>
                <a:latin typeface="Times New Roman" panose="02020603050405020304" pitchFamily="65" charset="-122"/>
                <a:ea typeface="宋体" panose="02010600030101010101" pitchFamily="2" charset="-122"/>
              </a:rPr>
              <a:t>with</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sth. 对某事满意/满足</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be content  </a:t>
            </a:r>
            <a:r>
              <a:rPr lang="zh-CN" altLang="en-US" sz="1815" u="sng" kern="0" dirty="0">
                <a:solidFill>
                  <a:srgbClr val="FF0000"/>
                </a:solidFill>
                <a:latin typeface="Times New Roman" panose="02020603050405020304" pitchFamily="65" charset="-122"/>
                <a:ea typeface="宋体" panose="02010600030101010101" pitchFamily="2" charset="-122"/>
              </a:rPr>
              <a:t>to do</a:t>
            </a:r>
            <a:r>
              <a:rPr lang="zh-CN" altLang="en-US" sz="1815" kern="0" dirty="0">
                <a:solidFill>
                  <a:srgbClr val="FF0000"/>
                </a:solidFill>
                <a:latin typeface="Times New Roman" panose="02020603050405020304" pitchFamily="65" charset="-122"/>
                <a:ea typeface="宋体" panose="02010600030101010101" pitchFamily="2" charset="-122"/>
              </a:rPr>
              <a:t>   </a:t>
            </a:r>
            <a:r>
              <a:rPr lang="en-US" altLang="zh-CN" sz="1815" kern="0" dirty="0">
                <a:solidFill>
                  <a:schemeClr val="tx1"/>
                </a:solidFill>
                <a:latin typeface="Times New Roman" panose="02020603050405020304" pitchFamily="65" charset="-122"/>
                <a:ea typeface="宋体" panose="02010600030101010101" pitchFamily="2" charset="-122"/>
              </a:rPr>
              <a:t>s</a:t>
            </a:r>
            <a:r>
              <a:rPr lang="zh-CN" altLang="en-US" sz="1815" kern="0" dirty="0">
                <a:solidFill>
                  <a:srgbClr val="000000"/>
                </a:solidFill>
                <a:latin typeface="Times New Roman" panose="02020603050405020304" pitchFamily="65" charset="-122"/>
                <a:ea typeface="宋体" panose="02010600030101010101" pitchFamily="2" charset="-122"/>
              </a:rPr>
              <a:t>th. 满足于做某事;愿意做某事</a:t>
            </a:r>
            <a:endParaRPr lang="zh-CN" altLang="en-US" dirty="0"/>
          </a:p>
        </p:txBody>
      </p:sp>
      <p:pic>
        <p:nvPicPr>
          <p:cNvPr id="3" name="图片 3" descr="textimage19.jpeg"/>
          <p:cNvPicPr>
            <a:picLocks noChangeAspect="1"/>
          </p:cNvPicPr>
          <p:nvPr/>
        </p:nvPicPr>
        <p:blipFill>
          <a:blip r:embed="rId3" cstate="print"/>
          <a:stretch>
            <a:fillRect/>
          </a:stretch>
        </p:blipFill>
        <p:spPr>
          <a:xfrm>
            <a:off x="720000" y="4120512"/>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967814" y="4509266"/>
            <a:ext cx="595318"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2400935" y="4939030"/>
            <a:ext cx="83947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000250" y="5372735"/>
            <a:ext cx="6223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755140" y="5796280"/>
            <a:ext cx="6457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84903"/>
            <a:ext cx="8316000" cy="442912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④discontent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.不满意,不满足</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【名师点睛】content作“所含之物”“目录”讲时,通常用复数形式。</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写出content在下列句中的词性及词义</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3-1 (2019课标全国Ⅲ,七选五,</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)Questions about subject content are generally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welcomed.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(词性: </a:t>
            </a:r>
            <a:r>
              <a:rPr lang="zh-CN" altLang="en-US" sz="1815" u="sng" kern="0" dirty="0">
                <a:solidFill>
                  <a:srgbClr val="FF0000"/>
                </a:solidFill>
                <a:latin typeface="Times New Roman" panose="02020603050405020304" pitchFamily="65" charset="-122"/>
                <a:ea typeface="宋体" panose="02010600030101010101" pitchFamily="2" charset="-122"/>
              </a:rPr>
              <a:t>　名词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词义: </a:t>
            </a:r>
            <a:r>
              <a:rPr lang="zh-CN" altLang="en-US" sz="1815" u="sng" kern="0" dirty="0">
                <a:solidFill>
                  <a:srgbClr val="FF0000"/>
                </a:solidFill>
                <a:latin typeface="Times New Roman" panose="02020603050405020304" pitchFamily="65" charset="-122"/>
                <a:ea typeface="宋体" panose="02010600030101010101" pitchFamily="2" charset="-122"/>
              </a:rPr>
              <a:t>　内容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句意:关于课程内容的问题通常是受欢迎的。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3-2 (2017天津,阅读理解B,</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)She seemed so content in her observation.</a:t>
            </a:r>
            <a:endParaRPr lang="zh-CN" altLang="en-US" dirty="0"/>
          </a:p>
          <a:p>
            <a:pPr marL="0" indent="0" eaLnBrk="0" latinLnBrk="1" hangingPunct="0">
              <a:lnSpc>
                <a:spcPct val="150000"/>
              </a:lnSpc>
              <a:spcBef>
                <a:spcPts val="20"/>
              </a:spcBef>
              <a:buNone/>
            </a:pPr>
            <a:r>
              <a:rPr lang="zh-CN" altLang="en-US" sz="1815" kern="0" dirty="0">
                <a:solidFill>
                  <a:srgbClr val="000000"/>
                </a:solidFill>
                <a:latin typeface="Times New Roman" panose="02020603050405020304" pitchFamily="65" charset="-122"/>
                <a:ea typeface="宋体" panose="02010600030101010101" pitchFamily="2" charset="-122"/>
              </a:rPr>
              <a:t> (词性: </a:t>
            </a:r>
            <a:r>
              <a:rPr lang="zh-CN" altLang="en-US" sz="1815" u="sng" kern="0" dirty="0">
                <a:solidFill>
                  <a:srgbClr val="FF0000"/>
                </a:solidFill>
                <a:latin typeface="Times New Roman" panose="02020603050405020304" pitchFamily="65" charset="-122"/>
                <a:ea typeface="宋体" panose="02010600030101010101" pitchFamily="2" charset="-122"/>
              </a:rPr>
              <a:t>　形容词    </a:t>
            </a:r>
            <a:r>
              <a:rPr lang="zh-CN" altLang="en-US" sz="1815" kern="0" dirty="0">
                <a:solidFill>
                  <a:srgbClr val="000000"/>
                </a:solidFill>
                <a:latin typeface="Times New Roman" panose="02020603050405020304" pitchFamily="65" charset="-122"/>
                <a:ea typeface="宋体" panose="02010600030101010101" pitchFamily="2" charset="-122"/>
              </a:rPr>
              <a:t>词义: </a:t>
            </a:r>
            <a:r>
              <a:rPr lang="zh-CN" altLang="en-US" sz="1815" u="sng" kern="0" dirty="0">
                <a:solidFill>
                  <a:srgbClr val="FF0000"/>
                </a:solidFill>
                <a:latin typeface="Times New Roman" panose="02020603050405020304" pitchFamily="65" charset="-122"/>
                <a:ea typeface="宋体" panose="02010600030101010101" pitchFamily="2" charset="-122"/>
              </a:rPr>
              <a:t>　满足的,满意的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句意:在她的观察中,她似乎很满意。</a:t>
            </a:r>
            <a:endParaRPr lang="zh-CN" altLang="en-US" dirty="0"/>
          </a:p>
        </p:txBody>
      </p:sp>
      <p:pic>
        <p:nvPicPr>
          <p:cNvPr id="3" name="图片 3" descr="textimage20.jpeg"/>
          <p:cNvPicPr>
            <a:picLocks noChangeAspect="1"/>
          </p:cNvPicPr>
          <p:nvPr/>
        </p:nvPicPr>
        <p:blipFill>
          <a:blip r:embed="rId3" cstate="print"/>
          <a:stretch>
            <a:fillRect/>
          </a:stretch>
        </p:blipFill>
        <p:spPr>
          <a:xfrm>
            <a:off x="3640647" y="2609645"/>
            <a:ext cx="431287" cy="289770"/>
          </a:xfrm>
          <a:prstGeom prst="rect">
            <a:avLst/>
          </a:prstGeom>
        </p:spPr>
      </p:pic>
      <p:pic>
        <p:nvPicPr>
          <p:cNvPr id="4" name="图片 4" descr="textimage21.jpeg"/>
          <p:cNvPicPr>
            <a:picLocks noChangeAspect="1"/>
          </p:cNvPicPr>
          <p:nvPr/>
        </p:nvPicPr>
        <p:blipFill>
          <a:blip r:embed="rId3" cstate="print"/>
          <a:stretch>
            <a:fillRect/>
          </a:stretch>
        </p:blipFill>
        <p:spPr>
          <a:xfrm>
            <a:off x="3325665" y="4375956"/>
            <a:ext cx="460517" cy="309409"/>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339215" y="3444875"/>
            <a:ext cx="92265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854325" y="3444875"/>
            <a:ext cx="86804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404620" y="4759325"/>
            <a:ext cx="120205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3179445" y="4759325"/>
            <a:ext cx="17513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33527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3-3 (2017课标全国Ⅰ,语法填空,</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)There has been a recent trend in the food </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service industry toward lower fat content and less salt.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(词性: </a:t>
            </a:r>
            <a:r>
              <a:rPr lang="zh-CN" altLang="en-US" sz="1815" u="sng" kern="0" dirty="0">
                <a:solidFill>
                  <a:srgbClr val="FF0000"/>
                </a:solidFill>
                <a:latin typeface="Times New Roman" panose="02020603050405020304" pitchFamily="65" charset="-122"/>
                <a:ea typeface="宋体" panose="02010600030101010101" pitchFamily="2" charset="-122"/>
              </a:rPr>
              <a:t>　名词    </a:t>
            </a:r>
            <a:r>
              <a:rPr lang="zh-CN" altLang="en-US" sz="1815" kern="0" dirty="0">
                <a:solidFill>
                  <a:srgbClr val="000000"/>
                </a:solidFill>
                <a:latin typeface="Times New Roman" panose="02020603050405020304" pitchFamily="65" charset="-122"/>
                <a:ea typeface="宋体" panose="02010600030101010101" pitchFamily="2" charset="-122"/>
              </a:rPr>
              <a:t>词义:</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含量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句意:最近,食品服务行业出现了一种低脂肪含量、少盐的趋势。</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3-4 (2017浙江11月,阅读理解A,</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)After a while she seemed content</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to leave    </a:t>
            </a:r>
            <a:endParaRPr lang="en-US" altLang="zh-CN" sz="1815" u="sng"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(leave) her husband over at the cemetery(墓地).</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考查不定式。句意:过了一段时间之后,她似乎愿意把丈夫留在墓地了。</a:t>
            </a:r>
            <a:br>
              <a:rPr dirty="0"/>
            </a:br>
            <a:r>
              <a:rPr lang="zh-CN" altLang="en-US" sz="1815" kern="0" dirty="0">
                <a:solidFill>
                  <a:srgbClr val="000000"/>
                </a:solidFill>
                <a:latin typeface="Times New Roman" panose="02020603050405020304" pitchFamily="65" charset="-122"/>
                <a:ea typeface="宋体" panose="02010600030101010101" pitchFamily="2" charset="-122"/>
              </a:rPr>
              <a:t>be content to do sth.意为“愿意做某事”,故本空应用动词不定式。</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3-5 (2016天津,阅读理解D,</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)When planning </a:t>
            </a:r>
            <a:r>
              <a:rPr lang="zh-CN" altLang="en-US" sz="1815" i="1" kern="0" dirty="0">
                <a:solidFill>
                  <a:srgbClr val="000000"/>
                </a:solidFill>
                <a:latin typeface="Times New Roman" panose="02020603050405020304" pitchFamily="65" charset="-122"/>
                <a:ea typeface="宋体" panose="02010600030101010101" pitchFamily="2" charset="-122"/>
              </a:rPr>
              <a:t>Encyclopaedia</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Britannica</a:t>
            </a:r>
            <a:r>
              <a:rPr lang="zh-CN" altLang="en-US" sz="1815" kern="0" dirty="0">
                <a:solidFill>
                  <a:srgbClr val="000000"/>
                </a:solidFill>
                <a:latin typeface="Times New Roman" panose="02020603050405020304" pitchFamily="65" charset="-122"/>
                <a:ea typeface="宋体" panose="02010600030101010101" pitchFamily="2" charset="-122"/>
              </a:rPr>
              <a:t>(《大英</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百科全书》), I had to create a table of  </a:t>
            </a:r>
            <a:r>
              <a:rPr lang="zh-CN" altLang="en-US" sz="1815" u="sng" kern="0" dirty="0">
                <a:solidFill>
                  <a:srgbClr val="FF0000"/>
                </a:solidFill>
                <a:latin typeface="Times New Roman" panose="02020603050405020304" pitchFamily="65" charset="-122"/>
                <a:ea typeface="宋体" panose="02010600030101010101" pitchFamily="2" charset="-122"/>
              </a:rPr>
              <a:t>　contents   </a:t>
            </a:r>
            <a:r>
              <a:rPr lang="zh-CN" altLang="en-US" sz="1815" kern="0" dirty="0">
                <a:solidFill>
                  <a:srgbClr val="000000"/>
                </a:solidFill>
                <a:latin typeface="Times New Roman" panose="02020603050405020304" pitchFamily="65" charset="-122"/>
                <a:ea typeface="宋体" panose="02010600030101010101" pitchFamily="2" charset="-122"/>
              </a:rPr>
              <a:t> (content)based on the topics of </a:t>
            </a:r>
            <a:br>
              <a:rPr dirty="0"/>
            </a:br>
            <a:r>
              <a:rPr lang="zh-CN" altLang="en-US" sz="1815" kern="0" dirty="0">
                <a:solidFill>
                  <a:srgbClr val="000000"/>
                </a:solidFill>
                <a:latin typeface="Times New Roman" panose="02020603050405020304" pitchFamily="65" charset="-122"/>
                <a:ea typeface="宋体" panose="02010600030101010101" pitchFamily="2" charset="-122"/>
              </a:rPr>
              <a:t>its articles.</a:t>
            </a:r>
            <a:endParaRPr lang="zh-CN" altLang="en-US" dirty="0"/>
          </a:p>
        </p:txBody>
      </p:sp>
      <p:pic>
        <p:nvPicPr>
          <p:cNvPr id="3" name="图片 3" descr="textimage23.jpeg"/>
          <p:cNvPicPr>
            <a:picLocks noChangeAspect="1"/>
          </p:cNvPicPr>
          <p:nvPr/>
        </p:nvPicPr>
        <p:blipFill>
          <a:blip r:embed="rId3" cstate="print"/>
          <a:stretch>
            <a:fillRect/>
          </a:stretch>
        </p:blipFill>
        <p:spPr>
          <a:xfrm>
            <a:off x="3857620" y="3277393"/>
            <a:ext cx="418338" cy="281070"/>
          </a:xfrm>
          <a:prstGeom prst="rect">
            <a:avLst/>
          </a:prstGeom>
        </p:spPr>
      </p:pic>
      <p:pic>
        <p:nvPicPr>
          <p:cNvPr id="4" name="图片 4" descr="textimage24.jpeg"/>
          <p:cNvPicPr>
            <a:picLocks noChangeAspect="1"/>
          </p:cNvPicPr>
          <p:nvPr/>
        </p:nvPicPr>
        <p:blipFill>
          <a:blip r:embed="rId3" cstate="print"/>
          <a:stretch>
            <a:fillRect/>
          </a:stretch>
        </p:blipFill>
        <p:spPr>
          <a:xfrm>
            <a:off x="3311823" y="4991905"/>
            <a:ext cx="474359" cy="318709"/>
          </a:xfrm>
          <a:prstGeom prst="rect">
            <a:avLst/>
          </a:prstGeom>
        </p:spPr>
      </p:pic>
      <p:pic>
        <p:nvPicPr>
          <p:cNvPr id="5" name="图片 5" descr="textimage22.jpeg"/>
          <p:cNvPicPr>
            <a:picLocks noChangeAspect="1"/>
          </p:cNvPicPr>
          <p:nvPr/>
        </p:nvPicPr>
        <p:blipFill>
          <a:blip r:embed="rId4" cstate="print"/>
          <a:stretch>
            <a:fillRect/>
          </a:stretch>
        </p:blipFill>
        <p:spPr>
          <a:xfrm>
            <a:off x="3857620" y="1134253"/>
            <a:ext cx="455066" cy="305747"/>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1375410" y="1946910"/>
            <a:ext cx="91313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2921623" y="1946825"/>
            <a:ext cx="785818" cy="356870"/>
          </a:xfrm>
          <a:prstGeom prst="rect">
            <a:avLst/>
          </a:prstGeom>
          <a:noFill/>
          <a:ln w="9525">
            <a:noFill/>
            <a:miter lim="800000"/>
            <a:headEnd/>
            <a:tailEnd/>
          </a:ln>
        </p:spPr>
      </p:pic>
      <p:pic>
        <p:nvPicPr>
          <p:cNvPr id="8" name="Picture 4" descr="\\a015\吴双婷\线.tif"/>
          <p:cNvPicPr>
            <a:picLocks noChangeArrowheads="1"/>
          </p:cNvPicPr>
          <p:nvPr/>
        </p:nvPicPr>
        <p:blipFill>
          <a:blip r:embed="rId5" cstate="print"/>
          <a:srcRect/>
          <a:stretch>
            <a:fillRect/>
          </a:stretch>
        </p:blipFill>
        <p:spPr bwMode="auto">
          <a:xfrm>
            <a:off x="7590790" y="3277235"/>
            <a:ext cx="1181735" cy="396000"/>
          </a:xfrm>
          <a:prstGeom prst="rect">
            <a:avLst/>
          </a:prstGeom>
          <a:noFill/>
          <a:ln w="9525">
            <a:noFill/>
            <a:miter lim="800000"/>
            <a:headEnd/>
            <a:tailEnd/>
          </a:ln>
        </p:spPr>
      </p:pic>
      <p:pic>
        <p:nvPicPr>
          <p:cNvPr id="9" name="Picture 4" descr="\\a015\吴双婷\线.tif"/>
          <p:cNvPicPr>
            <a:picLocks noChangeArrowheads="1"/>
          </p:cNvPicPr>
          <p:nvPr/>
        </p:nvPicPr>
        <p:blipFill>
          <a:blip r:embed="rId5" cstate="print"/>
          <a:srcRect/>
          <a:stretch>
            <a:fillRect/>
          </a:stretch>
        </p:blipFill>
        <p:spPr bwMode="auto">
          <a:xfrm>
            <a:off x="4378325" y="5473700"/>
            <a:ext cx="1226820" cy="39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9"/>
                                        </p:tgtEl>
                                      </p:cBhvr>
                                    </p:animEffect>
                                    <p:set>
                                      <p:cBhvr>
                                        <p:cTn id="2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35241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解析　考查名词复数。句意:在规划《大英百科全书》时,我必须根据文章的主</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题创建一份目录。设空处表示“(书的)目录,目次”,应填contents。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3-6 (</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)We should be content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with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what we already have.</a:t>
            </a:r>
            <a:endParaRPr lang="zh-CN" altLang="en-US" dirty="0"/>
          </a:p>
          <a:p>
            <a:pPr marL="0" indent="0" eaLnBrk="0" latinLnBrk="1" hangingPunct="0">
              <a:lnSpc>
                <a:spcPct val="150000"/>
              </a:lnSpc>
              <a:spcBef>
                <a:spcPts val="2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考查介词。句意:我们应该满足于已经拥有的东西。be content with sth.意</a:t>
            </a:r>
            <a:br>
              <a:rPr dirty="0"/>
            </a:br>
            <a:r>
              <a:rPr lang="zh-CN" altLang="en-US" sz="1815" kern="0" dirty="0">
                <a:solidFill>
                  <a:srgbClr val="000000"/>
                </a:solidFill>
                <a:latin typeface="Times New Roman" panose="02020603050405020304" pitchFamily="65" charset="-122"/>
                <a:ea typeface="宋体" panose="02010600030101010101" pitchFamily="2" charset="-122"/>
              </a:rPr>
              <a:t>为“对某事满意/满足”,故本空应用介词with。</a:t>
            </a:r>
            <a:endParaRPr lang="zh-CN" altLang="en-US" dirty="0"/>
          </a:p>
          <a:p>
            <a:pPr marL="0" indent="0" eaLnBrk="0" latinLnBrk="1" hangingPunct="0">
              <a:lnSpc>
                <a:spcPct val="150000"/>
              </a:lnSpc>
              <a:spcBef>
                <a:spcPts val="140"/>
              </a:spcBef>
              <a:buNone/>
            </a:pPr>
            <a:r>
              <a:rPr lang="zh-CN" altLang="en-US" sz="2325" kern="0" spc="12747"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adjustable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.可调整的,可调节的</a:t>
            </a:r>
            <a:endParaRPr lang="zh-CN" altLang="en-US" dirty="0"/>
          </a:p>
          <a:p>
            <a:pPr marL="0" indent="0" eaLnBrk="0" latinLnBrk="1" hangingPunct="0">
              <a:lnSpc>
                <a:spcPct val="150000"/>
              </a:lnSpc>
              <a:spcBef>
                <a:spcPts val="130"/>
              </a:spcBef>
              <a:buNone/>
            </a:pPr>
            <a:r>
              <a:rPr lang="zh-CN" altLang="en-US" sz="1815" kern="0" dirty="0">
                <a:solidFill>
                  <a:srgbClr val="000000"/>
                </a:solidFill>
                <a:latin typeface="Times New Roman" panose="02020603050405020304" pitchFamily="65" charset="-122"/>
                <a:ea typeface="宋体" panose="02010600030101010101" pitchFamily="2" charset="-122"/>
              </a:rPr>
              <a:t>　　It also has a voice control setting that enables you to stay hands-free, while its </a:t>
            </a:r>
            <a:br>
              <a:rPr dirty="0"/>
            </a:br>
            <a:r>
              <a:rPr lang="zh-CN" altLang="en-US" sz="1815" kern="0" dirty="0">
                <a:solidFill>
                  <a:srgbClr val="000000"/>
                </a:solidFill>
                <a:latin typeface="Times New Roman" panose="02020603050405020304" pitchFamily="65" charset="-122"/>
                <a:ea typeface="宋体" panose="02010600030101010101" pitchFamily="2" charset="-122"/>
              </a:rPr>
              <a:t>waterproof band is fully adjustable so that it is comfortable to wear.(教材P29)</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它</a:t>
            </a:r>
            <a:r>
              <a:rPr lang="zh-CN" altLang="en-US" sz="1815" kern="0" spc="-150" dirty="0">
                <a:solidFill>
                  <a:srgbClr val="000000"/>
                </a:solidFill>
                <a:latin typeface="Times New Roman" panose="02020603050405020304" pitchFamily="65" charset="-122"/>
                <a:ea typeface="宋体" panose="02010600030101010101" pitchFamily="2" charset="-122"/>
              </a:rPr>
              <a:t>还有一个语音控制设定,使您可以保持免提,而其防水</a:t>
            </a:r>
            <a:r>
              <a:rPr lang="zh-CN" altLang="en-US" sz="1815" kern="0" dirty="0">
                <a:solidFill>
                  <a:srgbClr val="000000"/>
                </a:solidFill>
                <a:latin typeface="Times New Roman" panose="02020603050405020304" pitchFamily="65" charset="-122"/>
                <a:ea typeface="宋体" panose="02010600030101010101" pitchFamily="2" charset="-122"/>
              </a:rPr>
              <a:t>带是完全可调的,以便戴着舒适。</a:t>
            </a:r>
            <a:endParaRPr lang="zh-CN" altLang="en-US" dirty="0"/>
          </a:p>
          <a:p>
            <a:pPr marL="0" indent="0" eaLnBrk="0" latinLnBrk="1" hangingPunct="0">
              <a:lnSpc>
                <a:spcPct val="150000"/>
              </a:lnSpc>
              <a:spcBef>
                <a:spcPts val="140"/>
              </a:spcBef>
              <a:buNone/>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Climate change may force many crops to adjust to new conditions.</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气候变化可能迫使许多作物适应新的环境。</a:t>
            </a:r>
            <a:endParaRPr lang="zh-CN" altLang="en-US" sz="2000" dirty="0"/>
          </a:p>
        </p:txBody>
      </p:sp>
      <p:pic>
        <p:nvPicPr>
          <p:cNvPr id="3" name="图片 3" descr="textimage25.jpeg"/>
          <p:cNvPicPr>
            <a:picLocks noChangeAspect="1"/>
          </p:cNvPicPr>
          <p:nvPr/>
        </p:nvPicPr>
        <p:blipFill>
          <a:blip r:embed="rId3" cstate="print"/>
          <a:stretch>
            <a:fillRect/>
          </a:stretch>
        </p:blipFill>
        <p:spPr>
          <a:xfrm>
            <a:off x="1214414" y="1900076"/>
            <a:ext cx="427423" cy="287175"/>
          </a:xfrm>
          <a:prstGeom prst="rect">
            <a:avLst/>
          </a:prstGeom>
        </p:spPr>
      </p:pic>
      <p:pic>
        <p:nvPicPr>
          <p:cNvPr id="4" name="图片 4" descr="textimage26.jpeg"/>
          <p:cNvPicPr>
            <a:picLocks noChangeAspect="1"/>
          </p:cNvPicPr>
          <p:nvPr/>
        </p:nvPicPr>
        <p:blipFill>
          <a:blip r:embed="rId4" cstate="print"/>
          <a:stretch>
            <a:fillRect/>
          </a:stretch>
        </p:blipFill>
        <p:spPr>
          <a:xfrm>
            <a:off x="714348" y="3205955"/>
            <a:ext cx="1351670" cy="349686"/>
          </a:xfrm>
          <a:prstGeom prst="rect">
            <a:avLst/>
          </a:prstGeom>
        </p:spPr>
      </p:pic>
      <p:pic>
        <p:nvPicPr>
          <p:cNvPr id="5" name="图片 5" descr="textimage27.jpeg"/>
          <p:cNvPicPr>
            <a:picLocks noChangeAspect="1"/>
          </p:cNvPicPr>
          <p:nvPr/>
        </p:nvPicPr>
        <p:blipFill>
          <a:blip r:embed="rId5" cstate="print"/>
          <a:stretch>
            <a:fillRect/>
          </a:stretch>
        </p:blipFill>
        <p:spPr>
          <a:xfrm>
            <a:off x="720000" y="4991905"/>
            <a:ext cx="209549" cy="238125"/>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3938270" y="1899920"/>
            <a:ext cx="6591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8155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You should try to adjust yourself to the new environment.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你应该试着调整自己以适应新的环境。</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We have to make some adjustments to our schedule to make sure the project can be </a:t>
            </a:r>
            <a:br>
              <a:rPr dirty="0"/>
            </a:br>
            <a:r>
              <a:rPr lang="zh-CN" altLang="en-US" sz="1815" kern="0" dirty="0">
                <a:solidFill>
                  <a:srgbClr val="000000"/>
                </a:solidFill>
                <a:latin typeface="Times New Roman" panose="02020603050405020304" pitchFamily="65" charset="-122"/>
                <a:ea typeface="宋体" panose="02010600030101010101" pitchFamily="2" charset="-122"/>
              </a:rPr>
              <a:t>finished before National Day.</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我们得对计划表作一些调整,以确保该项目可以在国庆节前完成。</a:t>
            </a:r>
            <a:endParaRPr lang="zh-CN" altLang="en-US" dirty="0"/>
          </a:p>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①adjust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.调整,调节;(使)适应</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adjust to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doing</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sth. 适应于(做)某事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adjust(...) </a:t>
            </a:r>
            <a:r>
              <a:rPr lang="zh-CN" altLang="en-US" sz="1815" u="sng" kern="0" dirty="0">
                <a:solidFill>
                  <a:srgbClr val="FF0000"/>
                </a:solidFill>
                <a:latin typeface="Times New Roman" panose="02020603050405020304" pitchFamily="65" charset="-122"/>
                <a:ea typeface="宋体" panose="02010600030101010101" pitchFamily="2" charset="-122"/>
              </a:rPr>
              <a:t>　to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...调整</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以适应</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②adjustment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.调整</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make adjustments/an adjustment  </a:t>
            </a:r>
            <a:r>
              <a:rPr lang="zh-CN" altLang="en-US" sz="1815" u="sng" kern="0" dirty="0">
                <a:solidFill>
                  <a:srgbClr val="FF0000"/>
                </a:solidFill>
                <a:latin typeface="Times New Roman" panose="02020603050405020304" pitchFamily="65" charset="-122"/>
                <a:ea typeface="宋体" panose="02010600030101010101" pitchFamily="2" charset="-122"/>
              </a:rPr>
              <a:t>　to    </a:t>
            </a:r>
            <a:r>
              <a:rPr lang="zh-CN" altLang="en-US" sz="1815" kern="0" dirty="0">
                <a:solidFill>
                  <a:srgbClr val="000000"/>
                </a:solidFill>
                <a:latin typeface="Times New Roman" panose="02020603050405020304" pitchFamily="65" charset="-122"/>
                <a:ea typeface="宋体" panose="02010600030101010101" pitchFamily="2" charset="-122"/>
              </a:rPr>
              <a:t>对</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作出调整</a:t>
            </a:r>
            <a:endParaRPr lang="zh-CN" altLang="en-US" dirty="0"/>
          </a:p>
        </p:txBody>
      </p:sp>
      <p:pic>
        <p:nvPicPr>
          <p:cNvPr id="3" name="图片 3" descr="textimage28.jpeg"/>
          <p:cNvPicPr>
            <a:picLocks noChangeAspect="1"/>
          </p:cNvPicPr>
          <p:nvPr/>
        </p:nvPicPr>
        <p:blipFill>
          <a:blip r:embed="rId3" cstate="print"/>
          <a:stretch>
            <a:fillRect/>
          </a:stretch>
        </p:blipFill>
        <p:spPr>
          <a:xfrm>
            <a:off x="720000" y="3400274"/>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714500" y="4223385"/>
            <a:ext cx="72199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1642110" y="4650740"/>
            <a:ext cx="67881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3825875" y="5496560"/>
            <a:ext cx="6718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1271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4-1 (2020浙江,阅读理解B改编,</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)Bellevue,a fast-growing city just east of Seat-</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tle,uses a system: intersection(十字路口) signals that can adjust in real time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to    </a:t>
            </a:r>
            <a:r>
              <a:rPr lang="zh-CN" altLang="en-US" sz="1815" kern="0" dirty="0">
                <a:solidFill>
                  <a:srgbClr val="FF0000"/>
                </a:solidFill>
                <a:latin typeface="Times New Roman" panose="02020603050405020304" pitchFamily="65" charset="-122"/>
                <a:ea typeface="宋体" panose="02010600030101010101" pitchFamily="2" charset="-122"/>
              </a:rPr>
              <a:t> </a:t>
            </a:r>
            <a:br>
              <a:rPr dirty="0"/>
            </a:br>
            <a:r>
              <a:rPr lang="zh-CN" altLang="en-US" sz="1815" kern="0" dirty="0">
                <a:solidFill>
                  <a:srgbClr val="000000"/>
                </a:solidFill>
                <a:latin typeface="Times New Roman" panose="02020603050405020304" pitchFamily="65" charset="-122"/>
                <a:ea typeface="宋体" panose="02010600030101010101" pitchFamily="2" charset="-122"/>
              </a:rPr>
              <a:t>traffic conditions.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考查固定搭配。句意:贝尔维尤是西雅图以东一个快速发展的城市,它使</a:t>
            </a:r>
            <a:br>
              <a:rPr dirty="0"/>
            </a:br>
            <a:r>
              <a:rPr lang="zh-CN" altLang="en-US" sz="1815" kern="0" dirty="0">
                <a:solidFill>
                  <a:srgbClr val="000000"/>
                </a:solidFill>
                <a:latin typeface="Times New Roman" panose="02020603050405020304" pitchFamily="65" charset="-122"/>
                <a:ea typeface="宋体" panose="02010600030101010101" pitchFamily="2" charset="-122"/>
              </a:rPr>
              <a:t>用了一种系统:可以根据交通状况实时调整的十字路口信号灯。adjust(...) to...调</a:t>
            </a:r>
            <a:br>
              <a:rPr dirty="0"/>
            </a:br>
            <a:r>
              <a:rPr lang="zh-CN" altLang="en-US" sz="1815" kern="0" dirty="0">
                <a:solidFill>
                  <a:srgbClr val="000000"/>
                </a:solidFill>
                <a:latin typeface="Times New Roman" panose="02020603050405020304" pitchFamily="65" charset="-122"/>
                <a:ea typeface="宋体" panose="02010600030101010101" pitchFamily="2" charset="-122"/>
              </a:rPr>
              <a:t>整</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以适应</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4-2 (2019江苏,任务型阅读,</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Adjusting    </a:t>
            </a:r>
            <a:r>
              <a:rPr lang="zh-CN" altLang="en-US" sz="1815" kern="0" dirty="0">
                <a:solidFill>
                  <a:srgbClr val="000000"/>
                </a:solidFill>
                <a:latin typeface="Times New Roman" panose="02020603050405020304" pitchFamily="65" charset="-122"/>
                <a:ea typeface="宋体" panose="02010600030101010101" pitchFamily="2" charset="-122"/>
              </a:rPr>
              <a:t> (adjust) to an upright position was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quite a challenge, especially when the bones had to support an extra-large skull.</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考查动名词。句意:调整到一个直立的姿势是一个相当大的挑战,特别是</a:t>
            </a:r>
            <a:br>
              <a:rPr dirty="0"/>
            </a:br>
            <a:r>
              <a:rPr lang="zh-CN" altLang="en-US" sz="1815" kern="0" dirty="0">
                <a:solidFill>
                  <a:srgbClr val="000000"/>
                </a:solidFill>
                <a:latin typeface="Times New Roman" panose="02020603050405020304" pitchFamily="65" charset="-122"/>
                <a:ea typeface="宋体" panose="02010600030101010101" pitchFamily="2" charset="-122"/>
              </a:rPr>
              <a:t>当骨骼必须支撑一个超大的头骨时。本句中</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(adjust) to an upright position</a:t>
            </a:r>
            <a:br>
              <a:rPr dirty="0"/>
            </a:br>
            <a:r>
              <a:rPr lang="zh-CN" altLang="en-US" sz="1815" kern="0" dirty="0">
                <a:solidFill>
                  <a:srgbClr val="000000"/>
                </a:solidFill>
                <a:latin typeface="Times New Roman" panose="02020603050405020304" pitchFamily="65" charset="-122"/>
                <a:ea typeface="宋体" panose="02010600030101010101" pitchFamily="2" charset="-122"/>
              </a:rPr>
              <a:t>作主语,故本空应用动名词形式。</a:t>
            </a:r>
            <a:endParaRPr lang="zh-CN" altLang="en-US" dirty="0"/>
          </a:p>
        </p:txBody>
      </p:sp>
      <p:pic>
        <p:nvPicPr>
          <p:cNvPr id="3" name="图片 3" descr="textimage29.jpeg"/>
          <p:cNvPicPr>
            <a:picLocks noChangeAspect="1"/>
          </p:cNvPicPr>
          <p:nvPr/>
        </p:nvPicPr>
        <p:blipFill>
          <a:blip r:embed="rId3" cstate="print"/>
          <a:stretch>
            <a:fillRect/>
          </a:stretch>
        </p:blipFill>
        <p:spPr>
          <a:xfrm>
            <a:off x="3805763" y="1573805"/>
            <a:ext cx="409047" cy="274828"/>
          </a:xfrm>
          <a:prstGeom prst="rect">
            <a:avLst/>
          </a:prstGeom>
        </p:spPr>
      </p:pic>
      <p:pic>
        <p:nvPicPr>
          <p:cNvPr id="4" name="图片 4" descr="textimage30.jpeg"/>
          <p:cNvPicPr>
            <a:picLocks noChangeAspect="1"/>
          </p:cNvPicPr>
          <p:nvPr/>
        </p:nvPicPr>
        <p:blipFill>
          <a:blip r:embed="rId3" cstate="print"/>
          <a:stretch>
            <a:fillRect/>
          </a:stretch>
        </p:blipFill>
        <p:spPr>
          <a:xfrm>
            <a:off x="3421688" y="4127509"/>
            <a:ext cx="435932" cy="292892"/>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786710" y="1965741"/>
            <a:ext cx="785818"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4105910" y="4127500"/>
            <a:ext cx="138938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374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10.  </a:t>
            </a:r>
            <a:r>
              <a:rPr lang="zh-CN" altLang="en-US" sz="1815" u="sng" kern="0" dirty="0">
                <a:solidFill>
                  <a:srgbClr val="FF0000"/>
                </a:solidFill>
                <a:latin typeface="Times New Roman" panose="02020603050405020304" pitchFamily="65" charset="-122"/>
                <a:ea typeface="宋体" panose="02010600030101010101" pitchFamily="2" charset="-122"/>
              </a:rPr>
              <a:t>ideal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 </a:t>
            </a:r>
            <a:r>
              <a:rPr lang="en-US" altLang="zh-CN" sz="1815" i="1" kern="0" dirty="0">
                <a:solidFill>
                  <a:srgbClr val="000000"/>
                </a:solidFill>
                <a:latin typeface="Times New Roman" panose="02020603050405020304" pitchFamily="65" charset="-122"/>
                <a:ea typeface="宋体" panose="02010600030101010101" pitchFamily="2" charset="-122"/>
              </a:rPr>
              <a:t>a</a:t>
            </a:r>
            <a:r>
              <a:rPr lang="zh-CN" altLang="en-US" sz="1815" i="1" kern="0" dirty="0">
                <a:solidFill>
                  <a:srgbClr val="000000"/>
                </a:solidFill>
                <a:latin typeface="Times New Roman" panose="02020603050405020304" pitchFamily="65" charset="-122"/>
                <a:ea typeface="宋体" panose="02010600030101010101" pitchFamily="2" charset="-122"/>
              </a:rPr>
              <a:t>dj</a:t>
            </a:r>
            <a:r>
              <a:rPr lang="zh-CN" altLang="en-US" sz="1815" kern="0" dirty="0">
                <a:solidFill>
                  <a:srgbClr val="000000"/>
                </a:solidFill>
                <a:latin typeface="Times New Roman" panose="02020603050405020304" pitchFamily="65" charset="-122"/>
                <a:ea typeface="宋体" panose="02010600030101010101" pitchFamily="2" charset="-122"/>
              </a:rPr>
              <a:t>.理想的,最好的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11. </a:t>
            </a:r>
            <a:r>
              <a:rPr lang="zh-CN" altLang="en-US" sz="1815" u="sng" kern="0" dirty="0">
                <a:solidFill>
                  <a:srgbClr val="FF0000"/>
                </a:solidFill>
                <a:latin typeface="Times New Roman" panose="02020603050405020304" pitchFamily="65" charset="-122"/>
                <a:ea typeface="宋体" panose="02010600030101010101" pitchFamily="2" charset="-122"/>
              </a:rPr>
              <a:t>display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.显示器</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12. </a:t>
            </a:r>
            <a:r>
              <a:rPr lang="zh-CN" altLang="en-US" sz="1815" u="sng" kern="0" dirty="0">
                <a:solidFill>
                  <a:srgbClr val="FF0000"/>
                </a:solidFill>
                <a:latin typeface="Times New Roman" panose="02020603050405020304" pitchFamily="65" charset="-122"/>
                <a:ea typeface="宋体" panose="02010600030101010101" pitchFamily="2" charset="-122"/>
              </a:rPr>
              <a:t>monitor</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.监视,监测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13. </a:t>
            </a:r>
            <a:r>
              <a:rPr lang="zh-CN" altLang="en-US" sz="1815" u="sng" kern="0" dirty="0">
                <a:solidFill>
                  <a:srgbClr val="FF0000"/>
                </a:solidFill>
                <a:latin typeface="Times New Roman" panose="02020603050405020304" pitchFamily="65" charset="-122"/>
                <a:ea typeface="宋体" panose="02010600030101010101" pitchFamily="2" charset="-122"/>
              </a:rPr>
              <a:t>setting</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.(机器、仪器等调控装置的)设定位置,调节点</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14. </a:t>
            </a:r>
            <a:r>
              <a:rPr lang="zh-CN" altLang="en-US" sz="1815" u="sng" kern="0" dirty="0">
                <a:solidFill>
                  <a:srgbClr val="FF0000"/>
                </a:solidFill>
                <a:latin typeface="Times New Roman" panose="02020603050405020304" pitchFamily="65" charset="-122"/>
                <a:ea typeface="宋体" panose="02010600030101010101" pitchFamily="2" charset="-122"/>
              </a:rPr>
              <a:t>available</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.可用的,可获得的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15. </a:t>
            </a:r>
            <a:r>
              <a:rPr lang="zh-CN" altLang="en-US" sz="1815" u="sng" kern="0" dirty="0">
                <a:solidFill>
                  <a:srgbClr val="FF0000"/>
                </a:solidFill>
                <a:latin typeface="Times New Roman" panose="02020603050405020304" pitchFamily="65" charset="-122"/>
                <a:ea typeface="宋体" panose="02010600030101010101" pitchFamily="2" charset="-122"/>
              </a:rPr>
              <a:t>upper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.(位置)较上的,较高的,上面的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16. </a:t>
            </a:r>
            <a:r>
              <a:rPr lang="zh-CN" altLang="en-US" sz="1815" u="sng" kern="0" dirty="0">
                <a:solidFill>
                  <a:srgbClr val="FF0000"/>
                </a:solidFill>
                <a:latin typeface="Times New Roman" panose="02020603050405020304" pitchFamily="65" charset="-122"/>
                <a:ea typeface="宋体" panose="02010600030101010101" pitchFamily="2" charset="-122"/>
              </a:rPr>
              <a:t>bone </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.骨头,骨</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17. </a:t>
            </a:r>
            <a:r>
              <a:rPr lang="zh-CN" altLang="en-US" sz="1815" u="sng" kern="0" dirty="0">
                <a:solidFill>
                  <a:srgbClr val="FF0000"/>
                </a:solidFill>
                <a:latin typeface="Times New Roman" panose="02020603050405020304" pitchFamily="65" charset="-122"/>
                <a:ea typeface="宋体" panose="02010600030101010101" pitchFamily="2" charset="-122"/>
              </a:rPr>
              <a:t>master</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.大师,能手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18. </a:t>
            </a:r>
            <a:r>
              <a:rPr lang="zh-CN" altLang="en-US" sz="1815" u="sng" kern="0" dirty="0">
                <a:solidFill>
                  <a:srgbClr val="FF0000"/>
                </a:solidFill>
                <a:latin typeface="Times New Roman" panose="02020603050405020304" pitchFamily="65" charset="-122"/>
                <a:ea typeface="宋体" panose="02010600030101010101" pitchFamily="2" charset="-122"/>
              </a:rPr>
              <a:t>data</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.资料,数据</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19. </a:t>
            </a:r>
            <a:r>
              <a:rPr lang="zh-CN" altLang="en-US" sz="1815" u="sng" kern="0" dirty="0">
                <a:solidFill>
                  <a:srgbClr val="FF0000"/>
                </a:solidFill>
                <a:latin typeface="Times New Roman" panose="02020603050405020304" pitchFamily="65" charset="-122"/>
                <a:ea typeface="宋体" panose="02010600030101010101" pitchFamily="2" charset="-122"/>
              </a:rPr>
              <a:t>label</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.标签,标记</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20. </a:t>
            </a:r>
            <a:r>
              <a:rPr lang="zh-CN" altLang="en-US" sz="1815" u="sng" kern="0" dirty="0">
                <a:solidFill>
                  <a:srgbClr val="FF0000"/>
                </a:solidFill>
                <a:latin typeface="Times New Roman" panose="02020603050405020304" pitchFamily="65" charset="-122"/>
                <a:ea typeface="宋体" panose="02010600030101010101" pitchFamily="2" charset="-122"/>
              </a:rPr>
              <a:t>network</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.人际关系网,联络网</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21. </a:t>
            </a:r>
            <a:r>
              <a:rPr lang="zh-CN" altLang="en-US" sz="1815" u="sng" kern="0" dirty="0">
                <a:solidFill>
                  <a:srgbClr val="FF0000"/>
                </a:solidFill>
                <a:latin typeface="Times New Roman" panose="02020603050405020304" pitchFamily="65" charset="-122"/>
                <a:ea typeface="宋体" panose="02010600030101010101" pitchFamily="2" charset="-122"/>
              </a:rPr>
              <a:t>ache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.(持续而隐隐地)作痛</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1071245" y="974725"/>
            <a:ext cx="64800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54845" y="1412434"/>
            <a:ext cx="785818"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54735" y="1840865"/>
            <a:ext cx="768985" cy="35687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1071245" y="2252345"/>
            <a:ext cx="6840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71880" y="2609215"/>
            <a:ext cx="1000125" cy="43688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037590" y="3117850"/>
            <a:ext cx="626110" cy="356870"/>
          </a:xfrm>
          <a:prstGeom prst="rect">
            <a:avLst/>
          </a:prstGeom>
          <a:noFill/>
          <a:ln w="9525">
            <a:noFill/>
            <a:miter lim="800000"/>
            <a:headEnd/>
            <a:tailEnd/>
          </a:ln>
        </p:spPr>
      </p:pic>
      <p:pic>
        <p:nvPicPr>
          <p:cNvPr id="9" name="Picture 4" descr="\\a015\吴双婷\线.tif"/>
          <p:cNvPicPr>
            <a:picLocks noChangeArrowheads="1"/>
          </p:cNvPicPr>
          <p:nvPr/>
        </p:nvPicPr>
        <p:blipFill>
          <a:blip r:embed="rId3" cstate="print"/>
          <a:srcRect/>
          <a:stretch>
            <a:fillRect/>
          </a:stretch>
        </p:blipFill>
        <p:spPr bwMode="auto">
          <a:xfrm>
            <a:off x="1071245" y="3627120"/>
            <a:ext cx="473075" cy="28800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054735" y="4038600"/>
            <a:ext cx="699770" cy="356870"/>
          </a:xfrm>
          <a:prstGeom prst="rect">
            <a:avLst/>
          </a:prstGeom>
          <a:noFill/>
          <a:ln w="9525">
            <a:noFill/>
            <a:miter lim="800000"/>
            <a:headEnd/>
            <a:tailEnd/>
          </a:ln>
        </p:spPr>
      </p:pic>
      <p:pic>
        <p:nvPicPr>
          <p:cNvPr id="11" name="Picture 4" descr="\\a015\吴双婷\线.tif"/>
          <p:cNvPicPr>
            <a:picLocks noChangeArrowheads="1"/>
          </p:cNvPicPr>
          <p:nvPr/>
        </p:nvPicPr>
        <p:blipFill>
          <a:blip r:embed="rId3" cstate="print"/>
          <a:srcRect/>
          <a:stretch>
            <a:fillRect/>
          </a:stretch>
        </p:blipFill>
        <p:spPr bwMode="auto">
          <a:xfrm>
            <a:off x="1071245" y="4485005"/>
            <a:ext cx="473710" cy="28800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011555" y="4888865"/>
            <a:ext cx="532765" cy="356870"/>
          </a:xfrm>
          <a:prstGeom prst="rect">
            <a:avLst/>
          </a:prstGeom>
          <a:noFill/>
          <a:ln w="9525">
            <a:noFill/>
            <a:miter lim="800000"/>
            <a:headEnd/>
            <a:tailEnd/>
          </a:ln>
        </p:spPr>
      </p:pic>
      <p:pic>
        <p:nvPicPr>
          <p:cNvPr id="13" name="Picture 4" descr="\\a015\吴双婷\线.tif"/>
          <p:cNvPicPr>
            <a:picLocks noChangeArrowheads="1"/>
          </p:cNvPicPr>
          <p:nvPr/>
        </p:nvPicPr>
        <p:blipFill>
          <a:blip r:embed="rId3" cstate="print"/>
          <a:srcRect/>
          <a:stretch>
            <a:fillRect/>
          </a:stretch>
        </p:blipFill>
        <p:spPr bwMode="auto">
          <a:xfrm>
            <a:off x="1054735" y="5800725"/>
            <a:ext cx="489585" cy="288000"/>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1020445" y="5344795"/>
            <a:ext cx="828000"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31694"/>
            <a:ext cx="8316000" cy="52990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4-3 (2018天津3月,阅读理解B,</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)She’s still adjusting </a:t>
            </a:r>
            <a:r>
              <a:rPr lang="zh-CN" altLang="en-US" sz="1815" u="sng" kern="0" dirty="0">
                <a:solidFill>
                  <a:srgbClr val="FF0000"/>
                </a:solidFill>
                <a:latin typeface="Times New Roman" panose="02020603050405020304" pitchFamily="65" charset="-122"/>
                <a:ea typeface="宋体" panose="02010600030101010101" pitchFamily="2" charset="-122"/>
              </a:rPr>
              <a:t>　to    </a:t>
            </a:r>
            <a:r>
              <a:rPr lang="zh-CN" altLang="en-US" sz="1815" kern="0" dirty="0">
                <a:solidFill>
                  <a:srgbClr val="000000"/>
                </a:solidFill>
                <a:latin typeface="Times New Roman" panose="02020603050405020304" pitchFamily="65" charset="-122"/>
                <a:ea typeface="宋体" panose="02010600030101010101" pitchFamily="2" charset="-122"/>
              </a:rPr>
              <a:t> her new sur-roundings.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考查固定搭配。句意:她还在适应新环境。adjust to...适应</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4-4 (2018江苏,阅读理解D,</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)They should either monitor their websites better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so that children do not sign up too early, or they should adjust their websites </a:t>
            </a:r>
            <a:r>
              <a:rPr lang="zh-CN" altLang="en-US" sz="1815" u="sng" kern="0" dirty="0">
                <a:solidFill>
                  <a:srgbClr val="FF0000"/>
                </a:solidFill>
                <a:latin typeface="Times New Roman" panose="02020603050405020304" pitchFamily="65" charset="-122"/>
                <a:ea typeface="宋体" panose="02010600030101010101" pitchFamily="2" charset="-122"/>
              </a:rPr>
              <a:t>　to    </a:t>
            </a:r>
            <a:br>
              <a:rPr dirty="0"/>
            </a:br>
            <a:r>
              <a:rPr lang="zh-CN" altLang="en-US" sz="1815" kern="0" dirty="0">
                <a:solidFill>
                  <a:srgbClr val="000000"/>
                </a:solidFill>
                <a:latin typeface="Times New Roman" panose="02020603050405020304" pitchFamily="65" charset="-122"/>
                <a:ea typeface="宋体" panose="02010600030101010101" pitchFamily="2" charset="-122"/>
              </a:rPr>
              <a:t>the needs of younger users.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考查介词。句意:他们应该要么更好地监控自己的网站,以便孩子们不会</a:t>
            </a:r>
            <a:br>
              <a:rPr dirty="0"/>
            </a:br>
            <a:r>
              <a:rPr lang="zh-CN" altLang="en-US" sz="1815" kern="0" dirty="0">
                <a:solidFill>
                  <a:srgbClr val="000000"/>
                </a:solidFill>
                <a:latin typeface="Times New Roman" panose="02020603050405020304" pitchFamily="65" charset="-122"/>
                <a:ea typeface="宋体" panose="02010600030101010101" pitchFamily="2" charset="-122"/>
              </a:rPr>
              <a:t>过早注册,要么他们应该调整网站以适应更年轻的用户的需要。adjust...to...意为</a:t>
            </a:r>
            <a:br>
              <a:rPr dirty="0"/>
            </a:br>
            <a:r>
              <a:rPr lang="zh-CN" altLang="en-US" sz="1815" kern="0" dirty="0">
                <a:solidFill>
                  <a:srgbClr val="000000"/>
                </a:solidFill>
                <a:latin typeface="Times New Roman" panose="02020603050405020304" pitchFamily="65" charset="-122"/>
                <a:ea typeface="宋体" panose="02010600030101010101" pitchFamily="2" charset="-122"/>
              </a:rPr>
              <a:t>“调整</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以适应</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”,故本空应用介词to。</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4-5 (</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)Some schools will have to make </a:t>
            </a:r>
            <a:r>
              <a:rPr lang="zh-CN" altLang="en-US" sz="1815" u="sng" kern="0" dirty="0">
                <a:solidFill>
                  <a:srgbClr val="FF0000"/>
                </a:solidFill>
                <a:latin typeface="Times New Roman" panose="02020603050405020304" pitchFamily="65" charset="-122"/>
                <a:ea typeface="宋体" panose="02010600030101010101" pitchFamily="2" charset="-122"/>
              </a:rPr>
              <a:t>　adjustments  </a:t>
            </a:r>
            <a:r>
              <a:rPr lang="zh-CN" altLang="en-US" sz="1815" kern="0" dirty="0">
                <a:solidFill>
                  <a:srgbClr val="000000"/>
                </a:solidFill>
                <a:latin typeface="Times New Roman" panose="02020603050405020304" pitchFamily="65" charset="-122"/>
                <a:ea typeface="宋体" panose="02010600030101010101" pitchFamily="2" charset="-122"/>
              </a:rPr>
              <a:t>  (adjust) in agreement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with the national soccer reform.</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考查名词。本空作动词make的宾语,故本空应用名词,且根据空前无冠词</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可知,本空应用名词复数adjustments。</a:t>
            </a:r>
            <a:endParaRPr lang="zh-CN" altLang="en-US" sz="2000" dirty="0"/>
          </a:p>
        </p:txBody>
      </p:sp>
      <p:pic>
        <p:nvPicPr>
          <p:cNvPr id="3" name="图片 3" descr="textimage31.jpeg"/>
          <p:cNvPicPr>
            <a:picLocks noChangeAspect="1"/>
          </p:cNvPicPr>
          <p:nvPr/>
        </p:nvPicPr>
        <p:blipFill>
          <a:blip r:embed="rId3" cstate="print"/>
          <a:stretch>
            <a:fillRect/>
          </a:stretch>
        </p:blipFill>
        <p:spPr>
          <a:xfrm>
            <a:off x="3619125" y="1074570"/>
            <a:ext cx="363807" cy="244432"/>
          </a:xfrm>
          <a:prstGeom prst="rect">
            <a:avLst/>
          </a:prstGeom>
        </p:spPr>
      </p:pic>
      <p:pic>
        <p:nvPicPr>
          <p:cNvPr id="4" name="图片 4" descr="textimage32.jpeg"/>
          <p:cNvPicPr>
            <a:picLocks noChangeAspect="1"/>
          </p:cNvPicPr>
          <p:nvPr/>
        </p:nvPicPr>
        <p:blipFill>
          <a:blip r:embed="rId4" cstate="print"/>
          <a:stretch>
            <a:fillRect/>
          </a:stretch>
        </p:blipFill>
        <p:spPr>
          <a:xfrm>
            <a:off x="3357554" y="2003264"/>
            <a:ext cx="357069" cy="239905"/>
          </a:xfrm>
          <a:prstGeom prst="rect">
            <a:avLst/>
          </a:prstGeom>
        </p:spPr>
      </p:pic>
      <p:pic>
        <p:nvPicPr>
          <p:cNvPr id="5" name="图片 5" descr="textimage33.jpeg"/>
          <p:cNvPicPr>
            <a:picLocks noChangeAspect="1"/>
          </p:cNvPicPr>
          <p:nvPr/>
        </p:nvPicPr>
        <p:blipFill>
          <a:blip r:embed="rId4" cstate="print"/>
          <a:stretch>
            <a:fillRect/>
          </a:stretch>
        </p:blipFill>
        <p:spPr>
          <a:xfrm>
            <a:off x="1214414" y="4575032"/>
            <a:ext cx="383364" cy="257572"/>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6125845" y="1018540"/>
            <a:ext cx="6858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7796530" y="2367915"/>
            <a:ext cx="68072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4867275" y="4525645"/>
            <a:ext cx="153987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89648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4-6 (</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)Its headset volume is </a:t>
            </a:r>
            <a:r>
              <a:rPr lang="zh-CN" altLang="en-US" sz="1815" u="sng" kern="0" dirty="0">
                <a:solidFill>
                  <a:srgbClr val="FF0000"/>
                </a:solidFill>
                <a:latin typeface="Times New Roman" panose="02020603050405020304" pitchFamily="65" charset="-122"/>
                <a:ea typeface="宋体" panose="02010600030101010101" pitchFamily="2" charset="-122"/>
              </a:rPr>
              <a:t>　adjustable    </a:t>
            </a:r>
            <a:r>
              <a:rPr lang="zh-CN" altLang="en-US" sz="1815" kern="0" dirty="0">
                <a:solidFill>
                  <a:srgbClr val="000000"/>
                </a:solidFill>
                <a:latin typeface="Times New Roman" panose="02020603050405020304" pitchFamily="65" charset="-122"/>
                <a:ea typeface="宋体" panose="02010600030101010101" pitchFamily="2" charset="-122"/>
              </a:rPr>
              <a:t> (adjust).</a:t>
            </a:r>
            <a:endParaRPr lang="zh-CN" altLang="en-US" dirty="0"/>
          </a:p>
          <a:p>
            <a:pPr marL="0" indent="0" eaLnBrk="0" latinLnBrk="1" hangingPunct="0">
              <a:lnSpc>
                <a:spcPct val="150000"/>
              </a:lnSpc>
              <a:spcBef>
                <a:spcPts val="2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考查形容词。句意:它的耳机音量是可调节的。本空在句中作表语,故应</a:t>
            </a:r>
            <a:br>
              <a:rPr dirty="0"/>
            </a:br>
            <a:r>
              <a:rPr lang="zh-CN" altLang="en-US" sz="1815" kern="0" dirty="0">
                <a:solidFill>
                  <a:srgbClr val="000000"/>
                </a:solidFill>
                <a:latin typeface="Times New Roman" panose="02020603050405020304" pitchFamily="65" charset="-122"/>
                <a:ea typeface="宋体" panose="02010600030101010101" pitchFamily="2" charset="-122"/>
              </a:rPr>
              <a:t>用形容词adjustable,意为“可调整的,可调节的”。</a:t>
            </a:r>
            <a:endParaRPr lang="zh-CN" altLang="en-US" dirty="0"/>
          </a:p>
          <a:p>
            <a:pPr marL="0" indent="0" eaLnBrk="0" latinLnBrk="1" hangingPunct="0">
              <a:lnSpc>
                <a:spcPct val="150000"/>
              </a:lnSpc>
              <a:spcBef>
                <a:spcPts val="140"/>
              </a:spcBef>
              <a:buNone/>
            </a:pPr>
            <a:r>
              <a:rPr lang="zh-CN" altLang="en-US" sz="2325" kern="0" spc="12672"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balance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.平衡;天平,秤;余额;平衡能力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.使平衡;权衡</a:t>
            </a:r>
            <a:endParaRPr lang="zh-CN" altLang="en-US" dirty="0"/>
          </a:p>
          <a:p>
            <a:pPr marL="0" indent="0" eaLnBrk="0" latinLnBrk="1" hangingPunct="0">
              <a:lnSpc>
                <a:spcPct val="150000"/>
              </a:lnSpc>
              <a:spcBef>
                <a:spcPts val="130"/>
              </a:spcBef>
              <a:buNone/>
            </a:pPr>
            <a:r>
              <a:rPr lang="zh-CN" altLang="en-US" sz="1815" kern="0" dirty="0">
                <a:solidFill>
                  <a:srgbClr val="000000"/>
                </a:solidFill>
                <a:latin typeface="Times New Roman" panose="02020603050405020304" pitchFamily="65" charset="-122"/>
                <a:ea typeface="宋体" panose="02010600030101010101" pitchFamily="2" charset="-122"/>
              </a:rPr>
              <a:t>　　Using only a rope, you can develop your footwork and balance.(教材P30)仅用</a:t>
            </a:r>
            <a:br>
              <a:rPr dirty="0"/>
            </a:br>
            <a:r>
              <a:rPr lang="zh-CN" altLang="en-US" sz="1815" kern="0" dirty="0">
                <a:solidFill>
                  <a:srgbClr val="000000"/>
                </a:solidFill>
                <a:latin typeface="Times New Roman" panose="02020603050405020304" pitchFamily="65" charset="-122"/>
                <a:ea typeface="宋体" panose="02010600030101010101" pitchFamily="2" charset="-122"/>
              </a:rPr>
              <a:t>一根绳子,你就可以增强你的步法和平衡能力。</a:t>
            </a:r>
            <a:endParaRPr lang="zh-CN" altLang="en-US" dirty="0"/>
          </a:p>
          <a:p>
            <a:pPr marL="0" indent="0" eaLnBrk="0" latinLnBrk="1" hangingPunct="0">
              <a:lnSpc>
                <a:spcPct val="150000"/>
              </a:lnSpc>
              <a:spcBef>
                <a:spcPts val="140"/>
              </a:spcBef>
              <a:buNone/>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She lost her balance and fell off the bicycle when she cycled round the corner.她骑车</a:t>
            </a:r>
            <a:br>
              <a:rPr dirty="0"/>
            </a:br>
            <a:r>
              <a:rPr lang="zh-CN" altLang="en-US" sz="1815" kern="0" dirty="0">
                <a:solidFill>
                  <a:srgbClr val="000000"/>
                </a:solidFill>
                <a:latin typeface="Times New Roman" panose="02020603050405020304" pitchFamily="65" charset="-122"/>
                <a:ea typeface="宋体" panose="02010600030101010101" pitchFamily="2" charset="-122"/>
              </a:rPr>
              <a:t>拐弯时失去平衡,摔下了自行车。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On balance, we have a good chance of winning the race.</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总的来说,我们很有希望赢得比赛。</a:t>
            </a:r>
            <a:endParaRPr lang="zh-CN" altLang="en-US" sz="2000" dirty="0"/>
          </a:p>
        </p:txBody>
      </p:sp>
      <p:pic>
        <p:nvPicPr>
          <p:cNvPr id="3" name="图片 3" descr="textimage34.jpeg"/>
          <p:cNvPicPr>
            <a:picLocks noChangeAspect="1"/>
          </p:cNvPicPr>
          <p:nvPr/>
        </p:nvPicPr>
        <p:blipFill>
          <a:blip r:embed="rId3" cstate="print"/>
          <a:stretch>
            <a:fillRect/>
          </a:stretch>
        </p:blipFill>
        <p:spPr>
          <a:xfrm>
            <a:off x="1214414" y="1185696"/>
            <a:ext cx="427423" cy="287175"/>
          </a:xfrm>
          <a:prstGeom prst="rect">
            <a:avLst/>
          </a:prstGeom>
        </p:spPr>
      </p:pic>
      <p:pic>
        <p:nvPicPr>
          <p:cNvPr id="4" name="图片 4" descr="textimage35.jpeg"/>
          <p:cNvPicPr>
            <a:picLocks noChangeAspect="1"/>
          </p:cNvPicPr>
          <p:nvPr/>
        </p:nvPicPr>
        <p:blipFill>
          <a:blip r:embed="rId4" cstate="print"/>
          <a:stretch>
            <a:fillRect/>
          </a:stretch>
        </p:blipFill>
        <p:spPr>
          <a:xfrm>
            <a:off x="785786" y="2495910"/>
            <a:ext cx="1280232" cy="332860"/>
          </a:xfrm>
          <a:prstGeom prst="rect">
            <a:avLst/>
          </a:prstGeom>
        </p:spPr>
      </p:pic>
      <p:pic>
        <p:nvPicPr>
          <p:cNvPr id="5" name="图片 5" descr="textimage36.jpeg"/>
          <p:cNvPicPr>
            <a:picLocks noChangeAspect="1"/>
          </p:cNvPicPr>
          <p:nvPr/>
        </p:nvPicPr>
        <p:blipFill>
          <a:blip r:embed="rId5" cstate="print"/>
          <a:stretch>
            <a:fillRect/>
          </a:stretch>
        </p:blipFill>
        <p:spPr>
          <a:xfrm>
            <a:off x="720000" y="3828902"/>
            <a:ext cx="209549" cy="238125"/>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3856355" y="1185545"/>
            <a:ext cx="14446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16447"/>
            <a:ext cx="8316000" cy="43256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You have to balance the advantages of studying abroad against its disadvantages.你</a:t>
            </a:r>
            <a:br>
              <a:rPr dirty="0"/>
            </a:br>
            <a:r>
              <a:rPr lang="zh-CN" altLang="en-US" sz="1815" kern="0" dirty="0">
                <a:solidFill>
                  <a:srgbClr val="000000"/>
                </a:solidFill>
                <a:latin typeface="Times New Roman" panose="02020603050405020304" pitchFamily="65" charset="-122"/>
                <a:ea typeface="宋体" panose="02010600030101010101" pitchFamily="2" charset="-122"/>
              </a:rPr>
              <a:t>得权衡一下在国外学习的好处和坏处。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We should balance the development of the economy with the protection of the envi-</a:t>
            </a:r>
            <a:br>
              <a:rPr dirty="0"/>
            </a:br>
            <a:r>
              <a:rPr lang="zh-CN" altLang="en-US" sz="1815" kern="0" dirty="0">
                <a:solidFill>
                  <a:srgbClr val="000000"/>
                </a:solidFill>
                <a:latin typeface="Times New Roman" panose="02020603050405020304" pitchFamily="65" charset="-122"/>
                <a:ea typeface="宋体" panose="02010600030101010101" pitchFamily="2" charset="-122"/>
              </a:rPr>
              <a:t>ronment.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我们应该对发展经济和保护环境同等重视。</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If you want to lose weight then you should have a balanced diet.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如果你想减肥,那么你就应当有一个均衡的饮食。</a:t>
            </a:r>
            <a:endParaRPr lang="zh-CN" altLang="en-US" dirty="0"/>
          </a:p>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①keep/ </a:t>
            </a:r>
            <a:r>
              <a:rPr lang="zh-CN" altLang="en-US" sz="1815" u="sng" kern="0" dirty="0">
                <a:solidFill>
                  <a:srgbClr val="FF0000"/>
                </a:solidFill>
                <a:latin typeface="Times New Roman" panose="02020603050405020304" pitchFamily="65" charset="-122"/>
                <a:ea typeface="宋体" panose="02010600030101010101" pitchFamily="2" charset="-122"/>
              </a:rPr>
              <a:t>　lose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one’s balance 保持/失去平衡</a:t>
            </a:r>
            <a:endParaRPr lang="zh-CN" altLang="en-US" dirty="0"/>
          </a:p>
          <a:p>
            <a:pPr marL="0" indent="0" eaLnBrk="0" latinLnBrk="1" hangingPunct="0">
              <a:lnSpc>
                <a:spcPct val="150000"/>
              </a:lnSpc>
              <a:spcBef>
                <a:spcPts val="140"/>
              </a:spcBef>
              <a:buNone/>
            </a:pPr>
            <a:r>
              <a:rPr lang="zh-CN" altLang="en-US" sz="1815" u="sng" kern="0" dirty="0">
                <a:solidFill>
                  <a:srgbClr val="FF0000"/>
                </a:solidFill>
                <a:latin typeface="Times New Roman" panose="02020603050405020304" pitchFamily="65" charset="-122"/>
                <a:ea typeface="宋体" panose="02010600030101010101" pitchFamily="2" charset="-122"/>
              </a:rPr>
              <a:t>　on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balance总的来说</a:t>
            </a:r>
            <a:endParaRPr lang="zh-CN" altLang="en-US" dirty="0"/>
          </a:p>
        </p:txBody>
      </p:sp>
      <p:pic>
        <p:nvPicPr>
          <p:cNvPr id="3" name="图片 3" descr="textimage37.jpeg"/>
          <p:cNvPicPr>
            <a:picLocks noChangeAspect="1"/>
          </p:cNvPicPr>
          <p:nvPr/>
        </p:nvPicPr>
        <p:blipFill>
          <a:blip r:embed="rId3" cstate="print"/>
          <a:stretch>
            <a:fillRect/>
          </a:stretch>
        </p:blipFill>
        <p:spPr>
          <a:xfrm>
            <a:off x="720000" y="4168286"/>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472565" y="4618990"/>
            <a:ext cx="867410" cy="356870"/>
          </a:xfrm>
          <a:prstGeom prst="rect">
            <a:avLst/>
          </a:prstGeom>
          <a:noFill/>
          <a:ln w="9525">
            <a:noFill/>
            <a:miter lim="800000"/>
            <a:headEnd/>
            <a:tailEnd/>
          </a:ln>
        </p:spPr>
      </p:pic>
      <p:pic>
        <p:nvPicPr>
          <p:cNvPr id="5" name="Picture 4" descr="\\a015\吴双婷\线.tif"/>
          <p:cNvPicPr>
            <a:picLocks noChangeArrowheads="1"/>
          </p:cNvPicPr>
          <p:nvPr/>
        </p:nvPicPr>
        <p:blipFill>
          <a:blip r:embed="rId4" cstate="print"/>
          <a:srcRect/>
          <a:stretch>
            <a:fillRect/>
          </a:stretch>
        </p:blipFill>
        <p:spPr bwMode="auto">
          <a:xfrm>
            <a:off x="720090" y="5085080"/>
            <a:ext cx="752475"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6669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②balance... </a:t>
            </a:r>
            <a:r>
              <a:rPr lang="zh-CN" altLang="en-US" sz="1815" u="sng" kern="0" dirty="0">
                <a:solidFill>
                  <a:srgbClr val="FF0000"/>
                </a:solidFill>
                <a:latin typeface="Times New Roman" panose="02020603050405020304" pitchFamily="65" charset="-122"/>
                <a:ea typeface="宋体" panose="02010600030101010101" pitchFamily="2" charset="-122"/>
              </a:rPr>
              <a:t>against</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 权衡/比较</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和</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balance...  </a:t>
            </a:r>
            <a:r>
              <a:rPr lang="zh-CN" altLang="en-US" sz="1815" u="sng" kern="0" dirty="0">
                <a:solidFill>
                  <a:srgbClr val="FF0000"/>
                </a:solidFill>
                <a:latin typeface="Times New Roman" panose="02020603050405020304" pitchFamily="65" charset="-122"/>
                <a:ea typeface="宋体" panose="02010600030101010101" pitchFamily="2" charset="-122"/>
              </a:rPr>
              <a:t>with</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 使</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和</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平衡;同等重视</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和</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③ </a:t>
            </a:r>
            <a:r>
              <a:rPr lang="zh-CN" altLang="en-US" sz="1815" u="sng" kern="0" dirty="0">
                <a:solidFill>
                  <a:srgbClr val="FF0000"/>
                </a:solidFill>
                <a:latin typeface="Times New Roman" panose="02020603050405020304" pitchFamily="65" charset="-122"/>
                <a:ea typeface="宋体" panose="02010600030101010101" pitchFamily="2" charset="-122"/>
              </a:rPr>
              <a:t>balanced</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.平衡的,均衡的,兼顾各方的;协调的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写出balance在下列句中的词性及词义</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5-1 (2019天津,阅读理解C,</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)These actions have greatly affected the ecological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balance. (词性: </a:t>
            </a:r>
            <a:r>
              <a:rPr lang="zh-CN" altLang="en-US" sz="1815" u="sng" kern="0" dirty="0">
                <a:solidFill>
                  <a:srgbClr val="FF0000"/>
                </a:solidFill>
                <a:latin typeface="Times New Roman" panose="02020603050405020304" pitchFamily="65" charset="-122"/>
                <a:ea typeface="宋体" panose="02010600030101010101" pitchFamily="2" charset="-122"/>
              </a:rPr>
              <a:t>　名词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词义: </a:t>
            </a:r>
            <a:r>
              <a:rPr lang="zh-CN" altLang="en-US" sz="1815" u="sng" kern="0" dirty="0">
                <a:solidFill>
                  <a:srgbClr val="FF0000"/>
                </a:solidFill>
                <a:latin typeface="Times New Roman" panose="02020603050405020304" pitchFamily="65" charset="-122"/>
                <a:ea typeface="宋体" panose="02010600030101010101" pitchFamily="2" charset="-122"/>
              </a:rPr>
              <a:t>　平衡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句意:这些行为极大地影响了生态平衡。</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5-2 (2016四川,阅读理解C,</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)These local citizens now have to balance their tra</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ditional self-supporting hunting lifestyle with the lifestyle offered by the modern </a:t>
            </a:r>
            <a:br>
              <a:rPr dirty="0"/>
            </a:br>
            <a:r>
              <a:rPr lang="zh-CN" altLang="en-US" sz="1815" kern="0" dirty="0">
                <a:solidFill>
                  <a:srgbClr val="000000"/>
                </a:solidFill>
                <a:latin typeface="Times New Roman" panose="02020603050405020304" pitchFamily="65" charset="-122"/>
                <a:ea typeface="宋体" panose="02010600030101010101" pitchFamily="2" charset="-122"/>
              </a:rPr>
              <a:t>French Republic...(词性: </a:t>
            </a:r>
            <a:r>
              <a:rPr lang="zh-CN" altLang="en-US" sz="1815" u="sng" kern="0" dirty="0">
                <a:solidFill>
                  <a:srgbClr val="FF0000"/>
                </a:solidFill>
                <a:latin typeface="Times New Roman" panose="02020603050405020304" pitchFamily="65" charset="-122"/>
                <a:ea typeface="宋体" panose="02010600030101010101" pitchFamily="2" charset="-122"/>
              </a:rPr>
              <a:t>　动词    </a:t>
            </a:r>
            <a:r>
              <a:rPr lang="zh-CN" altLang="en-US" sz="1815" kern="0" dirty="0">
                <a:solidFill>
                  <a:srgbClr val="000000"/>
                </a:solidFill>
                <a:latin typeface="Times New Roman" panose="02020603050405020304" pitchFamily="65" charset="-122"/>
                <a:ea typeface="宋体" panose="02010600030101010101" pitchFamily="2" charset="-122"/>
              </a:rPr>
              <a:t>词义: </a:t>
            </a:r>
            <a:r>
              <a:rPr lang="zh-CN" altLang="en-US" sz="1815" u="sng" kern="0" dirty="0">
                <a:solidFill>
                  <a:srgbClr val="FF0000"/>
                </a:solidFill>
                <a:latin typeface="Times New Roman" panose="02020603050405020304" pitchFamily="65" charset="-122"/>
                <a:ea typeface="宋体" panose="02010600030101010101" pitchFamily="2" charset="-122"/>
              </a:rPr>
              <a:t>　使平衡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句意:这些当地居民现在必须平衡他们传统的自给自足的狩猎生活方式和现代法</a:t>
            </a:r>
            <a:br>
              <a:rPr dirty="0"/>
            </a:br>
            <a:r>
              <a:rPr lang="zh-CN" altLang="en-US" sz="1815" kern="0" dirty="0">
                <a:solidFill>
                  <a:srgbClr val="000000"/>
                </a:solidFill>
                <a:latin typeface="Times New Roman" panose="02020603050405020304" pitchFamily="65" charset="-122"/>
                <a:ea typeface="宋体" panose="02010600030101010101" pitchFamily="2" charset="-122"/>
              </a:rPr>
              <a:t>兰西共和国提供的生活方式</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p:txBody>
      </p:sp>
      <p:pic>
        <p:nvPicPr>
          <p:cNvPr id="3" name="图片 3" descr="textimage38.jpeg"/>
          <p:cNvPicPr>
            <a:picLocks noChangeAspect="1"/>
          </p:cNvPicPr>
          <p:nvPr/>
        </p:nvPicPr>
        <p:blipFill>
          <a:blip r:embed="rId3" cstate="print"/>
          <a:stretch>
            <a:fillRect/>
          </a:stretch>
        </p:blipFill>
        <p:spPr>
          <a:xfrm>
            <a:off x="3357554" y="2848765"/>
            <a:ext cx="441220" cy="296444"/>
          </a:xfrm>
          <a:prstGeom prst="rect">
            <a:avLst/>
          </a:prstGeom>
        </p:spPr>
      </p:pic>
      <p:pic>
        <p:nvPicPr>
          <p:cNvPr id="4" name="图片 4" descr="textimage39.jpeg"/>
          <p:cNvPicPr>
            <a:picLocks noChangeAspect="1"/>
          </p:cNvPicPr>
          <p:nvPr/>
        </p:nvPicPr>
        <p:blipFill>
          <a:blip r:embed="rId3" cstate="print"/>
          <a:stretch>
            <a:fillRect/>
          </a:stretch>
        </p:blipFill>
        <p:spPr>
          <a:xfrm>
            <a:off x="3357554" y="4134649"/>
            <a:ext cx="473466" cy="318109"/>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873250" y="1038225"/>
            <a:ext cx="75882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621790" y="1483360"/>
            <a:ext cx="59182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944245" y="1903730"/>
            <a:ext cx="100774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2213610" y="3241675"/>
            <a:ext cx="85725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4" cstate="print"/>
          <a:srcRect/>
          <a:stretch>
            <a:fillRect/>
          </a:stretch>
        </p:blipFill>
        <p:spPr bwMode="auto">
          <a:xfrm>
            <a:off x="3690620" y="3241675"/>
            <a:ext cx="83121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4" cstate="print"/>
          <a:srcRect/>
          <a:stretch>
            <a:fillRect/>
          </a:stretch>
        </p:blipFill>
        <p:spPr bwMode="auto">
          <a:xfrm>
            <a:off x="3070860" y="5018405"/>
            <a:ext cx="92265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4" cstate="print"/>
          <a:srcRect/>
          <a:stretch>
            <a:fillRect/>
          </a:stretch>
        </p:blipFill>
        <p:spPr bwMode="auto">
          <a:xfrm>
            <a:off x="4585335" y="5018405"/>
            <a:ext cx="111188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9"/>
                                        </p:tgtEl>
                                      </p:cBhvr>
                                    </p:animEffect>
                                    <p:set>
                                      <p:cBhvr>
                                        <p:cTn id="27" dur="1" fill="hold">
                                          <p:stCondLst>
                                            <p:cond delay="19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10"/>
                                        </p:tgtEl>
                                      </p:cBhvr>
                                    </p:animEffect>
                                    <p:set>
                                      <p:cBhvr>
                                        <p:cTn id="32" dur="1" fill="hold">
                                          <p:stCondLst>
                                            <p:cond delay="1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11"/>
                                        </p:tgtEl>
                                      </p:cBhvr>
                                    </p:animEffect>
                                    <p:set>
                                      <p:cBhvr>
                                        <p:cTn id="3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848501"/>
            <a:ext cx="8316000" cy="530225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5-3 (2017北京,阅读理解B,</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 magazine also explores philosophy and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wellbeing to make sure young readers have a </a:t>
            </a:r>
            <a:r>
              <a:rPr lang="zh-CN" altLang="en-US" sz="1815" u="sng" kern="0" dirty="0">
                <a:solidFill>
                  <a:srgbClr val="FF0000"/>
                </a:solidFill>
                <a:latin typeface="Times New Roman" panose="02020603050405020304" pitchFamily="65" charset="-122"/>
                <a:ea typeface="宋体" panose="02010600030101010101" pitchFamily="2" charset="-122"/>
              </a:rPr>
              <a:t>　balanced    </a:t>
            </a:r>
            <a:r>
              <a:rPr lang="zh-CN" altLang="en-US" sz="1815" kern="0" dirty="0">
                <a:solidFill>
                  <a:srgbClr val="000000"/>
                </a:solidFill>
                <a:latin typeface="Times New Roman" panose="02020603050405020304" pitchFamily="65" charset="-122"/>
                <a:ea typeface="宋体" panose="02010600030101010101" pitchFamily="2" charset="-122"/>
              </a:rPr>
              <a:t>(balance) take on life.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考查形容词。句意:</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该杂志还探讨了哲学和幸福感,以确保年轻读者</a:t>
            </a:r>
            <a:br>
              <a:rPr dirty="0"/>
            </a:br>
            <a:r>
              <a:rPr lang="zh-CN" altLang="en-US" sz="1815" kern="0" dirty="0">
                <a:solidFill>
                  <a:srgbClr val="000000"/>
                </a:solidFill>
                <a:latin typeface="Times New Roman" panose="02020603050405020304" pitchFamily="65" charset="-122"/>
                <a:ea typeface="宋体" panose="02010600030101010101" pitchFamily="2" charset="-122"/>
              </a:rPr>
              <a:t>对生活有一个不偏不倚的看法。本空修饰名词take“看法;意见”,故应用形容词</a:t>
            </a:r>
            <a:br>
              <a:rPr dirty="0"/>
            </a:br>
            <a:r>
              <a:rPr lang="zh-CN" altLang="en-US" sz="1815" kern="0" dirty="0">
                <a:solidFill>
                  <a:srgbClr val="000000"/>
                </a:solidFill>
                <a:latin typeface="Times New Roman" panose="02020603050405020304" pitchFamily="65" charset="-122"/>
                <a:ea typeface="宋体" panose="02010600030101010101" pitchFamily="2" charset="-122"/>
              </a:rPr>
              <a:t>balanced“平衡的,均衡的”。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5-4 (2016江苏,阅读理解C,</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)Rich countries gain more from powerful Niños,</a:t>
            </a:r>
            <a:endParaRPr lang="en-US" altLang="zh-CN" sz="181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a:solidFill>
                  <a:srgbClr val="FF0000"/>
                </a:solidFill>
                <a:latin typeface="Times New Roman" panose="02020603050405020304" pitchFamily="65" charset="-122"/>
                <a:ea typeface="宋体" panose="02010600030101010101" pitchFamily="2" charset="-122"/>
              </a:rPr>
              <a:t>    on    </a:t>
            </a:r>
            <a:r>
              <a:rPr lang="zh-CN" altLang="en-US" sz="1815" kern="0" dirty="0">
                <a:solidFill>
                  <a:srgbClr val="000000"/>
                </a:solidFill>
                <a:latin typeface="Times New Roman" panose="02020603050405020304" pitchFamily="65" charset="-122"/>
                <a:ea typeface="宋体" panose="02010600030101010101" pitchFamily="2" charset="-122"/>
              </a:rPr>
              <a:t>balance, than they lose.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考查介词。句意:总的来说,富裕的国家从强大的(厄尔)尼诺现象中获得的</a:t>
            </a:r>
            <a:br>
              <a:rPr dirty="0"/>
            </a:br>
            <a:r>
              <a:rPr lang="zh-CN" altLang="en-US" sz="1815" kern="0" dirty="0">
                <a:solidFill>
                  <a:srgbClr val="000000"/>
                </a:solidFill>
                <a:latin typeface="Times New Roman" panose="02020603050405020304" pitchFamily="65" charset="-122"/>
                <a:ea typeface="宋体" panose="02010600030101010101" pitchFamily="2" charset="-122"/>
              </a:rPr>
              <a:t>比失去的更多。on balance意为“总的来说”,故本空应用介词on。</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5-5 (</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)当这个男孩追赶弟弟的时候,他失去了平衡,狠狠地摔了一跤。</a:t>
            </a:r>
            <a:endParaRPr lang="zh-CN" altLang="en-US" dirty="0"/>
          </a:p>
          <a:p>
            <a:pPr marL="0" indent="0" eaLnBrk="0" latinLnBrk="1" hangingPunct="0">
              <a:lnSpc>
                <a:spcPct val="150000"/>
              </a:lnSpc>
              <a:spcBef>
                <a:spcPts val="20"/>
              </a:spcBef>
              <a:buNone/>
            </a:pPr>
            <a:r>
              <a:rPr lang="zh-CN" altLang="en-US" sz="1815" kern="0" dirty="0">
                <a:solidFill>
                  <a:srgbClr val="000000"/>
                </a:solidFill>
                <a:latin typeface="Times New Roman" panose="02020603050405020304" pitchFamily="65" charset="-122"/>
                <a:ea typeface="宋体" panose="02010600030101010101" pitchFamily="2" charset="-122"/>
              </a:rPr>
              <a:t>When he was running after his brother, the boy </a:t>
            </a:r>
            <a:r>
              <a:rPr lang="zh-CN" altLang="en-US" sz="1815" u="sng" kern="0" dirty="0">
                <a:solidFill>
                  <a:srgbClr val="FF0000"/>
                </a:solidFill>
                <a:latin typeface="Times New Roman" panose="02020603050405020304" pitchFamily="65" charset="-122"/>
                <a:ea typeface="宋体" panose="02010600030101010101" pitchFamily="2" charset="-122"/>
              </a:rPr>
              <a:t>　lost his balance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and had a bad fall.</a:t>
            </a:r>
            <a:endParaRPr lang="zh-CN" altLang="en-US" dirty="0"/>
          </a:p>
        </p:txBody>
      </p:sp>
      <p:pic>
        <p:nvPicPr>
          <p:cNvPr id="3" name="图片 3" descr="textimage40.jpeg"/>
          <p:cNvPicPr>
            <a:picLocks noChangeAspect="1"/>
          </p:cNvPicPr>
          <p:nvPr/>
        </p:nvPicPr>
        <p:blipFill>
          <a:blip r:embed="rId3" cstate="print"/>
          <a:stretch>
            <a:fillRect/>
          </a:stretch>
        </p:blipFill>
        <p:spPr>
          <a:xfrm>
            <a:off x="3357554" y="1420005"/>
            <a:ext cx="441220" cy="296444"/>
          </a:xfrm>
          <a:prstGeom prst="rect">
            <a:avLst/>
          </a:prstGeom>
        </p:spPr>
      </p:pic>
      <p:pic>
        <p:nvPicPr>
          <p:cNvPr id="4" name="图片 4" descr="textimage41.jpeg"/>
          <p:cNvPicPr>
            <a:picLocks noChangeAspect="1"/>
          </p:cNvPicPr>
          <p:nvPr/>
        </p:nvPicPr>
        <p:blipFill>
          <a:blip r:embed="rId3" cstate="print"/>
          <a:stretch>
            <a:fillRect/>
          </a:stretch>
        </p:blipFill>
        <p:spPr>
          <a:xfrm>
            <a:off x="3357554" y="3563145"/>
            <a:ext cx="433670" cy="291371"/>
          </a:xfrm>
          <a:prstGeom prst="rect">
            <a:avLst/>
          </a:prstGeom>
        </p:spPr>
      </p:pic>
      <p:pic>
        <p:nvPicPr>
          <p:cNvPr id="5" name="图片 5" descr="textimage42.jpeg"/>
          <p:cNvPicPr>
            <a:picLocks noChangeAspect="1"/>
          </p:cNvPicPr>
          <p:nvPr/>
        </p:nvPicPr>
        <p:blipFill>
          <a:blip r:embed="rId3" cstate="print"/>
          <a:stretch>
            <a:fillRect/>
          </a:stretch>
        </p:blipFill>
        <p:spPr>
          <a:xfrm>
            <a:off x="1285852" y="5323422"/>
            <a:ext cx="357190" cy="239987"/>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4964430" y="1786255"/>
            <a:ext cx="124333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20090" y="3971925"/>
            <a:ext cx="66484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5097145" y="5726430"/>
            <a:ext cx="186182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46244"/>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747"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involve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.包含,需要;使成为必然部分(或结果)</a:t>
            </a:r>
            <a:endParaRPr lang="zh-CN" altLang="en-US" dirty="0"/>
          </a:p>
          <a:p>
            <a:pPr marL="0" indent="0" eaLnBrk="0" latinLnBrk="1" hangingPunct="0">
              <a:lnSpc>
                <a:spcPct val="150000"/>
              </a:lnSpc>
              <a:spcBef>
                <a:spcPts val="130"/>
              </a:spcBef>
              <a:buNone/>
            </a:pPr>
            <a:r>
              <a:rPr lang="zh-CN" altLang="en-US" sz="1815" kern="0" dirty="0">
                <a:solidFill>
                  <a:srgbClr val="000000"/>
                </a:solidFill>
                <a:latin typeface="Times New Roman" panose="02020603050405020304" pitchFamily="65" charset="-122"/>
                <a:ea typeface="宋体" panose="02010600030101010101" pitchFamily="2" charset="-122"/>
              </a:rPr>
              <a:t>　　It involves doing very slow physical exercises to relax your mind and calm your </a:t>
            </a:r>
            <a:br>
              <a:rPr dirty="0"/>
            </a:br>
            <a:r>
              <a:rPr lang="zh-CN" altLang="en-US" sz="1815" kern="0" dirty="0">
                <a:solidFill>
                  <a:srgbClr val="000000"/>
                </a:solidFill>
                <a:latin typeface="Times New Roman" panose="02020603050405020304" pitchFamily="65" charset="-122"/>
                <a:ea typeface="宋体" panose="02010600030101010101" pitchFamily="2" charset="-122"/>
              </a:rPr>
              <a:t>body.(教材P31)</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它包括做非常缓慢的体育运动,以放松你的大脑和使你的身体平静下来。</a:t>
            </a:r>
            <a:endParaRPr lang="zh-CN" altLang="en-US" dirty="0"/>
          </a:p>
          <a:p>
            <a:pPr marL="0" indent="0" eaLnBrk="0" latinLnBrk="1" hangingPunct="0">
              <a:lnSpc>
                <a:spcPct val="150000"/>
              </a:lnSpc>
              <a:spcBef>
                <a:spcPts val="140"/>
              </a:spcBef>
              <a:buNone/>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Students should involve themselves in community activities where they can gain ex-</a:t>
            </a:r>
            <a:br>
              <a:rPr dirty="0"/>
            </a:br>
            <a:r>
              <a:rPr lang="zh-CN" altLang="en-US" sz="1815" kern="0" dirty="0">
                <a:solidFill>
                  <a:srgbClr val="000000"/>
                </a:solidFill>
                <a:latin typeface="Times New Roman" panose="02020603050405020304" pitchFamily="65" charset="-122"/>
                <a:ea typeface="宋体" panose="02010600030101010101" pitchFamily="2" charset="-122"/>
              </a:rPr>
              <a:t>perience of growth.</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学生们应该参加社团活动,在那里他们可以获得成长的经验。</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He found a job as a high school teacher which involved spending quite a lot of time </a:t>
            </a:r>
            <a:br>
              <a:rPr dirty="0"/>
            </a:br>
            <a:r>
              <a:rPr lang="zh-CN" altLang="en-US" sz="1815" kern="0" dirty="0">
                <a:solidFill>
                  <a:srgbClr val="000000"/>
                </a:solidFill>
                <a:latin typeface="Times New Roman" panose="02020603050405020304" pitchFamily="65" charset="-122"/>
                <a:ea typeface="宋体" panose="02010600030101010101" pitchFamily="2" charset="-122"/>
              </a:rPr>
              <a:t>with students.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他找到了一份中学老师的工作,这份工作需要和学生长时间待在一起。</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This is an involved project and all the people involved have been trained for it spe-cially.</a:t>
            </a:r>
            <a:endParaRPr lang="zh-CN" altLang="en-US" sz="2000" dirty="0"/>
          </a:p>
        </p:txBody>
      </p:sp>
      <p:pic>
        <p:nvPicPr>
          <p:cNvPr id="3" name="图片 3" descr="textimage43.jpeg"/>
          <p:cNvPicPr>
            <a:picLocks noChangeAspect="1"/>
          </p:cNvPicPr>
          <p:nvPr/>
        </p:nvPicPr>
        <p:blipFill>
          <a:blip r:embed="rId3" cstate="print"/>
          <a:stretch>
            <a:fillRect/>
          </a:stretch>
        </p:blipFill>
        <p:spPr>
          <a:xfrm>
            <a:off x="785786" y="1134253"/>
            <a:ext cx="1197875" cy="309898"/>
          </a:xfrm>
          <a:prstGeom prst="rect">
            <a:avLst/>
          </a:prstGeom>
        </p:spPr>
      </p:pic>
      <p:pic>
        <p:nvPicPr>
          <p:cNvPr id="4" name="图片 4" descr="textimage44.jpeg"/>
          <p:cNvPicPr>
            <a:picLocks noChangeAspect="1"/>
          </p:cNvPicPr>
          <p:nvPr/>
        </p:nvPicPr>
        <p:blipFill>
          <a:blip r:embed="rId4" cstate="print"/>
          <a:stretch>
            <a:fillRect/>
          </a:stretch>
        </p:blipFill>
        <p:spPr>
          <a:xfrm>
            <a:off x="720000" y="2858881"/>
            <a:ext cx="209549" cy="23812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48567"/>
            <a:ext cx="8316000" cy="43434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这是一项复杂的工程,所有涉及的人员都为此受过专门的训练。</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Don’t get involved in this kind of matter.</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不要卷入这种事中。</a:t>
            </a:r>
            <a:endParaRPr lang="zh-CN" altLang="en-US" dirty="0"/>
          </a:p>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①involve sb. </a:t>
            </a:r>
            <a:r>
              <a:rPr lang="zh-CN" altLang="en-US" sz="1815" u="sng" kern="0" dirty="0">
                <a:solidFill>
                  <a:srgbClr val="FF0000"/>
                </a:solidFill>
                <a:latin typeface="Times New Roman" panose="02020603050405020304" pitchFamily="65" charset="-122"/>
                <a:ea typeface="宋体" panose="02010600030101010101" pitchFamily="2" charset="-122"/>
              </a:rPr>
              <a:t>　in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sth. 使某人参与某事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②involve </a:t>
            </a:r>
            <a:r>
              <a:rPr lang="zh-CN" altLang="en-US" sz="1815" u="sng" kern="0" dirty="0">
                <a:solidFill>
                  <a:srgbClr val="FF0000"/>
                </a:solidFill>
                <a:latin typeface="Times New Roman" panose="02020603050405020304" pitchFamily="65" charset="-122"/>
                <a:ea typeface="宋体" panose="02010600030101010101" pitchFamily="2" charset="-122"/>
              </a:rPr>
              <a:t>　doing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sth. 需要做某事;包括做某事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③involved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.参与的;复杂的;有关的,涉及的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be/get involved </a:t>
            </a:r>
            <a:r>
              <a:rPr lang="zh-CN" altLang="en-US" sz="1815" u="sng" kern="0" dirty="0">
                <a:solidFill>
                  <a:srgbClr val="FF0000"/>
                </a:solidFill>
                <a:latin typeface="Times New Roman" panose="02020603050405020304" pitchFamily="65" charset="-122"/>
                <a:ea typeface="宋体" panose="02010600030101010101" pitchFamily="2" charset="-122"/>
              </a:rPr>
              <a:t>　in    </a:t>
            </a:r>
            <a:r>
              <a:rPr lang="zh-CN" altLang="en-US" sz="1815" kern="0" dirty="0">
                <a:solidFill>
                  <a:srgbClr val="000000"/>
                </a:solidFill>
                <a:latin typeface="Times New Roman" panose="02020603050405020304" pitchFamily="65" charset="-122"/>
                <a:ea typeface="宋体" panose="02010600030101010101" pitchFamily="2" charset="-122"/>
              </a:rPr>
              <a:t>参加</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;被卷入</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之中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【名师点睛】形容词involved作前置定语时,常意为“复杂的”;作后置定语时,常</a:t>
            </a:r>
            <a:br>
              <a:rPr dirty="0"/>
            </a:br>
            <a:r>
              <a:rPr lang="zh-CN" altLang="en-US" sz="1815" kern="0" dirty="0">
                <a:solidFill>
                  <a:srgbClr val="000000"/>
                </a:solidFill>
                <a:latin typeface="Times New Roman" panose="02020603050405020304" pitchFamily="65" charset="-122"/>
                <a:ea typeface="宋体" panose="02010600030101010101" pitchFamily="2" charset="-122"/>
              </a:rPr>
              <a:t>意为“涉及的”。</a:t>
            </a:r>
            <a:endParaRPr lang="zh-CN" altLang="en-US" dirty="0"/>
          </a:p>
        </p:txBody>
      </p:sp>
      <p:pic>
        <p:nvPicPr>
          <p:cNvPr id="3" name="图片 3" descr="textimage45.jpeg"/>
          <p:cNvPicPr>
            <a:picLocks noChangeAspect="1"/>
          </p:cNvPicPr>
          <p:nvPr/>
        </p:nvPicPr>
        <p:blipFill>
          <a:blip r:embed="rId3" cstate="print"/>
          <a:stretch>
            <a:fillRect/>
          </a:stretch>
        </p:blipFill>
        <p:spPr>
          <a:xfrm>
            <a:off x="720000" y="2757332"/>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2001520" y="3117850"/>
            <a:ext cx="66548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1696085" y="3575050"/>
            <a:ext cx="90424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179955" y="4441190"/>
            <a:ext cx="6534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1271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6-1 (2020天津,完形填空,</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)All who participated have gained a positive out-</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come from getting </a:t>
            </a:r>
            <a:r>
              <a:rPr lang="zh-CN" altLang="en-US" sz="1815" u="sng" kern="0" dirty="0">
                <a:solidFill>
                  <a:srgbClr val="FF0000"/>
                </a:solidFill>
                <a:latin typeface="Times New Roman" panose="02020603050405020304" pitchFamily="65" charset="-122"/>
                <a:ea typeface="宋体" panose="02010600030101010101" pitchFamily="2" charset="-122"/>
              </a:rPr>
              <a:t>　involved    </a:t>
            </a:r>
            <a:r>
              <a:rPr lang="zh-CN" altLang="en-US" sz="1815" kern="0" dirty="0">
                <a:solidFill>
                  <a:srgbClr val="000000"/>
                </a:solidFill>
                <a:latin typeface="Times New Roman" panose="02020603050405020304" pitchFamily="65" charset="-122"/>
                <a:ea typeface="宋体" panose="02010600030101010101" pitchFamily="2" charset="-122"/>
              </a:rPr>
              <a:t>(involve).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考查形容词。句意:所有参加的人都从参与中获得了积极的结果。get in-</a:t>
            </a:r>
            <a:br>
              <a:rPr dirty="0"/>
            </a:br>
            <a:r>
              <a:rPr lang="zh-CN" altLang="en-US" sz="1815" kern="0" dirty="0">
                <a:solidFill>
                  <a:srgbClr val="000000"/>
                </a:solidFill>
                <a:latin typeface="Times New Roman" panose="02020603050405020304" pitchFamily="65" charset="-122"/>
                <a:ea typeface="宋体" panose="02010600030101010101" pitchFamily="2" charset="-122"/>
              </a:rPr>
              <a:t>volved意为“参与”,故填involved。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6-2 (2020天津,阅读表达,</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)As any younger brother will tell you, having a big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brother  </a:t>
            </a:r>
            <a:r>
              <a:rPr lang="zh-CN" altLang="en-US" sz="1815" u="sng" kern="0" dirty="0">
                <a:solidFill>
                  <a:srgbClr val="FF0000"/>
                </a:solidFill>
                <a:latin typeface="Times New Roman" panose="02020603050405020304" pitchFamily="65" charset="-122"/>
                <a:ea typeface="宋体" panose="02010600030101010101" pitchFamily="2" charset="-122"/>
              </a:rPr>
              <a:t>involves</a:t>
            </a:r>
            <a:r>
              <a:rPr lang="zh-CN" altLang="en-US" sz="1815" kern="0" dirty="0">
                <a:solidFill>
                  <a:srgbClr val="000000"/>
                </a:solidFill>
                <a:latin typeface="Times New Roman" panose="02020603050405020304" pitchFamily="65" charset="-122"/>
                <a:ea typeface="宋体" panose="02010600030101010101" pitchFamily="2" charset="-122"/>
              </a:rPr>
              <a:t> (involve) a lot of walking in someone else’s shadow, especial-</a:t>
            </a:r>
            <a:br>
              <a:rPr dirty="0"/>
            </a:br>
            <a:r>
              <a:rPr lang="zh-CN" altLang="en-US" sz="1815" kern="0" dirty="0">
                <a:solidFill>
                  <a:srgbClr val="000000"/>
                </a:solidFill>
                <a:latin typeface="Times New Roman" panose="02020603050405020304" pitchFamily="65" charset="-122"/>
                <a:ea typeface="宋体" panose="02010600030101010101" pitchFamily="2" charset="-122"/>
              </a:rPr>
              <a:t>ly when you have a brother who is a typical example of “cool”.</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考查时态和主谓一致。句意:就像任何一个弟弟都会告诉你的那样,有一</a:t>
            </a:r>
            <a:br>
              <a:rPr dirty="0"/>
            </a:br>
            <a:r>
              <a:rPr lang="zh-CN" altLang="en-US" sz="1815" kern="0" dirty="0">
                <a:solidFill>
                  <a:srgbClr val="000000"/>
                </a:solidFill>
                <a:latin typeface="Times New Roman" panose="02020603050405020304" pitchFamily="65" charset="-122"/>
                <a:ea typeface="宋体" panose="02010600030101010101" pitchFamily="2" charset="-122"/>
              </a:rPr>
              <a:t>个哥哥就意味着常常行走在别人的影子里,尤其是当你有一个典型的“酷”哥哥</a:t>
            </a:r>
            <a:br>
              <a:rPr dirty="0"/>
            </a:br>
            <a:r>
              <a:rPr lang="zh-CN" altLang="en-US" sz="1815" kern="0" dirty="0">
                <a:solidFill>
                  <a:srgbClr val="000000"/>
                </a:solidFill>
                <a:latin typeface="Times New Roman" panose="02020603050405020304" pitchFamily="65" charset="-122"/>
                <a:ea typeface="宋体" panose="02010600030101010101" pitchFamily="2" charset="-122"/>
              </a:rPr>
              <a:t>的时候。involve“包括;使成为必然部分(或结果)”。分析句子结构可知,此处为</a:t>
            </a:r>
            <a:br>
              <a:rPr dirty="0"/>
            </a:br>
            <a:r>
              <a:rPr lang="zh-CN" altLang="en-US" sz="1815" kern="0" dirty="0">
                <a:solidFill>
                  <a:srgbClr val="000000"/>
                </a:solidFill>
                <a:latin typeface="Times New Roman" panose="02020603050405020304" pitchFamily="65" charset="-122"/>
                <a:ea typeface="宋体" panose="02010600030101010101" pitchFamily="2" charset="-122"/>
              </a:rPr>
              <a:t>动名词作主语,谓语动词用单数,结合语境可知,用一般现在时,故填involves。</a:t>
            </a:r>
            <a:endParaRPr lang="zh-CN" altLang="en-US" dirty="0"/>
          </a:p>
        </p:txBody>
      </p:sp>
      <p:pic>
        <p:nvPicPr>
          <p:cNvPr id="3" name="图片 3" descr="textimage46.jpeg"/>
          <p:cNvPicPr>
            <a:picLocks noChangeAspect="1"/>
          </p:cNvPicPr>
          <p:nvPr/>
        </p:nvPicPr>
        <p:blipFill>
          <a:blip r:embed="rId3" cstate="print"/>
          <a:stretch>
            <a:fillRect/>
          </a:stretch>
        </p:blipFill>
        <p:spPr>
          <a:xfrm>
            <a:off x="3214678" y="1562881"/>
            <a:ext cx="380580" cy="255702"/>
          </a:xfrm>
          <a:prstGeom prst="rect">
            <a:avLst/>
          </a:prstGeom>
        </p:spPr>
      </p:pic>
      <p:pic>
        <p:nvPicPr>
          <p:cNvPr id="4" name="图片 4" descr="textimage47.jpeg"/>
          <p:cNvPicPr>
            <a:picLocks noChangeAspect="1"/>
          </p:cNvPicPr>
          <p:nvPr/>
        </p:nvPicPr>
        <p:blipFill>
          <a:blip r:embed="rId3" cstate="print"/>
          <a:stretch>
            <a:fillRect/>
          </a:stretch>
        </p:blipFill>
        <p:spPr>
          <a:xfrm>
            <a:off x="3214678" y="3277393"/>
            <a:ext cx="419828" cy="282071"/>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2463165" y="1956435"/>
            <a:ext cx="126238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463040" y="3656330"/>
            <a:ext cx="8464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868343"/>
            <a:ext cx="8316000" cy="531749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6-3 (2019北京,语法填空B,</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)No matter what you like to do, there is a way to </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get involved </a:t>
            </a:r>
            <a:r>
              <a:rPr lang="zh-CN" altLang="en-US" sz="1815" u="sng" kern="0" dirty="0">
                <a:solidFill>
                  <a:srgbClr val="FF0000"/>
                </a:solidFill>
                <a:latin typeface="Times New Roman" panose="02020603050405020304" pitchFamily="65" charset="-122"/>
                <a:ea typeface="宋体" panose="02010600030101010101" pitchFamily="2" charset="-122"/>
              </a:rPr>
              <a:t>　in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various activities on Earth Day.</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考查介词。句意:不管你喜欢做什么,在世界地球日总有一种参与各种活</a:t>
            </a:r>
            <a:br>
              <a:rPr dirty="0"/>
            </a:br>
            <a:r>
              <a:rPr lang="zh-CN" altLang="en-US" sz="1815" kern="0" dirty="0">
                <a:solidFill>
                  <a:srgbClr val="000000"/>
                </a:solidFill>
                <a:latin typeface="Times New Roman" panose="02020603050405020304" pitchFamily="65" charset="-122"/>
                <a:ea typeface="宋体" panose="02010600030101010101" pitchFamily="2" charset="-122"/>
              </a:rPr>
              <a:t>动的方式。get involved in意为“参加</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”,故本空应用介词in。</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6-4 (2016北京,阅读理解D,</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)This process involves “ </a:t>
            </a:r>
            <a:r>
              <a:rPr lang="zh-CN" altLang="en-US" sz="1815" u="sng" kern="0" dirty="0">
                <a:solidFill>
                  <a:srgbClr val="FF0000"/>
                </a:solidFill>
                <a:latin typeface="Times New Roman" panose="02020603050405020304" pitchFamily="65" charset="-122"/>
                <a:ea typeface="宋体" panose="02010600030101010101" pitchFamily="2" charset="-122"/>
              </a:rPr>
              <a:t>trying</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(try) on” new</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 ways of thinking about oneself both intellectually(在思维方面)and personally.</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考查动名词。句意:这个过程包括“尝试”新的自我思考方式,无论是在思维方面还是个人方面。动词involves后跟</a:t>
            </a:r>
            <a:r>
              <a:rPr lang="zh-CN" altLang="en-US" sz="1815" kern="0" spc="-150" dirty="0">
                <a:solidFill>
                  <a:srgbClr val="000000"/>
                </a:solidFill>
                <a:latin typeface="Times New Roman" panose="02020603050405020304" pitchFamily="65" charset="-122"/>
                <a:ea typeface="宋体" panose="02010600030101010101" pitchFamily="2" charset="-122"/>
              </a:rPr>
              <a:t>名词或动名词作宾语,</a:t>
            </a:r>
            <a:r>
              <a:rPr lang="zh-CN" altLang="en-US" sz="1815" kern="0" dirty="0">
                <a:solidFill>
                  <a:srgbClr val="000000"/>
                </a:solidFill>
                <a:latin typeface="Times New Roman" panose="02020603050405020304" pitchFamily="65" charset="-122"/>
                <a:ea typeface="宋体" panose="02010600030101010101" pitchFamily="2" charset="-122"/>
              </a:rPr>
              <a:t>故本空应用动名词形式。</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6-5 (2020全国新高考Ⅰ,写作,</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)来自三个年级的150名参赛者积极参加了这</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次比赛。</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150 participants from three grades  </a:t>
            </a:r>
            <a:r>
              <a:rPr lang="zh-CN" altLang="en-US" sz="1815" u="sng" kern="0" dirty="0">
                <a:solidFill>
                  <a:srgbClr val="FF0000"/>
                </a:solidFill>
                <a:latin typeface="Times New Roman" panose="02020603050405020304" pitchFamily="65" charset="-122"/>
                <a:ea typeface="宋体" panose="02010600030101010101" pitchFamily="2" charset="-122"/>
              </a:rPr>
              <a:t>were/got involved in</a:t>
            </a:r>
            <a:r>
              <a:rPr lang="zh-CN" altLang="en-US" sz="1815" kern="0" dirty="0">
                <a:solidFill>
                  <a:srgbClr val="000000"/>
                </a:solidFill>
                <a:latin typeface="Times New Roman" panose="02020603050405020304" pitchFamily="65" charset="-122"/>
                <a:ea typeface="宋体" panose="02010600030101010101" pitchFamily="2" charset="-122"/>
              </a:rPr>
              <a:t>  the race actively.</a:t>
            </a:r>
            <a:endParaRPr lang="zh-CN" altLang="en-US" dirty="0"/>
          </a:p>
        </p:txBody>
      </p:sp>
      <p:pic>
        <p:nvPicPr>
          <p:cNvPr id="3" name="图片 3" descr="textimage49.jpeg"/>
          <p:cNvPicPr>
            <a:picLocks noChangeAspect="1"/>
          </p:cNvPicPr>
          <p:nvPr/>
        </p:nvPicPr>
        <p:blipFill>
          <a:blip r:embed="rId3" cstate="print"/>
          <a:stretch>
            <a:fillRect/>
          </a:stretch>
        </p:blipFill>
        <p:spPr>
          <a:xfrm>
            <a:off x="3357554" y="2797169"/>
            <a:ext cx="357069" cy="239905"/>
          </a:xfrm>
          <a:prstGeom prst="rect">
            <a:avLst/>
          </a:prstGeom>
        </p:spPr>
      </p:pic>
      <p:pic>
        <p:nvPicPr>
          <p:cNvPr id="4" name="图片 4" descr="textimage50.jpeg"/>
          <p:cNvPicPr>
            <a:picLocks noChangeAspect="1"/>
          </p:cNvPicPr>
          <p:nvPr/>
        </p:nvPicPr>
        <p:blipFill>
          <a:blip r:embed="rId3" cstate="print"/>
          <a:stretch>
            <a:fillRect/>
          </a:stretch>
        </p:blipFill>
        <p:spPr>
          <a:xfrm>
            <a:off x="3643306" y="4940309"/>
            <a:ext cx="408665" cy="274571"/>
          </a:xfrm>
          <a:prstGeom prst="rect">
            <a:avLst/>
          </a:prstGeom>
        </p:spPr>
      </p:pic>
      <p:pic>
        <p:nvPicPr>
          <p:cNvPr id="5" name="图片 5" descr="textimage48.jpeg"/>
          <p:cNvPicPr>
            <a:picLocks noChangeAspect="1"/>
          </p:cNvPicPr>
          <p:nvPr/>
        </p:nvPicPr>
        <p:blipFill>
          <a:blip r:embed="rId3" cstate="print"/>
          <a:stretch>
            <a:fillRect/>
          </a:stretch>
        </p:blipFill>
        <p:spPr>
          <a:xfrm>
            <a:off x="3331114" y="991224"/>
            <a:ext cx="455068" cy="305748"/>
          </a:xfrm>
          <a:prstGeom prst="rect">
            <a:avLst/>
          </a:prstGeom>
        </p:spPr>
      </p:pic>
      <p:pic>
        <p:nvPicPr>
          <p:cNvPr id="6" name="Picture 4" descr="\\a015\吴双婷\线.tif"/>
          <p:cNvPicPr>
            <a:picLocks noChangeArrowheads="1"/>
          </p:cNvPicPr>
          <p:nvPr/>
        </p:nvPicPr>
        <p:blipFill>
          <a:blip r:embed="rId4" cstate="print"/>
          <a:srcRect/>
          <a:stretch>
            <a:fillRect/>
          </a:stretch>
        </p:blipFill>
        <p:spPr bwMode="auto">
          <a:xfrm>
            <a:off x="1918970" y="1387475"/>
            <a:ext cx="5760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6301740" y="2738755"/>
            <a:ext cx="677545" cy="356870"/>
          </a:xfrm>
          <a:prstGeom prst="rect">
            <a:avLst/>
          </a:prstGeom>
          <a:noFill/>
          <a:ln w="9525">
            <a:noFill/>
            <a:miter lim="800000"/>
            <a:headEnd/>
            <a:tailEnd/>
          </a:ln>
        </p:spPr>
      </p:pic>
      <p:pic>
        <p:nvPicPr>
          <p:cNvPr id="8" name="Picture 4" descr="\\a015\吴双婷\线.tif"/>
          <p:cNvPicPr>
            <a:picLocks noChangeArrowheads="1"/>
          </p:cNvPicPr>
          <p:nvPr/>
        </p:nvPicPr>
        <p:blipFill>
          <a:blip r:embed="rId4" cstate="print"/>
          <a:srcRect/>
          <a:stretch>
            <a:fillRect/>
          </a:stretch>
        </p:blipFill>
        <p:spPr bwMode="auto">
          <a:xfrm>
            <a:off x="3950970" y="5828665"/>
            <a:ext cx="1990090"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840299"/>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672"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response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.回答,答复</a:t>
            </a:r>
            <a:endParaRPr lang="zh-CN" altLang="en-US" dirty="0"/>
          </a:p>
          <a:p>
            <a:pPr marL="0" indent="0" eaLnBrk="0" latinLnBrk="1" hangingPunct="0">
              <a:lnSpc>
                <a:spcPct val="150000"/>
              </a:lnSpc>
              <a:spcBef>
                <a:spcPts val="130"/>
              </a:spcBef>
              <a:buNone/>
            </a:pPr>
            <a:r>
              <a:rPr lang="zh-CN" altLang="en-US" sz="1815" kern="0" dirty="0">
                <a:solidFill>
                  <a:srgbClr val="000000"/>
                </a:solidFill>
                <a:latin typeface="Times New Roman" panose="02020603050405020304" pitchFamily="65" charset="-122"/>
                <a:ea typeface="宋体" panose="02010600030101010101" pitchFamily="2" charset="-122"/>
              </a:rPr>
              <a:t>　　During the interview, listen carefully to each question and try to understand the </a:t>
            </a:r>
            <a:br>
              <a:rPr dirty="0"/>
            </a:br>
            <a:r>
              <a:rPr lang="zh-CN" altLang="en-US" sz="1815" kern="0" dirty="0">
                <a:solidFill>
                  <a:srgbClr val="000000"/>
                </a:solidFill>
                <a:latin typeface="Times New Roman" panose="02020603050405020304" pitchFamily="65" charset="-122"/>
                <a:ea typeface="宋体" panose="02010600030101010101" pitchFamily="2" charset="-122"/>
              </a:rPr>
              <a:t>main ideas within the interviewee’s responses.(教材P31)</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在采访过程中,仔细听每一个问题,努力理解受访者回答中的主要观点。</a:t>
            </a:r>
            <a:endParaRPr lang="zh-CN" altLang="en-US" dirty="0"/>
          </a:p>
          <a:p>
            <a:pPr marL="0" indent="0" eaLnBrk="0" latinLnBrk="1" hangingPunct="0">
              <a:lnSpc>
                <a:spcPct val="150000"/>
              </a:lnSpc>
              <a:spcBef>
                <a:spcPts val="140"/>
              </a:spcBef>
              <a:buNone/>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I asked her what the time was, but she made no response to my question.</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我问她什么时间了,但她未对我的问题作出回复。</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The changes are in response to the demands from our customers.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这些变化是应我们的顾客的要求而作的。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She responded to my compliment with a smile.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她对我的赞美报以一个微笑。</a:t>
            </a:r>
            <a:endParaRPr lang="zh-CN" altLang="en-US" dirty="0"/>
          </a:p>
        </p:txBody>
      </p:sp>
      <p:pic>
        <p:nvPicPr>
          <p:cNvPr id="3" name="图片 3" descr="textimage51.jpeg"/>
          <p:cNvPicPr>
            <a:picLocks noChangeAspect="1"/>
          </p:cNvPicPr>
          <p:nvPr/>
        </p:nvPicPr>
        <p:blipFill>
          <a:blip r:embed="rId3" cstate="print"/>
          <a:stretch>
            <a:fillRect/>
          </a:stretch>
        </p:blipFill>
        <p:spPr>
          <a:xfrm>
            <a:off x="857224" y="1228559"/>
            <a:ext cx="1389772" cy="361341"/>
          </a:xfrm>
          <a:prstGeom prst="rect">
            <a:avLst/>
          </a:prstGeom>
        </p:spPr>
      </p:pic>
      <p:pic>
        <p:nvPicPr>
          <p:cNvPr id="4" name="图片 4" descr="textimage52.jpeg"/>
          <p:cNvPicPr>
            <a:picLocks noChangeAspect="1"/>
          </p:cNvPicPr>
          <p:nvPr/>
        </p:nvPicPr>
        <p:blipFill>
          <a:blip r:embed="rId4" cstate="print"/>
          <a:stretch>
            <a:fillRect/>
          </a:stretch>
        </p:blipFill>
        <p:spPr>
          <a:xfrm>
            <a:off x="720000" y="3001757"/>
            <a:ext cx="209549" cy="2381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7993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22. </a:t>
            </a:r>
            <a:r>
              <a:rPr lang="zh-CN" altLang="en-US" sz="1815" u="sng" kern="0" dirty="0">
                <a:solidFill>
                  <a:srgbClr val="FF0000"/>
                </a:solidFill>
                <a:latin typeface="Times New Roman" panose="02020603050405020304" pitchFamily="65" charset="-122"/>
                <a:ea typeface="宋体" panose="02010600030101010101" pitchFamily="2" charset="-122"/>
              </a:rPr>
              <a:t>champion</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.(尤指体育比赛中的)冠军,第一名</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23.  </a:t>
            </a:r>
            <a:r>
              <a:rPr lang="zh-CN" altLang="en-US" sz="1815" u="sng" kern="0" dirty="0">
                <a:solidFill>
                  <a:srgbClr val="FF0000"/>
                </a:solidFill>
                <a:latin typeface="Times New Roman" panose="02020603050405020304" pitchFamily="65" charset="-122"/>
                <a:ea typeface="宋体" panose="02010600030101010101" pitchFamily="2" charset="-122"/>
              </a:rPr>
              <a:t> ultimate</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.(目标等)最终的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(B)阅读词汇—明词义</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1.skip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a:t>
            </a:r>
            <a:r>
              <a:rPr lang="zh-CN" altLang="en-US" sz="1815" u="sng" kern="0" dirty="0">
                <a:solidFill>
                  <a:srgbClr val="FF0000"/>
                </a:solidFill>
                <a:latin typeface="Times New Roman" panose="02020603050405020304" pitchFamily="65" charset="-122"/>
                <a:ea typeface="宋体" panose="02010600030101010101" pitchFamily="2" charset="-122"/>
              </a:rPr>
              <a:t>　跳绳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2.plank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平板支撑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3.bar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横木   </a:t>
            </a:r>
            <a:r>
              <a:rPr lang="zh-CN" altLang="en-US" sz="1815" u="sng"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4.interpret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理解,了解,解释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5.asthma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哮喘(病)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6.lung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肺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7.gorilla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大猩猩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8.am </a:t>
            </a:r>
            <a:r>
              <a:rPr lang="zh-CN" altLang="en-US" sz="1815" u="sng" kern="0" dirty="0">
                <a:solidFill>
                  <a:srgbClr val="FF0000"/>
                </a:solidFill>
                <a:latin typeface="Times New Roman" panose="02020603050405020304" pitchFamily="65" charset="-122"/>
                <a:ea typeface="宋体" panose="02010600030101010101" pitchFamily="2" charset="-122"/>
              </a:rPr>
              <a:t>　午前,上午    </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1000101" y="1117792"/>
            <a:ext cx="1071570" cy="35687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1071221" y="1578805"/>
            <a:ext cx="928694" cy="32400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499870" y="2403475"/>
            <a:ext cx="95313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713865" y="2832100"/>
            <a:ext cx="156400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499870" y="3284220"/>
            <a:ext cx="953770" cy="356870"/>
          </a:xfrm>
          <a:prstGeom prst="rect">
            <a:avLst/>
          </a:prstGeom>
          <a:noFill/>
          <a:ln w="9525">
            <a:noFill/>
            <a:miter lim="800000"/>
            <a:headEnd/>
            <a:tailEnd/>
          </a:ln>
        </p:spPr>
      </p:pic>
      <p:pic>
        <p:nvPicPr>
          <p:cNvPr id="8" name="Picture 4" descr="\\a015\吴双婷\线.tif"/>
          <p:cNvPicPr>
            <a:picLocks noChangeArrowheads="1"/>
          </p:cNvPicPr>
          <p:nvPr/>
        </p:nvPicPr>
        <p:blipFill>
          <a:blip r:embed="rId3" cstate="print"/>
          <a:srcRect/>
          <a:stretch>
            <a:fillRect/>
          </a:stretch>
        </p:blipFill>
        <p:spPr bwMode="auto">
          <a:xfrm>
            <a:off x="2000250" y="3681095"/>
            <a:ext cx="2015490" cy="39624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821180" y="4167505"/>
            <a:ext cx="1456690" cy="356870"/>
          </a:xfrm>
          <a:prstGeom prst="rect">
            <a:avLst/>
          </a:prstGeom>
          <a:noFill/>
          <a:ln w="9525">
            <a:noFill/>
            <a:miter lim="800000"/>
            <a:headEnd/>
            <a:tailEnd/>
          </a:ln>
        </p:spPr>
      </p:pic>
      <p:pic>
        <p:nvPicPr>
          <p:cNvPr id="10" name="Picture 4" descr="\\a015\吴双婷\线.tif"/>
          <p:cNvPicPr>
            <a:picLocks noChangeArrowheads="1"/>
          </p:cNvPicPr>
          <p:nvPr/>
        </p:nvPicPr>
        <p:blipFill>
          <a:blip r:embed="rId3" cstate="print"/>
          <a:srcRect/>
          <a:stretch>
            <a:fillRect/>
          </a:stretch>
        </p:blipFill>
        <p:spPr bwMode="auto">
          <a:xfrm>
            <a:off x="1244600" y="5505450"/>
            <a:ext cx="1500505" cy="32400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596689" y="4624289"/>
            <a:ext cx="857256" cy="356870"/>
          </a:xfrm>
          <a:prstGeom prst="rect">
            <a:avLst/>
          </a:prstGeom>
          <a:noFill/>
          <a:ln w="9525">
            <a:noFill/>
            <a:miter lim="800000"/>
            <a:headEnd/>
            <a:tailEnd/>
          </a:ln>
        </p:spPr>
      </p:pic>
      <p:pic>
        <p:nvPicPr>
          <p:cNvPr id="12" name="Picture 4" descr="\\a015\吴双婷\线.tif"/>
          <p:cNvPicPr>
            <a:picLocks noChangeArrowheads="1"/>
          </p:cNvPicPr>
          <p:nvPr/>
        </p:nvPicPr>
        <p:blipFill>
          <a:blip r:embed="rId3" cstate="print"/>
          <a:srcRect/>
          <a:stretch>
            <a:fillRect/>
          </a:stretch>
        </p:blipFill>
        <p:spPr bwMode="auto">
          <a:xfrm>
            <a:off x="1713842" y="5085168"/>
            <a:ext cx="1285884"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07306"/>
            <a:ext cx="8316000" cy="479615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①make response </a:t>
            </a:r>
            <a:r>
              <a:rPr lang="zh-CN" altLang="en-US" sz="1815" u="sng" kern="0" dirty="0">
                <a:solidFill>
                  <a:srgbClr val="FF0000"/>
                </a:solidFill>
                <a:latin typeface="Times New Roman" panose="02020603050405020304" pitchFamily="65" charset="-122"/>
                <a:ea typeface="宋体" panose="02010600030101010101" pitchFamily="2" charset="-122"/>
              </a:rPr>
              <a:t>　to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对</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作出反应/回答</a:t>
            </a:r>
            <a:endParaRPr lang="zh-CN" altLang="en-US" dirty="0"/>
          </a:p>
          <a:p>
            <a:pPr marL="0" indent="0" eaLnBrk="0" latinLnBrk="1" hangingPunct="0">
              <a:lnSpc>
                <a:spcPct val="150000"/>
              </a:lnSpc>
              <a:spcBef>
                <a:spcPts val="140"/>
              </a:spcBef>
              <a:buNone/>
            </a:pPr>
            <a:r>
              <a:rPr lang="zh-CN" altLang="en-US" sz="1815" u="sng" kern="0" dirty="0">
                <a:solidFill>
                  <a:srgbClr val="FF0000"/>
                </a:solidFill>
                <a:latin typeface="Times New Roman" panose="02020603050405020304" pitchFamily="65" charset="-122"/>
                <a:ea typeface="宋体" panose="02010600030101010101" pitchFamily="2" charset="-122"/>
              </a:rPr>
              <a:t>　in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response to对</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作出反应</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②respond </a:t>
            </a:r>
            <a:r>
              <a:rPr lang="zh-CN" altLang="en-US" sz="1815" i="1" kern="0" dirty="0">
                <a:solidFill>
                  <a:srgbClr val="000000"/>
                </a:solidFill>
                <a:latin typeface="Times New Roman" panose="02020603050405020304" pitchFamily="65" charset="-122"/>
                <a:ea typeface="宋体" panose="02010600030101010101" pitchFamily="2" charset="-122"/>
              </a:rPr>
              <a:t>vi</a:t>
            </a:r>
            <a:r>
              <a:rPr lang="zh-CN" altLang="en-US" sz="1815" kern="0" dirty="0">
                <a:solidFill>
                  <a:srgbClr val="000000"/>
                </a:solidFill>
                <a:latin typeface="Times New Roman" panose="02020603050405020304" pitchFamily="65" charset="-122"/>
                <a:ea typeface="宋体" panose="02010600030101010101" pitchFamily="2" charset="-122"/>
              </a:rPr>
              <a:t>.回答;响应;作出反应</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respond </a:t>
            </a:r>
            <a:r>
              <a:rPr lang="zh-CN" altLang="en-US" sz="1815" u="sng" kern="0" dirty="0">
                <a:solidFill>
                  <a:srgbClr val="FF0000"/>
                </a:solidFill>
                <a:latin typeface="Times New Roman" panose="02020603050405020304" pitchFamily="65" charset="-122"/>
                <a:ea typeface="宋体" panose="02010600030101010101" pitchFamily="2" charset="-122"/>
              </a:rPr>
              <a:t>　to   </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对</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作出反应/回答</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7-1 (2020全国Ⅰ,七选五,</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)Rather than getting caught up in how you could have done better, why not offer yourself a compassionate (有同情心的)</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response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(respond)?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考查名词。句意:与其纠结自己本可以如何做得更好,为什么不给自己一</a:t>
            </a:r>
            <a:br>
              <a:rPr dirty="0"/>
            </a:br>
            <a:r>
              <a:rPr lang="zh-CN" altLang="en-US" sz="1815" kern="0" dirty="0">
                <a:solidFill>
                  <a:srgbClr val="000000"/>
                </a:solidFill>
                <a:latin typeface="Times New Roman" panose="02020603050405020304" pitchFamily="65" charset="-122"/>
                <a:ea typeface="宋体" panose="02010600030101010101" pitchFamily="2" charset="-122"/>
              </a:rPr>
              <a:t>个有同情心的回应呢?根据a compassionate可知设空处应填名词。response意为</a:t>
            </a:r>
            <a:br>
              <a:rPr dirty="0"/>
            </a:br>
            <a:r>
              <a:rPr lang="zh-CN" altLang="en-US" sz="1815" kern="0" dirty="0">
                <a:solidFill>
                  <a:srgbClr val="000000"/>
                </a:solidFill>
                <a:latin typeface="Times New Roman" panose="02020603050405020304" pitchFamily="65" charset="-122"/>
                <a:ea typeface="宋体" panose="02010600030101010101" pitchFamily="2" charset="-122"/>
              </a:rPr>
              <a:t>“回应,回答”,符合语境。</a:t>
            </a:r>
            <a:endParaRPr lang="zh-CN" altLang="en-US" dirty="0"/>
          </a:p>
        </p:txBody>
      </p:sp>
      <p:pic>
        <p:nvPicPr>
          <p:cNvPr id="3" name="图片 3" descr="textimage53.jpeg"/>
          <p:cNvPicPr>
            <a:picLocks noChangeAspect="1"/>
          </p:cNvPicPr>
          <p:nvPr/>
        </p:nvPicPr>
        <p:blipFill>
          <a:blip r:embed="rId3" cstate="print"/>
          <a:stretch>
            <a:fillRect/>
          </a:stretch>
        </p:blipFill>
        <p:spPr>
          <a:xfrm>
            <a:off x="720000" y="1093145"/>
            <a:ext cx="247650" cy="247649"/>
          </a:xfrm>
          <a:prstGeom prst="rect">
            <a:avLst/>
          </a:prstGeom>
        </p:spPr>
      </p:pic>
      <p:pic>
        <p:nvPicPr>
          <p:cNvPr id="4" name="图片 4" descr="textimage54.jpeg"/>
          <p:cNvPicPr>
            <a:picLocks noChangeAspect="1"/>
          </p:cNvPicPr>
          <p:nvPr/>
        </p:nvPicPr>
        <p:blipFill>
          <a:blip r:embed="rId4" cstate="print"/>
          <a:stretch>
            <a:fillRect/>
          </a:stretch>
        </p:blipFill>
        <p:spPr>
          <a:xfrm>
            <a:off x="3179428" y="3744032"/>
            <a:ext cx="392440" cy="263670"/>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2357120" y="1491615"/>
            <a:ext cx="61404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720090" y="1939290"/>
            <a:ext cx="58928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1525905" y="2796540"/>
            <a:ext cx="63563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6569075" y="4117340"/>
            <a:ext cx="12541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777063"/>
            <a:ext cx="8316000" cy="57016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7-2 (2019浙江,听力,</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)Biologist Christen says the plan is to see how the birds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respond </a:t>
            </a:r>
            <a:r>
              <a:rPr lang="zh-CN" altLang="en-US" sz="1815" u="sng" kern="0" dirty="0">
                <a:solidFill>
                  <a:srgbClr val="FF0000"/>
                </a:solidFill>
                <a:latin typeface="Times New Roman" panose="02020603050405020304" pitchFamily="65" charset="-122"/>
                <a:ea typeface="宋体" panose="02010600030101010101" pitchFamily="2" charset="-122"/>
              </a:rPr>
              <a:t>　to   </a:t>
            </a:r>
            <a:r>
              <a:rPr lang="zh-CN" altLang="en-US" sz="1815" kern="0" dirty="0">
                <a:solidFill>
                  <a:srgbClr val="000000"/>
                </a:solidFill>
                <a:latin typeface="Times New Roman" panose="02020603050405020304" pitchFamily="65" charset="-122"/>
                <a:ea typeface="宋体" panose="02010600030101010101" pitchFamily="2" charset="-122"/>
              </a:rPr>
              <a:t>  the multi-colored road this summer, and if it works, the idea could </a:t>
            </a:r>
            <a:br>
              <a:rPr dirty="0"/>
            </a:br>
            <a:r>
              <a:rPr lang="zh-CN" altLang="en-US" sz="1815" kern="0" dirty="0">
                <a:solidFill>
                  <a:srgbClr val="000000"/>
                </a:solidFill>
                <a:latin typeface="Times New Roman" panose="02020603050405020304" pitchFamily="65" charset="-122"/>
                <a:ea typeface="宋体" panose="02010600030101010101" pitchFamily="2" charset="-122"/>
              </a:rPr>
              <a:t>spread to other parts of the country.</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考查介词。句意:生物学家Christen说,这个计划是要看看今年夏天这些鸟</a:t>
            </a:r>
            <a:br>
              <a:rPr dirty="0"/>
            </a:br>
            <a:r>
              <a:rPr lang="zh-CN" altLang="en-US" sz="1815" kern="0" dirty="0">
                <a:solidFill>
                  <a:srgbClr val="000000"/>
                </a:solidFill>
                <a:latin typeface="Times New Roman" panose="02020603050405020304" pitchFamily="65" charset="-122"/>
                <a:ea typeface="宋体" panose="02010600030101010101" pitchFamily="2" charset="-122"/>
              </a:rPr>
              <a:t>对这条多色道路有怎样的反应,如果它起作用的话,这个想法可能会扩展到这个</a:t>
            </a:r>
            <a:br>
              <a:rPr dirty="0"/>
            </a:br>
            <a:r>
              <a:rPr lang="zh-CN" altLang="en-US" sz="1815" kern="0" dirty="0">
                <a:solidFill>
                  <a:srgbClr val="000000"/>
                </a:solidFill>
                <a:latin typeface="Times New Roman" panose="02020603050405020304" pitchFamily="65" charset="-122"/>
                <a:ea typeface="宋体" panose="02010600030101010101" pitchFamily="2" charset="-122"/>
              </a:rPr>
              <a:t>国家的其他地区。respond to意为“对</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作出反应/回答”,故本空应用介词to。</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7-3 (2018江苏,阅读理解D,</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)They were required to give quick</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responses    </a:t>
            </a:r>
            <a:endParaRPr lang="zh-CN" altLang="en-US" dirty="0">
              <a:solidFill>
                <a:srgbClr val="FF0000"/>
              </a:solidFill>
            </a:endParaRPr>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(response).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考查名词复数。句意:他们被要求迅速作出答复。response在此处为可数</a:t>
            </a:r>
            <a:br>
              <a:rPr dirty="0"/>
            </a:br>
            <a:r>
              <a:rPr lang="zh-CN" altLang="en-US" sz="1815" kern="0" dirty="0">
                <a:solidFill>
                  <a:srgbClr val="000000"/>
                </a:solidFill>
                <a:latin typeface="Times New Roman" panose="02020603050405020304" pitchFamily="65" charset="-122"/>
                <a:ea typeface="宋体" panose="02010600030101010101" pitchFamily="2" charset="-122"/>
              </a:rPr>
              <a:t>名词,其前没有限定词修饰,应用复数形式。</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7-4 (2018北京,七选五,</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)Not everyone acts the same </a:t>
            </a:r>
            <a:r>
              <a:rPr lang="zh-CN" altLang="en-US" sz="1815" u="sng" kern="0" dirty="0">
                <a:solidFill>
                  <a:srgbClr val="FF0000"/>
                </a:solidFill>
                <a:latin typeface="Times New Roman" panose="02020603050405020304" pitchFamily="65" charset="-122"/>
                <a:ea typeface="宋体" panose="02010600030101010101" pitchFamily="2" charset="-122"/>
              </a:rPr>
              <a:t>　in    </a:t>
            </a:r>
            <a:r>
              <a:rPr lang="zh-CN" altLang="en-US" sz="1815" kern="0" dirty="0">
                <a:solidFill>
                  <a:srgbClr val="000000"/>
                </a:solidFill>
                <a:latin typeface="Times New Roman" panose="02020603050405020304" pitchFamily="65" charset="-122"/>
                <a:ea typeface="宋体" panose="02010600030101010101" pitchFamily="2" charset="-122"/>
              </a:rPr>
              <a:t> response to </a:t>
            </a:r>
            <a:r>
              <a:rPr lang="en-US" altLang="zh-CN" sz="1815" kern="0" dirty="0">
                <a:solidFill>
                  <a:srgbClr val="000000"/>
                </a:solidFill>
                <a:latin typeface="Times New Roman" panose="02020603050405020304" pitchFamily="65" charset="-122"/>
                <a:ea typeface="宋体" panose="02010600030101010101" pitchFamily="2" charset="-122"/>
              </a:rPr>
              <a:t>events...</a:t>
            </a:r>
            <a:endParaRPr lang="en-US" altLang="zh-CN"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解析　考查介词。句意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不是每个人对事件的反应都是一样的</a:t>
            </a:r>
            <a:r>
              <a:rPr lang="en-US" altLang="zh-CN"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r>
              <a:rPr lang="en-US" altLang="zh-CN" sz="1815" kern="0" dirty="0">
                <a:solidFill>
                  <a:srgbClr val="000000"/>
                </a:solidFill>
                <a:latin typeface="Times New Roman" panose="02020603050405020304" pitchFamily="65" charset="-122"/>
                <a:ea typeface="宋体" panose="02010600030101010101" pitchFamily="2" charset="-122"/>
              </a:rPr>
              <a:t>in response </a:t>
            </a:r>
            <a:br>
              <a:rPr lang="en-US" sz="2000" dirty="0"/>
            </a:br>
            <a:r>
              <a:rPr lang="en-US" altLang="zh-CN" sz="1815" kern="0" dirty="0">
                <a:solidFill>
                  <a:srgbClr val="000000"/>
                </a:solidFill>
                <a:latin typeface="Times New Roman" panose="02020603050405020304" pitchFamily="65" charset="-122"/>
                <a:ea typeface="宋体" panose="02010600030101010101" pitchFamily="2" charset="-122"/>
              </a:rPr>
              <a:t>to</a:t>
            </a:r>
            <a:r>
              <a:rPr lang="zh-CN" altLang="en-US" sz="1815" kern="0" dirty="0">
                <a:solidFill>
                  <a:srgbClr val="000000"/>
                </a:solidFill>
                <a:latin typeface="Times New Roman" panose="02020603050405020304" pitchFamily="65" charset="-122"/>
                <a:ea typeface="宋体" panose="02010600030101010101" pitchFamily="2" charset="-122"/>
              </a:rPr>
              <a:t>意为“对</a:t>
            </a:r>
            <a:r>
              <a:rPr lang="en-US" altLang="zh-CN"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作出反应”</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故本空应用介词</a:t>
            </a:r>
            <a:r>
              <a:rPr lang="en-US" altLang="zh-CN" sz="1815" kern="0" dirty="0">
                <a:solidFill>
                  <a:srgbClr val="000000"/>
                </a:solidFill>
                <a:latin typeface="Times New Roman" panose="02020603050405020304" pitchFamily="65" charset="-122"/>
                <a:ea typeface="宋体" panose="02010600030101010101" pitchFamily="2" charset="-122"/>
              </a:rPr>
              <a:t>in</a:t>
            </a:r>
            <a:r>
              <a:rPr lang="zh-CN" altLang="en-US" sz="1815" kern="0" dirty="0">
                <a:solidFill>
                  <a:srgbClr val="000000"/>
                </a:solidFill>
                <a:latin typeface="Times New Roman" panose="02020603050405020304" pitchFamily="65" charset="-122"/>
                <a:ea typeface="宋体" panose="02010600030101010101" pitchFamily="2" charset="-122"/>
              </a:rPr>
              <a:t>。</a:t>
            </a:r>
            <a:endParaRPr lang="en-US" altLang="zh-CN" sz="2000" dirty="0"/>
          </a:p>
        </p:txBody>
      </p:sp>
      <p:pic>
        <p:nvPicPr>
          <p:cNvPr id="3" name="图片 3" descr="textimage55.jpeg"/>
          <p:cNvPicPr>
            <a:picLocks noChangeAspect="1"/>
          </p:cNvPicPr>
          <p:nvPr/>
        </p:nvPicPr>
        <p:blipFill>
          <a:blip r:embed="rId3" cstate="print"/>
          <a:stretch>
            <a:fillRect/>
          </a:stretch>
        </p:blipFill>
        <p:spPr>
          <a:xfrm>
            <a:off x="2707995" y="919939"/>
            <a:ext cx="363807" cy="244432"/>
          </a:xfrm>
          <a:prstGeom prst="rect">
            <a:avLst/>
          </a:prstGeom>
        </p:spPr>
      </p:pic>
      <p:pic>
        <p:nvPicPr>
          <p:cNvPr id="4" name="图片 4" descr="textimage56.jpeg"/>
          <p:cNvPicPr>
            <a:picLocks noChangeAspect="1"/>
          </p:cNvPicPr>
          <p:nvPr/>
        </p:nvPicPr>
        <p:blipFill>
          <a:blip r:embed="rId3" cstate="print"/>
          <a:stretch>
            <a:fillRect/>
          </a:stretch>
        </p:blipFill>
        <p:spPr>
          <a:xfrm>
            <a:off x="3357675" y="3491707"/>
            <a:ext cx="357069" cy="239906"/>
          </a:xfrm>
          <a:prstGeom prst="rect">
            <a:avLst/>
          </a:prstGeom>
        </p:spPr>
      </p:pic>
      <p:pic>
        <p:nvPicPr>
          <p:cNvPr id="5" name="图片 5" descr="textimage57.jpeg"/>
          <p:cNvPicPr>
            <a:picLocks noChangeAspect="1"/>
          </p:cNvPicPr>
          <p:nvPr/>
        </p:nvPicPr>
        <p:blipFill>
          <a:blip r:embed="rId3" cstate="print"/>
          <a:stretch>
            <a:fillRect/>
          </a:stretch>
        </p:blipFill>
        <p:spPr>
          <a:xfrm>
            <a:off x="3032325" y="5273458"/>
            <a:ext cx="325229" cy="218513"/>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1490980" y="1285875"/>
            <a:ext cx="61404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088505" y="3449955"/>
            <a:ext cx="147002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6177280" y="5204460"/>
            <a:ext cx="68072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705625"/>
            <a:ext cx="8316000" cy="56906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747"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die out消失,绝迹,灭绝</a:t>
            </a:r>
            <a:endParaRPr lang="zh-CN" altLang="en-US" dirty="0"/>
          </a:p>
          <a:p>
            <a:pPr marL="0" indent="0" eaLnBrk="0" latinLnBrk="1" hangingPunct="0">
              <a:lnSpc>
                <a:spcPct val="150000"/>
              </a:lnSpc>
              <a:spcBef>
                <a:spcPts val="130"/>
              </a:spcBef>
              <a:buNone/>
            </a:pPr>
            <a:r>
              <a:rPr lang="zh-CN" altLang="en-US" sz="1815" kern="0" dirty="0">
                <a:solidFill>
                  <a:srgbClr val="000000"/>
                </a:solidFill>
                <a:latin typeface="Times New Roman" panose="02020603050405020304" pitchFamily="65" charset="-122"/>
                <a:ea typeface="宋体" panose="02010600030101010101" pitchFamily="2" charset="-122"/>
              </a:rPr>
              <a:t>　　This is a programme run by The Gorilla Organization to raise money to save the </a:t>
            </a:r>
            <a:br>
              <a:rPr dirty="0"/>
            </a:br>
            <a:r>
              <a:rPr lang="zh-CN" altLang="en-US" sz="1815" kern="0" dirty="0">
                <a:solidFill>
                  <a:srgbClr val="000000"/>
                </a:solidFill>
                <a:latin typeface="Times New Roman" panose="02020603050405020304" pitchFamily="65" charset="-122"/>
                <a:ea typeface="宋体" panose="02010600030101010101" pitchFamily="2" charset="-122"/>
              </a:rPr>
              <a:t>world’s last remaining gorillas from dying out.(教材P33)这是一个由The Gorilla </a:t>
            </a:r>
            <a:br>
              <a:rPr dirty="0"/>
            </a:br>
            <a:r>
              <a:rPr lang="zh-CN" altLang="en-US" sz="1815" kern="0" dirty="0">
                <a:solidFill>
                  <a:srgbClr val="000000"/>
                </a:solidFill>
                <a:latin typeface="Times New Roman" panose="02020603050405020304" pitchFamily="65" charset="-122"/>
                <a:ea typeface="宋体" panose="02010600030101010101" pitchFamily="2" charset="-122"/>
              </a:rPr>
              <a:t>Organization管理的项目,旨在筹集资金以拯救世界上仅存的大猩猩免于灭绝。</a:t>
            </a:r>
            <a:endParaRPr lang="zh-CN" altLang="en-US" dirty="0"/>
          </a:p>
          <a:p>
            <a:pPr marL="0" indent="0" eaLnBrk="0" latinLnBrk="1" hangingPunct="0">
              <a:lnSpc>
                <a:spcPct val="150000"/>
              </a:lnSpc>
              <a:spcBef>
                <a:spcPts val="140"/>
              </a:spcBef>
              <a:buNone/>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To his sorrow, his wife died of /from cancer last year.</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令他悲伤的是,他的妻子去年死于癌症。</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As the sound of the music died away, the film came to an end.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随着音乐声逐渐消失,电影结束了。</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When the applause had died down, she began her speech.</a:t>
            </a:r>
            <a:endParaRPr lang="zh-CN" altLang="en-US"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掌声平息后,她开始了她的演讲。</a:t>
            </a:r>
            <a:endParaRPr lang="zh-CN" altLang="en-US"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I’m dying to know what happened.</a:t>
            </a:r>
            <a:endParaRPr lang="zh-CN" altLang="en-US"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我很想知道发生了什么事儿。</a:t>
            </a:r>
            <a:endParaRPr lang="zh-CN" altLang="en-US" sz="2000" dirty="0"/>
          </a:p>
        </p:txBody>
      </p:sp>
      <p:pic>
        <p:nvPicPr>
          <p:cNvPr id="3" name="图片 3" descr="textimage58.jpeg"/>
          <p:cNvPicPr>
            <a:picLocks noChangeAspect="1"/>
          </p:cNvPicPr>
          <p:nvPr/>
        </p:nvPicPr>
        <p:blipFill>
          <a:blip r:embed="rId3" cstate="print"/>
          <a:stretch>
            <a:fillRect/>
          </a:stretch>
        </p:blipFill>
        <p:spPr>
          <a:xfrm>
            <a:off x="785786" y="899944"/>
            <a:ext cx="1280232" cy="331204"/>
          </a:xfrm>
          <a:prstGeom prst="rect">
            <a:avLst/>
          </a:prstGeom>
        </p:spPr>
      </p:pic>
      <p:pic>
        <p:nvPicPr>
          <p:cNvPr id="4" name="图片 4" descr="textimage59.jpeg"/>
          <p:cNvPicPr>
            <a:picLocks noChangeAspect="1"/>
          </p:cNvPicPr>
          <p:nvPr/>
        </p:nvPicPr>
        <p:blipFill>
          <a:blip r:embed="rId4" cstate="print"/>
          <a:stretch>
            <a:fillRect/>
          </a:stretch>
        </p:blipFill>
        <p:spPr>
          <a:xfrm>
            <a:off x="720000" y="2614456"/>
            <a:ext cx="209549" cy="2381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11321"/>
            <a:ext cx="8316000" cy="395605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①die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of/from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死于</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②die </a:t>
            </a:r>
            <a:r>
              <a:rPr lang="zh-CN" altLang="en-US" sz="1815" u="sng" kern="0" dirty="0">
                <a:solidFill>
                  <a:srgbClr val="FF0000"/>
                </a:solidFill>
                <a:latin typeface="Times New Roman" panose="02020603050405020304" pitchFamily="65" charset="-122"/>
                <a:ea typeface="宋体" panose="02010600030101010101" pitchFamily="2" charset="-122"/>
              </a:rPr>
              <a:t>away</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(声音、风、光等)逐渐减弱,逐渐消失</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③die </a:t>
            </a:r>
            <a:r>
              <a:rPr lang="zh-CN" altLang="en-US" sz="1815" u="sng" kern="0" dirty="0">
                <a:solidFill>
                  <a:srgbClr val="FF0000"/>
                </a:solidFill>
                <a:latin typeface="Times New Roman" panose="02020603050405020304" pitchFamily="65" charset="-122"/>
                <a:ea typeface="宋体" panose="02010600030101010101" pitchFamily="2" charset="-122"/>
              </a:rPr>
              <a:t>down</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逐渐变弱;逐渐平息</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④be dying for/ </a:t>
            </a:r>
            <a:r>
              <a:rPr lang="zh-CN" altLang="en-US" sz="1815" u="sng" kern="0" dirty="0">
                <a:solidFill>
                  <a:srgbClr val="FF0000"/>
                </a:solidFill>
                <a:latin typeface="Times New Roman" panose="02020603050405020304" pitchFamily="65" charset="-122"/>
                <a:ea typeface="宋体" panose="02010600030101010101" pitchFamily="2" charset="-122"/>
              </a:rPr>
              <a:t>to do</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sth.极想要某物/渴望做某事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8-1 (2019天津,阅读理解C,</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 prey species they directly attack will die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out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解析　考查固定搭配。句意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它们直接攻击的猎物种类会灭绝。</a:t>
            </a:r>
            <a:r>
              <a:rPr lang="en-US" altLang="zh-CN" sz="1815" kern="0" dirty="0">
                <a:solidFill>
                  <a:srgbClr val="000000"/>
                </a:solidFill>
                <a:latin typeface="Times New Roman" panose="02020603050405020304" pitchFamily="65" charset="-122"/>
                <a:ea typeface="宋体" panose="02010600030101010101" pitchFamily="2" charset="-122"/>
              </a:rPr>
              <a:t>die out</a:t>
            </a:r>
            <a:r>
              <a:rPr lang="zh-CN" altLang="en-US" sz="1815" kern="0" dirty="0">
                <a:solidFill>
                  <a:srgbClr val="000000"/>
                </a:solidFill>
                <a:latin typeface="Times New Roman" panose="02020603050405020304" pitchFamily="65" charset="-122"/>
                <a:ea typeface="宋体" panose="02010600030101010101" pitchFamily="2" charset="-122"/>
              </a:rPr>
              <a:t>意为“灭</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绝”。</a:t>
            </a:r>
            <a:endParaRPr lang="zh-CN" altLang="en-US" sz="2000" dirty="0"/>
          </a:p>
        </p:txBody>
      </p:sp>
      <p:pic>
        <p:nvPicPr>
          <p:cNvPr id="3" name="图片 3" descr="textimage60.jpeg"/>
          <p:cNvPicPr>
            <a:picLocks noChangeAspect="1"/>
          </p:cNvPicPr>
          <p:nvPr/>
        </p:nvPicPr>
        <p:blipFill>
          <a:blip r:embed="rId3" cstate="print"/>
          <a:stretch>
            <a:fillRect/>
          </a:stretch>
        </p:blipFill>
        <p:spPr>
          <a:xfrm>
            <a:off x="720000" y="1634202"/>
            <a:ext cx="247650" cy="247649"/>
          </a:xfrm>
          <a:prstGeom prst="rect">
            <a:avLst/>
          </a:prstGeom>
        </p:spPr>
      </p:pic>
      <p:pic>
        <p:nvPicPr>
          <p:cNvPr id="4" name="图片 4" descr="textimage61.jpeg"/>
          <p:cNvPicPr>
            <a:picLocks noChangeAspect="1"/>
          </p:cNvPicPr>
          <p:nvPr/>
        </p:nvPicPr>
        <p:blipFill>
          <a:blip r:embed="rId4" cstate="print"/>
          <a:stretch>
            <a:fillRect/>
          </a:stretch>
        </p:blipFill>
        <p:spPr>
          <a:xfrm>
            <a:off x="3428992" y="4277408"/>
            <a:ext cx="310884" cy="208875"/>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1357290" y="1991826"/>
            <a:ext cx="857256"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1285875" y="2420620"/>
            <a:ext cx="56832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1285875" y="2849245"/>
            <a:ext cx="64071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2140585" y="3310890"/>
            <a:ext cx="65087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5" cstate="print"/>
          <a:srcRect/>
          <a:stretch>
            <a:fillRect/>
          </a:stretch>
        </p:blipFill>
        <p:spPr bwMode="auto">
          <a:xfrm>
            <a:off x="8170545" y="4203700"/>
            <a:ext cx="4806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9"/>
                                        </p:tgtEl>
                                      </p:cBhvr>
                                    </p:animEffect>
                                    <p:set>
                                      <p:cBhvr>
                                        <p:cTn id="2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8641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8-2 (2016北京,阅读理解C,</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)Before the training was introduced, 66% of set-</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free birds died </a:t>
            </a:r>
            <a:r>
              <a:rPr lang="zh-CN" altLang="en-US" sz="1815" u="sng" kern="0" dirty="0">
                <a:solidFill>
                  <a:srgbClr val="FF0000"/>
                </a:solidFill>
                <a:latin typeface="Times New Roman" panose="02020603050405020304" pitchFamily="65" charset="-122"/>
                <a:ea typeface="宋体" panose="02010600030101010101" pitchFamily="2" charset="-122"/>
              </a:rPr>
              <a:t>　of/from    </a:t>
            </a:r>
            <a:r>
              <a:rPr lang="zh-CN" altLang="en-US" sz="1815" kern="0" dirty="0">
                <a:solidFill>
                  <a:srgbClr val="000000"/>
                </a:solidFill>
                <a:latin typeface="Times New Roman" panose="02020603050405020304" pitchFamily="65" charset="-122"/>
                <a:ea typeface="宋体" panose="02010600030101010101" pitchFamily="2" charset="-122"/>
              </a:rPr>
              <a:t> electrocution.</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考查固定搭配。句意:在训练开始之前,66%的被放生的鸟死于电击。die </a:t>
            </a:r>
            <a:br>
              <a:rPr dirty="0"/>
            </a:br>
            <a:r>
              <a:rPr lang="zh-CN" altLang="en-US" sz="1815" kern="0" dirty="0">
                <a:solidFill>
                  <a:srgbClr val="000000"/>
                </a:solidFill>
                <a:latin typeface="Times New Roman" panose="02020603050405020304" pitchFamily="65" charset="-122"/>
                <a:ea typeface="宋体" panose="02010600030101010101" pitchFamily="2" charset="-122"/>
              </a:rPr>
              <a:t>of/from...死于</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8-3 (</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)They were strong and cold, rocking our little camping truck violently,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and we lay shaking in the dark until the winds died </a:t>
            </a:r>
            <a:r>
              <a:rPr lang="zh-CN" altLang="en-US" sz="1815" u="sng" kern="0" dirty="0">
                <a:solidFill>
                  <a:srgbClr val="FF0000"/>
                </a:solidFill>
                <a:latin typeface="Times New Roman" panose="02020603050405020304" pitchFamily="65" charset="-122"/>
                <a:ea typeface="宋体" panose="02010600030101010101" pitchFamily="2" charset="-122"/>
              </a:rPr>
              <a:t>　away    </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考查固定搭配。句意:它们又强又冷,猛烈地摇晃着我们的小野营车,我们</a:t>
            </a:r>
            <a:br>
              <a:rPr dirty="0"/>
            </a:br>
            <a:r>
              <a:rPr lang="zh-CN" altLang="en-US" sz="1815" kern="0" dirty="0">
                <a:solidFill>
                  <a:srgbClr val="000000"/>
                </a:solidFill>
                <a:latin typeface="Times New Roman" panose="02020603050405020304" pitchFamily="65" charset="-122"/>
                <a:ea typeface="宋体" panose="02010600030101010101" pitchFamily="2" charset="-122"/>
              </a:rPr>
              <a:t>躺在黑暗中颤抖,直到风逐渐变弱。die away意为“(声音、风、光等)逐渐变弱”。</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完成句子</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8-4 (</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这是一个伟大的想法</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很多人都渴望尝试一下</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看看它的效果如何。</a:t>
            </a:r>
            <a:endParaRPr lang="zh-CN" altLang="en-US" sz="2000" dirty="0"/>
          </a:p>
          <a:p>
            <a:pPr eaLnBrk="0" latinLnBrk="1" hangingPunct="0">
              <a:lnSpc>
                <a:spcPct val="150000"/>
              </a:lnSpc>
              <a:spcBef>
                <a:spcPts val="20"/>
              </a:spcBef>
            </a:pPr>
            <a:r>
              <a:rPr lang="en-US" altLang="zh-CN" sz="1815" kern="0" dirty="0">
                <a:solidFill>
                  <a:srgbClr val="000000"/>
                </a:solidFill>
                <a:latin typeface="Times New Roman" panose="02020603050405020304" pitchFamily="65" charset="-122"/>
                <a:ea typeface="宋体" panose="02010600030101010101" pitchFamily="2" charset="-122"/>
              </a:rPr>
              <a:t>It’s a grand idea that many people</a:t>
            </a:r>
            <a:r>
              <a:rPr lang="en-US" altLang="zh-CN"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　</a:t>
            </a:r>
            <a:r>
              <a:rPr lang="en-US" altLang="zh-CN" sz="1815" u="sng" kern="0" dirty="0">
                <a:solidFill>
                  <a:srgbClr val="FF0000"/>
                </a:solidFill>
                <a:latin typeface="Times New Roman" panose="02020603050405020304" pitchFamily="65" charset="-122"/>
                <a:ea typeface="宋体" panose="02010600030101010101" pitchFamily="2" charset="-122"/>
              </a:rPr>
              <a:t>are dying to try out  </a:t>
            </a:r>
            <a:r>
              <a:rPr lang="en-US" altLang="zh-CN" sz="1815" kern="0" dirty="0">
                <a:solidFill>
                  <a:srgbClr val="FF0000"/>
                </a:solidFill>
                <a:latin typeface="Times New Roman" panose="02020603050405020304" pitchFamily="65" charset="-122"/>
                <a:ea typeface="宋体" panose="02010600030101010101" pitchFamily="2" charset="-122"/>
              </a:rPr>
              <a:t> </a:t>
            </a:r>
            <a:r>
              <a:rPr lang="en-US" altLang="zh-CN" sz="1815" kern="0" dirty="0">
                <a:solidFill>
                  <a:srgbClr val="000000"/>
                </a:solidFill>
                <a:latin typeface="Times New Roman" panose="02020603050405020304" pitchFamily="65" charset="-122"/>
                <a:ea typeface="宋体" panose="02010600030101010101" pitchFamily="2" charset="-122"/>
              </a:rPr>
              <a:t>  to see how well it works.</a:t>
            </a:r>
            <a:endParaRPr lang="en-US" altLang="zh-CN" sz="2000" dirty="0"/>
          </a:p>
        </p:txBody>
      </p:sp>
      <p:pic>
        <p:nvPicPr>
          <p:cNvPr id="3" name="图片 3" descr="textimage62.jpeg"/>
          <p:cNvPicPr>
            <a:picLocks noChangeAspect="1"/>
          </p:cNvPicPr>
          <p:nvPr/>
        </p:nvPicPr>
        <p:blipFill>
          <a:blip r:embed="rId3" cstate="print"/>
          <a:stretch>
            <a:fillRect/>
          </a:stretch>
        </p:blipFill>
        <p:spPr>
          <a:xfrm>
            <a:off x="3357554" y="1185696"/>
            <a:ext cx="369782" cy="248447"/>
          </a:xfrm>
          <a:prstGeom prst="rect">
            <a:avLst/>
          </a:prstGeom>
        </p:spPr>
      </p:pic>
      <p:pic>
        <p:nvPicPr>
          <p:cNvPr id="4" name="图片 4" descr="textimage63.jpeg"/>
          <p:cNvPicPr>
            <a:picLocks noChangeAspect="1"/>
          </p:cNvPicPr>
          <p:nvPr/>
        </p:nvPicPr>
        <p:blipFill>
          <a:blip r:embed="rId4" cstate="print"/>
          <a:stretch>
            <a:fillRect/>
          </a:stretch>
        </p:blipFill>
        <p:spPr>
          <a:xfrm>
            <a:off x="1285852" y="2971646"/>
            <a:ext cx="390961" cy="262676"/>
          </a:xfrm>
          <a:prstGeom prst="rect">
            <a:avLst/>
          </a:prstGeom>
        </p:spPr>
      </p:pic>
      <p:pic>
        <p:nvPicPr>
          <p:cNvPr id="5" name="图片 3" descr="textimage64.jpeg"/>
          <p:cNvPicPr>
            <a:picLocks noChangeAspect="1"/>
          </p:cNvPicPr>
          <p:nvPr/>
        </p:nvPicPr>
        <p:blipFill>
          <a:blip r:embed="rId4" cstate="print"/>
          <a:stretch>
            <a:fillRect/>
          </a:stretch>
        </p:blipFill>
        <p:spPr>
          <a:xfrm>
            <a:off x="1214414" y="5114786"/>
            <a:ext cx="440373" cy="295875"/>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2105660" y="1570355"/>
            <a:ext cx="1192530" cy="356870"/>
          </a:xfrm>
          <a:prstGeom prst="rect">
            <a:avLst/>
          </a:prstGeom>
          <a:noFill/>
          <a:ln w="9525">
            <a:noFill/>
            <a:miter lim="800000"/>
            <a:headEnd/>
            <a:tailEnd/>
          </a:ln>
        </p:spPr>
      </p:pic>
      <p:pic>
        <p:nvPicPr>
          <p:cNvPr id="7" name="Picture 4" descr="\\a015\吴双婷\线.tif"/>
          <p:cNvPicPr>
            <a:picLocks noChangeArrowheads="1"/>
          </p:cNvPicPr>
          <p:nvPr/>
        </p:nvPicPr>
        <p:blipFill>
          <a:blip r:embed="rId5" cstate="print"/>
          <a:srcRect/>
          <a:stretch>
            <a:fillRect/>
          </a:stretch>
        </p:blipFill>
        <p:spPr bwMode="auto">
          <a:xfrm>
            <a:off x="5472430" y="3295650"/>
            <a:ext cx="941070" cy="39600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3913505" y="5528310"/>
            <a:ext cx="22098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977114"/>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747"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inspire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.鼓舞,激励;赋予灵感</a:t>
            </a:r>
            <a:endParaRPr lang="zh-CN" altLang="en-US" dirty="0"/>
          </a:p>
          <a:p>
            <a:pPr marL="0" indent="0" eaLnBrk="0" latinLnBrk="1" hangingPunct="0">
              <a:lnSpc>
                <a:spcPct val="150000"/>
              </a:lnSpc>
              <a:spcBef>
                <a:spcPts val="130"/>
              </a:spcBef>
              <a:buNone/>
            </a:pPr>
            <a:r>
              <a:rPr lang="zh-CN" altLang="en-US" sz="1815" kern="0" dirty="0">
                <a:solidFill>
                  <a:srgbClr val="000000"/>
                </a:solidFill>
                <a:latin typeface="Times New Roman" panose="02020603050405020304" pitchFamily="65" charset="-122"/>
                <a:ea typeface="宋体" panose="02010600030101010101" pitchFamily="2" charset="-122"/>
              </a:rPr>
              <a:t>　　End by saying why he/she inspires you.(教材P34)</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最后说说他/她为什么激励你。</a:t>
            </a:r>
            <a:endParaRPr lang="zh-CN" altLang="en-US" dirty="0"/>
          </a:p>
          <a:p>
            <a:pPr marL="0" indent="0" eaLnBrk="0" latinLnBrk="1" hangingPunct="0">
              <a:lnSpc>
                <a:spcPct val="150000"/>
              </a:lnSpc>
              <a:spcBef>
                <a:spcPts val="140"/>
              </a:spcBef>
              <a:buNone/>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His speech inspired more people to devote themselves to the country’s economic </a:t>
            </a:r>
            <a:br>
              <a:rPr dirty="0"/>
            </a:br>
            <a:r>
              <a:rPr lang="zh-CN" altLang="en-US" sz="1815" kern="0" dirty="0">
                <a:solidFill>
                  <a:srgbClr val="000000"/>
                </a:solidFill>
                <a:latin typeface="Times New Roman" panose="02020603050405020304" pitchFamily="65" charset="-122"/>
                <a:ea typeface="宋体" panose="02010600030101010101" pitchFamily="2" charset="-122"/>
              </a:rPr>
              <a:t>construction.</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他的讲话激励了更多的人投身于国家的经济建设之中。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Dreams can be a rich source of inspiration for an artist.</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梦境可以成为艺术家灵感的丰富源泉。</a:t>
            </a:r>
            <a:endParaRPr lang="zh-CN" altLang="en-US" sz="2000" dirty="0"/>
          </a:p>
        </p:txBody>
      </p:sp>
      <p:pic>
        <p:nvPicPr>
          <p:cNvPr id="4" name="图片 4" descr="textimage65.jpeg"/>
          <p:cNvPicPr>
            <a:picLocks noChangeAspect="1"/>
          </p:cNvPicPr>
          <p:nvPr/>
        </p:nvPicPr>
        <p:blipFill>
          <a:blip r:embed="rId3" cstate="print"/>
          <a:stretch>
            <a:fillRect/>
          </a:stretch>
        </p:blipFill>
        <p:spPr>
          <a:xfrm>
            <a:off x="785786" y="1562881"/>
            <a:ext cx="1280232" cy="331204"/>
          </a:xfrm>
          <a:prstGeom prst="rect">
            <a:avLst/>
          </a:prstGeom>
        </p:spPr>
      </p:pic>
      <p:pic>
        <p:nvPicPr>
          <p:cNvPr id="5" name="图片 5" descr="textimage66.jpeg"/>
          <p:cNvPicPr>
            <a:picLocks noChangeAspect="1"/>
          </p:cNvPicPr>
          <p:nvPr/>
        </p:nvPicPr>
        <p:blipFill>
          <a:blip r:embed="rId4" cstate="print"/>
          <a:stretch>
            <a:fillRect/>
          </a:stretch>
        </p:blipFill>
        <p:spPr>
          <a:xfrm>
            <a:off x="720000" y="2939253"/>
            <a:ext cx="209549" cy="23812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521589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(CNN, 2020年10月)“One of the most inspiring things about this year has been to </a:t>
            </a:r>
            <a:br>
              <a:rPr dirty="0"/>
            </a:br>
            <a:r>
              <a:rPr lang="zh-CN" altLang="en-US" sz="1815" kern="0" dirty="0">
                <a:solidFill>
                  <a:srgbClr val="000000"/>
                </a:solidFill>
                <a:latin typeface="Times New Roman" panose="02020603050405020304" pitchFamily="65" charset="-122"/>
                <a:ea typeface="宋体" panose="02010600030101010101" pitchFamily="2" charset="-122"/>
              </a:rPr>
              <a:t>see so many young Americans fired up,” Obama said at his Twitter account.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奥巴马在他的推特账户上说:“今年最鼓舞人心的事情之一就是看到这么多年轻</a:t>
            </a:r>
            <a:br>
              <a:rPr dirty="0"/>
            </a:br>
            <a:r>
              <a:rPr lang="zh-CN" altLang="en-US" sz="1815" kern="0" dirty="0">
                <a:solidFill>
                  <a:srgbClr val="000000"/>
                </a:solidFill>
                <a:latin typeface="Times New Roman" panose="02020603050405020304" pitchFamily="65" charset="-122"/>
                <a:ea typeface="宋体" panose="02010600030101010101" pitchFamily="2" charset="-122"/>
              </a:rPr>
              <a:t>的美国人热情高涨。”</a:t>
            </a:r>
            <a:endParaRPr lang="zh-CN" altLang="en-US" dirty="0"/>
          </a:p>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①inspire sb.  </a:t>
            </a:r>
            <a:r>
              <a:rPr lang="zh-CN" altLang="en-US" sz="1815" u="sng" kern="0" dirty="0">
                <a:solidFill>
                  <a:srgbClr val="FF0000"/>
                </a:solidFill>
                <a:latin typeface="Times New Roman" panose="02020603050405020304" pitchFamily="65" charset="-122"/>
                <a:ea typeface="宋体" panose="02010600030101010101" pitchFamily="2" charset="-122"/>
              </a:rPr>
              <a:t>to do</a:t>
            </a:r>
            <a:r>
              <a:rPr lang="zh-CN" altLang="en-US" sz="1815" kern="0" dirty="0">
                <a:solidFill>
                  <a:srgbClr val="000000"/>
                </a:solidFill>
                <a:latin typeface="Times New Roman" panose="02020603050405020304" pitchFamily="65" charset="-122"/>
                <a:ea typeface="宋体" panose="02010600030101010101" pitchFamily="2" charset="-122"/>
              </a:rPr>
              <a:t>  sth. 激励/鼓励某人做某事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② </a:t>
            </a:r>
            <a:r>
              <a:rPr lang="zh-CN" altLang="en-US" sz="1815" u="sng" kern="0" dirty="0">
                <a:solidFill>
                  <a:srgbClr val="FF0000"/>
                </a:solidFill>
                <a:latin typeface="Times New Roman" panose="02020603050405020304" pitchFamily="65" charset="-122"/>
                <a:ea typeface="宋体" panose="02010600030101010101" pitchFamily="2" charset="-122"/>
              </a:rPr>
              <a:t>inspiration</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 [U]灵感;启示 [C]鼓舞人心的人(或事物)</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③ </a:t>
            </a:r>
            <a:r>
              <a:rPr lang="zh-CN" altLang="en-US" sz="1815" u="sng" kern="0" dirty="0">
                <a:solidFill>
                  <a:srgbClr val="FF0000"/>
                </a:solidFill>
                <a:latin typeface="Times New Roman" panose="02020603050405020304" pitchFamily="65" charset="-122"/>
                <a:ea typeface="宋体" panose="02010600030101010101" pitchFamily="2" charset="-122"/>
              </a:rPr>
              <a:t>inspiring</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.鼓舞人心的;启发灵感的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9-1 (2020全国Ⅰ,语法填空,</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The unmanned Chang’e-4 probe (探测器)—</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the name  </a:t>
            </a:r>
            <a:r>
              <a:rPr lang="zh-CN" altLang="en-US" sz="1815" u="sng" kern="0" dirty="0">
                <a:solidFill>
                  <a:srgbClr val="FF0000"/>
                </a:solidFill>
                <a:latin typeface="Times New Roman" panose="02020603050405020304" pitchFamily="65" charset="-122"/>
                <a:ea typeface="宋体" panose="02010600030101010101" pitchFamily="2" charset="-122"/>
              </a:rPr>
              <a:t>was inspired</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(inspire) by an ancient Chinese moon goddess—touched </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pPr>
            <a:r>
              <a:rPr lang="zh-CN" altLang="en-US" sz="1815" kern="0" dirty="0">
                <a:solidFill>
                  <a:srgbClr val="000000"/>
                </a:solidFill>
                <a:latin typeface="Times New Roman" panose="02020603050405020304" pitchFamily="65" charset="-122"/>
                <a:ea typeface="宋体" panose="02010600030101010101" pitchFamily="2" charset="-122"/>
              </a:rPr>
              <a:t>down last week in the South Pole-Aitken basin.</a:t>
            </a:r>
            <a:endParaRPr lang="zh-CN" altLang="en-US" sz="2000" dirty="0"/>
          </a:p>
        </p:txBody>
      </p:sp>
      <p:pic>
        <p:nvPicPr>
          <p:cNvPr id="3" name="图片 3" descr="textimage67.jpeg"/>
          <p:cNvPicPr>
            <a:picLocks noChangeAspect="1"/>
          </p:cNvPicPr>
          <p:nvPr/>
        </p:nvPicPr>
        <p:blipFill>
          <a:blip r:embed="rId3" cstate="print"/>
          <a:stretch>
            <a:fillRect/>
          </a:stretch>
        </p:blipFill>
        <p:spPr>
          <a:xfrm>
            <a:off x="720000" y="2828770"/>
            <a:ext cx="247650" cy="247649"/>
          </a:xfrm>
          <a:prstGeom prst="rect">
            <a:avLst/>
          </a:prstGeom>
        </p:spPr>
      </p:pic>
      <p:pic>
        <p:nvPicPr>
          <p:cNvPr id="4" name="图片 4" descr="textimage68.jpeg"/>
          <p:cNvPicPr>
            <a:picLocks noChangeAspect="1"/>
          </p:cNvPicPr>
          <p:nvPr/>
        </p:nvPicPr>
        <p:blipFill>
          <a:blip r:embed="rId4" cstate="print"/>
          <a:stretch>
            <a:fillRect/>
          </a:stretch>
        </p:blipFill>
        <p:spPr>
          <a:xfrm>
            <a:off x="3500430" y="5043348"/>
            <a:ext cx="364494" cy="244894"/>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1936115" y="3239770"/>
            <a:ext cx="61341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967740" y="3668395"/>
            <a:ext cx="110363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967740" y="4088765"/>
            <a:ext cx="86106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1600200" y="5431790"/>
            <a:ext cx="12490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3049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考查时态和语态。句意:嫦娥4号无人探测器上周在南极-艾托肯盆地着</a:t>
            </a:r>
            <a:br>
              <a:rPr dirty="0"/>
            </a:br>
            <a:r>
              <a:rPr lang="zh-CN" altLang="en-US" sz="1815" kern="0" dirty="0">
                <a:solidFill>
                  <a:srgbClr val="000000"/>
                </a:solidFill>
                <a:latin typeface="Times New Roman" panose="02020603050405020304" pitchFamily="65" charset="-122"/>
                <a:ea typeface="宋体" panose="02010600030101010101" pitchFamily="2" charset="-122"/>
              </a:rPr>
              <a:t>陆。嫦娥4号无人探测器的名字来源于中国古代的一位月亮女神。the name与in-</a:t>
            </a:r>
            <a:br>
              <a:rPr dirty="0"/>
            </a:br>
            <a:r>
              <a:rPr lang="zh-CN" altLang="en-US" sz="1815" kern="0" dirty="0">
                <a:solidFill>
                  <a:srgbClr val="000000"/>
                </a:solidFill>
                <a:latin typeface="Times New Roman" panose="02020603050405020304" pitchFamily="65" charset="-122"/>
                <a:ea typeface="宋体" panose="02010600030101010101" pitchFamily="2" charset="-122"/>
              </a:rPr>
              <a:t>spire之间是被动关系,根据语境可知用一般过去时,故填was inspired。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9-2 (2019课标全国Ⅲ,阅读理解B改编,</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)It’s no secret that China has always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been a source(来源)of   </a:t>
            </a:r>
            <a:r>
              <a:rPr lang="zh-CN" altLang="en-US" sz="1815" u="sng" kern="0" dirty="0">
                <a:solidFill>
                  <a:srgbClr val="FF0000"/>
                </a:solidFill>
                <a:latin typeface="Times New Roman" panose="02020603050405020304" pitchFamily="65" charset="-122"/>
                <a:ea typeface="宋体" panose="02010600030101010101" pitchFamily="2" charset="-122"/>
              </a:rPr>
              <a:t>inspiration </a:t>
            </a:r>
            <a:r>
              <a:rPr lang="zh-CN" altLang="en-US" sz="1815" kern="0" dirty="0">
                <a:solidFill>
                  <a:srgbClr val="000000"/>
                </a:solidFill>
                <a:latin typeface="Times New Roman" panose="02020603050405020304" pitchFamily="65" charset="-122"/>
                <a:ea typeface="宋体" panose="02010600030101010101" pitchFamily="2" charset="-122"/>
              </a:rPr>
              <a:t>   (inspire) for designers.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考查名词。句意:对于设计师来说,中国一直是灵感的源泉,这不是秘密。</a:t>
            </a:r>
            <a:br>
              <a:rPr dirty="0"/>
            </a:br>
            <a:r>
              <a:rPr lang="zh-CN" altLang="en-US" sz="1815" kern="0" dirty="0">
                <a:solidFill>
                  <a:srgbClr val="000000"/>
                </a:solidFill>
                <a:latin typeface="Times New Roman" panose="02020603050405020304" pitchFamily="65" charset="-122"/>
                <a:ea typeface="宋体" panose="02010600030101010101" pitchFamily="2" charset="-122"/>
              </a:rPr>
              <a:t>根据空前介词of可知,本空应用名词inspiration,意为“灵感”。</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9-3 (2018天津改编,6,</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 possibility that there is life on other planets in the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universe has always inspired scientists  </a:t>
            </a:r>
            <a:r>
              <a:rPr lang="zh-CN" altLang="en-US" sz="1815" u="sng" kern="0" dirty="0">
                <a:solidFill>
                  <a:srgbClr val="FF0000"/>
                </a:solidFill>
                <a:latin typeface="Times New Roman" panose="02020603050405020304" pitchFamily="65" charset="-122"/>
                <a:ea typeface="宋体" panose="02010600030101010101" pitchFamily="2" charset="-122"/>
              </a:rPr>
              <a:t>to explore</a:t>
            </a:r>
            <a:r>
              <a:rPr lang="zh-CN" altLang="en-US" sz="1815" kern="0" dirty="0">
                <a:solidFill>
                  <a:srgbClr val="000000"/>
                </a:solidFill>
                <a:latin typeface="Times New Roman" panose="02020603050405020304" pitchFamily="65" charset="-122"/>
                <a:ea typeface="宋体" panose="02010600030101010101" pitchFamily="2" charset="-122"/>
              </a:rPr>
              <a:t>  (explore) outer space.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考查不定式。句意:宇宙中其他行星上存在生命的可能性一直激励着科学</a:t>
            </a:r>
            <a:br>
              <a:rPr dirty="0"/>
            </a:br>
            <a:r>
              <a:rPr lang="zh-CN" altLang="en-US" sz="1815" kern="0" dirty="0">
                <a:solidFill>
                  <a:srgbClr val="000000"/>
                </a:solidFill>
                <a:latin typeface="Times New Roman" panose="02020603050405020304" pitchFamily="65" charset="-122"/>
                <a:ea typeface="宋体" panose="02010600030101010101" pitchFamily="2" charset="-122"/>
              </a:rPr>
              <a:t>家去探索外太空。inspire sb. to do sth.意为“激励/鼓励某人做某事”,故本空应</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用不定式作宾补。</a:t>
            </a:r>
            <a:endParaRPr lang="zh-CN" altLang="en-US" sz="2000" dirty="0"/>
          </a:p>
        </p:txBody>
      </p:sp>
      <p:pic>
        <p:nvPicPr>
          <p:cNvPr id="3" name="图片 3" descr="textimage69.jpeg"/>
          <p:cNvPicPr>
            <a:picLocks noChangeAspect="1"/>
          </p:cNvPicPr>
          <p:nvPr/>
        </p:nvPicPr>
        <p:blipFill>
          <a:blip r:embed="rId3" cstate="print"/>
          <a:stretch>
            <a:fillRect/>
          </a:stretch>
        </p:blipFill>
        <p:spPr>
          <a:xfrm>
            <a:off x="4500562" y="2328704"/>
            <a:ext cx="335832" cy="225637"/>
          </a:xfrm>
          <a:prstGeom prst="rect">
            <a:avLst/>
          </a:prstGeom>
        </p:spPr>
      </p:pic>
      <p:pic>
        <p:nvPicPr>
          <p:cNvPr id="4" name="图片 4" descr="textimage70.jpeg"/>
          <p:cNvPicPr>
            <a:picLocks noChangeAspect="1"/>
          </p:cNvPicPr>
          <p:nvPr/>
        </p:nvPicPr>
        <p:blipFill>
          <a:blip r:embed="rId3" cstate="print"/>
          <a:stretch>
            <a:fillRect/>
          </a:stretch>
        </p:blipFill>
        <p:spPr>
          <a:xfrm>
            <a:off x="2928926" y="4043216"/>
            <a:ext cx="368990" cy="247915"/>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2929255" y="2699385"/>
            <a:ext cx="109728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4374515" y="4466590"/>
            <a:ext cx="10242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487489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9-4 (2016浙江,阅读理解C,</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)Viewing childhood development as a scientific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investigation throws light on how children learn, but it also offers an  </a:t>
            </a:r>
            <a:r>
              <a:rPr lang="zh-CN" altLang="en-US" sz="1815" u="sng" kern="0" dirty="0">
                <a:solidFill>
                  <a:srgbClr val="FF0000"/>
                </a:solidFill>
                <a:latin typeface="Times New Roman" panose="02020603050405020304" pitchFamily="65" charset="-122"/>
                <a:ea typeface="宋体" panose="02010600030101010101" pitchFamily="2" charset="-122"/>
              </a:rPr>
              <a:t>　inspiring    </a:t>
            </a:r>
            <a:br>
              <a:rPr dirty="0"/>
            </a:br>
            <a:r>
              <a:rPr lang="zh-CN" altLang="en-US" sz="1815" kern="0" dirty="0">
                <a:solidFill>
                  <a:srgbClr val="000000"/>
                </a:solidFill>
                <a:latin typeface="Times New Roman" panose="02020603050405020304" pitchFamily="65" charset="-122"/>
                <a:ea typeface="宋体" panose="02010600030101010101" pitchFamily="2" charset="-122"/>
              </a:rPr>
              <a:t>(inspire)look at science and scientists.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考查形容词。句意:将童年的发展视为一项科学调查,不仅阐明了儿童是</a:t>
            </a:r>
            <a:br>
              <a:rPr dirty="0"/>
            </a:br>
            <a:r>
              <a:rPr lang="zh-CN" altLang="en-US" sz="1815" kern="0" dirty="0">
                <a:solidFill>
                  <a:srgbClr val="000000"/>
                </a:solidFill>
                <a:latin typeface="Times New Roman" panose="02020603050405020304" pitchFamily="65" charset="-122"/>
                <a:ea typeface="宋体" panose="02010600030101010101" pitchFamily="2" charset="-122"/>
              </a:rPr>
              <a:t>如何学习的,而且也让我们对科学和科学家有了一个鼓舞人心的认识。句中look</a:t>
            </a:r>
            <a:br>
              <a:rPr dirty="0"/>
            </a:br>
            <a:r>
              <a:rPr lang="zh-CN" altLang="en-US" sz="1815" kern="0" dirty="0">
                <a:solidFill>
                  <a:srgbClr val="000000"/>
                </a:solidFill>
                <a:latin typeface="Times New Roman" panose="02020603050405020304" pitchFamily="65" charset="-122"/>
                <a:ea typeface="宋体" panose="02010600030101010101" pitchFamily="2" charset="-122"/>
              </a:rPr>
              <a:t>为名词,应用形容词修饰,故填inspiring“鼓舞人心的”。</a:t>
            </a:r>
            <a:endParaRPr lang="en-US" altLang="zh-CN" sz="181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endParaRPr lang="en-US" altLang="zh-CN" sz="1815" kern="0" spc="11997"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2325" kern="0" spc="11997"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see+宾语+宾语补足语</a:t>
            </a:r>
            <a:endParaRPr lang="zh-CN" altLang="en-US" dirty="0"/>
          </a:p>
          <a:p>
            <a:pPr marL="0" indent="0" eaLnBrk="0" latinLnBrk="1" hangingPunct="0">
              <a:lnSpc>
                <a:spcPct val="150000"/>
              </a:lnSpc>
              <a:spcBef>
                <a:spcPts val="130"/>
              </a:spcBef>
              <a:buNone/>
            </a:pPr>
            <a:r>
              <a:rPr lang="zh-CN" altLang="en-US" sz="1815" kern="0" dirty="0">
                <a:solidFill>
                  <a:srgbClr val="000000"/>
                </a:solidFill>
                <a:latin typeface="Times New Roman" panose="02020603050405020304" pitchFamily="65" charset="-122"/>
                <a:ea typeface="宋体" panose="02010600030101010101" pitchFamily="2" charset="-122"/>
              </a:rPr>
              <a:t>　　All over the world you can see kids playing to their hearts’ content with a ball </a:t>
            </a:r>
            <a:br>
              <a:rPr dirty="0"/>
            </a:br>
            <a:r>
              <a:rPr lang="zh-CN" altLang="en-US" sz="1815" kern="0" dirty="0">
                <a:solidFill>
                  <a:srgbClr val="000000"/>
                </a:solidFill>
                <a:latin typeface="Times New Roman" panose="02020603050405020304" pitchFamily="65" charset="-122"/>
                <a:ea typeface="宋体" panose="02010600030101010101" pitchFamily="2" charset="-122"/>
              </a:rPr>
              <a:t>made of plastic bags...(教材P26)在世界各地你都可以看到孩子们在用塑料袋制成</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30"/>
              </a:spcBef>
            </a:pPr>
            <a:r>
              <a:rPr lang="zh-CN" altLang="en-US" sz="1815" kern="0" dirty="0">
                <a:solidFill>
                  <a:srgbClr val="000000"/>
                </a:solidFill>
                <a:latin typeface="Times New Roman" panose="02020603050405020304" pitchFamily="65" charset="-122"/>
                <a:ea typeface="宋体" panose="02010600030101010101" pitchFamily="2" charset="-122"/>
              </a:rPr>
              <a:t>的球尽情玩耍</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sz="2000" dirty="0"/>
          </a:p>
        </p:txBody>
      </p:sp>
      <p:pic>
        <p:nvPicPr>
          <p:cNvPr id="3" name="图片 3" descr="textimage71.jpeg"/>
          <p:cNvPicPr>
            <a:picLocks noChangeAspect="1"/>
          </p:cNvPicPr>
          <p:nvPr/>
        </p:nvPicPr>
        <p:blipFill>
          <a:blip r:embed="rId3" cstate="print"/>
          <a:stretch>
            <a:fillRect/>
          </a:stretch>
        </p:blipFill>
        <p:spPr>
          <a:xfrm>
            <a:off x="3357554" y="1114258"/>
            <a:ext cx="427423" cy="287175"/>
          </a:xfrm>
          <a:prstGeom prst="rect">
            <a:avLst/>
          </a:prstGeom>
        </p:spPr>
      </p:pic>
      <p:pic>
        <p:nvPicPr>
          <p:cNvPr id="4" name="图片 4" descr="textimage72.jpeg"/>
          <p:cNvPicPr>
            <a:picLocks noChangeAspect="1"/>
          </p:cNvPicPr>
          <p:nvPr/>
        </p:nvPicPr>
        <p:blipFill>
          <a:blip r:embed="rId4" cstate="print"/>
          <a:stretch>
            <a:fillRect/>
          </a:stretch>
        </p:blipFill>
        <p:spPr>
          <a:xfrm>
            <a:off x="3571868" y="3634583"/>
            <a:ext cx="1928826" cy="397852"/>
          </a:xfrm>
          <a:prstGeom prst="rect">
            <a:avLst/>
          </a:prstGeom>
        </p:spPr>
      </p:pic>
      <p:pic>
        <p:nvPicPr>
          <p:cNvPr id="5" name="图片 5" descr="textimage73.jpeg"/>
          <p:cNvPicPr>
            <a:picLocks noChangeAspect="1"/>
          </p:cNvPicPr>
          <p:nvPr/>
        </p:nvPicPr>
        <p:blipFill>
          <a:blip r:embed="rId5" cstate="print"/>
          <a:stretch>
            <a:fillRect/>
          </a:stretch>
        </p:blipFill>
        <p:spPr>
          <a:xfrm>
            <a:off x="857224" y="4134649"/>
            <a:ext cx="1137356" cy="309646"/>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7133590" y="1500505"/>
            <a:ext cx="13163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48567"/>
            <a:ext cx="8316000" cy="4264629"/>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45" kern="0" spc="204"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The police saw the man walk into the bank.</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警察看见这个男人走进了银行。</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I saw them playing basketball in the playground.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我看到他们在操场上打篮球。</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t>
            </a:r>
            <a:r>
              <a:rPr lang="zh-CN" altLang="en-US" sz="1815" i="1" kern="0" dirty="0">
                <a:solidFill>
                  <a:srgbClr val="000000"/>
                </a:solidFill>
                <a:latin typeface="Times New Roman" panose="02020603050405020304" pitchFamily="65" charset="-122"/>
                <a:ea typeface="宋体" panose="02010600030101010101" pitchFamily="2" charset="-122"/>
              </a:rPr>
              <a:t>China</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Daily</a:t>
            </a:r>
            <a:r>
              <a:rPr lang="zh-CN" altLang="en-US" sz="1815" kern="0" dirty="0">
                <a:solidFill>
                  <a:srgbClr val="000000"/>
                </a:solidFill>
                <a:latin typeface="Times New Roman" panose="02020603050405020304" pitchFamily="65" charset="-122"/>
                <a:ea typeface="宋体" panose="02010600030101010101" pitchFamily="2" charset="-122"/>
              </a:rPr>
              <a:t>, 2020年11月)The company already has one trial running with people </a:t>
            </a:r>
            <a:br>
              <a:rPr dirty="0"/>
            </a:br>
            <a:r>
              <a:rPr lang="zh-CN" altLang="en-US" sz="1815" kern="0" dirty="0">
                <a:solidFill>
                  <a:srgbClr val="000000"/>
                </a:solidFill>
                <a:latin typeface="Times New Roman" panose="02020603050405020304" pitchFamily="65" charset="-122"/>
                <a:ea typeface="宋体" panose="02010600030101010101" pitchFamily="2" charset="-122"/>
              </a:rPr>
              <a:t>receiving one dose of the vaccine, but the new one will see half of the volunteers giv-</a:t>
            </a:r>
            <a:br>
              <a:rPr dirty="0"/>
            </a:br>
            <a:r>
              <a:rPr lang="zh-CN" altLang="en-US" sz="1815" kern="0" dirty="0">
                <a:solidFill>
                  <a:srgbClr val="000000"/>
                </a:solidFill>
                <a:latin typeface="Times New Roman" panose="02020603050405020304" pitchFamily="65" charset="-122"/>
                <a:ea typeface="宋体" panose="02010600030101010101" pitchFamily="2" charset="-122"/>
              </a:rPr>
              <a:t>en two doses.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该公司已经进行了一次试验,给人们注射了一剂疫苗,但在新的试验中,一半志愿</a:t>
            </a:r>
            <a:br>
              <a:rPr dirty="0"/>
            </a:br>
            <a:r>
              <a:rPr lang="zh-CN" altLang="en-US" sz="1815" kern="0" dirty="0">
                <a:solidFill>
                  <a:srgbClr val="000000"/>
                </a:solidFill>
                <a:latin typeface="Times New Roman" panose="02020603050405020304" pitchFamily="65" charset="-122"/>
                <a:ea typeface="宋体" panose="02010600030101010101" pitchFamily="2" charset="-122"/>
              </a:rPr>
              <a:t>者将被注射两剂。</a:t>
            </a:r>
            <a:endParaRPr lang="zh-CN" altLang="en-US" dirty="0"/>
          </a:p>
        </p:txBody>
      </p:sp>
      <p:pic>
        <p:nvPicPr>
          <p:cNvPr id="3" name="图片 3" descr="textimage74.jpeg"/>
          <p:cNvPicPr>
            <a:picLocks noChangeAspect="1"/>
          </p:cNvPicPr>
          <p:nvPr/>
        </p:nvPicPr>
        <p:blipFill>
          <a:blip r:embed="rId3" cstate="print"/>
          <a:stretch>
            <a:fillRect/>
          </a:stretch>
        </p:blipFill>
        <p:spPr>
          <a:xfrm>
            <a:off x="720000" y="1447637"/>
            <a:ext cx="209549" cy="238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2910" y="777063"/>
            <a:ext cx="8316000" cy="563943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(C)拓展词汇—灵活用</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 </a:t>
            </a:r>
            <a:r>
              <a:rPr lang="zh-CN" altLang="en-US" sz="1815" u="sng" kern="0" dirty="0">
                <a:solidFill>
                  <a:srgbClr val="FF0000"/>
                </a:solidFill>
                <a:latin typeface="Times New Roman" panose="02020603050405020304" pitchFamily="65" charset="-122"/>
                <a:ea typeface="宋体" panose="02010600030101010101" pitchFamily="2" charset="-122"/>
              </a:rPr>
              <a:t>　represent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.代表,表示→</a:t>
            </a:r>
            <a:r>
              <a:rPr lang="zh-CN" altLang="en-US" sz="1815" u="sng" kern="0" dirty="0">
                <a:solidFill>
                  <a:srgbClr val="FF0000"/>
                </a:solidFill>
                <a:latin typeface="Times New Roman" panose="02020603050405020304" pitchFamily="65" charset="-122"/>
                <a:ea typeface="宋体" panose="02010600030101010101" pitchFamily="2" charset="-122"/>
              </a:rPr>
              <a:t>　representative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.有代表性的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.代表,代理人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  </a:t>
            </a:r>
            <a:r>
              <a:rPr lang="zh-CN" altLang="en-US" sz="1815" u="sng" kern="0" dirty="0">
                <a:solidFill>
                  <a:srgbClr val="FF0000"/>
                </a:solidFill>
                <a:latin typeface="Times New Roman" panose="02020603050405020304" pitchFamily="65" charset="-122"/>
                <a:ea typeface="宋体" panose="02010600030101010101" pitchFamily="2" charset="-122"/>
              </a:rPr>
              <a:t>basis</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.基础;根据→ </a:t>
            </a:r>
            <a:r>
              <a:rPr lang="zh-CN" altLang="en-US" sz="1815" u="sng" kern="0" dirty="0">
                <a:solidFill>
                  <a:srgbClr val="FF0000"/>
                </a:solidFill>
                <a:latin typeface="Times New Roman" panose="02020603050405020304" pitchFamily="65" charset="-122"/>
                <a:ea typeface="宋体" panose="02010600030101010101" pitchFamily="2" charset="-122"/>
              </a:rPr>
              <a:t>base</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.以</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为基础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.底座;根据→ </a:t>
            </a:r>
            <a:r>
              <a:rPr lang="zh-CN" altLang="en-US" sz="1815" u="sng" kern="0" dirty="0">
                <a:solidFill>
                  <a:srgbClr val="FF0000"/>
                </a:solidFill>
                <a:latin typeface="Times New Roman" panose="02020603050405020304" pitchFamily="65" charset="-122"/>
                <a:ea typeface="宋体" panose="02010600030101010101" pitchFamily="2" charset="-122"/>
              </a:rPr>
              <a:t>basic</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.基</a:t>
            </a:r>
            <a:br>
              <a:rPr dirty="0"/>
            </a:br>
            <a:r>
              <a:rPr lang="zh-CN" altLang="en-US" sz="1815" kern="0" dirty="0">
                <a:solidFill>
                  <a:srgbClr val="000000"/>
                </a:solidFill>
                <a:latin typeface="Times New Roman" panose="02020603050405020304" pitchFamily="65" charset="-122"/>
                <a:ea typeface="宋体" panose="02010600030101010101" pitchFamily="2" charset="-122"/>
              </a:rPr>
              <a:t>础的,基本的→ </a:t>
            </a:r>
            <a:r>
              <a:rPr lang="zh-CN" altLang="en-US" sz="1815" u="sng" kern="0" dirty="0">
                <a:solidFill>
                  <a:srgbClr val="FF0000"/>
                </a:solidFill>
                <a:latin typeface="Times New Roman" panose="02020603050405020304" pitchFamily="65" charset="-122"/>
                <a:ea typeface="宋体" panose="02010600030101010101" pitchFamily="2" charset="-122"/>
              </a:rPr>
              <a:t>basically</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adv</a:t>
            </a:r>
            <a:r>
              <a:rPr lang="zh-CN" altLang="en-US" sz="1815" kern="0" dirty="0">
                <a:solidFill>
                  <a:srgbClr val="000000"/>
                </a:solidFill>
                <a:latin typeface="Times New Roman" panose="02020603050405020304" pitchFamily="65" charset="-122"/>
                <a:ea typeface="宋体" panose="02010600030101010101" pitchFamily="2" charset="-122"/>
              </a:rPr>
              <a:t>.大体上;基本上</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equipment</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.装备,设备,用具→ </a:t>
            </a:r>
            <a:r>
              <a:rPr lang="zh-CN" altLang="en-US" sz="1815" u="sng" kern="0" dirty="0">
                <a:solidFill>
                  <a:srgbClr val="FF0000"/>
                </a:solidFill>
                <a:latin typeface="Times New Roman" panose="02020603050405020304" pitchFamily="65" charset="-122"/>
                <a:ea typeface="宋体" panose="02010600030101010101" pitchFamily="2" charset="-122"/>
              </a:rPr>
              <a:t>equip</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.装备,配备</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 </a:t>
            </a:r>
            <a:r>
              <a:rPr lang="zh-CN" altLang="en-US" sz="1815" u="sng" kern="0" dirty="0">
                <a:solidFill>
                  <a:srgbClr val="FF0000"/>
                </a:solidFill>
                <a:latin typeface="Times New Roman" panose="02020603050405020304" pitchFamily="65" charset="-122"/>
                <a:ea typeface="宋体" panose="02010600030101010101" pitchFamily="2" charset="-122"/>
              </a:rPr>
              <a:t>defend</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.(在比赛中)防守,防卫→ </a:t>
            </a:r>
            <a:r>
              <a:rPr lang="zh-CN" altLang="en-US" sz="1815" u="sng" kern="0" dirty="0">
                <a:solidFill>
                  <a:srgbClr val="FF0000"/>
                </a:solidFill>
                <a:latin typeface="Times New Roman" panose="02020603050405020304" pitchFamily="65" charset="-122"/>
                <a:ea typeface="宋体" panose="02010600030101010101" pitchFamily="2" charset="-122"/>
              </a:rPr>
              <a:t>defence</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.辩护;保卫,防卫</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 </a:t>
            </a:r>
            <a:r>
              <a:rPr lang="zh-CN" altLang="en-US" sz="1815" u="sng" kern="0" dirty="0">
                <a:solidFill>
                  <a:srgbClr val="FF0000"/>
                </a:solidFill>
                <a:latin typeface="Times New Roman" panose="02020603050405020304" pitchFamily="65" charset="-122"/>
                <a:ea typeface="宋体" panose="02010600030101010101" pitchFamily="2" charset="-122"/>
              </a:rPr>
              <a:t>death </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.死,死亡→ </a:t>
            </a:r>
            <a:r>
              <a:rPr lang="zh-CN" altLang="en-US" sz="1815" u="sng" kern="0" dirty="0">
                <a:solidFill>
                  <a:srgbClr val="FF0000"/>
                </a:solidFill>
                <a:latin typeface="Times New Roman" panose="02020603050405020304" pitchFamily="65" charset="-122"/>
                <a:ea typeface="宋体" panose="02010600030101010101" pitchFamily="2" charset="-122"/>
              </a:rPr>
              <a:t>die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.死,死亡;凋谢→ </a:t>
            </a:r>
            <a:r>
              <a:rPr lang="zh-CN" altLang="en-US" sz="1815" u="sng" kern="0" dirty="0">
                <a:solidFill>
                  <a:srgbClr val="FF0000"/>
                </a:solidFill>
                <a:latin typeface="Times New Roman" panose="02020603050405020304" pitchFamily="65" charset="-122"/>
                <a:ea typeface="宋体" panose="02010600030101010101" pitchFamily="2" charset="-122"/>
              </a:rPr>
              <a:t>dead</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.死的;枯萎的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 </a:t>
            </a:r>
            <a:r>
              <a:rPr lang="zh-CN" altLang="en-US" sz="1815" u="sng" kern="0" dirty="0">
                <a:solidFill>
                  <a:srgbClr val="FF0000"/>
                </a:solidFill>
                <a:latin typeface="Times New Roman" panose="02020603050405020304" pitchFamily="65" charset="-122"/>
                <a:ea typeface="宋体" panose="02010600030101010101" pitchFamily="2" charset="-122"/>
              </a:rPr>
              <a:t>assure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.向</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保证,使确信→ </a:t>
            </a:r>
            <a:r>
              <a:rPr lang="zh-CN" altLang="en-US" sz="1815" u="sng" kern="0" dirty="0">
                <a:solidFill>
                  <a:srgbClr val="FF0000"/>
                </a:solidFill>
                <a:latin typeface="Times New Roman" panose="02020603050405020304" pitchFamily="65" charset="-122"/>
                <a:ea typeface="宋体" panose="02010600030101010101" pitchFamily="2" charset="-122"/>
              </a:rPr>
              <a:t>assurance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.保证;担保</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 </a:t>
            </a:r>
            <a:r>
              <a:rPr lang="zh-CN" altLang="en-US" sz="1815" u="sng" kern="0" dirty="0">
                <a:solidFill>
                  <a:srgbClr val="FF0000"/>
                </a:solidFill>
                <a:latin typeface="Times New Roman" panose="02020603050405020304" pitchFamily="65" charset="-122"/>
                <a:ea typeface="宋体" panose="02010600030101010101" pitchFamily="2" charset="-122"/>
              </a:rPr>
              <a:t>adjustable</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.可调整的,可调节的→ </a:t>
            </a:r>
            <a:r>
              <a:rPr lang="zh-CN" altLang="en-US" sz="1815" u="sng" kern="0" dirty="0">
                <a:solidFill>
                  <a:srgbClr val="FF0000"/>
                </a:solidFill>
                <a:latin typeface="Times New Roman" panose="02020603050405020304" pitchFamily="65" charset="-122"/>
                <a:ea typeface="宋体" panose="02010600030101010101" pitchFamily="2" charset="-122"/>
              </a:rPr>
              <a:t>adjust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.调整,调节;适应→</a:t>
            </a:r>
            <a:endParaRPr lang="en-US" altLang="zh-CN" sz="181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adjust-ment</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.调整</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8. </a:t>
            </a:r>
            <a:r>
              <a:rPr lang="zh-CN" altLang="en-US" sz="1815" u="sng" kern="0" dirty="0">
                <a:solidFill>
                  <a:srgbClr val="FF0000"/>
                </a:solidFill>
                <a:latin typeface="Times New Roman" panose="02020603050405020304" pitchFamily="65" charset="-122"/>
                <a:ea typeface="宋体" panose="02010600030101010101" pitchFamily="2" charset="-122"/>
              </a:rPr>
              <a:t>balance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.平衡→ </a:t>
            </a:r>
            <a:r>
              <a:rPr lang="zh-CN" altLang="en-US" sz="1815" u="sng" kern="0" dirty="0">
                <a:solidFill>
                  <a:srgbClr val="FF0000"/>
                </a:solidFill>
                <a:latin typeface="Times New Roman" panose="02020603050405020304" pitchFamily="65" charset="-122"/>
                <a:ea typeface="宋体" panose="02010600030101010101" pitchFamily="2" charset="-122"/>
              </a:rPr>
              <a:t>balanced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.平衡的;(尤指食品)均衡的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9. </a:t>
            </a:r>
            <a:r>
              <a:rPr lang="zh-CN" altLang="en-US" sz="1815" u="sng" kern="0" dirty="0">
                <a:solidFill>
                  <a:srgbClr val="FF0000"/>
                </a:solidFill>
                <a:latin typeface="Times New Roman" panose="02020603050405020304" pitchFamily="65" charset="-122"/>
                <a:ea typeface="宋体" panose="02010600030101010101" pitchFamily="2" charset="-122"/>
              </a:rPr>
              <a:t>involve</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.包含,需要→ </a:t>
            </a:r>
            <a:r>
              <a:rPr lang="zh-CN" altLang="en-US" sz="1815" u="sng" kern="0" dirty="0">
                <a:solidFill>
                  <a:srgbClr val="FF0000"/>
                </a:solidFill>
                <a:latin typeface="Times New Roman" panose="02020603050405020304" pitchFamily="65" charset="-122"/>
                <a:ea typeface="宋体" panose="02010600030101010101" pitchFamily="2" charset="-122"/>
              </a:rPr>
              <a:t>involved</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.参与的,涉及的;复杂的;有关联的→</a:t>
            </a:r>
            <a:br>
              <a:rPr dirty="0"/>
            </a:b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involvement</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.参与;加入</a:t>
            </a:r>
            <a:r>
              <a:rPr lang="zh-CN" altLang="en-US" sz="1815" kern="0" dirty="0">
                <a:solidFill>
                  <a:srgbClr val="000000"/>
                </a:solidFill>
                <a:latin typeface="Times New Roman" panose="02020603050405020304" pitchFamily="65" charset="-122"/>
                <a:ea typeface="宋体" panose="02010600030101010101" pitchFamily="2" charset="-122"/>
                <a:sym typeface="+mn-ea"/>
              </a:rPr>
              <a:t>.</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857250" y="1256030"/>
            <a:ext cx="128587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3580765" y="1256030"/>
            <a:ext cx="164338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857250" y="1680845"/>
            <a:ext cx="48768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794635" y="1680845"/>
            <a:ext cx="52324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6416675" y="1680845"/>
            <a:ext cx="51816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2143125" y="2101215"/>
            <a:ext cx="866775" cy="356870"/>
          </a:xfrm>
          <a:prstGeom prst="rect">
            <a:avLst/>
          </a:prstGeom>
          <a:noFill/>
          <a:ln w="9525">
            <a:noFill/>
            <a:miter lim="800000"/>
            <a:headEnd/>
            <a:tailEnd/>
          </a:ln>
        </p:spPr>
      </p:pic>
      <p:pic>
        <p:nvPicPr>
          <p:cNvPr id="9" name="Picture 4" descr="\\a015\吴双婷\线.tif"/>
          <p:cNvPicPr>
            <a:picLocks noChangeArrowheads="1"/>
          </p:cNvPicPr>
          <p:nvPr/>
        </p:nvPicPr>
        <p:blipFill>
          <a:blip r:embed="rId3" cstate="print"/>
          <a:srcRect/>
          <a:stretch>
            <a:fillRect/>
          </a:stretch>
        </p:blipFill>
        <p:spPr bwMode="auto">
          <a:xfrm>
            <a:off x="817245" y="2521585"/>
            <a:ext cx="104400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3855720" y="2521585"/>
            <a:ext cx="53213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857250" y="2962275"/>
            <a:ext cx="70421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4091940" y="2958465"/>
            <a:ext cx="76644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817245" y="3387090"/>
            <a:ext cx="590550"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2674620" y="3418840"/>
            <a:ext cx="335280"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4757420" y="3387090"/>
            <a:ext cx="600710" cy="356870"/>
          </a:xfrm>
          <a:prstGeom prst="rect">
            <a:avLst/>
          </a:prstGeom>
          <a:noFill/>
          <a:ln w="9525">
            <a:noFill/>
            <a:miter lim="800000"/>
            <a:headEnd/>
            <a:tailEnd/>
          </a:ln>
        </p:spPr>
      </p:pic>
      <p:pic>
        <p:nvPicPr>
          <p:cNvPr id="16" name="Picture 4" descr="\\a015\吴双婷\线.tif"/>
          <p:cNvPicPr>
            <a:picLocks noChangeArrowheads="1"/>
          </p:cNvPicPr>
          <p:nvPr/>
        </p:nvPicPr>
        <p:blipFill>
          <a:blip r:embed="rId3" cstate="print"/>
          <a:srcRect/>
          <a:stretch>
            <a:fillRect/>
          </a:stretch>
        </p:blipFill>
        <p:spPr bwMode="auto">
          <a:xfrm>
            <a:off x="857250" y="3879215"/>
            <a:ext cx="612000" cy="324000"/>
          </a:xfrm>
          <a:prstGeom prst="rect">
            <a:avLst/>
          </a:prstGeom>
          <a:noFill/>
          <a:ln w="9525">
            <a:noFill/>
            <a:miter lim="800000"/>
            <a:headEnd/>
            <a:tailEnd/>
          </a:ln>
        </p:spPr>
      </p:pic>
      <p:pic>
        <p:nvPicPr>
          <p:cNvPr id="17" name="Picture 4" descr="\\a015\吴双婷\线.tif"/>
          <p:cNvPicPr>
            <a:picLocks noChangeArrowheads="1"/>
          </p:cNvPicPr>
          <p:nvPr/>
        </p:nvPicPr>
        <p:blipFill>
          <a:blip r:embed="rId3" cstate="print"/>
          <a:srcRect/>
          <a:stretch>
            <a:fillRect/>
          </a:stretch>
        </p:blipFill>
        <p:spPr bwMode="auto">
          <a:xfrm>
            <a:off x="3866515" y="3807460"/>
            <a:ext cx="991870" cy="360000"/>
          </a:xfrm>
          <a:prstGeom prst="rect">
            <a:avLst/>
          </a:prstGeom>
          <a:noFill/>
          <a:ln w="9525">
            <a:noFill/>
            <a:miter lim="800000"/>
            <a:headEnd/>
            <a:tailEnd/>
          </a:ln>
        </p:spPr>
      </p:pic>
      <p:pic>
        <p:nvPicPr>
          <p:cNvPr id="18" name="Picture 4" descr="\\a015\吴双婷\线.tif"/>
          <p:cNvPicPr>
            <a:picLocks noChangeArrowheads="1"/>
          </p:cNvPicPr>
          <p:nvPr/>
        </p:nvPicPr>
        <p:blipFill>
          <a:blip r:embed="rId3" cstate="print"/>
          <a:srcRect/>
          <a:stretch>
            <a:fillRect/>
          </a:stretch>
        </p:blipFill>
        <p:spPr bwMode="auto">
          <a:xfrm>
            <a:off x="856615" y="4236085"/>
            <a:ext cx="969010" cy="39600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4407535" y="4275455"/>
            <a:ext cx="623570" cy="356870"/>
          </a:xfrm>
          <a:prstGeom prst="rect">
            <a:avLst/>
          </a:prstGeom>
          <a:noFill/>
          <a:ln w="9525">
            <a:noFill/>
            <a:miter lim="800000"/>
            <a:headEnd/>
            <a:tailEnd/>
          </a:ln>
        </p:spPr>
      </p:pic>
      <p:pic>
        <p:nvPicPr>
          <p:cNvPr id="20" name="Picture 4" descr="\\a015\吴双婷\线.tif"/>
          <p:cNvPicPr>
            <a:picLocks noChangeArrowheads="1"/>
          </p:cNvPicPr>
          <p:nvPr/>
        </p:nvPicPr>
        <p:blipFill>
          <a:blip r:embed="rId3" cstate="print"/>
          <a:srcRect/>
          <a:stretch>
            <a:fillRect/>
          </a:stretch>
        </p:blipFill>
        <p:spPr bwMode="auto">
          <a:xfrm>
            <a:off x="698500" y="5963920"/>
            <a:ext cx="1214755" cy="396000"/>
          </a:xfrm>
          <a:prstGeom prst="rect">
            <a:avLst/>
          </a:prstGeom>
          <a:noFill/>
          <a:ln w="9525">
            <a:noFill/>
            <a:miter lim="800000"/>
            <a:headEnd/>
            <a:tailEnd/>
          </a:ln>
        </p:spPr>
      </p:pic>
      <p:pic>
        <p:nvPicPr>
          <p:cNvPr id="21" name="Picture 4" descr="\\a015\吴双婷\线.tif"/>
          <p:cNvPicPr>
            <a:picLocks noChangeAspect="1" noChangeArrowheads="1"/>
          </p:cNvPicPr>
          <p:nvPr/>
        </p:nvPicPr>
        <p:blipFill>
          <a:blip r:embed="rId3" cstate="print"/>
          <a:srcRect/>
          <a:stretch>
            <a:fillRect/>
          </a:stretch>
        </p:blipFill>
        <p:spPr bwMode="auto">
          <a:xfrm>
            <a:off x="744855" y="4729480"/>
            <a:ext cx="1168400" cy="356870"/>
          </a:xfrm>
          <a:prstGeom prst="rect">
            <a:avLst/>
          </a:prstGeom>
          <a:noFill/>
          <a:ln w="9525">
            <a:noFill/>
            <a:miter lim="800000"/>
            <a:headEnd/>
            <a:tailEnd/>
          </a:ln>
        </p:spPr>
      </p:pic>
      <p:pic>
        <p:nvPicPr>
          <p:cNvPr id="22" name="Picture 4" descr="\\a015\吴双婷\线.tif"/>
          <p:cNvPicPr>
            <a:picLocks noChangeAspect="1" noChangeArrowheads="1"/>
          </p:cNvPicPr>
          <p:nvPr/>
        </p:nvPicPr>
        <p:blipFill>
          <a:blip r:embed="rId3" cstate="print"/>
          <a:srcRect/>
          <a:stretch>
            <a:fillRect/>
          </a:stretch>
        </p:blipFill>
        <p:spPr bwMode="auto">
          <a:xfrm>
            <a:off x="2632075" y="5154295"/>
            <a:ext cx="948690" cy="356870"/>
          </a:xfrm>
          <a:prstGeom prst="rect">
            <a:avLst/>
          </a:prstGeom>
          <a:noFill/>
          <a:ln w="9525">
            <a:noFill/>
            <a:miter lim="800000"/>
            <a:headEnd/>
            <a:tailEnd/>
          </a:ln>
        </p:spPr>
      </p:pic>
      <p:pic>
        <p:nvPicPr>
          <p:cNvPr id="23" name="Picture 4" descr="\\a015\吴双婷\线.tif"/>
          <p:cNvPicPr>
            <a:picLocks noChangeAspect="1" noChangeArrowheads="1"/>
          </p:cNvPicPr>
          <p:nvPr/>
        </p:nvPicPr>
        <p:blipFill>
          <a:blip r:embed="rId3" cstate="print"/>
          <a:srcRect/>
          <a:stretch>
            <a:fillRect/>
          </a:stretch>
        </p:blipFill>
        <p:spPr bwMode="auto">
          <a:xfrm>
            <a:off x="817245" y="5154295"/>
            <a:ext cx="795655" cy="356870"/>
          </a:xfrm>
          <a:prstGeom prst="rect">
            <a:avLst/>
          </a:prstGeom>
          <a:noFill/>
          <a:ln w="9525">
            <a:noFill/>
            <a:miter lim="800000"/>
            <a:headEnd/>
            <a:tailEnd/>
          </a:ln>
        </p:spPr>
      </p:pic>
      <p:pic>
        <p:nvPicPr>
          <p:cNvPr id="24" name="Picture 4" descr="\\a015\吴双婷\线.tif"/>
          <p:cNvPicPr>
            <a:picLocks noChangeAspect="1" noChangeArrowheads="1"/>
          </p:cNvPicPr>
          <p:nvPr/>
        </p:nvPicPr>
        <p:blipFill>
          <a:blip r:embed="rId3" cstate="print"/>
          <a:srcRect/>
          <a:stretch>
            <a:fillRect/>
          </a:stretch>
        </p:blipFill>
        <p:spPr bwMode="auto">
          <a:xfrm>
            <a:off x="3093085" y="5607050"/>
            <a:ext cx="836295" cy="356870"/>
          </a:xfrm>
          <a:prstGeom prst="rect">
            <a:avLst/>
          </a:prstGeom>
          <a:noFill/>
          <a:ln w="9525">
            <a:noFill/>
            <a:miter lim="800000"/>
            <a:headEnd/>
            <a:tailEnd/>
          </a:ln>
        </p:spPr>
      </p:pic>
      <p:pic>
        <p:nvPicPr>
          <p:cNvPr id="25" name="Picture 4" descr="\\a015\吴双婷\线.tif"/>
          <p:cNvPicPr>
            <a:picLocks noChangeAspect="1" noChangeArrowheads="1"/>
          </p:cNvPicPr>
          <p:nvPr/>
        </p:nvPicPr>
        <p:blipFill>
          <a:blip r:embed="rId3" cstate="print"/>
          <a:srcRect/>
          <a:stretch>
            <a:fillRect/>
          </a:stretch>
        </p:blipFill>
        <p:spPr bwMode="auto">
          <a:xfrm>
            <a:off x="817245" y="5607050"/>
            <a:ext cx="79629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1"/>
                                        </p:tgtEl>
                                      </p:cBhvr>
                                    </p:animEffect>
                                    <p:set>
                                      <p:cBhvr>
                                        <p:cTn id="92" dur="1" fill="hold">
                                          <p:stCondLst>
                                            <p:cond delay="1999"/>
                                          </p:stCondLst>
                                        </p:cTn>
                                        <p:tgtEl>
                                          <p:spTgt spid="2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23"/>
                                        </p:tgtEl>
                                      </p:cBhvr>
                                    </p:animEffect>
                                    <p:set>
                                      <p:cBhvr>
                                        <p:cTn id="97" dur="1" fill="hold">
                                          <p:stCondLst>
                                            <p:cond delay="1999"/>
                                          </p:stCondLst>
                                        </p:cTn>
                                        <p:tgtEl>
                                          <p:spTgt spid="2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22"/>
                                        </p:tgtEl>
                                      </p:cBhvr>
                                    </p:animEffect>
                                    <p:set>
                                      <p:cBhvr>
                                        <p:cTn id="102" dur="1" fill="hold">
                                          <p:stCondLst>
                                            <p:cond delay="19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2000"/>
                                        <p:tgtEl>
                                          <p:spTgt spid="25"/>
                                        </p:tgtEl>
                                      </p:cBhvr>
                                    </p:animEffect>
                                    <p:set>
                                      <p:cBhvr>
                                        <p:cTn id="107" dur="1" fill="hold">
                                          <p:stCondLst>
                                            <p:cond delay="1999"/>
                                          </p:stCondLst>
                                        </p:cTn>
                                        <p:tgtEl>
                                          <p:spTgt spid="2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2000"/>
                                        <p:tgtEl>
                                          <p:spTgt spid="24"/>
                                        </p:tgtEl>
                                      </p:cBhvr>
                                    </p:animEffect>
                                    <p:set>
                                      <p:cBhvr>
                                        <p:cTn id="112" dur="1" fill="hold">
                                          <p:stCondLst>
                                            <p:cond delay="19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2000"/>
                                        <p:tgtEl>
                                          <p:spTgt spid="20"/>
                                        </p:tgtEl>
                                      </p:cBhvr>
                                    </p:animEffect>
                                    <p:set>
                                      <p:cBhvr>
                                        <p:cTn id="117" dur="1" fill="hold">
                                          <p:stCondLst>
                                            <p:cond delay="1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18769"/>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归纳拓展</a:t>
            </a:r>
            <a:endParaRPr lang="zh-CN" altLang="en-US" dirty="0"/>
          </a:p>
        </p:txBody>
      </p:sp>
      <p:pic>
        <p:nvPicPr>
          <p:cNvPr id="4" name="图片 4" descr="textimage75.jpeg"/>
          <p:cNvPicPr>
            <a:picLocks noChangeAspect="1"/>
          </p:cNvPicPr>
          <p:nvPr/>
        </p:nvPicPr>
        <p:blipFill>
          <a:blip r:embed="rId3" cstate="print"/>
          <a:stretch>
            <a:fillRect/>
          </a:stretch>
        </p:blipFill>
        <p:spPr>
          <a:xfrm>
            <a:off x="704823" y="1553356"/>
            <a:ext cx="247650" cy="247649"/>
          </a:xfrm>
          <a:prstGeom prst="rect">
            <a:avLst/>
          </a:prstGeom>
        </p:spPr>
      </p:pic>
      <p:sp>
        <p:nvSpPr>
          <p:cNvPr id="5" name="TextBox 2"/>
          <p:cNvSpPr txBox="1"/>
          <p:nvPr/>
        </p:nvSpPr>
        <p:spPr>
          <a:xfrm>
            <a:off x="720000" y="1843607"/>
            <a:ext cx="8316000" cy="34137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①see sb. </a:t>
            </a:r>
            <a:r>
              <a:rPr lang="zh-CN" altLang="en-US" sz="1815" u="sng" kern="0" dirty="0">
                <a:solidFill>
                  <a:srgbClr val="FF0000"/>
                </a:solidFill>
                <a:latin typeface="Times New Roman" panose="02020603050405020304" pitchFamily="65" charset="-122"/>
                <a:ea typeface="宋体" panose="02010600030101010101" pitchFamily="2" charset="-122"/>
              </a:rPr>
              <a:t>　do    </a:t>
            </a:r>
            <a:r>
              <a:rPr lang="zh-CN" altLang="en-US" sz="1815" kern="0" dirty="0">
                <a:solidFill>
                  <a:srgbClr val="000000"/>
                </a:solidFill>
                <a:latin typeface="Times New Roman" panose="02020603050405020304" pitchFamily="65" charset="-122"/>
                <a:ea typeface="宋体" panose="02010600030101010101" pitchFamily="2" charset="-122"/>
              </a:rPr>
              <a:t> sth. 意为“看见某人做某事”,强调看见动作的全过程。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②see sb.  </a:t>
            </a:r>
            <a:r>
              <a:rPr lang="zh-CN" altLang="en-US" sz="1815" u="sng" kern="0" dirty="0">
                <a:solidFill>
                  <a:srgbClr val="FF0000"/>
                </a:solidFill>
                <a:latin typeface="Times New Roman" panose="02020603050405020304" pitchFamily="65" charset="-122"/>
                <a:ea typeface="宋体" panose="02010600030101010101" pitchFamily="2" charset="-122"/>
              </a:rPr>
              <a:t>doing </a:t>
            </a:r>
            <a:r>
              <a:rPr lang="zh-CN" altLang="en-US" sz="1815" kern="0" dirty="0">
                <a:solidFill>
                  <a:srgbClr val="000000"/>
                </a:solidFill>
                <a:latin typeface="Times New Roman" panose="02020603050405020304" pitchFamily="65" charset="-122"/>
                <a:ea typeface="宋体" panose="02010600030101010101" pitchFamily="2" charset="-122"/>
              </a:rPr>
              <a:t>  sth. 意为“看见某人正在做某事”,强调看见动作正在进行。</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③see sth./sb. </a:t>
            </a:r>
            <a:r>
              <a:rPr lang="zh-CN" altLang="en-US" sz="1815" u="sng" kern="0" dirty="0">
                <a:solidFill>
                  <a:srgbClr val="FF0000"/>
                </a:solidFill>
                <a:latin typeface="Times New Roman" panose="02020603050405020304" pitchFamily="65" charset="-122"/>
                <a:ea typeface="宋体" panose="02010600030101010101" pitchFamily="2" charset="-122"/>
              </a:rPr>
              <a:t>　done   </a:t>
            </a:r>
            <a:r>
              <a:rPr lang="zh-CN" altLang="en-US" sz="1815" kern="0" dirty="0">
                <a:solidFill>
                  <a:srgbClr val="000000"/>
                </a:solidFill>
                <a:latin typeface="Times New Roman" panose="02020603050405020304" pitchFamily="65" charset="-122"/>
                <a:ea typeface="宋体" panose="02010600030101010101" pitchFamily="2" charset="-122"/>
              </a:rPr>
              <a:t> 意为“看见某事被做/某人被</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”,强调动作的被动和完</a:t>
            </a:r>
            <a:br>
              <a:rPr dirty="0"/>
            </a:br>
            <a:r>
              <a:rPr lang="zh-CN" altLang="en-US" sz="1815" kern="0" dirty="0">
                <a:solidFill>
                  <a:srgbClr val="000000"/>
                </a:solidFill>
                <a:latin typeface="Times New Roman" panose="02020603050405020304" pitchFamily="65" charset="-122"/>
                <a:ea typeface="宋体" panose="02010600030101010101" pitchFamily="2" charset="-122"/>
              </a:rPr>
              <a:t>成。</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【名师点睛】“see sb. do sth.”结构变为被动语态时,原句中省略的动词不定式</a:t>
            </a:r>
            <a:br>
              <a:rPr dirty="0"/>
            </a:br>
            <a:r>
              <a:rPr lang="zh-CN" altLang="en-US" sz="1815" kern="0" dirty="0">
                <a:solidFill>
                  <a:srgbClr val="000000"/>
                </a:solidFill>
                <a:latin typeface="Times New Roman" panose="02020603050405020304" pitchFamily="65" charset="-122"/>
                <a:ea typeface="宋体" panose="02010600030101010101" pitchFamily="2" charset="-122"/>
              </a:rPr>
              <a:t>符号to必须要还原,即sb. be seen to do sth.;能接不带to的动词不定式、现在分词</a:t>
            </a:r>
            <a:br>
              <a:rPr dirty="0"/>
            </a:br>
            <a:r>
              <a:rPr lang="zh-CN" altLang="en-US" sz="1815" kern="0" dirty="0">
                <a:solidFill>
                  <a:srgbClr val="000000"/>
                </a:solidFill>
                <a:latin typeface="Times New Roman" panose="02020603050405020304" pitchFamily="65" charset="-122"/>
                <a:ea typeface="宋体" panose="02010600030101010101" pitchFamily="2" charset="-122"/>
              </a:rPr>
              <a:t>和过去分词作宾语补足语的感官动词还有:smell、feel、hear、observe、notice、</a:t>
            </a:r>
            <a:br>
              <a:rPr dirty="0"/>
            </a:br>
            <a:r>
              <a:rPr lang="zh-CN" altLang="en-US" sz="1815" kern="0" dirty="0">
                <a:solidFill>
                  <a:srgbClr val="000000"/>
                </a:solidFill>
                <a:latin typeface="Times New Roman" panose="02020603050405020304" pitchFamily="65" charset="-122"/>
                <a:ea typeface="宋体" panose="02010600030101010101" pitchFamily="2" charset="-122"/>
              </a:rPr>
              <a:t>watch等。</a:t>
            </a:r>
            <a:endParaRPr lang="zh-CN" altLang="en-US" dirty="0"/>
          </a:p>
        </p:txBody>
      </p:sp>
      <p:pic>
        <p:nvPicPr>
          <p:cNvPr id="6" name="Picture 4" descr="\\a015\吴双婷\线.tif"/>
          <p:cNvPicPr>
            <a:picLocks noChangeAspect="1" noChangeArrowheads="1"/>
          </p:cNvPicPr>
          <p:nvPr/>
        </p:nvPicPr>
        <p:blipFill>
          <a:blip r:embed="rId4" cstate="print"/>
          <a:srcRect/>
          <a:stretch>
            <a:fillRect/>
          </a:stretch>
        </p:blipFill>
        <p:spPr bwMode="auto">
          <a:xfrm>
            <a:off x="1597660" y="1903730"/>
            <a:ext cx="73215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597660" y="2319655"/>
            <a:ext cx="73279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2000250" y="2758440"/>
            <a:ext cx="8763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57881"/>
            <a:ext cx="8316000" cy="397065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1-1 (2020全国新高考Ⅰ,七选五,</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It’s rare to hear someone  </a:t>
            </a:r>
            <a:r>
              <a:rPr lang="zh-CN" altLang="en-US" sz="1815" u="sng" kern="0" dirty="0">
                <a:solidFill>
                  <a:srgbClr val="FF0000"/>
                </a:solidFill>
                <a:latin typeface="Times New Roman" panose="02020603050405020304" pitchFamily="65" charset="-122"/>
                <a:ea typeface="宋体" panose="02010600030101010101" pitchFamily="2" charset="-122"/>
              </a:rPr>
              <a:t>　say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(say), </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“I wish that speaker had spoken longer.”</a:t>
            </a:r>
            <a:endParaRPr lang="en-US" altLang="zh-CN"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解析　考查不带</a:t>
            </a:r>
            <a:r>
              <a:rPr lang="en-US" altLang="zh-CN" sz="1815" kern="0" dirty="0">
                <a:solidFill>
                  <a:srgbClr val="000000"/>
                </a:solidFill>
                <a:latin typeface="Times New Roman" panose="02020603050405020304" pitchFamily="65" charset="-122"/>
                <a:ea typeface="宋体" panose="02010600030101010101" pitchFamily="2" charset="-122"/>
              </a:rPr>
              <a:t>to</a:t>
            </a:r>
            <a:r>
              <a:rPr lang="zh-CN" altLang="en-US" sz="1815" kern="0" dirty="0">
                <a:solidFill>
                  <a:srgbClr val="000000"/>
                </a:solidFill>
                <a:latin typeface="Times New Roman" panose="02020603050405020304" pitchFamily="65" charset="-122"/>
                <a:ea typeface="宋体" panose="02010600030101010101" pitchFamily="2" charset="-122"/>
              </a:rPr>
              <a:t>的不定式。句意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很少听到有人说</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我希望那个演讲者能讲得</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更久。” 由句意可知</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此处强调的是动作的过程。因此答案为</a:t>
            </a:r>
            <a:r>
              <a:rPr lang="en-US" altLang="zh-CN" sz="1815" kern="0" dirty="0">
                <a:solidFill>
                  <a:srgbClr val="000000"/>
                </a:solidFill>
                <a:latin typeface="Times New Roman" panose="02020603050405020304" pitchFamily="65" charset="-122"/>
                <a:ea typeface="宋体" panose="02010600030101010101" pitchFamily="2" charset="-122"/>
              </a:rPr>
              <a:t>say</a:t>
            </a:r>
            <a:r>
              <a:rPr lang="zh-CN" altLang="en-US" sz="1815" kern="0" dirty="0">
                <a:solidFill>
                  <a:srgbClr val="000000"/>
                </a:solidFill>
                <a:latin typeface="Times New Roman" panose="02020603050405020304" pitchFamily="65" charset="-122"/>
                <a:ea typeface="宋体" panose="02010600030101010101" pitchFamily="2" charset="-122"/>
              </a:rPr>
              <a:t>。</a:t>
            </a:r>
            <a:endParaRPr lang="en-US" altLang="zh-CN" sz="2000" dirty="0"/>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1-2 (2020</a:t>
            </a:r>
            <a:r>
              <a:rPr lang="zh-CN" altLang="en-US" sz="1815" kern="0" dirty="0">
                <a:solidFill>
                  <a:srgbClr val="000000"/>
                </a:solidFill>
                <a:latin typeface="Times New Roman" panose="02020603050405020304" pitchFamily="65" charset="-122"/>
                <a:ea typeface="宋体" panose="02010600030101010101" pitchFamily="2" charset="-122"/>
              </a:rPr>
              <a:t>江苏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书面表达</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en-US" altLang="zh-CN" sz="1815" kern="0" dirty="0">
                <a:solidFill>
                  <a:srgbClr val="000000"/>
                </a:solidFill>
                <a:latin typeface="Times New Roman" panose="02020603050405020304" pitchFamily="65" charset="-122"/>
                <a:ea typeface="宋体" panose="02010600030101010101" pitchFamily="2" charset="-122"/>
              </a:rPr>
              <a:t>)It’s my first time to hear Chinese stories </a:t>
            </a:r>
            <a:r>
              <a:rPr lang="zh-CN" altLang="en-US" sz="1815" u="sng" kern="0" dirty="0">
                <a:solidFill>
                  <a:srgbClr val="FF0000"/>
                </a:solidFill>
                <a:latin typeface="Times New Roman" panose="02020603050405020304" pitchFamily="65" charset="-122"/>
                <a:ea typeface="宋体" panose="02010600030101010101" pitchFamily="2" charset="-122"/>
              </a:rPr>
              <a:t>　</a:t>
            </a:r>
            <a:r>
              <a:rPr lang="en-US" altLang="zh-CN" sz="1815" u="sng" kern="0" dirty="0">
                <a:solidFill>
                  <a:srgbClr val="FF0000"/>
                </a:solidFill>
                <a:latin typeface="Times New Roman" panose="02020603050405020304" pitchFamily="65" charset="-122"/>
                <a:ea typeface="宋体" panose="02010600030101010101" pitchFamily="2" charset="-122"/>
              </a:rPr>
              <a:t>told    </a:t>
            </a:r>
            <a:endParaRPr lang="en-US" altLang="zh-CN" sz="2000" dirty="0"/>
          </a:p>
          <a:p>
            <a:pPr eaLnBrk="0" latinLnBrk="1" hangingPunct="0">
              <a:lnSpc>
                <a:spcPct val="150000"/>
              </a:lnSpc>
            </a:pPr>
            <a:r>
              <a:rPr lang="en-US" altLang="zh-CN" sz="1815" kern="0" dirty="0">
                <a:solidFill>
                  <a:srgbClr val="000000"/>
                </a:solidFill>
                <a:latin typeface="Times New Roman" panose="02020603050405020304" pitchFamily="65" charset="-122"/>
                <a:ea typeface="宋体" panose="02010600030101010101" pitchFamily="2" charset="-122"/>
              </a:rPr>
              <a:t>(tell) by an English speaker.</a:t>
            </a:r>
            <a:endParaRPr lang="en-US" altLang="zh-CN"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解析　考查过去分词。句意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这是我第一次听说英语的人讲中国故事。由句意可</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知此处需要用过去分词作宾语补足语。因此答案为</a:t>
            </a:r>
            <a:r>
              <a:rPr lang="en-US" altLang="zh-CN" sz="1815" kern="0" dirty="0">
                <a:solidFill>
                  <a:srgbClr val="000000"/>
                </a:solidFill>
                <a:latin typeface="Times New Roman" panose="02020603050405020304" pitchFamily="65" charset="-122"/>
                <a:ea typeface="宋体" panose="02010600030101010101" pitchFamily="2" charset="-122"/>
              </a:rPr>
              <a:t>told</a:t>
            </a:r>
            <a:r>
              <a:rPr lang="zh-CN" altLang="en-US" sz="1815" kern="0" dirty="0">
                <a:solidFill>
                  <a:srgbClr val="000000"/>
                </a:solidFill>
                <a:latin typeface="Times New Roman" panose="02020603050405020304" pitchFamily="65" charset="-122"/>
                <a:ea typeface="宋体" panose="02010600030101010101" pitchFamily="2" charset="-122"/>
              </a:rPr>
              <a:t>。</a:t>
            </a:r>
            <a:endParaRPr lang="en-US" altLang="zh-CN" sz="2000" dirty="0"/>
          </a:p>
        </p:txBody>
      </p:sp>
      <p:pic>
        <p:nvPicPr>
          <p:cNvPr id="3" name="图片 3" descr="textimage76.jpeg"/>
          <p:cNvPicPr>
            <a:picLocks noChangeAspect="1"/>
          </p:cNvPicPr>
          <p:nvPr/>
        </p:nvPicPr>
        <p:blipFill>
          <a:blip r:embed="rId3" cstate="print"/>
          <a:stretch>
            <a:fillRect/>
          </a:stretch>
        </p:blipFill>
        <p:spPr>
          <a:xfrm>
            <a:off x="785786" y="1252134"/>
            <a:ext cx="928694" cy="313508"/>
          </a:xfrm>
          <a:prstGeom prst="rect">
            <a:avLst/>
          </a:prstGeom>
        </p:spPr>
      </p:pic>
      <p:pic>
        <p:nvPicPr>
          <p:cNvPr id="4" name="图片 4" descr="textimage77.jpeg"/>
          <p:cNvPicPr>
            <a:picLocks noChangeAspect="1"/>
          </p:cNvPicPr>
          <p:nvPr/>
        </p:nvPicPr>
        <p:blipFill>
          <a:blip r:embed="rId4" cstate="print"/>
          <a:stretch>
            <a:fillRect/>
          </a:stretch>
        </p:blipFill>
        <p:spPr>
          <a:xfrm>
            <a:off x="3929058" y="2109390"/>
            <a:ext cx="357190" cy="239987"/>
          </a:xfrm>
          <a:prstGeom prst="rect">
            <a:avLst/>
          </a:prstGeom>
        </p:spPr>
      </p:pic>
      <p:pic>
        <p:nvPicPr>
          <p:cNvPr id="5" name="图片 3" descr="textimage78.jpeg"/>
          <p:cNvPicPr>
            <a:picLocks noChangeAspect="1"/>
          </p:cNvPicPr>
          <p:nvPr/>
        </p:nvPicPr>
        <p:blipFill>
          <a:blip r:embed="rId4" cstate="print"/>
          <a:stretch>
            <a:fillRect/>
          </a:stretch>
        </p:blipFill>
        <p:spPr>
          <a:xfrm>
            <a:off x="3214678" y="3893317"/>
            <a:ext cx="428317" cy="287775"/>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6934835" y="2109470"/>
            <a:ext cx="73723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7590155" y="3858260"/>
            <a:ext cx="8680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760177"/>
            <a:ext cx="8316000" cy="2588786"/>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1-3 (2020浙江,完形填空,</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)I turned back to the tractor only to see it </a:t>
            </a:r>
            <a:r>
              <a:rPr lang="zh-CN" altLang="en-US" sz="1815" u="sng" kern="0" dirty="0">
                <a:solidFill>
                  <a:srgbClr val="FF0000"/>
                </a:solidFill>
                <a:latin typeface="Times New Roman" panose="02020603050405020304" pitchFamily="65" charset="-122"/>
                <a:ea typeface="宋体" panose="02010600030101010101" pitchFamily="2" charset="-122"/>
              </a:rPr>
              <a:t>　move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(move) suddenly away from me. This was so unexpected because I had put the hand-</a:t>
            </a:r>
            <a:br>
              <a:rPr dirty="0"/>
            </a:br>
            <a:r>
              <a:rPr lang="zh-CN" altLang="en-US" sz="1815" kern="0" dirty="0">
                <a:solidFill>
                  <a:srgbClr val="000000"/>
                </a:solidFill>
                <a:latin typeface="Times New Roman" panose="02020603050405020304" pitchFamily="65" charset="-122"/>
                <a:ea typeface="宋体" panose="02010600030101010101" pitchFamily="2" charset="-122"/>
              </a:rPr>
              <a:t>brake on when I jumped out.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考查不带to的不定式。句意:我转过头去看拖拉机,却发现它突然离开我</a:t>
            </a:r>
            <a:br>
              <a:rPr dirty="0"/>
            </a:br>
            <a:r>
              <a:rPr lang="zh-CN" altLang="en-US" sz="1815" kern="0" dirty="0">
                <a:solidFill>
                  <a:srgbClr val="000000"/>
                </a:solidFill>
                <a:latin typeface="Times New Roman" panose="02020603050405020304" pitchFamily="65" charset="-122"/>
                <a:ea typeface="宋体" panose="02010600030101010101" pitchFamily="2" charset="-122"/>
              </a:rPr>
              <a:t>(向前移动)了。这太出乎意料了,因为我跳下去的时候已经拉上了手刹。由句意</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可知,此处强调的是动作的过程。用see sth. do sth.结构,因此答案为move。</a:t>
            </a:r>
            <a:endParaRPr lang="zh-CN" altLang="en-US" sz="2000" dirty="0"/>
          </a:p>
        </p:txBody>
      </p:sp>
      <p:pic>
        <p:nvPicPr>
          <p:cNvPr id="4" name="图片 4" descr="textimage79.jpeg"/>
          <p:cNvPicPr>
            <a:picLocks noChangeAspect="1"/>
          </p:cNvPicPr>
          <p:nvPr/>
        </p:nvPicPr>
        <p:blipFill>
          <a:blip r:embed="rId3" cstate="print"/>
          <a:stretch>
            <a:fillRect/>
          </a:stretch>
        </p:blipFill>
        <p:spPr>
          <a:xfrm>
            <a:off x="3214678" y="1883058"/>
            <a:ext cx="380580" cy="255702"/>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571105" y="1882775"/>
            <a:ext cx="100393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77129"/>
            <a:ext cx="8316000" cy="43726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1-4 (</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)Back from his two-year medical service in Africa, Dr. Lee was very hap-</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py to see his mother </a:t>
            </a:r>
            <a:r>
              <a:rPr lang="zh-CN" altLang="en-US" sz="1815" u="sng" kern="0" dirty="0">
                <a:solidFill>
                  <a:srgbClr val="FF0000"/>
                </a:solidFill>
                <a:latin typeface="Times New Roman" panose="02020603050405020304" pitchFamily="65" charset="-122"/>
                <a:ea typeface="宋体" panose="02010600030101010101" pitchFamily="2" charset="-122"/>
              </a:rPr>
              <a:t>　taken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(take) good care of at home.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考查过去分词。句意:在非洲(提供)医疗服务两年后回国,Lee医生看到他</a:t>
            </a:r>
            <a:br>
              <a:rPr dirty="0"/>
            </a:br>
            <a:r>
              <a:rPr lang="zh-CN" altLang="en-US" sz="1815" kern="0" dirty="0">
                <a:solidFill>
                  <a:srgbClr val="000000"/>
                </a:solidFill>
                <a:latin typeface="Times New Roman" panose="02020603050405020304" pitchFamily="65" charset="-122"/>
                <a:ea typeface="宋体" panose="02010600030101010101" pitchFamily="2" charset="-122"/>
              </a:rPr>
              <a:t>的妈妈在家得到了很好的照顾,他很高兴。本句中see his mother</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(take) </a:t>
            </a:r>
            <a:br>
              <a:rPr dirty="0"/>
            </a:br>
            <a:r>
              <a:rPr lang="zh-CN" altLang="en-US" sz="1815" kern="0" dirty="0">
                <a:solidFill>
                  <a:srgbClr val="000000"/>
                </a:solidFill>
                <a:latin typeface="Times New Roman" panose="02020603050405020304" pitchFamily="65" charset="-122"/>
                <a:ea typeface="宋体" panose="02010600030101010101" pitchFamily="2" charset="-122"/>
              </a:rPr>
              <a:t>good care of为“see+宾语+宾语补足语”结构,其中宾语his mother和动词短语</a:t>
            </a:r>
            <a:br>
              <a:rPr dirty="0"/>
            </a:br>
            <a:r>
              <a:rPr lang="zh-CN" altLang="en-US" sz="1815" kern="0" dirty="0">
                <a:solidFill>
                  <a:srgbClr val="000000"/>
                </a:solidFill>
                <a:latin typeface="Times New Roman" panose="02020603050405020304" pitchFamily="65" charset="-122"/>
                <a:ea typeface="宋体" panose="02010600030101010101" pitchFamily="2" charset="-122"/>
              </a:rPr>
              <a:t>take care of之间为被动关系,故应用过去分词形式作宾补。</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句型转换</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1-5 (2018北京,阅读理解A,</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)As I approached mile 23, I could see my wife was</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 waving a sign.</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→As I approached mile 23, I could see my wife </a:t>
            </a:r>
            <a:r>
              <a:rPr lang="zh-CN" altLang="en-US" sz="1815" u="sng" kern="0" dirty="0">
                <a:solidFill>
                  <a:srgbClr val="FF0000"/>
                </a:solidFill>
                <a:latin typeface="Times New Roman" panose="02020603050405020304" pitchFamily="65" charset="-122"/>
                <a:ea typeface="宋体" panose="02010600030101010101" pitchFamily="2" charset="-122"/>
              </a:rPr>
              <a:t>　waving a sign    </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图片 3" descr="textimage80.jpeg"/>
          <p:cNvPicPr>
            <a:picLocks noChangeAspect="1"/>
          </p:cNvPicPr>
          <p:nvPr/>
        </p:nvPicPr>
        <p:blipFill>
          <a:blip r:embed="rId3" cstate="print"/>
          <a:stretch>
            <a:fillRect/>
          </a:stretch>
        </p:blipFill>
        <p:spPr>
          <a:xfrm>
            <a:off x="1285852" y="1471448"/>
            <a:ext cx="321097" cy="215737"/>
          </a:xfrm>
          <a:prstGeom prst="rect">
            <a:avLst/>
          </a:prstGeom>
        </p:spPr>
      </p:pic>
      <p:pic>
        <p:nvPicPr>
          <p:cNvPr id="4" name="图片 4" descr="textimage81.jpeg"/>
          <p:cNvPicPr>
            <a:picLocks noChangeAspect="1"/>
          </p:cNvPicPr>
          <p:nvPr/>
        </p:nvPicPr>
        <p:blipFill>
          <a:blip r:embed="rId3" cstate="print"/>
          <a:stretch>
            <a:fillRect/>
          </a:stretch>
        </p:blipFill>
        <p:spPr>
          <a:xfrm>
            <a:off x="3357554" y="4400406"/>
            <a:ext cx="391854" cy="263276"/>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2642870" y="1790065"/>
            <a:ext cx="86804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5186045" y="5233670"/>
            <a:ext cx="179133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88983"/>
            <a:ext cx="8316000" cy="802592"/>
          </a:xfrm>
          <a:prstGeom prst="rect">
            <a:avLst/>
          </a:prstGeom>
          <a:noFill/>
        </p:spPr>
        <p:txBody>
          <a:bodyPr wrap="square" lIns="0" tIns="0" rIns="0" bIns="0" rtlCol="0">
            <a:spAutoFit/>
          </a:bodyPr>
          <a:lstStyle/>
          <a:p>
            <a:pPr marL="0" indent="0" eaLnBrk="0" latinLnBrk="1" hangingPunct="0">
              <a:lnSpc>
                <a:spcPct val="150000"/>
              </a:lnSpc>
              <a:spcBef>
                <a:spcPts val="460"/>
              </a:spcBef>
              <a:buNone/>
            </a:pPr>
            <a:r>
              <a:rPr lang="zh-CN" altLang="en-US" sz="1815" kern="0" dirty="0">
                <a:solidFill>
                  <a:srgbClr val="000000"/>
                </a:solidFill>
                <a:latin typeface="Times New Roman" panose="02020603050405020304" pitchFamily="65" charset="-122"/>
                <a:ea typeface="宋体" panose="02010600030101010101" pitchFamily="2" charset="-122"/>
              </a:rPr>
              <a:t>不定式作定语和结果状语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一、不定式的形式及意义</a:t>
            </a:r>
            <a:endParaRPr lang="zh-CN" altLang="en-US" dirty="0"/>
          </a:p>
        </p:txBody>
      </p:sp>
      <p:pic>
        <p:nvPicPr>
          <p:cNvPr id="3" name="图片 3" descr="textimage82.jpeg"/>
          <p:cNvPicPr>
            <a:picLocks noChangeAspect="1"/>
          </p:cNvPicPr>
          <p:nvPr/>
        </p:nvPicPr>
        <p:blipFill>
          <a:blip r:embed="rId3" cstate="print"/>
          <a:stretch>
            <a:fillRect/>
          </a:stretch>
        </p:blipFill>
        <p:spPr>
          <a:xfrm>
            <a:off x="3571868" y="1134253"/>
            <a:ext cx="1851736" cy="381951"/>
          </a:xfrm>
          <a:prstGeom prst="rect">
            <a:avLst/>
          </a:prstGeom>
        </p:spPr>
      </p:pic>
      <p:graphicFrame>
        <p:nvGraphicFramePr>
          <p:cNvPr id="4" name="表格 2"/>
          <p:cNvGraphicFramePr>
            <a:graphicFrameLocks noGrp="1"/>
          </p:cNvGraphicFramePr>
          <p:nvPr/>
        </p:nvGraphicFramePr>
        <p:xfrm>
          <a:off x="720000" y="2640103"/>
          <a:ext cx="7740000" cy="2892993"/>
        </p:xfrm>
        <a:graphic>
          <a:graphicData uri="http://schemas.openxmlformats.org/drawingml/2006/table">
            <a:tbl>
              <a:tblPr/>
              <a:tblGrid>
                <a:gridCol w="1065918">
                  <a:extLst>
                    <a:ext uri="{9D8B030D-6E8A-4147-A177-3AD203B41FA5}">
                      <a16:colId xmlns:a16="http://schemas.microsoft.com/office/drawing/2014/main" val="20000"/>
                    </a:ext>
                  </a:extLst>
                </a:gridCol>
                <a:gridCol w="1500198">
                  <a:extLst>
                    <a:ext uri="{9D8B030D-6E8A-4147-A177-3AD203B41FA5}">
                      <a16:colId xmlns:a16="http://schemas.microsoft.com/office/drawing/2014/main" val="20001"/>
                    </a:ext>
                  </a:extLst>
                </a:gridCol>
                <a:gridCol w="1500198">
                  <a:extLst>
                    <a:ext uri="{9D8B030D-6E8A-4147-A177-3AD203B41FA5}">
                      <a16:colId xmlns:a16="http://schemas.microsoft.com/office/drawing/2014/main" val="20002"/>
                    </a:ext>
                  </a:extLst>
                </a:gridCol>
                <a:gridCol w="3673686">
                  <a:extLst>
                    <a:ext uri="{9D8B030D-6E8A-4147-A177-3AD203B41FA5}">
                      <a16:colId xmlns:a16="http://schemas.microsoft.com/office/drawing/2014/main" val="20003"/>
                    </a:ext>
                  </a:extLst>
                </a:gridCol>
              </a:tblGrid>
              <a:tr h="471600">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 </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主动形式</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被动形式</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意义</a:t>
                      </a:r>
                    </a:p>
                  </a:txBody>
                  <a:tcPr marL="45720" marR="45720"/>
                </a:tc>
                <a:extLst>
                  <a:ext uri="{0D108BD9-81ED-4DB2-BD59-A6C34878D82A}">
                    <a16:rowId xmlns:a16="http://schemas.microsoft.com/office/drawing/2014/main" val="10000"/>
                  </a:ext>
                </a:extLst>
              </a:tr>
              <a:tr h="737194">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一般式</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to do</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to be done</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不定式的动作与句中谓语动词的动作没有时间先后顺序</a:t>
                      </a:r>
                    </a:p>
                  </a:txBody>
                  <a:tcPr marL="45720" marR="45720"/>
                </a:tc>
                <a:extLst>
                  <a:ext uri="{0D108BD9-81ED-4DB2-BD59-A6C34878D82A}">
                    <a16:rowId xmlns:a16="http://schemas.microsoft.com/office/drawing/2014/main" val="10001"/>
                  </a:ext>
                </a:extLst>
              </a:tr>
              <a:tr h="642942">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进行式</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to be doing</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 </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不定式的动作与句中谓语动词的动作同时发生</a:t>
                      </a:r>
                    </a:p>
                  </a:txBody>
                  <a:tcPr marL="45720" marR="45720"/>
                </a:tc>
                <a:extLst>
                  <a:ext uri="{0D108BD9-81ED-4DB2-BD59-A6C34878D82A}">
                    <a16:rowId xmlns:a16="http://schemas.microsoft.com/office/drawing/2014/main" val="10002"/>
                  </a:ext>
                </a:extLst>
              </a:tr>
              <a:tr h="944637">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完成式</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to have done</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to have been</a:t>
                      </a:r>
                    </a:p>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 done　　    </a:t>
                      </a:r>
                    </a:p>
                  </a:txBody>
                  <a:tcPr marL="45720" marR="45720"/>
                </a:tc>
                <a:tc>
                  <a:txBody>
                    <a:bodyPr/>
                    <a:lstStyle/>
                    <a:p>
                      <a:pPr eaLnBrk="0" latinLnBrk="1" hangingPunct="0">
                        <a:lnSpc>
                          <a:spcPct val="150000"/>
                        </a:lnSpc>
                        <a:spcBef>
                          <a:spcPts val="0"/>
                        </a:spcBef>
                      </a:pPr>
                      <a:r>
                        <a:rPr lang="zh-CN" altLang="en-US" sz="1415" kern="0" dirty="0">
                          <a:solidFill>
                            <a:srgbClr val="000000"/>
                          </a:solidFill>
                          <a:latin typeface="Times New Roman" panose="02020603050405020304" pitchFamily="65" charset="-122"/>
                          <a:ea typeface="宋体" panose="02010600030101010101" pitchFamily="2" charset="-122"/>
                        </a:rPr>
                        <a:t>不定式的动作发生在句中谓语动词的动作之前</a:t>
                      </a:r>
                    </a:p>
                  </a:txBody>
                  <a:tcPr marL="45720" marR="4572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374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二、不定式作定语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观察</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I borrowed some books to read during my holiday.</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我借了一些我假期期间要读的书。</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He is always the first to arrive at the school and the last to leave the school.</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他总是第一个到校,最后一个离校。</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The best way to strengthen willpower is to make it into a habit.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增强意志力的最好方法就是让它成为一种习惯。</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归纳</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1.不定式作定语,修饰名词或代词,通常要放在这些被修饰的词①</a:t>
            </a:r>
            <a:r>
              <a:rPr lang="zh-CN" altLang="en-US" sz="1815" u="sng" kern="0" dirty="0">
                <a:solidFill>
                  <a:srgbClr val="FF0000"/>
                </a:solidFill>
                <a:latin typeface="Times New Roman" panose="02020603050405020304" pitchFamily="65" charset="-122"/>
                <a:ea typeface="宋体" panose="02010600030101010101" pitchFamily="2" charset="-122"/>
              </a:rPr>
              <a:t>　后面    </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2.用不定式作定语的几种情况:</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(1)不定式作定语可以表示②</a:t>
            </a:r>
            <a:r>
              <a:rPr lang="zh-CN" altLang="en-US" sz="1815" u="sng" kern="0" dirty="0">
                <a:solidFill>
                  <a:srgbClr val="FF0000"/>
                </a:solidFill>
                <a:latin typeface="Times New Roman" panose="02020603050405020304" pitchFamily="65" charset="-122"/>
                <a:ea typeface="宋体" panose="02010600030101010101" pitchFamily="2" charset="-122"/>
              </a:rPr>
              <a:t>　将来    </a:t>
            </a:r>
            <a:r>
              <a:rPr lang="zh-CN" altLang="en-US" sz="1815" kern="0" dirty="0">
                <a:solidFill>
                  <a:srgbClr val="000000"/>
                </a:solidFill>
                <a:latin typeface="Times New Roman" panose="02020603050405020304" pitchFamily="65" charset="-122"/>
                <a:ea typeface="宋体" panose="02010600030101010101" pitchFamily="2" charset="-122"/>
              </a:rPr>
              <a:t>的动作;</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7026275" y="4933315"/>
            <a:ext cx="92329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3526155" y="5817870"/>
            <a:ext cx="9398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7275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(2)序数词、形容词最高级、the last、the only等词后或被这些词修饰的名词/代</a:t>
            </a:r>
            <a:br>
              <a:rPr dirty="0"/>
            </a:br>
            <a:r>
              <a:rPr lang="zh-CN" altLang="en-US" sz="1815" kern="0" dirty="0">
                <a:solidFill>
                  <a:srgbClr val="000000"/>
                </a:solidFill>
                <a:latin typeface="Times New Roman" panose="02020603050405020304" pitchFamily="65" charset="-122"/>
                <a:ea typeface="宋体" panose="02010600030101010101" pitchFamily="2" charset="-122"/>
              </a:rPr>
              <a:t>词后,且与中心词之间为逻辑上的③</a:t>
            </a:r>
            <a:r>
              <a:rPr lang="zh-CN" altLang="en-US" sz="1815" u="sng" kern="0" dirty="0">
                <a:solidFill>
                  <a:srgbClr val="FF0000"/>
                </a:solidFill>
                <a:latin typeface="Times New Roman" panose="02020603050405020304" pitchFamily="65" charset="-122"/>
                <a:ea typeface="宋体" panose="02010600030101010101" pitchFamily="2" charset="-122"/>
              </a:rPr>
              <a:t>　主动    </a:t>
            </a:r>
            <a:r>
              <a:rPr lang="zh-CN" altLang="en-US" sz="1815" kern="0" dirty="0">
                <a:solidFill>
                  <a:srgbClr val="000000"/>
                </a:solidFill>
                <a:latin typeface="Times New Roman" panose="02020603050405020304" pitchFamily="65" charset="-122"/>
                <a:ea typeface="宋体" panose="02010600030101010101" pitchFamily="2" charset="-122"/>
              </a:rPr>
              <a:t>关系时,常用不定式作定语;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(3)被修饰词是④ </a:t>
            </a:r>
            <a:r>
              <a:rPr lang="zh-CN" altLang="en-US" sz="1815" u="sng" kern="0" dirty="0">
                <a:solidFill>
                  <a:srgbClr val="FF0000"/>
                </a:solidFill>
                <a:latin typeface="Times New Roman" panose="02020603050405020304" pitchFamily="65" charset="-122"/>
                <a:ea typeface="宋体" panose="02010600030101010101" pitchFamily="2" charset="-122"/>
              </a:rPr>
              <a:t>　抽象    </a:t>
            </a:r>
            <a:r>
              <a:rPr lang="zh-CN" altLang="en-US" sz="1815" kern="0" dirty="0">
                <a:solidFill>
                  <a:srgbClr val="000000"/>
                </a:solidFill>
                <a:latin typeface="Times New Roman" panose="02020603050405020304" pitchFamily="65" charset="-122"/>
                <a:ea typeface="宋体" panose="02010600030101010101" pitchFamily="2" charset="-122"/>
              </a:rPr>
              <a:t>名词时,常用不定式作定语。常见的该类名词有:way、</a:t>
            </a:r>
            <a:br>
              <a:rPr dirty="0"/>
            </a:br>
            <a:r>
              <a:rPr lang="zh-CN" altLang="en-US" sz="1815" kern="0" dirty="0">
                <a:solidFill>
                  <a:srgbClr val="000000"/>
                </a:solidFill>
                <a:latin typeface="Times New Roman" panose="02020603050405020304" pitchFamily="65" charset="-122"/>
                <a:ea typeface="宋体" panose="02010600030101010101" pitchFamily="2" charset="-122"/>
              </a:rPr>
              <a:t>time、reason、plan、ability、chance、opportunity、freedom、need、right、</a:t>
            </a:r>
            <a:br>
              <a:rPr dirty="0"/>
            </a:br>
            <a:r>
              <a:rPr lang="zh-CN" altLang="en-US" sz="1815" kern="0" dirty="0">
                <a:solidFill>
                  <a:srgbClr val="000000"/>
                </a:solidFill>
                <a:latin typeface="Times New Roman" panose="02020603050405020304" pitchFamily="65" charset="-122"/>
                <a:ea typeface="宋体" panose="02010600030101010101" pitchFamily="2" charset="-122"/>
              </a:rPr>
              <a:t>wish、desire、excuse、promise、attempt等;</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(4)不定代词something、nothing等后面也常用不定式作定语。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名师点睛</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1.不定式与其所修饰的词构成逻辑上的被动关系,而该不定式为不及物动词时,其</a:t>
            </a:r>
            <a:br>
              <a:rPr dirty="0"/>
            </a:br>
            <a:r>
              <a:rPr lang="zh-CN" altLang="en-US" sz="1815" kern="0" dirty="0">
                <a:solidFill>
                  <a:srgbClr val="000000"/>
                </a:solidFill>
                <a:latin typeface="Times New Roman" panose="02020603050405020304" pitchFamily="65" charset="-122"/>
                <a:ea typeface="宋体" panose="02010600030101010101" pitchFamily="2" charset="-122"/>
              </a:rPr>
              <a:t>后须加上适当的介词。</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I am looking for a room to live in.</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我正在找一间屋子住。</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4258945" y="1668145"/>
            <a:ext cx="89471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2401570" y="2124710"/>
            <a:ext cx="9410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27291"/>
            <a:ext cx="8316000" cy="472187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2.当作定语的不定式所修饰的名词或代词是不定式动作的承受者时,不定式既可</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以用主动形式,也可用被动形式,但其含义有所不同。</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Do you have anything to send?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你有什么东西要寄吗?(不定式to send的动作执行者是“你”)</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Do you have anything to be sent?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你有什么要(我或别人)寄的东西吗?(不定式to be sent的动作执行者是“我”或</a:t>
            </a:r>
            <a:br>
              <a:rPr dirty="0"/>
            </a:br>
            <a:r>
              <a:rPr lang="zh-CN" altLang="en-US" sz="1815" kern="0" dirty="0">
                <a:solidFill>
                  <a:srgbClr val="000000"/>
                </a:solidFill>
                <a:latin typeface="Times New Roman" panose="02020603050405020304" pitchFamily="65" charset="-122"/>
                <a:ea typeface="宋体" panose="02010600030101010101" pitchFamily="2" charset="-122"/>
              </a:rPr>
              <a:t>“别人”)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三、不定式作结果状语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观察</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He hurried to the railway station, only to find the train had left.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他匆忙赶到火车站,结果却发现火车已经离开了。</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46710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归纳</a:t>
            </a:r>
            <a:endParaRPr lang="zh-CN" altLang="en-US"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不定式作结果状语常表示⑤</a:t>
            </a:r>
            <a:r>
              <a:rPr lang="zh-CN" altLang="en-US" sz="1815" u="sng" kern="0" dirty="0">
                <a:solidFill>
                  <a:srgbClr val="FF0000"/>
                </a:solidFill>
                <a:latin typeface="Times New Roman" panose="02020603050405020304" pitchFamily="65" charset="-122"/>
                <a:ea typeface="宋体" panose="02010600030101010101" pitchFamily="2" charset="-122"/>
              </a:rPr>
              <a:t>　出乎意料   </a:t>
            </a:r>
            <a:r>
              <a:rPr lang="zh-CN" altLang="en-US" sz="1815" kern="0" dirty="0">
                <a:solidFill>
                  <a:srgbClr val="000000"/>
                </a:solidFill>
                <a:latin typeface="Times New Roman" panose="02020603050405020304" pitchFamily="65" charset="-122"/>
                <a:ea typeface="宋体" panose="02010600030101010101" pitchFamily="2" charset="-122"/>
              </a:rPr>
              <a:t> 的结果,常用于下列结构中:only to do...</a:t>
            </a:r>
            <a:endParaRPr lang="zh-CN" altLang="en-US" sz="2000"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(结果却做</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);enough to do...(足够做</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);too...to do...(太</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而不能做</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br>
              <a:rPr dirty="0"/>
            </a:br>
            <a:r>
              <a:rPr lang="zh-CN" altLang="en-US" sz="1815" kern="0" dirty="0">
                <a:solidFill>
                  <a:srgbClr val="000000"/>
                </a:solidFill>
                <a:latin typeface="Times New Roman" panose="02020603050405020304" pitchFamily="65" charset="-122"/>
                <a:ea typeface="宋体" panose="02010600030101010101" pitchFamily="2" charset="-122"/>
              </a:rPr>
              <a:t>so/such...as to do...(如此</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以至于做</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名师点睛</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现在分词(短语)作结果状语常常表示“自然而然、意料之中或顺理成章”的结果。</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It hasn’t rained for a month, making the crops hard to grow.</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一个月没下雨了,使庄稼很难生长。</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3488690" y="1939290"/>
            <a:ext cx="13252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726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1.(2020全国Ⅰ,七选五,</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)You have a job, earned your degree, and you got out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of bed today.Nothing is too small </a:t>
            </a:r>
            <a:r>
              <a:rPr lang="zh-CN" altLang="en-US" sz="1815" u="sng" kern="0" dirty="0">
                <a:solidFill>
                  <a:srgbClr val="FF0000"/>
                </a:solidFill>
                <a:latin typeface="Times New Roman" panose="02020603050405020304" pitchFamily="65" charset="-122"/>
                <a:ea typeface="宋体" panose="02010600030101010101" pitchFamily="2" charset="-122"/>
              </a:rPr>
              <a:t>　to celebrate  </a:t>
            </a:r>
            <a:r>
              <a:rPr lang="zh-CN" altLang="en-US" sz="1815" kern="0" dirty="0">
                <a:solidFill>
                  <a:srgbClr val="000000"/>
                </a:solidFill>
                <a:latin typeface="Times New Roman" panose="02020603050405020304" pitchFamily="65" charset="-122"/>
                <a:ea typeface="宋体" panose="02010600030101010101" pitchFamily="2" charset="-122"/>
              </a:rPr>
              <a:t>  (celebrate).</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解析　考查不定式作结果状语。句意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你有一份工作</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拿到了学位</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今天又从床上</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爬起来了。再小的事也是值得庆祝的。</a:t>
            </a:r>
            <a:r>
              <a:rPr lang="en-US" altLang="zh-CN" sz="1815" kern="0" dirty="0">
                <a:solidFill>
                  <a:srgbClr val="000000"/>
                </a:solidFill>
                <a:latin typeface="Times New Roman" panose="02020603050405020304" pitchFamily="65" charset="-122"/>
                <a:ea typeface="宋体" panose="02010600030101010101" pitchFamily="2" charset="-122"/>
              </a:rPr>
              <a:t>too...to do...</a:t>
            </a:r>
            <a:r>
              <a:rPr lang="zh-CN" altLang="en-US" sz="1815" kern="0" dirty="0">
                <a:solidFill>
                  <a:srgbClr val="000000"/>
                </a:solidFill>
                <a:latin typeface="Times New Roman" panose="02020603050405020304" pitchFamily="65" charset="-122"/>
                <a:ea typeface="宋体" panose="02010600030101010101" pitchFamily="2" charset="-122"/>
              </a:rPr>
              <a:t>太</a:t>
            </a:r>
            <a:r>
              <a:rPr lang="en-US" altLang="zh-CN"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而不能做</a:t>
            </a:r>
            <a:r>
              <a:rPr lang="en-US" altLang="zh-CN"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。故答</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案为</a:t>
            </a:r>
            <a:r>
              <a:rPr lang="en-US" altLang="zh-CN" sz="1815" kern="0" dirty="0">
                <a:solidFill>
                  <a:srgbClr val="000000"/>
                </a:solidFill>
                <a:latin typeface="Times New Roman" panose="02020603050405020304" pitchFamily="65" charset="-122"/>
                <a:ea typeface="宋体" panose="02010600030101010101" pitchFamily="2" charset="-122"/>
              </a:rPr>
              <a:t>to celebrate</a:t>
            </a:r>
            <a:r>
              <a:rPr lang="zh-CN" altLang="en-US" sz="1815" kern="0" dirty="0">
                <a:solidFill>
                  <a:srgbClr val="000000"/>
                </a:solidFill>
                <a:latin typeface="Times New Roman" panose="02020603050405020304" pitchFamily="65" charset="-122"/>
                <a:ea typeface="宋体" panose="02010600030101010101" pitchFamily="2" charset="-122"/>
              </a:rPr>
              <a:t>。</a:t>
            </a:r>
            <a:endParaRPr lang="en-US" altLang="zh-CN" sz="2000" dirty="0"/>
          </a:p>
          <a:p>
            <a:pPr eaLnBrk="0" latinLnBrk="1" hangingPunct="0">
              <a:lnSpc>
                <a:spcPct val="150000"/>
              </a:lnSpc>
              <a:spcBef>
                <a:spcPts val="140"/>
              </a:spcBef>
            </a:pPr>
            <a:r>
              <a:rPr lang="en-US" altLang="zh-CN" sz="1815" kern="0" dirty="0">
                <a:solidFill>
                  <a:srgbClr val="000000"/>
                </a:solidFill>
                <a:latin typeface="Times New Roman" panose="02020603050405020304" pitchFamily="65" charset="-122"/>
                <a:ea typeface="宋体" panose="02010600030101010101" pitchFamily="2" charset="-122"/>
              </a:rPr>
              <a:t>2.(2020</a:t>
            </a:r>
            <a:r>
              <a:rPr lang="zh-CN" altLang="en-US" sz="1815" kern="0" dirty="0">
                <a:solidFill>
                  <a:srgbClr val="000000"/>
                </a:solidFill>
                <a:latin typeface="Times New Roman" panose="02020603050405020304" pitchFamily="65" charset="-122"/>
                <a:ea typeface="宋体" panose="02010600030101010101" pitchFamily="2" charset="-122"/>
              </a:rPr>
              <a:t>全国</a:t>
            </a:r>
            <a:r>
              <a:rPr lang="en-US" altLang="zh-CN" sz="1815" kern="0" dirty="0">
                <a:solidFill>
                  <a:srgbClr val="000000"/>
                </a:solidFill>
                <a:latin typeface="Times New Roman" panose="02020603050405020304" pitchFamily="65" charset="-122"/>
                <a:ea typeface="宋体" panose="02010600030101010101" pitchFamily="2" charset="-122"/>
              </a:rPr>
              <a:t>Ⅰ,</a:t>
            </a:r>
            <a:r>
              <a:rPr lang="zh-CN" altLang="en-US" sz="1815" kern="0" dirty="0">
                <a:solidFill>
                  <a:srgbClr val="000000"/>
                </a:solidFill>
                <a:latin typeface="Times New Roman" panose="02020603050405020304" pitchFamily="65" charset="-122"/>
                <a:ea typeface="宋体" panose="02010600030101010101" pitchFamily="2" charset="-122"/>
              </a:rPr>
              <a:t>语法填空</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en-US" altLang="zh-CN" sz="1815" kern="0" dirty="0">
                <a:solidFill>
                  <a:srgbClr val="000000"/>
                </a:solidFill>
                <a:latin typeface="Times New Roman" panose="02020603050405020304" pitchFamily="65" charset="-122"/>
                <a:ea typeface="宋体" panose="02010600030101010101" pitchFamily="2" charset="-122"/>
              </a:rPr>
              <a:t>)China has become the first country </a:t>
            </a:r>
            <a:r>
              <a:rPr lang="zh-CN" altLang="en-US" sz="1815" u="sng" kern="0" dirty="0">
                <a:solidFill>
                  <a:srgbClr val="FF0000"/>
                </a:solidFill>
                <a:latin typeface="Times New Roman" panose="02020603050405020304" pitchFamily="65" charset="-122"/>
                <a:ea typeface="宋体" panose="02010600030101010101" pitchFamily="2" charset="-122"/>
              </a:rPr>
              <a:t>　</a:t>
            </a:r>
            <a:r>
              <a:rPr lang="en-US" altLang="zh-CN" sz="1815" u="sng" kern="0" dirty="0">
                <a:solidFill>
                  <a:srgbClr val="FF0000"/>
                </a:solidFill>
                <a:latin typeface="Times New Roman" panose="02020603050405020304" pitchFamily="65" charset="-122"/>
                <a:ea typeface="宋体" panose="02010600030101010101" pitchFamily="2" charset="-122"/>
              </a:rPr>
              <a:t>to land    </a:t>
            </a:r>
            <a:endParaRPr lang="en-US" altLang="zh-CN" sz="2000" dirty="0"/>
          </a:p>
          <a:p>
            <a:pPr eaLnBrk="0" latinLnBrk="1" hangingPunct="0">
              <a:lnSpc>
                <a:spcPct val="150000"/>
              </a:lnSpc>
            </a:pPr>
            <a:r>
              <a:rPr lang="en-US" altLang="zh-CN" sz="1815" kern="0" dirty="0">
                <a:solidFill>
                  <a:srgbClr val="000000"/>
                </a:solidFill>
                <a:latin typeface="Times New Roman" panose="02020603050405020304" pitchFamily="65" charset="-122"/>
                <a:ea typeface="宋体" panose="02010600030101010101" pitchFamily="2" charset="-122"/>
              </a:rPr>
              <a:t>(land) a spacecraft on the far side of the moon.</a:t>
            </a:r>
            <a:endParaRPr lang="en-US" altLang="zh-CN" sz="2000" dirty="0"/>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解析　考查不定式作定语。句意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中国成为首个使宇宙飞船在月球背面登陆的国</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家。当名词前有序数词修饰时</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用不定式作后置定语。故答案为</a:t>
            </a:r>
            <a:r>
              <a:rPr lang="en-US" altLang="zh-CN" sz="1815" kern="0" dirty="0">
                <a:solidFill>
                  <a:srgbClr val="000000"/>
                </a:solidFill>
                <a:latin typeface="Times New Roman" panose="02020603050405020304" pitchFamily="65" charset="-122"/>
                <a:ea typeface="宋体" panose="02010600030101010101" pitchFamily="2" charset="-122"/>
              </a:rPr>
              <a:t>to land</a:t>
            </a:r>
            <a:r>
              <a:rPr lang="zh-CN" altLang="en-US" sz="1815" kern="0" dirty="0">
                <a:solidFill>
                  <a:srgbClr val="000000"/>
                </a:solidFill>
                <a:latin typeface="Times New Roman" panose="02020603050405020304" pitchFamily="65" charset="-122"/>
                <a:ea typeface="宋体" panose="02010600030101010101" pitchFamily="2" charset="-122"/>
              </a:rPr>
              <a:t>。</a:t>
            </a:r>
            <a:endParaRPr lang="en-US" altLang="zh-CN" sz="2000" dirty="0"/>
          </a:p>
        </p:txBody>
      </p:sp>
      <p:pic>
        <p:nvPicPr>
          <p:cNvPr id="3" name="图片 3" descr="textimage83.jpeg"/>
          <p:cNvPicPr>
            <a:picLocks noChangeAspect="1"/>
          </p:cNvPicPr>
          <p:nvPr/>
        </p:nvPicPr>
        <p:blipFill>
          <a:blip r:embed="rId3" cstate="print"/>
          <a:stretch>
            <a:fillRect/>
          </a:stretch>
        </p:blipFill>
        <p:spPr>
          <a:xfrm>
            <a:off x="785786" y="1062815"/>
            <a:ext cx="1000132" cy="337624"/>
          </a:xfrm>
          <a:prstGeom prst="rect">
            <a:avLst/>
          </a:prstGeom>
        </p:spPr>
      </p:pic>
      <p:pic>
        <p:nvPicPr>
          <p:cNvPr id="4" name="图片 4" descr="textimage84.jpeg"/>
          <p:cNvPicPr>
            <a:picLocks noChangeAspect="1"/>
          </p:cNvPicPr>
          <p:nvPr/>
        </p:nvPicPr>
        <p:blipFill>
          <a:blip r:embed="rId4" cstate="print"/>
          <a:stretch>
            <a:fillRect/>
          </a:stretch>
        </p:blipFill>
        <p:spPr>
          <a:xfrm>
            <a:off x="3000364" y="1991509"/>
            <a:ext cx="358191" cy="240659"/>
          </a:xfrm>
          <a:prstGeom prst="rect">
            <a:avLst/>
          </a:prstGeom>
        </p:spPr>
      </p:pic>
      <p:pic>
        <p:nvPicPr>
          <p:cNvPr id="5" name="图片 3" descr="textimage85.jpeg"/>
          <p:cNvPicPr>
            <a:picLocks noChangeAspect="1"/>
          </p:cNvPicPr>
          <p:nvPr/>
        </p:nvPicPr>
        <p:blipFill>
          <a:blip r:embed="rId4" cstate="print"/>
          <a:stretch>
            <a:fillRect/>
          </a:stretch>
        </p:blipFill>
        <p:spPr>
          <a:xfrm>
            <a:off x="3286116" y="4186064"/>
            <a:ext cx="348782" cy="234337"/>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3855720" y="2369820"/>
            <a:ext cx="1485900" cy="356870"/>
          </a:xfrm>
          <a:prstGeom prst="rect">
            <a:avLst/>
          </a:prstGeom>
          <a:noFill/>
          <a:ln w="9525">
            <a:noFill/>
            <a:miter lim="800000"/>
            <a:headEnd/>
            <a:tailEnd/>
          </a:ln>
        </p:spPr>
      </p:pic>
      <p:pic>
        <p:nvPicPr>
          <p:cNvPr id="7" name="Picture 4" descr="\\a015\吴双婷\线.tif"/>
          <p:cNvPicPr>
            <a:picLocks noChangeArrowheads="1"/>
          </p:cNvPicPr>
          <p:nvPr/>
        </p:nvPicPr>
        <p:blipFill>
          <a:blip r:embed="rId5" cstate="print"/>
          <a:srcRect/>
          <a:stretch>
            <a:fillRect/>
          </a:stretch>
        </p:blipFill>
        <p:spPr bwMode="auto">
          <a:xfrm>
            <a:off x="6978015" y="4185920"/>
            <a:ext cx="1130935"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29227"/>
            <a:ext cx="8316000" cy="474535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10. </a:t>
            </a:r>
            <a:r>
              <a:rPr lang="zh-CN" altLang="en-US" sz="1815" u="sng" kern="0" dirty="0">
                <a:solidFill>
                  <a:srgbClr val="FF0000"/>
                </a:solidFill>
                <a:latin typeface="Times New Roman" panose="02020603050405020304" pitchFamily="65" charset="-122"/>
                <a:ea typeface="宋体" panose="02010600030101010101" pitchFamily="2" charset="-122"/>
              </a:rPr>
              <a:t>response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.回答,答复→ </a:t>
            </a:r>
            <a:r>
              <a:rPr lang="zh-CN" altLang="en-US" sz="1815" u="sng" kern="0" dirty="0">
                <a:solidFill>
                  <a:srgbClr val="FF0000"/>
                </a:solidFill>
                <a:latin typeface="Times New Roman" panose="02020603050405020304" pitchFamily="65" charset="-122"/>
                <a:ea typeface="宋体" panose="02010600030101010101" pitchFamily="2" charset="-122"/>
              </a:rPr>
              <a:t>respond</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.(口头或书面)回答;响应,作出反应</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11. </a:t>
            </a:r>
            <a:r>
              <a:rPr lang="zh-CN" altLang="en-US" sz="1815" u="sng" kern="0" dirty="0">
                <a:solidFill>
                  <a:srgbClr val="FF0000"/>
                </a:solidFill>
                <a:latin typeface="Times New Roman" panose="02020603050405020304" pitchFamily="65" charset="-122"/>
                <a:ea typeface="宋体" panose="02010600030101010101" pitchFamily="2" charset="-122"/>
              </a:rPr>
              <a:t>power</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.力量→ </a:t>
            </a:r>
            <a:r>
              <a:rPr lang="zh-CN" altLang="en-US" sz="1815" u="sng" kern="0" dirty="0">
                <a:solidFill>
                  <a:srgbClr val="FF0000"/>
                </a:solidFill>
                <a:latin typeface="Times New Roman" panose="02020603050405020304" pitchFamily="65" charset="-122"/>
                <a:ea typeface="宋体" panose="02010600030101010101" pitchFamily="2" charset="-122"/>
              </a:rPr>
              <a:t>powerful</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.强有力的;有权势的→ </a:t>
            </a:r>
            <a:r>
              <a:rPr lang="zh-CN" altLang="en-US" sz="1815" u="sng" kern="0" dirty="0">
                <a:solidFill>
                  <a:srgbClr val="FF0000"/>
                </a:solidFill>
                <a:latin typeface="Times New Roman" panose="02020603050405020304" pitchFamily="65" charset="-122"/>
                <a:ea typeface="宋体" panose="02010600030101010101" pitchFamily="2" charset="-122"/>
              </a:rPr>
              <a:t>powerless</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a:t>
            </a:r>
            <a:br>
              <a:rPr dirty="0"/>
            </a:br>
            <a:r>
              <a:rPr lang="zh-CN" altLang="en-US" sz="1815" kern="0" dirty="0">
                <a:solidFill>
                  <a:srgbClr val="000000"/>
                </a:solidFill>
                <a:latin typeface="Times New Roman" panose="02020603050405020304" pitchFamily="65" charset="-122"/>
                <a:ea typeface="宋体" panose="02010600030101010101" pitchFamily="2" charset="-122"/>
              </a:rPr>
              <a:t>无影响力的;无权的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12. </a:t>
            </a:r>
            <a:r>
              <a:rPr lang="zh-CN" altLang="en-US" sz="1815" u="sng" kern="0" dirty="0">
                <a:solidFill>
                  <a:srgbClr val="FF0000"/>
                </a:solidFill>
                <a:latin typeface="Times New Roman" panose="02020603050405020304" pitchFamily="65" charset="-122"/>
                <a:ea typeface="宋体" panose="02010600030101010101" pitchFamily="2" charset="-122"/>
              </a:rPr>
              <a:t>tension</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.紧张,焦虑→ </a:t>
            </a:r>
            <a:r>
              <a:rPr lang="zh-CN" altLang="en-US" sz="1815" u="sng" kern="0" dirty="0">
                <a:solidFill>
                  <a:srgbClr val="FF0000"/>
                </a:solidFill>
                <a:latin typeface="Times New Roman" panose="02020603050405020304" pitchFamily="65" charset="-122"/>
                <a:ea typeface="宋体" panose="02010600030101010101" pitchFamily="2" charset="-122"/>
              </a:rPr>
              <a:t>tense</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.令人紧张的;绷紧的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13. </a:t>
            </a:r>
            <a:r>
              <a:rPr lang="zh-CN" altLang="en-US" sz="1815" u="sng" kern="0" dirty="0">
                <a:solidFill>
                  <a:srgbClr val="FF0000"/>
                </a:solidFill>
                <a:latin typeface="Times New Roman" panose="02020603050405020304" pitchFamily="65" charset="-122"/>
                <a:ea typeface="宋体" panose="02010600030101010101" pitchFamily="2" charset="-122"/>
              </a:rPr>
              <a:t>disappear</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.消失,不见→ </a:t>
            </a:r>
            <a:r>
              <a:rPr lang="zh-CN" altLang="en-US" sz="1815" u="sng" kern="0" dirty="0">
                <a:solidFill>
                  <a:srgbClr val="FF0000"/>
                </a:solidFill>
                <a:latin typeface="Times New Roman" panose="02020603050405020304" pitchFamily="65" charset="-122"/>
                <a:ea typeface="宋体" panose="02010600030101010101" pitchFamily="2" charset="-122"/>
              </a:rPr>
              <a:t>disappearance</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.消失;失踪→ </a:t>
            </a:r>
            <a:r>
              <a:rPr lang="zh-CN" altLang="en-US" sz="1815" u="sng" kern="0" dirty="0">
                <a:solidFill>
                  <a:srgbClr val="FF0000"/>
                </a:solidFill>
                <a:latin typeface="Times New Roman" panose="02020603050405020304" pitchFamily="65" charset="-122"/>
                <a:ea typeface="宋体" panose="02010600030101010101" pitchFamily="2" charset="-122"/>
              </a:rPr>
              <a:t>appear</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.出现</a:t>
            </a:r>
            <a:br>
              <a:rPr dirty="0"/>
            </a:b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appearance</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.出现;外貌,外观</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14. </a:t>
            </a:r>
            <a:r>
              <a:rPr lang="zh-CN" altLang="en-US" sz="1815" u="sng" kern="0" dirty="0">
                <a:solidFill>
                  <a:srgbClr val="FF0000"/>
                </a:solidFill>
                <a:latin typeface="Times New Roman" panose="02020603050405020304" pitchFamily="65" charset="-122"/>
                <a:ea typeface="宋体" panose="02010600030101010101" pitchFamily="2" charset="-122"/>
              </a:rPr>
              <a:t>sweaty</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.满是汗的,被汗水湿透的→ </a:t>
            </a:r>
            <a:r>
              <a:rPr lang="zh-CN" altLang="en-US" sz="1815" u="sng" kern="0" dirty="0">
                <a:solidFill>
                  <a:srgbClr val="FF0000"/>
                </a:solidFill>
                <a:latin typeface="Times New Roman" panose="02020603050405020304" pitchFamily="65" charset="-122"/>
                <a:ea typeface="宋体" panose="02010600030101010101" pitchFamily="2" charset="-122"/>
              </a:rPr>
              <a:t>sweat </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.汗</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.出汗,流汗</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15. </a:t>
            </a:r>
            <a:r>
              <a:rPr lang="zh-CN" altLang="en-US" sz="1815" u="sng" kern="0" dirty="0">
                <a:solidFill>
                  <a:srgbClr val="FF0000"/>
                </a:solidFill>
                <a:latin typeface="Times New Roman" panose="02020603050405020304" pitchFamily="65" charset="-122"/>
                <a:ea typeface="宋体" panose="02010600030101010101" pitchFamily="2" charset="-122"/>
              </a:rPr>
              <a:t>inspire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.鼓舞,激励→ </a:t>
            </a:r>
            <a:r>
              <a:rPr lang="zh-CN" altLang="en-US" sz="1815" u="sng" kern="0" dirty="0">
                <a:solidFill>
                  <a:srgbClr val="FF0000"/>
                </a:solidFill>
                <a:latin typeface="Times New Roman" panose="02020603050405020304" pitchFamily="65" charset="-122"/>
                <a:ea typeface="宋体" panose="02010600030101010101" pitchFamily="2" charset="-122"/>
              </a:rPr>
              <a:t>inspiration  </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.[U]灵感;启示 [C]鼓舞人心的人(或</a:t>
            </a:r>
            <a:br>
              <a:rPr dirty="0"/>
            </a:br>
            <a:r>
              <a:rPr lang="zh-CN" altLang="en-US" sz="1815" kern="0" dirty="0">
                <a:solidFill>
                  <a:srgbClr val="000000"/>
                </a:solidFill>
                <a:latin typeface="Times New Roman" panose="02020603050405020304" pitchFamily="65" charset="-122"/>
                <a:ea typeface="宋体" panose="02010600030101010101" pitchFamily="2" charset="-122"/>
              </a:rPr>
              <a:t>事物)→ </a:t>
            </a:r>
            <a:r>
              <a:rPr lang="zh-CN" altLang="en-US" sz="1815" u="sng" kern="0" dirty="0">
                <a:solidFill>
                  <a:srgbClr val="FF0000"/>
                </a:solidFill>
                <a:latin typeface="Times New Roman" panose="02020603050405020304" pitchFamily="65" charset="-122"/>
                <a:ea typeface="宋体" panose="02010600030101010101" pitchFamily="2" charset="-122"/>
              </a:rPr>
              <a:t>inspiring</a:t>
            </a: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.鼓舞人心的;启发灵感的</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16. </a:t>
            </a:r>
            <a:r>
              <a:rPr lang="zh-CN" altLang="en-US" sz="1815" u="sng" kern="0" dirty="0">
                <a:solidFill>
                  <a:srgbClr val="FF0000"/>
                </a:solidFill>
                <a:latin typeface="Times New Roman" panose="02020603050405020304" pitchFamily="65" charset="-122"/>
                <a:ea typeface="宋体" panose="02010600030101010101" pitchFamily="2" charset="-122"/>
              </a:rPr>
              <a:t>persuade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v</a:t>
            </a:r>
            <a:r>
              <a:rPr lang="zh-CN" altLang="en-US" sz="1815" kern="0" dirty="0">
                <a:solidFill>
                  <a:srgbClr val="000000"/>
                </a:solidFill>
                <a:latin typeface="Times New Roman" panose="02020603050405020304" pitchFamily="65" charset="-122"/>
                <a:ea typeface="宋体" panose="02010600030101010101" pitchFamily="2" charset="-122"/>
              </a:rPr>
              <a:t>.说服,劝服→  </a:t>
            </a:r>
            <a:r>
              <a:rPr lang="zh-CN" altLang="en-US" sz="1815" u="sng" kern="0" dirty="0">
                <a:solidFill>
                  <a:srgbClr val="FF0000"/>
                </a:solidFill>
                <a:latin typeface="Times New Roman" panose="02020603050405020304" pitchFamily="65" charset="-122"/>
                <a:ea typeface="宋体" panose="02010600030101010101" pitchFamily="2" charset="-122"/>
              </a:rPr>
              <a:t>persuasive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adj</a:t>
            </a:r>
            <a:r>
              <a:rPr lang="zh-CN" altLang="en-US" sz="1815" kern="0" dirty="0">
                <a:solidFill>
                  <a:srgbClr val="000000"/>
                </a:solidFill>
                <a:latin typeface="Times New Roman" panose="02020603050405020304" pitchFamily="65" charset="-122"/>
                <a:ea typeface="宋体" panose="02010600030101010101" pitchFamily="2" charset="-122"/>
              </a:rPr>
              <a:t>.有说服力的,令人信服的→</a:t>
            </a:r>
            <a:endParaRPr lang="en-US" altLang="zh-CN" sz="181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persuasion</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i="1" kern="0" dirty="0">
                <a:solidFill>
                  <a:srgbClr val="000000"/>
                </a:solidFill>
                <a:latin typeface="Times New Roman" panose="02020603050405020304" pitchFamily="65" charset="-122"/>
                <a:ea typeface="宋体" panose="02010600030101010101" pitchFamily="2" charset="-122"/>
              </a:rPr>
              <a:t>n</a:t>
            </a:r>
            <a:r>
              <a:rPr lang="zh-CN" altLang="en-US" sz="1815" kern="0" dirty="0">
                <a:solidFill>
                  <a:srgbClr val="000000"/>
                </a:solidFill>
                <a:latin typeface="Times New Roman" panose="02020603050405020304" pitchFamily="65" charset="-122"/>
                <a:ea typeface="宋体" panose="02010600030101010101" pitchFamily="2" charset="-122"/>
              </a:rPr>
              <a:t>.说服,劝说 </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036320" y="1189355"/>
            <a:ext cx="893445" cy="35687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3421380" y="1189355"/>
            <a:ext cx="764540" cy="32385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36320" y="1609725"/>
            <a:ext cx="61722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643505" y="1609725"/>
            <a:ext cx="928370" cy="356870"/>
          </a:xfrm>
          <a:prstGeom prst="rect">
            <a:avLst/>
          </a:prstGeom>
          <a:noFill/>
          <a:ln w="9525">
            <a:noFill/>
            <a:miter lim="800000"/>
            <a:headEnd/>
            <a:tailEnd/>
          </a:ln>
        </p:spPr>
      </p:pic>
      <p:pic>
        <p:nvPicPr>
          <p:cNvPr id="7" name="Picture 4" descr="\\a015\吴双婷\线.tif"/>
          <p:cNvPicPr>
            <a:picLocks noChangeArrowheads="1"/>
          </p:cNvPicPr>
          <p:nvPr/>
        </p:nvPicPr>
        <p:blipFill>
          <a:blip r:embed="rId3" cstate="print"/>
          <a:srcRect/>
          <a:stretch>
            <a:fillRect/>
          </a:stretch>
        </p:blipFill>
        <p:spPr bwMode="auto">
          <a:xfrm>
            <a:off x="6170295" y="1609725"/>
            <a:ext cx="97200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071245" y="2449830"/>
            <a:ext cx="681355" cy="356870"/>
          </a:xfrm>
          <a:prstGeom prst="rect">
            <a:avLst/>
          </a:prstGeom>
          <a:noFill/>
          <a:ln w="9525">
            <a:noFill/>
            <a:miter lim="800000"/>
            <a:headEnd/>
            <a:tailEnd/>
          </a:ln>
        </p:spPr>
      </p:pic>
      <p:pic>
        <p:nvPicPr>
          <p:cNvPr id="9" name="Picture 4" descr="\\a015\吴双婷\线.tif"/>
          <p:cNvPicPr>
            <a:picLocks noChangeArrowheads="1"/>
          </p:cNvPicPr>
          <p:nvPr/>
        </p:nvPicPr>
        <p:blipFill>
          <a:blip r:embed="rId3" cstate="print"/>
          <a:srcRect/>
          <a:stretch>
            <a:fillRect/>
          </a:stretch>
        </p:blipFill>
        <p:spPr bwMode="auto">
          <a:xfrm>
            <a:off x="3272155" y="2458085"/>
            <a:ext cx="540000" cy="356870"/>
          </a:xfrm>
          <a:prstGeom prst="rect">
            <a:avLst/>
          </a:prstGeom>
          <a:noFill/>
          <a:ln w="9525">
            <a:noFill/>
            <a:miter lim="800000"/>
            <a:headEnd/>
            <a:tailEnd/>
          </a:ln>
        </p:spPr>
      </p:pic>
      <p:pic>
        <p:nvPicPr>
          <p:cNvPr id="10" name="Picture 4" descr="\\a015\吴双婷\线.tif"/>
          <p:cNvPicPr>
            <a:picLocks noChangeArrowheads="1"/>
          </p:cNvPicPr>
          <p:nvPr/>
        </p:nvPicPr>
        <p:blipFill>
          <a:blip r:embed="rId3" cstate="print"/>
          <a:srcRect/>
          <a:stretch>
            <a:fillRect/>
          </a:stretch>
        </p:blipFill>
        <p:spPr bwMode="auto">
          <a:xfrm>
            <a:off x="1071245" y="2870200"/>
            <a:ext cx="900000" cy="39600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3429000" y="2909570"/>
            <a:ext cx="143573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6356350" y="2909570"/>
            <a:ext cx="64960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009015" y="3322955"/>
            <a:ext cx="1028700"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1036320" y="3735705"/>
            <a:ext cx="716280"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4786630" y="3735705"/>
            <a:ext cx="569595"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1552575" y="4618355"/>
            <a:ext cx="831215" cy="356870"/>
          </a:xfrm>
          <a:prstGeom prst="rect">
            <a:avLst/>
          </a:prstGeom>
          <a:noFill/>
          <a:ln w="9525">
            <a:noFill/>
            <a:miter lim="800000"/>
            <a:headEnd/>
            <a:tailEnd/>
          </a:ln>
        </p:spPr>
      </p:pic>
      <p:pic>
        <p:nvPicPr>
          <p:cNvPr id="17" name="Picture 4" descr="\\a015\吴双婷\线.tif"/>
          <p:cNvPicPr>
            <a:picLocks noChangeAspect="1" noChangeArrowheads="1"/>
          </p:cNvPicPr>
          <p:nvPr/>
        </p:nvPicPr>
        <p:blipFill>
          <a:blip r:embed="rId3" cstate="print"/>
          <a:srcRect/>
          <a:stretch>
            <a:fillRect/>
          </a:stretch>
        </p:blipFill>
        <p:spPr bwMode="auto">
          <a:xfrm>
            <a:off x="3195948" y="4207004"/>
            <a:ext cx="1214446" cy="356870"/>
          </a:xfrm>
          <a:prstGeom prst="rect">
            <a:avLst/>
          </a:prstGeom>
          <a:noFill/>
          <a:ln w="9525">
            <a:noFill/>
            <a:miter lim="800000"/>
            <a:headEnd/>
            <a:tailEnd/>
          </a:ln>
        </p:spPr>
      </p:pic>
      <p:pic>
        <p:nvPicPr>
          <p:cNvPr id="18" name="Picture 4" descr="\\a015\吴双婷\线.tif"/>
          <p:cNvPicPr>
            <a:picLocks noChangeAspect="1" noChangeArrowheads="1"/>
          </p:cNvPicPr>
          <p:nvPr/>
        </p:nvPicPr>
        <p:blipFill>
          <a:blip r:embed="rId3" cstate="print"/>
          <a:srcRect/>
          <a:stretch>
            <a:fillRect/>
          </a:stretch>
        </p:blipFill>
        <p:spPr bwMode="auto">
          <a:xfrm>
            <a:off x="1036320" y="4206875"/>
            <a:ext cx="716280" cy="35687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1036320" y="5040630"/>
            <a:ext cx="935355" cy="356870"/>
          </a:xfrm>
          <a:prstGeom prst="rect">
            <a:avLst/>
          </a:prstGeom>
          <a:noFill/>
          <a:ln w="9525">
            <a:noFill/>
            <a:miter lim="800000"/>
            <a:headEnd/>
            <a:tailEnd/>
          </a:ln>
        </p:spPr>
      </p:pic>
      <p:pic>
        <p:nvPicPr>
          <p:cNvPr id="20" name="Picture 4" descr="\\a015\吴双婷\线.tif"/>
          <p:cNvPicPr>
            <a:picLocks noChangeAspect="1" noChangeArrowheads="1"/>
          </p:cNvPicPr>
          <p:nvPr/>
        </p:nvPicPr>
        <p:blipFill>
          <a:blip r:embed="rId3" cstate="print"/>
          <a:srcRect/>
          <a:stretch>
            <a:fillRect/>
          </a:stretch>
        </p:blipFill>
        <p:spPr bwMode="auto">
          <a:xfrm>
            <a:off x="3421380" y="5040630"/>
            <a:ext cx="1087120" cy="356870"/>
          </a:xfrm>
          <a:prstGeom prst="rect">
            <a:avLst/>
          </a:prstGeom>
          <a:noFill/>
          <a:ln w="9525">
            <a:noFill/>
            <a:miter lim="800000"/>
            <a:headEnd/>
            <a:tailEnd/>
          </a:ln>
        </p:spPr>
      </p:pic>
      <p:pic>
        <p:nvPicPr>
          <p:cNvPr id="21" name="Picture 4" descr="\\a015\吴双婷\线.tif"/>
          <p:cNvPicPr>
            <a:picLocks noChangeAspect="1" noChangeArrowheads="1"/>
          </p:cNvPicPr>
          <p:nvPr/>
        </p:nvPicPr>
        <p:blipFill>
          <a:blip r:embed="rId3" cstate="print"/>
          <a:srcRect/>
          <a:stretch>
            <a:fillRect/>
          </a:stretch>
        </p:blipFill>
        <p:spPr bwMode="auto">
          <a:xfrm>
            <a:off x="801370" y="5517515"/>
            <a:ext cx="101536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8"/>
                                        </p:tgtEl>
                                      </p:cBhvr>
                                    </p:animEffect>
                                    <p:set>
                                      <p:cBhvr>
                                        <p:cTn id="72" dur="1" fill="hold">
                                          <p:stCondLst>
                                            <p:cond delay="19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6"/>
                                        </p:tgtEl>
                                      </p:cBhvr>
                                    </p:animEffect>
                                    <p:set>
                                      <p:cBhvr>
                                        <p:cTn id="82" dur="1" fill="hold">
                                          <p:stCondLst>
                                            <p:cond delay="1999"/>
                                          </p:stCondLst>
                                        </p:cTn>
                                        <p:tgtEl>
                                          <p:spTgt spid="1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21"/>
                                        </p:tgtEl>
                                      </p:cBhvr>
                                    </p:animEffect>
                                    <p:set>
                                      <p:cBhvr>
                                        <p:cTn id="97" dur="1" fill="hold">
                                          <p:stCondLst>
                                            <p:cond delay="19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88739"/>
            <a:ext cx="8316000" cy="260604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3.(2020全国Ⅰ,语法填空,</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)...Carle Pieters, a scientist at Brown University,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says, “because it means we have the chance </a:t>
            </a:r>
            <a:r>
              <a:rPr lang="zh-CN" altLang="en-US" sz="1815" u="sng" kern="0" dirty="0">
                <a:solidFill>
                  <a:srgbClr val="FF0000"/>
                </a:solidFill>
                <a:latin typeface="Times New Roman" panose="02020603050405020304" pitchFamily="65" charset="-122"/>
                <a:ea typeface="宋体" panose="02010600030101010101" pitchFamily="2" charset="-122"/>
              </a:rPr>
              <a:t>　to obtain   </a:t>
            </a:r>
            <a:r>
              <a:rPr lang="zh-CN" altLang="en-US" sz="1815" kern="0" dirty="0">
                <a:solidFill>
                  <a:srgbClr val="000000"/>
                </a:solidFill>
                <a:latin typeface="Times New Roman" panose="02020603050405020304" pitchFamily="65" charset="-122"/>
                <a:ea typeface="宋体" panose="02010600030101010101" pitchFamily="2" charset="-122"/>
              </a:rPr>
              <a:t> (obtain) information </a:t>
            </a:r>
            <a:br>
              <a:rPr dirty="0"/>
            </a:br>
            <a:r>
              <a:rPr lang="zh-CN" altLang="en-US" sz="1815" kern="0" dirty="0">
                <a:solidFill>
                  <a:srgbClr val="000000"/>
                </a:solidFill>
                <a:latin typeface="Times New Roman" panose="02020603050405020304" pitchFamily="65" charset="-122"/>
                <a:ea typeface="宋体" panose="02010600030101010101" pitchFamily="2" charset="-122"/>
              </a:rPr>
              <a:t>about how the moon is constructed.”</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考查不定式作定语。句意:</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布朗大学的科学家Carle Pieters说:“因为</a:t>
            </a:r>
            <a:br>
              <a:rPr dirty="0"/>
            </a:br>
            <a:r>
              <a:rPr lang="zh-CN" altLang="en-US" sz="1815" kern="0" dirty="0">
                <a:solidFill>
                  <a:srgbClr val="000000"/>
                </a:solidFill>
                <a:latin typeface="Times New Roman" panose="02020603050405020304" pitchFamily="65" charset="-122"/>
                <a:ea typeface="宋体" panose="02010600030101010101" pitchFamily="2" charset="-122"/>
              </a:rPr>
              <a:t>这意味着我们有机会获得关于月球是如何构成的方面的信息。”被修饰的词是</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抽象名词chance,应用不定式作后置定语,故答案为to obtain。</a:t>
            </a:r>
            <a:endParaRPr lang="zh-CN" altLang="en-US" sz="2000" dirty="0"/>
          </a:p>
        </p:txBody>
      </p:sp>
      <p:pic>
        <p:nvPicPr>
          <p:cNvPr id="4" name="图片 4" descr="textimage86.jpeg"/>
          <p:cNvPicPr>
            <a:picLocks noChangeAspect="1"/>
          </p:cNvPicPr>
          <p:nvPr/>
        </p:nvPicPr>
        <p:blipFill>
          <a:blip r:embed="rId3" cstate="print"/>
          <a:stretch>
            <a:fillRect/>
          </a:stretch>
        </p:blipFill>
        <p:spPr>
          <a:xfrm>
            <a:off x="3286116" y="1811620"/>
            <a:ext cx="342106" cy="229852"/>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4945380" y="2197735"/>
            <a:ext cx="12458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990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4.(2020全国Ⅱ,语法填空,</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)The plum trees are the first </a:t>
            </a:r>
            <a:r>
              <a:rPr lang="zh-CN" altLang="en-US" sz="1815" u="sng" kern="0" dirty="0">
                <a:solidFill>
                  <a:srgbClr val="FF0000"/>
                </a:solidFill>
                <a:latin typeface="Times New Roman" panose="02020603050405020304" pitchFamily="65" charset="-122"/>
                <a:ea typeface="宋体" panose="02010600030101010101" pitchFamily="2" charset="-122"/>
              </a:rPr>
              <a:t>　to flower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(flower)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even as the snow is melting(融化).</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考查不定式作定语。句意:雪正在融化,梅花树却是第一个开花的。the </a:t>
            </a:r>
            <a:br>
              <a:rPr dirty="0"/>
            </a:br>
            <a:r>
              <a:rPr lang="zh-CN" altLang="en-US" sz="1815" kern="0" dirty="0">
                <a:solidFill>
                  <a:srgbClr val="000000"/>
                </a:solidFill>
                <a:latin typeface="Times New Roman" panose="02020603050405020304" pitchFamily="65" charset="-122"/>
                <a:ea typeface="宋体" panose="02010600030101010101" pitchFamily="2" charset="-122"/>
              </a:rPr>
              <a:t>first后常用不定式作后置定语。故答案为to flower。</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5.(2020全国Ⅲ,书面表达,</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)Would you be kind enough </a:t>
            </a:r>
            <a:r>
              <a:rPr lang="zh-CN" altLang="en-US" sz="1815" u="sng" kern="0" dirty="0">
                <a:solidFill>
                  <a:srgbClr val="FF0000"/>
                </a:solidFill>
                <a:latin typeface="Times New Roman" panose="02020603050405020304" pitchFamily="65" charset="-122"/>
                <a:ea typeface="宋体" panose="02010600030101010101" pitchFamily="2" charset="-122"/>
              </a:rPr>
              <a:t>　to spare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(spare)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some time to give us some guidance?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考查不定式作结果状语。句意:你能抽出点时间给我们一些指导吗?e-</a:t>
            </a:r>
            <a:br>
              <a:rPr dirty="0"/>
            </a:br>
            <a:r>
              <a:rPr lang="zh-CN" altLang="en-US" sz="1815" kern="0" dirty="0">
                <a:solidFill>
                  <a:srgbClr val="000000"/>
                </a:solidFill>
                <a:latin typeface="Times New Roman" panose="02020603050405020304" pitchFamily="65" charset="-122"/>
                <a:ea typeface="宋体" panose="02010600030101010101" pitchFamily="2" charset="-122"/>
              </a:rPr>
              <a:t>nough to do...“足够做</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”,此处为不定式作结果状语,故答案为to spare。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6.(2019课标全国Ⅱ,语法填空,</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)I don’t see any reason  </a:t>
            </a:r>
            <a:r>
              <a:rPr lang="zh-CN" altLang="en-US" sz="1815" u="sng" kern="0" dirty="0">
                <a:solidFill>
                  <a:srgbClr val="FF0000"/>
                </a:solidFill>
                <a:latin typeface="Times New Roman" panose="02020603050405020304" pitchFamily="65" charset="-122"/>
                <a:ea typeface="宋体" panose="02010600030101010101" pitchFamily="2" charset="-122"/>
              </a:rPr>
              <a:t>to give</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(give) up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work.</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考查动词不定式作定语。句意:我认为没有任何理由放弃工作。本空修饰</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抽象名词reason,故应用不定式作定语。</a:t>
            </a:r>
            <a:endParaRPr lang="zh-CN" altLang="en-US" sz="2000" dirty="0"/>
          </a:p>
        </p:txBody>
      </p:sp>
      <p:pic>
        <p:nvPicPr>
          <p:cNvPr id="3" name="图片 3" descr="textimage87.jpeg"/>
          <p:cNvPicPr>
            <a:picLocks noChangeAspect="1"/>
          </p:cNvPicPr>
          <p:nvPr/>
        </p:nvPicPr>
        <p:blipFill>
          <a:blip r:embed="rId3" cstate="print"/>
          <a:stretch>
            <a:fillRect/>
          </a:stretch>
        </p:blipFill>
        <p:spPr>
          <a:xfrm>
            <a:off x="3214679" y="1062816"/>
            <a:ext cx="425304" cy="285752"/>
          </a:xfrm>
          <a:prstGeom prst="rect">
            <a:avLst/>
          </a:prstGeom>
        </p:spPr>
      </p:pic>
      <p:pic>
        <p:nvPicPr>
          <p:cNvPr id="4" name="图片 4" descr="textimage88.jpeg"/>
          <p:cNvPicPr>
            <a:picLocks noChangeAspect="1"/>
          </p:cNvPicPr>
          <p:nvPr/>
        </p:nvPicPr>
        <p:blipFill>
          <a:blip r:embed="rId3" cstate="print"/>
          <a:stretch>
            <a:fillRect/>
          </a:stretch>
        </p:blipFill>
        <p:spPr>
          <a:xfrm>
            <a:off x="3286116" y="2777327"/>
            <a:ext cx="425306" cy="285752"/>
          </a:xfrm>
          <a:prstGeom prst="rect">
            <a:avLst/>
          </a:prstGeom>
        </p:spPr>
      </p:pic>
      <p:pic>
        <p:nvPicPr>
          <p:cNvPr id="5" name="图片 5" descr="textimage89.jpeg"/>
          <p:cNvPicPr>
            <a:picLocks noChangeAspect="1"/>
          </p:cNvPicPr>
          <p:nvPr/>
        </p:nvPicPr>
        <p:blipFill>
          <a:blip r:embed="rId3" cstate="print"/>
          <a:stretch>
            <a:fillRect/>
          </a:stretch>
        </p:blipFill>
        <p:spPr>
          <a:xfrm>
            <a:off x="3714744" y="4563277"/>
            <a:ext cx="356573" cy="239572"/>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6358255" y="991870"/>
            <a:ext cx="115316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6421120" y="2777490"/>
            <a:ext cx="108966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6541770" y="4504055"/>
            <a:ext cx="6775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8415" y="777063"/>
            <a:ext cx="8316000" cy="573722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7.(2019课标全国Ⅱ,语法填空改编,</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)Irene declared she had no plans</a:t>
            </a:r>
            <a:endParaRPr lang="en-US" altLang="zh-CN" sz="181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to retire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(retire) from her 36-year-old business.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考查动词不定式作定语。句意:Irene宣布,她没有从她36年的事业中退休</a:t>
            </a:r>
            <a:br>
              <a:rPr dirty="0"/>
            </a:br>
            <a:r>
              <a:rPr lang="zh-CN" altLang="en-US" sz="1815" kern="0" dirty="0">
                <a:solidFill>
                  <a:srgbClr val="000000"/>
                </a:solidFill>
                <a:latin typeface="Times New Roman" panose="02020603050405020304" pitchFamily="65" charset="-122"/>
                <a:ea typeface="宋体" panose="02010600030101010101" pitchFamily="2" charset="-122"/>
              </a:rPr>
              <a:t>的计划。本空修饰名词plans,故应用不定式作定语。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8.(2019北京,语法填空C,</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)...it’s never too early  </a:t>
            </a:r>
            <a:r>
              <a:rPr lang="zh-CN" altLang="en-US" sz="1815" u="sng" kern="0" dirty="0">
                <a:solidFill>
                  <a:srgbClr val="FF0000"/>
                </a:solidFill>
                <a:latin typeface="Times New Roman" panose="02020603050405020304" pitchFamily="65" charset="-122"/>
                <a:ea typeface="宋体" panose="02010600030101010101" pitchFamily="2" charset="-122"/>
              </a:rPr>
              <a:t>to make</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(make) necessary</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 preparations for a healthy and meaningful college experience.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考查动词不定式作结果状语。too...to do...意为“太</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而不能做</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br>
              <a:rPr dirty="0"/>
            </a:br>
            <a:r>
              <a:rPr lang="zh-CN" altLang="en-US" sz="1815" kern="0" dirty="0">
                <a:solidFill>
                  <a:srgbClr val="000000"/>
                </a:solidFill>
                <a:latin typeface="Times New Roman" panose="02020603050405020304" pitchFamily="65" charset="-122"/>
                <a:ea typeface="宋体" panose="02010600030101010101" pitchFamily="2" charset="-122"/>
              </a:rPr>
              <a:t>故本空应用不定式作结果状语。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9.(2019北京,七选五,</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)Most people believe the best way </a:t>
            </a:r>
            <a:r>
              <a:rPr lang="zh-CN" altLang="en-US" sz="1815" u="sng" kern="0" dirty="0">
                <a:solidFill>
                  <a:srgbClr val="FF0000"/>
                </a:solidFill>
                <a:latin typeface="Times New Roman" panose="02020603050405020304" pitchFamily="65" charset="-122"/>
                <a:ea typeface="宋体" panose="02010600030101010101" pitchFamily="2" charset="-122"/>
              </a:rPr>
              <a:t>　to build   </a:t>
            </a:r>
            <a:r>
              <a:rPr lang="zh-CN" altLang="en-US" sz="1815" kern="0" dirty="0">
                <a:solidFill>
                  <a:srgbClr val="000000"/>
                </a:solidFill>
                <a:latin typeface="Times New Roman" panose="02020603050405020304" pitchFamily="65" charset="-122"/>
                <a:ea typeface="宋体" panose="02010600030101010101" pitchFamily="2" charset="-122"/>
              </a:rPr>
              <a:t> (build) a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great team is to gather a group of the most talented individuals.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考查动词不定式作定语。句意:大多数人认为建立一支伟大团队的最好方</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法是聚集一群最有天赋的个人。本空修饰抽象名词</a:t>
            </a:r>
            <a:r>
              <a:rPr lang="en-US" altLang="zh-CN" sz="1815" kern="0" dirty="0">
                <a:solidFill>
                  <a:srgbClr val="000000"/>
                </a:solidFill>
                <a:latin typeface="Times New Roman" panose="02020603050405020304" pitchFamily="65" charset="-122"/>
                <a:ea typeface="宋体" panose="02010600030101010101" pitchFamily="2" charset="-122"/>
              </a:rPr>
              <a:t>way,</a:t>
            </a:r>
            <a:r>
              <a:rPr lang="zh-CN" altLang="en-US" sz="1815" kern="0" dirty="0">
                <a:solidFill>
                  <a:srgbClr val="000000"/>
                </a:solidFill>
                <a:latin typeface="Times New Roman" panose="02020603050405020304" pitchFamily="65" charset="-122"/>
                <a:ea typeface="宋体" panose="02010600030101010101" pitchFamily="2" charset="-122"/>
              </a:rPr>
              <a:t>故应用不定式作定语。</a:t>
            </a:r>
            <a:br>
              <a:rPr lang="zh-CN" altLang="en-US" sz="2000" dirty="0"/>
            </a:br>
            <a:r>
              <a:rPr lang="en-US" altLang="zh-CN" sz="1815" kern="0" dirty="0">
                <a:solidFill>
                  <a:srgbClr val="000000"/>
                </a:solidFill>
                <a:latin typeface="Times New Roman" panose="02020603050405020304" pitchFamily="65" charset="-122"/>
                <a:ea typeface="宋体" panose="02010600030101010101" pitchFamily="2" charset="-122"/>
              </a:rPr>
              <a:t>the way to do </a:t>
            </a:r>
            <a:r>
              <a:rPr lang="en-US" altLang="zh-CN" sz="1815" kern="0" dirty="0" err="1">
                <a:solidFill>
                  <a:srgbClr val="000000"/>
                </a:solidFill>
                <a:latin typeface="Times New Roman" panose="02020603050405020304" pitchFamily="65" charset="-122"/>
                <a:ea typeface="宋体" panose="02010600030101010101" pitchFamily="2" charset="-122"/>
              </a:rPr>
              <a:t>sth</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意为“做某事的方式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方法”。</a:t>
            </a:r>
            <a:endParaRPr lang="zh-CN" altLang="en-US" sz="2000" dirty="0"/>
          </a:p>
        </p:txBody>
      </p:sp>
      <p:pic>
        <p:nvPicPr>
          <p:cNvPr id="3" name="图片 3" descr="textimage90.jpeg"/>
          <p:cNvPicPr>
            <a:picLocks noChangeAspect="1"/>
          </p:cNvPicPr>
          <p:nvPr/>
        </p:nvPicPr>
        <p:blipFill>
          <a:blip r:embed="rId3" cstate="print"/>
          <a:stretch>
            <a:fillRect/>
          </a:stretch>
        </p:blipFill>
        <p:spPr>
          <a:xfrm>
            <a:off x="4143372" y="919939"/>
            <a:ext cx="420637" cy="282615"/>
          </a:xfrm>
          <a:prstGeom prst="rect">
            <a:avLst/>
          </a:prstGeom>
        </p:spPr>
      </p:pic>
      <p:pic>
        <p:nvPicPr>
          <p:cNvPr id="4" name="图片 4" descr="textimage91.jpeg"/>
          <p:cNvPicPr>
            <a:picLocks noChangeAspect="1"/>
          </p:cNvPicPr>
          <p:nvPr/>
        </p:nvPicPr>
        <p:blipFill>
          <a:blip r:embed="rId3" cstate="print"/>
          <a:stretch>
            <a:fillRect/>
          </a:stretch>
        </p:blipFill>
        <p:spPr>
          <a:xfrm>
            <a:off x="3143241" y="2705889"/>
            <a:ext cx="425306" cy="285752"/>
          </a:xfrm>
          <a:prstGeom prst="rect">
            <a:avLst/>
          </a:prstGeom>
        </p:spPr>
      </p:pic>
      <p:pic>
        <p:nvPicPr>
          <p:cNvPr id="5" name="图片 5" descr="textimage92.jpeg"/>
          <p:cNvPicPr>
            <a:picLocks noChangeAspect="1"/>
          </p:cNvPicPr>
          <p:nvPr/>
        </p:nvPicPr>
        <p:blipFill>
          <a:blip r:embed="rId3" cstate="print"/>
          <a:stretch>
            <a:fillRect/>
          </a:stretch>
        </p:blipFill>
        <p:spPr>
          <a:xfrm>
            <a:off x="2786050" y="4420401"/>
            <a:ext cx="356573" cy="239572"/>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738505" y="1302385"/>
            <a:ext cx="79375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5939155" y="2670175"/>
            <a:ext cx="80137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6525895" y="4361815"/>
            <a:ext cx="11569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8437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10.(2019天津,阅读理解A,</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Students then have an opportunity </a:t>
            </a:r>
            <a:r>
              <a:rPr lang="zh-CN" altLang="en-US" sz="1815" u="sng" kern="0" dirty="0">
                <a:solidFill>
                  <a:srgbClr val="FF0000"/>
                </a:solidFill>
                <a:latin typeface="Times New Roman" panose="02020603050405020304" pitchFamily="65" charset="-122"/>
                <a:ea typeface="宋体" panose="02010600030101010101" pitchFamily="2" charset="-122"/>
              </a:rPr>
              <a:t>　to improve    </a:t>
            </a:r>
            <a:endParaRPr lang="zh-CN" altLang="en-US" u="sng" dirty="0">
              <a:solidFill>
                <a:srgbClr val="FF0000"/>
              </a:solidFill>
            </a:endParaRPr>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(improve) their products.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考查动词不定式作定语。句意:然后学生们有一次改进他们的产品的机</a:t>
            </a:r>
            <a:br>
              <a:rPr dirty="0"/>
            </a:br>
            <a:r>
              <a:rPr lang="zh-CN" altLang="en-US" sz="1815" kern="0" dirty="0">
                <a:solidFill>
                  <a:srgbClr val="000000"/>
                </a:solidFill>
                <a:latin typeface="Times New Roman" panose="02020603050405020304" pitchFamily="65" charset="-122"/>
                <a:ea typeface="宋体" panose="02010600030101010101" pitchFamily="2" charset="-122"/>
              </a:rPr>
              <a:t>会。本空修饰抽象名词opportunity,故应用不定式作定语。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11.(2019天津,阅读理解B,</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)Reading satisfies my desire  </a:t>
            </a:r>
            <a:r>
              <a:rPr lang="zh-CN" altLang="en-US" sz="1815" u="sng" kern="0" dirty="0">
                <a:solidFill>
                  <a:srgbClr val="FF0000"/>
                </a:solidFill>
                <a:latin typeface="Times New Roman" panose="02020603050405020304" pitchFamily="65" charset="-122"/>
                <a:ea typeface="宋体" panose="02010600030101010101" pitchFamily="2" charset="-122"/>
              </a:rPr>
              <a:t>to keep</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(keep) learning.</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考查动词不定式作定语。句意:阅读满足了我不断学习的愿望。本空修饰</a:t>
            </a:r>
            <a:br>
              <a:rPr dirty="0"/>
            </a:br>
            <a:r>
              <a:rPr lang="zh-CN" altLang="en-US" sz="1815" kern="0" dirty="0">
                <a:solidFill>
                  <a:srgbClr val="000000"/>
                </a:solidFill>
                <a:latin typeface="Times New Roman" panose="02020603050405020304" pitchFamily="65" charset="-122"/>
                <a:ea typeface="宋体" panose="02010600030101010101" pitchFamily="2" charset="-122"/>
              </a:rPr>
              <a:t>抽象名词desire,故应用不定式作定语。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12.(2019浙江,书面表达,</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)No words are strong enough  </a:t>
            </a:r>
            <a:r>
              <a:rPr lang="zh-CN" altLang="en-US" sz="1815" u="sng" kern="0" dirty="0">
                <a:solidFill>
                  <a:srgbClr val="FF0000"/>
                </a:solidFill>
                <a:latin typeface="Times New Roman" panose="02020603050405020304" pitchFamily="65" charset="-122"/>
                <a:ea typeface="宋体" panose="02010600030101010101" pitchFamily="2" charset="-122"/>
              </a:rPr>
              <a:t>to convey</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(convey)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how grateful I am.</a:t>
            </a:r>
            <a:endParaRPr lang="en-US" altLang="zh-CN" sz="181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考查动词不定式作结果状语。句意</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任何语言都不够有力地表达我的感激</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之情。</a:t>
            </a:r>
            <a:r>
              <a:rPr lang="en-US" altLang="zh-CN" sz="1815" kern="0" dirty="0">
                <a:solidFill>
                  <a:srgbClr val="000000"/>
                </a:solidFill>
                <a:latin typeface="Times New Roman" panose="02020603050405020304" pitchFamily="65" charset="-122"/>
                <a:ea typeface="宋体" panose="02010600030101010101" pitchFamily="2" charset="-122"/>
              </a:rPr>
              <a:t>enough to do...</a:t>
            </a:r>
            <a:r>
              <a:rPr lang="zh-CN" altLang="en-US" sz="1815" kern="0" dirty="0">
                <a:solidFill>
                  <a:srgbClr val="000000"/>
                </a:solidFill>
                <a:latin typeface="Times New Roman" panose="02020603050405020304" pitchFamily="65" charset="-122"/>
                <a:ea typeface="宋体" panose="02010600030101010101" pitchFamily="2" charset="-122"/>
              </a:rPr>
              <a:t>意为“足够做</a:t>
            </a:r>
            <a:r>
              <a:rPr lang="en-US" altLang="zh-CN"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故本空应用不定式作结果状语。</a:t>
            </a:r>
            <a:endParaRPr lang="zh-CN" altLang="en-US" sz="2000" dirty="0"/>
          </a:p>
        </p:txBody>
      </p:sp>
      <p:pic>
        <p:nvPicPr>
          <p:cNvPr id="3" name="图片 3" descr="textimage93.jpeg"/>
          <p:cNvPicPr>
            <a:picLocks noChangeAspect="1"/>
          </p:cNvPicPr>
          <p:nvPr/>
        </p:nvPicPr>
        <p:blipFill>
          <a:blip r:embed="rId3" cstate="print"/>
          <a:stretch>
            <a:fillRect/>
          </a:stretch>
        </p:blipFill>
        <p:spPr>
          <a:xfrm>
            <a:off x="3286116" y="1257134"/>
            <a:ext cx="441266" cy="296475"/>
          </a:xfrm>
          <a:prstGeom prst="rect">
            <a:avLst/>
          </a:prstGeom>
        </p:spPr>
      </p:pic>
      <p:pic>
        <p:nvPicPr>
          <p:cNvPr id="4" name="图片 4" descr="textimage94.jpeg"/>
          <p:cNvPicPr>
            <a:picLocks noChangeAspect="1"/>
          </p:cNvPicPr>
          <p:nvPr/>
        </p:nvPicPr>
        <p:blipFill>
          <a:blip r:embed="rId3" cstate="print"/>
          <a:stretch>
            <a:fillRect/>
          </a:stretch>
        </p:blipFill>
        <p:spPr>
          <a:xfrm>
            <a:off x="3286116" y="3043084"/>
            <a:ext cx="390961" cy="262676"/>
          </a:xfrm>
          <a:prstGeom prst="rect">
            <a:avLst/>
          </a:prstGeom>
        </p:spPr>
      </p:pic>
      <p:pic>
        <p:nvPicPr>
          <p:cNvPr id="5" name="图片 5" descr="textimage95.jpeg"/>
          <p:cNvPicPr>
            <a:picLocks noChangeAspect="1"/>
          </p:cNvPicPr>
          <p:nvPr/>
        </p:nvPicPr>
        <p:blipFill>
          <a:blip r:embed="rId3" cstate="print"/>
          <a:stretch>
            <a:fillRect/>
          </a:stretch>
        </p:blipFill>
        <p:spPr>
          <a:xfrm>
            <a:off x="3214678" y="4328968"/>
            <a:ext cx="340655" cy="228877"/>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7188200" y="1226820"/>
            <a:ext cx="148717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6490335" y="2948940"/>
            <a:ext cx="752475" cy="356870"/>
          </a:xfrm>
          <a:prstGeom prst="rect">
            <a:avLst/>
          </a:prstGeom>
          <a:noFill/>
          <a:ln w="9525">
            <a:noFill/>
            <a:miter lim="800000"/>
            <a:headEnd/>
            <a:tailEnd/>
          </a:ln>
        </p:spPr>
      </p:pic>
      <p:pic>
        <p:nvPicPr>
          <p:cNvPr id="8" name="Picture 4" descr="\\a015\吴双婷\线.tif"/>
          <p:cNvPicPr>
            <a:picLocks noChangeArrowheads="1"/>
          </p:cNvPicPr>
          <p:nvPr/>
        </p:nvPicPr>
        <p:blipFill>
          <a:blip r:embed="rId4" cstate="print"/>
          <a:srcRect/>
          <a:stretch>
            <a:fillRect/>
          </a:stretch>
        </p:blipFill>
        <p:spPr bwMode="auto">
          <a:xfrm>
            <a:off x="6410960" y="4328795"/>
            <a:ext cx="980440"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1271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13.(2019江苏,阅读理解A,</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)Whatever your age or interests, Buxton has some-</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thing  </a:t>
            </a:r>
            <a:r>
              <a:rPr lang="zh-CN" altLang="en-US" sz="1815" u="sng" kern="0" dirty="0">
                <a:solidFill>
                  <a:srgbClr val="FF0000"/>
                </a:solidFill>
                <a:latin typeface="Times New Roman" panose="02020603050405020304" pitchFamily="65" charset="-122"/>
                <a:ea typeface="宋体" panose="02010600030101010101" pitchFamily="2" charset="-122"/>
              </a:rPr>
              <a:t>to see</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(see) or do to make your visit truly memorable.</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考查动词不定式作定语。句意:无论你的年龄或兴趣是什么,Buxton总有</a:t>
            </a:r>
            <a:br>
              <a:rPr dirty="0"/>
            </a:br>
            <a:r>
              <a:rPr lang="zh-CN" altLang="en-US" sz="1815" kern="0" dirty="0">
                <a:solidFill>
                  <a:srgbClr val="000000"/>
                </a:solidFill>
                <a:latin typeface="Times New Roman" panose="02020603050405020304" pitchFamily="65" charset="-122"/>
                <a:ea typeface="宋体" panose="02010600030101010101" pitchFamily="2" charset="-122"/>
              </a:rPr>
              <a:t>一些要看或做的事情,使你的参观真正难忘。本空修饰不定代词something,故应</a:t>
            </a:r>
            <a:br>
              <a:rPr dirty="0"/>
            </a:br>
            <a:r>
              <a:rPr lang="zh-CN" altLang="en-US" sz="1815" kern="0" dirty="0">
                <a:solidFill>
                  <a:srgbClr val="000000"/>
                </a:solidFill>
                <a:latin typeface="Times New Roman" panose="02020603050405020304" pitchFamily="65" charset="-122"/>
                <a:ea typeface="宋体" panose="02010600030101010101" pitchFamily="2" charset="-122"/>
              </a:rPr>
              <a:t>用不定式作定语。</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14.(2018北京,完形填空,</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)...he reached inside and pulled the wallet out hoping </a:t>
            </a:r>
            <a:endParaRPr lang="zh-CN" altLang="en-US" dirty="0"/>
          </a:p>
          <a:p>
            <a:pPr marL="0" indent="0" eaLnBrk="0" latinLnBrk="1" hangingPunct="0">
              <a:lnSpc>
                <a:spcPct val="150000"/>
              </a:lnSpc>
              <a:spcBef>
                <a:spcPts val="0"/>
              </a:spcBef>
              <a:buNone/>
            </a:pPr>
            <a:r>
              <a:rPr lang="zh-CN" altLang="en-US" sz="1815" kern="0" dirty="0">
                <a:solidFill>
                  <a:srgbClr val="000000"/>
                </a:solidFill>
                <a:latin typeface="Times New Roman" panose="02020603050405020304" pitchFamily="65" charset="-122"/>
                <a:ea typeface="宋体" panose="02010600030101010101" pitchFamily="2" charset="-122"/>
              </a:rPr>
              <a:t>to find some ID so he could contact(联系)the driver, only  </a:t>
            </a:r>
            <a:r>
              <a:rPr lang="zh-CN" altLang="en-US" sz="1815" u="sng" kern="0" dirty="0">
                <a:solidFill>
                  <a:srgbClr val="FF0000"/>
                </a:solidFill>
                <a:latin typeface="Times New Roman" panose="02020603050405020304" pitchFamily="65" charset="-122"/>
                <a:ea typeface="宋体" panose="02010600030101010101" pitchFamily="2" charset="-122"/>
              </a:rPr>
              <a:t>to discover</a:t>
            </a:r>
            <a:r>
              <a:rPr lang="zh-CN" altLang="en-US" sz="1815" kern="0" dirty="0">
                <a:solidFill>
                  <a:srgbClr val="000000"/>
                </a:solidFill>
                <a:latin typeface="Times New Roman" panose="02020603050405020304" pitchFamily="65" charset="-122"/>
                <a:ea typeface="宋体" panose="02010600030101010101" pitchFamily="2" charset="-122"/>
              </a:rPr>
              <a:t>  (discover) </a:t>
            </a:r>
            <a:br>
              <a:rPr dirty="0"/>
            </a:br>
            <a:r>
              <a:rPr lang="zh-CN" altLang="en-US" sz="1815" kern="0" dirty="0">
                <a:solidFill>
                  <a:srgbClr val="000000"/>
                </a:solidFill>
                <a:latin typeface="Times New Roman" panose="02020603050405020304" pitchFamily="65" charset="-122"/>
                <a:ea typeface="宋体" panose="02010600030101010101" pitchFamily="2" charset="-122"/>
              </a:rPr>
              <a:t>it contained ￡400 in notes...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考查动词不定式作结果状语。句意:</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他(把手)伸进去,掏出钱包,希望</a:t>
            </a:r>
            <a:br>
              <a:rPr dirty="0"/>
            </a:br>
            <a:r>
              <a:rPr lang="zh-CN" altLang="en-US" sz="1815" kern="0" dirty="0">
                <a:solidFill>
                  <a:srgbClr val="000000"/>
                </a:solidFill>
                <a:latin typeface="Times New Roman" panose="02020603050405020304" pitchFamily="65" charset="-122"/>
                <a:ea typeface="宋体" panose="02010600030101010101" pitchFamily="2" charset="-122"/>
              </a:rPr>
              <a:t>能找到某种身份证明,以便他可以联系司机,结果却发现里面有400英镑的钞票</a:t>
            </a:r>
            <a:r>
              <a:rPr lang="zh-CN" altLang="en-US" sz="1815" kern="0" dirty="0">
                <a:solidFill>
                  <a:srgbClr val="000000"/>
                </a:solidFill>
                <a:latin typeface="黑体" panose="02010609060101010101" pitchFamily="65" charset="-122"/>
                <a:ea typeface="宋体" panose="02010600030101010101" pitchFamily="2" charset="-122"/>
              </a:rPr>
              <a:t>…</a:t>
            </a:r>
            <a:endParaRPr lang="en-US" altLang="zh-CN" sz="1815" kern="0" dirty="0">
              <a:solidFill>
                <a:srgbClr val="000000"/>
              </a:solidFill>
              <a:latin typeface="黑体" panose="02010609060101010101" pitchFamily="65" charset="-122"/>
              <a:ea typeface="宋体" panose="02010600030101010101" pitchFamily="2" charset="-122"/>
            </a:endParaRPr>
          </a:p>
          <a:p>
            <a:pPr eaLnBrk="0" latinLnBrk="1" hangingPunct="0">
              <a:lnSpc>
                <a:spcPct val="150000"/>
              </a:lnSpc>
              <a:spcBef>
                <a:spcPts val="140"/>
              </a:spcBef>
            </a:pPr>
            <a:r>
              <a:rPr lang="en-US" altLang="zh-CN"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r>
              <a:rPr lang="en-US" altLang="zh-CN" sz="1815" kern="0" dirty="0">
                <a:solidFill>
                  <a:srgbClr val="000000"/>
                </a:solidFill>
                <a:latin typeface="Times New Roman" panose="02020603050405020304" pitchFamily="65" charset="-122"/>
                <a:ea typeface="宋体" panose="02010600030101010101" pitchFamily="2" charset="-122"/>
              </a:rPr>
              <a:t>only to do...</a:t>
            </a:r>
            <a:r>
              <a:rPr lang="zh-CN" altLang="en-US" sz="1815" kern="0" dirty="0">
                <a:solidFill>
                  <a:srgbClr val="000000"/>
                </a:solidFill>
                <a:latin typeface="Times New Roman" panose="02020603050405020304" pitchFamily="65" charset="-122"/>
                <a:ea typeface="宋体" panose="02010600030101010101" pitchFamily="2" charset="-122"/>
              </a:rPr>
              <a:t>意为“结果却做</a:t>
            </a:r>
            <a:r>
              <a:rPr lang="en-US" altLang="zh-CN"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故本空应用不定式作结果状语</a:t>
            </a:r>
            <a:r>
              <a:rPr lang="en-US" altLang="zh-CN" sz="1815" kern="0" dirty="0">
                <a:solidFill>
                  <a:srgbClr val="000000"/>
                </a:solidFill>
                <a:latin typeface="Times New Roman" panose="02020603050405020304"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表示“出</a:t>
            </a:r>
            <a:br>
              <a:rPr lang="zh-CN" altLang="en-US" sz="2000" dirty="0"/>
            </a:br>
            <a:r>
              <a:rPr lang="zh-CN" altLang="en-US" sz="1815" kern="0" dirty="0">
                <a:solidFill>
                  <a:srgbClr val="000000"/>
                </a:solidFill>
                <a:latin typeface="Times New Roman" panose="02020603050405020304" pitchFamily="65" charset="-122"/>
                <a:ea typeface="宋体" panose="02010600030101010101" pitchFamily="2" charset="-122"/>
              </a:rPr>
              <a:t>乎意料”的结果。</a:t>
            </a:r>
            <a:endParaRPr lang="zh-CN" altLang="en-US" sz="2000" dirty="0"/>
          </a:p>
        </p:txBody>
      </p:sp>
      <p:pic>
        <p:nvPicPr>
          <p:cNvPr id="3" name="图片 3" descr="textimage96.jpeg"/>
          <p:cNvPicPr>
            <a:picLocks noChangeAspect="1"/>
          </p:cNvPicPr>
          <p:nvPr/>
        </p:nvPicPr>
        <p:blipFill>
          <a:blip r:embed="rId3" cstate="print"/>
          <a:stretch>
            <a:fillRect/>
          </a:stretch>
        </p:blipFill>
        <p:spPr>
          <a:xfrm>
            <a:off x="3286116" y="1114258"/>
            <a:ext cx="441266" cy="296475"/>
          </a:xfrm>
          <a:prstGeom prst="rect">
            <a:avLst/>
          </a:prstGeom>
        </p:spPr>
      </p:pic>
      <p:pic>
        <p:nvPicPr>
          <p:cNvPr id="4" name="图片 4" descr="textimage97.jpeg"/>
          <p:cNvPicPr>
            <a:picLocks noChangeAspect="1"/>
          </p:cNvPicPr>
          <p:nvPr/>
        </p:nvPicPr>
        <p:blipFill>
          <a:blip r:embed="rId3" cstate="print"/>
          <a:stretch>
            <a:fillRect/>
          </a:stretch>
        </p:blipFill>
        <p:spPr>
          <a:xfrm>
            <a:off x="3071802" y="3257398"/>
            <a:ext cx="404801" cy="271976"/>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267460" y="1500505"/>
            <a:ext cx="687705" cy="356870"/>
          </a:xfrm>
          <a:prstGeom prst="rect">
            <a:avLst/>
          </a:prstGeom>
          <a:noFill/>
          <a:ln w="9525">
            <a:noFill/>
            <a:miter lim="800000"/>
            <a:headEnd/>
            <a:tailEnd/>
          </a:ln>
        </p:spPr>
      </p:pic>
      <p:pic>
        <p:nvPicPr>
          <p:cNvPr id="6" name="Picture 4" descr="\\a015\吴双婷\线.tif"/>
          <p:cNvPicPr>
            <a:picLocks noChangeArrowheads="1"/>
          </p:cNvPicPr>
          <p:nvPr/>
        </p:nvPicPr>
        <p:blipFill>
          <a:blip r:embed="rId4" cstate="print"/>
          <a:srcRect/>
          <a:stretch>
            <a:fillRect/>
          </a:stretch>
        </p:blipFill>
        <p:spPr bwMode="auto">
          <a:xfrm>
            <a:off x="6143625" y="3632835"/>
            <a:ext cx="1042670" cy="39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821755"/>
            <a:ext cx="8316000" cy="218630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15.(2018江苏,29,</a:t>
            </a:r>
            <a:r>
              <a:rPr lang="zh-CN" altLang="en-US" sz="2035" kern="0" spc="2766"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)Unless you can sleep well, you will lose the ability</a:t>
            </a:r>
            <a:endParaRPr lang="en-US" altLang="zh-CN" sz="181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a:solidFill>
                  <a:srgbClr val="FF0000"/>
                </a:solidFill>
                <a:latin typeface="Times New Roman" panose="02020603050405020304" pitchFamily="65" charset="-122"/>
                <a:ea typeface="宋体" panose="02010600030101010101" pitchFamily="2" charset="-122"/>
              </a:rPr>
              <a:t>　to fo-cus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(focus), plan and stay motivated after one or two nights.</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解析　考查动词不定式作定语。句意:除非你能睡得好,否则一两晚后你就会失</a:t>
            </a:r>
            <a:br>
              <a:rPr dirty="0"/>
            </a:br>
            <a:r>
              <a:rPr lang="zh-CN" altLang="en-US" sz="1815" kern="0" dirty="0">
                <a:solidFill>
                  <a:srgbClr val="000000"/>
                </a:solidFill>
                <a:latin typeface="Times New Roman" panose="02020603050405020304" pitchFamily="65" charset="-122"/>
                <a:ea typeface="宋体" panose="02010600030101010101" pitchFamily="2" charset="-122"/>
              </a:rPr>
              <a:t>去专注、计划和保持动力的能力。本空作定语修饰抽象名词ability,故应用不定</a:t>
            </a:r>
            <a:br>
              <a:rPr dirty="0"/>
            </a:br>
            <a:r>
              <a:rPr lang="zh-CN" altLang="en-US" sz="1815" kern="0" dirty="0">
                <a:solidFill>
                  <a:srgbClr val="000000"/>
                </a:solidFill>
                <a:latin typeface="Times New Roman" panose="02020603050405020304" pitchFamily="65" charset="-122"/>
                <a:ea typeface="宋体" panose="02010600030101010101" pitchFamily="2" charset="-122"/>
              </a:rPr>
              <a:t>式形式。</a:t>
            </a:r>
            <a:endParaRPr lang="zh-CN" altLang="en-US" dirty="0"/>
          </a:p>
        </p:txBody>
      </p:sp>
      <p:pic>
        <p:nvPicPr>
          <p:cNvPr id="3" name="图片 3" descr="textimage98.jpeg"/>
          <p:cNvPicPr>
            <a:picLocks noChangeAspect="1"/>
          </p:cNvPicPr>
          <p:nvPr/>
        </p:nvPicPr>
        <p:blipFill>
          <a:blip r:embed="rId3" cstate="print"/>
          <a:stretch>
            <a:fillRect/>
          </a:stretch>
        </p:blipFill>
        <p:spPr>
          <a:xfrm>
            <a:off x="2500298" y="2016074"/>
            <a:ext cx="362687" cy="243680"/>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720090" y="2357755"/>
            <a:ext cx="122682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90799"/>
            <a:ext cx="8316000" cy="47993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a:solidFill>
                  <a:srgbClr val="000000"/>
                </a:solidFill>
                <a:latin typeface="Times New Roman" panose="02020603050405020304" pitchFamily="65" charset="-122"/>
                <a:ea typeface="宋体" panose="02010600030101010101" pitchFamily="2" charset="-122"/>
              </a:rPr>
              <a:t>Ⅱ.重点短语</a:t>
            </a:r>
            <a:endParaRPr lang="zh-CN" altLang="en-US" b="1"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  </a:t>
            </a:r>
            <a:r>
              <a:rPr lang="zh-CN" altLang="en-US" sz="1815" u="sng" kern="0" dirty="0">
                <a:solidFill>
                  <a:srgbClr val="FF0000"/>
                </a:solidFill>
                <a:latin typeface="Times New Roman" panose="02020603050405020304" pitchFamily="65" charset="-122"/>
                <a:ea typeface="宋体" panose="02010600030101010101" pitchFamily="2" charset="-122"/>
              </a:rPr>
              <a:t>be known as </a:t>
            </a:r>
            <a:r>
              <a:rPr lang="zh-CN" altLang="en-US" sz="1815" kern="0" dirty="0">
                <a:solidFill>
                  <a:srgbClr val="000000"/>
                </a:solidFill>
                <a:latin typeface="Times New Roman" panose="02020603050405020304" pitchFamily="65" charset="-122"/>
                <a:ea typeface="宋体" panose="02010600030101010101" pitchFamily="2" charset="-122"/>
              </a:rPr>
              <a:t>   作为</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而出名,被称为</a:t>
            </a:r>
            <a:r>
              <a:rPr lang="zh-CN" altLang="en-US" sz="1815" kern="0" dirty="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 </a:t>
            </a:r>
            <a:r>
              <a:rPr lang="zh-CN" altLang="en-US" sz="1815" u="sng" kern="0" dirty="0">
                <a:solidFill>
                  <a:srgbClr val="FF0000"/>
                </a:solidFill>
                <a:latin typeface="Times New Roman" panose="02020603050405020304" pitchFamily="65" charset="-122"/>
                <a:ea typeface="宋体" panose="02010600030101010101" pitchFamily="2" charset="-122"/>
              </a:rPr>
              <a:t>to one’s heart’s content</a:t>
            </a:r>
            <a:r>
              <a:rPr lang="zh-CN" altLang="en-US" sz="1815" kern="0" dirty="0">
                <a:solidFill>
                  <a:srgbClr val="000000"/>
                </a:solidFill>
                <a:latin typeface="Times New Roman" panose="02020603050405020304" pitchFamily="65" charset="-122"/>
                <a:ea typeface="宋体" panose="02010600030101010101" pitchFamily="2" charset="-122"/>
              </a:rPr>
              <a:t>  尽情地,心满意足地</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 </a:t>
            </a:r>
            <a:r>
              <a:rPr lang="zh-CN" altLang="en-US" sz="1815" u="sng" kern="0" dirty="0">
                <a:solidFill>
                  <a:srgbClr val="FF0000"/>
                </a:solidFill>
                <a:latin typeface="Times New Roman" panose="02020603050405020304" pitchFamily="65" charset="-122"/>
                <a:ea typeface="宋体" panose="02010600030101010101" pitchFamily="2" charset="-122"/>
              </a:rPr>
              <a:t>be made of</a:t>
            </a:r>
            <a:r>
              <a:rPr lang="zh-CN" altLang="en-US" sz="1815" kern="0" dirty="0">
                <a:solidFill>
                  <a:srgbClr val="000000"/>
                </a:solidFill>
                <a:latin typeface="Times New Roman" panose="02020603050405020304" pitchFamily="65" charset="-122"/>
                <a:ea typeface="宋体" panose="02010600030101010101" pitchFamily="2" charset="-122"/>
              </a:rPr>
              <a:t>  由</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制成(看得出原料)</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4. </a:t>
            </a:r>
            <a:r>
              <a:rPr lang="zh-CN" altLang="en-US" sz="1815" u="sng" kern="0" dirty="0">
                <a:solidFill>
                  <a:srgbClr val="FF0000"/>
                </a:solidFill>
                <a:latin typeface="Times New Roman" panose="02020603050405020304" pitchFamily="65" charset="-122"/>
                <a:ea typeface="宋体" panose="02010600030101010101" pitchFamily="2" charset="-122"/>
              </a:rPr>
              <a:t>what’s more</a:t>
            </a:r>
            <a:r>
              <a:rPr lang="zh-CN" altLang="en-US" sz="1815" kern="0" dirty="0">
                <a:solidFill>
                  <a:srgbClr val="000000"/>
                </a:solidFill>
                <a:latin typeface="Times New Roman" panose="02020603050405020304" pitchFamily="65" charset="-122"/>
                <a:ea typeface="宋体" panose="02010600030101010101" pitchFamily="2" charset="-122"/>
              </a:rPr>
              <a:t> 更重要的是,而且</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5. </a:t>
            </a:r>
            <a:r>
              <a:rPr lang="zh-CN" altLang="en-US" sz="1815" u="sng" kern="0" dirty="0">
                <a:solidFill>
                  <a:srgbClr val="FF0000"/>
                </a:solidFill>
                <a:latin typeface="Times New Roman" panose="02020603050405020304" pitchFamily="65" charset="-122"/>
                <a:ea typeface="宋体" panose="02010600030101010101" pitchFamily="2" charset="-122"/>
              </a:rPr>
              <a:t>break down</a:t>
            </a:r>
            <a:r>
              <a:rPr lang="zh-CN" altLang="en-US" sz="1815" kern="0" dirty="0">
                <a:solidFill>
                  <a:srgbClr val="000000"/>
                </a:solidFill>
                <a:latin typeface="Times New Roman" panose="02020603050405020304" pitchFamily="65" charset="-122"/>
                <a:ea typeface="宋体" panose="02010600030101010101" pitchFamily="2" charset="-122"/>
              </a:rPr>
              <a:t>  消除,破除;(机器或车辆)出故障;失控痛哭;分解;失败;(系统)瘫痪</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6. </a:t>
            </a:r>
            <a:r>
              <a:rPr lang="zh-CN" altLang="en-US" sz="1815" u="sng" kern="0" dirty="0">
                <a:solidFill>
                  <a:srgbClr val="FF0000"/>
                </a:solidFill>
                <a:latin typeface="Times New Roman" panose="02020603050405020304" pitchFamily="65" charset="-122"/>
                <a:ea typeface="宋体" panose="02010600030101010101" pitchFamily="2" charset="-122"/>
              </a:rPr>
              <a:t>take...for example</a:t>
            </a:r>
            <a:r>
              <a:rPr lang="zh-CN" altLang="en-US" sz="1815" kern="0" dirty="0">
                <a:solidFill>
                  <a:srgbClr val="000000"/>
                </a:solidFill>
                <a:latin typeface="Times New Roman" panose="02020603050405020304" pitchFamily="65" charset="-122"/>
                <a:ea typeface="宋体" panose="02010600030101010101" pitchFamily="2" charset="-122"/>
              </a:rPr>
              <a:t> 以</a:t>
            </a:r>
            <a:r>
              <a:rPr lang="zh-CN" altLang="en-US" sz="1815" kern="0" dirty="0">
                <a:solidFill>
                  <a:srgbClr val="00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为例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7. </a:t>
            </a:r>
            <a:r>
              <a:rPr lang="zh-CN" altLang="en-US" sz="1815" u="sng" kern="0" dirty="0">
                <a:solidFill>
                  <a:srgbClr val="FF0000"/>
                </a:solidFill>
                <a:latin typeface="Times New Roman" panose="02020603050405020304" pitchFamily="65" charset="-122"/>
                <a:ea typeface="宋体" panose="02010600030101010101" pitchFamily="2" charset="-122"/>
              </a:rPr>
              <a:t>break out</a:t>
            </a:r>
            <a:r>
              <a:rPr lang="zh-CN" altLang="en-US" sz="1815" kern="0" dirty="0">
                <a:solidFill>
                  <a:srgbClr val="000000"/>
                </a:solidFill>
                <a:latin typeface="Times New Roman" panose="02020603050405020304" pitchFamily="65" charset="-122"/>
                <a:ea typeface="宋体" panose="02010600030101010101" pitchFamily="2" charset="-122"/>
              </a:rPr>
              <a:t> 突然开始;爆发</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8. </a:t>
            </a:r>
            <a:r>
              <a:rPr lang="zh-CN" altLang="en-US" sz="1815" u="sng" kern="0" dirty="0">
                <a:solidFill>
                  <a:srgbClr val="FF0000"/>
                </a:solidFill>
                <a:latin typeface="Times New Roman" panose="02020603050405020304" pitchFamily="65" charset="-122"/>
                <a:ea typeface="宋体" panose="02010600030101010101" pitchFamily="2" charset="-122"/>
              </a:rPr>
              <a:t>put down</a:t>
            </a:r>
            <a:r>
              <a:rPr lang="zh-CN" altLang="en-US" sz="1815" kern="0" dirty="0">
                <a:solidFill>
                  <a:srgbClr val="000000"/>
                </a:solidFill>
                <a:latin typeface="Times New Roman" panose="02020603050405020304" pitchFamily="65" charset="-122"/>
                <a:ea typeface="宋体" panose="02010600030101010101" pitchFamily="2" charset="-122"/>
              </a:rPr>
              <a:t>  放下</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9. </a:t>
            </a:r>
            <a:r>
              <a:rPr lang="zh-CN" altLang="en-US" sz="1815" u="sng" kern="0" dirty="0">
                <a:solidFill>
                  <a:srgbClr val="FF0000"/>
                </a:solidFill>
                <a:latin typeface="Times New Roman" panose="02020603050405020304" pitchFamily="65" charset="-122"/>
                <a:ea typeface="宋体" panose="02010600030101010101" pitchFamily="2" charset="-122"/>
              </a:rPr>
              <a:t>look for</a:t>
            </a:r>
            <a:r>
              <a:rPr lang="zh-CN" altLang="en-US" sz="1815" kern="0" dirty="0">
                <a:solidFill>
                  <a:srgbClr val="000000"/>
                </a:solidFill>
                <a:latin typeface="Times New Roman" panose="02020603050405020304" pitchFamily="65" charset="-122"/>
                <a:ea typeface="宋体" panose="02010600030101010101" pitchFamily="2" charset="-122"/>
              </a:rPr>
              <a:t> 寻找</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10. </a:t>
            </a:r>
            <a:r>
              <a:rPr lang="zh-CN" altLang="en-US" sz="1815" u="sng" kern="0" dirty="0">
                <a:solidFill>
                  <a:srgbClr val="FF0000"/>
                </a:solidFill>
                <a:latin typeface="Times New Roman" panose="02020603050405020304" pitchFamily="65" charset="-122"/>
                <a:ea typeface="宋体" panose="02010600030101010101" pitchFamily="2" charset="-122"/>
              </a:rPr>
              <a:t>work out</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计划;解决;锻炼</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943610" y="1571625"/>
            <a:ext cx="141414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892810" y="2000250"/>
            <a:ext cx="258699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929005" y="2420620"/>
            <a:ext cx="1070610" cy="35687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929005" y="2849245"/>
            <a:ext cx="1357630" cy="39624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929005" y="3312160"/>
            <a:ext cx="115760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929005" y="3773805"/>
            <a:ext cx="169418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928370" y="4185285"/>
            <a:ext cx="95313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943610" y="4635500"/>
            <a:ext cx="93789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008380" y="5464175"/>
            <a:ext cx="93599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892810" y="5053330"/>
            <a:ext cx="8362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2"/>
                                        </p:tgtEl>
                                      </p:cBhvr>
                                    </p:animEffect>
                                    <p:set>
                                      <p:cBhvr>
                                        <p:cTn id="47" dur="1" fill="hold">
                                          <p:stCondLst>
                                            <p:cond delay="19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1"/>
                                        </p:tgtEl>
                                      </p:cBhvr>
                                    </p:animEffect>
                                    <p:set>
                                      <p:cBhvr>
                                        <p:cTn id="52"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374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11. </a:t>
            </a:r>
            <a:r>
              <a:rPr lang="zh-CN" altLang="en-US" sz="1815" u="sng" kern="0" dirty="0">
                <a:solidFill>
                  <a:srgbClr val="FF0000"/>
                </a:solidFill>
                <a:latin typeface="Times New Roman" panose="02020603050405020304" pitchFamily="65" charset="-122"/>
                <a:ea typeface="宋体" panose="02010600030101010101" pitchFamily="2" charset="-122"/>
              </a:rPr>
              <a:t>come across</a:t>
            </a:r>
            <a:r>
              <a:rPr lang="zh-CN" altLang="en-US" sz="1815" kern="0" dirty="0">
                <a:solidFill>
                  <a:srgbClr val="000000"/>
                </a:solidFill>
                <a:latin typeface="Times New Roman" panose="02020603050405020304" pitchFamily="65" charset="-122"/>
                <a:ea typeface="宋体" panose="02010600030101010101" pitchFamily="2" charset="-122"/>
              </a:rPr>
              <a:t> 偶然遇见</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12. </a:t>
            </a:r>
            <a:r>
              <a:rPr lang="zh-CN" altLang="en-US" sz="1815" u="sng" kern="0" dirty="0">
                <a:solidFill>
                  <a:srgbClr val="FF0000"/>
                </a:solidFill>
                <a:latin typeface="Times New Roman" panose="02020603050405020304" pitchFamily="65" charset="-122"/>
                <a:ea typeface="宋体" panose="02010600030101010101" pitchFamily="2" charset="-122"/>
              </a:rPr>
              <a:t>in turn</a:t>
            </a:r>
            <a:r>
              <a:rPr lang="zh-CN" altLang="en-US" sz="1815" kern="0" dirty="0">
                <a:solidFill>
                  <a:srgbClr val="000000"/>
                </a:solidFill>
                <a:latin typeface="Times New Roman" panose="02020603050405020304" pitchFamily="65" charset="-122"/>
                <a:ea typeface="宋体" panose="02010600030101010101" pitchFamily="2" charset="-122"/>
              </a:rPr>
              <a:t> 相应地;依次,轮流地</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13.</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die out</a:t>
            </a:r>
            <a:r>
              <a:rPr lang="zh-CN" altLang="en-US" sz="1815" u="sng" kern="0" dirty="0">
                <a:solidFill>
                  <a:srgbClr val="00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消失,绝迹,灭绝</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14.given that </a:t>
            </a:r>
            <a:r>
              <a:rPr lang="zh-CN" altLang="en-US" sz="1815" u="sng" kern="0" dirty="0">
                <a:solidFill>
                  <a:srgbClr val="FF0000"/>
                </a:solidFill>
                <a:latin typeface="Times New Roman" panose="02020603050405020304" pitchFamily="65" charset="-122"/>
                <a:ea typeface="宋体" panose="02010600030101010101" pitchFamily="2" charset="-122"/>
              </a:rPr>
              <a:t>考虑到,鉴于 </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15.go back to </a:t>
            </a:r>
            <a:r>
              <a:rPr lang="zh-CN" altLang="en-US" sz="1815" u="sng" kern="0" dirty="0">
                <a:solidFill>
                  <a:srgbClr val="FF0000"/>
                </a:solidFill>
                <a:latin typeface="Times New Roman" panose="02020603050405020304" pitchFamily="65" charset="-122"/>
                <a:ea typeface="宋体" panose="02010600030101010101" pitchFamily="2" charset="-122"/>
              </a:rPr>
              <a:t>追溯到,回到</a:t>
            </a:r>
            <a:r>
              <a:rPr lang="zh-CN" altLang="en-US" sz="1815" kern="0" dirty="0">
                <a:solidFill>
                  <a:srgbClr val="FF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16.on the field  </a:t>
            </a:r>
            <a:r>
              <a:rPr lang="zh-CN" altLang="en-US" sz="1815" u="sng" kern="0" dirty="0">
                <a:solidFill>
                  <a:srgbClr val="FF0000"/>
                </a:solidFill>
                <a:latin typeface="Times New Roman" panose="02020603050405020304" pitchFamily="65" charset="-122"/>
                <a:ea typeface="宋体" panose="02010600030101010101" pitchFamily="2" charset="-122"/>
              </a:rPr>
              <a:t>在场上 </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17.off the field </a:t>
            </a:r>
            <a:r>
              <a:rPr lang="zh-CN" altLang="en-US" sz="1815" u="sng" kern="0" dirty="0">
                <a:solidFill>
                  <a:srgbClr val="FF0000"/>
                </a:solidFill>
                <a:latin typeface="Times New Roman" panose="02020603050405020304" pitchFamily="65" charset="-122"/>
                <a:ea typeface="宋体" panose="02010600030101010101" pitchFamily="2" charset="-122"/>
              </a:rPr>
              <a:t>在场下</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18.a matter of life and death  </a:t>
            </a:r>
            <a:r>
              <a:rPr lang="zh-CN" altLang="en-US" sz="1815" u="sng" kern="0" dirty="0">
                <a:solidFill>
                  <a:srgbClr val="FF0000"/>
                </a:solidFill>
                <a:latin typeface="Times New Roman" panose="02020603050405020304" pitchFamily="65" charset="-122"/>
                <a:ea typeface="宋体" panose="02010600030101010101" pitchFamily="2" charset="-122"/>
              </a:rPr>
              <a:t>生死攸关的事情;成败的关键</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19.be shaped like  </a:t>
            </a:r>
            <a:r>
              <a:rPr lang="zh-CN" altLang="en-US" sz="1815" u="sng" kern="0" dirty="0">
                <a:solidFill>
                  <a:srgbClr val="FF0000"/>
                </a:solidFill>
                <a:latin typeface="Times New Roman" panose="02020603050405020304" pitchFamily="65" charset="-122"/>
                <a:ea typeface="宋体" panose="02010600030101010101" pitchFamily="2" charset="-122"/>
              </a:rPr>
              <a:t>形状像</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20.enjoy popularity all over the world </a:t>
            </a:r>
            <a:r>
              <a:rPr lang="zh-CN" altLang="en-US" sz="1815" u="sng" kern="0" dirty="0">
                <a:solidFill>
                  <a:srgbClr val="FF0000"/>
                </a:solidFill>
                <a:latin typeface="Times New Roman" panose="02020603050405020304" pitchFamily="65" charset="-122"/>
                <a:ea typeface="宋体" panose="02010600030101010101" pitchFamily="2" charset="-122"/>
              </a:rPr>
              <a:t>享誉全世界,在全世界受到欢迎</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21.fit into </a:t>
            </a:r>
            <a:r>
              <a:rPr lang="zh-CN" altLang="en-US" sz="1815" u="sng" kern="0" dirty="0">
                <a:solidFill>
                  <a:srgbClr val="FF0000"/>
                </a:solidFill>
                <a:latin typeface="Times New Roman" panose="02020603050405020304" pitchFamily="65" charset="-122"/>
                <a:ea typeface="宋体" panose="02010600030101010101" pitchFamily="2" charset="-122"/>
              </a:rPr>
              <a:t>成为</a:t>
            </a:r>
            <a:r>
              <a:rPr lang="zh-CN" altLang="en-US" sz="1815" u="sng" kern="0" dirty="0">
                <a:solidFill>
                  <a:srgbClr val="FF0000"/>
                </a:solidFill>
                <a:latin typeface="黑体" panose="02010609060101010101" pitchFamily="65" charset="-122"/>
                <a:ea typeface="宋体" panose="02010600030101010101" pitchFamily="2" charset="-122"/>
              </a:rPr>
              <a:t>……</a:t>
            </a:r>
            <a:r>
              <a:rPr lang="zh-CN" altLang="en-US" sz="1815" u="sng" kern="0" dirty="0">
                <a:solidFill>
                  <a:srgbClr val="FF0000"/>
                </a:solidFill>
                <a:latin typeface="Times New Roman" panose="02020603050405020304" pitchFamily="65" charset="-122"/>
                <a:ea typeface="宋体" panose="02010600030101010101" pitchFamily="2" charset="-122"/>
              </a:rPr>
              <a:t>的一部分;与</a:t>
            </a:r>
            <a:r>
              <a:rPr lang="zh-CN" altLang="en-US" sz="1815" u="sng" kern="0" dirty="0">
                <a:solidFill>
                  <a:srgbClr val="FF0000"/>
                </a:solidFill>
                <a:latin typeface="黑体" panose="02010609060101010101" pitchFamily="65" charset="-122"/>
                <a:ea typeface="宋体" panose="02010600030101010101" pitchFamily="2" charset="-122"/>
              </a:rPr>
              <a:t>……</a:t>
            </a:r>
            <a:r>
              <a:rPr lang="zh-CN" altLang="en-US" sz="1815" u="sng" kern="0" dirty="0">
                <a:solidFill>
                  <a:srgbClr val="FF0000"/>
                </a:solidFill>
                <a:latin typeface="Times New Roman" panose="02020603050405020304" pitchFamily="65" charset="-122"/>
                <a:ea typeface="宋体" panose="02010600030101010101" pitchFamily="2" charset="-122"/>
              </a:rPr>
              <a:t>相处融洽</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22.keep track of   </a:t>
            </a:r>
            <a:r>
              <a:rPr lang="zh-CN" altLang="en-US" sz="1815" u="sng" kern="0" dirty="0">
                <a:solidFill>
                  <a:srgbClr val="FF0000"/>
                </a:solidFill>
                <a:latin typeface="Times New Roman" panose="02020603050405020304" pitchFamily="65" charset="-122"/>
                <a:ea typeface="宋体" panose="02010600030101010101" pitchFamily="2" charset="-122"/>
              </a:rPr>
              <a:t>跟踪;记录;掌握</a:t>
            </a:r>
            <a:r>
              <a:rPr lang="zh-CN" altLang="en-US" sz="1815" u="sng" kern="0" dirty="0">
                <a:solidFill>
                  <a:srgbClr val="FF0000"/>
                </a:solidFill>
                <a:latin typeface="黑体" panose="02010609060101010101" pitchFamily="65" charset="-122"/>
                <a:ea typeface="宋体" panose="02010600030101010101" pitchFamily="2" charset="-122"/>
              </a:rPr>
              <a:t>……</a:t>
            </a:r>
            <a:r>
              <a:rPr lang="zh-CN" altLang="en-US" sz="1815" u="sng" kern="0" dirty="0">
                <a:solidFill>
                  <a:srgbClr val="FF0000"/>
                </a:solidFill>
                <a:latin typeface="Times New Roman" panose="02020603050405020304" pitchFamily="65" charset="-122"/>
                <a:ea typeface="宋体" panose="02010600030101010101" pitchFamily="2" charset="-122"/>
              </a:rPr>
              <a:t>的最新消息</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1071245" y="902970"/>
            <a:ext cx="1142365" cy="43200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71245" y="1403350"/>
            <a:ext cx="64262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71245" y="1831975"/>
            <a:ext cx="75057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928795" y="2260800"/>
            <a:ext cx="1357322"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2000250" y="2689225"/>
            <a:ext cx="127698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2123440" y="3117850"/>
            <a:ext cx="82232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2159619" y="3546684"/>
            <a:ext cx="785818" cy="356870"/>
          </a:xfrm>
          <a:prstGeom prst="rect">
            <a:avLst/>
          </a:prstGeom>
          <a:noFill/>
          <a:ln w="9525">
            <a:noFill/>
            <a:miter lim="800000"/>
            <a:headEnd/>
            <a:tailEnd/>
          </a:ln>
        </p:spPr>
      </p:pic>
      <p:pic>
        <p:nvPicPr>
          <p:cNvPr id="10" name="Picture 4" descr="\\a015\吴双婷\线.tif"/>
          <p:cNvPicPr>
            <a:picLocks noChangeArrowheads="1"/>
          </p:cNvPicPr>
          <p:nvPr/>
        </p:nvPicPr>
        <p:blipFill>
          <a:blip r:embed="rId3" cstate="print"/>
          <a:srcRect/>
          <a:stretch>
            <a:fillRect/>
          </a:stretch>
        </p:blipFill>
        <p:spPr bwMode="auto">
          <a:xfrm>
            <a:off x="3437890" y="3975100"/>
            <a:ext cx="2853690" cy="39600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2357120" y="4403725"/>
            <a:ext cx="81216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4283075" y="4858385"/>
            <a:ext cx="3061970"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713865" y="5315585"/>
            <a:ext cx="3514725"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2357120" y="5728730"/>
            <a:ext cx="321471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777063"/>
            <a:ext cx="8316000" cy="567499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23.as well as　</a:t>
            </a:r>
            <a:r>
              <a:rPr lang="zh-CN" altLang="en-US" sz="1815" u="sng" kern="0" dirty="0">
                <a:solidFill>
                  <a:srgbClr val="FF0000"/>
                </a:solidFill>
                <a:latin typeface="Times New Roman" panose="02020603050405020304" pitchFamily="65" charset="-122"/>
                <a:ea typeface="宋体" panose="02010600030101010101" pitchFamily="2" charset="-122"/>
              </a:rPr>
              <a:t>除了</a:t>
            </a:r>
            <a:r>
              <a:rPr lang="zh-CN" altLang="en-US" sz="1815" u="sng" kern="0" dirty="0">
                <a:solidFill>
                  <a:srgbClr val="FF0000"/>
                </a:solidFill>
                <a:latin typeface="黑体" panose="02010609060101010101" pitchFamily="65" charset="-122"/>
                <a:ea typeface="宋体" panose="02010600030101010101" pitchFamily="2" charset="-122"/>
              </a:rPr>
              <a:t>……</a:t>
            </a:r>
            <a:r>
              <a:rPr lang="zh-CN" altLang="en-US" sz="1815" u="sng" kern="0" dirty="0">
                <a:solidFill>
                  <a:srgbClr val="FF0000"/>
                </a:solidFill>
                <a:latin typeface="Times New Roman" panose="02020603050405020304" pitchFamily="65" charset="-122"/>
                <a:ea typeface="宋体" panose="02010600030101010101" pitchFamily="2" charset="-122"/>
              </a:rPr>
              <a:t>外(还);也</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24.place one’s order  </a:t>
            </a:r>
            <a:r>
              <a:rPr lang="zh-CN" altLang="en-US" sz="1815" u="sng" kern="0" dirty="0">
                <a:solidFill>
                  <a:srgbClr val="FF0000"/>
                </a:solidFill>
                <a:latin typeface="Times New Roman" panose="02020603050405020304" pitchFamily="65" charset="-122"/>
                <a:ea typeface="宋体" panose="02010600030101010101" pitchFamily="2" charset="-122"/>
              </a:rPr>
              <a:t>某人下订单</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25.fall in love with  </a:t>
            </a:r>
            <a:r>
              <a:rPr lang="zh-CN" altLang="en-US" sz="1815" u="sng" kern="0" dirty="0">
                <a:solidFill>
                  <a:srgbClr val="FF0000"/>
                </a:solidFill>
                <a:latin typeface="Times New Roman" panose="02020603050405020304" pitchFamily="65" charset="-122"/>
                <a:ea typeface="宋体" panose="02010600030101010101" pitchFamily="2" charset="-122"/>
              </a:rPr>
              <a:t>爱上,喜欢上</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26.be used to do sth.  </a:t>
            </a:r>
            <a:r>
              <a:rPr lang="zh-CN" altLang="en-US" sz="1815" u="sng" kern="0" dirty="0">
                <a:solidFill>
                  <a:srgbClr val="FF0000"/>
                </a:solidFill>
                <a:latin typeface="Times New Roman" panose="02020603050405020304" pitchFamily="65" charset="-122"/>
                <a:ea typeface="宋体" panose="02010600030101010101" pitchFamily="2" charset="-122"/>
              </a:rPr>
              <a:t>被用来做某事</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27.be born with　</a:t>
            </a:r>
            <a:r>
              <a:rPr lang="zh-CN" altLang="en-US" sz="1815" u="sng" kern="0" dirty="0">
                <a:solidFill>
                  <a:srgbClr val="FF0000"/>
                </a:solidFill>
                <a:latin typeface="Times New Roman" panose="02020603050405020304" pitchFamily="65" charset="-122"/>
                <a:ea typeface="宋体" panose="02010600030101010101" pitchFamily="2" charset="-122"/>
              </a:rPr>
              <a:t>生来就有</a:t>
            </a:r>
            <a:r>
              <a:rPr lang="zh-CN" altLang="en-US" sz="1815" u="sng" kern="0" dirty="0">
                <a:solidFill>
                  <a:srgbClr val="FF0000"/>
                </a:solidFill>
                <a:latin typeface="黑体" panose="02010609060101010101" pitchFamily="65" charset="-122"/>
                <a:ea typeface="宋体" panose="02010600030101010101" pitchFamily="2" charset="-122"/>
              </a:rPr>
              <a:t>……</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28.not so long ago </a:t>
            </a:r>
            <a:r>
              <a:rPr lang="zh-CN" altLang="en-US" sz="1815" u="sng" kern="0" dirty="0">
                <a:solidFill>
                  <a:srgbClr val="FF0000"/>
                </a:solidFill>
                <a:latin typeface="Times New Roman" panose="02020603050405020304" pitchFamily="65" charset="-122"/>
                <a:ea typeface="宋体" panose="02010600030101010101" pitchFamily="2" charset="-122"/>
              </a:rPr>
              <a:t>不久之前 </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29.social network  </a:t>
            </a:r>
            <a:r>
              <a:rPr lang="zh-CN" altLang="en-US" sz="1815" u="sng" kern="0" dirty="0">
                <a:solidFill>
                  <a:srgbClr val="FF0000"/>
                </a:solidFill>
                <a:latin typeface="Times New Roman" panose="02020603050405020304" pitchFamily="65" charset="-122"/>
                <a:ea typeface="宋体" panose="02010600030101010101" pitchFamily="2" charset="-122"/>
              </a:rPr>
              <a:t>社交网络</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30.at first  </a:t>
            </a:r>
            <a:r>
              <a:rPr lang="zh-CN" altLang="en-US" sz="1815" u="sng" kern="0" dirty="0">
                <a:solidFill>
                  <a:srgbClr val="FF0000"/>
                </a:solidFill>
                <a:latin typeface="Times New Roman" panose="02020603050405020304" pitchFamily="65" charset="-122"/>
                <a:ea typeface="宋体" panose="02010600030101010101" pitchFamily="2" charset="-122"/>
              </a:rPr>
              <a:t>起先,刚开始</a:t>
            </a:r>
            <a:r>
              <a:rPr lang="zh-CN" altLang="en-US" sz="1815" kern="0" dirty="0">
                <a:solidFill>
                  <a:srgbClr val="FF0000"/>
                </a:solidFill>
                <a:latin typeface="Times New Roman" panose="02020603050405020304" pitchFamily="65" charset="-122"/>
                <a:ea typeface="宋体" panose="02010600030101010101" pitchFamily="2" charset="-122"/>
              </a:rPr>
              <a:t> </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31.no longer  </a:t>
            </a:r>
            <a:r>
              <a:rPr lang="zh-CN" altLang="en-US" sz="1815" u="sng" kern="0" dirty="0">
                <a:solidFill>
                  <a:srgbClr val="FF0000"/>
                </a:solidFill>
                <a:latin typeface="Times New Roman" panose="02020603050405020304" pitchFamily="65" charset="-122"/>
                <a:ea typeface="宋体" panose="02010600030101010101" pitchFamily="2" charset="-122"/>
              </a:rPr>
              <a:t>不再</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32.around the corner  </a:t>
            </a:r>
            <a:r>
              <a:rPr lang="zh-CN" altLang="en-US" sz="1815" u="sng" kern="0" dirty="0">
                <a:solidFill>
                  <a:srgbClr val="FF0000"/>
                </a:solidFill>
                <a:latin typeface="Times New Roman" panose="02020603050405020304" pitchFamily="65" charset="-122"/>
                <a:ea typeface="宋体" panose="02010600030101010101" pitchFamily="2" charset="-122"/>
              </a:rPr>
              <a:t>在附近;即将发生</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33.at times  </a:t>
            </a:r>
            <a:r>
              <a:rPr lang="zh-CN" altLang="en-US" sz="1815" u="sng" kern="0" dirty="0">
                <a:solidFill>
                  <a:srgbClr val="FF0000"/>
                </a:solidFill>
                <a:latin typeface="Times New Roman" panose="02020603050405020304" pitchFamily="65" charset="-122"/>
                <a:ea typeface="宋体" panose="02010600030101010101" pitchFamily="2" charset="-122"/>
              </a:rPr>
              <a:t>有时;间或</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a:solidFill>
                  <a:srgbClr val="000000"/>
                </a:solidFill>
                <a:latin typeface="Times New Roman" panose="02020603050405020304" pitchFamily="65" charset="-122"/>
                <a:ea typeface="宋体" panose="02010600030101010101" pitchFamily="2" charset="-122"/>
              </a:rPr>
              <a:t>34.raise money</a:t>
            </a:r>
            <a:r>
              <a:rPr lang="zh-CN" altLang="en-US" sz="1815" i="1" kern="0" dirty="0">
                <a:solidFill>
                  <a:srgbClr val="FF0000"/>
                </a:solidFill>
                <a:latin typeface="Times New Roman" panose="02020603050405020304" pitchFamily="65" charset="-122"/>
                <a:ea typeface="宋体" panose="02010600030101010101" pitchFamily="2" charset="-122"/>
              </a:rPr>
              <a:t>  </a:t>
            </a:r>
            <a:r>
              <a:rPr lang="zh-CN" altLang="en-US" sz="1815" u="sng" kern="0" dirty="0">
                <a:solidFill>
                  <a:srgbClr val="FF0000"/>
                </a:solidFill>
                <a:latin typeface="Times New Roman" panose="02020603050405020304" pitchFamily="65" charset="-122"/>
                <a:ea typeface="宋体" panose="02010600030101010101" pitchFamily="2" charset="-122"/>
              </a:rPr>
              <a:t>筹款,募集资金</a:t>
            </a:r>
            <a:r>
              <a:rPr lang="zh-CN" altLang="en-US" sz="1815" kern="0" dirty="0">
                <a:solidFill>
                  <a:srgbClr val="000000"/>
                </a:solidFill>
                <a:latin typeface="Times New Roman" panose="02020603050405020304" pitchFamily="65" charset="-122"/>
                <a:ea typeface="宋体" panose="02010600030101010101" pitchFamily="2" charset="-122"/>
              </a:rPr>
              <a:t>    </a:t>
            </a:r>
            <a:endParaRPr lang="en-US" altLang="zh-CN" sz="1815" u="sng"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a:solidFill>
                  <a:srgbClr val="000000"/>
                </a:solidFill>
                <a:latin typeface="Times New Roman" panose="02020603050405020304" pitchFamily="65" charset="-122"/>
                <a:ea typeface="宋体" panose="02010600030101010101" pitchFamily="2" charset="-122"/>
              </a:rPr>
              <a:t>35.save...from... </a:t>
            </a:r>
            <a:r>
              <a:rPr lang="zh-CN" altLang="en-US" sz="1815" u="sng" kern="0" dirty="0">
                <a:solidFill>
                  <a:srgbClr val="FF0000"/>
                </a:solidFill>
                <a:latin typeface="Times New Roman" panose="02020603050405020304" pitchFamily="65" charset="-122"/>
                <a:ea typeface="宋体" panose="02010600030101010101" pitchFamily="2" charset="-122"/>
              </a:rPr>
              <a:t>拯救</a:t>
            </a:r>
            <a:r>
              <a:rPr lang="zh-CN" altLang="en-US" sz="1815" u="sng" kern="0" dirty="0">
                <a:solidFill>
                  <a:srgbClr val="FF0000"/>
                </a:solidFill>
                <a:latin typeface="黑体" panose="02010609060101010101" pitchFamily="65" charset="-122"/>
                <a:ea typeface="宋体" panose="02010600030101010101" pitchFamily="2" charset="-122"/>
              </a:rPr>
              <a:t>……</a:t>
            </a:r>
            <a:r>
              <a:rPr lang="zh-CN" altLang="en-US" sz="1815" u="sng" kern="0" dirty="0">
                <a:solidFill>
                  <a:srgbClr val="FF0000"/>
                </a:solidFill>
                <a:latin typeface="Times New Roman" panose="02020603050405020304" pitchFamily="65" charset="-122"/>
                <a:ea typeface="宋体" panose="02010600030101010101" pitchFamily="2" charset="-122"/>
              </a:rPr>
              <a:t>免于</a:t>
            </a:r>
            <a:r>
              <a:rPr lang="zh-CN" altLang="en-US" sz="1815" u="sng" kern="0" dirty="0">
                <a:solidFill>
                  <a:srgbClr val="FF0000"/>
                </a:solidFill>
                <a:latin typeface="黑体" panose="02010609060101010101" pitchFamily="65" charset="-122"/>
                <a:ea typeface="宋体" panose="02010600030101010101" pitchFamily="2" charset="-122"/>
              </a:rPr>
              <a:t>……</a:t>
            </a:r>
            <a:r>
              <a:rPr lang="zh-CN" altLang="en-US" sz="1815" u="sng" kern="0" dirty="0">
                <a:solidFill>
                  <a:srgbClr val="FF0000"/>
                </a:solidFill>
                <a:latin typeface="Times New Roman" panose="02020603050405020304" pitchFamily="65" charset="-122"/>
                <a:ea typeface="宋体" panose="02010600030101010101" pitchFamily="2" charset="-122"/>
              </a:rPr>
              <a:t>;从</a:t>
            </a:r>
            <a:r>
              <a:rPr lang="zh-CN" altLang="en-US" sz="1815" u="sng" kern="0" dirty="0">
                <a:solidFill>
                  <a:srgbClr val="FF0000"/>
                </a:solidFill>
                <a:latin typeface="黑体" panose="02010609060101010101" pitchFamily="65" charset="-122"/>
                <a:ea typeface="宋体" panose="02010600030101010101" pitchFamily="2" charset="-122"/>
              </a:rPr>
              <a:t>……</a:t>
            </a:r>
            <a:r>
              <a:rPr lang="zh-CN" altLang="en-US" sz="1815" u="sng" kern="0" dirty="0">
                <a:solidFill>
                  <a:srgbClr val="FF0000"/>
                </a:solidFill>
                <a:latin typeface="Times New Roman" panose="02020603050405020304" pitchFamily="65" charset="-122"/>
                <a:ea typeface="宋体" panose="02010600030101010101" pitchFamily="2" charset="-122"/>
              </a:rPr>
              <a:t>中救出</a:t>
            </a:r>
            <a:r>
              <a:rPr lang="zh-CN" altLang="en-US" sz="1815" u="sng" kern="0" dirty="0">
                <a:solidFill>
                  <a:srgbClr val="FF0000"/>
                </a:solidFill>
                <a:latin typeface="黑体" panose="02010609060101010101" pitchFamily="65" charset="-122"/>
                <a:ea typeface="宋体" panose="02010600030101010101" pitchFamily="2" charset="-122"/>
              </a:rPr>
              <a:t>……</a:t>
            </a:r>
            <a:r>
              <a:rPr lang="zh-CN" altLang="en-US" sz="1815" kern="0" dirty="0">
                <a:solidFill>
                  <a:srgbClr val="000000"/>
                </a:solidFill>
                <a:latin typeface="Times New Roman" panose="02020603050405020304" pitchFamily="65" charset="-122"/>
                <a:ea typeface="宋体" panose="02010600030101010101" pitchFamily="2" charset="-122"/>
              </a:rPr>
              <a:t>    </a:t>
            </a:r>
            <a:endParaRPr lang="zh-CN" altLang="en-US" sz="2000"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2000232" y="832040"/>
            <a:ext cx="2071702"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2857500" y="1260475"/>
            <a:ext cx="121412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2571736" y="1689296"/>
            <a:ext cx="142876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678430" y="2117725"/>
            <a:ext cx="146621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2321544" y="2546552"/>
            <a:ext cx="1571636"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2499981" y="2975180"/>
            <a:ext cx="107157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2464738" y="3403808"/>
            <a:ext cx="1143008"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643360" y="3832436"/>
            <a:ext cx="1500198"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928477" y="4261064"/>
            <a:ext cx="785818"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2714625" y="4744085"/>
            <a:ext cx="174688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822450" y="5182870"/>
            <a:ext cx="1034415"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2212939" y="5580063"/>
            <a:ext cx="1536700"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2247900" y="6036945"/>
            <a:ext cx="38284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ustomerInfo>
  <UserName>Administrator</UserName>
  <CompanyName/>
  <MachineID>A666</MachineID>
  <ToolID>ljRTAAAAKGU=</ToolID>
  <Data><![CDATA[bGpSVEFBQUFLR1U9]]></Data>
</CustomerInfo>
</file>

<file path=customXml/itemProps1.xml><?xml version="1.0" encoding="utf-8"?>
<ds:datastoreItem xmlns:ds="http://schemas.openxmlformats.org/officeDocument/2006/customXml" ds:itemID="{2F35CBE1-4E4E-4AA7-84AE-9AB1E03CE2DD}">
  <ds:schemaRefs/>
</ds:datastoreItem>
</file>

<file path=docProps/app.xml><?xml version="1.0" encoding="utf-8"?>
<Properties xmlns="http://schemas.openxmlformats.org/officeDocument/2006/extended-properties" xmlns:vt="http://schemas.openxmlformats.org/officeDocument/2006/docPropsVTypes">
  <Template>1-Unit 1　Food for thought</Template>
  <TotalTime>203</TotalTime>
  <Words>9810</Words>
  <Application>Microsoft Office PowerPoint</Application>
  <PresentationFormat>自定义</PresentationFormat>
  <Paragraphs>554</Paragraphs>
  <Slides>65</Slides>
  <Notes>65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65</vt:i4>
      </vt:variant>
    </vt:vector>
  </HeadingPairs>
  <TitlesOfParts>
    <vt:vector size="70" baseType="lpstr">
      <vt:lpstr>黑体</vt:lpstr>
      <vt:lpstr>Arial</vt:lpstr>
      <vt:lpstr>Calibri</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封面标题</dc:title>
  <dc:creator/>
  <cp:lastModifiedBy>许 婷婷</cp:lastModifiedBy>
  <cp:revision>114</cp:revision>
  <dcterms:created xsi:type="dcterms:W3CDTF">2021-06-24T13:32:00Z</dcterms:created>
  <dcterms:modified xsi:type="dcterms:W3CDTF">2022-04-22T02:40:40Z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