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tags/tag1.xml" ContentType="application/vnd.openxmlformats-officedocument.presentationml.tags+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75"/>
  </p:notesMasterIdLst>
  <p:sldIdLst>
    <p:sldId id="330"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23" r:id="rId18"/>
    <p:sldId id="272" r:id="rId19"/>
    <p:sldId id="273" r:id="rId20"/>
    <p:sldId id="274" r:id="rId21"/>
    <p:sldId id="275" r:id="rId22"/>
    <p:sldId id="324" r:id="rId23"/>
    <p:sldId id="276" r:id="rId24"/>
    <p:sldId id="277" r:id="rId25"/>
    <p:sldId id="278" r:id="rId26"/>
    <p:sldId id="279" r:id="rId27"/>
    <p:sldId id="280" r:id="rId28"/>
    <p:sldId id="281" r:id="rId29"/>
    <p:sldId id="282" r:id="rId30"/>
    <p:sldId id="325" r:id="rId31"/>
    <p:sldId id="283" r:id="rId32"/>
    <p:sldId id="284" r:id="rId33"/>
    <p:sldId id="285" r:id="rId34"/>
    <p:sldId id="286" r:id="rId35"/>
    <p:sldId id="326" r:id="rId36"/>
    <p:sldId id="287" r:id="rId37"/>
    <p:sldId id="288" r:id="rId38"/>
    <p:sldId id="289" r:id="rId39"/>
    <p:sldId id="290" r:id="rId40"/>
    <p:sldId id="291" r:id="rId41"/>
    <p:sldId id="292" r:id="rId42"/>
    <p:sldId id="293" r:id="rId43"/>
    <p:sldId id="294" r:id="rId44"/>
    <p:sldId id="295" r:id="rId45"/>
    <p:sldId id="327" r:id="rId46"/>
    <p:sldId id="296" r:id="rId47"/>
    <p:sldId id="297" r:id="rId48"/>
    <p:sldId id="298" r:id="rId49"/>
    <p:sldId id="299" r:id="rId50"/>
    <p:sldId id="328" r:id="rId51"/>
    <p:sldId id="300" r:id="rId52"/>
    <p:sldId id="301" r:id="rId53"/>
    <p:sldId id="302" r:id="rId54"/>
    <p:sldId id="303" r:id="rId55"/>
    <p:sldId id="304" r:id="rId56"/>
    <p:sldId id="305" r:id="rId57"/>
    <p:sldId id="306" r:id="rId58"/>
    <p:sldId id="307" r:id="rId59"/>
    <p:sldId id="308" r:id="rId60"/>
    <p:sldId id="309" r:id="rId61"/>
    <p:sldId id="310" r:id="rId62"/>
    <p:sldId id="329" r:id="rId63"/>
    <p:sldId id="311" r:id="rId64"/>
    <p:sldId id="312" r:id="rId65"/>
    <p:sldId id="313" r:id="rId66"/>
    <p:sldId id="315" r:id="rId67"/>
    <p:sldId id="316" r:id="rId68"/>
    <p:sldId id="317" r:id="rId69"/>
    <p:sldId id="318" r:id="rId70"/>
    <p:sldId id="319" r:id="rId71"/>
    <p:sldId id="320" r:id="rId72"/>
    <p:sldId id="321" r:id="rId73"/>
    <p:sldId id="322" r:id="rId74"/>
  </p:sldIdLst>
  <p:sldSz cx="9144000" cy="684053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78142" autoAdjust="0"/>
  </p:normalViewPr>
  <p:slideViewPr>
    <p:cSldViewPr>
      <p:cViewPr>
        <p:scale>
          <a:sx n="100" d="100"/>
          <a:sy n="100" d="100"/>
        </p:scale>
        <p:origin x="-1944" y="-396"/>
      </p:cViewPr>
      <p:guideLst>
        <p:guide orient="horz" pos="2217"/>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E16A1-CD54-44AD-AAEF-7C0100267705}" type="datetimeFigureOut">
              <a:rPr lang="zh-CN" altLang="en-US" smtClean="0"/>
              <a:pPr/>
              <a:t>2021/7/1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C518D-AE7E-41F4-BDAF-13DD522B5C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
        <p:nvSpPr>
          <p:cNvPr id="7" name="矩形 6"/>
          <p:cNvSpPr/>
          <p:nvPr/>
        </p:nvSpPr>
        <p:spPr>
          <a:xfrm>
            <a:off x="2613017" y="122517"/>
            <a:ext cx="3583865" cy="576248"/>
          </a:xfrm>
          <a:prstGeom prst="rect">
            <a:avLst/>
          </a:prstGeom>
        </p:spPr>
        <p:txBody>
          <a:bodyPr wrap="none">
            <a:spAutoFit/>
          </a:bodyPr>
          <a:lstStyle/>
          <a:p>
            <a:pPr marL="0" marR="0" indent="0" algn="ctr" defTabSz="914400" rtl="0" eaLnBrk="1" fontAlgn="auto" latinLnBrk="0" hangingPunct="1">
              <a:lnSpc>
                <a:spcPct val="150000"/>
              </a:lnSpc>
              <a:spcBef>
                <a:spcPct val="0"/>
              </a:spcBef>
              <a:spcAft>
                <a:spcPts val="0"/>
              </a:spcAft>
              <a:buClrTx/>
              <a:buSzTx/>
              <a:buFontTx/>
              <a:buNone/>
              <a:defRPr/>
            </a:pPr>
            <a:r>
              <a:rPr lang="en-US" altLang="zh-CN" sz="2400" b="1" dirty="0" smtClean="0">
                <a:latin typeface="Times New Roman" panose="02020603050405020304" pitchFamily="18" charset="0"/>
                <a:ea typeface="黑体" panose="02010609060101010101" pitchFamily="65" charset="-122"/>
                <a:cs typeface="Times New Roman" panose="02020603050405020304" pitchFamily="18" charset="0"/>
              </a:rPr>
              <a:t>Unit 4</a:t>
            </a:r>
            <a:r>
              <a:rPr lang="zh-CN" altLang="en-US" sz="2400" b="1" dirty="0" smtClean="0">
                <a:latin typeface="Times New Roman" panose="02020603050405020304" pitchFamily="18" charset="0"/>
                <a:ea typeface="黑体" panose="02010609060101010101" pitchFamily="65"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65" charset="-122"/>
                <a:cs typeface="Times New Roman" panose="02020603050405020304" pitchFamily="18" charset="0"/>
              </a:rPr>
              <a:t> Stage and screen</a:t>
            </a:r>
            <a:endParaRPr lang="zh-CN" altLang="en-US" sz="2400" b="1" dirty="0" smtClean="0">
              <a:latin typeface="Times New Roman" panose="02020603050405020304" pitchFamily="18" charset="0"/>
              <a:ea typeface="黑体" panose="02010609060101010101" pitchFamily="65" charset="-122"/>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1569FB26-FCF9-4974-8A1F-3FEA2E646177}"/>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 y="-39571"/>
            <a:ext cx="9180512" cy="689226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标题 1"/>
          <p:cNvSpPr txBox="1">
            <a:spLocks noChangeArrowheads="1"/>
          </p:cNvSpPr>
          <p:nvPr/>
        </p:nvSpPr>
        <p:spPr bwMode="auto">
          <a:xfrm>
            <a:off x="1285852" y="206835"/>
            <a:ext cx="3500462" cy="427352"/>
          </a:xfrm>
          <a:prstGeom prst="rect">
            <a:avLst/>
          </a:prstGeom>
          <a:noFill/>
          <a:ln w="9525">
            <a:noFill/>
            <a:miter lim="800000"/>
          </a:ln>
        </p:spPr>
        <p:txBody>
          <a:bodyPr anchor="ctr"/>
          <a:lstStyle/>
          <a:p>
            <a:pPr algn="l" eaLnBrk="0" latinLnBrk="1" hangingPunct="0">
              <a:spcBef>
                <a:spcPts val="140"/>
              </a:spcBef>
            </a:pPr>
            <a:r>
              <a:rPr lang="zh-CN" altLang="en-US" sz="2000" b="1" kern="0" dirty="0" smtClean="0">
                <a:solidFill>
                  <a:schemeClr val="bg1"/>
                </a:solidFill>
                <a:latin typeface="Times New Roman" panose="02020603050405020304" pitchFamily="65" charset="-122"/>
                <a:ea typeface="黑体" panose="02010609060101010101" pitchFamily="65" charset="-122"/>
              </a:rPr>
              <a:t>第1讲　描述运动的基本概念</a:t>
            </a:r>
            <a:endParaRPr lang="zh-CN" altLang="en-US" sz="2000" b="1" dirty="0">
              <a:solidFill>
                <a:schemeClr val="bg1"/>
              </a:solidFill>
            </a:endParaRPr>
          </a:p>
        </p:txBody>
      </p:sp>
      <p:pic>
        <p:nvPicPr>
          <p:cNvPr id="8194" name="Picture 2" descr="C:\Users\dell\Desktop\图片1.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24544" y="6228581"/>
            <a:ext cx="9721080" cy="641159"/>
          </a:xfrm>
          <a:prstGeom prst="rect">
            <a:avLst/>
          </a:prstGeom>
          <a:noFill/>
          <a:extLst>
            <a:ext uri="{909E8E84-426E-40DD-AFC4-6F175D3DCCD1}">
              <a14:hiddenFill xmlns:a14="http://schemas.microsoft.com/office/drawing/2010/main" xmlns="">
                <a:solidFill>
                  <a:srgbClr val="FFFFFF"/>
                </a:solidFill>
              </a14:hiddenFill>
            </a:ext>
          </a:extLst>
        </p:spPr>
      </p:pic>
      <p:pic>
        <p:nvPicPr>
          <p:cNvPr id="8195" name="Picture 3" descr="C:\Users\dell\Desktop\21123.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058" y="0"/>
            <a:ext cx="9144000" cy="814387"/>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jpeg"/></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jpeg"/></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jpeg"/></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jpeg"/><Relationship Id="rId4" Type="http://schemas.openxmlformats.org/officeDocument/2006/relationships/image" Target="../media/image18.jpeg"/></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jpeg"/><Relationship Id="rId4" Type="http://schemas.openxmlformats.org/officeDocument/2006/relationships/image" Target="../media/image19.jpeg"/></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jpeg"/></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jpeg"/><Relationship Id="rId4" Type="http://schemas.openxmlformats.org/officeDocument/2006/relationships/image" Target="../media/image20.jpeg"/></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5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6.jpeg"/></Relationships>
</file>

<file path=ppt/slides/_rels/slide6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2.jpeg"/><Relationship Id="rId4" Type="http://schemas.openxmlformats.org/officeDocument/2006/relationships/image" Target="../media/image10.jpeg"/></Relationships>
</file>

<file path=ppt/slides/_rels/slide6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6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916988" y="5420533"/>
            <a:ext cx="6111396" cy="656409"/>
          </a:xfrm>
          <a:prstGeom prst="rect">
            <a:avLst/>
          </a:prstGeom>
        </p:spPr>
        <p:txBody>
          <a:bodyPr vert="horz" lIns="91440" tIns="45720" rIns="91440" bIns="45720" rtlCol="0">
            <a:normAutofit fontScale="25000" lnSpcReduction="20000"/>
          </a:bodyPr>
          <a:lstStyle/>
          <a:p>
            <a:pPr algn="ctr">
              <a:lnSpc>
                <a:spcPct val="170000"/>
              </a:lnSpc>
              <a:spcBef>
                <a:spcPct val="0"/>
              </a:spcBef>
              <a:defRPr/>
            </a:pPr>
            <a:r>
              <a:rPr lang="zh-CN" altLang="en-US" sz="14400" dirty="0" smtClean="0">
                <a:solidFill>
                  <a:schemeClr val="bg1"/>
                </a:solidFill>
                <a:latin typeface="黑体" pitchFamily="2" charset="-122"/>
                <a:ea typeface="黑体" pitchFamily="2" charset="-122"/>
              </a:rPr>
              <a:t>高中英语  必修</a:t>
            </a:r>
            <a:r>
              <a:rPr lang="zh-CN" altLang="en-US" sz="9600" dirty="0" smtClean="0">
                <a:solidFill>
                  <a:schemeClr val="bg1"/>
                </a:solidFill>
                <a:latin typeface="黑体" pitchFamily="2" charset="-122"/>
                <a:ea typeface="黑体" pitchFamily="2" charset="-122"/>
                <a:cs typeface="+mj-cs"/>
              </a:rPr>
              <a:t>第二</a:t>
            </a:r>
            <a:r>
              <a:rPr kumimoji="0" lang="zh-CN" altLang="en-US"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册</a:t>
            </a:r>
            <a:r>
              <a:rPr kumimoji="0" lang="en-US" altLang="zh-CN"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 </a:t>
            </a:r>
            <a:r>
              <a:rPr kumimoji="0" lang="zh-CN" altLang="en-US"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外研版</a:t>
            </a:r>
          </a:p>
        </p:txBody>
      </p:sp>
    </p:spTree>
    <p:custDataLst>
      <p:custData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48551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19.all too often </a:t>
            </a:r>
            <a:r>
              <a:rPr lang="zh-CN" altLang="en-US" sz="1815" u="sng" kern="0" dirty="0" smtClean="0">
                <a:solidFill>
                  <a:srgbClr val="FF0000"/>
                </a:solidFill>
                <a:latin typeface="Times New Roman" panose="02020603050405020304" pitchFamily="65" charset="-122"/>
                <a:ea typeface="宋体" panose="02010600030101010101" pitchFamily="2" charset="-122"/>
              </a:rPr>
              <a:t>　时常,经常是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20.end up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最终成为;最后处于    </a:t>
            </a:r>
            <a:endParaRPr lang="zh-CN" altLang="en-US" sz="2000" dirty="0" smtClean="0">
              <a:solidFill>
                <a:srgbClr val="FF0000"/>
              </a:solidFill>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21.result in  </a:t>
            </a:r>
            <a:r>
              <a:rPr lang="zh-CN" altLang="en-US" sz="1815" u="sng" kern="0" dirty="0" smtClean="0">
                <a:solidFill>
                  <a:srgbClr val="FF0000"/>
                </a:solidFill>
                <a:latin typeface="Times New Roman" panose="02020603050405020304" pitchFamily="65" charset="-122"/>
                <a:ea typeface="宋体" panose="02010600030101010101" pitchFamily="2" charset="-122"/>
              </a:rPr>
              <a:t>　导致,造成    </a:t>
            </a:r>
            <a:endParaRPr lang="zh-CN" altLang="en-US" sz="2000" dirty="0" smtClean="0">
              <a:solidFill>
                <a:srgbClr val="FF0000"/>
              </a:solidFill>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22.to some extent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在某种程度上    </a:t>
            </a:r>
            <a:endParaRPr lang="zh-CN" altLang="en-US" sz="2000" dirty="0" smtClean="0">
              <a:solidFill>
                <a:srgbClr val="FF0000"/>
              </a:solidFill>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23.in one’s own right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凭借自身,靠自己    </a:t>
            </a:r>
            <a:endParaRPr lang="zh-CN" altLang="en-US" sz="2000" dirty="0" smtClean="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24.turn to </a:t>
            </a:r>
            <a:r>
              <a:rPr lang="zh-CN" altLang="en-US" sz="1815" u="sng" kern="0" dirty="0" smtClean="0">
                <a:solidFill>
                  <a:srgbClr val="FF0000"/>
                </a:solidFill>
                <a:latin typeface="Times New Roman" panose="02020603050405020304" pitchFamily="65" charset="-122"/>
                <a:ea typeface="宋体" panose="02010600030101010101" pitchFamily="2" charset="-122"/>
              </a:rPr>
              <a:t>　转向;求助于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25.get out of hand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失控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26.on top of  </a:t>
            </a:r>
            <a:r>
              <a:rPr lang="zh-CN" altLang="en-US" sz="1815" u="sng" kern="0" dirty="0" smtClean="0">
                <a:solidFill>
                  <a:srgbClr val="FF0000"/>
                </a:solidFill>
                <a:latin typeface="Times New Roman" panose="02020603050405020304" pitchFamily="65" charset="-122"/>
                <a:ea typeface="宋体" panose="02010600030101010101" pitchFamily="2" charset="-122"/>
              </a:rPr>
              <a:t>　除</a:t>
            </a:r>
            <a:r>
              <a:rPr lang="zh-CN" altLang="en-US" sz="1815" u="sng" kern="0" dirty="0" smtClean="0">
                <a:solidFill>
                  <a:srgbClr val="FF0000"/>
                </a:solidFill>
                <a:latin typeface="黑体" panose="02010609060101010101"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之外;在</a:t>
            </a:r>
            <a:r>
              <a:rPr lang="zh-CN" altLang="en-US" sz="1815" u="sng" kern="0" dirty="0" smtClean="0">
                <a:solidFill>
                  <a:srgbClr val="FF0000"/>
                </a:solidFill>
                <a:latin typeface="黑体" panose="02010609060101010101"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上方    </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2169160" y="1491615"/>
            <a:ext cx="168910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714500" y="1920240"/>
            <a:ext cx="257238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802765" y="2348865"/>
            <a:ext cx="148399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2465070" y="2777490"/>
            <a:ext cx="203390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2928620" y="3241675"/>
            <a:ext cx="226504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714500" y="3634740"/>
            <a:ext cx="177038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2500630" y="4063365"/>
            <a:ext cx="98425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928495" y="4502150"/>
            <a:ext cx="289750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8"/>
                                        </p:tgtEl>
                                      </p:cBhvr>
                                    </p:animEffect>
                                    <p:set>
                                      <p:cBhvr>
                                        <p:cTn id="27" dur="1" fill="hold">
                                          <p:stCondLst>
                                            <p:cond delay="19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9"/>
                                        </p:tgtEl>
                                      </p:cBhvr>
                                    </p:animEffect>
                                    <p:set>
                                      <p:cBhvr>
                                        <p:cTn id="32" dur="1" fill="hold">
                                          <p:stCondLst>
                                            <p:cond delay="19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10"/>
                                        </p:tgtEl>
                                      </p:cBhvr>
                                    </p:animEffect>
                                    <p:set>
                                      <p:cBhvr>
                                        <p:cTn id="37" dur="1" fill="hold">
                                          <p:stCondLst>
                                            <p:cond delay="1999"/>
                                          </p:stCondLst>
                                        </p:cTn>
                                        <p:tgtEl>
                                          <p:spTgt spid="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1"/>
                                        </p:tgtEl>
                                      </p:cBhvr>
                                    </p:animEffect>
                                    <p:set>
                                      <p:cBhvr>
                                        <p:cTn id="42"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18972"/>
            <a:ext cx="8316000" cy="43256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Ⅲ.经典结构</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1.作为一名英语文学是我的主要科目之一的高中学生,我不得不(学习《哈姆雷特》)!</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As a high school student </a:t>
            </a:r>
            <a:r>
              <a:rPr lang="zh-CN" altLang="en-US" sz="1815" u="sng" kern="0" dirty="0" smtClean="0">
                <a:solidFill>
                  <a:srgbClr val="FF0000"/>
                </a:solidFill>
                <a:latin typeface="Times New Roman" panose="02020603050405020304" pitchFamily="65" charset="-122"/>
                <a:ea typeface="宋体" panose="02010600030101010101" pitchFamily="2" charset="-122"/>
              </a:rPr>
              <a:t>　with English literature as one of my main subjects    </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 have to!</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我满怀信心——直到京剧来到城里!</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 was full of confidence— </a:t>
            </a:r>
            <a:r>
              <a:rPr lang="zh-CN" altLang="en-US" sz="1815" u="sng" kern="0" dirty="0" smtClean="0">
                <a:solidFill>
                  <a:srgbClr val="FF0000"/>
                </a:solidFill>
                <a:latin typeface="Times New Roman" panose="02020603050405020304" pitchFamily="65" charset="-122"/>
                <a:ea typeface="宋体" panose="02010600030101010101" pitchFamily="2" charset="-122"/>
              </a:rPr>
              <a:t>　until the Peking Opera came to town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3.始于18世纪,京剧已有200多年的历史。</a:t>
            </a:r>
            <a:endParaRPr lang="zh-CN" altLang="en-US" dirty="0"/>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Dating back to the 18th century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Peking Opera has over two hundred years of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history.</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3032760" y="2757170"/>
            <a:ext cx="5067935" cy="35687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3363595" y="4107180"/>
            <a:ext cx="3827780" cy="28800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720381" y="4946181"/>
            <a:ext cx="321471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845861"/>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4.为了找到答案,我那时不得不去看《王子复仇记》——京剧版的《哈姆雷特》。</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To find out the answer    </a:t>
            </a:r>
            <a:r>
              <a:rPr lang="en-US" altLang="zh-CN" sz="1815" kern="0" dirty="0" smtClean="0">
                <a:solidFill>
                  <a:srgbClr val="000000"/>
                </a:solidFill>
                <a:latin typeface="Times New Roman" panose="02020603050405020304" pitchFamily="65" charset="-122"/>
                <a:ea typeface="宋体" panose="02010600030101010101" pitchFamily="2" charset="-122"/>
              </a:rPr>
              <a:t>, I just had to go and see </a:t>
            </a:r>
            <a:r>
              <a:rPr lang="en-US" altLang="zh-CN" sz="1815" i="1" kern="0" dirty="0" smtClean="0">
                <a:solidFill>
                  <a:srgbClr val="000000"/>
                </a:solidFill>
                <a:latin typeface="Times New Roman" panose="02020603050405020304" pitchFamily="65" charset="-122"/>
                <a:ea typeface="宋体" panose="02010600030101010101" pitchFamily="2" charset="-122"/>
              </a:rPr>
              <a:t>The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Revenge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of</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Prince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err="1" smtClean="0">
                <a:solidFill>
                  <a:srgbClr val="000000"/>
                </a:solidFill>
                <a:latin typeface="Times New Roman" panose="02020603050405020304" pitchFamily="65" charset="-122"/>
                <a:ea typeface="宋体" panose="02010600030101010101" pitchFamily="2" charset="-122"/>
              </a:rPr>
              <a:t>Zidan</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the Peking Opera version of </a:t>
            </a:r>
            <a:r>
              <a:rPr lang="en-US" altLang="zh-CN" sz="1815" i="1" kern="0" dirty="0" smtClean="0">
                <a:solidFill>
                  <a:srgbClr val="000000"/>
                </a:solidFill>
                <a:latin typeface="Times New Roman" panose="02020603050405020304" pitchFamily="65" charset="-122"/>
                <a:ea typeface="宋体" panose="02010600030101010101" pitchFamily="2" charset="-122"/>
              </a:rPr>
              <a:t>Hamlet</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en-US" altLang="zh-CN"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5.这些声音本身听起来真的很独特——一些女性的声音如此之高以至于我相信</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它们能打破玻璃!</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voices themselves sounded really unique—some of the female voices were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so high that    </a:t>
            </a:r>
            <a:r>
              <a:rPr lang="zh-CN" altLang="en-US" sz="1815" kern="0" dirty="0" smtClean="0">
                <a:solidFill>
                  <a:srgbClr val="000000"/>
                </a:solidFill>
                <a:latin typeface="Times New Roman" panose="02020603050405020304" pitchFamily="65" charset="-122"/>
                <a:ea typeface="宋体" panose="02010600030101010101" pitchFamily="2" charset="-122"/>
              </a:rPr>
              <a:t> I was sure they could break glass!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6.多么浪费时间啊!</a:t>
            </a:r>
            <a:endParaRPr lang="zh-CN" altLang="en-US" dirty="0"/>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What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 waste of time!</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720090" y="1903095"/>
            <a:ext cx="254889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720090" y="4071620"/>
            <a:ext cx="155765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720090" y="4928870"/>
            <a:ext cx="9861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83349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a:t>
            </a:r>
            <a:r>
              <a:rPr lang="zh-CN" altLang="en-US" sz="1815" kern="0" dirty="0" smtClean="0">
                <a:solidFill>
                  <a:srgbClr val="000000"/>
                </a:solidFill>
                <a:latin typeface="Times New Roman" panose="02020603050405020304" pitchFamily="65" charset="-122"/>
                <a:ea typeface="宋体" panose="02010600030101010101" pitchFamily="2" charset="-122"/>
              </a:rPr>
              <a:t>如果是这样的话</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为什么从来没有根据西方最早、最伟大的叙事作品之一</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荷马的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奥德赛</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改编过一部同样伟大的电影呢</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zh-CN" altLang="en-US" sz="2000" dirty="0" smtClean="0"/>
          </a:p>
          <a:p>
            <a:pPr eaLnBrk="0" latinLnBrk="1" hangingPunct="0">
              <a:lnSpc>
                <a:spcPct val="150000"/>
              </a:lnSpc>
              <a:spcBef>
                <a:spcPts val="140"/>
              </a:spcBef>
            </a:pP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If so     </a:t>
            </a:r>
            <a:r>
              <a:rPr lang="en-US" altLang="zh-CN" sz="1815" kern="0" dirty="0" smtClean="0">
                <a:solidFill>
                  <a:srgbClr val="000000"/>
                </a:solidFill>
                <a:latin typeface="Times New Roman" panose="02020603050405020304" pitchFamily="65" charset="-122"/>
                <a:ea typeface="宋体" panose="02010600030101010101" pitchFamily="2" charset="-122"/>
              </a:rPr>
              <a:t>, why has one of the earliest and greatest works in Western storytelling, </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Homer’s </a:t>
            </a:r>
            <a:r>
              <a:rPr lang="en-US" altLang="zh-CN" sz="1815" i="1" kern="0" dirty="0" smtClean="0">
                <a:solidFill>
                  <a:srgbClr val="000000"/>
                </a:solidFill>
                <a:latin typeface="Times New Roman" panose="02020603050405020304" pitchFamily="65" charset="-122"/>
                <a:ea typeface="宋体" panose="02010600030101010101" pitchFamily="2" charset="-122"/>
              </a:rPr>
              <a:t>The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Odyssey</a:t>
            </a:r>
            <a:r>
              <a:rPr lang="en-US" altLang="zh-CN" sz="1815" kern="0" dirty="0" smtClean="0">
                <a:solidFill>
                  <a:srgbClr val="000000"/>
                </a:solidFill>
                <a:latin typeface="Times New Roman" panose="02020603050405020304" pitchFamily="65" charset="-122"/>
                <a:ea typeface="宋体" panose="02010600030101010101" pitchFamily="2" charset="-122"/>
              </a:rPr>
              <a:t>, never had an equally great movie based on it?</a:t>
            </a:r>
            <a:endParaRPr lang="en-US" altLang="zh-CN"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8.这是即使是非常成功的哈利·波特系列电影也无法逃避的事,因为原著的粉丝们</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很失望,没有看到他们最喜欢的一些角色出现在电影版本中。</a:t>
            </a:r>
            <a:endParaRPr lang="zh-CN" altLang="en-US" dirty="0"/>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This is something that    </a:t>
            </a:r>
            <a:r>
              <a:rPr lang="zh-CN" altLang="en-US" sz="1815" kern="0" dirty="0" smtClean="0">
                <a:solidFill>
                  <a:srgbClr val="000000"/>
                </a:solidFill>
                <a:latin typeface="Times New Roman" panose="02020603050405020304" pitchFamily="65" charset="-122"/>
                <a:ea typeface="宋体" panose="02010600030101010101" pitchFamily="2" charset="-122"/>
              </a:rPr>
              <a:t> even the highly successful Harry Potter movies can’t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escape from, with fans of the books disappointed not to see some of their favourite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characters in the movie versions.</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720090" y="2312670"/>
            <a:ext cx="90424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720090" y="4044315"/>
            <a:ext cx="253047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79616"/>
            <a:ext cx="8316000" cy="341376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Ⅳ.长难句分析</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1.At first, I thought what I heard was a violin, but later I learnt that it was an instru-</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ment with two strings called </a:t>
            </a:r>
            <a:r>
              <a:rPr lang="zh-CN" altLang="en-US" sz="1815" i="1" kern="0" dirty="0" smtClean="0">
                <a:solidFill>
                  <a:srgbClr val="000000"/>
                </a:solidFill>
                <a:latin typeface="Times New Roman" panose="02020603050405020304" pitchFamily="65" charset="-122"/>
                <a:ea typeface="宋体" panose="02010600030101010101" pitchFamily="2" charset="-122"/>
              </a:rPr>
              <a:t>jinghu</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分析:本句是并列复合句,but前一个分句中含有</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宾语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从句what I heard was a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violin;but后一个分句中含有 </a:t>
            </a:r>
            <a:r>
              <a:rPr lang="zh-CN" altLang="en-US" sz="1815" u="sng" kern="0" dirty="0" smtClean="0">
                <a:solidFill>
                  <a:srgbClr val="FF0000"/>
                </a:solidFill>
                <a:latin typeface="Times New Roman" panose="02020603050405020304" pitchFamily="65" charset="-122"/>
                <a:ea typeface="宋体" panose="02010600030101010101" pitchFamily="2" charset="-122"/>
              </a:rPr>
              <a:t>　宾语   </a:t>
            </a:r>
            <a:r>
              <a:rPr lang="zh-CN" altLang="en-US" sz="1815" kern="0" dirty="0" smtClean="0">
                <a:solidFill>
                  <a:srgbClr val="000000"/>
                </a:solidFill>
                <a:latin typeface="Times New Roman" panose="02020603050405020304" pitchFamily="65" charset="-122"/>
                <a:ea typeface="宋体" panose="02010600030101010101" pitchFamily="2" charset="-122"/>
              </a:rPr>
              <a:t>  从句that it was an instrument with two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strings called </a:t>
            </a:r>
            <a:r>
              <a:rPr lang="zh-CN" altLang="en-US" sz="1815" i="1" kern="0" dirty="0" smtClean="0">
                <a:solidFill>
                  <a:srgbClr val="000000"/>
                </a:solidFill>
                <a:latin typeface="Times New Roman" panose="02020603050405020304" pitchFamily="65" charset="-122"/>
                <a:ea typeface="宋体" panose="02010600030101010101" pitchFamily="2" charset="-122"/>
              </a:rPr>
              <a:t>jinghu</a:t>
            </a:r>
            <a:r>
              <a:rPr lang="zh-CN" altLang="en-US" sz="1815" kern="0" dirty="0" smtClean="0">
                <a:solidFill>
                  <a:srgbClr val="000000"/>
                </a:solidFill>
                <a:latin typeface="Times New Roman" panose="02020603050405020304" pitchFamily="65" charset="-122"/>
                <a:ea typeface="宋体" panose="02010600030101010101" pitchFamily="2" charset="-122"/>
              </a:rPr>
              <a:t>;called </a:t>
            </a:r>
            <a:r>
              <a:rPr lang="zh-CN" altLang="en-US" sz="1815" i="1" kern="0" dirty="0" smtClean="0">
                <a:solidFill>
                  <a:srgbClr val="000000"/>
                </a:solidFill>
                <a:latin typeface="Times New Roman" panose="02020603050405020304" pitchFamily="65" charset="-122"/>
                <a:ea typeface="宋体" panose="02010600030101010101" pitchFamily="2" charset="-122"/>
              </a:rPr>
              <a:t>jinghu</a:t>
            </a:r>
            <a:r>
              <a:rPr lang="zh-CN" altLang="en-US" sz="1815" kern="0" dirty="0" smtClean="0">
                <a:solidFill>
                  <a:srgbClr val="000000"/>
                </a:solidFill>
                <a:latin typeface="Times New Roman" panose="02020603050405020304" pitchFamily="65" charset="-122"/>
                <a:ea typeface="宋体" panose="02010600030101010101" pitchFamily="2" charset="-122"/>
              </a:rPr>
              <a:t>为过去分词短语在句中作 </a:t>
            </a:r>
            <a:r>
              <a:rPr lang="zh-CN" altLang="en-US" sz="1815" u="sng" kern="0" dirty="0" smtClean="0">
                <a:solidFill>
                  <a:srgbClr val="FF0000"/>
                </a:solidFill>
                <a:latin typeface="Times New Roman" panose="02020603050405020304" pitchFamily="65" charset="-122"/>
                <a:ea typeface="宋体" panose="02010600030101010101" pitchFamily="2" charset="-122"/>
              </a:rPr>
              <a:t>　后置定语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句意:起初,我以为我听到的声音是小提琴,不过后来我了解到那是一种有两根弦</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的乐器,叫作京胡。</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5285105" y="2891790"/>
            <a:ext cx="868045" cy="35687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3500120" y="3384550"/>
            <a:ext cx="894715" cy="28800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6456045" y="3749675"/>
            <a:ext cx="131508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807739"/>
            <a:ext cx="8316000" cy="299339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2.So, if you want to see a show that combines music, singing, drama, poetry and </a:t>
            </a:r>
            <a:r>
              <a:rPr lang="en-US" altLang="zh-CN" sz="1815" kern="0" dirty="0" err="1" smtClean="0">
                <a:solidFill>
                  <a:srgbClr val="000000"/>
                </a:solidFill>
                <a:latin typeface="Times New Roman" panose="02020603050405020304" pitchFamily="65" charset="-122"/>
                <a:ea typeface="宋体" panose="02010600030101010101" pitchFamily="2" charset="-122"/>
              </a:rPr>
              <a:t>cos</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en-US" sz="2000" dirty="0" smtClean="0"/>
              <a:t/>
            </a:r>
            <a:br>
              <a:rPr lang="en-US" sz="2000" dirty="0" smtClean="0"/>
            </a:br>
            <a:r>
              <a:rPr lang="en-US" altLang="zh-CN" sz="1815" kern="0" dirty="0" err="1" smtClean="0">
                <a:solidFill>
                  <a:srgbClr val="000000"/>
                </a:solidFill>
                <a:latin typeface="Times New Roman" panose="02020603050405020304" pitchFamily="65" charset="-122"/>
                <a:ea typeface="宋体" panose="02010600030101010101" pitchFamily="2" charset="-122"/>
              </a:rPr>
              <a:t>tume</a:t>
            </a:r>
            <a:r>
              <a:rPr lang="en-US" altLang="zh-CN" sz="1815" kern="0" dirty="0" smtClean="0">
                <a:solidFill>
                  <a:srgbClr val="000000"/>
                </a:solidFill>
                <a:latin typeface="Times New Roman" panose="02020603050405020304" pitchFamily="65" charset="-122"/>
                <a:ea typeface="宋体" panose="02010600030101010101" pitchFamily="2" charset="-122"/>
              </a:rPr>
              <a:t> design with explosive </a:t>
            </a:r>
            <a:r>
              <a:rPr lang="en-US" altLang="zh-CN" sz="1815" kern="0" dirty="0" err="1" smtClean="0">
                <a:solidFill>
                  <a:srgbClr val="000000"/>
                </a:solidFill>
                <a:latin typeface="Times New Roman" panose="02020603050405020304" pitchFamily="65" charset="-122"/>
                <a:ea typeface="宋体" panose="02010600030101010101" pitchFamily="2" charset="-122"/>
              </a:rPr>
              <a:t>effect,</a:t>
            </a:r>
            <a:r>
              <a:rPr lang="en-US" altLang="zh-CN" sz="1815" i="1" kern="0" dirty="0" err="1" smtClean="0">
                <a:solidFill>
                  <a:srgbClr val="000000"/>
                </a:solidFill>
                <a:latin typeface="Times New Roman" panose="02020603050405020304" pitchFamily="65" charset="-122"/>
                <a:ea typeface="宋体" panose="02010600030101010101" pitchFamily="2" charset="-122"/>
              </a:rPr>
              <a:t>The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Revenge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of</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Prince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err="1" smtClean="0">
                <a:solidFill>
                  <a:srgbClr val="000000"/>
                </a:solidFill>
                <a:latin typeface="Times New Roman" panose="02020603050405020304" pitchFamily="65" charset="-122"/>
                <a:ea typeface="宋体" panose="02010600030101010101" pitchFamily="2" charset="-122"/>
              </a:rPr>
              <a:t>Zidan</a:t>
            </a:r>
            <a:r>
              <a:rPr lang="en-US" altLang="zh-CN" sz="1815" kern="0" dirty="0" smtClean="0">
                <a:solidFill>
                  <a:srgbClr val="000000"/>
                </a:solidFill>
                <a:latin typeface="Times New Roman" panose="02020603050405020304" pitchFamily="65" charset="-122"/>
                <a:ea typeface="宋体" panose="02010600030101010101" pitchFamily="2" charset="-122"/>
              </a:rPr>
              <a:t> ticks all the right </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boxes!</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分析</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本句是主从复合句</a:t>
            </a:r>
            <a:r>
              <a:rPr lang="en-US" altLang="zh-CN" sz="1815" kern="0" dirty="0" smtClean="0">
                <a:solidFill>
                  <a:srgbClr val="000000"/>
                </a:solidFill>
                <a:latin typeface="Times New Roman" panose="02020603050405020304" pitchFamily="65" charset="-122"/>
                <a:ea typeface="宋体" panose="02010600030101010101" pitchFamily="2" charset="-122"/>
              </a:rPr>
              <a:t>,if you want to...effect</a:t>
            </a:r>
            <a:r>
              <a:rPr lang="zh-CN" altLang="en-US" sz="1815" kern="0" dirty="0" smtClean="0">
                <a:solidFill>
                  <a:srgbClr val="000000"/>
                </a:solidFill>
                <a:latin typeface="Times New Roman" panose="02020603050405020304" pitchFamily="65" charset="-122"/>
                <a:ea typeface="宋体" panose="02010600030101010101" pitchFamily="2" charset="-122"/>
              </a:rPr>
              <a:t>为</a:t>
            </a:r>
            <a:r>
              <a:rPr lang="en-US" altLang="zh-CN" sz="1815" kern="0" dirty="0" smtClean="0">
                <a:solidFill>
                  <a:srgbClr val="000000"/>
                </a:solidFill>
                <a:latin typeface="Times New Roman" panose="02020603050405020304" pitchFamily="65" charset="-122"/>
                <a:ea typeface="宋体" panose="02010600030101010101" pitchFamily="2" charset="-122"/>
              </a:rPr>
              <a:t>if</a:t>
            </a:r>
            <a:r>
              <a:rPr lang="zh-CN" altLang="en-US" sz="1815" kern="0" dirty="0" smtClean="0">
                <a:solidFill>
                  <a:srgbClr val="000000"/>
                </a:solidFill>
                <a:latin typeface="Times New Roman" panose="02020603050405020304" pitchFamily="65" charset="-122"/>
                <a:ea typeface="宋体" panose="02010600030101010101" pitchFamily="2" charset="-122"/>
              </a:rPr>
              <a:t>引导的</a:t>
            </a:r>
            <a:r>
              <a:rPr lang="zh-CN" altLang="en-US" sz="1815" u="sng" kern="0" dirty="0" smtClean="0">
                <a:solidFill>
                  <a:srgbClr val="FF0000"/>
                </a:solidFill>
                <a:latin typeface="Times New Roman" panose="02020603050405020304" pitchFamily="65" charset="-122"/>
                <a:ea typeface="宋体" panose="02010600030101010101" pitchFamily="2" charset="-122"/>
              </a:rPr>
              <a:t>　条件状语    </a:t>
            </a:r>
            <a:r>
              <a:rPr lang="zh-CN" altLang="en-US" sz="1815" kern="0" dirty="0" smtClean="0">
                <a:solidFill>
                  <a:srgbClr val="000000"/>
                </a:solidFill>
                <a:latin typeface="Times New Roman" panose="02020603050405020304" pitchFamily="65" charset="-122"/>
                <a:ea typeface="宋体" panose="02010600030101010101" pitchFamily="2" charset="-122"/>
              </a:rPr>
              <a:t>从句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该从</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句中又含有 </a:t>
            </a:r>
            <a:r>
              <a:rPr lang="zh-CN" altLang="en-US" sz="1815" u="sng" kern="0" dirty="0" smtClean="0">
                <a:solidFill>
                  <a:srgbClr val="FF0000"/>
                </a:solidFill>
                <a:latin typeface="Times New Roman" panose="02020603050405020304" pitchFamily="65" charset="-122"/>
                <a:ea typeface="宋体" panose="02010600030101010101" pitchFamily="2" charset="-122"/>
              </a:rPr>
              <a:t>　定语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从句that combines music...effect,修饰先行词show。</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句意:所以,如果你想要看一场集音乐、演唱、戏剧、诗歌和具有惊艳效果的服</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装设计于一体的表演,《王子复仇记》再合适不过了!</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6203950" y="3115945"/>
            <a:ext cx="136969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901190" y="3573145"/>
            <a:ext cx="96710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920071"/>
            <a:ext cx="8316000" cy="301180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3.One of the key reasons behind this is that while a book usually takes a few days to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read, a movie typically lasts under two hours.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分析:本句是主从复合句,that while a book usually takes...hours为that引导的</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表语    </a:t>
            </a:r>
            <a:r>
              <a:rPr lang="zh-CN" altLang="en-US" sz="1815" kern="0" dirty="0" smtClean="0">
                <a:solidFill>
                  <a:srgbClr val="000000"/>
                </a:solidFill>
                <a:latin typeface="Times New Roman" panose="02020603050405020304" pitchFamily="65" charset="-122"/>
                <a:ea typeface="宋体" panose="02010600030101010101" pitchFamily="2" charset="-122"/>
              </a:rPr>
              <a:t>从句,在该从句中又含有while连接的</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并列复合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句,while意为</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　而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句意:这背后的主要原因之一就是,一本书通常需要花费几天来阅读,而一部电影</a:t>
            </a:r>
            <a:r>
              <a:rPr dirty="0" smtClean="0"/>
              <a:t/>
            </a:r>
            <a:br>
              <a:rPr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一般不会超过两个小时。</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720090" y="3227070"/>
            <a:ext cx="92265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5277485" y="3227070"/>
            <a:ext cx="125984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922655" y="3687445"/>
            <a:ext cx="72009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848501"/>
            <a:ext cx="8316000" cy="529907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Ⅴ.必备语法</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i="1" kern="0" dirty="0" smtClean="0">
                <a:solidFill>
                  <a:srgbClr val="000000"/>
                </a:solidFill>
                <a:latin typeface="Times New Roman" panose="02020603050405020304" pitchFamily="65" charset="-122"/>
                <a:ea typeface="宋体" panose="02010600030101010101" pitchFamily="2" charset="-122"/>
              </a:rPr>
              <a:t>ing</a:t>
            </a:r>
            <a:r>
              <a:rPr lang="zh-CN" altLang="en-US" sz="1815" kern="0" dirty="0" smtClean="0">
                <a:solidFill>
                  <a:srgbClr val="000000"/>
                </a:solidFill>
                <a:latin typeface="Times New Roman" panose="02020603050405020304" pitchFamily="65" charset="-122"/>
                <a:ea typeface="宋体" panose="02010600030101010101" pitchFamily="2" charset="-122"/>
              </a:rPr>
              <a:t> as adverbial现在分词作状语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 </a:t>
            </a:r>
            <a:r>
              <a:rPr lang="zh-CN" altLang="en-US" sz="1815" u="sng" kern="0" dirty="0" smtClean="0">
                <a:solidFill>
                  <a:srgbClr val="FF0000"/>
                </a:solidFill>
                <a:latin typeface="Times New Roman" panose="02020603050405020304" pitchFamily="65" charset="-122"/>
                <a:ea typeface="宋体" panose="02010600030101010101" pitchFamily="2" charset="-122"/>
              </a:rPr>
              <a:t>　Having seen   </a:t>
            </a:r>
            <a:r>
              <a:rPr lang="zh-CN" altLang="en-US" sz="1815" kern="0" dirty="0" smtClean="0">
                <a:solidFill>
                  <a:srgbClr val="000000"/>
                </a:solidFill>
                <a:latin typeface="Times New Roman" panose="02020603050405020304" pitchFamily="65" charset="-122"/>
                <a:ea typeface="宋体" panose="02010600030101010101" pitchFamily="2" charset="-122"/>
              </a:rPr>
              <a:t>  (see) quite a few productions of </a:t>
            </a:r>
            <a:r>
              <a:rPr lang="zh-CN" altLang="en-US" sz="1815" i="1" kern="0" dirty="0" smtClean="0">
                <a:solidFill>
                  <a:srgbClr val="000000"/>
                </a:solidFill>
                <a:latin typeface="Times New Roman" panose="02020603050405020304" pitchFamily="65" charset="-122"/>
                <a:ea typeface="宋体" panose="02010600030101010101" pitchFamily="2" charset="-122"/>
              </a:rPr>
              <a:t>Hamlet</a:t>
            </a:r>
            <a:r>
              <a:rPr lang="zh-CN" altLang="en-US" sz="1815" kern="0" dirty="0" smtClean="0">
                <a:solidFill>
                  <a:srgbClr val="000000"/>
                </a:solidFill>
                <a:latin typeface="Times New Roman" panose="02020603050405020304" pitchFamily="65" charset="-122"/>
                <a:ea typeface="宋体" panose="02010600030101010101" pitchFamily="2" charset="-122"/>
              </a:rPr>
              <a:t> and read the play many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times, I was full of confidence—until the Peking Opera came to town!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 </a:t>
            </a:r>
            <a:r>
              <a:rPr lang="zh-CN" altLang="en-US" sz="1815" u="sng" kern="0" dirty="0" smtClean="0">
                <a:solidFill>
                  <a:srgbClr val="FF0000"/>
                </a:solidFill>
                <a:latin typeface="Times New Roman" panose="02020603050405020304" pitchFamily="65" charset="-122"/>
                <a:ea typeface="宋体" panose="02010600030101010101" pitchFamily="2" charset="-122"/>
              </a:rPr>
              <a:t>　Feeling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(feel) the strong emotions of love, anger, fear and grief in the perfor-</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mance, I could easily recognise the theme of </a:t>
            </a:r>
            <a:r>
              <a:rPr lang="zh-CN" altLang="en-US" sz="1815" i="1" kern="0" dirty="0" smtClean="0">
                <a:solidFill>
                  <a:srgbClr val="000000"/>
                </a:solidFill>
                <a:latin typeface="Times New Roman" panose="02020603050405020304" pitchFamily="65" charset="-122"/>
                <a:ea typeface="宋体" panose="02010600030101010101" pitchFamily="2" charset="-122"/>
              </a:rPr>
              <a:t>Hamlet</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endParaRPr lang="en-US" altLang="zh-CN" sz="1815" kern="0" spc="11997"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2325" kern="0" spc="1199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get across解释清楚,传达</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The performers of course sang in Chinese, but the music, exaggerated move-</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ments and mime helped get the meanings across to the audience.(教材P38)</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表演者当然用中文演唱,但是音乐、夸张的动作和所做的手势有助于把(其中的)</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含义传达给观众。</a:t>
            </a:r>
            <a:endParaRPr lang="zh-CN" altLang="en-US" sz="2000" dirty="0" smtClean="0"/>
          </a:p>
        </p:txBody>
      </p:sp>
      <p:pic>
        <p:nvPicPr>
          <p:cNvPr id="3" name="图片 3" descr="textimage0.jpeg"/>
          <p:cNvPicPr>
            <a:picLocks noChangeAspect="1"/>
          </p:cNvPicPr>
          <p:nvPr/>
        </p:nvPicPr>
        <p:blipFill>
          <a:blip r:embed="rId3" cstate="print"/>
          <a:stretch>
            <a:fillRect/>
          </a:stretch>
        </p:blipFill>
        <p:spPr>
          <a:xfrm>
            <a:off x="3500430" y="3471712"/>
            <a:ext cx="1932771" cy="398665"/>
          </a:xfrm>
          <a:prstGeom prst="rect">
            <a:avLst/>
          </a:prstGeom>
        </p:spPr>
      </p:pic>
      <p:pic>
        <p:nvPicPr>
          <p:cNvPr id="4" name="图片 4" descr="textimage1.jpeg"/>
          <p:cNvPicPr>
            <a:picLocks noChangeAspect="1"/>
          </p:cNvPicPr>
          <p:nvPr/>
        </p:nvPicPr>
        <p:blipFill>
          <a:blip r:embed="rId4" cstate="print"/>
          <a:stretch>
            <a:fillRect/>
          </a:stretch>
        </p:blipFill>
        <p:spPr>
          <a:xfrm>
            <a:off x="857224" y="4043216"/>
            <a:ext cx="1065918" cy="290197"/>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893445" y="1750060"/>
            <a:ext cx="162179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893445" y="2615565"/>
            <a:ext cx="116713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190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 felt disappointed because I couldn’t get my point across in the debate.我感到沮</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丧,因为在辩论中我没能解释清楚自己的观点。</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She can’t get over her shyness.她无法克服羞怯心理。</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 tried to call her but couldn’t get through.</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我试图给她打电话,但是打不通。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It’s time I got down to thinking about that essay.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我该开始认真思考一下那篇文章了。</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①get </a:t>
            </a:r>
            <a:r>
              <a:rPr lang="zh-CN" altLang="en-US" sz="1815" u="sng" kern="0" dirty="0" smtClean="0">
                <a:solidFill>
                  <a:srgbClr val="FF0000"/>
                </a:solidFill>
                <a:latin typeface="Times New Roman" panose="02020603050405020304" pitchFamily="65" charset="-122"/>
                <a:ea typeface="宋体" panose="02010600030101010101" pitchFamily="2" charset="-122"/>
              </a:rPr>
              <a:t>　over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克服;从疾病(或震惊等)中恢复常态</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②get  </a:t>
            </a:r>
            <a:r>
              <a:rPr lang="zh-CN" altLang="en-US" sz="1815" u="sng" kern="0" dirty="0" smtClean="0">
                <a:solidFill>
                  <a:srgbClr val="FF0000"/>
                </a:solidFill>
                <a:latin typeface="Times New Roman" panose="02020603050405020304" pitchFamily="65" charset="-122"/>
                <a:ea typeface="宋体" panose="02010600030101010101" pitchFamily="2" charset="-122"/>
              </a:rPr>
              <a:t>　through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打通(电话);(设法)处理,完成;顺利通过(考试等)</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③get down </a:t>
            </a:r>
            <a:r>
              <a:rPr lang="zh-CN" altLang="en-US" sz="1815" u="sng" kern="0" dirty="0" smtClean="0">
                <a:solidFill>
                  <a:srgbClr val="FF0000"/>
                </a:solidFill>
                <a:latin typeface="Times New Roman" panose="02020603050405020304" pitchFamily="65" charset="-122"/>
                <a:ea typeface="宋体" panose="02010600030101010101" pitchFamily="2" charset="-122"/>
              </a:rPr>
              <a:t>　to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(doing) sth.开始(做)某事;开始认真对待某事</a:t>
            </a:r>
            <a:endParaRPr lang="zh-CN" altLang="en-US" sz="2000" dirty="0" smtClean="0"/>
          </a:p>
        </p:txBody>
      </p:sp>
      <p:pic>
        <p:nvPicPr>
          <p:cNvPr id="3" name="图片 3" descr="textimage2.jpeg"/>
          <p:cNvPicPr>
            <a:picLocks noChangeAspect="1"/>
          </p:cNvPicPr>
          <p:nvPr/>
        </p:nvPicPr>
        <p:blipFill>
          <a:blip r:embed="rId3" cstate="print"/>
          <a:stretch>
            <a:fillRect/>
          </a:stretch>
        </p:blipFill>
        <p:spPr>
          <a:xfrm>
            <a:off x="720000" y="1023770"/>
            <a:ext cx="209549" cy="238125"/>
          </a:xfrm>
          <a:prstGeom prst="rect">
            <a:avLst/>
          </a:prstGeom>
        </p:spPr>
      </p:pic>
      <p:pic>
        <p:nvPicPr>
          <p:cNvPr id="4" name="图片 4" descr="textimage3.jpeg"/>
          <p:cNvPicPr>
            <a:picLocks noChangeAspect="1"/>
          </p:cNvPicPr>
          <p:nvPr/>
        </p:nvPicPr>
        <p:blipFill>
          <a:blip r:embed="rId4" cstate="print"/>
          <a:stretch>
            <a:fillRect/>
          </a:stretch>
        </p:blipFill>
        <p:spPr>
          <a:xfrm>
            <a:off x="720000" y="4400406"/>
            <a:ext cx="247650" cy="247649"/>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1285875" y="4857750"/>
            <a:ext cx="85852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1865630" y="5718175"/>
            <a:ext cx="63627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1365250" y="5282565"/>
            <a:ext cx="11366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87777"/>
            <a:ext cx="8316000" cy="404707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 (2020浙江,阅读理解A,</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)Each play has a theme or central idea which the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playwright(剧作家) hopes to get </a:t>
            </a:r>
            <a:r>
              <a:rPr lang="zh-CN" altLang="en-US" sz="1815" u="sng" kern="0" dirty="0" smtClean="0">
                <a:solidFill>
                  <a:srgbClr val="FF0000"/>
                </a:solidFill>
                <a:latin typeface="Times New Roman" panose="02020603050405020304" pitchFamily="65" charset="-122"/>
                <a:ea typeface="宋体" panose="02010600030101010101" pitchFamily="2" charset="-122"/>
              </a:rPr>
              <a:t>　across    </a:t>
            </a:r>
            <a:r>
              <a:rPr lang="zh-CN" altLang="en-US" sz="1815" kern="0" dirty="0" smtClean="0">
                <a:solidFill>
                  <a:srgbClr val="000000"/>
                </a:solidFill>
                <a:latin typeface="Times New Roman" panose="02020603050405020304" pitchFamily="65" charset="-122"/>
                <a:ea typeface="宋体" panose="02010600030101010101" pitchFamily="2" charset="-122"/>
              </a:rPr>
              <a:t> through dialogue and action.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考查固定搭配。句意:每部戏剧都有一个剧作家希望通过对话和行动来表</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达的主题或中心思想。get across解释清楚,传达。</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 (2020江苏,27,</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)Instead of getting down </a:t>
            </a:r>
            <a:r>
              <a:rPr lang="zh-CN" altLang="en-US" sz="1815" u="sng" kern="0" dirty="0" smtClean="0">
                <a:solidFill>
                  <a:srgbClr val="FF0000"/>
                </a:solidFill>
                <a:latin typeface="Times New Roman" panose="02020603050405020304" pitchFamily="65" charset="-122"/>
                <a:ea typeface="宋体" panose="02010600030101010101" pitchFamily="2" charset="-122"/>
              </a:rPr>
              <a:t>　to    </a:t>
            </a:r>
            <a:r>
              <a:rPr lang="zh-CN" altLang="en-US" sz="1815" kern="0" dirty="0" smtClean="0">
                <a:solidFill>
                  <a:srgbClr val="000000"/>
                </a:solidFill>
                <a:latin typeface="Times New Roman" panose="02020603050405020304" pitchFamily="65" charset="-122"/>
                <a:ea typeface="宋体" panose="02010600030101010101" pitchFamily="2" charset="-122"/>
              </a:rPr>
              <a:t> a new task as I had expect</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ed, he examined the previous work again.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考查固定搭配。句意:他没有像我所期望的那样开始一项新的任务,而是</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再次检查了以前的工作。get down to sth.开始做某事。</a:t>
            </a:r>
            <a:endParaRPr lang="zh-CN" altLang="en-US" dirty="0"/>
          </a:p>
        </p:txBody>
      </p:sp>
      <p:pic>
        <p:nvPicPr>
          <p:cNvPr id="3" name="图片 3" descr="textimage4.jpeg"/>
          <p:cNvPicPr>
            <a:picLocks noChangeAspect="1"/>
          </p:cNvPicPr>
          <p:nvPr/>
        </p:nvPicPr>
        <p:blipFill>
          <a:blip r:embed="rId3" cstate="print"/>
          <a:stretch>
            <a:fillRect/>
          </a:stretch>
        </p:blipFill>
        <p:spPr>
          <a:xfrm>
            <a:off x="742923" y="1224879"/>
            <a:ext cx="857256" cy="289392"/>
          </a:xfrm>
          <a:prstGeom prst="rect">
            <a:avLst/>
          </a:prstGeom>
        </p:spPr>
      </p:pic>
      <p:pic>
        <p:nvPicPr>
          <p:cNvPr id="4" name="图片 4" descr="textimage5.jpeg"/>
          <p:cNvPicPr>
            <a:picLocks noChangeAspect="1"/>
          </p:cNvPicPr>
          <p:nvPr/>
        </p:nvPicPr>
        <p:blipFill>
          <a:blip r:embed="rId4" cstate="print"/>
          <a:stretch>
            <a:fillRect/>
          </a:stretch>
        </p:blipFill>
        <p:spPr>
          <a:xfrm>
            <a:off x="3428992" y="2139286"/>
            <a:ext cx="357190" cy="239986"/>
          </a:xfrm>
          <a:prstGeom prst="rect">
            <a:avLst/>
          </a:prstGeom>
        </p:spPr>
      </p:pic>
      <p:pic>
        <p:nvPicPr>
          <p:cNvPr id="5" name="图片 5" descr="textimage6.jpeg"/>
          <p:cNvPicPr>
            <a:picLocks noChangeAspect="1"/>
          </p:cNvPicPr>
          <p:nvPr/>
        </p:nvPicPr>
        <p:blipFill>
          <a:blip r:embed="rId5" cstate="print"/>
          <a:stretch>
            <a:fillRect/>
          </a:stretch>
        </p:blipFill>
        <p:spPr>
          <a:xfrm>
            <a:off x="2500298" y="3853798"/>
            <a:ext cx="425306" cy="285752"/>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3786505" y="2535555"/>
            <a:ext cx="105791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6" cstate="print"/>
          <a:srcRect/>
          <a:stretch>
            <a:fillRect/>
          </a:stretch>
        </p:blipFill>
        <p:spPr bwMode="auto">
          <a:xfrm>
            <a:off x="5367020" y="3853815"/>
            <a:ext cx="66230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5691"/>
            <a:ext cx="8316000" cy="47993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Ⅰ.核心单词</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(A)写作词汇—写词形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 </a:t>
            </a:r>
            <a:r>
              <a:rPr lang="zh-CN" altLang="en-US" sz="1815" u="sng" kern="0" dirty="0" smtClean="0">
                <a:solidFill>
                  <a:srgbClr val="FF0000"/>
                </a:solidFill>
                <a:latin typeface="Times New Roman" panose="02020603050405020304" pitchFamily="65" charset="-122"/>
                <a:ea typeface="宋体" panose="02010600030101010101" pitchFamily="2" charset="-122"/>
              </a:rPr>
              <a:t>opera</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.歌剧</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 </a:t>
            </a:r>
            <a:r>
              <a:rPr lang="zh-CN" altLang="en-US" sz="1815" u="sng" kern="0" dirty="0" smtClean="0">
                <a:solidFill>
                  <a:srgbClr val="FF0000"/>
                </a:solidFill>
                <a:latin typeface="Times New Roman" panose="02020603050405020304" pitchFamily="65" charset="-122"/>
                <a:ea typeface="宋体" panose="02010600030101010101" pitchFamily="2" charset="-122"/>
              </a:rPr>
              <a:t>aspect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.方面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  </a:t>
            </a:r>
            <a:r>
              <a:rPr lang="zh-CN" altLang="en-US" sz="1815" u="sng" kern="0" dirty="0" smtClean="0">
                <a:solidFill>
                  <a:srgbClr val="FF0000"/>
                </a:solidFill>
                <a:latin typeface="Times New Roman" panose="02020603050405020304" pitchFamily="65" charset="-122"/>
                <a:ea typeface="宋体" panose="02010600030101010101" pitchFamily="2" charset="-122"/>
              </a:rPr>
              <a:t>female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.女(性)的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 </a:t>
            </a:r>
            <a:r>
              <a:rPr lang="zh-CN" altLang="en-US" sz="1815" u="sng" kern="0" dirty="0" smtClean="0">
                <a:solidFill>
                  <a:srgbClr val="FF0000"/>
                </a:solidFill>
                <a:latin typeface="Times New Roman" panose="02020603050405020304" pitchFamily="65" charset="-122"/>
                <a:ea typeface="宋体" panose="02010600030101010101" pitchFamily="2" charset="-122"/>
              </a:rPr>
              <a:t>technique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.技巧,手法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 </a:t>
            </a:r>
            <a:r>
              <a:rPr lang="zh-CN" altLang="en-US" sz="1815" u="sng" kern="0" dirty="0" smtClean="0">
                <a:solidFill>
                  <a:srgbClr val="FF0000"/>
                </a:solidFill>
                <a:latin typeface="Times New Roman" panose="02020603050405020304" pitchFamily="65" charset="-122"/>
                <a:ea typeface="宋体" panose="02010600030101010101" pitchFamily="2" charset="-122"/>
              </a:rPr>
              <a:t>transform</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.使改观,使变形,使转化</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 </a:t>
            </a:r>
            <a:r>
              <a:rPr lang="zh-CN" altLang="en-US" sz="1815" u="sng" kern="0" dirty="0" smtClean="0">
                <a:solidFill>
                  <a:srgbClr val="FF0000"/>
                </a:solidFill>
                <a:latin typeface="Times New Roman" panose="02020603050405020304" pitchFamily="65" charset="-122"/>
                <a:ea typeface="宋体" panose="02010600030101010101" pitchFamily="2" charset="-122"/>
              </a:rPr>
              <a:t>incredible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.难以置信的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 </a:t>
            </a:r>
            <a:r>
              <a:rPr lang="zh-CN" altLang="en-US" sz="1815" u="sng" kern="0" dirty="0" smtClean="0">
                <a:solidFill>
                  <a:srgbClr val="FF0000"/>
                </a:solidFill>
                <a:latin typeface="Times New Roman" panose="02020603050405020304" pitchFamily="65" charset="-122"/>
                <a:ea typeface="宋体" panose="02010600030101010101" pitchFamily="2" charset="-122"/>
              </a:rPr>
              <a:t>　clap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.拍(手),鼓(掌)</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a:t>
            </a:r>
            <a:r>
              <a:rPr lang="zh-CN" altLang="en-US" sz="1815" u="sng" kern="0" dirty="0" smtClean="0">
                <a:solidFill>
                  <a:srgbClr val="FF0000"/>
                </a:solidFill>
                <a:latin typeface="Times New Roman" panose="02020603050405020304" pitchFamily="65" charset="-122"/>
                <a:ea typeface="宋体" panose="02010600030101010101" pitchFamily="2" charset="-122"/>
              </a:rPr>
              <a:t>　edge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.边缘</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 </a:t>
            </a:r>
            <a:r>
              <a:rPr lang="zh-CN" altLang="en-US" sz="1815" u="sng" kern="0" dirty="0" smtClean="0">
                <a:solidFill>
                  <a:srgbClr val="FF0000"/>
                </a:solidFill>
                <a:latin typeface="Times New Roman" panose="02020603050405020304" pitchFamily="65" charset="-122"/>
                <a:ea typeface="宋体" panose="02010600030101010101" pitchFamily="2" charset="-122"/>
              </a:rPr>
              <a:t>overcome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.控制(感情),克服(困难)</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928370" y="2088515"/>
            <a:ext cx="604520" cy="39624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928370" y="2485390"/>
            <a:ext cx="668020" cy="395605"/>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928370" y="2907665"/>
            <a:ext cx="786130" cy="43180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928370" y="3389630"/>
            <a:ext cx="999490" cy="36000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892150" y="3830164"/>
            <a:ext cx="107157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928370" y="4268470"/>
            <a:ext cx="999490" cy="356870"/>
          </a:xfrm>
          <a:prstGeom prst="rect">
            <a:avLst/>
          </a:prstGeom>
          <a:noFill/>
          <a:ln w="9525">
            <a:noFill/>
            <a:miter lim="800000"/>
            <a:headEnd/>
            <a:tailEnd/>
          </a:ln>
        </p:spPr>
      </p:pic>
      <p:pic>
        <p:nvPicPr>
          <p:cNvPr id="9" name="Picture 4" descr="\\a015\吴双婷\线.tif"/>
          <p:cNvPicPr>
            <a:picLocks noChangeArrowheads="1"/>
          </p:cNvPicPr>
          <p:nvPr/>
        </p:nvPicPr>
        <p:blipFill>
          <a:blip r:embed="rId3" cstate="print"/>
          <a:srcRect/>
          <a:stretch>
            <a:fillRect/>
          </a:stretch>
        </p:blipFill>
        <p:spPr bwMode="auto">
          <a:xfrm>
            <a:off x="892175" y="4687570"/>
            <a:ext cx="885825" cy="39600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892467" y="5162403"/>
            <a:ext cx="785818" cy="356870"/>
          </a:xfrm>
          <a:prstGeom prst="rect">
            <a:avLst/>
          </a:prstGeom>
          <a:noFill/>
          <a:ln w="9525">
            <a:noFill/>
            <a:miter lim="800000"/>
            <a:headEnd/>
            <a:tailEnd/>
          </a:ln>
        </p:spPr>
      </p:pic>
      <p:pic>
        <p:nvPicPr>
          <p:cNvPr id="11" name="Picture 4" descr="\\a015\吴双婷\线.tif"/>
          <p:cNvPicPr>
            <a:picLocks noChangeArrowheads="1"/>
          </p:cNvPicPr>
          <p:nvPr/>
        </p:nvPicPr>
        <p:blipFill>
          <a:blip r:embed="rId3" cstate="print"/>
          <a:srcRect/>
          <a:stretch>
            <a:fillRect/>
          </a:stretch>
        </p:blipFill>
        <p:spPr bwMode="auto">
          <a:xfrm>
            <a:off x="928370" y="5648325"/>
            <a:ext cx="1000125"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3618"/>
            <a:ext cx="8316000" cy="349948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1-3 (2019北京,阅读理解C,</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)We are finally waking up to the severity of the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problem by supporting and developing a group of tools,apps and approaches intended</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 to prevent scammers from getting</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through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考查固定搭配。句意:通过支持和开发一组旨在防止骗子打通(电话)的工</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具、应用程序和方法,我们终于意识到了问题的严重性。get through打通(电话)。</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)They try to help children get  </a:t>
            </a:r>
            <a:r>
              <a:rPr lang="zh-CN" altLang="en-US" sz="1815" u="sng" kern="0" dirty="0" smtClean="0">
                <a:solidFill>
                  <a:srgbClr val="FF0000"/>
                </a:solidFill>
                <a:latin typeface="Times New Roman" panose="02020603050405020304" pitchFamily="65" charset="-122"/>
                <a:ea typeface="宋体" panose="02010600030101010101" pitchFamily="2" charset="-122"/>
              </a:rPr>
              <a:t>　over    </a:t>
            </a:r>
            <a:r>
              <a:rPr lang="zh-CN" altLang="en-US" sz="1815" kern="0" dirty="0" smtClean="0">
                <a:solidFill>
                  <a:srgbClr val="000000"/>
                </a:solidFill>
                <a:latin typeface="Times New Roman" panose="02020603050405020304" pitchFamily="65" charset="-122"/>
                <a:ea typeface="宋体" panose="02010600030101010101" pitchFamily="2" charset="-122"/>
              </a:rPr>
              <a:t> their illnesses.</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考查固定短语。句意:他们试图帮助孩子们从病中恢复过来。get over从</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疾病中恢复常态,为固定短语。</a:t>
            </a:r>
            <a:endParaRPr lang="zh-CN" altLang="en-US" sz="2000" dirty="0" smtClean="0"/>
          </a:p>
        </p:txBody>
      </p:sp>
      <p:pic>
        <p:nvPicPr>
          <p:cNvPr id="3" name="图片 3" descr="textimage7.jpeg"/>
          <p:cNvPicPr>
            <a:picLocks noChangeAspect="1"/>
          </p:cNvPicPr>
          <p:nvPr/>
        </p:nvPicPr>
        <p:blipFill>
          <a:blip r:embed="rId3" cstate="print"/>
          <a:stretch>
            <a:fillRect/>
          </a:stretch>
        </p:blipFill>
        <p:spPr>
          <a:xfrm>
            <a:off x="3386130" y="1599837"/>
            <a:ext cx="357190" cy="239987"/>
          </a:xfrm>
          <a:prstGeom prst="rect">
            <a:avLst/>
          </a:prstGeom>
        </p:spPr>
      </p:pic>
      <p:pic>
        <p:nvPicPr>
          <p:cNvPr id="4" name="图片 4" descr="textimage8.jpeg"/>
          <p:cNvPicPr>
            <a:picLocks noChangeAspect="1"/>
          </p:cNvPicPr>
          <p:nvPr/>
        </p:nvPicPr>
        <p:blipFill>
          <a:blip r:embed="rId3" cstate="print"/>
          <a:stretch>
            <a:fillRect/>
          </a:stretch>
        </p:blipFill>
        <p:spPr>
          <a:xfrm>
            <a:off x="1256700" y="3729634"/>
            <a:ext cx="417751" cy="280676"/>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3928110" y="2401570"/>
            <a:ext cx="109156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4572000" y="3691255"/>
            <a:ext cx="92138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739266"/>
            <a:ext cx="8316000" cy="2563907"/>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combine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.(使)结合,(使)组合</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So, if you want to see a show that combines music, singing, drama, poetry and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costume design with explosive effect, </a:t>
            </a:r>
            <a:r>
              <a:rPr lang="zh-CN" altLang="en-US" sz="1815" i="1" kern="0" dirty="0" smtClean="0">
                <a:solidFill>
                  <a:srgbClr val="000000"/>
                </a:solidFill>
                <a:latin typeface="Times New Roman" panose="02020603050405020304" pitchFamily="65" charset="-122"/>
                <a:ea typeface="宋体" panose="02010600030101010101" pitchFamily="2" charset="-122"/>
              </a:rPr>
              <a:t>The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Revenge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of</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Prince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Zidan</a:t>
            </a:r>
            <a:r>
              <a:rPr lang="zh-CN" altLang="en-US" sz="1815" kern="0" dirty="0" smtClean="0">
                <a:solidFill>
                  <a:srgbClr val="000000"/>
                </a:solidFill>
                <a:latin typeface="Times New Roman" panose="02020603050405020304" pitchFamily="65" charset="-122"/>
                <a:ea typeface="宋体" panose="02010600030101010101" pitchFamily="2" charset="-122"/>
              </a:rPr>
              <a:t> ticks all the right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30"/>
              </a:spcBef>
              <a:buNone/>
            </a:pPr>
            <a:r>
              <a:rPr lang="en-US" altLang="zh-CN" sz="1815" kern="0" dirty="0" smtClean="0">
                <a:solidFill>
                  <a:srgbClr val="000000"/>
                </a:solidFill>
                <a:latin typeface="Times New Roman" panose="02020603050405020304" pitchFamily="65" charset="-122"/>
                <a:ea typeface="宋体" panose="02010600030101010101" pitchFamily="2" charset="-122"/>
              </a:rPr>
              <a:t>boxes! (</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P39)</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所以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如果你想要看一场集音乐、演唱、戏剧、诗歌和具有惊艳效果的服装设计</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于一体的表演</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王子复仇记</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再合适不过了</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zh-CN" altLang="en-US" sz="2000" dirty="0" smtClean="0"/>
          </a:p>
        </p:txBody>
      </p:sp>
      <p:pic>
        <p:nvPicPr>
          <p:cNvPr id="5" name="图片 5" descr="textimage9.jpeg"/>
          <p:cNvPicPr>
            <a:picLocks noChangeAspect="1"/>
          </p:cNvPicPr>
          <p:nvPr/>
        </p:nvPicPr>
        <p:blipFill>
          <a:blip r:embed="rId3" cstate="print"/>
          <a:stretch>
            <a:fillRect/>
          </a:stretch>
        </p:blipFill>
        <p:spPr>
          <a:xfrm>
            <a:off x="757211" y="1882142"/>
            <a:ext cx="1093553" cy="28575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427092"/>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If he can combine his ability with diligence, he should be very successful.</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如果他能把自己的才能和勤奋结合起来,他应该会很成功。</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Relief workers say it’s worse than ever as disease and starvation combine to kill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thousands of people.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救灾人员说因为疾病与饥饿联合夺去了数千人的生命,这比以往任何时候都要糟。</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firm is working on a new product in combination with several overseas partners.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这家公司与几家海外合伙人在联合开发一种新产品。</a:t>
            </a:r>
            <a:endParaRPr lang="zh-CN" altLang="en-US" dirty="0"/>
          </a:p>
        </p:txBody>
      </p:sp>
      <p:pic>
        <p:nvPicPr>
          <p:cNvPr id="3" name="图片 3" descr="textimage10.jpeg"/>
          <p:cNvPicPr>
            <a:picLocks noChangeAspect="1"/>
          </p:cNvPicPr>
          <p:nvPr/>
        </p:nvPicPr>
        <p:blipFill>
          <a:blip r:embed="rId3" cstate="print"/>
          <a:stretch>
            <a:fillRect/>
          </a:stretch>
        </p:blipFill>
        <p:spPr>
          <a:xfrm>
            <a:off x="720000" y="1543831"/>
            <a:ext cx="209549" cy="23812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1589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①combine... </a:t>
            </a:r>
            <a:r>
              <a:rPr lang="zh-CN" altLang="en-US" sz="1815" u="sng" kern="0" dirty="0" smtClean="0">
                <a:solidFill>
                  <a:srgbClr val="FF0000"/>
                </a:solidFill>
                <a:latin typeface="Times New Roman" panose="02020603050405020304" pitchFamily="65" charset="-122"/>
                <a:ea typeface="宋体" panose="02010600030101010101" pitchFamily="2" charset="-122"/>
              </a:rPr>
              <a:t>　with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/and...把</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与</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结合起来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②combine </a:t>
            </a:r>
            <a:r>
              <a:rPr lang="zh-CN" altLang="en-US" sz="1815" u="sng" kern="0" dirty="0" smtClean="0">
                <a:solidFill>
                  <a:srgbClr val="FF0000"/>
                </a:solidFill>
                <a:latin typeface="Times New Roman" panose="02020603050405020304" pitchFamily="65" charset="-122"/>
                <a:ea typeface="宋体" panose="02010600030101010101" pitchFamily="2" charset="-122"/>
              </a:rPr>
              <a:t>　to do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sth.联合起来做某事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③combination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.结合;联合</a:t>
            </a:r>
            <a:endParaRPr lang="zh-CN" altLang="en-US" dirty="0"/>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in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combination with与</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联合/结合</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2-1 (2020江苏,31,</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)Technological innovations,  </a:t>
            </a:r>
            <a:r>
              <a:rPr lang="zh-CN" altLang="en-US" sz="1815" u="sng" kern="0" dirty="0" smtClean="0">
                <a:solidFill>
                  <a:srgbClr val="FF0000"/>
                </a:solidFill>
                <a:latin typeface="Times New Roman" panose="02020603050405020304" pitchFamily="65" charset="-122"/>
                <a:ea typeface="宋体" panose="02010600030101010101" pitchFamily="2" charset="-122"/>
              </a:rPr>
              <a:t>　combined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(combine) with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good marketing, will promote the sales of these products.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考查非谓语动词。句意:技术创新与良好的营销相结合,将促进这些产品</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的销售。分析句子结构可知句中谓语动词是will promote,因此此处应填非谓语</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动词,combine与逻辑主语Technological innovations之间是被动关系,所以用过去</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分词短语作状语,故答案为combined。</a:t>
            </a:r>
            <a:endParaRPr lang="zh-CN" altLang="en-US" dirty="0"/>
          </a:p>
        </p:txBody>
      </p:sp>
      <p:pic>
        <p:nvPicPr>
          <p:cNvPr id="3" name="图片 3" descr="textimage11.jpeg"/>
          <p:cNvPicPr>
            <a:picLocks noChangeAspect="1"/>
          </p:cNvPicPr>
          <p:nvPr/>
        </p:nvPicPr>
        <p:blipFill>
          <a:blip r:embed="rId3" cstate="print"/>
          <a:stretch>
            <a:fillRect/>
          </a:stretch>
        </p:blipFill>
        <p:spPr>
          <a:xfrm>
            <a:off x="720000" y="1005778"/>
            <a:ext cx="247650" cy="247649"/>
          </a:xfrm>
          <a:prstGeom prst="rect">
            <a:avLst/>
          </a:prstGeom>
        </p:spPr>
      </p:pic>
      <p:pic>
        <p:nvPicPr>
          <p:cNvPr id="4" name="图片 4" descr="textimage12.jpeg"/>
          <p:cNvPicPr>
            <a:picLocks noChangeAspect="1"/>
          </p:cNvPicPr>
          <p:nvPr/>
        </p:nvPicPr>
        <p:blipFill>
          <a:blip r:embed="rId4" cstate="print"/>
          <a:stretch>
            <a:fillRect/>
          </a:stretch>
        </p:blipFill>
        <p:spPr>
          <a:xfrm>
            <a:off x="2542951" y="3613802"/>
            <a:ext cx="428838" cy="288125"/>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1928495" y="1401445"/>
            <a:ext cx="78676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1802130" y="1840230"/>
            <a:ext cx="91313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720090" y="2697480"/>
            <a:ext cx="59245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5733415" y="3613785"/>
            <a:ext cx="134112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2910" y="722502"/>
            <a:ext cx="8316000" cy="575500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2-2 (2020全国Ⅲ,书面表达,</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)We’d like to combine your culture</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with/and    </a:t>
            </a:r>
            <a:r>
              <a:rPr lang="zh-CN" altLang="en-US" sz="1815" kern="0" dirty="0" smtClean="0">
                <a:solidFill>
                  <a:srgbClr val="000000"/>
                </a:solidFill>
                <a:latin typeface="Times New Roman" panose="02020603050405020304" pitchFamily="65" charset="-122"/>
                <a:ea typeface="宋体" panose="02010600030101010101" pitchFamily="2" charset="-122"/>
              </a:rPr>
              <a:t> ours by adapting the classic novel </a:t>
            </a:r>
            <a:r>
              <a:rPr lang="zh-CN" altLang="en-US" sz="1815" i="1" kern="0" dirty="0" smtClean="0">
                <a:solidFill>
                  <a:srgbClr val="000000"/>
                </a:solidFill>
                <a:latin typeface="Times New Roman" panose="02020603050405020304" pitchFamily="65" charset="-122"/>
                <a:ea typeface="宋体" panose="02010600030101010101" pitchFamily="2" charset="-122"/>
              </a:rPr>
              <a:t>The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Old</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Man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and</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the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Sea</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考查固定搭配。句意:我们想通过改编经典小说《老人与海》,把你们的</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文化和我们的文化结合起来。combine...with/and...把</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与</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结合起来。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2-3 (2019江苏,完形填空,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)With their patience and efforts, they successfully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developed a </a:t>
            </a:r>
            <a:r>
              <a:rPr lang="zh-CN" altLang="en-US" sz="1815" u="sng" kern="0" dirty="0" smtClean="0">
                <a:solidFill>
                  <a:srgbClr val="FF0000"/>
                </a:solidFill>
                <a:latin typeface="Times New Roman" panose="02020603050405020304" pitchFamily="65" charset="-122"/>
                <a:ea typeface="宋体" panose="02010600030101010101" pitchFamily="2" charset="-122"/>
              </a:rPr>
              <a:t>　combination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(combine) of artificial breeding (人工繁殖) and natural</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 reproduction.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考查词性转换。此处表示“他们成功地将人工繁殖和自然繁殖结合了起</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来”,根据空前不定冠词a和后面的of可知应用名词形式。</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2-4 (2018课标全国Ⅲ,阅读理解C,</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 study of traditions should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be com-bined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(combine) with practice.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考查动词的语态。句意:对传统的研究应与实践相结合。设空处与空前</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should一起构成谓语,且主语和combine之间是被动关系,故填be combined。</a:t>
            </a:r>
            <a:endParaRPr lang="zh-CN" altLang="en-US" sz="2000" dirty="0" smtClean="0"/>
          </a:p>
        </p:txBody>
      </p:sp>
      <p:pic>
        <p:nvPicPr>
          <p:cNvPr id="3" name="图片 3" descr="textimage13.jpeg"/>
          <p:cNvPicPr>
            <a:picLocks noChangeAspect="1"/>
          </p:cNvPicPr>
          <p:nvPr/>
        </p:nvPicPr>
        <p:blipFill>
          <a:blip r:embed="rId3" cstate="print"/>
          <a:stretch>
            <a:fillRect/>
          </a:stretch>
        </p:blipFill>
        <p:spPr>
          <a:xfrm>
            <a:off x="3320785" y="865378"/>
            <a:ext cx="435932" cy="292891"/>
          </a:xfrm>
          <a:prstGeom prst="rect">
            <a:avLst/>
          </a:prstGeom>
        </p:spPr>
      </p:pic>
      <p:pic>
        <p:nvPicPr>
          <p:cNvPr id="4" name="图片 4" descr="textimage14.jpeg"/>
          <p:cNvPicPr>
            <a:picLocks noChangeAspect="1"/>
          </p:cNvPicPr>
          <p:nvPr/>
        </p:nvPicPr>
        <p:blipFill>
          <a:blip r:embed="rId4" cstate="print"/>
          <a:stretch>
            <a:fillRect/>
          </a:stretch>
        </p:blipFill>
        <p:spPr>
          <a:xfrm>
            <a:off x="3118960" y="2602621"/>
            <a:ext cx="419828" cy="282071"/>
          </a:xfrm>
          <a:prstGeom prst="rect">
            <a:avLst/>
          </a:prstGeom>
        </p:spPr>
      </p:pic>
      <p:pic>
        <p:nvPicPr>
          <p:cNvPr id="5" name="图片 5" descr="textimage15.jpeg"/>
          <p:cNvPicPr>
            <a:picLocks noChangeAspect="1"/>
          </p:cNvPicPr>
          <p:nvPr/>
        </p:nvPicPr>
        <p:blipFill>
          <a:blip r:embed="rId3" cstate="print"/>
          <a:stretch>
            <a:fillRect/>
          </a:stretch>
        </p:blipFill>
        <p:spPr>
          <a:xfrm>
            <a:off x="3954310" y="4763812"/>
            <a:ext cx="392961" cy="264020"/>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642620" y="1250315"/>
            <a:ext cx="136398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1833880" y="2993390"/>
            <a:ext cx="148780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812800" y="5200650"/>
            <a:ext cx="15284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93014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2-5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)In recent years an English word “infosphere” has appeared,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combin</a:t>
            </a:r>
            <a:r>
              <a:rPr lang="zh-CN" altLang="en-US" sz="1815"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ing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(combine) the sense of “information” and “atmosphere”.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 句意:近几年,一个英语单词“infosphere”出现了。它</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结合了“information”和“atmosphere”的意思。combine在此处为非谓语,且与</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其逻辑主语之间为主动关系,所以应用现在分词combining。</a:t>
            </a:r>
            <a:endParaRPr lang="zh-CN" altLang="en-US" dirty="0"/>
          </a:p>
          <a:p>
            <a:pPr marL="0" indent="0" eaLnBrk="0" latinLnBrk="1" hangingPunct="0">
              <a:lnSpc>
                <a:spcPct val="150000"/>
              </a:lnSpc>
              <a:spcBef>
                <a:spcPts val="140"/>
              </a:spcBef>
              <a:buNone/>
            </a:pPr>
            <a:r>
              <a:rPr lang="zh-CN" altLang="en-US" sz="2325" kern="0" spc="12672"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absorbed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.专心致志的</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As soon as the curtain rose, I was absorbed.(教材P41)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帷幕一升起,我就被吸引住了。</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He was so absorbed in the book that he did not hear the bell.</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他如此专心致志于这本书以至于没听见铃声。</a:t>
            </a:r>
            <a:endParaRPr lang="zh-CN" altLang="en-US" sz="2000" dirty="0" smtClean="0"/>
          </a:p>
        </p:txBody>
      </p:sp>
      <p:pic>
        <p:nvPicPr>
          <p:cNvPr id="3" name="图片 3" descr="textimage16.jpeg"/>
          <p:cNvPicPr>
            <a:picLocks noChangeAspect="1"/>
          </p:cNvPicPr>
          <p:nvPr/>
        </p:nvPicPr>
        <p:blipFill>
          <a:blip r:embed="rId3" cstate="print"/>
          <a:stretch>
            <a:fillRect/>
          </a:stretch>
        </p:blipFill>
        <p:spPr>
          <a:xfrm>
            <a:off x="1228125" y="1285709"/>
            <a:ext cx="427423" cy="287175"/>
          </a:xfrm>
          <a:prstGeom prst="rect">
            <a:avLst/>
          </a:prstGeom>
        </p:spPr>
      </p:pic>
      <p:pic>
        <p:nvPicPr>
          <p:cNvPr id="4" name="图片 4" descr="textimage17.jpeg"/>
          <p:cNvPicPr>
            <a:picLocks noChangeAspect="1"/>
          </p:cNvPicPr>
          <p:nvPr/>
        </p:nvPicPr>
        <p:blipFill>
          <a:blip r:embed="rId4" cstate="print"/>
          <a:stretch>
            <a:fillRect/>
          </a:stretch>
        </p:blipFill>
        <p:spPr>
          <a:xfrm>
            <a:off x="785786" y="3457424"/>
            <a:ext cx="1351670" cy="351434"/>
          </a:xfrm>
          <a:prstGeom prst="rect">
            <a:avLst/>
          </a:prstGeom>
        </p:spPr>
      </p:pic>
      <p:pic>
        <p:nvPicPr>
          <p:cNvPr id="5" name="图片 5" descr="textimage18.jpeg"/>
          <p:cNvPicPr>
            <a:picLocks noChangeAspect="1"/>
          </p:cNvPicPr>
          <p:nvPr/>
        </p:nvPicPr>
        <p:blipFill>
          <a:blip r:embed="rId5" cstate="print"/>
          <a:stretch>
            <a:fillRect/>
          </a:stretch>
        </p:blipFill>
        <p:spPr>
          <a:xfrm>
            <a:off x="720000" y="4805223"/>
            <a:ext cx="209549" cy="238125"/>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720090" y="1645920"/>
            <a:ext cx="14179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9615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i="1" kern="0" dirty="0" smtClean="0">
                <a:solidFill>
                  <a:srgbClr val="000000"/>
                </a:solidFill>
                <a:latin typeface="Times New Roman" panose="02020603050405020304" pitchFamily="65" charset="-122"/>
                <a:ea typeface="宋体" panose="02010600030101010101" pitchFamily="2" charset="-122"/>
              </a:rPr>
              <a:t>China</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Daily</a:t>
            </a:r>
            <a:r>
              <a:rPr lang="zh-CN" altLang="en-US" sz="1815" kern="0" dirty="0" smtClean="0">
                <a:solidFill>
                  <a:srgbClr val="000000"/>
                </a:solidFill>
                <a:latin typeface="Times New Roman" panose="02020603050405020304" pitchFamily="65" charset="-122"/>
                <a:ea typeface="宋体" panose="02010600030101010101" pitchFamily="2" charset="-122"/>
              </a:rPr>
              <a:t>,2020年10月)On more materials such as cotton, which can absorb the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virus, no infectious virus was detected after two weeks.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在更多可以吸附病毒的材料上,例如棉花,两周后就检测不到传染性病毒了。</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①be absorbed </a:t>
            </a:r>
            <a:r>
              <a:rPr lang="zh-CN" altLang="en-US" sz="1815" u="sng" kern="0" dirty="0" smtClean="0">
                <a:solidFill>
                  <a:srgbClr val="FF0000"/>
                </a:solidFill>
                <a:latin typeface="Times New Roman" panose="02020603050405020304" pitchFamily="65" charset="-122"/>
                <a:ea typeface="宋体" panose="02010600030101010101" pitchFamily="2" charset="-122"/>
              </a:rPr>
              <a:t>　in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专心致志;被</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吸引住</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②absorb </a:t>
            </a:r>
            <a:r>
              <a:rPr lang="zh-CN" altLang="en-US" sz="1815" i="1" kern="0" dirty="0" smtClean="0">
                <a:solidFill>
                  <a:srgbClr val="000000"/>
                </a:solidFill>
                <a:latin typeface="Times New Roman" panose="02020603050405020304" pitchFamily="65" charset="-122"/>
                <a:ea typeface="宋体" panose="02010600030101010101" pitchFamily="2" charset="-122"/>
              </a:rPr>
              <a:t>vt</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吸收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;理解;掌握;吸引;使全神贯注</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3-1 (2019课标全国Ⅱ,阅读理解D,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)These kids are so</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absorbed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(absorb)in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their studies that I just sit back.</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考查形容词。此处表示“这些孩子如此专心致志于他们的研究”,系动词</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are后面接形容词作表语。be absorbed in 专心致志于,为固定短语。</a:t>
            </a:r>
            <a:endParaRPr lang="zh-CN" altLang="en-US" dirty="0"/>
          </a:p>
        </p:txBody>
      </p:sp>
      <p:pic>
        <p:nvPicPr>
          <p:cNvPr id="3" name="图片 3" descr="textimage19.jpeg"/>
          <p:cNvPicPr>
            <a:picLocks noChangeAspect="1"/>
          </p:cNvPicPr>
          <p:nvPr/>
        </p:nvPicPr>
        <p:blipFill>
          <a:blip r:embed="rId3" cstate="print"/>
          <a:stretch>
            <a:fillRect/>
          </a:stretch>
        </p:blipFill>
        <p:spPr>
          <a:xfrm>
            <a:off x="720000" y="2543018"/>
            <a:ext cx="247650" cy="247649"/>
          </a:xfrm>
          <a:prstGeom prst="rect">
            <a:avLst/>
          </a:prstGeom>
        </p:spPr>
      </p:pic>
      <p:pic>
        <p:nvPicPr>
          <p:cNvPr id="4" name="图片 4" descr="textimage20.jpeg"/>
          <p:cNvPicPr>
            <a:picLocks noChangeAspect="1"/>
          </p:cNvPicPr>
          <p:nvPr/>
        </p:nvPicPr>
        <p:blipFill>
          <a:blip r:embed="rId4" cstate="print"/>
          <a:stretch>
            <a:fillRect/>
          </a:stretch>
        </p:blipFill>
        <p:spPr>
          <a:xfrm>
            <a:off x="4071934" y="4257530"/>
            <a:ext cx="380249" cy="255479"/>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2071370" y="2891790"/>
            <a:ext cx="64325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1892935" y="3353435"/>
            <a:ext cx="82169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6223000" y="4206875"/>
            <a:ext cx="1196975" cy="384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23375"/>
            <a:ext cx="8316000" cy="43726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3-2 (2017课标全国Ⅲ,语法填空,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 don’t want to get too absorbed in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mod</a:t>
            </a:r>
            <a:r>
              <a:rPr lang="zh-CN" altLang="en-US" sz="1815"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eling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(model). It is certainly fun but the lifestyle is a little unreal.</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考查非谓语动词。句意:我不想太专注于做模特。这当然很有趣,但这种</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生活方式有点不真实。介词后跟doing作宾语,故答案为modeling。</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3-3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Absorbed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(absorb) in every move of mine, the foreign students were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once again amazed by this unique culture and they couldn’t help taking pictures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from time to time.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考查非谓语动词。句意:外国学生们被我的一举一动吸引住了,再一次被</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这种独特的文化震撼,他们不时不由自主地拍照。分析句子结构可知,此处为非</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谓语动词作状语,be absorbed in被</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吸引住。故答案为Absorbed。</a:t>
            </a:r>
            <a:endParaRPr lang="zh-CN" altLang="en-US" dirty="0"/>
          </a:p>
        </p:txBody>
      </p:sp>
      <p:pic>
        <p:nvPicPr>
          <p:cNvPr id="3" name="图片 3" descr="textimage21.jpeg"/>
          <p:cNvPicPr>
            <a:picLocks noChangeAspect="1"/>
          </p:cNvPicPr>
          <p:nvPr/>
        </p:nvPicPr>
        <p:blipFill>
          <a:blip r:embed="rId3" cstate="print"/>
          <a:stretch>
            <a:fillRect/>
          </a:stretch>
        </p:blipFill>
        <p:spPr>
          <a:xfrm>
            <a:off x="3929058" y="1380727"/>
            <a:ext cx="403760" cy="271276"/>
          </a:xfrm>
          <a:prstGeom prst="rect">
            <a:avLst/>
          </a:prstGeom>
        </p:spPr>
      </p:pic>
      <p:pic>
        <p:nvPicPr>
          <p:cNvPr id="4" name="图片 4" descr="textimage22.jpeg"/>
          <p:cNvPicPr>
            <a:picLocks noChangeAspect="1"/>
          </p:cNvPicPr>
          <p:nvPr/>
        </p:nvPicPr>
        <p:blipFill>
          <a:blip r:embed="rId4" cstate="print"/>
          <a:stretch>
            <a:fillRect/>
          </a:stretch>
        </p:blipFill>
        <p:spPr>
          <a:xfrm>
            <a:off x="1223214" y="3084444"/>
            <a:ext cx="419828" cy="282071"/>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720090" y="1724660"/>
            <a:ext cx="1351280" cy="374015"/>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1889125" y="3084195"/>
            <a:ext cx="128143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4853123"/>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put on表演(节目);穿上;戴上;涂抹(化妆品);播放;增加</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Each of the contestants put on a wonderful performance—they all really wanted </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to win!(教材P42)</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每位参赛者都进行了精彩的表演——他们的确都想赢!</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boy put the food away in the cupboard after he finished his dinner.</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男孩吃完晚饭后把食物收拾到橱柜里。</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Don’t put off what can be done today until tomorrow.</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今日事,今日毕。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name list of the successful candidates will be put up on the college notice board.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当选者的名单将被贴在学院布告牌上。</a:t>
            </a:r>
            <a:endParaRPr lang="zh-CN" altLang="en-US" dirty="0"/>
          </a:p>
        </p:txBody>
      </p:sp>
      <p:pic>
        <p:nvPicPr>
          <p:cNvPr id="3" name="图片 3" descr="textimage24.jpeg"/>
          <p:cNvPicPr>
            <a:picLocks noChangeAspect="1"/>
          </p:cNvPicPr>
          <p:nvPr/>
        </p:nvPicPr>
        <p:blipFill>
          <a:blip r:embed="rId3" cstate="print"/>
          <a:stretch>
            <a:fillRect/>
          </a:stretch>
        </p:blipFill>
        <p:spPr>
          <a:xfrm>
            <a:off x="720000" y="2900208"/>
            <a:ext cx="209549" cy="238124"/>
          </a:xfrm>
          <a:prstGeom prst="rect">
            <a:avLst/>
          </a:prstGeom>
        </p:spPr>
      </p:pic>
      <p:pic>
        <p:nvPicPr>
          <p:cNvPr id="5" name="图片 5" descr="textimage23.jpeg"/>
          <p:cNvPicPr>
            <a:picLocks noChangeAspect="1"/>
          </p:cNvPicPr>
          <p:nvPr/>
        </p:nvPicPr>
        <p:blipFill>
          <a:blip r:embed="rId4" cstate="print"/>
          <a:stretch>
            <a:fillRect/>
          </a:stretch>
        </p:blipFill>
        <p:spPr>
          <a:xfrm>
            <a:off x="785786" y="1185696"/>
            <a:ext cx="1143008" cy="29570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54953"/>
            <a:ext cx="8316000" cy="30473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You must put aside your pride and apologise to him.</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你必须放下骄傲向他道歉。</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①put sth. </a:t>
            </a:r>
            <a:r>
              <a:rPr lang="zh-CN" altLang="en-US" sz="1815" u="sng" kern="0" dirty="0" smtClean="0">
                <a:solidFill>
                  <a:srgbClr val="FF0000"/>
                </a:solidFill>
                <a:latin typeface="Times New Roman" panose="02020603050405020304" pitchFamily="65" charset="-122"/>
                <a:ea typeface="宋体" panose="02010600030101010101" pitchFamily="2" charset="-122"/>
              </a:rPr>
              <a:t>　away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把某物收拾起来</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②put </a:t>
            </a:r>
            <a:r>
              <a:rPr lang="zh-CN" altLang="en-US" sz="1815" u="sng" kern="0" dirty="0" smtClean="0">
                <a:solidFill>
                  <a:srgbClr val="FF0000"/>
                </a:solidFill>
                <a:latin typeface="Times New Roman" panose="02020603050405020304" pitchFamily="65" charset="-122"/>
                <a:ea typeface="宋体" panose="02010600030101010101" pitchFamily="2" charset="-122"/>
              </a:rPr>
              <a:t>　aside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把</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暂放一边;储存</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③put </a:t>
            </a:r>
            <a:r>
              <a:rPr lang="zh-CN" altLang="en-US" sz="1815" u="sng" kern="0" dirty="0" smtClean="0">
                <a:solidFill>
                  <a:srgbClr val="FF0000"/>
                </a:solidFill>
                <a:latin typeface="Times New Roman" panose="02020603050405020304" pitchFamily="65" charset="-122"/>
                <a:ea typeface="宋体" panose="02010600030101010101" pitchFamily="2" charset="-122"/>
              </a:rPr>
              <a:t>　off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推迟</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④put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up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张贴;提高;建造</a:t>
            </a:r>
            <a:endParaRPr lang="zh-CN" altLang="en-US" sz="2000" dirty="0" smtClean="0"/>
          </a:p>
        </p:txBody>
      </p:sp>
      <p:pic>
        <p:nvPicPr>
          <p:cNvPr id="4" name="图片 4" descr="textimage25.jpeg"/>
          <p:cNvPicPr>
            <a:picLocks noChangeAspect="1"/>
          </p:cNvPicPr>
          <p:nvPr/>
        </p:nvPicPr>
        <p:blipFill>
          <a:blip r:embed="rId3" cstate="print"/>
          <a:stretch>
            <a:fillRect/>
          </a:stretch>
        </p:blipFill>
        <p:spPr>
          <a:xfrm>
            <a:off x="642910" y="2463652"/>
            <a:ext cx="247650" cy="247649"/>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687830" y="2900680"/>
            <a:ext cx="95821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285875" y="3366770"/>
            <a:ext cx="91313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285875" y="3749040"/>
            <a:ext cx="71564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1285875" y="4178935"/>
            <a:ext cx="71501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374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 </a:t>
            </a:r>
            <a:r>
              <a:rPr lang="zh-CN" altLang="en-US" sz="1815" u="sng" kern="0" dirty="0" smtClean="0">
                <a:solidFill>
                  <a:srgbClr val="FF0000"/>
                </a:solidFill>
                <a:latin typeface="Times New Roman" panose="02020603050405020304" pitchFamily="65" charset="-122"/>
                <a:ea typeface="宋体" panose="02010600030101010101" pitchFamily="2" charset="-122"/>
              </a:rPr>
              <a:t>transport</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.交通运输系统,运输方式</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 </a:t>
            </a:r>
            <a:r>
              <a:rPr lang="zh-CN" altLang="en-US" sz="1815" u="sng" kern="0" dirty="0" smtClean="0">
                <a:solidFill>
                  <a:srgbClr val="FF0000"/>
                </a:solidFill>
                <a:latin typeface="Times New Roman" panose="02020603050405020304" pitchFamily="65" charset="-122"/>
                <a:ea typeface="宋体" panose="02010600030101010101" pitchFamily="2" charset="-122"/>
              </a:rPr>
              <a:t>escape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.(从危险或糟糕的处境中)逃离,逃避,摆脱</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 </a:t>
            </a:r>
            <a:r>
              <a:rPr lang="zh-CN" altLang="en-US" sz="1815" u="sng" kern="0" dirty="0" smtClean="0">
                <a:solidFill>
                  <a:srgbClr val="FF0000"/>
                </a:solidFill>
                <a:latin typeface="Times New Roman" panose="02020603050405020304" pitchFamily="65" charset="-122"/>
                <a:ea typeface="宋体" panose="02010600030101010101" pitchFamily="2" charset="-122"/>
              </a:rPr>
              <a:t>extent</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.程度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(B)阅读词汇—明词义</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1.revenge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报复,报仇</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2.prince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王子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3.version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　版本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4.string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(乐器的)弦</a:t>
            </a:r>
            <a:r>
              <a:rPr lang="zh-CN" altLang="en-US" sz="1815" kern="0" dirty="0" smtClean="0">
                <a:solidFill>
                  <a:srgbClr val="FF0000"/>
                </a:solidFill>
                <a:latin typeface="Times New Roman" panose="02020603050405020304" pitchFamily="65" charset="-122"/>
                <a:ea typeface="宋体" panose="02010600030101010101" pitchFamily="2" charset="-122"/>
              </a:rPr>
              <a:t>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5.exaggerated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(声音或动作)夸张的</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6.mime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(演戏等时的)做手势(或其他示意动作)</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7.whip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鞭子  </a:t>
            </a:r>
            <a:r>
              <a:rPr lang="zh-CN" altLang="en-US" sz="1815" kern="0" dirty="0" smtClean="0">
                <a:solidFill>
                  <a:srgbClr val="FF0000"/>
                </a:solidFill>
                <a:latin typeface="Times New Roman" panose="02020603050405020304" pitchFamily="65" charset="-122"/>
                <a:ea typeface="宋体" panose="02010600030101010101" pitchFamily="2" charset="-122"/>
              </a:rPr>
              <a:t>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8.backflip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直体后空翻    </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1035685" y="982345"/>
            <a:ext cx="89344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035685" y="1396365"/>
            <a:ext cx="68643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35685" y="1825625"/>
            <a:ext cx="60642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928477" y="2687156"/>
            <a:ext cx="107157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722120" y="3115945"/>
            <a:ext cx="63246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786255" y="3549015"/>
            <a:ext cx="94932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721485" y="3973195"/>
            <a:ext cx="1125288" cy="39600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2428875" y="4475480"/>
            <a:ext cx="206375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721783" y="4886176"/>
            <a:ext cx="3857652"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1642110" y="5304790"/>
            <a:ext cx="868680"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1928495" y="5725160"/>
            <a:ext cx="17030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91616"/>
            <a:ext cx="8316000" cy="3971793"/>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写出put on在下列句中的含义</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4-1 (2019课标全国Ⅲ,书面表达,</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)As scheduled it is to be held from 8:00 am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to 5:00 pm next Sunday in my school, during which the students will put on excellent</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 performances such as </a:t>
            </a:r>
            <a:r>
              <a:rPr lang="zh-CN" altLang="en-US" sz="1815" i="1" kern="0" dirty="0" smtClean="0">
                <a:solidFill>
                  <a:srgbClr val="000000"/>
                </a:solidFill>
                <a:latin typeface="Times New Roman" panose="02020603050405020304" pitchFamily="65" charset="-122"/>
                <a:ea typeface="宋体" panose="02010600030101010101" pitchFamily="2" charset="-122"/>
              </a:rPr>
              <a:t>erhu</a:t>
            </a:r>
            <a:r>
              <a:rPr lang="zh-CN" altLang="en-US" sz="1815" kern="0" dirty="0" smtClean="0">
                <a:solidFill>
                  <a:srgbClr val="000000"/>
                </a:solidFill>
                <a:latin typeface="Times New Roman" panose="02020603050405020304" pitchFamily="65" charset="-122"/>
                <a:ea typeface="宋体" panose="02010600030101010101" pitchFamily="2" charset="-122"/>
              </a:rPr>
              <a:t> and </a:t>
            </a:r>
            <a:r>
              <a:rPr lang="zh-CN" altLang="en-US" sz="1815" i="1" kern="0" dirty="0" smtClean="0">
                <a:solidFill>
                  <a:srgbClr val="000000"/>
                </a:solidFill>
                <a:latin typeface="Times New Roman" panose="02020603050405020304" pitchFamily="65" charset="-122"/>
                <a:ea typeface="宋体" panose="02010600030101010101" pitchFamily="2" charset="-122"/>
              </a:rPr>
              <a:t>guzheng</a:t>
            </a:r>
            <a:r>
              <a:rPr lang="zh-CN" altLang="en-US" sz="1815" kern="0" dirty="0" smtClean="0">
                <a:solidFill>
                  <a:srgbClr val="000000"/>
                </a:solidFill>
                <a:latin typeface="Times New Roman" panose="02020603050405020304" pitchFamily="65" charset="-122"/>
                <a:ea typeface="宋体" panose="02010600030101010101" pitchFamily="2" charset="-122"/>
              </a:rPr>
              <a:t>.  (　</a:t>
            </a:r>
            <a:r>
              <a:rPr lang="zh-CN" altLang="en-US" sz="1815" u="sng" kern="0" dirty="0" smtClean="0">
                <a:solidFill>
                  <a:srgbClr val="FF0000"/>
                </a:solidFill>
                <a:latin typeface="Times New Roman" panose="02020603050405020304" pitchFamily="65" charset="-122"/>
                <a:ea typeface="宋体" panose="02010600030101010101" pitchFamily="2" charset="-122"/>
              </a:rPr>
              <a:t>表演(节目)</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4-2 (2019课标全国Ⅰ,七选五,</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)To make sure you get enough vitamin D—but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still protect your skin—put on sunscreen right as you head outside.</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algn="r"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涂抹 (化妆品)</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4-3 (2018江苏,阅读理解B,</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)One way to encourage customers to stay and order</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that extra round: put on some Mozart(莫扎特).(　</a:t>
            </a:r>
            <a:r>
              <a:rPr lang="zh-CN" altLang="en-US" sz="1815" u="sng" kern="0" dirty="0" smtClean="0">
                <a:solidFill>
                  <a:srgbClr val="FF0000"/>
                </a:solidFill>
                <a:latin typeface="Times New Roman" panose="02020603050405020304" pitchFamily="65" charset="-122"/>
                <a:ea typeface="宋体" panose="02010600030101010101" pitchFamily="2" charset="-122"/>
              </a:rPr>
              <a:t>播放</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sz="2000" dirty="0" smtClean="0"/>
          </a:p>
        </p:txBody>
      </p:sp>
      <p:pic>
        <p:nvPicPr>
          <p:cNvPr id="3" name="图片 3" descr="textimage26.jpeg"/>
          <p:cNvPicPr>
            <a:picLocks noChangeAspect="1"/>
          </p:cNvPicPr>
          <p:nvPr/>
        </p:nvPicPr>
        <p:blipFill>
          <a:blip r:embed="rId3" cstate="print"/>
          <a:stretch>
            <a:fillRect/>
          </a:stretch>
        </p:blipFill>
        <p:spPr>
          <a:xfrm>
            <a:off x="3929058" y="2143125"/>
            <a:ext cx="332322" cy="223278"/>
          </a:xfrm>
          <a:prstGeom prst="rect">
            <a:avLst/>
          </a:prstGeom>
        </p:spPr>
      </p:pic>
      <p:pic>
        <p:nvPicPr>
          <p:cNvPr id="4" name="图片 4" descr="textimage27.jpeg"/>
          <p:cNvPicPr>
            <a:picLocks noChangeAspect="1"/>
          </p:cNvPicPr>
          <p:nvPr/>
        </p:nvPicPr>
        <p:blipFill>
          <a:blip r:embed="rId3" cstate="print"/>
          <a:stretch>
            <a:fillRect/>
          </a:stretch>
        </p:blipFill>
        <p:spPr>
          <a:xfrm>
            <a:off x="3714744" y="3500447"/>
            <a:ext cx="348408" cy="234086"/>
          </a:xfrm>
          <a:prstGeom prst="rect">
            <a:avLst/>
          </a:prstGeom>
        </p:spPr>
      </p:pic>
      <p:pic>
        <p:nvPicPr>
          <p:cNvPr id="5" name="图片 5" descr="textimage28.jpeg"/>
          <p:cNvPicPr>
            <a:picLocks noChangeAspect="1"/>
          </p:cNvPicPr>
          <p:nvPr/>
        </p:nvPicPr>
        <p:blipFill>
          <a:blip r:embed="rId3" cstate="print"/>
          <a:stretch>
            <a:fillRect/>
          </a:stretch>
        </p:blipFill>
        <p:spPr>
          <a:xfrm>
            <a:off x="3314691" y="4786331"/>
            <a:ext cx="357190" cy="239987"/>
          </a:xfrm>
          <a:prstGeom prst="rect">
            <a:avLst/>
          </a:prstGeom>
        </p:spPr>
      </p:pic>
      <p:pic>
        <p:nvPicPr>
          <p:cNvPr id="6" name="Picture 4" descr="\\a015\吴双婷\线.tif"/>
          <p:cNvPicPr>
            <a:picLocks noChangeArrowheads="1"/>
          </p:cNvPicPr>
          <p:nvPr/>
        </p:nvPicPr>
        <p:blipFill>
          <a:blip r:embed="rId4" cstate="print"/>
          <a:srcRect/>
          <a:stretch>
            <a:fillRect/>
          </a:stretch>
        </p:blipFill>
        <p:spPr bwMode="auto">
          <a:xfrm>
            <a:off x="4857752" y="2901153"/>
            <a:ext cx="1214446" cy="396000"/>
          </a:xfrm>
          <a:prstGeom prst="rect">
            <a:avLst/>
          </a:prstGeom>
          <a:noFill/>
          <a:ln w="9525">
            <a:noFill/>
            <a:miter lim="800000"/>
            <a:headEnd/>
            <a:tailEnd/>
          </a:ln>
        </p:spPr>
      </p:pic>
      <p:pic>
        <p:nvPicPr>
          <p:cNvPr id="7" name="Picture 4" descr="\\a015\吴双婷\线.tif"/>
          <p:cNvPicPr>
            <a:picLocks noChangeArrowheads="1"/>
          </p:cNvPicPr>
          <p:nvPr/>
        </p:nvPicPr>
        <p:blipFill>
          <a:blip r:embed="rId4" cstate="print"/>
          <a:srcRect/>
          <a:stretch>
            <a:fillRect/>
          </a:stretch>
        </p:blipFill>
        <p:spPr bwMode="auto">
          <a:xfrm>
            <a:off x="7286644" y="4206087"/>
            <a:ext cx="1571636" cy="396000"/>
          </a:xfrm>
          <a:prstGeom prst="rect">
            <a:avLst/>
          </a:prstGeom>
          <a:noFill/>
          <a:ln w="9525">
            <a:noFill/>
            <a:miter lim="800000"/>
            <a:headEnd/>
            <a:tailEnd/>
          </a:ln>
        </p:spPr>
      </p:pic>
      <p:pic>
        <p:nvPicPr>
          <p:cNvPr id="8" name="Picture 4" descr="\\a015\吴双婷\线.tif"/>
          <p:cNvPicPr>
            <a:picLocks noChangeArrowheads="1"/>
          </p:cNvPicPr>
          <p:nvPr/>
        </p:nvPicPr>
        <p:blipFill>
          <a:blip r:embed="rId4" cstate="print"/>
          <a:srcRect/>
          <a:stretch>
            <a:fillRect/>
          </a:stretch>
        </p:blipFill>
        <p:spPr bwMode="auto">
          <a:xfrm>
            <a:off x="5300032" y="5106206"/>
            <a:ext cx="642942" cy="39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95287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4-4 (2020天津,13,</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)We can’t put  </a:t>
            </a:r>
            <a:r>
              <a:rPr lang="zh-CN" altLang="en-US" sz="1815" u="sng" kern="0" dirty="0" smtClean="0">
                <a:solidFill>
                  <a:srgbClr val="FF0000"/>
                </a:solidFill>
                <a:latin typeface="Times New Roman" panose="02020603050405020304" pitchFamily="65" charset="-122"/>
                <a:ea typeface="宋体" panose="02010600030101010101" pitchFamily="2" charset="-122"/>
              </a:rPr>
              <a:t>　off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buying a new printer for our com-</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pany.The one we have doesn’t work.</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考查固定搭配。句意:我们不能拖延了,得为我们的公司买一台新打印</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机。我们现有的这台不工作了。put off推迟。</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4-5 (2016北京,书面表达,</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 week before Earth Day, posters were put </a:t>
            </a:r>
            <a:r>
              <a:rPr lang="zh-CN" altLang="en-US" sz="1815" u="sng" kern="0" dirty="0" smtClean="0">
                <a:solidFill>
                  <a:srgbClr val="FF0000"/>
                </a:solidFill>
                <a:latin typeface="Times New Roman" panose="02020603050405020304" pitchFamily="65" charset="-122"/>
                <a:ea typeface="宋体" panose="02010600030101010101" pitchFamily="2" charset="-122"/>
              </a:rPr>
              <a:t>　up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around our school, calling upon us to join in the action for a greener earth.</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考查固定搭配。句意:世界地球日的一个星期前,我们学校周围张贴了海</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报,呼吁我们为一个更环保的地球加入行动。put up张贴。</a:t>
            </a:r>
            <a:endParaRPr lang="zh-CN" altLang="en-US" dirty="0"/>
          </a:p>
        </p:txBody>
      </p:sp>
      <p:pic>
        <p:nvPicPr>
          <p:cNvPr id="3" name="图片 3" descr="textimage29.jpeg"/>
          <p:cNvPicPr>
            <a:picLocks noChangeAspect="1"/>
          </p:cNvPicPr>
          <p:nvPr/>
        </p:nvPicPr>
        <p:blipFill>
          <a:blip r:embed="rId3" cstate="print"/>
          <a:stretch>
            <a:fillRect/>
          </a:stretch>
        </p:blipFill>
        <p:spPr>
          <a:xfrm>
            <a:off x="2500298" y="1991509"/>
            <a:ext cx="414475" cy="278475"/>
          </a:xfrm>
          <a:prstGeom prst="rect">
            <a:avLst/>
          </a:prstGeom>
        </p:spPr>
      </p:pic>
      <p:pic>
        <p:nvPicPr>
          <p:cNvPr id="4" name="图片 4" descr="textimage30.jpeg"/>
          <p:cNvPicPr>
            <a:picLocks noChangeAspect="1"/>
          </p:cNvPicPr>
          <p:nvPr/>
        </p:nvPicPr>
        <p:blipFill>
          <a:blip r:embed="rId3" cstate="print"/>
          <a:stretch>
            <a:fillRect/>
          </a:stretch>
        </p:blipFill>
        <p:spPr>
          <a:xfrm>
            <a:off x="3214370" y="3705860"/>
            <a:ext cx="408940" cy="298450"/>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4556125" y="1951990"/>
            <a:ext cx="77914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7868285" y="3705860"/>
            <a:ext cx="7048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21686"/>
            <a:ext cx="8316000" cy="482747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2325" kern="0" spc="12672"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appealing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.有吸引力的,有趣的</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Leopards are such appealing creatures.(教材P42)</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豹子是如此吸引人的动物。</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If you appeal to him for help, he will come down handsome.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如果你向他求助,他会慷慨解囊的。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government is appealing to everyone to save water.</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政府正呼吁人人节约用水。</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i="1" kern="0" dirty="0" smtClean="0">
                <a:solidFill>
                  <a:srgbClr val="000000"/>
                </a:solidFill>
                <a:latin typeface="Times New Roman" panose="02020603050405020304" pitchFamily="65" charset="-122"/>
                <a:ea typeface="宋体" panose="02010600030101010101" pitchFamily="2" charset="-122"/>
              </a:rPr>
              <a:t>China</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Daily</a:t>
            </a:r>
            <a:r>
              <a:rPr lang="zh-CN" altLang="en-US" sz="1815" kern="0" dirty="0" smtClean="0">
                <a:solidFill>
                  <a:srgbClr val="000000"/>
                </a:solidFill>
                <a:latin typeface="Times New Roman" panose="02020603050405020304" pitchFamily="65" charset="-122"/>
                <a:ea typeface="宋体" panose="02010600030101010101" pitchFamily="2" charset="-122"/>
              </a:rPr>
              <a:t>,2021年2月)Lao Gan Ma has been committed to the production of chili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sauces appealing to the different tastes of consumers.老干妈一直致力于生产吸引不</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同口味的消费者的辣椒酱。</a:t>
            </a:r>
            <a:endParaRPr lang="zh-CN" altLang="en-US" dirty="0"/>
          </a:p>
        </p:txBody>
      </p:sp>
      <p:pic>
        <p:nvPicPr>
          <p:cNvPr id="3" name="图片 3" descr="textimage32.jpeg"/>
          <p:cNvPicPr>
            <a:picLocks noChangeAspect="1"/>
          </p:cNvPicPr>
          <p:nvPr/>
        </p:nvPicPr>
        <p:blipFill>
          <a:blip r:embed="rId3" cstate="print"/>
          <a:stretch>
            <a:fillRect/>
          </a:stretch>
        </p:blipFill>
        <p:spPr>
          <a:xfrm>
            <a:off x="720000" y="2521884"/>
            <a:ext cx="209549" cy="238124"/>
          </a:xfrm>
          <a:prstGeom prst="rect">
            <a:avLst/>
          </a:prstGeom>
        </p:spPr>
      </p:pic>
      <p:pic>
        <p:nvPicPr>
          <p:cNvPr id="5" name="图片 5" descr="textimage31.jpeg"/>
          <p:cNvPicPr>
            <a:picLocks noChangeAspect="1"/>
          </p:cNvPicPr>
          <p:nvPr/>
        </p:nvPicPr>
        <p:blipFill>
          <a:blip r:embed="rId4" cstate="print"/>
          <a:stretch>
            <a:fillRect/>
          </a:stretch>
        </p:blipFill>
        <p:spPr>
          <a:xfrm>
            <a:off x="785786" y="1211620"/>
            <a:ext cx="1143008" cy="29718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8562" y="1378305"/>
            <a:ext cx="8316000" cy="437578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①appeal </a:t>
            </a:r>
            <a:r>
              <a:rPr lang="zh-CN" altLang="en-US" sz="1815" i="1" kern="0" dirty="0" smtClean="0">
                <a:solidFill>
                  <a:srgbClr val="000000"/>
                </a:solidFill>
                <a:latin typeface="Times New Roman" panose="02020603050405020304" pitchFamily="65" charset="-122"/>
                <a:ea typeface="宋体" panose="02010600030101010101" pitchFamily="2" charset="-122"/>
              </a:rPr>
              <a:t>vi</a:t>
            </a:r>
            <a:r>
              <a:rPr lang="zh-CN" altLang="en-US" sz="1815" kern="0" dirty="0" smtClean="0">
                <a:solidFill>
                  <a:srgbClr val="000000"/>
                </a:solidFill>
                <a:latin typeface="Times New Roman" panose="02020603050405020304" pitchFamily="65" charset="-122"/>
                <a:ea typeface="宋体" panose="02010600030101010101" pitchFamily="2" charset="-122"/>
              </a:rPr>
              <a:t>.有感染力;呼吁;恳求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.呼吁;恳求</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②appeal </a:t>
            </a:r>
            <a:r>
              <a:rPr lang="zh-CN" altLang="en-US" sz="1815" u="sng" kern="0" dirty="0" smtClean="0">
                <a:solidFill>
                  <a:srgbClr val="FF0000"/>
                </a:solidFill>
                <a:latin typeface="Times New Roman" panose="02020603050405020304" pitchFamily="65" charset="-122"/>
                <a:ea typeface="宋体" panose="02010600030101010101" pitchFamily="2" charset="-122"/>
              </a:rPr>
              <a:t>　to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sb.吸引某人</a:t>
            </a:r>
            <a:endParaRPr lang="zh-CN" altLang="en-US"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③appeal to sb. </a:t>
            </a:r>
            <a:r>
              <a:rPr lang="zh-CN" altLang="en-US" sz="1815" u="sng" kern="0" dirty="0" smtClean="0">
                <a:solidFill>
                  <a:srgbClr val="FF0000"/>
                </a:solidFill>
                <a:latin typeface="Times New Roman" panose="02020603050405020304" pitchFamily="65" charset="-122"/>
                <a:ea typeface="宋体" panose="02010600030101010101" pitchFamily="2" charset="-122"/>
              </a:rPr>
              <a:t>　for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sth.为某事呼吁/恳求某人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④appeal to sb. </a:t>
            </a:r>
            <a:r>
              <a:rPr lang="zh-CN" altLang="en-US" sz="1815" u="sng" kern="0" dirty="0" smtClean="0">
                <a:solidFill>
                  <a:srgbClr val="FF0000"/>
                </a:solidFill>
                <a:latin typeface="Times New Roman" panose="02020603050405020304" pitchFamily="65" charset="-122"/>
                <a:ea typeface="宋体" panose="02010600030101010101" pitchFamily="2" charset="-122"/>
              </a:rPr>
              <a:t>　to do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sth.呼吁/恳求某人做某事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5-1 (2019课标全国Ⅲ,阅读理解C,</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)In addition, most newspapers had little in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them that would appeal  </a:t>
            </a:r>
            <a:r>
              <a:rPr lang="zh-CN" altLang="en-US" sz="1815" u="sng" kern="0" dirty="0" smtClean="0">
                <a:solidFill>
                  <a:srgbClr val="FF0000"/>
                </a:solidFill>
                <a:latin typeface="Times New Roman" panose="02020603050405020304" pitchFamily="65" charset="-122"/>
                <a:ea typeface="宋体" panose="02010600030101010101" pitchFamily="2" charset="-122"/>
              </a:rPr>
              <a:t>　to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 mass audience.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考查介词。句意:此外,大多数报纸几乎没有吸引广大读者的内容。appeal</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 to sb. 吸引某人。</a:t>
            </a:r>
            <a:endParaRPr lang="zh-CN" altLang="en-US" dirty="0"/>
          </a:p>
        </p:txBody>
      </p:sp>
      <p:pic>
        <p:nvPicPr>
          <p:cNvPr id="3" name="图片 3" descr="textimage34.jpeg"/>
          <p:cNvPicPr>
            <a:picLocks noChangeAspect="1"/>
          </p:cNvPicPr>
          <p:nvPr/>
        </p:nvPicPr>
        <p:blipFill>
          <a:blip r:embed="rId3" cstate="print"/>
          <a:stretch>
            <a:fillRect/>
          </a:stretch>
        </p:blipFill>
        <p:spPr>
          <a:xfrm>
            <a:off x="3929058" y="4092949"/>
            <a:ext cx="418338" cy="281070"/>
          </a:xfrm>
          <a:prstGeom prst="rect">
            <a:avLst/>
          </a:prstGeom>
        </p:spPr>
      </p:pic>
      <p:pic>
        <p:nvPicPr>
          <p:cNvPr id="5" name="图片 4" descr="textimage33.jpeg"/>
          <p:cNvPicPr>
            <a:picLocks noChangeAspect="1"/>
          </p:cNvPicPr>
          <p:nvPr/>
        </p:nvPicPr>
        <p:blipFill>
          <a:blip r:embed="rId4" cstate="print"/>
          <a:stretch>
            <a:fillRect/>
          </a:stretch>
        </p:blipFill>
        <p:spPr>
          <a:xfrm>
            <a:off x="642910" y="1429748"/>
            <a:ext cx="247650" cy="247649"/>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1544320" y="2296795"/>
            <a:ext cx="59880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2079625" y="2715895"/>
            <a:ext cx="63500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2079625" y="3181985"/>
            <a:ext cx="85788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5" cstate="print"/>
          <a:srcRect/>
          <a:stretch>
            <a:fillRect/>
          </a:stretch>
        </p:blipFill>
        <p:spPr bwMode="auto">
          <a:xfrm>
            <a:off x="2874010" y="4500880"/>
            <a:ext cx="5715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9"/>
                                        </p:tgtEl>
                                      </p:cBhvr>
                                    </p:animEffect>
                                    <p:set>
                                      <p:cBhvr>
                                        <p:cTn id="22"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23375"/>
            <a:ext cx="8316000" cy="43726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5-2 (2018课标全国Ⅰ,完形填空,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)Even if I weren’t excited enough about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free credits, news about our instructor was </a:t>
            </a:r>
            <a:r>
              <a:rPr lang="zh-CN" altLang="en-US" sz="1815" u="sng" kern="0" dirty="0" smtClean="0">
                <a:solidFill>
                  <a:srgbClr val="FF0000"/>
                </a:solidFill>
                <a:latin typeface="Times New Roman" panose="02020603050405020304" pitchFamily="65" charset="-122"/>
                <a:ea typeface="宋体" panose="02010600030101010101" pitchFamily="2" charset="-122"/>
              </a:rPr>
              <a:t>　appealing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(appeal) enough to me.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考查形容词。句意:尽管我对免费的学分不够兴奋,但关于我们导师的消</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息对我来说已经足够有吸引力了。系动词was后跟形容词作表语。appealing有</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吸引力的。</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5-3 (2017</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完形填空改编</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)The teacher suggested that Gabriel go into the </a:t>
            </a:r>
            <a:endParaRPr lang="en-US" altLang="zh-CN" sz="2000" dirty="0" smtClean="0"/>
          </a:p>
          <a:p>
            <a:pPr eaLnBrk="0" latinLnBrk="1" hangingPunct="0">
              <a:lnSpc>
                <a:spcPct val="150000"/>
              </a:lnSpc>
            </a:pPr>
            <a:r>
              <a:rPr lang="en-US" altLang="zh-CN" sz="1815" kern="0" dirty="0" smtClean="0">
                <a:solidFill>
                  <a:srgbClr val="000000"/>
                </a:solidFill>
                <a:latin typeface="Times New Roman" panose="02020603050405020304" pitchFamily="65" charset="-122"/>
                <a:ea typeface="宋体" panose="02010600030101010101" pitchFamily="2" charset="-122"/>
              </a:rPr>
              <a:t>music store-room to see if any of the instruments there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appealed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(appeal)to him.</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考查动词的时态。句意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老师建议</a:t>
            </a:r>
            <a:r>
              <a:rPr lang="en-US" altLang="zh-CN" sz="1815" kern="0" dirty="0" smtClean="0">
                <a:solidFill>
                  <a:srgbClr val="000000"/>
                </a:solidFill>
                <a:latin typeface="Times New Roman" panose="02020603050405020304" pitchFamily="65" charset="-122"/>
                <a:ea typeface="宋体" panose="02010600030101010101" pitchFamily="2" charset="-122"/>
              </a:rPr>
              <a:t>Gabriel</a:t>
            </a:r>
            <a:r>
              <a:rPr lang="zh-CN" altLang="en-US" sz="1815" kern="0" dirty="0" smtClean="0">
                <a:solidFill>
                  <a:srgbClr val="000000"/>
                </a:solidFill>
                <a:latin typeface="Times New Roman" panose="02020603050405020304" pitchFamily="65" charset="-122"/>
                <a:ea typeface="宋体" panose="02010600030101010101" pitchFamily="2" charset="-122"/>
              </a:rPr>
              <a:t>去乐器贮藏室看看那儿是否有任</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何吸引他的乐器。</a:t>
            </a:r>
            <a:r>
              <a:rPr lang="en-US" altLang="zh-CN" sz="1815" kern="0" dirty="0" smtClean="0">
                <a:solidFill>
                  <a:srgbClr val="000000"/>
                </a:solidFill>
                <a:latin typeface="Times New Roman" panose="02020603050405020304" pitchFamily="65" charset="-122"/>
                <a:ea typeface="宋体" panose="02010600030101010101" pitchFamily="2" charset="-122"/>
              </a:rPr>
              <a:t>if</a:t>
            </a:r>
            <a:r>
              <a:rPr lang="zh-CN" altLang="en-US" sz="1815" kern="0" dirty="0" smtClean="0">
                <a:solidFill>
                  <a:srgbClr val="000000"/>
                </a:solidFill>
                <a:latin typeface="Times New Roman" panose="02020603050405020304" pitchFamily="65" charset="-122"/>
                <a:ea typeface="宋体" panose="02010600030101010101" pitchFamily="2" charset="-122"/>
              </a:rPr>
              <a:t>引导的宾语从句中缺少谓语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根据主句时态判断用一般过去</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时。</a:t>
            </a:r>
            <a:endParaRPr lang="zh-CN" altLang="en-US" sz="2000" dirty="0" smtClean="0"/>
          </a:p>
        </p:txBody>
      </p:sp>
      <p:pic>
        <p:nvPicPr>
          <p:cNvPr id="4" name="图片 4" descr="textimage35.jpeg"/>
          <p:cNvPicPr>
            <a:picLocks noChangeAspect="1"/>
          </p:cNvPicPr>
          <p:nvPr/>
        </p:nvPicPr>
        <p:blipFill>
          <a:blip r:embed="rId3" cstate="print"/>
          <a:stretch>
            <a:fillRect/>
          </a:stretch>
        </p:blipFill>
        <p:spPr>
          <a:xfrm>
            <a:off x="3857620" y="1366251"/>
            <a:ext cx="403760" cy="271276"/>
          </a:xfrm>
          <a:prstGeom prst="rect">
            <a:avLst/>
          </a:prstGeom>
        </p:spPr>
      </p:pic>
      <p:pic>
        <p:nvPicPr>
          <p:cNvPr id="6" name="图片 3" descr="textimage36.jpeg"/>
          <p:cNvPicPr>
            <a:picLocks noChangeAspect="1"/>
          </p:cNvPicPr>
          <p:nvPr/>
        </p:nvPicPr>
        <p:blipFill>
          <a:blip r:embed="rId3" cstate="print"/>
          <a:stretch>
            <a:fillRect/>
          </a:stretch>
        </p:blipFill>
        <p:spPr>
          <a:xfrm>
            <a:off x="3714744" y="3509391"/>
            <a:ext cx="321097" cy="215737"/>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4694555" y="1754505"/>
            <a:ext cx="125349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5830570" y="3911600"/>
            <a:ext cx="120840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02802"/>
            <a:ext cx="8316000" cy="401955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5-4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)So in 1887, she appealed to the Manitoba Legislature  </a:t>
            </a:r>
            <a:r>
              <a:rPr lang="zh-CN" altLang="en-US" sz="1815" u="sng" kern="0" dirty="0" smtClean="0">
                <a:solidFill>
                  <a:srgbClr val="FF0000"/>
                </a:solidFill>
                <a:latin typeface="Times New Roman" panose="02020603050405020304" pitchFamily="65" charset="-122"/>
                <a:ea typeface="宋体" panose="02010600030101010101" pitchFamily="2" charset="-122"/>
              </a:rPr>
              <a:t>　to issue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(issue)</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 licence to her but they, too, refused.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考查非谓语动词。句意:所以在1887年,她请求Manitoba Legislature给她颁</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发许可证,但是他们也拒绝了。appeal to sb. to do sth.恳求/呼吁某人做某事。</a:t>
            </a:r>
            <a:endParaRPr lang="zh-CN" altLang="en-US" dirty="0"/>
          </a:p>
          <a:p>
            <a:pPr marL="0" indent="0" eaLnBrk="0" latinLnBrk="1" hangingPunct="0">
              <a:lnSpc>
                <a:spcPct val="150000"/>
              </a:lnSpc>
              <a:spcBef>
                <a:spcPts val="140"/>
              </a:spcBef>
              <a:buNone/>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escape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.(从危险或糟糕的处境中)逃离,逃避,摆脱,避开,避</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免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.逃脱;逃跑;逃避</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This is something that even the highly successful Harry Potter movies can’t </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escape from...(</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P45)</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这是即使是非常成功的哈利</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波特系列电影也无法逃避的事</a:t>
            </a:r>
            <a:r>
              <a:rPr lang="en-US" altLang="zh-CN" sz="1815" kern="0" dirty="0" smtClean="0">
                <a:solidFill>
                  <a:srgbClr val="000000"/>
                </a:solidFill>
                <a:latin typeface="黑体" panose="02010609060101010101" pitchFamily="65" charset="-122"/>
                <a:ea typeface="宋体" panose="02010600030101010101" pitchFamily="2" charset="-122"/>
              </a:rPr>
              <a:t>……</a:t>
            </a:r>
            <a:endParaRPr lang="zh-CN" altLang="en-US" sz="2000" dirty="0" smtClean="0"/>
          </a:p>
        </p:txBody>
      </p:sp>
      <p:pic>
        <p:nvPicPr>
          <p:cNvPr id="4" name="图片 4" descr="textimage37.jpeg"/>
          <p:cNvPicPr>
            <a:picLocks noChangeAspect="1"/>
          </p:cNvPicPr>
          <p:nvPr/>
        </p:nvPicPr>
        <p:blipFill>
          <a:blip r:embed="rId3" cstate="print"/>
          <a:stretch>
            <a:fillRect/>
          </a:stretch>
        </p:blipFill>
        <p:spPr>
          <a:xfrm>
            <a:off x="1357290" y="1697121"/>
            <a:ext cx="284634" cy="191238"/>
          </a:xfrm>
          <a:prstGeom prst="rect">
            <a:avLst/>
          </a:prstGeom>
        </p:spPr>
      </p:pic>
      <p:pic>
        <p:nvPicPr>
          <p:cNvPr id="5" name="图片 5" descr="textimage38.jpeg"/>
          <p:cNvPicPr>
            <a:picLocks noChangeAspect="1"/>
          </p:cNvPicPr>
          <p:nvPr/>
        </p:nvPicPr>
        <p:blipFill>
          <a:blip r:embed="rId4" cstate="print"/>
          <a:stretch>
            <a:fillRect/>
          </a:stretch>
        </p:blipFill>
        <p:spPr>
          <a:xfrm>
            <a:off x="785786" y="3371513"/>
            <a:ext cx="1351670" cy="349685"/>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6849110" y="1614805"/>
            <a:ext cx="11004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5691"/>
            <a:ext cx="8316000" cy="474535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You were very lucky to have escaped from the big fire last night.昨晚你非常幸运,逃</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离了那场大火。</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He escaped being killed in the explosion because he had not gone to work.他没有在</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爆炸中丧生,因为他没有去上班。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Last year I had a narrow escape, and I don’t want to risk my life a second time.去年</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我死里逃生,因此我不想再去冒生命危险了。</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①escape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from    </a:t>
            </a:r>
            <a:r>
              <a:rPr lang="zh-CN" altLang="en-US" sz="1815" kern="0" dirty="0" smtClean="0">
                <a:solidFill>
                  <a:srgbClr val="000000"/>
                </a:solidFill>
                <a:latin typeface="Times New Roman" panose="02020603050405020304" pitchFamily="65" charset="-122"/>
                <a:ea typeface="宋体" panose="02010600030101010101" pitchFamily="2" charset="-122"/>
              </a:rPr>
              <a:t>...从</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中逃走</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②escape( </a:t>
            </a:r>
            <a:r>
              <a:rPr lang="zh-CN" altLang="en-US" sz="1815" u="sng" kern="0" dirty="0" smtClean="0">
                <a:solidFill>
                  <a:srgbClr val="FF0000"/>
                </a:solidFill>
                <a:latin typeface="Times New Roman" panose="02020603050405020304" pitchFamily="65" charset="-122"/>
                <a:ea typeface="宋体" panose="02010600030101010101" pitchFamily="2" charset="-122"/>
              </a:rPr>
              <a:t>　doing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)sth.逃脱(做)某事</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③have  </a:t>
            </a:r>
            <a:r>
              <a:rPr lang="zh-CN" altLang="en-US" sz="1815" u="sng" kern="0" dirty="0" smtClean="0">
                <a:solidFill>
                  <a:srgbClr val="FF0000"/>
                </a:solidFill>
                <a:latin typeface="Times New Roman" panose="02020603050405020304" pitchFamily="65" charset="-122"/>
                <a:ea typeface="宋体" panose="02010600030101010101" pitchFamily="2" charset="-122"/>
              </a:rPr>
              <a:t>　a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narrow escape死里逃生</a:t>
            </a:r>
            <a:endParaRPr lang="zh-CN" altLang="en-US" sz="2000" dirty="0" smtClean="0"/>
          </a:p>
        </p:txBody>
      </p:sp>
      <p:pic>
        <p:nvPicPr>
          <p:cNvPr id="3" name="图片 3" descr="textimage39.jpeg"/>
          <p:cNvPicPr>
            <a:picLocks noChangeAspect="1"/>
          </p:cNvPicPr>
          <p:nvPr/>
        </p:nvPicPr>
        <p:blipFill>
          <a:blip r:embed="rId3" cstate="print"/>
          <a:stretch>
            <a:fillRect/>
          </a:stretch>
        </p:blipFill>
        <p:spPr>
          <a:xfrm>
            <a:off x="720000" y="1293100"/>
            <a:ext cx="209549" cy="238124"/>
          </a:xfrm>
          <a:prstGeom prst="rect">
            <a:avLst/>
          </a:prstGeom>
        </p:spPr>
      </p:pic>
      <p:pic>
        <p:nvPicPr>
          <p:cNvPr id="4" name="图片 4" descr="textimage40.jpeg"/>
          <p:cNvPicPr>
            <a:picLocks noChangeAspect="1"/>
          </p:cNvPicPr>
          <p:nvPr/>
        </p:nvPicPr>
        <p:blipFill>
          <a:blip r:embed="rId4" cstate="print"/>
          <a:stretch>
            <a:fillRect/>
          </a:stretch>
        </p:blipFill>
        <p:spPr>
          <a:xfrm>
            <a:off x="720000" y="4295633"/>
            <a:ext cx="247650" cy="247649"/>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1571625" y="4653915"/>
            <a:ext cx="92900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1714500" y="5120005"/>
            <a:ext cx="86804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1462405" y="5540375"/>
            <a:ext cx="61912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95287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6-1 (2016北京,阅读理解B,</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)Fortunately, Natalie’s family  </a:t>
            </a:r>
            <a:r>
              <a:rPr lang="zh-CN" altLang="en-US" sz="1815" u="sng" kern="0" dirty="0" smtClean="0">
                <a:solidFill>
                  <a:srgbClr val="FF0000"/>
                </a:solidFill>
                <a:latin typeface="Times New Roman" panose="02020603050405020304" pitchFamily="65" charset="-122"/>
                <a:ea typeface="宋体" panose="02010600030101010101" pitchFamily="2" charset="-122"/>
              </a:rPr>
              <a:t>　escaped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(es-</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cape) to Brooklyn shortly before the city’s bridges closed.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考查动词的时态。句意:幸运的是,在这座城市的桥梁关闭前不久,纳塔莉</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一家逃到了布鲁克林。根据语境可知用一般过去时,故答案为escaped。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6-2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 root of the problem is the desire to escape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from    </a:t>
            </a:r>
            <a:r>
              <a:rPr lang="zh-CN" altLang="en-US" sz="1815" kern="0" dirty="0" smtClean="0">
                <a:solidFill>
                  <a:srgbClr val="000000"/>
                </a:solidFill>
                <a:latin typeface="Times New Roman" panose="02020603050405020304" pitchFamily="65" charset="-122"/>
                <a:ea typeface="宋体" panose="02010600030101010101" pitchFamily="2" charset="-122"/>
              </a:rPr>
              <a:t>emotional diffi</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culties such as stress, anxiety and interpersonal relationship problems.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考查介词。句意:这个问题的根源是渴望逃避像压力、焦虑和人际关系问</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题这样的情感困境。escape from...从</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中逃走。</a:t>
            </a:r>
            <a:endParaRPr lang="zh-CN" altLang="en-US" dirty="0"/>
          </a:p>
        </p:txBody>
      </p:sp>
      <p:pic>
        <p:nvPicPr>
          <p:cNvPr id="3" name="图片 3" descr="textimage41.jpeg"/>
          <p:cNvPicPr>
            <a:picLocks noChangeAspect="1"/>
          </p:cNvPicPr>
          <p:nvPr/>
        </p:nvPicPr>
        <p:blipFill>
          <a:blip r:embed="rId3" cstate="print"/>
          <a:stretch>
            <a:fillRect/>
          </a:stretch>
        </p:blipFill>
        <p:spPr>
          <a:xfrm>
            <a:off x="3419467" y="2001034"/>
            <a:ext cx="357190" cy="239986"/>
          </a:xfrm>
          <a:prstGeom prst="rect">
            <a:avLst/>
          </a:prstGeom>
        </p:spPr>
      </p:pic>
      <p:pic>
        <p:nvPicPr>
          <p:cNvPr id="4" name="图片 4" descr="textimage42.jpeg"/>
          <p:cNvPicPr>
            <a:picLocks noChangeAspect="1"/>
          </p:cNvPicPr>
          <p:nvPr/>
        </p:nvPicPr>
        <p:blipFill>
          <a:blip r:embed="rId3" cstate="print"/>
          <a:stretch>
            <a:fillRect/>
          </a:stretch>
        </p:blipFill>
        <p:spPr>
          <a:xfrm>
            <a:off x="1285852" y="3777459"/>
            <a:ext cx="351220" cy="235976"/>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6875145" y="2000885"/>
            <a:ext cx="110045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6160770" y="3717290"/>
            <a:ext cx="8953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35241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一句多译</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6-3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)这个故事的寓意是恶人逃脱不了惩罚。</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moral of the story is that a wicked person cannot </a:t>
            </a:r>
            <a:r>
              <a:rPr lang="zh-CN" altLang="en-US" sz="1815" u="sng" kern="0" dirty="0" smtClean="0">
                <a:solidFill>
                  <a:srgbClr val="FF0000"/>
                </a:solidFill>
                <a:latin typeface="Times New Roman" panose="02020603050405020304" pitchFamily="65" charset="-122"/>
                <a:ea typeface="宋体" panose="02010600030101010101" pitchFamily="2" charset="-122"/>
              </a:rPr>
              <a:t>　escape punishment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moral of the story is that a wicked person cannot  </a:t>
            </a:r>
            <a:r>
              <a:rPr lang="zh-CN" altLang="en-US" sz="1815" u="sng" kern="0" dirty="0" smtClean="0">
                <a:solidFill>
                  <a:srgbClr val="FF0000"/>
                </a:solidFill>
                <a:latin typeface="Times New Roman" panose="02020603050405020304" pitchFamily="65" charset="-122"/>
                <a:ea typeface="宋体" panose="02010600030101010101" pitchFamily="2" charset="-122"/>
              </a:rPr>
              <a:t>　escape being punished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2325" kern="0" spc="12672"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disappointed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.失望的,沮丧的</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...with fans of the books disappointed not to see some of their favourite charac-</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ters in the movie versions. (教材P45)</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因为原著的粉丝们很失望,没有看到他们最喜欢的一些角色出现在电影版本</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中。</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They were greatly disappointed at/by the result of the game.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他们对比赛结果极为失望。</a:t>
            </a:r>
            <a:endParaRPr lang="zh-CN" altLang="en-US" dirty="0"/>
          </a:p>
        </p:txBody>
      </p:sp>
      <p:pic>
        <p:nvPicPr>
          <p:cNvPr id="3" name="图片 3" descr="textimage43.jpeg"/>
          <p:cNvPicPr>
            <a:picLocks noChangeAspect="1"/>
          </p:cNvPicPr>
          <p:nvPr/>
        </p:nvPicPr>
        <p:blipFill>
          <a:blip r:embed="rId3" cstate="print"/>
          <a:stretch>
            <a:fillRect/>
          </a:stretch>
        </p:blipFill>
        <p:spPr>
          <a:xfrm>
            <a:off x="1214414" y="1471448"/>
            <a:ext cx="440373" cy="295875"/>
          </a:xfrm>
          <a:prstGeom prst="rect">
            <a:avLst/>
          </a:prstGeom>
        </p:spPr>
      </p:pic>
      <p:pic>
        <p:nvPicPr>
          <p:cNvPr id="4" name="图片 4" descr="textimage44.jpeg"/>
          <p:cNvPicPr>
            <a:picLocks noChangeAspect="1"/>
          </p:cNvPicPr>
          <p:nvPr/>
        </p:nvPicPr>
        <p:blipFill>
          <a:blip r:embed="rId4" cstate="print"/>
          <a:stretch>
            <a:fillRect/>
          </a:stretch>
        </p:blipFill>
        <p:spPr>
          <a:xfrm>
            <a:off x="791438" y="2848765"/>
            <a:ext cx="1137356" cy="295712"/>
          </a:xfrm>
          <a:prstGeom prst="rect">
            <a:avLst/>
          </a:prstGeom>
        </p:spPr>
      </p:pic>
      <p:pic>
        <p:nvPicPr>
          <p:cNvPr id="5" name="图片 5" descr="textimage45.jpeg"/>
          <p:cNvPicPr>
            <a:picLocks noChangeAspect="1"/>
          </p:cNvPicPr>
          <p:nvPr/>
        </p:nvPicPr>
        <p:blipFill>
          <a:blip r:embed="rId5" cstate="print"/>
          <a:stretch>
            <a:fillRect/>
          </a:stretch>
        </p:blipFill>
        <p:spPr>
          <a:xfrm>
            <a:off x="720000" y="4991905"/>
            <a:ext cx="209549" cy="238125"/>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5706110" y="1877695"/>
            <a:ext cx="215328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6" cstate="print"/>
          <a:srcRect/>
          <a:stretch>
            <a:fillRect/>
          </a:stretch>
        </p:blipFill>
        <p:spPr bwMode="auto">
          <a:xfrm>
            <a:off x="5964555" y="2298065"/>
            <a:ext cx="238379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53925"/>
            <a:ext cx="8316000" cy="52374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He was disappointed to see she wasn’t at the party.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看到她不在这个聚会,他很失望。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 was disappointed that Tom was not there.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汤姆不在那儿,我很失望。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To the disappointment of Aaron, his request was turned down.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令Aaron失望的是,他的要求被拒绝了。</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①be disappointed  </a:t>
            </a:r>
            <a:r>
              <a:rPr lang="zh-CN" altLang="en-US" sz="1815" u="sng" kern="0" dirty="0" smtClean="0">
                <a:solidFill>
                  <a:srgbClr val="FF0000"/>
                </a:solidFill>
                <a:latin typeface="Times New Roman" panose="02020603050405020304" pitchFamily="65" charset="-122"/>
                <a:ea typeface="宋体" panose="02010600030101010101" pitchFamily="2" charset="-122"/>
              </a:rPr>
              <a:t>　at/by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sth.对某事失望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be disappointed</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to do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sth.对做某事失望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be disappointed </a:t>
            </a:r>
            <a:r>
              <a:rPr lang="zh-CN" altLang="en-US" sz="1815" u="sng" kern="0" dirty="0" smtClean="0">
                <a:solidFill>
                  <a:srgbClr val="FF0000"/>
                </a:solidFill>
                <a:latin typeface="Times New Roman" panose="02020603050405020304" pitchFamily="65" charset="-122"/>
                <a:ea typeface="宋体" panose="02010600030101010101" pitchFamily="2" charset="-122"/>
              </a:rPr>
              <a:t>　that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对</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失望/沮丧</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②disappoint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.使失望;使破灭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③disappointing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.令人失望的</a:t>
            </a:r>
            <a:endParaRPr lang="zh-CN" altLang="en-US" dirty="0"/>
          </a:p>
        </p:txBody>
      </p:sp>
      <p:pic>
        <p:nvPicPr>
          <p:cNvPr id="3" name="图片 3" descr="textimage46.jpeg"/>
          <p:cNvPicPr>
            <a:picLocks noChangeAspect="1"/>
          </p:cNvPicPr>
          <p:nvPr/>
        </p:nvPicPr>
        <p:blipFill>
          <a:blip r:embed="rId3" cstate="print"/>
          <a:stretch>
            <a:fillRect/>
          </a:stretch>
        </p:blipFill>
        <p:spPr>
          <a:xfrm>
            <a:off x="720000" y="3706021"/>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2508250" y="4179570"/>
            <a:ext cx="82232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2214245" y="4554220"/>
            <a:ext cx="88138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2214245" y="4974590"/>
            <a:ext cx="71437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19361"/>
            <a:ext cx="8316000" cy="47993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9.dazzling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令人印象深刻的,特别吸引人的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10.grief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悲痛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11.ballet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芭蕾舞剧,芭蕾舞表演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12.comedy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喜剧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13.episode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(电视连续剧或广播连载节目中的)一集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14.plot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(书、电影、戏剧的)情节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15.cinematic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电影的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16.turkey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(电影或戏剧的)失败之作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17.storytelling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讲故事,说书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18.epic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史诗般的;壮丽的,宏大的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19.wonderland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　(故事中的)仙境,奇境    </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2140585" y="1082040"/>
            <a:ext cx="353250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696720" y="1501140"/>
            <a:ext cx="100393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785620" y="1929765"/>
            <a:ext cx="267970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990725" y="2358390"/>
            <a:ext cx="96710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990725" y="2787015"/>
            <a:ext cx="435356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642745" y="3241675"/>
            <a:ext cx="300164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2357120" y="3716020"/>
            <a:ext cx="120205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928495" y="4127500"/>
            <a:ext cx="301498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2357120" y="4545330"/>
            <a:ext cx="180022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1821815" y="4994275"/>
            <a:ext cx="2979420" cy="356870"/>
          </a:xfrm>
          <a:prstGeom prst="rect">
            <a:avLst/>
          </a:prstGeom>
          <a:noFill/>
          <a:ln w="9525">
            <a:noFill/>
            <a:miter lim="800000"/>
            <a:headEnd/>
            <a:tailEnd/>
          </a:ln>
        </p:spPr>
      </p:pic>
      <p:pic>
        <p:nvPicPr>
          <p:cNvPr id="13" name="Picture 4" descr="\\a015\吴双婷\线.tif"/>
          <p:cNvPicPr>
            <a:picLocks noChangeArrowheads="1"/>
          </p:cNvPicPr>
          <p:nvPr/>
        </p:nvPicPr>
        <p:blipFill>
          <a:blip r:embed="rId3" cstate="print"/>
          <a:srcRect/>
          <a:stretch>
            <a:fillRect/>
          </a:stretch>
        </p:blipFill>
        <p:spPr bwMode="auto">
          <a:xfrm>
            <a:off x="2328545" y="5461635"/>
            <a:ext cx="2614930"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489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④disappointment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.失望</a:t>
            </a:r>
            <a:endParaRPr lang="zh-CN" altLang="en-US"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to one’s disappointment= </a:t>
            </a:r>
            <a:r>
              <a:rPr lang="zh-CN" altLang="en-US" sz="1815" u="sng" kern="0" dirty="0" smtClean="0">
                <a:solidFill>
                  <a:srgbClr val="FF0000"/>
                </a:solidFill>
                <a:latin typeface="Times New Roman" panose="02020603050405020304" pitchFamily="65" charset="-122"/>
                <a:ea typeface="宋体" panose="02010600030101010101" pitchFamily="2" charset="-122"/>
              </a:rPr>
              <a:t>　to    </a:t>
            </a:r>
            <a:r>
              <a:rPr lang="zh-CN" altLang="en-US" sz="1815" kern="0" dirty="0" smtClean="0">
                <a:solidFill>
                  <a:srgbClr val="000000"/>
                </a:solidFill>
                <a:latin typeface="Times New Roman" panose="02020603050405020304" pitchFamily="65" charset="-122"/>
                <a:ea typeface="宋体" panose="02010600030101010101" pitchFamily="2" charset="-122"/>
              </a:rPr>
              <a:t> the disappointment of sb.令某人失望的是</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7-1 (2018课标全国Ⅲ,阅读理解B,</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 city was crowded with </a:t>
            </a:r>
            <a:r>
              <a:rPr lang="zh-CN" altLang="en-US" sz="1815" u="sng" kern="0" dirty="0" smtClean="0">
                <a:solidFill>
                  <a:srgbClr val="FF0000"/>
                </a:solidFill>
                <a:latin typeface="Times New Roman" panose="02020603050405020304" pitchFamily="65" charset="-122"/>
                <a:ea typeface="宋体" panose="02010600030101010101" pitchFamily="2" charset="-122"/>
              </a:rPr>
              <a:t>　disappointed</a:t>
            </a:r>
            <a:r>
              <a:rPr lang="zh-CN" altLang="en-US" sz="1815" kern="0" dirty="0" smtClean="0">
                <a:solidFill>
                  <a:srgbClr val="FF0000"/>
                </a:solidFill>
                <a:latin typeface="Times New Roman" panose="02020603050405020304" pitchFamily="65" charset="-122"/>
                <a:ea typeface="宋体" panose="02010600030101010101" pitchFamily="2" charset="-122"/>
              </a:rPr>
              <a:t>    </a:t>
            </a:r>
            <a:endParaRPr lang="en-US" altLang="zh-CN" sz="1815" u="sng"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(disappoint)people with no interest in settling down, and when they heard there were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new gold discoveries in Alaska, they left Dawson City as quickly as they had come.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考查形容词。句意:这座城市里挤满了失望的人,他们没有兴趣定居下来,</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并且当他们听说在阿拉斯加州发现了新的金矿后,他们就像当初匆忙来到道森市</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那样又匆忙离开了这里。此处修饰people,故用-ed结尾的形容词。</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7-2 (2018天津,完形填空,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)Being the coach of the new team, I was excited be-</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cause I knew we were going to win, but to my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disappointment    </a:t>
            </a:r>
            <a:r>
              <a:rPr lang="zh-CN" altLang="en-US" sz="1815" kern="0" dirty="0" smtClean="0">
                <a:solidFill>
                  <a:srgbClr val="000000"/>
                </a:solidFill>
                <a:latin typeface="Times New Roman" panose="02020603050405020304" pitchFamily="65" charset="-122"/>
                <a:ea typeface="宋体" panose="02010600030101010101" pitchFamily="2" charset="-122"/>
              </a:rPr>
              <a:t> (disappoint) we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pPr>
            <a:r>
              <a:rPr lang="zh-CN" altLang="en-US" sz="1815" kern="0" dirty="0" smtClean="0">
                <a:solidFill>
                  <a:srgbClr val="000000"/>
                </a:solidFill>
                <a:latin typeface="Times New Roman" panose="02020603050405020304" pitchFamily="65" charset="-122"/>
                <a:ea typeface="宋体" panose="02010600030101010101" pitchFamily="2" charset="-122"/>
              </a:rPr>
              <a:t>were defeated. </a:t>
            </a:r>
            <a:endParaRPr lang="zh-CN" altLang="en-US" sz="2000" dirty="0" smtClean="0"/>
          </a:p>
        </p:txBody>
      </p:sp>
      <p:pic>
        <p:nvPicPr>
          <p:cNvPr id="3" name="图片 3" descr="textimage47.jpeg"/>
          <p:cNvPicPr>
            <a:picLocks noChangeAspect="1"/>
          </p:cNvPicPr>
          <p:nvPr/>
        </p:nvPicPr>
        <p:blipFill>
          <a:blip r:embed="rId3" cstate="print"/>
          <a:stretch>
            <a:fillRect/>
          </a:stretch>
        </p:blipFill>
        <p:spPr>
          <a:xfrm>
            <a:off x="3997837" y="2382781"/>
            <a:ext cx="431287" cy="289770"/>
          </a:xfrm>
          <a:prstGeom prst="rect">
            <a:avLst/>
          </a:prstGeom>
        </p:spPr>
      </p:pic>
      <p:pic>
        <p:nvPicPr>
          <p:cNvPr id="4" name="图片 4" descr="textimage48.jpeg"/>
          <p:cNvPicPr>
            <a:picLocks noChangeAspect="1"/>
          </p:cNvPicPr>
          <p:nvPr/>
        </p:nvPicPr>
        <p:blipFill>
          <a:blip r:embed="rId3" cstate="print"/>
          <a:stretch>
            <a:fillRect/>
          </a:stretch>
        </p:blipFill>
        <p:spPr>
          <a:xfrm>
            <a:off x="3148425" y="4939517"/>
            <a:ext cx="422507" cy="283871"/>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3268345" y="1501140"/>
            <a:ext cx="67564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7213619" y="2382671"/>
            <a:ext cx="142876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5034280" y="5420360"/>
            <a:ext cx="193357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929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考查名词。句意:作为新队的教练,我很兴奋,因为我确信我们会赢,但令我</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失望的是,我们被打败了。to one’s disappointment令某人失望的是。</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7-3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 next day, we got a  </a:t>
            </a:r>
            <a:r>
              <a:rPr lang="zh-CN" altLang="en-US" sz="1815" u="sng" kern="0" dirty="0" smtClean="0">
                <a:solidFill>
                  <a:srgbClr val="FF0000"/>
                </a:solidFill>
                <a:latin typeface="Times New Roman" panose="02020603050405020304" pitchFamily="65" charset="-122"/>
                <a:ea typeface="宋体" panose="02010600030101010101" pitchFamily="2" charset="-122"/>
              </a:rPr>
              <a:t>disappointing </a:t>
            </a:r>
            <a:r>
              <a:rPr lang="zh-CN" altLang="en-US" sz="1815" kern="0" dirty="0" smtClean="0">
                <a:solidFill>
                  <a:srgbClr val="000000"/>
                </a:solidFill>
                <a:latin typeface="Times New Roman" panose="02020603050405020304" pitchFamily="65" charset="-122"/>
                <a:ea typeface="宋体" panose="02010600030101010101" pitchFamily="2" charset="-122"/>
              </a:rPr>
              <a:t> (disappoint) message that an-</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other buyer had offered a much higher price.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考查形容词。句意:第二天,我们收到了一条令人失望的消息,另一位买主</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出了一个高得多的价格。此处用于说明事物,表示事物的性质或特征,故用-ing结</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尾的形容词。</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7-4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Disappointed </a:t>
            </a:r>
            <a:r>
              <a:rPr lang="zh-CN" altLang="en-US" sz="1815" kern="0" dirty="0" smtClean="0">
                <a:solidFill>
                  <a:srgbClr val="000000"/>
                </a:solidFill>
                <a:latin typeface="Times New Roman" panose="02020603050405020304" pitchFamily="65" charset="-122"/>
                <a:ea typeface="宋体" panose="02010600030101010101" pitchFamily="2" charset="-122"/>
              </a:rPr>
              <a:t>    (disappoint) by many a broken, vine-ripened (蔓上成</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熟的) promise, I’ve refused to buy winter tomatoes for years.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考查非谓语动词。I 与disappoint之间为逻辑上的被动关系,因此用过去分</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词短语作状语。</a:t>
            </a:r>
            <a:endParaRPr lang="zh-CN" altLang="en-US" dirty="0"/>
          </a:p>
        </p:txBody>
      </p:sp>
      <p:pic>
        <p:nvPicPr>
          <p:cNvPr id="3" name="图片 3" descr="textimage49.jpeg"/>
          <p:cNvPicPr>
            <a:picLocks noChangeAspect="1"/>
          </p:cNvPicPr>
          <p:nvPr/>
        </p:nvPicPr>
        <p:blipFill>
          <a:blip r:embed="rId3" cstate="print"/>
          <a:stretch>
            <a:fillRect/>
          </a:stretch>
        </p:blipFill>
        <p:spPr>
          <a:xfrm>
            <a:off x="1214414" y="2114390"/>
            <a:ext cx="428317" cy="287775"/>
          </a:xfrm>
          <a:prstGeom prst="rect">
            <a:avLst/>
          </a:prstGeom>
        </p:spPr>
      </p:pic>
      <p:pic>
        <p:nvPicPr>
          <p:cNvPr id="4" name="图片 4" descr="textimage50.jpeg"/>
          <p:cNvPicPr>
            <a:picLocks noChangeAspect="1"/>
          </p:cNvPicPr>
          <p:nvPr/>
        </p:nvPicPr>
        <p:blipFill>
          <a:blip r:embed="rId3" cstate="print"/>
          <a:stretch>
            <a:fillRect/>
          </a:stretch>
        </p:blipFill>
        <p:spPr>
          <a:xfrm>
            <a:off x="1214414" y="4257530"/>
            <a:ext cx="410154" cy="275572"/>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4050665" y="2045335"/>
            <a:ext cx="135763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883410" y="4217035"/>
            <a:ext cx="14649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4913"/>
            <a:ext cx="8316000" cy="534987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7-5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)One by one, the applicants left the interviewer’s office with</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disap</a:t>
            </a:r>
            <a:r>
              <a:rPr lang="zh-CN" altLang="en-US" sz="1815"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pointed</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(disappoint) looks on their faces.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考查形容词。句意:申请者一个接一个满脸失望地离开了面试官的办公</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室。以-ed结尾的形容词,也可修饰事物,被修饰词多为look(表情)、smile(微笑)、</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appearance(外貌)、cry(哭声)、voice(嗓音)、mood(情绪)等显示人的情感状况的</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名词。</a:t>
            </a:r>
            <a:endParaRPr lang="zh-CN" altLang="en-US" dirty="0"/>
          </a:p>
          <a:p>
            <a:pPr marL="0" indent="0" eaLnBrk="0" latinLnBrk="1" hangingPunct="0">
              <a:lnSpc>
                <a:spcPct val="150000"/>
              </a:lnSpc>
              <a:spcBef>
                <a:spcPts val="140"/>
              </a:spcBef>
              <a:buNone/>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behave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.表现</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She’s taught how to behave perfectly.(教材P47)</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她被教会如何举止得体。</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Nowadays, some tourists behave badly while traveling abroad.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如今,一些游客在国外旅游时表现不好。</a:t>
            </a:r>
            <a:endParaRPr lang="zh-CN" altLang="en-US" dirty="0"/>
          </a:p>
        </p:txBody>
      </p:sp>
      <p:pic>
        <p:nvPicPr>
          <p:cNvPr id="3" name="图片 3" descr="textimage51.jpeg"/>
          <p:cNvPicPr>
            <a:picLocks noChangeAspect="1"/>
          </p:cNvPicPr>
          <p:nvPr/>
        </p:nvPicPr>
        <p:blipFill>
          <a:blip r:embed="rId3" cstate="print"/>
          <a:stretch>
            <a:fillRect/>
          </a:stretch>
        </p:blipFill>
        <p:spPr>
          <a:xfrm>
            <a:off x="1218600" y="1027671"/>
            <a:ext cx="440373" cy="295875"/>
          </a:xfrm>
          <a:prstGeom prst="rect">
            <a:avLst/>
          </a:prstGeom>
        </p:spPr>
      </p:pic>
      <p:pic>
        <p:nvPicPr>
          <p:cNvPr id="4" name="图片 4" descr="textimage52.jpeg"/>
          <p:cNvPicPr>
            <a:picLocks noChangeAspect="1"/>
          </p:cNvPicPr>
          <p:nvPr/>
        </p:nvPicPr>
        <p:blipFill>
          <a:blip r:embed="rId4" cstate="print"/>
          <a:stretch>
            <a:fillRect/>
          </a:stretch>
        </p:blipFill>
        <p:spPr>
          <a:xfrm>
            <a:off x="862877" y="3629557"/>
            <a:ext cx="1208793" cy="312722"/>
          </a:xfrm>
          <a:prstGeom prst="rect">
            <a:avLst/>
          </a:prstGeom>
        </p:spPr>
      </p:pic>
      <p:pic>
        <p:nvPicPr>
          <p:cNvPr id="5" name="图片 5" descr="textimage53.jpeg"/>
          <p:cNvPicPr>
            <a:picLocks noChangeAspect="1"/>
          </p:cNvPicPr>
          <p:nvPr/>
        </p:nvPicPr>
        <p:blipFill>
          <a:blip r:embed="rId5" cstate="print"/>
          <a:stretch>
            <a:fillRect/>
          </a:stretch>
        </p:blipFill>
        <p:spPr>
          <a:xfrm>
            <a:off x="720000" y="4986879"/>
            <a:ext cx="209549" cy="238125"/>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784860" y="1435735"/>
            <a:ext cx="13652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85956"/>
            <a:ext cx="8316000" cy="43256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Every student should behave himself and keep away from violence.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每个学生都应该有礼貌,远离暴力。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i="1" kern="0" dirty="0" smtClean="0">
                <a:solidFill>
                  <a:srgbClr val="000000"/>
                </a:solidFill>
                <a:latin typeface="Times New Roman" panose="02020603050405020304" pitchFamily="65" charset="-122"/>
                <a:ea typeface="宋体" panose="02010600030101010101" pitchFamily="2" charset="-122"/>
              </a:rPr>
              <a:t>China</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Daily</a:t>
            </a:r>
            <a:r>
              <a:rPr lang="zh-CN" altLang="en-US" sz="1815" kern="0" dirty="0" smtClean="0">
                <a:solidFill>
                  <a:srgbClr val="000000"/>
                </a:solidFill>
                <a:latin typeface="Times New Roman" panose="02020603050405020304" pitchFamily="65" charset="-122"/>
                <a:ea typeface="宋体" panose="02010600030101010101" pitchFamily="2" charset="-122"/>
              </a:rPr>
              <a:t>,2020年12月)A new rule governing behavior on the Shanghai subway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forbids listening to electronic devices without earphones.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上海地铁上一项新的行为管理规定禁止在没有耳机的情况下收听电子设备。</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①behave well/</a:t>
            </a:r>
            <a:r>
              <a:rPr lang="zh-CN" altLang="en-US" sz="1815" u="sng" kern="0" dirty="0" smtClean="0">
                <a:solidFill>
                  <a:srgbClr val="FF0000"/>
                </a:solidFill>
                <a:latin typeface="Times New Roman" panose="02020603050405020304" pitchFamily="65" charset="-122"/>
                <a:ea typeface="宋体" panose="02010600030101010101" pitchFamily="2" charset="-122"/>
              </a:rPr>
              <a:t>　badly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表现好/差</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②behave </a:t>
            </a:r>
            <a:r>
              <a:rPr lang="zh-CN" altLang="en-US" sz="1815" u="sng" kern="0" dirty="0" smtClean="0">
                <a:solidFill>
                  <a:srgbClr val="FF0000"/>
                </a:solidFill>
                <a:latin typeface="Times New Roman" panose="02020603050405020304" pitchFamily="65" charset="-122"/>
                <a:ea typeface="宋体" panose="02010600030101010101" pitchFamily="2" charset="-122"/>
              </a:rPr>
              <a:t>　oneself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表现得体,有礼貌</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③behaviour/  </a:t>
            </a:r>
            <a:r>
              <a:rPr lang="zh-CN" altLang="en-US" sz="1815" u="sng" kern="0" dirty="0" smtClean="0">
                <a:solidFill>
                  <a:srgbClr val="FF0000"/>
                </a:solidFill>
                <a:latin typeface="Times New Roman" panose="02020603050405020304" pitchFamily="65" charset="-122"/>
                <a:ea typeface="宋体" panose="02010600030101010101" pitchFamily="2" charset="-122"/>
              </a:rPr>
              <a:t>behavior</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.[U]行为;举止;[U,C](人、动植物、化学品等的)表现</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方式,活动方式</a:t>
            </a:r>
            <a:endParaRPr lang="zh-CN" altLang="en-US" dirty="0"/>
          </a:p>
        </p:txBody>
      </p:sp>
      <p:pic>
        <p:nvPicPr>
          <p:cNvPr id="3" name="图片 3" descr="textimage54.jpeg"/>
          <p:cNvPicPr>
            <a:picLocks noChangeAspect="1"/>
          </p:cNvPicPr>
          <p:nvPr/>
        </p:nvPicPr>
        <p:blipFill>
          <a:blip r:embed="rId3" cstate="print"/>
          <a:stretch>
            <a:fillRect/>
          </a:stretch>
        </p:blipFill>
        <p:spPr>
          <a:xfrm>
            <a:off x="720000" y="3540435"/>
            <a:ext cx="247650" cy="247649"/>
          </a:xfrm>
          <a:prstGeom prst="rect">
            <a:avLst/>
          </a:prstGeom>
        </p:spPr>
      </p:pic>
      <p:pic>
        <p:nvPicPr>
          <p:cNvPr id="4" name="Picture 4" descr="\\a015\吴双婷\线.tif"/>
          <p:cNvPicPr>
            <a:picLocks noChangeArrowheads="1"/>
          </p:cNvPicPr>
          <p:nvPr/>
        </p:nvPicPr>
        <p:blipFill>
          <a:blip r:embed="rId4" cstate="print"/>
          <a:srcRect/>
          <a:stretch>
            <a:fillRect/>
          </a:stretch>
        </p:blipFill>
        <p:spPr bwMode="auto">
          <a:xfrm>
            <a:off x="2143125" y="3891915"/>
            <a:ext cx="929005" cy="39600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1648460" y="4348480"/>
            <a:ext cx="108077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2000250" y="4802505"/>
            <a:ext cx="90932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10551"/>
            <a:ext cx="8316000" cy="439102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8-1 (2020全国Ⅲ,完形填空,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)After a while, she apologized for the way she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behaved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(behave) at the beginning.</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考查动词的时态。句意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过了一会儿</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她为自己一开始的行为方式道歉。</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根据</a:t>
            </a:r>
            <a:r>
              <a:rPr lang="en-US" altLang="zh-CN" sz="1815" kern="0" dirty="0" smtClean="0">
                <a:solidFill>
                  <a:srgbClr val="000000"/>
                </a:solidFill>
                <a:latin typeface="Times New Roman" panose="02020603050405020304" pitchFamily="65" charset="-122"/>
                <a:ea typeface="宋体" panose="02010600030101010101" pitchFamily="2" charset="-122"/>
              </a:rPr>
              <a:t>at the beginning</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此处用一般过去时。故答案为</a:t>
            </a:r>
            <a:r>
              <a:rPr lang="en-US" altLang="zh-CN" sz="1815" kern="0" dirty="0" smtClean="0">
                <a:solidFill>
                  <a:srgbClr val="000000"/>
                </a:solidFill>
                <a:latin typeface="Times New Roman" panose="02020603050405020304" pitchFamily="65" charset="-122"/>
                <a:ea typeface="宋体" panose="02010600030101010101" pitchFamily="2" charset="-122"/>
              </a:rPr>
              <a:t>behaved</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8-2 (2019</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Ⅱ,</a:t>
            </a:r>
            <a:r>
              <a:rPr lang="zh-CN" altLang="en-US" sz="1815" kern="0" dirty="0" smtClean="0">
                <a:solidFill>
                  <a:srgbClr val="000000"/>
                </a:solidFill>
                <a:latin typeface="Times New Roman" panose="02020603050405020304" pitchFamily="65" charset="-122"/>
                <a:ea typeface="宋体" panose="02010600030101010101" pitchFamily="2" charset="-122"/>
              </a:rPr>
              <a:t>听力</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)He began studying them, trying to learn the dif-</a:t>
            </a:r>
            <a:endParaRPr lang="en-US" altLang="zh-CN" sz="2000" dirty="0" smtClean="0"/>
          </a:p>
          <a:p>
            <a:pPr eaLnBrk="0" latinLnBrk="1" hangingPunct="0">
              <a:lnSpc>
                <a:spcPct val="150000"/>
              </a:lnSpc>
            </a:pPr>
            <a:r>
              <a:rPr lang="en-US" altLang="zh-CN" sz="1815" kern="0" dirty="0" err="1" smtClean="0">
                <a:solidFill>
                  <a:srgbClr val="000000"/>
                </a:solidFill>
                <a:latin typeface="Times New Roman" panose="02020603050405020304" pitchFamily="65" charset="-122"/>
                <a:ea typeface="宋体" panose="02010600030101010101" pitchFamily="2" charset="-122"/>
              </a:rPr>
              <a:t>ferences</a:t>
            </a:r>
            <a:r>
              <a:rPr lang="en-US" altLang="zh-CN" sz="1815" kern="0" dirty="0" smtClean="0">
                <a:solidFill>
                  <a:srgbClr val="000000"/>
                </a:solidFill>
                <a:latin typeface="Times New Roman" panose="02020603050405020304" pitchFamily="65" charset="-122"/>
                <a:ea typeface="宋体" panose="02010600030101010101" pitchFamily="2" charset="-122"/>
              </a:rPr>
              <a:t> between the birds and noticing their different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err="1" smtClean="0">
                <a:solidFill>
                  <a:srgbClr val="FF0000"/>
                </a:solidFill>
                <a:latin typeface="Times New Roman" panose="02020603050405020304" pitchFamily="65" charset="-122"/>
                <a:ea typeface="宋体" panose="02010600030101010101" pitchFamily="2" charset="-122"/>
              </a:rPr>
              <a:t>behavio</a:t>
            </a:r>
            <a:r>
              <a:rPr lang="en-US" altLang="zh-CN" sz="1815" u="sng" kern="0" dirty="0" smtClean="0">
                <a:solidFill>
                  <a:srgbClr val="FF0000"/>
                </a:solidFill>
                <a:latin typeface="Times New Roman" panose="02020603050405020304" pitchFamily="65" charset="-122"/>
                <a:ea typeface="宋体" panose="02010600030101010101" pitchFamily="2" charset="-122"/>
              </a:rPr>
              <a:t>(u)</a:t>
            </a:r>
            <a:r>
              <a:rPr lang="en-US" altLang="zh-CN" sz="1815" u="sng" kern="0" dirty="0" err="1" smtClean="0">
                <a:solidFill>
                  <a:srgbClr val="FF0000"/>
                </a:solidFill>
                <a:latin typeface="Times New Roman" panose="02020603050405020304" pitchFamily="65" charset="-122"/>
                <a:ea typeface="宋体" panose="02010600030101010101" pitchFamily="2" charset="-122"/>
              </a:rPr>
              <a:t>rs</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(behave).</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他开始研究鸟类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试图了解它们之间的差异</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并注意到它</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们不同的行为方式。根据</a:t>
            </a:r>
            <a:r>
              <a:rPr lang="en-US" altLang="zh-CN" sz="1815" kern="0" dirty="0" smtClean="0">
                <a:solidFill>
                  <a:srgbClr val="000000"/>
                </a:solidFill>
                <a:latin typeface="Times New Roman" panose="02020603050405020304" pitchFamily="65" charset="-122"/>
                <a:ea typeface="宋体" panose="02010600030101010101" pitchFamily="2" charset="-122"/>
              </a:rPr>
              <a:t>different</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该空用名词复数形式。</a:t>
            </a:r>
            <a:r>
              <a:rPr lang="en-US" altLang="zh-CN" sz="1815" kern="0" dirty="0" err="1" smtClean="0">
                <a:solidFill>
                  <a:srgbClr val="000000"/>
                </a:solidFill>
                <a:latin typeface="Times New Roman" panose="02020603050405020304" pitchFamily="65" charset="-122"/>
                <a:ea typeface="宋体" panose="02010600030101010101" pitchFamily="2" charset="-122"/>
              </a:rPr>
              <a:t>behavio</a:t>
            </a:r>
            <a:r>
              <a:rPr lang="en-US" altLang="zh-CN" sz="1815" kern="0" dirty="0" smtClean="0">
                <a:solidFill>
                  <a:srgbClr val="000000"/>
                </a:solidFill>
                <a:latin typeface="Times New Roman" panose="02020603050405020304" pitchFamily="65" charset="-122"/>
                <a:ea typeface="宋体" panose="02010600030101010101" pitchFamily="2" charset="-122"/>
              </a:rPr>
              <a:t>(u)r(</a:t>
            </a:r>
            <a:r>
              <a:rPr lang="zh-CN" altLang="en-US" sz="1815" kern="0" dirty="0" smtClean="0">
                <a:solidFill>
                  <a:srgbClr val="000000"/>
                </a:solidFill>
                <a:latin typeface="Times New Roman" panose="02020603050405020304" pitchFamily="65" charset="-122"/>
                <a:ea typeface="宋体" panose="02010600030101010101" pitchFamily="2" charset="-122"/>
              </a:rPr>
              <a:t>人、</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动植物、化学品等的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表现方式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活动方式。</a:t>
            </a:r>
            <a:endParaRPr lang="zh-CN" altLang="en-US" sz="2000" dirty="0" smtClean="0"/>
          </a:p>
        </p:txBody>
      </p:sp>
      <p:pic>
        <p:nvPicPr>
          <p:cNvPr id="4" name="图片 4" descr="textimage55.jpeg"/>
          <p:cNvPicPr>
            <a:picLocks noChangeAspect="1"/>
          </p:cNvPicPr>
          <p:nvPr/>
        </p:nvPicPr>
        <p:blipFill>
          <a:blip r:embed="rId3" cstate="print"/>
          <a:stretch>
            <a:fillRect/>
          </a:stretch>
        </p:blipFill>
        <p:spPr>
          <a:xfrm>
            <a:off x="3428992" y="1782055"/>
            <a:ext cx="389468" cy="261673"/>
          </a:xfrm>
          <a:prstGeom prst="rect">
            <a:avLst/>
          </a:prstGeom>
        </p:spPr>
      </p:pic>
      <p:pic>
        <p:nvPicPr>
          <p:cNvPr id="5" name="图片 3" descr="textimage56.jpeg"/>
          <p:cNvPicPr>
            <a:picLocks noChangeAspect="1"/>
          </p:cNvPicPr>
          <p:nvPr/>
        </p:nvPicPr>
        <p:blipFill>
          <a:blip r:embed="rId4" cstate="print"/>
          <a:stretch>
            <a:fillRect/>
          </a:stretch>
        </p:blipFill>
        <p:spPr>
          <a:xfrm>
            <a:off x="3500430" y="3536269"/>
            <a:ext cx="351751" cy="236332"/>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720090" y="2183765"/>
            <a:ext cx="111823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5857875" y="3902710"/>
            <a:ext cx="121221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27160"/>
            <a:ext cx="8316000" cy="30264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8-3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Behaving</a:t>
            </a:r>
            <a:r>
              <a:rPr lang="zh-CN" altLang="en-US" sz="1815" kern="0" dirty="0" smtClean="0">
                <a:solidFill>
                  <a:srgbClr val="000000"/>
                </a:solidFill>
                <a:latin typeface="Times New Roman" panose="02020603050405020304" pitchFamily="65" charset="-122"/>
                <a:ea typeface="宋体" panose="02010600030101010101" pitchFamily="2" charset="-122"/>
              </a:rPr>
              <a:t> (behave)in this selfless and devoted manner, these little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creatures have survived on Earth for more than 140 million years, far longer than di-</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nosaurs.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考查非谓语动词。句意:以这种无私和奉献的方式行事,这些小生物在地</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球上生存了超过</a:t>
            </a:r>
            <a:r>
              <a:rPr lang="en-US" altLang="zh-CN" sz="1815" kern="0" dirty="0" smtClean="0">
                <a:solidFill>
                  <a:srgbClr val="000000"/>
                </a:solidFill>
                <a:latin typeface="Times New Roman" panose="02020603050405020304" pitchFamily="65" charset="-122"/>
                <a:ea typeface="宋体" panose="02010600030101010101" pitchFamily="2" charset="-122"/>
              </a:rPr>
              <a:t>1.4</a:t>
            </a:r>
            <a:r>
              <a:rPr lang="zh-CN" altLang="en-US" sz="1815" kern="0" dirty="0" smtClean="0">
                <a:solidFill>
                  <a:srgbClr val="000000"/>
                </a:solidFill>
                <a:latin typeface="Times New Roman" panose="02020603050405020304" pitchFamily="65" charset="-122"/>
                <a:ea typeface="宋体" panose="02010600030101010101" pitchFamily="2" charset="-122"/>
              </a:rPr>
              <a:t>亿年</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远比恐龙存活的时间更长。分析句子结构可知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此处考</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查非谓语动词作状语</a:t>
            </a:r>
            <a:r>
              <a:rPr lang="en-US" altLang="zh-CN" sz="1815" kern="0" dirty="0" smtClean="0">
                <a:solidFill>
                  <a:srgbClr val="000000"/>
                </a:solidFill>
                <a:latin typeface="Times New Roman" panose="02020603050405020304" pitchFamily="65" charset="-122"/>
                <a:ea typeface="宋体" panose="02010600030101010101" pitchFamily="2" charset="-122"/>
              </a:rPr>
              <a:t>,behave</a:t>
            </a:r>
            <a:r>
              <a:rPr lang="zh-CN" altLang="en-US" sz="1815" kern="0" dirty="0" smtClean="0">
                <a:solidFill>
                  <a:srgbClr val="000000"/>
                </a:solidFill>
                <a:latin typeface="Times New Roman" panose="02020603050405020304" pitchFamily="65" charset="-122"/>
                <a:ea typeface="宋体" panose="02010600030101010101" pitchFamily="2" charset="-122"/>
              </a:rPr>
              <a:t>与句子主语</a:t>
            </a:r>
            <a:r>
              <a:rPr lang="en-US" altLang="zh-CN" sz="1815" kern="0" dirty="0" smtClean="0">
                <a:solidFill>
                  <a:srgbClr val="000000"/>
                </a:solidFill>
                <a:latin typeface="Times New Roman" panose="02020603050405020304" pitchFamily="65" charset="-122"/>
                <a:ea typeface="宋体" panose="02010600030101010101" pitchFamily="2" charset="-122"/>
              </a:rPr>
              <a:t>these little creatures</a:t>
            </a:r>
            <a:r>
              <a:rPr lang="zh-CN" altLang="en-US" sz="1815" kern="0" dirty="0" smtClean="0">
                <a:solidFill>
                  <a:srgbClr val="000000"/>
                </a:solidFill>
                <a:latin typeface="Times New Roman" panose="02020603050405020304" pitchFamily="65" charset="-122"/>
                <a:ea typeface="宋体" panose="02010600030101010101" pitchFamily="2" charset="-122"/>
              </a:rPr>
              <a:t>之间是主动关系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故答</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案为</a:t>
            </a:r>
            <a:r>
              <a:rPr lang="en-US" altLang="zh-CN" sz="1815" kern="0" dirty="0" smtClean="0">
                <a:solidFill>
                  <a:srgbClr val="000000"/>
                </a:solidFill>
                <a:latin typeface="Times New Roman" panose="02020603050405020304" pitchFamily="65" charset="-122"/>
                <a:ea typeface="宋体" panose="02010600030101010101" pitchFamily="2" charset="-122"/>
              </a:rPr>
              <a:t>Behaving</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2000" dirty="0" smtClean="0"/>
          </a:p>
        </p:txBody>
      </p:sp>
      <p:pic>
        <p:nvPicPr>
          <p:cNvPr id="4" name="图片 4" descr="textimage57.jpeg"/>
          <p:cNvPicPr>
            <a:picLocks noChangeAspect="1"/>
          </p:cNvPicPr>
          <p:nvPr/>
        </p:nvPicPr>
        <p:blipFill>
          <a:blip r:embed="rId3" cstate="print"/>
          <a:stretch>
            <a:fillRect/>
          </a:stretch>
        </p:blipFill>
        <p:spPr>
          <a:xfrm>
            <a:off x="1214414" y="1770036"/>
            <a:ext cx="421614" cy="283271"/>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864360" y="1732915"/>
            <a:ext cx="95440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91744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8-4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)同时,应该鼓励学生养成良好的习惯,举止更加规矩有礼。</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 the same time, students should be encouraged to develop good habits and better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behave themselves</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responsibility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.责任</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The movie explores the theme of responsibility in an intelligent and humorous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way. (教材P47)</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这部电影以一种智慧和幽默的方式探讨了责任这个主题。</a:t>
            </a:r>
            <a:endParaRPr lang="zh-CN" altLang="en-US" dirty="0" smtClean="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Childhood activities help a child develop a sense of responsibility.</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童年时的活动帮助孩子培养责任感。</a:t>
            </a:r>
            <a:endParaRPr lang="zh-CN" altLang="en-US" sz="2000" dirty="0" smtClean="0"/>
          </a:p>
        </p:txBody>
      </p:sp>
      <p:pic>
        <p:nvPicPr>
          <p:cNvPr id="3" name="图片 3" descr="textimage58.jpeg"/>
          <p:cNvPicPr>
            <a:picLocks noChangeAspect="1"/>
          </p:cNvPicPr>
          <p:nvPr/>
        </p:nvPicPr>
        <p:blipFill>
          <a:blip r:embed="rId3" cstate="print"/>
          <a:stretch>
            <a:fillRect/>
          </a:stretch>
        </p:blipFill>
        <p:spPr>
          <a:xfrm>
            <a:off x="1214414" y="1614324"/>
            <a:ext cx="428628" cy="287984"/>
          </a:xfrm>
          <a:prstGeom prst="rect">
            <a:avLst/>
          </a:prstGeom>
        </p:spPr>
      </p:pic>
      <p:pic>
        <p:nvPicPr>
          <p:cNvPr id="4" name="图片 4" descr="textimage59.jpeg"/>
          <p:cNvPicPr>
            <a:picLocks noChangeAspect="1"/>
          </p:cNvPicPr>
          <p:nvPr/>
        </p:nvPicPr>
        <p:blipFill>
          <a:blip r:embed="rId4" cstate="print"/>
          <a:stretch>
            <a:fillRect/>
          </a:stretch>
        </p:blipFill>
        <p:spPr>
          <a:xfrm>
            <a:off x="857224" y="2971646"/>
            <a:ext cx="1143008" cy="295703"/>
          </a:xfrm>
          <a:prstGeom prst="rect">
            <a:avLst/>
          </a:prstGeom>
        </p:spPr>
      </p:pic>
      <p:pic>
        <p:nvPicPr>
          <p:cNvPr id="5" name="图片 5" descr="textimage60.jpeg"/>
          <p:cNvPicPr>
            <a:picLocks noChangeAspect="1"/>
          </p:cNvPicPr>
          <p:nvPr/>
        </p:nvPicPr>
        <p:blipFill>
          <a:blip r:embed="rId5" cstate="print"/>
          <a:stretch>
            <a:fillRect/>
          </a:stretch>
        </p:blipFill>
        <p:spPr>
          <a:xfrm>
            <a:off x="720000" y="4686158"/>
            <a:ext cx="209549" cy="238125"/>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775335" y="2431415"/>
            <a:ext cx="18567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90525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Who do you suppose should take responsibility for the car accident?你认为谁应该对</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这起车祸负责?</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Who is responsible for the operation is still not clear.</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谁对这家公司负责还不清楚。</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①a sense  </a:t>
            </a:r>
            <a:r>
              <a:rPr lang="zh-CN" altLang="en-US" sz="1815" u="sng" kern="0" dirty="0" smtClean="0">
                <a:solidFill>
                  <a:srgbClr val="FF0000"/>
                </a:solidFill>
                <a:latin typeface="Times New Roman" panose="02020603050405020304" pitchFamily="65" charset="-122"/>
                <a:ea typeface="宋体" panose="02010600030101010101" pitchFamily="2" charset="-122"/>
              </a:rPr>
              <a:t>　of    </a:t>
            </a:r>
            <a:r>
              <a:rPr lang="zh-CN" altLang="en-US" sz="1815" kern="0" dirty="0" smtClean="0">
                <a:solidFill>
                  <a:srgbClr val="000000"/>
                </a:solidFill>
                <a:latin typeface="Times New Roman" panose="02020603050405020304" pitchFamily="65" charset="-122"/>
                <a:ea typeface="宋体" panose="02010600030101010101" pitchFamily="2" charset="-122"/>
              </a:rPr>
              <a:t>  responsibility 责任感</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②have/take responsibility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for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(doing) sth. 对(做)某事负责任</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③responsible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.负责的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be responsible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for   </a:t>
            </a:r>
            <a:r>
              <a:rPr lang="zh-CN" altLang="en-US" sz="1815" kern="0" dirty="0" smtClean="0">
                <a:solidFill>
                  <a:srgbClr val="000000"/>
                </a:solidFill>
                <a:latin typeface="Times New Roman" panose="02020603050405020304" pitchFamily="65" charset="-122"/>
                <a:ea typeface="宋体" panose="02010600030101010101" pitchFamily="2" charset="-122"/>
              </a:rPr>
              <a:t>  (doing)sth.对(做)某事负责</a:t>
            </a:r>
            <a:endParaRPr lang="zh-CN" altLang="en-US" dirty="0"/>
          </a:p>
        </p:txBody>
      </p:sp>
      <p:pic>
        <p:nvPicPr>
          <p:cNvPr id="3" name="图片 3" descr="textimage61.jpeg"/>
          <p:cNvPicPr>
            <a:picLocks noChangeAspect="1"/>
          </p:cNvPicPr>
          <p:nvPr/>
        </p:nvPicPr>
        <p:blipFill>
          <a:blip r:embed="rId3" cstate="print"/>
          <a:stretch>
            <a:fillRect/>
          </a:stretch>
        </p:blipFill>
        <p:spPr>
          <a:xfrm>
            <a:off x="720000" y="3244058"/>
            <a:ext cx="247650" cy="247649"/>
          </a:xfrm>
          <a:prstGeom prst="rect">
            <a:avLst/>
          </a:prstGeom>
        </p:spPr>
      </p:pic>
      <p:pic>
        <p:nvPicPr>
          <p:cNvPr id="4" name="Picture 4" descr="\\a015\吴双婷\线.tif"/>
          <p:cNvPicPr>
            <a:picLocks noChangeArrowheads="1"/>
          </p:cNvPicPr>
          <p:nvPr/>
        </p:nvPicPr>
        <p:blipFill>
          <a:blip r:embed="rId4" cstate="print"/>
          <a:srcRect/>
          <a:stretch>
            <a:fillRect/>
          </a:stretch>
        </p:blipFill>
        <p:spPr bwMode="auto">
          <a:xfrm>
            <a:off x="1697990" y="3625215"/>
            <a:ext cx="698500" cy="39600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3185795" y="4091305"/>
            <a:ext cx="789940" cy="356870"/>
          </a:xfrm>
          <a:prstGeom prst="rect">
            <a:avLst/>
          </a:prstGeom>
          <a:noFill/>
          <a:ln w="9525">
            <a:noFill/>
            <a:miter lim="800000"/>
            <a:headEnd/>
            <a:tailEnd/>
          </a:ln>
        </p:spPr>
      </p:pic>
      <p:pic>
        <p:nvPicPr>
          <p:cNvPr id="6" name="Picture 4" descr="\\a015\吴双婷\线.tif"/>
          <p:cNvPicPr>
            <a:picLocks noChangeArrowheads="1"/>
          </p:cNvPicPr>
          <p:nvPr/>
        </p:nvPicPr>
        <p:blipFill>
          <a:blip r:embed="rId4" cstate="print"/>
          <a:srcRect/>
          <a:stretch>
            <a:fillRect/>
          </a:stretch>
        </p:blipFill>
        <p:spPr bwMode="auto">
          <a:xfrm>
            <a:off x="2096135" y="4988560"/>
            <a:ext cx="708660"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95287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9-1 (2019课标全国Ⅰ,阅读理解D,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)...Not only is likability related to positive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life outcomes, but it is also responsible </a:t>
            </a:r>
            <a:r>
              <a:rPr lang="zh-CN" altLang="en-US" sz="1815" u="sng" kern="0" dirty="0" smtClean="0">
                <a:solidFill>
                  <a:srgbClr val="FF0000"/>
                </a:solidFill>
                <a:latin typeface="Times New Roman" panose="02020603050405020304" pitchFamily="65" charset="-122"/>
                <a:ea typeface="宋体" panose="02010600030101010101" pitchFamily="2" charset="-122"/>
              </a:rPr>
              <a:t>　for    </a:t>
            </a:r>
            <a:r>
              <a:rPr lang="zh-CN" altLang="en-US" sz="1815" kern="0" dirty="0" smtClean="0">
                <a:solidFill>
                  <a:srgbClr val="000000"/>
                </a:solidFill>
                <a:latin typeface="Times New Roman" panose="02020603050405020304" pitchFamily="65" charset="-122"/>
                <a:ea typeface="宋体" panose="02010600030101010101" pitchFamily="2" charset="-122"/>
              </a:rPr>
              <a:t> those outcomes, too.</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讨人喜欢不仅与积极的生活结果相关,而且它也对</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那些结果负有责任。be responsible for对</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负责任,为固定搭配。</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9-2(2018江苏,阅读理解D,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)And she said social media companies must also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“take more  </a:t>
            </a:r>
            <a:r>
              <a:rPr lang="zh-CN" altLang="en-US" sz="1815" u="sng" kern="0" dirty="0" smtClean="0">
                <a:solidFill>
                  <a:srgbClr val="FF0000"/>
                </a:solidFill>
                <a:latin typeface="Times New Roman" panose="02020603050405020304" pitchFamily="65" charset="-122"/>
                <a:ea typeface="宋体" panose="02010600030101010101" pitchFamily="2" charset="-122"/>
              </a:rPr>
              <a:t>responsibility</a:t>
            </a:r>
            <a:r>
              <a:rPr lang="zh-CN" altLang="en-US" sz="1815" kern="0" dirty="0" smtClean="0">
                <a:solidFill>
                  <a:srgbClr val="000000"/>
                </a:solidFill>
                <a:latin typeface="Times New Roman" panose="02020603050405020304" pitchFamily="65" charset="-122"/>
                <a:ea typeface="宋体" panose="02010600030101010101" pitchFamily="2" charset="-122"/>
              </a:rPr>
              <a:t>  (responsible)”.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考查名词。句意:并且她说社交媒体公司也必须“承担更多的责任”。动</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词take后需接名词作宾语。</a:t>
            </a:r>
            <a:endParaRPr lang="zh-CN" altLang="en-US" dirty="0"/>
          </a:p>
        </p:txBody>
      </p:sp>
      <p:pic>
        <p:nvPicPr>
          <p:cNvPr id="3" name="图片 3" descr="textimage62.jpeg"/>
          <p:cNvPicPr>
            <a:picLocks noChangeAspect="1"/>
          </p:cNvPicPr>
          <p:nvPr/>
        </p:nvPicPr>
        <p:blipFill>
          <a:blip r:embed="rId3" cstate="print"/>
          <a:stretch>
            <a:fillRect/>
          </a:stretch>
        </p:blipFill>
        <p:spPr>
          <a:xfrm>
            <a:off x="4071934" y="1991509"/>
            <a:ext cx="380249" cy="255479"/>
          </a:xfrm>
          <a:prstGeom prst="rect">
            <a:avLst/>
          </a:prstGeom>
        </p:spPr>
      </p:pic>
      <p:pic>
        <p:nvPicPr>
          <p:cNvPr id="4" name="图片 4" descr="textimage63.jpeg"/>
          <p:cNvPicPr>
            <a:picLocks noChangeAspect="1"/>
          </p:cNvPicPr>
          <p:nvPr/>
        </p:nvPicPr>
        <p:blipFill>
          <a:blip r:embed="rId3" cstate="print"/>
          <a:stretch>
            <a:fillRect/>
          </a:stretch>
        </p:blipFill>
        <p:spPr>
          <a:xfrm>
            <a:off x="3357554" y="3777459"/>
            <a:ext cx="390068" cy="262076"/>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4375150" y="2396490"/>
            <a:ext cx="74358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928795" y="4113058"/>
            <a:ext cx="142876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880369"/>
            <a:ext cx="8316000" cy="2182842"/>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9-3(2020天津,书面表达,</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)当我们18岁的时候,我们有更多的自由去做我们</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喜欢做的事。与此同时,我们将对家庭和社会更加负责。</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When we turn 18, we have more freedom to do what we like. At the same time, we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will </a:t>
            </a:r>
            <a:r>
              <a:rPr lang="zh-CN" altLang="en-US" sz="1815" u="sng" kern="0" dirty="0" smtClean="0">
                <a:solidFill>
                  <a:srgbClr val="FF0000"/>
                </a:solidFill>
                <a:latin typeface="Times New Roman" panose="02020603050405020304" pitchFamily="65" charset="-122"/>
                <a:ea typeface="宋体" panose="02010600030101010101" pitchFamily="2" charset="-122"/>
              </a:rPr>
              <a:t>　be more responsible for    </a:t>
            </a:r>
            <a:r>
              <a:rPr lang="zh-CN" altLang="en-US" sz="1815" kern="0" dirty="0" smtClean="0">
                <a:solidFill>
                  <a:srgbClr val="000000"/>
                </a:solidFill>
                <a:latin typeface="Times New Roman" panose="02020603050405020304" pitchFamily="65" charset="-122"/>
                <a:ea typeface="宋体" panose="02010600030101010101" pitchFamily="2" charset="-122"/>
              </a:rPr>
              <a:t> our families and society.</a:t>
            </a:r>
            <a:endParaRPr lang="zh-CN" altLang="en-US" sz="2000" dirty="0" smtClean="0"/>
          </a:p>
        </p:txBody>
      </p:sp>
      <p:pic>
        <p:nvPicPr>
          <p:cNvPr id="5" name="图片 5" descr="textimage64.jpeg"/>
          <p:cNvPicPr>
            <a:picLocks noChangeAspect="1"/>
          </p:cNvPicPr>
          <p:nvPr/>
        </p:nvPicPr>
        <p:blipFill>
          <a:blip r:embed="rId3" cstate="print"/>
          <a:stretch>
            <a:fillRect/>
          </a:stretch>
        </p:blipFill>
        <p:spPr>
          <a:xfrm>
            <a:off x="3143240" y="2431878"/>
            <a:ext cx="433140" cy="291015"/>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1147445" y="3706495"/>
            <a:ext cx="26371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3748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(C)拓展词汇—灵活用</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 </a:t>
            </a:r>
            <a:r>
              <a:rPr lang="zh-CN" altLang="en-US" sz="1815" u="sng" kern="0" dirty="0" smtClean="0">
                <a:solidFill>
                  <a:srgbClr val="FF0000"/>
                </a:solidFill>
                <a:latin typeface="Times New Roman" panose="02020603050405020304" pitchFamily="65" charset="-122"/>
                <a:ea typeface="宋体" panose="02010600030101010101" pitchFamily="2" charset="-122"/>
              </a:rPr>
              <a:t>movement</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.运动,动作→ </a:t>
            </a:r>
            <a:r>
              <a:rPr lang="zh-CN" altLang="en-US" sz="1815" u="sng" kern="0" dirty="0" smtClean="0">
                <a:solidFill>
                  <a:srgbClr val="FF0000"/>
                </a:solidFill>
                <a:latin typeface="Times New Roman" panose="02020603050405020304" pitchFamily="65" charset="-122"/>
                <a:ea typeface="宋体" panose="02010600030101010101" pitchFamily="2" charset="-122"/>
              </a:rPr>
              <a:t>mov</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.动,移动</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 </a:t>
            </a:r>
            <a:r>
              <a:rPr lang="zh-CN" altLang="en-US" sz="1815" u="sng" kern="0" dirty="0" smtClean="0">
                <a:solidFill>
                  <a:srgbClr val="FF0000"/>
                </a:solidFill>
                <a:latin typeface="Times New Roman" panose="02020603050405020304" pitchFamily="65" charset="-122"/>
                <a:ea typeface="宋体" panose="02010600030101010101" pitchFamily="2" charset="-122"/>
              </a:rPr>
              <a:t>universe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.宇宙,天地,万物→ </a:t>
            </a:r>
            <a:r>
              <a:rPr lang="zh-CN" altLang="en-US" sz="1815" u="sng" kern="0" dirty="0" smtClean="0">
                <a:solidFill>
                  <a:srgbClr val="FF0000"/>
                </a:solidFill>
                <a:latin typeface="Times New Roman" panose="02020603050405020304" pitchFamily="65" charset="-122"/>
                <a:ea typeface="宋体" panose="02010600030101010101" pitchFamily="2" charset="-122"/>
              </a:rPr>
              <a:t>universal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.普遍的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 </a:t>
            </a:r>
            <a:r>
              <a:rPr lang="zh-CN" altLang="en-US" sz="1815" u="sng" kern="0" dirty="0" smtClean="0">
                <a:solidFill>
                  <a:srgbClr val="FF0000"/>
                </a:solidFill>
                <a:latin typeface="Times New Roman" panose="02020603050405020304" pitchFamily="65" charset="-122"/>
                <a:ea typeface="宋体" panose="02010600030101010101" pitchFamily="2" charset="-122"/>
              </a:rPr>
              <a:t>energetic</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.精力充沛的,充满活力的→ </a:t>
            </a:r>
            <a:r>
              <a:rPr lang="zh-CN" altLang="en-US" sz="1815" u="sng" kern="0" dirty="0" smtClean="0">
                <a:solidFill>
                  <a:srgbClr val="FF0000"/>
                </a:solidFill>
                <a:latin typeface="Times New Roman" panose="02020603050405020304" pitchFamily="65" charset="-122"/>
                <a:ea typeface="宋体" panose="02010600030101010101" pitchFamily="2" charset="-122"/>
              </a:rPr>
              <a:t>energy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.精力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 </a:t>
            </a:r>
            <a:r>
              <a:rPr lang="zh-CN" altLang="en-US" sz="1815" u="sng" kern="0" dirty="0" smtClean="0">
                <a:solidFill>
                  <a:srgbClr val="FF0000"/>
                </a:solidFill>
                <a:latin typeface="Times New Roman" panose="02020603050405020304" pitchFamily="65" charset="-122"/>
                <a:ea typeface="宋体" panose="02010600030101010101" pitchFamily="2" charset="-122"/>
              </a:rPr>
              <a:t>emotion</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.强烈的情感→ </a:t>
            </a:r>
            <a:r>
              <a:rPr lang="zh-CN" altLang="en-US" sz="1815" u="sng" kern="0" dirty="0" smtClean="0">
                <a:solidFill>
                  <a:srgbClr val="FF0000"/>
                </a:solidFill>
                <a:latin typeface="Times New Roman" panose="02020603050405020304" pitchFamily="65" charset="-122"/>
                <a:ea typeface="宋体" panose="02010600030101010101" pitchFamily="2" charset="-122"/>
              </a:rPr>
              <a:t>emotional</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.情绪的→ </a:t>
            </a:r>
            <a:r>
              <a:rPr lang="zh-CN" altLang="en-US" sz="1815" u="sng" kern="0" dirty="0" smtClean="0">
                <a:solidFill>
                  <a:srgbClr val="FF0000"/>
                </a:solidFill>
                <a:latin typeface="Times New Roman" panose="02020603050405020304" pitchFamily="65" charset="-122"/>
                <a:ea typeface="宋体" panose="02010600030101010101" pitchFamily="2" charset="-122"/>
              </a:rPr>
              <a:t>emotionally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.情绪上</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 </a:t>
            </a:r>
            <a:r>
              <a:rPr lang="zh-CN" altLang="en-US" sz="1815" u="sng" kern="0" dirty="0" smtClean="0">
                <a:solidFill>
                  <a:srgbClr val="FF0000"/>
                </a:solidFill>
                <a:latin typeface="Times New Roman" panose="02020603050405020304" pitchFamily="65" charset="-122"/>
                <a:ea typeface="宋体" panose="02010600030101010101" pitchFamily="2" charset="-122"/>
              </a:rPr>
              <a:t>anger</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.愤怒,怒火→ </a:t>
            </a:r>
            <a:r>
              <a:rPr lang="zh-CN" altLang="en-US" sz="1815" u="sng" kern="0" dirty="0" smtClean="0">
                <a:solidFill>
                  <a:srgbClr val="FF0000"/>
                </a:solidFill>
                <a:latin typeface="Times New Roman" panose="02020603050405020304" pitchFamily="65" charset="-122"/>
                <a:ea typeface="宋体" panose="02010600030101010101" pitchFamily="2" charset="-122"/>
              </a:rPr>
              <a:t>angry</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.生气的,愤怒的→ </a:t>
            </a:r>
            <a:r>
              <a:rPr lang="zh-CN" altLang="en-US" sz="1815" u="sng" kern="0" dirty="0" smtClean="0">
                <a:solidFill>
                  <a:srgbClr val="FF0000"/>
                </a:solidFill>
                <a:latin typeface="Times New Roman" panose="02020603050405020304" pitchFamily="65" charset="-122"/>
                <a:ea typeface="宋体" panose="02010600030101010101" pitchFamily="2" charset="-122"/>
              </a:rPr>
              <a:t>angrily</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.生气地</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 </a:t>
            </a:r>
            <a:r>
              <a:rPr lang="zh-CN" altLang="en-US" sz="1815" u="sng" kern="0" dirty="0" smtClean="0">
                <a:solidFill>
                  <a:srgbClr val="FF0000"/>
                </a:solidFill>
                <a:latin typeface="Times New Roman" panose="02020603050405020304" pitchFamily="65" charset="-122"/>
                <a:ea typeface="宋体" panose="02010600030101010101" pitchFamily="2" charset="-122"/>
              </a:rPr>
              <a:t>combine</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.(使)结合,(使)组合→ </a:t>
            </a:r>
            <a:r>
              <a:rPr lang="zh-CN" altLang="en-US" sz="1815" u="sng" kern="0" dirty="0" smtClean="0">
                <a:solidFill>
                  <a:srgbClr val="FF0000"/>
                </a:solidFill>
                <a:latin typeface="Times New Roman" panose="02020603050405020304" pitchFamily="65" charset="-122"/>
                <a:ea typeface="宋体" panose="02010600030101010101" pitchFamily="2" charset="-122"/>
              </a:rPr>
              <a:t>combination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.结合</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 </a:t>
            </a:r>
            <a:r>
              <a:rPr lang="zh-CN" altLang="en-US" sz="1815" u="sng" kern="0" dirty="0" smtClean="0">
                <a:solidFill>
                  <a:srgbClr val="FF0000"/>
                </a:solidFill>
                <a:latin typeface="Times New Roman" panose="02020603050405020304" pitchFamily="65" charset="-122"/>
                <a:ea typeface="宋体" panose="02010600030101010101" pitchFamily="2" charset="-122"/>
              </a:rPr>
              <a:t>poetry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.诗,诗歌→ </a:t>
            </a:r>
            <a:r>
              <a:rPr lang="zh-CN" altLang="en-US" sz="1815" u="sng" kern="0" dirty="0" smtClean="0">
                <a:solidFill>
                  <a:srgbClr val="FF0000"/>
                </a:solidFill>
                <a:latin typeface="Times New Roman" panose="02020603050405020304" pitchFamily="65" charset="-122"/>
                <a:ea typeface="宋体" panose="02010600030101010101" pitchFamily="2" charset="-122"/>
              </a:rPr>
              <a:t>poem</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.诗→ </a:t>
            </a:r>
            <a:r>
              <a:rPr lang="zh-CN" altLang="en-US" sz="1815" u="sng" kern="0" dirty="0" smtClean="0">
                <a:solidFill>
                  <a:srgbClr val="FF0000"/>
                </a:solidFill>
                <a:latin typeface="Times New Roman" panose="02020603050405020304" pitchFamily="65" charset="-122"/>
                <a:ea typeface="宋体" panose="02010600030101010101" pitchFamily="2" charset="-122"/>
              </a:rPr>
              <a:t>poet</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.诗人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 </a:t>
            </a:r>
            <a:r>
              <a:rPr lang="zh-CN" altLang="en-US" sz="1815" u="sng" kern="0" dirty="0" smtClean="0">
                <a:solidFill>
                  <a:srgbClr val="FF0000"/>
                </a:solidFill>
                <a:latin typeface="Times New Roman" panose="02020603050405020304" pitchFamily="65" charset="-122"/>
                <a:ea typeface="宋体" panose="02010600030101010101" pitchFamily="2" charset="-122"/>
              </a:rPr>
              <a:t>explosive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.爆炸(式)的,爆发的→ </a:t>
            </a:r>
            <a:r>
              <a:rPr lang="zh-CN" altLang="en-US" sz="1815" u="sng" kern="0" dirty="0" smtClean="0">
                <a:solidFill>
                  <a:srgbClr val="FF0000"/>
                </a:solidFill>
                <a:latin typeface="Times New Roman" panose="02020603050405020304" pitchFamily="65" charset="-122"/>
                <a:ea typeface="宋体" panose="02010600030101010101" pitchFamily="2" charset="-122"/>
              </a:rPr>
              <a:t>explode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.爆炸→ </a:t>
            </a:r>
            <a:r>
              <a:rPr lang="zh-CN" altLang="en-US" sz="1815" u="sng" kern="0" dirty="0" smtClean="0">
                <a:solidFill>
                  <a:srgbClr val="FF0000"/>
                </a:solidFill>
                <a:latin typeface="Times New Roman" panose="02020603050405020304" pitchFamily="65" charset="-122"/>
                <a:ea typeface="宋体" panose="02010600030101010101" pitchFamily="2" charset="-122"/>
              </a:rPr>
              <a:t>explosion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.爆炸</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 </a:t>
            </a:r>
            <a:r>
              <a:rPr lang="zh-CN" altLang="en-US" sz="1815" u="sng" kern="0" dirty="0" smtClean="0">
                <a:solidFill>
                  <a:srgbClr val="FF0000"/>
                </a:solidFill>
                <a:latin typeface="Times New Roman" panose="02020603050405020304" pitchFamily="65" charset="-122"/>
                <a:ea typeface="宋体" panose="02010600030101010101" pitchFamily="2" charset="-122"/>
              </a:rPr>
              <a:t>applaud</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.(为</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)鼓掌→ </a:t>
            </a:r>
            <a:r>
              <a:rPr lang="zh-CN" altLang="en-US" sz="1815" u="sng" kern="0" dirty="0" smtClean="0">
                <a:solidFill>
                  <a:srgbClr val="FF0000"/>
                </a:solidFill>
                <a:latin typeface="Times New Roman" panose="02020603050405020304" pitchFamily="65" charset="-122"/>
                <a:ea typeface="宋体" panose="02010600030101010101" pitchFamily="2" charset="-122"/>
              </a:rPr>
              <a:t>applause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.鼓掌;喝彩</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 </a:t>
            </a:r>
            <a:r>
              <a:rPr lang="zh-CN" altLang="en-US" sz="1815" u="sng" kern="0" dirty="0" smtClean="0">
                <a:solidFill>
                  <a:srgbClr val="FF0000"/>
                </a:solidFill>
                <a:latin typeface="Times New Roman" panose="02020603050405020304" pitchFamily="65" charset="-122"/>
                <a:ea typeface="宋体" panose="02010600030101010101" pitchFamily="2" charset="-122"/>
              </a:rPr>
              <a:t>grateful</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.感谢的,感激的→ </a:t>
            </a:r>
            <a:r>
              <a:rPr lang="zh-CN" altLang="en-US" sz="1815" u="sng" kern="0" dirty="0" smtClean="0">
                <a:solidFill>
                  <a:srgbClr val="FF0000"/>
                </a:solidFill>
                <a:latin typeface="Times New Roman" panose="02020603050405020304" pitchFamily="65" charset="-122"/>
                <a:ea typeface="宋体" panose="02010600030101010101" pitchFamily="2" charset="-122"/>
              </a:rPr>
              <a:t>gratefully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.感激地→ </a:t>
            </a:r>
            <a:r>
              <a:rPr lang="zh-CN" altLang="en-US" sz="1815" u="sng" kern="0" dirty="0" smtClean="0">
                <a:solidFill>
                  <a:srgbClr val="FF0000"/>
                </a:solidFill>
                <a:latin typeface="Times New Roman" panose="02020603050405020304" pitchFamily="65" charset="-122"/>
                <a:ea typeface="宋体" panose="02010600030101010101" pitchFamily="2" charset="-122"/>
              </a:rPr>
              <a:t>gratitude</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.感</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激之情;感谢</a:t>
            </a:r>
            <a:endParaRPr lang="zh-CN" altLang="en-US" sz="2000" dirty="0" smtClean="0"/>
          </a:p>
        </p:txBody>
      </p:sp>
      <p:pic>
        <p:nvPicPr>
          <p:cNvPr id="3" name="Picture 4" descr="\\a015\吴双婷\线.tif"/>
          <p:cNvPicPr>
            <a:picLocks noChangeAspect="1" noChangeArrowheads="1"/>
          </p:cNvPicPr>
          <p:nvPr/>
        </p:nvPicPr>
        <p:blipFill>
          <a:blip r:embed="rId3" cstate="print"/>
          <a:srcRect/>
          <a:stretch>
            <a:fillRect/>
          </a:stretch>
        </p:blipFill>
        <p:spPr bwMode="auto">
          <a:xfrm>
            <a:off x="929005" y="1401445"/>
            <a:ext cx="107061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3482975" y="1401445"/>
            <a:ext cx="51752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927735" y="1830070"/>
            <a:ext cx="85852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3785870" y="1830070"/>
            <a:ext cx="92900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927735" y="2268220"/>
            <a:ext cx="85852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4857750" y="2258695"/>
            <a:ext cx="69850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927735" y="2696845"/>
            <a:ext cx="85788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3413760" y="2696845"/>
            <a:ext cx="101536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5786755" y="2696845"/>
            <a:ext cx="1214120"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929005" y="3115945"/>
            <a:ext cx="55943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2999740" y="3125470"/>
            <a:ext cx="649605"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5786450" y="3125309"/>
            <a:ext cx="785818"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927735" y="3544570"/>
            <a:ext cx="857885" cy="35687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3" cstate="print"/>
          <a:srcRect/>
          <a:stretch>
            <a:fillRect/>
          </a:stretch>
        </p:blipFill>
        <p:spPr bwMode="auto">
          <a:xfrm>
            <a:off x="4071620" y="3554095"/>
            <a:ext cx="1195070" cy="356870"/>
          </a:xfrm>
          <a:prstGeom prst="rect">
            <a:avLst/>
          </a:prstGeom>
          <a:noFill/>
          <a:ln w="9525">
            <a:noFill/>
            <a:miter lim="800000"/>
            <a:headEnd/>
            <a:tailEnd/>
          </a:ln>
        </p:spPr>
      </p:pic>
      <p:pic>
        <p:nvPicPr>
          <p:cNvPr id="17" name="Picture 4" descr="\\a015\吴双婷\线.tif"/>
          <p:cNvPicPr>
            <a:picLocks noChangeArrowheads="1"/>
          </p:cNvPicPr>
          <p:nvPr/>
        </p:nvPicPr>
        <p:blipFill>
          <a:blip r:embed="rId3" cstate="print"/>
          <a:srcRect/>
          <a:stretch>
            <a:fillRect/>
          </a:stretch>
        </p:blipFill>
        <p:spPr bwMode="auto">
          <a:xfrm>
            <a:off x="927735" y="3973195"/>
            <a:ext cx="704215" cy="396000"/>
          </a:xfrm>
          <a:prstGeom prst="rect">
            <a:avLst/>
          </a:prstGeom>
          <a:noFill/>
          <a:ln w="9525">
            <a:noFill/>
            <a:miter lim="800000"/>
            <a:headEnd/>
            <a:tailEnd/>
          </a:ln>
        </p:spPr>
      </p:pic>
      <p:pic>
        <p:nvPicPr>
          <p:cNvPr id="18" name="Picture 4" descr="\\a015\吴双婷\线.tif"/>
          <p:cNvPicPr>
            <a:picLocks noChangeAspect="1" noChangeArrowheads="1"/>
          </p:cNvPicPr>
          <p:nvPr/>
        </p:nvPicPr>
        <p:blipFill>
          <a:blip r:embed="rId3" cstate="print"/>
          <a:srcRect/>
          <a:stretch>
            <a:fillRect/>
          </a:stretch>
        </p:blipFill>
        <p:spPr bwMode="auto">
          <a:xfrm>
            <a:off x="2863215" y="3992880"/>
            <a:ext cx="619760" cy="356870"/>
          </a:xfrm>
          <a:prstGeom prst="rect">
            <a:avLst/>
          </a:prstGeom>
          <a:noFill/>
          <a:ln w="9525">
            <a:noFill/>
            <a:miter lim="800000"/>
            <a:headEnd/>
            <a:tailEnd/>
          </a:ln>
        </p:spPr>
      </p:pic>
      <p:pic>
        <p:nvPicPr>
          <p:cNvPr id="19" name="Picture 4" descr="\\a015\吴双婷\线.tif"/>
          <p:cNvPicPr>
            <a:picLocks noChangeAspect="1" noChangeArrowheads="1"/>
          </p:cNvPicPr>
          <p:nvPr/>
        </p:nvPicPr>
        <p:blipFill>
          <a:blip r:embed="rId3" cstate="print"/>
          <a:srcRect/>
          <a:stretch>
            <a:fillRect/>
          </a:stretch>
        </p:blipFill>
        <p:spPr bwMode="auto">
          <a:xfrm>
            <a:off x="4214495" y="3992880"/>
            <a:ext cx="500380" cy="356870"/>
          </a:xfrm>
          <a:prstGeom prst="rect">
            <a:avLst/>
          </a:prstGeom>
          <a:noFill/>
          <a:ln w="9525">
            <a:noFill/>
            <a:miter lim="800000"/>
            <a:headEnd/>
            <a:tailEnd/>
          </a:ln>
        </p:spPr>
      </p:pic>
      <p:pic>
        <p:nvPicPr>
          <p:cNvPr id="20" name="Picture 4" descr="\\a015\吴双婷\线.tif"/>
          <p:cNvPicPr>
            <a:picLocks noChangeAspect="1" noChangeArrowheads="1"/>
          </p:cNvPicPr>
          <p:nvPr/>
        </p:nvPicPr>
        <p:blipFill>
          <a:blip r:embed="rId3" cstate="print"/>
          <a:srcRect/>
          <a:stretch>
            <a:fillRect/>
          </a:stretch>
        </p:blipFill>
        <p:spPr bwMode="auto">
          <a:xfrm>
            <a:off x="927735" y="4466590"/>
            <a:ext cx="939800" cy="356870"/>
          </a:xfrm>
          <a:prstGeom prst="rect">
            <a:avLst/>
          </a:prstGeom>
          <a:noFill/>
          <a:ln w="9525">
            <a:noFill/>
            <a:miter lim="800000"/>
            <a:headEnd/>
            <a:tailEnd/>
          </a:ln>
        </p:spPr>
      </p:pic>
      <p:pic>
        <p:nvPicPr>
          <p:cNvPr id="21" name="Picture 4" descr="\\a015\吴双婷\线.tif"/>
          <p:cNvPicPr>
            <a:picLocks noChangeAspect="1" noChangeArrowheads="1"/>
          </p:cNvPicPr>
          <p:nvPr/>
        </p:nvPicPr>
        <p:blipFill>
          <a:blip r:embed="rId3" cstate="print"/>
          <a:srcRect/>
          <a:stretch>
            <a:fillRect/>
          </a:stretch>
        </p:blipFill>
        <p:spPr bwMode="auto">
          <a:xfrm>
            <a:off x="4413885" y="4466590"/>
            <a:ext cx="852805" cy="356870"/>
          </a:xfrm>
          <a:prstGeom prst="rect">
            <a:avLst/>
          </a:prstGeom>
          <a:noFill/>
          <a:ln w="9525">
            <a:noFill/>
            <a:miter lim="800000"/>
            <a:headEnd/>
            <a:tailEnd/>
          </a:ln>
        </p:spPr>
      </p:pic>
      <p:pic>
        <p:nvPicPr>
          <p:cNvPr id="22" name="Picture 4" descr="\\a015\吴双婷\线.tif"/>
          <p:cNvPicPr>
            <a:picLocks noChangeAspect="1" noChangeArrowheads="1"/>
          </p:cNvPicPr>
          <p:nvPr/>
        </p:nvPicPr>
        <p:blipFill>
          <a:blip r:embed="rId3" cstate="print"/>
          <a:srcRect/>
          <a:stretch>
            <a:fillRect/>
          </a:stretch>
        </p:blipFill>
        <p:spPr bwMode="auto">
          <a:xfrm>
            <a:off x="6187440" y="4466590"/>
            <a:ext cx="897255" cy="356870"/>
          </a:xfrm>
          <a:prstGeom prst="rect">
            <a:avLst/>
          </a:prstGeom>
          <a:noFill/>
          <a:ln w="9525">
            <a:noFill/>
            <a:miter lim="800000"/>
            <a:headEnd/>
            <a:tailEnd/>
          </a:ln>
        </p:spPr>
      </p:pic>
      <p:pic>
        <p:nvPicPr>
          <p:cNvPr id="23" name="Picture 4" descr="\\a015\吴双婷\线.tif"/>
          <p:cNvPicPr>
            <a:picLocks noChangeAspect="1" noChangeArrowheads="1"/>
          </p:cNvPicPr>
          <p:nvPr/>
        </p:nvPicPr>
        <p:blipFill>
          <a:blip r:embed="rId3" cstate="print"/>
          <a:srcRect/>
          <a:stretch>
            <a:fillRect/>
          </a:stretch>
        </p:blipFill>
        <p:spPr bwMode="auto">
          <a:xfrm>
            <a:off x="938530" y="4895850"/>
            <a:ext cx="748030" cy="356870"/>
          </a:xfrm>
          <a:prstGeom prst="rect">
            <a:avLst/>
          </a:prstGeom>
          <a:noFill/>
          <a:ln w="9525">
            <a:noFill/>
            <a:miter lim="800000"/>
            <a:headEnd/>
            <a:tailEnd/>
          </a:ln>
        </p:spPr>
      </p:pic>
      <p:pic>
        <p:nvPicPr>
          <p:cNvPr id="24" name="Picture 4" descr="\\a015\吴双婷\线.tif"/>
          <p:cNvPicPr>
            <a:picLocks noChangeAspect="1" noChangeArrowheads="1"/>
          </p:cNvPicPr>
          <p:nvPr/>
        </p:nvPicPr>
        <p:blipFill>
          <a:blip r:embed="rId3" cstate="print"/>
          <a:srcRect/>
          <a:stretch>
            <a:fillRect/>
          </a:stretch>
        </p:blipFill>
        <p:spPr bwMode="auto">
          <a:xfrm>
            <a:off x="3285490" y="4895850"/>
            <a:ext cx="1065530" cy="356870"/>
          </a:xfrm>
          <a:prstGeom prst="rect">
            <a:avLst/>
          </a:prstGeom>
          <a:noFill/>
          <a:ln w="9525">
            <a:noFill/>
            <a:miter lim="800000"/>
            <a:headEnd/>
            <a:tailEnd/>
          </a:ln>
        </p:spPr>
      </p:pic>
      <p:pic>
        <p:nvPicPr>
          <p:cNvPr id="25" name="Picture 4" descr="\\a015\吴双婷\线.tif"/>
          <p:cNvPicPr>
            <a:picLocks noChangeArrowheads="1"/>
          </p:cNvPicPr>
          <p:nvPr/>
        </p:nvPicPr>
        <p:blipFill>
          <a:blip r:embed="rId3" cstate="print"/>
          <a:srcRect/>
          <a:stretch>
            <a:fillRect/>
          </a:stretch>
        </p:blipFill>
        <p:spPr bwMode="auto">
          <a:xfrm>
            <a:off x="999490" y="5342890"/>
            <a:ext cx="868045" cy="288000"/>
          </a:xfrm>
          <a:prstGeom prst="rect">
            <a:avLst/>
          </a:prstGeom>
          <a:noFill/>
          <a:ln w="9525">
            <a:noFill/>
            <a:miter lim="800000"/>
            <a:headEnd/>
            <a:tailEnd/>
          </a:ln>
        </p:spPr>
      </p:pic>
      <p:pic>
        <p:nvPicPr>
          <p:cNvPr id="26" name="Picture 4" descr="\\a015\吴双婷\线.tif"/>
          <p:cNvPicPr>
            <a:picLocks noChangeAspect="1" noChangeArrowheads="1"/>
          </p:cNvPicPr>
          <p:nvPr/>
        </p:nvPicPr>
        <p:blipFill>
          <a:blip r:embed="rId3" cstate="print"/>
          <a:srcRect/>
          <a:stretch>
            <a:fillRect/>
          </a:stretch>
        </p:blipFill>
        <p:spPr bwMode="auto">
          <a:xfrm>
            <a:off x="4000500" y="5308600"/>
            <a:ext cx="979805" cy="356870"/>
          </a:xfrm>
          <a:prstGeom prst="rect">
            <a:avLst/>
          </a:prstGeom>
          <a:noFill/>
          <a:ln w="9525">
            <a:noFill/>
            <a:miter lim="800000"/>
            <a:headEnd/>
            <a:tailEnd/>
          </a:ln>
        </p:spPr>
      </p:pic>
      <p:pic>
        <p:nvPicPr>
          <p:cNvPr id="27" name="Picture 4" descr="\\a015\吴双婷\线.tif"/>
          <p:cNvPicPr>
            <a:picLocks noChangeArrowheads="1"/>
          </p:cNvPicPr>
          <p:nvPr/>
        </p:nvPicPr>
        <p:blipFill>
          <a:blip r:embed="rId3" cstate="print"/>
          <a:srcRect/>
          <a:stretch>
            <a:fillRect/>
          </a:stretch>
        </p:blipFill>
        <p:spPr bwMode="auto">
          <a:xfrm>
            <a:off x="6283342" y="5342744"/>
            <a:ext cx="1071570"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8"/>
                                        </p:tgtEl>
                                      </p:cBhvr>
                                    </p:animEffect>
                                    <p:set>
                                      <p:cBhvr>
                                        <p:cTn id="82" dur="1" fill="hold">
                                          <p:stCondLst>
                                            <p:cond delay="19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21"/>
                                        </p:tgtEl>
                                      </p:cBhvr>
                                    </p:animEffect>
                                    <p:set>
                                      <p:cBhvr>
                                        <p:cTn id="97" dur="1" fill="hold">
                                          <p:stCondLst>
                                            <p:cond delay="1999"/>
                                          </p:stCondLst>
                                        </p:cTn>
                                        <p:tgtEl>
                                          <p:spTgt spid="2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2000"/>
                                        <p:tgtEl>
                                          <p:spTgt spid="22"/>
                                        </p:tgtEl>
                                      </p:cBhvr>
                                    </p:animEffect>
                                    <p:set>
                                      <p:cBhvr>
                                        <p:cTn id="102" dur="1" fill="hold">
                                          <p:stCondLst>
                                            <p:cond delay="19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nodeType="clickEffect">
                                  <p:stCondLst>
                                    <p:cond delay="0"/>
                                  </p:stCondLst>
                                  <p:childTnLst>
                                    <p:animEffect transition="out" filter="fade">
                                      <p:cBhvr>
                                        <p:cTn id="106" dur="2000"/>
                                        <p:tgtEl>
                                          <p:spTgt spid="23"/>
                                        </p:tgtEl>
                                      </p:cBhvr>
                                    </p:animEffect>
                                    <p:set>
                                      <p:cBhvr>
                                        <p:cTn id="107" dur="1" fill="hold">
                                          <p:stCondLst>
                                            <p:cond delay="1999"/>
                                          </p:stCondLst>
                                        </p:cTn>
                                        <p:tgtEl>
                                          <p:spTgt spid="2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2000"/>
                                        <p:tgtEl>
                                          <p:spTgt spid="24"/>
                                        </p:tgtEl>
                                      </p:cBhvr>
                                    </p:animEffect>
                                    <p:set>
                                      <p:cBhvr>
                                        <p:cTn id="112" dur="1" fill="hold">
                                          <p:stCondLst>
                                            <p:cond delay="1999"/>
                                          </p:stCondLst>
                                        </p:cTn>
                                        <p:tgtEl>
                                          <p:spTgt spid="2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2000"/>
                                        <p:tgtEl>
                                          <p:spTgt spid="25"/>
                                        </p:tgtEl>
                                      </p:cBhvr>
                                    </p:animEffect>
                                    <p:set>
                                      <p:cBhvr>
                                        <p:cTn id="117" dur="1" fill="hold">
                                          <p:stCondLst>
                                            <p:cond delay="1999"/>
                                          </p:stCondLst>
                                        </p:cTn>
                                        <p:tgtEl>
                                          <p:spTgt spid="2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2000"/>
                                        <p:tgtEl>
                                          <p:spTgt spid="26"/>
                                        </p:tgtEl>
                                      </p:cBhvr>
                                    </p:animEffect>
                                    <p:set>
                                      <p:cBhvr>
                                        <p:cTn id="122" dur="1" fill="hold">
                                          <p:stCondLst>
                                            <p:cond delay="1999"/>
                                          </p:stCondLst>
                                        </p:cTn>
                                        <p:tgtEl>
                                          <p:spTgt spid="2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2000"/>
                                        <p:tgtEl>
                                          <p:spTgt spid="27"/>
                                        </p:tgtEl>
                                      </p:cBhvr>
                                    </p:animEffect>
                                    <p:set>
                                      <p:cBhvr>
                                        <p:cTn id="127" dur="1" fill="hold">
                                          <p:stCondLst>
                                            <p:cond delay="1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848501"/>
            <a:ext cx="8316000" cy="5259068"/>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469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absence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.缺乏;没有;缺席;不存在</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Courage is not the absence of fear, but rather the judgement that something else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is more important than fear.(教材P47)</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勇气不是无所畏惧,而是能判断出还有比恐惧更重要的其他东西。</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His absence of mind during the driving nearly caused an accident.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他开车时心不在焉,差点儿造成事故。</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She is never absent from work without good cause.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她从不无故缺勤。</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i="1" kern="0" dirty="0" smtClean="0">
                <a:solidFill>
                  <a:srgbClr val="000000"/>
                </a:solidFill>
                <a:latin typeface="Times New Roman" panose="02020603050405020304" pitchFamily="65" charset="-122"/>
                <a:ea typeface="宋体" panose="02010600030101010101" pitchFamily="2" charset="-122"/>
              </a:rPr>
              <a:t>China</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Daily</a:t>
            </a:r>
            <a:r>
              <a:rPr lang="zh-CN" altLang="en-US" sz="1815" kern="0" dirty="0" smtClean="0">
                <a:solidFill>
                  <a:srgbClr val="000000"/>
                </a:solidFill>
                <a:latin typeface="Times New Roman" panose="02020603050405020304" pitchFamily="65" charset="-122"/>
                <a:ea typeface="宋体" panose="02010600030101010101" pitchFamily="2" charset="-122"/>
              </a:rPr>
              <a:t>,2020年10月)In the absence of a vaccine, the nation’s test and trace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system will play an important role in limiting the number of transmission.在没有疫</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苗的情况下,国家的检测和追踪系统将在限制传播数量方面发挥重要作用。</a:t>
            </a:r>
            <a:endParaRPr lang="zh-CN" altLang="en-US" sz="2000" dirty="0" smtClean="0"/>
          </a:p>
        </p:txBody>
      </p:sp>
      <p:pic>
        <p:nvPicPr>
          <p:cNvPr id="3" name="图片 3" descr="textimage65.jpeg"/>
          <p:cNvPicPr>
            <a:picLocks noChangeAspect="1"/>
          </p:cNvPicPr>
          <p:nvPr/>
        </p:nvPicPr>
        <p:blipFill>
          <a:blip r:embed="rId3" cstate="print"/>
          <a:stretch>
            <a:fillRect/>
          </a:stretch>
        </p:blipFill>
        <p:spPr>
          <a:xfrm>
            <a:off x="785786" y="968550"/>
            <a:ext cx="1571636" cy="360022"/>
          </a:xfrm>
          <a:prstGeom prst="rect">
            <a:avLst/>
          </a:prstGeom>
        </p:spPr>
      </p:pic>
      <p:pic>
        <p:nvPicPr>
          <p:cNvPr id="4" name="图片 4" descr="textimage66.jpeg"/>
          <p:cNvPicPr>
            <a:picLocks noChangeAspect="1"/>
          </p:cNvPicPr>
          <p:nvPr/>
        </p:nvPicPr>
        <p:blipFill>
          <a:blip r:embed="rId4" cstate="print"/>
          <a:stretch>
            <a:fillRect/>
          </a:stretch>
        </p:blipFill>
        <p:spPr>
          <a:xfrm>
            <a:off x="720000" y="2757332"/>
            <a:ext cx="209549" cy="238124"/>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698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①absence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of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mind 心不在焉</a:t>
            </a:r>
            <a:endParaRPr lang="zh-CN" altLang="en-US" dirty="0"/>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in    </a:t>
            </a:r>
            <a:r>
              <a:rPr lang="zh-CN" altLang="en-US" sz="1815" kern="0" dirty="0" smtClean="0">
                <a:solidFill>
                  <a:srgbClr val="000000"/>
                </a:solidFill>
                <a:latin typeface="Times New Roman" panose="02020603050405020304" pitchFamily="65" charset="-122"/>
                <a:ea typeface="宋体" panose="02010600030101010101" pitchFamily="2" charset="-122"/>
              </a:rPr>
              <a:t> the absence of(物)缺乏,缺少;(人)不在时</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in/during sb.’s absence在某人缺席/不在的时候</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②absent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.缺席的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be absent </a:t>
            </a:r>
            <a:r>
              <a:rPr lang="zh-CN" altLang="en-US" sz="1815" u="sng" kern="0" dirty="0" smtClean="0">
                <a:solidFill>
                  <a:srgbClr val="FF0000"/>
                </a:solidFill>
                <a:latin typeface="Times New Roman" panose="02020603050405020304" pitchFamily="65" charset="-122"/>
                <a:ea typeface="宋体" panose="02010600030101010101" pitchFamily="2" charset="-122"/>
              </a:rPr>
              <a:t>　from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缺席;缺少</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absent-minded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.健忘的;心不在焉的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10-1 (2017课标全国Ⅰ,阅读理解B,</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)Now all that was needed were the par</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ents, but they were </a:t>
            </a:r>
            <a:r>
              <a:rPr lang="zh-CN" altLang="en-US" sz="1815" u="sng" kern="0" dirty="0" smtClean="0">
                <a:solidFill>
                  <a:srgbClr val="FF0000"/>
                </a:solidFill>
                <a:latin typeface="Times New Roman" panose="02020603050405020304" pitchFamily="65" charset="-122"/>
                <a:ea typeface="宋体" panose="02010600030101010101" pitchFamily="2" charset="-122"/>
              </a:rPr>
              <a:t>　absent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(absence).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考查形容词。句意:现在唯一需要的是父母,但它们却缺席了。此处作表</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语,应用形容词形式。</a:t>
            </a:r>
            <a:endParaRPr lang="zh-CN" altLang="en-US" sz="2000" dirty="0" smtClean="0"/>
          </a:p>
        </p:txBody>
      </p:sp>
      <p:pic>
        <p:nvPicPr>
          <p:cNvPr id="3" name="图片 3" descr="textimage67.jpeg"/>
          <p:cNvPicPr>
            <a:picLocks noChangeAspect="1"/>
          </p:cNvPicPr>
          <p:nvPr/>
        </p:nvPicPr>
        <p:blipFill>
          <a:blip r:embed="rId3" cstate="print"/>
          <a:stretch>
            <a:fillRect/>
          </a:stretch>
        </p:blipFill>
        <p:spPr>
          <a:xfrm>
            <a:off x="720000" y="1042820"/>
            <a:ext cx="247650" cy="247650"/>
          </a:xfrm>
          <a:prstGeom prst="rect">
            <a:avLst/>
          </a:prstGeom>
        </p:spPr>
      </p:pic>
      <p:pic>
        <p:nvPicPr>
          <p:cNvPr id="4" name="图片 4" descr="textimage68.jpeg"/>
          <p:cNvPicPr>
            <a:picLocks noChangeAspect="1"/>
          </p:cNvPicPr>
          <p:nvPr/>
        </p:nvPicPr>
        <p:blipFill>
          <a:blip r:embed="rId4" cstate="print"/>
          <a:stretch>
            <a:fillRect/>
          </a:stretch>
        </p:blipFill>
        <p:spPr>
          <a:xfrm>
            <a:off x="4105291" y="4543282"/>
            <a:ext cx="323833" cy="217575"/>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1712595" y="1401445"/>
            <a:ext cx="71628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720063" y="1840060"/>
            <a:ext cx="642942"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1657350" y="3125470"/>
            <a:ext cx="77216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2524760" y="4932680"/>
            <a:ext cx="9042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9907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10-2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)It’s the conscientious worker who helps newcomers or updates people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who return after an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absence</a:t>
            </a:r>
            <a:r>
              <a:rPr lang="zh-CN" altLang="en-US" sz="1815" kern="0" dirty="0" smtClean="0">
                <a:solidFill>
                  <a:srgbClr val="000000"/>
                </a:solidFill>
                <a:latin typeface="Times New Roman" panose="02020603050405020304" pitchFamily="65" charset="-122"/>
                <a:ea typeface="宋体" panose="02010600030101010101" pitchFamily="2" charset="-122"/>
              </a:rPr>
              <a:t>  (absent), who gets to work on time and never abuses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sick leaves, who always gets things done on deadline.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考查名词。句意:是这位细心负责的员工帮助新来的员工,或者向缺勤回</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来的人提供最新的信息,按时上班,从不滥用病假,总是在最后期限时完成工作。</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不定冠词an后应用名词形式absence。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10-3(2017课标全国Ⅲ,阅读理解C,</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)在没有狼的情况下,丛林狼的数量也迅</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速增长。</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In the absence of</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wolves, coyote populations also grew quickly.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10-4(</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)我不知道你为什么缺席会议。</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I don’t know the reason </a:t>
            </a:r>
            <a:r>
              <a:rPr lang="zh-CN" altLang="en-US" sz="1815" u="sng" kern="0" dirty="0" smtClean="0">
                <a:solidFill>
                  <a:srgbClr val="FF0000"/>
                </a:solidFill>
                <a:latin typeface="Times New Roman" panose="02020603050405020304" pitchFamily="65" charset="-122"/>
                <a:ea typeface="宋体" panose="02010600030101010101" pitchFamily="2" charset="-122"/>
              </a:rPr>
              <a:t>why you were absent from the meeting</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sz="2000" dirty="0" smtClean="0"/>
          </a:p>
        </p:txBody>
      </p:sp>
      <p:pic>
        <p:nvPicPr>
          <p:cNvPr id="3" name="图片 3" descr="textimage69.jpeg"/>
          <p:cNvPicPr>
            <a:picLocks noChangeAspect="1"/>
          </p:cNvPicPr>
          <p:nvPr/>
        </p:nvPicPr>
        <p:blipFill>
          <a:blip r:embed="rId3" cstate="print"/>
          <a:stretch>
            <a:fillRect/>
          </a:stretch>
        </p:blipFill>
        <p:spPr>
          <a:xfrm>
            <a:off x="1419526" y="1134253"/>
            <a:ext cx="294954" cy="198172"/>
          </a:xfrm>
          <a:prstGeom prst="rect">
            <a:avLst/>
          </a:prstGeom>
        </p:spPr>
      </p:pic>
      <p:pic>
        <p:nvPicPr>
          <p:cNvPr id="4" name="图片 4" descr="textimage70.jpeg"/>
          <p:cNvPicPr>
            <a:picLocks noChangeAspect="1"/>
          </p:cNvPicPr>
          <p:nvPr/>
        </p:nvPicPr>
        <p:blipFill>
          <a:blip r:embed="rId3" cstate="print"/>
          <a:stretch>
            <a:fillRect/>
          </a:stretch>
        </p:blipFill>
        <p:spPr>
          <a:xfrm>
            <a:off x="4078949" y="4067974"/>
            <a:ext cx="421613" cy="283271"/>
          </a:xfrm>
          <a:prstGeom prst="rect">
            <a:avLst/>
          </a:prstGeom>
        </p:spPr>
      </p:pic>
      <p:pic>
        <p:nvPicPr>
          <p:cNvPr id="5" name="图片 5" descr="textimage71.jpeg"/>
          <p:cNvPicPr>
            <a:picLocks noChangeAspect="1"/>
          </p:cNvPicPr>
          <p:nvPr/>
        </p:nvPicPr>
        <p:blipFill>
          <a:blip r:embed="rId3" cstate="print"/>
          <a:stretch>
            <a:fillRect/>
          </a:stretch>
        </p:blipFill>
        <p:spPr>
          <a:xfrm>
            <a:off x="1357290" y="5420533"/>
            <a:ext cx="357190" cy="239986"/>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2552700" y="1405255"/>
            <a:ext cx="86614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720090" y="4869815"/>
            <a:ext cx="170434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3096260" y="5805170"/>
            <a:ext cx="373062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408707"/>
          </a:xfrm>
          <a:prstGeom prst="rect">
            <a:avLst/>
          </a:prstGeom>
          <a:noFill/>
        </p:spPr>
        <p:txBody>
          <a:bodyPr wrap="square" lIns="0" tIns="0" rIns="0" bIns="0" rtlCol="0">
            <a:spAutoFit/>
          </a:bodyPr>
          <a:lstStyle/>
          <a:p>
            <a:pPr marL="0" indent="0" eaLnBrk="0" latinLnBrk="1" hangingPunct="0">
              <a:lnSpc>
                <a:spcPct val="150000"/>
              </a:lnSpc>
              <a:spcBef>
                <a:spcPts val="460"/>
              </a:spcBef>
              <a:buNone/>
            </a:pPr>
            <a:r>
              <a:rPr lang="zh-CN" altLang="en-US" sz="2325" kern="0" spc="1199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so...that...如此</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以至于</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...some of the female voices were so high that I was sure they could break glass!</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(教材P38)</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一些女性的声音如此之高以至于我相信它们能打破玻璃!</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There were so many books in the bookstore that he didn’t know which to buy.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书店里有那么多书,以至于他不知道该买哪本。</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He told us such an interesting story that we all laughed.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=He told us so interesting a story that we all laughed.</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他给我们讲了一个如此有趣的故事,我们都笑了起来。</a:t>
            </a:r>
            <a:endParaRPr lang="zh-CN" altLang="en-US" sz="2000" dirty="0" smtClean="0"/>
          </a:p>
        </p:txBody>
      </p:sp>
      <p:pic>
        <p:nvPicPr>
          <p:cNvPr id="3" name="图片 3" descr="textimage72.jpeg"/>
          <p:cNvPicPr>
            <a:picLocks noChangeAspect="1"/>
          </p:cNvPicPr>
          <p:nvPr/>
        </p:nvPicPr>
        <p:blipFill>
          <a:blip r:embed="rId3" cstate="print"/>
          <a:stretch>
            <a:fillRect/>
          </a:stretch>
        </p:blipFill>
        <p:spPr>
          <a:xfrm>
            <a:off x="3428992" y="991377"/>
            <a:ext cx="1994611" cy="411420"/>
          </a:xfrm>
          <a:prstGeom prst="rect">
            <a:avLst/>
          </a:prstGeom>
        </p:spPr>
      </p:pic>
      <p:pic>
        <p:nvPicPr>
          <p:cNvPr id="4" name="图片 4" descr="textimage73.jpeg"/>
          <p:cNvPicPr>
            <a:picLocks noChangeAspect="1"/>
          </p:cNvPicPr>
          <p:nvPr/>
        </p:nvPicPr>
        <p:blipFill>
          <a:blip r:embed="rId4" cstate="print"/>
          <a:stretch>
            <a:fillRect/>
          </a:stretch>
        </p:blipFill>
        <p:spPr>
          <a:xfrm>
            <a:off x="857224" y="1562881"/>
            <a:ext cx="1280232" cy="348545"/>
          </a:xfrm>
          <a:prstGeom prst="rect">
            <a:avLst/>
          </a:prstGeom>
        </p:spPr>
      </p:pic>
      <p:pic>
        <p:nvPicPr>
          <p:cNvPr id="5" name="图片 5" descr="textimage74.jpeg"/>
          <p:cNvPicPr>
            <a:picLocks noChangeAspect="1"/>
          </p:cNvPicPr>
          <p:nvPr/>
        </p:nvPicPr>
        <p:blipFill>
          <a:blip r:embed="rId5" cstate="print"/>
          <a:stretch>
            <a:fillRect/>
          </a:stretch>
        </p:blipFill>
        <p:spPr>
          <a:xfrm>
            <a:off x="720000" y="3396458"/>
            <a:ext cx="209549" cy="238125"/>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3748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It is such fine weather that we all want to go out for a walk.</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天气这么好,我们都想出去走走。</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So famous a man is he that everyone knows him in our town.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他是一个如此有名的人以至于我们镇上的每个人都认识他。</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so...that...与such...that...的用法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①so+</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i="1" u="sng" kern="0" dirty="0" smtClean="0">
                <a:solidFill>
                  <a:srgbClr val="FF0000"/>
                </a:solidFill>
                <a:latin typeface="Times New Roman" panose="02020603050405020304" pitchFamily="65" charset="-122"/>
                <a:ea typeface="宋体" panose="02010600030101010101" pitchFamily="2" charset="-122"/>
              </a:rPr>
              <a:t>adj</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.+that从句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②so+</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i="1" u="sng" kern="0" dirty="0" smtClean="0">
                <a:solidFill>
                  <a:srgbClr val="FF0000"/>
                </a:solidFill>
                <a:latin typeface="Times New Roman" panose="02020603050405020304" pitchFamily="65" charset="-122"/>
                <a:ea typeface="宋体" panose="02010600030101010101" pitchFamily="2" charset="-122"/>
              </a:rPr>
              <a:t>adj</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+a(n)+可数名词单数+that从句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③so+</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many   </a:t>
            </a:r>
            <a:r>
              <a:rPr lang="zh-CN" altLang="en-US" sz="1815" kern="0" dirty="0" smtClean="0">
                <a:solidFill>
                  <a:srgbClr val="000000"/>
                </a:solidFill>
                <a:latin typeface="Times New Roman" panose="02020603050405020304" pitchFamily="65" charset="-122"/>
                <a:ea typeface="宋体" panose="02010600030101010101" pitchFamily="2" charset="-122"/>
              </a:rPr>
              <a:t>  /few+可数名词复数+that从句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④so+much/little+不可数名词+that从句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⑤such+a(n)+</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可数名词单数    </a:t>
            </a:r>
            <a:r>
              <a:rPr lang="zh-CN" altLang="en-US" sz="1815" kern="0" dirty="0" smtClean="0">
                <a:solidFill>
                  <a:srgbClr val="000000"/>
                </a:solidFill>
                <a:latin typeface="Times New Roman" panose="02020603050405020304" pitchFamily="65" charset="-122"/>
                <a:ea typeface="宋体" panose="02010600030101010101" pitchFamily="2" charset="-122"/>
              </a:rPr>
              <a:t>+that从句</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⑥such+</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.+可数名词复数+that从句</a:t>
            </a:r>
            <a:endParaRPr lang="zh-CN" altLang="en-US" sz="2000" dirty="0" smtClean="0"/>
          </a:p>
        </p:txBody>
      </p:sp>
      <p:pic>
        <p:nvPicPr>
          <p:cNvPr id="3" name="图片 3" descr="textimage75.jpeg"/>
          <p:cNvPicPr>
            <a:picLocks noChangeAspect="1"/>
          </p:cNvPicPr>
          <p:nvPr/>
        </p:nvPicPr>
        <p:blipFill>
          <a:blip r:embed="rId3" cstate="print"/>
          <a:stretch>
            <a:fillRect/>
          </a:stretch>
        </p:blipFill>
        <p:spPr>
          <a:xfrm>
            <a:off x="720000" y="2743992"/>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1318895" y="3554095"/>
            <a:ext cx="715645" cy="356870"/>
          </a:xfrm>
          <a:prstGeom prst="rect">
            <a:avLst/>
          </a:prstGeom>
          <a:noFill/>
          <a:ln w="9525">
            <a:noFill/>
            <a:miter lim="800000"/>
            <a:headEnd/>
            <a:tailEnd/>
          </a:ln>
        </p:spPr>
      </p:pic>
      <p:pic>
        <p:nvPicPr>
          <p:cNvPr id="5" name="Picture 4" descr="\\a015\吴双婷\线.tif"/>
          <p:cNvPicPr>
            <a:picLocks noChangeArrowheads="1"/>
          </p:cNvPicPr>
          <p:nvPr/>
        </p:nvPicPr>
        <p:blipFill>
          <a:blip r:embed="rId4" cstate="print"/>
          <a:srcRect/>
          <a:stretch>
            <a:fillRect/>
          </a:stretch>
        </p:blipFill>
        <p:spPr bwMode="auto">
          <a:xfrm>
            <a:off x="1284265" y="3973040"/>
            <a:ext cx="785818" cy="39600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318895" y="4439285"/>
            <a:ext cx="93154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2517140" y="5314315"/>
            <a:ext cx="188023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777063"/>
            <a:ext cx="8316000" cy="581088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⑦such+</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不可数名词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+that从句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注意:当so或such及所修饰部分位于句首时,主句需用部分倒装。</a:t>
            </a:r>
            <a:endParaRPr lang="zh-CN" altLang="en-US" dirty="0"/>
          </a:p>
          <a:p>
            <a:pPr marL="0" indent="0" eaLnBrk="0" latinLnBrk="1" hangingPunct="0">
              <a:lnSpc>
                <a:spcPct val="150000"/>
              </a:lnSpc>
              <a:spcBef>
                <a:spcPts val="140"/>
              </a:spcBef>
              <a:buNone/>
            </a:pPr>
            <a:r>
              <a:rPr lang="zh-CN" altLang="en-US" sz="2360" kern="0" spc="9415"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 (2020全国Ⅱ,七选五,</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)Who hasn’t received an e-mail so annoying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that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it ruined an entire day?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考查固定句式。句意:有谁没有收到过一封让人烦恼而毁了一整天(心情)</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的电子邮件?so+</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.+that...如此</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以至于</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1-2(2019天津,阅读表达,</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)They handed him  </a:t>
            </a:r>
            <a:r>
              <a:rPr lang="zh-CN" altLang="en-US" sz="1815" u="sng" kern="0" dirty="0" smtClean="0">
                <a:solidFill>
                  <a:srgbClr val="FF0000"/>
                </a:solidFill>
                <a:latin typeface="Times New Roman" panose="02020603050405020304" pitchFamily="65" charset="-122"/>
                <a:ea typeface="宋体" panose="02010600030101010101" pitchFamily="2" charset="-122"/>
              </a:rPr>
              <a:t>　so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many cards that they filled</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several large boxes.</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考查副词。句意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他们交给他如此多的卡片以至于它们装满了好几个大盒</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子。</a:t>
            </a:r>
            <a:r>
              <a:rPr lang="en-US" altLang="zh-CN" sz="1815" kern="0" dirty="0" smtClean="0">
                <a:solidFill>
                  <a:srgbClr val="000000"/>
                </a:solidFill>
                <a:latin typeface="Times New Roman" panose="02020603050405020304" pitchFamily="65" charset="-122"/>
                <a:ea typeface="宋体" panose="02010600030101010101" pitchFamily="2" charset="-122"/>
              </a:rPr>
              <a:t>many/much/few/little</a:t>
            </a:r>
            <a:r>
              <a:rPr lang="zh-CN" altLang="en-US" sz="1815" kern="0" dirty="0" smtClean="0">
                <a:solidFill>
                  <a:srgbClr val="000000"/>
                </a:solidFill>
                <a:latin typeface="Times New Roman" panose="02020603050405020304" pitchFamily="65" charset="-122"/>
                <a:ea typeface="宋体" panose="02010600030101010101" pitchFamily="2" charset="-122"/>
              </a:rPr>
              <a:t>前用</a:t>
            </a:r>
            <a:r>
              <a:rPr lang="en-US" altLang="zh-CN" sz="1815" kern="0" dirty="0" smtClean="0">
                <a:solidFill>
                  <a:srgbClr val="000000"/>
                </a:solidFill>
                <a:latin typeface="Times New Roman" panose="02020603050405020304" pitchFamily="65" charset="-122"/>
                <a:ea typeface="宋体" panose="02010600030101010101" pitchFamily="2" charset="-122"/>
              </a:rPr>
              <a:t>so</a:t>
            </a:r>
            <a:r>
              <a:rPr lang="zh-CN" altLang="en-US" sz="1815" kern="0" dirty="0" smtClean="0">
                <a:solidFill>
                  <a:srgbClr val="000000"/>
                </a:solidFill>
                <a:latin typeface="Times New Roman" panose="02020603050405020304" pitchFamily="65" charset="-122"/>
                <a:ea typeface="宋体" panose="02010600030101010101" pitchFamily="2" charset="-122"/>
              </a:rPr>
              <a:t>而不用</a:t>
            </a:r>
            <a:r>
              <a:rPr lang="en-US" altLang="zh-CN" sz="1815" kern="0" dirty="0" smtClean="0">
                <a:solidFill>
                  <a:srgbClr val="000000"/>
                </a:solidFill>
                <a:latin typeface="Times New Roman" panose="02020603050405020304" pitchFamily="65" charset="-122"/>
                <a:ea typeface="宋体" panose="02010600030101010101" pitchFamily="2" charset="-122"/>
              </a:rPr>
              <a:t>such</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so...that...</a:t>
            </a:r>
            <a:r>
              <a:rPr lang="zh-CN" altLang="en-US" sz="1815" kern="0" dirty="0" smtClean="0">
                <a:solidFill>
                  <a:srgbClr val="000000"/>
                </a:solidFill>
                <a:latin typeface="Times New Roman" panose="02020603050405020304" pitchFamily="65" charset="-122"/>
                <a:ea typeface="宋体" panose="02010600030101010101" pitchFamily="2" charset="-122"/>
              </a:rPr>
              <a:t>如此</a:t>
            </a:r>
            <a:r>
              <a:rPr lang="en-US" altLang="zh-CN"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以至于</a:t>
            </a:r>
            <a:r>
              <a:rPr lang="en-US" altLang="zh-CN" sz="1815" kern="0" dirty="0" smtClean="0">
                <a:solidFill>
                  <a:srgbClr val="000000"/>
                </a:solidFill>
                <a:latin typeface="黑体" panose="02010609060101010101"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引</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导结果状语从句。</a:t>
            </a:r>
            <a:endParaRPr lang="zh-CN" altLang="en-US" sz="2000" dirty="0" smtClean="0"/>
          </a:p>
        </p:txBody>
      </p:sp>
      <p:pic>
        <p:nvPicPr>
          <p:cNvPr id="3" name="图片 3" descr="textimage76.jpeg"/>
          <p:cNvPicPr>
            <a:picLocks noChangeAspect="1"/>
          </p:cNvPicPr>
          <p:nvPr/>
        </p:nvPicPr>
        <p:blipFill>
          <a:blip r:embed="rId3" cstate="print"/>
          <a:stretch>
            <a:fillRect/>
          </a:stretch>
        </p:blipFill>
        <p:spPr>
          <a:xfrm>
            <a:off x="720001" y="1705757"/>
            <a:ext cx="1065917" cy="359832"/>
          </a:xfrm>
          <a:prstGeom prst="rect">
            <a:avLst/>
          </a:prstGeom>
        </p:spPr>
      </p:pic>
      <p:pic>
        <p:nvPicPr>
          <p:cNvPr id="4" name="图片 4" descr="textimage77.jpeg"/>
          <p:cNvPicPr>
            <a:picLocks noChangeAspect="1"/>
          </p:cNvPicPr>
          <p:nvPr/>
        </p:nvPicPr>
        <p:blipFill>
          <a:blip r:embed="rId4" cstate="print"/>
          <a:stretch>
            <a:fillRect/>
          </a:stretch>
        </p:blipFill>
        <p:spPr>
          <a:xfrm>
            <a:off x="3191288" y="2705889"/>
            <a:ext cx="452018" cy="303699"/>
          </a:xfrm>
          <a:prstGeom prst="rect">
            <a:avLst/>
          </a:prstGeom>
        </p:spPr>
      </p:pic>
      <p:pic>
        <p:nvPicPr>
          <p:cNvPr id="5" name="图片 5" descr="textimage78.jpeg"/>
          <p:cNvPicPr>
            <a:picLocks noChangeAspect="1"/>
          </p:cNvPicPr>
          <p:nvPr/>
        </p:nvPicPr>
        <p:blipFill>
          <a:blip r:embed="rId4" cstate="print"/>
          <a:stretch>
            <a:fillRect/>
          </a:stretch>
        </p:blipFill>
        <p:spPr>
          <a:xfrm>
            <a:off x="3191871" y="4468790"/>
            <a:ext cx="379997" cy="255310"/>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2043430" y="831215"/>
            <a:ext cx="1357630" cy="356870"/>
          </a:xfrm>
          <a:prstGeom prst="rect">
            <a:avLst/>
          </a:prstGeom>
          <a:noFill/>
          <a:ln w="9525">
            <a:noFill/>
            <a:miter lim="800000"/>
            <a:headEnd/>
            <a:tailEnd/>
          </a:ln>
        </p:spPr>
      </p:pic>
      <p:pic>
        <p:nvPicPr>
          <p:cNvPr id="7" name="Picture 4" descr="\\a015\吴双婷\线.tif"/>
          <p:cNvPicPr>
            <a:picLocks noChangeArrowheads="1"/>
          </p:cNvPicPr>
          <p:nvPr/>
        </p:nvPicPr>
        <p:blipFill>
          <a:blip r:embed="rId5" cstate="print"/>
          <a:srcRect/>
          <a:stretch>
            <a:fillRect/>
          </a:stretch>
        </p:blipFill>
        <p:spPr bwMode="auto">
          <a:xfrm>
            <a:off x="720063" y="3131977"/>
            <a:ext cx="785818" cy="39600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5518785" y="4468495"/>
            <a:ext cx="63690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5691"/>
            <a:ext cx="8316000" cy="479806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句型转换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1-3 (2019天津,13,</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)Tom is so independent that he never asks his parents’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opinion unless he wants their support.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→So independent  </a:t>
            </a:r>
            <a:r>
              <a:rPr lang="zh-CN" altLang="en-US" sz="1815" u="sng" kern="0" dirty="0" smtClean="0">
                <a:solidFill>
                  <a:srgbClr val="FF0000"/>
                </a:solidFill>
                <a:latin typeface="Times New Roman" panose="02020603050405020304" pitchFamily="65" charset="-122"/>
                <a:ea typeface="宋体" panose="02010600030101010101" pitchFamily="2" charset="-122"/>
              </a:rPr>
              <a:t>　is Tom that    </a:t>
            </a:r>
            <a:r>
              <a:rPr lang="zh-CN" altLang="en-US" sz="1815" kern="0" dirty="0" smtClean="0">
                <a:solidFill>
                  <a:srgbClr val="000000"/>
                </a:solidFill>
                <a:latin typeface="Times New Roman" panose="02020603050405020304" pitchFamily="65" charset="-122"/>
                <a:ea typeface="宋体" panose="02010600030101010101" pitchFamily="2" charset="-122"/>
              </a:rPr>
              <a:t>  he never asks his parents’ opinion unless he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wants their support.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一句多译</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)此外,我精通英语,所以我被选为英语老师的助手。</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→Besides, I have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so good a command of    </a:t>
            </a:r>
            <a:r>
              <a:rPr lang="zh-CN" altLang="en-US" sz="1815" kern="0" dirty="0" smtClean="0">
                <a:solidFill>
                  <a:srgbClr val="000000"/>
                </a:solidFill>
                <a:latin typeface="Times New Roman" panose="02020603050405020304" pitchFamily="65" charset="-122"/>
                <a:ea typeface="宋体" panose="02010600030101010101" pitchFamily="2" charset="-122"/>
              </a:rPr>
              <a:t>  English that I am elected as my Eng-</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lish teacher’s assistant.(so)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20"/>
              </a:spcBef>
            </a:pPr>
            <a:r>
              <a:rPr lang="en-US" altLang="zh-CN" sz="1815" kern="0" dirty="0" smtClean="0">
                <a:solidFill>
                  <a:srgbClr val="000000"/>
                </a:solidFill>
                <a:latin typeface="Times New Roman" panose="02020603050405020304" pitchFamily="65" charset="-122"/>
                <a:ea typeface="宋体" panose="02010600030101010101" pitchFamily="2" charset="-122"/>
              </a:rPr>
              <a:t>→Besides, I have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such a good command of    </a:t>
            </a:r>
            <a:r>
              <a:rPr lang="en-US" altLang="zh-CN" sz="1815" kern="0" dirty="0" smtClean="0">
                <a:solidFill>
                  <a:srgbClr val="000000"/>
                </a:solidFill>
                <a:latin typeface="Times New Roman" panose="02020603050405020304" pitchFamily="65" charset="-122"/>
                <a:ea typeface="宋体" panose="02010600030101010101" pitchFamily="2" charset="-122"/>
              </a:rPr>
              <a:t> English that I am elected as my Eng-</a:t>
            </a:r>
            <a:r>
              <a:rPr lang="en-US" sz="2000" dirty="0" smtClean="0"/>
              <a:t/>
            </a:r>
            <a:br>
              <a:rPr lang="en-US" sz="2000" dirty="0" smtClean="0"/>
            </a:br>
            <a:r>
              <a:rPr lang="en-US" altLang="zh-CN" sz="1815" kern="0" dirty="0" err="1" smtClean="0">
                <a:solidFill>
                  <a:srgbClr val="000000"/>
                </a:solidFill>
                <a:latin typeface="Times New Roman" panose="02020603050405020304" pitchFamily="65" charset="-122"/>
                <a:ea typeface="宋体" panose="02010600030101010101" pitchFamily="2" charset="-122"/>
              </a:rPr>
              <a:t>lish</a:t>
            </a:r>
            <a:r>
              <a:rPr lang="en-US" altLang="zh-CN" sz="1815" kern="0" dirty="0" smtClean="0">
                <a:solidFill>
                  <a:srgbClr val="000000"/>
                </a:solidFill>
                <a:latin typeface="Times New Roman" panose="02020603050405020304" pitchFamily="65" charset="-122"/>
                <a:ea typeface="宋体" panose="02010600030101010101" pitchFamily="2" charset="-122"/>
              </a:rPr>
              <a:t> teacher’s assistant.(such) </a:t>
            </a:r>
            <a:endParaRPr lang="en-US" altLang="zh-CN" sz="2000" dirty="0" smtClean="0"/>
          </a:p>
        </p:txBody>
      </p:sp>
      <p:pic>
        <p:nvPicPr>
          <p:cNvPr id="3" name="图片 3" descr="textimage79.jpeg"/>
          <p:cNvPicPr>
            <a:picLocks noChangeAspect="1"/>
          </p:cNvPicPr>
          <p:nvPr/>
        </p:nvPicPr>
        <p:blipFill>
          <a:blip r:embed="rId3" cstate="print"/>
          <a:stretch>
            <a:fillRect/>
          </a:stretch>
        </p:blipFill>
        <p:spPr>
          <a:xfrm>
            <a:off x="2571736" y="1757200"/>
            <a:ext cx="335833" cy="225637"/>
          </a:xfrm>
          <a:prstGeom prst="rect">
            <a:avLst/>
          </a:prstGeom>
        </p:spPr>
      </p:pic>
      <p:pic>
        <p:nvPicPr>
          <p:cNvPr id="4" name="图片 4" descr="textimage80.jpeg"/>
          <p:cNvPicPr>
            <a:picLocks noChangeAspect="1"/>
          </p:cNvPicPr>
          <p:nvPr/>
        </p:nvPicPr>
        <p:blipFill>
          <a:blip r:embed="rId3" cstate="print"/>
          <a:stretch>
            <a:fillRect/>
          </a:stretch>
        </p:blipFill>
        <p:spPr>
          <a:xfrm>
            <a:off x="1285852" y="3971778"/>
            <a:ext cx="338716" cy="227574"/>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2453640" y="2583180"/>
            <a:ext cx="155956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2453640" y="4366895"/>
            <a:ext cx="261874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2371725" y="5191125"/>
            <a:ext cx="28365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814651"/>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59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“have+宾语+宾语补足语”结构</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They say that “a picture is worth a thousand words”, but the briefest look at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books and the movies based on them would have anyone questioning this common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saying.(教材P44)</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人们说“一图胜千言”,但只要简略地浏览一下一些书和根据这些书改编的电</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影,任何人都会质疑这句俗语。</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I’m sorry to have you waiting here so long.</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很抱歉让你在这儿等这么久。</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I’ll have Kevin take you to your room.</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我会让凯文带你去你的房间。</a:t>
            </a:r>
            <a:endParaRPr lang="zh-CN" altLang="en-US" sz="2000" dirty="0" smtClean="0"/>
          </a:p>
        </p:txBody>
      </p:sp>
      <p:pic>
        <p:nvPicPr>
          <p:cNvPr id="3" name="图片 3" descr="textimage81.jpeg"/>
          <p:cNvPicPr>
            <a:picLocks noChangeAspect="1"/>
          </p:cNvPicPr>
          <p:nvPr/>
        </p:nvPicPr>
        <p:blipFill>
          <a:blip r:embed="rId3" cstate="print"/>
          <a:stretch>
            <a:fillRect/>
          </a:stretch>
        </p:blipFill>
        <p:spPr>
          <a:xfrm>
            <a:off x="791438" y="1257134"/>
            <a:ext cx="1208794" cy="315866"/>
          </a:xfrm>
          <a:prstGeom prst="rect">
            <a:avLst/>
          </a:prstGeom>
        </p:spPr>
      </p:pic>
      <p:pic>
        <p:nvPicPr>
          <p:cNvPr id="4" name="图片 4" descr="textimage82.jpeg"/>
          <p:cNvPicPr>
            <a:picLocks noChangeAspect="1"/>
          </p:cNvPicPr>
          <p:nvPr/>
        </p:nvPicPr>
        <p:blipFill>
          <a:blip r:embed="rId4" cstate="print"/>
          <a:stretch>
            <a:fillRect/>
          </a:stretch>
        </p:blipFill>
        <p:spPr>
          <a:xfrm>
            <a:off x="720000" y="3805091"/>
            <a:ext cx="209549" cy="238125"/>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481393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 would like to have my hair cut tomorrow.</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我想明天去理发。</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①“have sb. doing sth.”结构中宾语sb.与do构成逻辑上的主动关系。用于肯定</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句中时,意为“让某人一直做某事”,强调动作的 </a:t>
            </a:r>
            <a:r>
              <a:rPr lang="zh-CN" altLang="en-US" sz="1815" u="sng" kern="0" dirty="0" smtClean="0">
                <a:solidFill>
                  <a:srgbClr val="FF0000"/>
                </a:solidFill>
                <a:latin typeface="Times New Roman" panose="02020603050405020304" pitchFamily="65" charset="-122"/>
                <a:ea typeface="宋体" panose="02010600030101010101" pitchFamily="2" charset="-122"/>
              </a:rPr>
              <a:t>　持续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②“have sb. do sth.”意为“</a:t>
            </a:r>
            <a:r>
              <a:rPr lang="zh-CN" altLang="en-US" sz="1815" u="sng" kern="0" dirty="0" smtClean="0">
                <a:solidFill>
                  <a:srgbClr val="FF0000"/>
                </a:solidFill>
                <a:latin typeface="Times New Roman" panose="02020603050405020304" pitchFamily="65" charset="-122"/>
                <a:ea typeface="宋体" panose="02010600030101010101" pitchFamily="2" charset="-122"/>
              </a:rPr>
              <a:t>　让某人做某事    </a:t>
            </a:r>
            <a:r>
              <a:rPr lang="zh-CN" altLang="en-US" sz="1815" kern="0" dirty="0" smtClean="0">
                <a:solidFill>
                  <a:srgbClr val="000000"/>
                </a:solidFill>
                <a:latin typeface="Times New Roman" panose="02020603050405020304" pitchFamily="65" charset="-122"/>
                <a:ea typeface="宋体" panose="02010600030101010101" pitchFamily="2" charset="-122"/>
              </a:rPr>
              <a:t>”,宾语sb.与do构成逻辑上的主</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动关系。</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③“have sth. </a:t>
            </a:r>
            <a:r>
              <a:rPr lang="zh-CN" altLang="en-US" sz="1815" u="sng" kern="0" dirty="0" smtClean="0">
                <a:solidFill>
                  <a:srgbClr val="FF0000"/>
                </a:solidFill>
                <a:latin typeface="Times New Roman" panose="02020603050405020304" pitchFamily="65" charset="-122"/>
                <a:ea typeface="宋体" panose="02010600030101010101" pitchFamily="2" charset="-122"/>
              </a:rPr>
              <a:t>　done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”意为“让某事被做”或“遭遇某种不幸”。</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2-1 (2020全国Ⅰ,阅读理解D,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These include plants that have sensors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printed</a:t>
            </a:r>
            <a:r>
              <a:rPr lang="zh-CN" altLang="en-US" sz="1815" kern="0" dirty="0" smtClean="0">
                <a:solidFill>
                  <a:srgbClr val="000000"/>
                </a:solidFill>
                <a:latin typeface="Times New Roman" panose="02020603050405020304" pitchFamily="65" charset="-122"/>
                <a:ea typeface="宋体" panose="02010600030101010101" pitchFamily="2" charset="-122"/>
              </a:rPr>
              <a:t> (print)onto their leaves to show when they’re short of water.</a:t>
            </a:r>
            <a:endParaRPr lang="zh-CN" altLang="en-US" dirty="0"/>
          </a:p>
        </p:txBody>
      </p:sp>
      <p:pic>
        <p:nvPicPr>
          <p:cNvPr id="3" name="图片 3" descr="textimage83.jpeg"/>
          <p:cNvPicPr>
            <a:picLocks noChangeAspect="1"/>
          </p:cNvPicPr>
          <p:nvPr/>
        </p:nvPicPr>
        <p:blipFill>
          <a:blip r:embed="rId3" cstate="print"/>
          <a:stretch>
            <a:fillRect/>
          </a:stretch>
        </p:blipFill>
        <p:spPr>
          <a:xfrm>
            <a:off x="720000" y="1971514"/>
            <a:ext cx="247650" cy="247649"/>
          </a:xfrm>
          <a:prstGeom prst="rect">
            <a:avLst/>
          </a:prstGeom>
        </p:spPr>
      </p:pic>
      <p:pic>
        <p:nvPicPr>
          <p:cNvPr id="4" name="图片 4" descr="textimage84.jpeg"/>
          <p:cNvPicPr>
            <a:picLocks noChangeAspect="1"/>
          </p:cNvPicPr>
          <p:nvPr/>
        </p:nvPicPr>
        <p:blipFill>
          <a:blip r:embed="rId4" cstate="print"/>
          <a:stretch>
            <a:fillRect/>
          </a:stretch>
        </p:blipFill>
        <p:spPr>
          <a:xfrm>
            <a:off x="3534832" y="4991905"/>
            <a:ext cx="394226" cy="264870"/>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5501005" y="2748915"/>
            <a:ext cx="88582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3535045" y="3219450"/>
            <a:ext cx="183324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2053590" y="4039870"/>
            <a:ext cx="90424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720090" y="5368290"/>
            <a:ext cx="7137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19747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考查非谓语动词。句意:其中包括在叶子上印着传感器的植物,可以显示</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它们什么时候缺水。分析句子结构可知此处包含“have+宾语+宾补”结构,sen-</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sors与print是被动关系,故答案为printed。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2-2 (2020天津,14,</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 dancer’s incredible performance had the audience on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its feet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clapping</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(clap) for 10 minutes at the end of the show.</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考查非谓语动词。句意:那位舞蹈演员极好的表演使观众在演出结束时起</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立鼓掌10分钟。分析句子结构可知此处包含“have+宾语+宾补”结构,the audi-</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ence与clap是主动关系,且根据for 10 minutes可知强调动作的持续,故答案为clap-</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ping。</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2-3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 had him  </a:t>
            </a:r>
            <a:r>
              <a:rPr lang="zh-CN" altLang="en-US" sz="1815" u="sng" kern="0" dirty="0" smtClean="0">
                <a:solidFill>
                  <a:srgbClr val="FF0000"/>
                </a:solidFill>
                <a:latin typeface="Times New Roman" panose="02020603050405020304" pitchFamily="65" charset="-122"/>
                <a:ea typeface="宋体" panose="02010600030101010101" pitchFamily="2" charset="-122"/>
              </a:rPr>
              <a:t>take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(take) medicine every day for a full month.</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考查非谓语动词。句意:我让他每天服药,服了整整一个月。have sb. do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sth.让某人做某事。</a:t>
            </a:r>
            <a:endParaRPr lang="zh-CN" altLang="en-US" dirty="0"/>
          </a:p>
        </p:txBody>
      </p:sp>
      <p:pic>
        <p:nvPicPr>
          <p:cNvPr id="3" name="图片 3" descr="textimage85.jpeg"/>
          <p:cNvPicPr>
            <a:picLocks noChangeAspect="1"/>
          </p:cNvPicPr>
          <p:nvPr/>
        </p:nvPicPr>
        <p:blipFill>
          <a:blip r:embed="rId3" cstate="print"/>
          <a:stretch>
            <a:fillRect/>
          </a:stretch>
        </p:blipFill>
        <p:spPr>
          <a:xfrm>
            <a:off x="2500298" y="2417764"/>
            <a:ext cx="428838" cy="288125"/>
          </a:xfrm>
          <a:prstGeom prst="rect">
            <a:avLst/>
          </a:prstGeom>
        </p:spPr>
      </p:pic>
      <p:pic>
        <p:nvPicPr>
          <p:cNvPr id="4" name="图片 4" descr="textimage86.jpeg"/>
          <p:cNvPicPr>
            <a:picLocks noChangeAspect="1"/>
          </p:cNvPicPr>
          <p:nvPr/>
        </p:nvPicPr>
        <p:blipFill>
          <a:blip r:embed="rId3" cstate="print"/>
          <a:stretch>
            <a:fillRect/>
          </a:stretch>
        </p:blipFill>
        <p:spPr>
          <a:xfrm>
            <a:off x="1180796" y="4967086"/>
            <a:ext cx="462246" cy="310571"/>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393190" y="2777490"/>
            <a:ext cx="91757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2785745" y="4944110"/>
            <a:ext cx="6051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8155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a:t>
            </a:r>
            <a:r>
              <a:rPr lang="zh-CN" altLang="en-US" sz="1815" u="sng" kern="0" dirty="0" smtClean="0">
                <a:solidFill>
                  <a:srgbClr val="FF0000"/>
                </a:solidFill>
                <a:latin typeface="Times New Roman" panose="02020603050405020304" pitchFamily="65" charset="-122"/>
                <a:ea typeface="宋体" panose="02010600030101010101" pitchFamily="2" charset="-122"/>
              </a:rPr>
              <a:t>　extremely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.极度,极其→</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extreme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.极度的,极大的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 </a:t>
            </a:r>
            <a:r>
              <a:rPr lang="zh-CN" altLang="en-US" sz="1815" u="sng" kern="0" dirty="0" smtClean="0">
                <a:solidFill>
                  <a:srgbClr val="FF0000"/>
                </a:solidFill>
                <a:latin typeface="Times New Roman" panose="02020603050405020304" pitchFamily="65" charset="-122"/>
                <a:ea typeface="宋体" panose="02010600030101010101" pitchFamily="2" charset="-122"/>
              </a:rPr>
              <a:t>absorbed</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.专心致志的→  </a:t>
            </a:r>
            <a:r>
              <a:rPr lang="zh-CN" altLang="en-US" sz="1815" u="sng" kern="0" dirty="0" smtClean="0">
                <a:solidFill>
                  <a:srgbClr val="FF0000"/>
                </a:solidFill>
                <a:latin typeface="Times New Roman" panose="02020603050405020304" pitchFamily="65" charset="-122"/>
                <a:ea typeface="宋体" panose="02010600030101010101" pitchFamily="2" charset="-122"/>
              </a:rPr>
              <a:t>absorb</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.使全神贯注</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13.</a:t>
            </a:r>
            <a:r>
              <a:rPr lang="zh-CN" altLang="en-US" sz="1815" i="1"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romantic</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.浪漫的→  </a:t>
            </a:r>
            <a:r>
              <a:rPr lang="zh-CN" altLang="en-US" sz="1815" u="sng" kern="0" dirty="0" smtClean="0">
                <a:solidFill>
                  <a:srgbClr val="FF0000"/>
                </a:solidFill>
                <a:latin typeface="Times New Roman" panose="02020603050405020304" pitchFamily="65" charset="-122"/>
                <a:ea typeface="宋体" panose="02010600030101010101" pitchFamily="2" charset="-122"/>
              </a:rPr>
              <a:t>romance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.浪漫氛围</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documentary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.纪录片→ </a:t>
            </a:r>
            <a:r>
              <a:rPr lang="zh-CN" altLang="en-US" sz="1815" u="sng" kern="0" dirty="0" smtClean="0">
                <a:solidFill>
                  <a:srgbClr val="FF0000"/>
                </a:solidFill>
                <a:latin typeface="Times New Roman" panose="02020603050405020304" pitchFamily="65" charset="-122"/>
                <a:ea typeface="宋体" panose="02010600030101010101" pitchFamily="2" charset="-122"/>
              </a:rPr>
              <a:t>document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.文件,公文</a:t>
            </a:r>
            <a:r>
              <a:rPr lang="zh-CN" altLang="en-US" sz="1815" i="1" kern="0" dirty="0" smtClean="0">
                <a:solidFill>
                  <a:srgbClr val="000000"/>
                </a:solidFill>
                <a:latin typeface="Times New Roman" panose="02020603050405020304" pitchFamily="65" charset="-122"/>
                <a:ea typeface="宋体" panose="02010600030101010101" pitchFamily="2" charset="-122"/>
              </a:rPr>
              <a:t>vt</a:t>
            </a:r>
            <a:r>
              <a:rPr lang="zh-CN" altLang="en-US" sz="1815" kern="0" dirty="0" smtClean="0">
                <a:solidFill>
                  <a:srgbClr val="000000"/>
                </a:solidFill>
                <a:latin typeface="Times New Roman" panose="02020603050405020304" pitchFamily="65" charset="-122"/>
                <a:ea typeface="宋体" panose="02010600030101010101" pitchFamily="2" charset="-122"/>
              </a:rPr>
              <a:t>.记录;用文件证明(或</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证实)</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15. </a:t>
            </a:r>
            <a:r>
              <a:rPr lang="zh-CN" altLang="en-US" sz="1815" u="sng" kern="0" dirty="0" smtClean="0">
                <a:solidFill>
                  <a:srgbClr val="FF0000"/>
                </a:solidFill>
                <a:latin typeface="Times New Roman" panose="02020603050405020304" pitchFamily="65" charset="-122"/>
                <a:ea typeface="宋体" panose="02010600030101010101" pitchFamily="2" charset="-122"/>
              </a:rPr>
              <a:t>absolutely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.完全地,绝对地→ </a:t>
            </a:r>
            <a:r>
              <a:rPr lang="zh-CN" altLang="en-US" sz="1815" u="sng" kern="0" dirty="0" smtClean="0">
                <a:solidFill>
                  <a:srgbClr val="FF0000"/>
                </a:solidFill>
                <a:latin typeface="Times New Roman" panose="02020603050405020304" pitchFamily="65" charset="-122"/>
                <a:ea typeface="宋体" panose="02010600030101010101" pitchFamily="2" charset="-122"/>
              </a:rPr>
              <a:t>absolute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.完全的,绝对的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16. </a:t>
            </a:r>
            <a:r>
              <a:rPr lang="zh-CN" altLang="en-US" sz="1815" u="sng" kern="0" dirty="0" smtClean="0">
                <a:solidFill>
                  <a:srgbClr val="FF0000"/>
                </a:solidFill>
                <a:latin typeface="Times New Roman" panose="02020603050405020304" pitchFamily="65" charset="-122"/>
                <a:ea typeface="宋体" panose="02010600030101010101" pitchFamily="2" charset="-122"/>
              </a:rPr>
              <a:t> appealing</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.有吸引力的,有趣的→ </a:t>
            </a:r>
            <a:r>
              <a:rPr lang="zh-CN" altLang="en-US" sz="1815" u="sng" kern="0" dirty="0" smtClean="0">
                <a:solidFill>
                  <a:srgbClr val="FF0000"/>
                </a:solidFill>
                <a:latin typeface="Times New Roman" panose="02020603050405020304" pitchFamily="65" charset="-122"/>
                <a:ea typeface="宋体" panose="02010600030101010101" pitchFamily="2" charset="-122"/>
              </a:rPr>
              <a:t>appeal</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.吸引力</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.有吸引力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17.  </a:t>
            </a:r>
            <a:r>
              <a:rPr lang="zh-CN" altLang="en-US" sz="1815" u="sng" kern="0" dirty="0" smtClean="0">
                <a:solidFill>
                  <a:srgbClr val="FF0000"/>
                </a:solidFill>
                <a:latin typeface="Times New Roman" panose="02020603050405020304" pitchFamily="65" charset="-122"/>
                <a:ea typeface="宋体" panose="02010600030101010101" pitchFamily="2" charset="-122"/>
              </a:rPr>
              <a:t>definitely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.确切地,肯定地→ </a:t>
            </a:r>
            <a:r>
              <a:rPr lang="zh-CN" altLang="en-US" sz="1815" u="sng" kern="0" dirty="0" smtClean="0">
                <a:solidFill>
                  <a:srgbClr val="FF0000"/>
                </a:solidFill>
                <a:latin typeface="Times New Roman" panose="02020603050405020304" pitchFamily="65" charset="-122"/>
                <a:ea typeface="宋体" panose="02010600030101010101" pitchFamily="2" charset="-122"/>
              </a:rPr>
              <a:t>definite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.确定的,肯定的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18. </a:t>
            </a:r>
            <a:r>
              <a:rPr lang="zh-CN" altLang="en-US" sz="1815" u="sng" kern="0" dirty="0" smtClean="0">
                <a:solidFill>
                  <a:srgbClr val="FF0000"/>
                </a:solidFill>
                <a:latin typeface="Times New Roman" panose="02020603050405020304" pitchFamily="65" charset="-122"/>
                <a:ea typeface="宋体" panose="02010600030101010101" pitchFamily="2" charset="-122"/>
              </a:rPr>
              <a:t>rude</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.粗鲁的,无礼的→ </a:t>
            </a:r>
            <a:r>
              <a:rPr lang="zh-CN" altLang="en-US" sz="1815" u="sng" kern="0" dirty="0" smtClean="0">
                <a:solidFill>
                  <a:srgbClr val="FF0000"/>
                </a:solidFill>
                <a:latin typeface="Times New Roman" panose="02020603050405020304" pitchFamily="65" charset="-122"/>
                <a:ea typeface="宋体" panose="02010600030101010101" pitchFamily="2" charset="-122"/>
              </a:rPr>
              <a:t>rudely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.粗鲁地→ </a:t>
            </a:r>
            <a:r>
              <a:rPr lang="zh-CN" altLang="en-US" sz="1815" u="sng" kern="0" dirty="0" smtClean="0">
                <a:solidFill>
                  <a:srgbClr val="FF0000"/>
                </a:solidFill>
                <a:latin typeface="Times New Roman" panose="02020603050405020304" pitchFamily="65" charset="-122"/>
                <a:ea typeface="宋体" panose="02010600030101010101" pitchFamily="2" charset="-122"/>
              </a:rPr>
              <a:t>rudeness</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.粗鲁</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19. </a:t>
            </a:r>
            <a:r>
              <a:rPr lang="zh-CN" altLang="en-US" sz="1815" u="sng" kern="0" dirty="0" smtClean="0">
                <a:solidFill>
                  <a:srgbClr val="FF0000"/>
                </a:solidFill>
                <a:latin typeface="Times New Roman" panose="02020603050405020304" pitchFamily="65" charset="-122"/>
                <a:ea typeface="宋体" panose="02010600030101010101" pitchFamily="2" charset="-122"/>
              </a:rPr>
              <a:t>arrangement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.安排,筹划→ </a:t>
            </a:r>
            <a:r>
              <a:rPr lang="zh-CN" altLang="en-US" sz="1815" u="sng" kern="0" dirty="0" smtClean="0">
                <a:solidFill>
                  <a:srgbClr val="FF0000"/>
                </a:solidFill>
                <a:latin typeface="Times New Roman" panose="02020603050405020304" pitchFamily="65" charset="-122"/>
                <a:ea typeface="宋体" panose="02010600030101010101" pitchFamily="2" charset="-122"/>
              </a:rPr>
              <a:t>arrange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vt</a:t>
            </a:r>
            <a:r>
              <a:rPr lang="zh-CN" altLang="en-US" sz="1815" kern="0" dirty="0" smtClean="0">
                <a:solidFill>
                  <a:srgbClr val="000000"/>
                </a:solidFill>
                <a:latin typeface="Times New Roman" panose="02020603050405020304" pitchFamily="65" charset="-122"/>
                <a:ea typeface="宋体" panose="02010600030101010101" pitchFamily="2" charset="-122"/>
              </a:rPr>
              <a:t>.安排,筹备</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20. </a:t>
            </a:r>
            <a:r>
              <a:rPr lang="zh-CN" altLang="en-US" sz="1815" u="sng" kern="0" dirty="0" smtClean="0">
                <a:solidFill>
                  <a:srgbClr val="FF0000"/>
                </a:solidFill>
                <a:latin typeface="Times New Roman" panose="02020603050405020304" pitchFamily="65" charset="-122"/>
                <a:ea typeface="宋体" panose="02010600030101010101" pitchFamily="2" charset="-122"/>
              </a:rPr>
              <a:t>brief</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.短暂的 → </a:t>
            </a:r>
            <a:r>
              <a:rPr lang="zh-CN" altLang="en-US" sz="1815" u="sng" kern="0" dirty="0" smtClean="0">
                <a:solidFill>
                  <a:srgbClr val="FF0000"/>
                </a:solidFill>
                <a:latin typeface="Times New Roman" panose="02020603050405020304" pitchFamily="65" charset="-122"/>
                <a:ea typeface="宋体" panose="02010600030101010101" pitchFamily="2" charset="-122"/>
              </a:rPr>
              <a:t>briefly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.短暂地</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1000125" y="1196340"/>
            <a:ext cx="135128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010025" y="1196340"/>
            <a:ext cx="116268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61720" y="1615440"/>
            <a:ext cx="85915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3857625" y="1605915"/>
            <a:ext cx="64198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000125" y="2034540"/>
            <a:ext cx="92075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3356610" y="2034540"/>
            <a:ext cx="85788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035685" y="2473325"/>
            <a:ext cx="125031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3513455" y="2473325"/>
            <a:ext cx="98615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061720" y="3325495"/>
            <a:ext cx="980440"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4172585" y="3346450"/>
            <a:ext cx="828040" cy="356870"/>
          </a:xfrm>
          <a:prstGeom prst="rect">
            <a:avLst/>
          </a:prstGeom>
          <a:noFill/>
          <a:ln w="9525">
            <a:noFill/>
            <a:miter lim="800000"/>
            <a:headEnd/>
            <a:tailEnd/>
          </a:ln>
        </p:spPr>
      </p:pic>
      <p:pic>
        <p:nvPicPr>
          <p:cNvPr id="13" name="Picture 4" descr="\\a015\吴双婷\线.tif"/>
          <p:cNvPicPr>
            <a:picLocks noChangeArrowheads="1"/>
          </p:cNvPicPr>
          <p:nvPr/>
        </p:nvPicPr>
        <p:blipFill>
          <a:blip r:embed="rId3" cstate="print"/>
          <a:srcRect/>
          <a:stretch>
            <a:fillRect/>
          </a:stretch>
        </p:blipFill>
        <p:spPr bwMode="auto">
          <a:xfrm>
            <a:off x="1061720" y="3800475"/>
            <a:ext cx="980440" cy="324000"/>
          </a:xfrm>
          <a:prstGeom prst="rect">
            <a:avLst/>
          </a:prstGeom>
          <a:noFill/>
          <a:ln w="9525">
            <a:noFill/>
            <a:miter lim="800000"/>
            <a:headEnd/>
            <a:tailEnd/>
          </a:ln>
        </p:spPr>
      </p:pic>
      <p:pic>
        <p:nvPicPr>
          <p:cNvPr id="14" name="Picture 4" descr="\\a015\吴双婷\线.tif"/>
          <p:cNvPicPr>
            <a:picLocks noChangeArrowheads="1"/>
          </p:cNvPicPr>
          <p:nvPr/>
        </p:nvPicPr>
        <p:blipFill>
          <a:blip r:embed="rId3" cstate="print"/>
          <a:srcRect/>
          <a:stretch>
            <a:fillRect/>
          </a:stretch>
        </p:blipFill>
        <p:spPr bwMode="auto">
          <a:xfrm>
            <a:off x="4607560" y="3735070"/>
            <a:ext cx="654685" cy="396000"/>
          </a:xfrm>
          <a:prstGeom prst="rect">
            <a:avLst/>
          </a:prstGeom>
          <a:noFill/>
          <a:ln w="9525">
            <a:noFill/>
            <a:miter lim="800000"/>
            <a:headEnd/>
            <a:tailEnd/>
          </a:ln>
        </p:spPr>
      </p:pic>
      <p:pic>
        <p:nvPicPr>
          <p:cNvPr id="15" name="Picture 4" descr="\\a015\吴双婷\线.tif"/>
          <p:cNvPicPr>
            <a:picLocks noChangeArrowheads="1"/>
          </p:cNvPicPr>
          <p:nvPr/>
        </p:nvPicPr>
        <p:blipFill>
          <a:blip r:embed="rId3" cstate="print"/>
          <a:srcRect/>
          <a:stretch>
            <a:fillRect/>
          </a:stretch>
        </p:blipFill>
        <p:spPr bwMode="auto">
          <a:xfrm>
            <a:off x="1071245" y="4173220"/>
            <a:ext cx="971550" cy="396000"/>
          </a:xfrm>
          <a:prstGeom prst="rect">
            <a:avLst/>
          </a:prstGeom>
          <a:noFill/>
          <a:ln w="9525">
            <a:noFill/>
            <a:miter lim="800000"/>
            <a:headEnd/>
            <a:tailEnd/>
          </a:ln>
        </p:spPr>
      </p:pic>
      <p:pic>
        <p:nvPicPr>
          <p:cNvPr id="16" name="Picture 4" descr="\\a015\吴双婷\线.tif"/>
          <p:cNvPicPr>
            <a:picLocks noChangeArrowheads="1"/>
          </p:cNvPicPr>
          <p:nvPr/>
        </p:nvPicPr>
        <p:blipFill>
          <a:blip r:embed="rId3" cstate="print"/>
          <a:srcRect/>
          <a:stretch>
            <a:fillRect/>
          </a:stretch>
        </p:blipFill>
        <p:spPr bwMode="auto">
          <a:xfrm>
            <a:off x="4143375" y="4173220"/>
            <a:ext cx="857250" cy="396000"/>
          </a:xfrm>
          <a:prstGeom prst="rect">
            <a:avLst/>
          </a:prstGeom>
          <a:noFill/>
          <a:ln w="9525">
            <a:noFill/>
            <a:miter lim="800000"/>
            <a:headEnd/>
            <a:tailEnd/>
          </a:ln>
        </p:spPr>
      </p:pic>
      <p:pic>
        <p:nvPicPr>
          <p:cNvPr id="17" name="Picture 4" descr="\\a015\吴双婷\线.tif"/>
          <p:cNvPicPr>
            <a:picLocks noChangeArrowheads="1"/>
          </p:cNvPicPr>
          <p:nvPr/>
        </p:nvPicPr>
        <p:blipFill>
          <a:blip r:embed="rId3" cstate="print"/>
          <a:srcRect/>
          <a:stretch>
            <a:fillRect/>
          </a:stretch>
        </p:blipFill>
        <p:spPr bwMode="auto">
          <a:xfrm>
            <a:off x="1061720" y="4596765"/>
            <a:ext cx="513080" cy="396000"/>
          </a:xfrm>
          <a:prstGeom prst="rect">
            <a:avLst/>
          </a:prstGeom>
          <a:noFill/>
          <a:ln w="9525">
            <a:noFill/>
            <a:miter lim="800000"/>
            <a:headEnd/>
            <a:tailEnd/>
          </a:ln>
        </p:spPr>
      </p:pic>
      <p:pic>
        <p:nvPicPr>
          <p:cNvPr id="18" name="Picture 4" descr="\\a015\吴双婷\线.tif"/>
          <p:cNvPicPr>
            <a:picLocks noChangeArrowheads="1"/>
          </p:cNvPicPr>
          <p:nvPr/>
        </p:nvPicPr>
        <p:blipFill>
          <a:blip r:embed="rId3" cstate="print"/>
          <a:srcRect/>
          <a:stretch>
            <a:fillRect/>
          </a:stretch>
        </p:blipFill>
        <p:spPr bwMode="auto">
          <a:xfrm>
            <a:off x="3709035" y="4596765"/>
            <a:ext cx="605790" cy="396000"/>
          </a:xfrm>
          <a:prstGeom prst="rect">
            <a:avLst/>
          </a:prstGeom>
          <a:noFill/>
          <a:ln w="9525">
            <a:noFill/>
            <a:miter lim="800000"/>
            <a:headEnd/>
            <a:tailEnd/>
          </a:ln>
        </p:spPr>
      </p:pic>
      <p:pic>
        <p:nvPicPr>
          <p:cNvPr id="19" name="Picture 4" descr="\\a015\吴双婷\线.tif"/>
          <p:cNvPicPr>
            <a:picLocks noChangeAspect="1" noChangeArrowheads="1"/>
          </p:cNvPicPr>
          <p:nvPr/>
        </p:nvPicPr>
        <p:blipFill>
          <a:blip r:embed="rId3" cstate="print"/>
          <a:srcRect/>
          <a:stretch>
            <a:fillRect/>
          </a:stretch>
        </p:blipFill>
        <p:spPr bwMode="auto">
          <a:xfrm>
            <a:off x="5740400" y="4636135"/>
            <a:ext cx="834390" cy="356870"/>
          </a:xfrm>
          <a:prstGeom prst="rect">
            <a:avLst/>
          </a:prstGeom>
          <a:noFill/>
          <a:ln w="9525">
            <a:noFill/>
            <a:miter lim="800000"/>
            <a:headEnd/>
            <a:tailEnd/>
          </a:ln>
        </p:spPr>
      </p:pic>
      <p:pic>
        <p:nvPicPr>
          <p:cNvPr id="20" name="Picture 4" descr="\\a015\吴双婷\线.tif"/>
          <p:cNvPicPr>
            <a:picLocks noChangeArrowheads="1"/>
          </p:cNvPicPr>
          <p:nvPr/>
        </p:nvPicPr>
        <p:blipFill>
          <a:blip r:embed="rId3" cstate="print"/>
          <a:srcRect/>
          <a:stretch>
            <a:fillRect/>
          </a:stretch>
        </p:blipFill>
        <p:spPr bwMode="auto">
          <a:xfrm>
            <a:off x="1071245" y="5025390"/>
            <a:ext cx="1214755" cy="396000"/>
          </a:xfrm>
          <a:prstGeom prst="rect">
            <a:avLst/>
          </a:prstGeom>
          <a:noFill/>
          <a:ln w="9525">
            <a:noFill/>
            <a:miter lim="800000"/>
            <a:headEnd/>
            <a:tailEnd/>
          </a:ln>
        </p:spPr>
      </p:pic>
      <p:pic>
        <p:nvPicPr>
          <p:cNvPr id="21" name="Picture 4" descr="\\a015\吴双婷\线.tif"/>
          <p:cNvPicPr>
            <a:picLocks noChangeAspect="1" noChangeArrowheads="1"/>
          </p:cNvPicPr>
          <p:nvPr/>
        </p:nvPicPr>
        <p:blipFill>
          <a:blip r:embed="rId3" cstate="print"/>
          <a:srcRect/>
          <a:stretch>
            <a:fillRect/>
          </a:stretch>
        </p:blipFill>
        <p:spPr bwMode="auto">
          <a:xfrm>
            <a:off x="3785870" y="5064760"/>
            <a:ext cx="713105" cy="356870"/>
          </a:xfrm>
          <a:prstGeom prst="rect">
            <a:avLst/>
          </a:prstGeom>
          <a:noFill/>
          <a:ln w="9525">
            <a:noFill/>
            <a:miter lim="800000"/>
            <a:headEnd/>
            <a:tailEnd/>
          </a:ln>
        </p:spPr>
      </p:pic>
      <p:pic>
        <p:nvPicPr>
          <p:cNvPr id="22" name="Picture 4" descr="\\a015\吴双婷\线.tif"/>
          <p:cNvPicPr>
            <a:picLocks noChangeAspect="1" noChangeArrowheads="1"/>
          </p:cNvPicPr>
          <p:nvPr/>
        </p:nvPicPr>
        <p:blipFill>
          <a:blip r:embed="rId3" cstate="print"/>
          <a:srcRect/>
          <a:stretch>
            <a:fillRect/>
          </a:stretch>
        </p:blipFill>
        <p:spPr bwMode="auto">
          <a:xfrm>
            <a:off x="1035685" y="5500370"/>
            <a:ext cx="539115" cy="356870"/>
          </a:xfrm>
          <a:prstGeom prst="rect">
            <a:avLst/>
          </a:prstGeom>
          <a:noFill/>
          <a:ln w="9525">
            <a:noFill/>
            <a:miter lim="800000"/>
            <a:headEnd/>
            <a:tailEnd/>
          </a:ln>
        </p:spPr>
      </p:pic>
      <p:pic>
        <p:nvPicPr>
          <p:cNvPr id="23" name="Picture 4" descr="\\a015\吴双婷\线.tif"/>
          <p:cNvPicPr>
            <a:picLocks noChangeAspect="1" noChangeArrowheads="1"/>
          </p:cNvPicPr>
          <p:nvPr/>
        </p:nvPicPr>
        <p:blipFill>
          <a:blip r:embed="rId3" cstate="print"/>
          <a:srcRect/>
          <a:stretch>
            <a:fillRect/>
          </a:stretch>
        </p:blipFill>
        <p:spPr bwMode="auto">
          <a:xfrm>
            <a:off x="3071495" y="5500370"/>
            <a:ext cx="6375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8"/>
                                        </p:tgtEl>
                                      </p:cBhvr>
                                    </p:animEffect>
                                    <p:set>
                                      <p:cBhvr>
                                        <p:cTn id="82" dur="1" fill="hold">
                                          <p:stCondLst>
                                            <p:cond delay="19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21"/>
                                        </p:tgtEl>
                                      </p:cBhvr>
                                    </p:animEffect>
                                    <p:set>
                                      <p:cBhvr>
                                        <p:cTn id="97" dur="1" fill="hold">
                                          <p:stCondLst>
                                            <p:cond delay="1999"/>
                                          </p:stCondLst>
                                        </p:cTn>
                                        <p:tgtEl>
                                          <p:spTgt spid="2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2000"/>
                                        <p:tgtEl>
                                          <p:spTgt spid="22"/>
                                        </p:tgtEl>
                                      </p:cBhvr>
                                    </p:animEffect>
                                    <p:set>
                                      <p:cBhvr>
                                        <p:cTn id="102" dur="1" fill="hold">
                                          <p:stCondLst>
                                            <p:cond delay="19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nodeType="clickEffect">
                                  <p:stCondLst>
                                    <p:cond delay="0"/>
                                  </p:stCondLst>
                                  <p:childTnLst>
                                    <p:animEffect transition="out" filter="fade">
                                      <p:cBhvr>
                                        <p:cTn id="106" dur="2000"/>
                                        <p:tgtEl>
                                          <p:spTgt spid="23"/>
                                        </p:tgtEl>
                                      </p:cBhvr>
                                    </p:animEffect>
                                    <p:set>
                                      <p:cBhvr>
                                        <p:cTn id="107"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1153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2-4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)如果你需要医疗救助,告诉公园的任何一位工作人员,他会打电话给</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急救(人员),让他们来你所在的地方。</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If you need medical assistance, tell any park employee who will call First Aid and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have them come</a:t>
            </a:r>
            <a:r>
              <a:rPr lang="zh-CN" altLang="en-US" sz="1815" kern="0" dirty="0" smtClean="0">
                <a:solidFill>
                  <a:srgbClr val="000000"/>
                </a:solidFill>
                <a:latin typeface="Times New Roman" panose="02020603050405020304" pitchFamily="65" charset="-122"/>
                <a:ea typeface="宋体" panose="02010600030101010101" pitchFamily="2" charset="-122"/>
              </a:rPr>
              <a:t>  to your location.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2-5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)在你开车进城之前,你需要清洗你的车。</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Before driving into the city, you are required to </a:t>
            </a:r>
            <a:r>
              <a:rPr lang="zh-CN" altLang="en-US" sz="1815" u="sng" kern="0" dirty="0" smtClean="0">
                <a:solidFill>
                  <a:srgbClr val="FF0000"/>
                </a:solidFill>
                <a:latin typeface="Times New Roman" panose="02020603050405020304" pitchFamily="65" charset="-122"/>
                <a:ea typeface="宋体" panose="02010600030101010101" pitchFamily="2" charset="-122"/>
              </a:rPr>
              <a:t>　have your car washed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3" name="图片 3" descr="textimage87.jpeg"/>
          <p:cNvPicPr>
            <a:picLocks noChangeAspect="1"/>
          </p:cNvPicPr>
          <p:nvPr/>
        </p:nvPicPr>
        <p:blipFill>
          <a:blip r:embed="rId3" cstate="print"/>
          <a:stretch>
            <a:fillRect/>
          </a:stretch>
        </p:blipFill>
        <p:spPr>
          <a:xfrm>
            <a:off x="1215619" y="1990086"/>
            <a:ext cx="427423" cy="287175"/>
          </a:xfrm>
          <a:prstGeom prst="rect">
            <a:avLst/>
          </a:prstGeom>
        </p:spPr>
      </p:pic>
      <p:pic>
        <p:nvPicPr>
          <p:cNvPr id="4" name="图片 4" descr="textimage88.jpeg"/>
          <p:cNvPicPr>
            <a:picLocks noChangeAspect="1"/>
          </p:cNvPicPr>
          <p:nvPr/>
        </p:nvPicPr>
        <p:blipFill>
          <a:blip r:embed="rId3" cstate="print"/>
          <a:stretch>
            <a:fillRect/>
          </a:stretch>
        </p:blipFill>
        <p:spPr>
          <a:xfrm>
            <a:off x="1231035" y="3738397"/>
            <a:ext cx="483445" cy="324814"/>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720090" y="3241675"/>
            <a:ext cx="166878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5143500" y="4198620"/>
            <a:ext cx="237680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91900"/>
            <a:ext cx="8316000" cy="3871509"/>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现在分词(短语)作状语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一、基本用法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观察</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Hearing the noise, I turned round.</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=When I heard the noise, I turned round.</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听到响声,我转过身去。</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Being too young, he couldn’t join the army.</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=Because he was too young, he couldn’t join the army.</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因为太年轻,他不能参军。</a:t>
            </a:r>
            <a:endParaRPr lang="zh-CN" altLang="en-US" sz="2000" dirty="0" smtClean="0"/>
          </a:p>
        </p:txBody>
      </p:sp>
      <p:pic>
        <p:nvPicPr>
          <p:cNvPr id="5" name="图片 5" descr="textimage89.jpeg"/>
          <p:cNvPicPr>
            <a:picLocks noChangeAspect="1"/>
          </p:cNvPicPr>
          <p:nvPr/>
        </p:nvPicPr>
        <p:blipFill>
          <a:blip r:embed="rId3" cstate="print"/>
          <a:stretch>
            <a:fillRect/>
          </a:stretch>
        </p:blipFill>
        <p:spPr>
          <a:xfrm>
            <a:off x="3214678" y="1243277"/>
            <a:ext cx="1923174" cy="396686"/>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85868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Working hard, you’ll succeed.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=If you work hard, you’ll succeed.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如果你努力工作,你会成功的。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Admitting what she said, I still think that she didn’t try her best.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=Although/Though/While I admit what she said, I still think that she didn’t try her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best.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尽管承认她所说的话,但我仍然认为她没有尽最大的努力。</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He walked down the river, singing softly to himself.</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他沿着河流一边走,一边轻轻地唱。</a:t>
            </a:r>
            <a:endParaRPr lang="zh-CN" altLang="en-US" sz="20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73132"/>
            <a:ext cx="8316000" cy="43434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His parents died in the war,leaving him an orphan.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他的父母在战争中死亡,因此他成了孤儿。</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Not having been invited to the party, she had to stay home.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由于没有被邀请参加晚会,她只好待在家里。</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归纳</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(1)现在分词(短语)作状语所表示的动作往往和逻辑主语之间存在①</a:t>
            </a:r>
            <a:r>
              <a:rPr lang="zh-CN" altLang="en-US" sz="1815" u="sng" kern="0" dirty="0" smtClean="0">
                <a:solidFill>
                  <a:srgbClr val="FF0000"/>
                </a:solidFill>
                <a:latin typeface="Times New Roman" panose="02020603050405020304" pitchFamily="65" charset="-122"/>
                <a:ea typeface="宋体" panose="02010600030101010101" pitchFamily="2" charset="-122"/>
              </a:rPr>
              <a:t>　主动    </a:t>
            </a:r>
            <a:endParaRPr lang="en-US" altLang="zh-CN" sz="1815" u="sng"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关系。</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(2)现在分词(短语)作状语常常用来表示②</a:t>
            </a:r>
            <a:r>
              <a:rPr lang="zh-CN" altLang="en-US" sz="1815" u="sng" kern="0" dirty="0" smtClean="0">
                <a:solidFill>
                  <a:srgbClr val="FF0000"/>
                </a:solidFill>
                <a:latin typeface="Times New Roman" panose="02020603050405020304" pitchFamily="65" charset="-122"/>
                <a:ea typeface="宋体" panose="02010600030101010101" pitchFamily="2" charset="-122"/>
              </a:rPr>
              <a:t>　时间    </a:t>
            </a:r>
            <a:r>
              <a:rPr lang="zh-CN" altLang="en-US" sz="1815" kern="0" dirty="0" smtClean="0">
                <a:solidFill>
                  <a:srgbClr val="000000"/>
                </a:solidFill>
                <a:latin typeface="Times New Roman" panose="02020603050405020304" pitchFamily="65" charset="-122"/>
                <a:ea typeface="宋体" panose="02010600030101010101" pitchFamily="2" charset="-122"/>
              </a:rPr>
              <a:t>、③</a:t>
            </a:r>
            <a:r>
              <a:rPr lang="zh-CN" altLang="en-US" sz="1815" u="sng" kern="0" dirty="0" smtClean="0">
                <a:solidFill>
                  <a:srgbClr val="FF0000"/>
                </a:solidFill>
                <a:latin typeface="Times New Roman" panose="02020603050405020304" pitchFamily="65" charset="-122"/>
                <a:ea typeface="宋体" panose="02010600030101010101" pitchFamily="2" charset="-122"/>
              </a:rPr>
              <a:t>　原因    </a:t>
            </a:r>
            <a:r>
              <a:rPr lang="zh-CN" altLang="en-US" sz="1815" kern="0" dirty="0" smtClean="0">
                <a:solidFill>
                  <a:srgbClr val="000000"/>
                </a:solidFill>
                <a:latin typeface="Times New Roman" panose="02020603050405020304" pitchFamily="65" charset="-122"/>
                <a:ea typeface="宋体" panose="02010600030101010101" pitchFamily="2" charset="-122"/>
              </a:rPr>
              <a:t>、④</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条件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⑤ </a:t>
            </a:r>
            <a:r>
              <a:rPr lang="zh-CN" altLang="en-US" sz="1815" u="sng" kern="0" dirty="0" smtClean="0">
                <a:solidFill>
                  <a:srgbClr val="FF0000"/>
                </a:solidFill>
                <a:latin typeface="Times New Roman" panose="02020603050405020304" pitchFamily="65" charset="-122"/>
                <a:ea typeface="宋体" panose="02010600030101010101" pitchFamily="2" charset="-122"/>
              </a:rPr>
              <a:t>让步</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、⑥ </a:t>
            </a:r>
            <a:r>
              <a:rPr lang="zh-CN" altLang="en-US" sz="1815" u="sng" kern="0" dirty="0" smtClean="0">
                <a:solidFill>
                  <a:srgbClr val="FF0000"/>
                </a:solidFill>
                <a:latin typeface="Times New Roman" panose="02020603050405020304" pitchFamily="65" charset="-122"/>
                <a:ea typeface="宋体" panose="02010600030101010101" pitchFamily="2" charset="-122"/>
              </a:rPr>
              <a:t>伴随</a:t>
            </a:r>
            <a:r>
              <a:rPr lang="zh-CN" altLang="en-US" sz="1815" kern="0" dirty="0" smtClean="0">
                <a:solidFill>
                  <a:srgbClr val="000000"/>
                </a:solidFill>
                <a:latin typeface="Times New Roman" panose="02020603050405020304" pitchFamily="65" charset="-122"/>
                <a:ea typeface="宋体" panose="02010600030101010101" pitchFamily="2" charset="-122"/>
              </a:rPr>
              <a:t> 、结果等,往往可以和⑦ </a:t>
            </a:r>
            <a:r>
              <a:rPr lang="zh-CN" altLang="en-US" sz="1815" u="sng" kern="0" dirty="0" smtClean="0">
                <a:solidFill>
                  <a:srgbClr val="FF0000"/>
                </a:solidFill>
                <a:latin typeface="Times New Roman" panose="02020603050405020304" pitchFamily="65" charset="-122"/>
                <a:ea typeface="宋体" panose="02010600030101010101" pitchFamily="2" charset="-122"/>
              </a:rPr>
              <a:t>状语从句</a:t>
            </a:r>
            <a:r>
              <a:rPr lang="zh-CN" altLang="en-US" sz="1815" kern="0" dirty="0" smtClean="0">
                <a:solidFill>
                  <a:srgbClr val="000000"/>
                </a:solidFill>
                <a:latin typeface="Times New Roman" panose="02020603050405020304" pitchFamily="65" charset="-122"/>
                <a:ea typeface="宋体" panose="02010600030101010101" pitchFamily="2" charset="-122"/>
              </a:rPr>
              <a:t> 进行转换,一般不用作目的状语。 </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7402195" y="3509645"/>
            <a:ext cx="90424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848225" y="4330065"/>
            <a:ext cx="91884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6233160" y="4330065"/>
            <a:ext cx="90424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7652385" y="4330065"/>
            <a:ext cx="65341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973455" y="4787265"/>
            <a:ext cx="57721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2083435" y="4787265"/>
            <a:ext cx="46990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5013325" y="4787265"/>
            <a:ext cx="100838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1281954"/>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(3)现在分词(短语)作状语,其否定形式是在前面加⑧</a:t>
            </a:r>
            <a:r>
              <a:rPr lang="zh-CN" altLang="en-US" sz="1815" u="sng" kern="0" dirty="0" smtClean="0">
                <a:solidFill>
                  <a:srgbClr val="FF0000"/>
                </a:solidFill>
                <a:latin typeface="Times New Roman" panose="02020603050405020304" pitchFamily="65" charset="-122"/>
                <a:ea typeface="宋体" panose="02010600030101010101" pitchFamily="2" charset="-122"/>
              </a:rPr>
              <a:t>　not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二、注意事项</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1.现在分词的时态形式和语态形式</a:t>
            </a:r>
            <a:endParaRPr lang="zh-CN" altLang="en-US" dirty="0"/>
          </a:p>
        </p:txBody>
      </p:sp>
      <p:graphicFrame>
        <p:nvGraphicFramePr>
          <p:cNvPr id="3" name="表格 2"/>
          <p:cNvGraphicFramePr>
            <a:graphicFrameLocks noGrp="1"/>
          </p:cNvGraphicFramePr>
          <p:nvPr>
            <p:custDataLst>
              <p:tags r:id="rId1"/>
            </p:custDataLst>
          </p:nvPr>
        </p:nvGraphicFramePr>
        <p:xfrm>
          <a:off x="720000" y="2819753"/>
          <a:ext cx="7740000" cy="1886400"/>
        </p:xfrm>
        <a:graphic>
          <a:graphicData uri="http://schemas.openxmlformats.org/drawingml/2006/table">
            <a:tbl>
              <a:tblPr/>
              <a:tblGrid>
                <a:gridCol w="2580000"/>
                <a:gridCol w="2580000"/>
                <a:gridCol w="2580000"/>
              </a:tblGrid>
              <a:tr h="471600">
                <a:tc rowSpan="2">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时态形式</a:t>
                      </a:r>
                    </a:p>
                  </a:txBody>
                  <a:tcPr marL="45720" marR="45720"/>
                </a:tc>
                <a:tc gridSpan="2">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语态形式</a:t>
                      </a:r>
                    </a:p>
                  </a:txBody>
                  <a:tcPr marL="45720" marR="45720"/>
                </a:tc>
                <a:tc hMerge="1">
                  <a:txBody>
                    <a:bodyPr/>
                    <a:lstStyle/>
                    <a:p>
                      <a:endParaRPr lang="zh-CN"/>
                    </a:p>
                  </a:txBody>
                  <a:tcPr marL="45720" marR="45720"/>
                </a:tc>
              </a:tr>
              <a:tr h="471600">
                <a:tc vMerge="1">
                  <a:txBody>
                    <a:bodyPr/>
                    <a:lstStyle/>
                    <a:p>
                      <a:endParaRPr lang="zh-CN"/>
                    </a:p>
                  </a:txBody>
                  <a:tcPr marL="45720" marR="45720"/>
                </a:tc>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主动</a:t>
                      </a:r>
                    </a:p>
                  </a:txBody>
                  <a:tcPr marL="45720" marR="45720"/>
                </a:tc>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被动</a:t>
                      </a:r>
                    </a:p>
                  </a:txBody>
                  <a:tcPr marL="45720" marR="45720"/>
                </a:tc>
              </a:tr>
              <a:tr h="471600">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现在分词的一般式</a:t>
                      </a:r>
                    </a:p>
                  </a:txBody>
                  <a:tcPr marL="45720" marR="45720"/>
                </a:tc>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doing</a:t>
                      </a:r>
                    </a:p>
                  </a:txBody>
                  <a:tcPr marL="45720" marR="45720"/>
                </a:tc>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being done</a:t>
                      </a:r>
                    </a:p>
                  </a:txBody>
                  <a:tcPr marL="45720" marR="45720"/>
                </a:tc>
              </a:tr>
              <a:tr h="471600">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现在分词的完成式</a:t>
                      </a:r>
                    </a:p>
                  </a:txBody>
                  <a:tcPr marL="45720" marR="45720"/>
                </a:tc>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having done</a:t>
                      </a:r>
                    </a:p>
                  </a:txBody>
                  <a:tcPr marL="45720" marR="45720"/>
                </a:tc>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having been done</a:t>
                      </a:r>
                    </a:p>
                  </a:txBody>
                  <a:tcPr marL="45720" marR="45720"/>
                </a:tc>
              </a:tr>
            </a:tbl>
          </a:graphicData>
        </a:graphic>
      </p:graphicFrame>
      <p:pic>
        <p:nvPicPr>
          <p:cNvPr id="4" name="Picture 4" descr="\\a015\吴双婷\线.tif"/>
          <p:cNvPicPr>
            <a:picLocks noChangeArrowheads="1"/>
          </p:cNvPicPr>
          <p:nvPr/>
        </p:nvPicPr>
        <p:blipFill>
          <a:blip r:embed="rId4" cstate="print"/>
          <a:srcRect/>
          <a:stretch>
            <a:fillRect/>
          </a:stretch>
        </p:blipFill>
        <p:spPr bwMode="auto">
          <a:xfrm>
            <a:off x="5815021" y="1420005"/>
            <a:ext cx="756000" cy="39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277453"/>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观察</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Following the guide, we walked through the forest.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跟着向导,我们穿过了森林。</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Having lived abroad for many years, I was eager to return to my homeland.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在国外住了很多年了,我渴望回到我的祖国。</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归纳</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(1)当现在分词表示的动作与谓语动词表示的动作⑨</a:t>
            </a:r>
            <a:r>
              <a:rPr lang="zh-CN" altLang="en-US" sz="1815" u="sng" kern="0" dirty="0" smtClean="0">
                <a:solidFill>
                  <a:srgbClr val="FF0000"/>
                </a:solidFill>
                <a:latin typeface="Times New Roman" panose="02020603050405020304" pitchFamily="65" charset="-122"/>
                <a:ea typeface="宋体" panose="02010600030101010101" pitchFamily="2" charset="-122"/>
              </a:rPr>
              <a:t>　同时    </a:t>
            </a:r>
            <a:r>
              <a:rPr lang="zh-CN" altLang="en-US" sz="1815" kern="0" dirty="0" smtClean="0">
                <a:solidFill>
                  <a:srgbClr val="000000"/>
                </a:solidFill>
                <a:latin typeface="Times New Roman" panose="02020603050405020304" pitchFamily="65" charset="-122"/>
                <a:ea typeface="宋体" panose="02010600030101010101" pitchFamily="2" charset="-122"/>
              </a:rPr>
              <a:t>发生时,用现在分</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词的一般式。</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(2)当现在分词表示的动作</a:t>
            </a:r>
            <a:r>
              <a:rPr lang="zh-CN" altLang="en-US" sz="1510" kern="0" spc="513"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先于    </a:t>
            </a:r>
            <a:r>
              <a:rPr lang="zh-CN" altLang="en-US" sz="1815" kern="0" dirty="0" smtClean="0">
                <a:solidFill>
                  <a:srgbClr val="000000"/>
                </a:solidFill>
                <a:latin typeface="Times New Roman" panose="02020603050405020304" pitchFamily="65" charset="-122"/>
                <a:ea typeface="宋体" panose="02010600030101010101" pitchFamily="2" charset="-122"/>
              </a:rPr>
              <a:t>谓语动词表示的动作发生时,用现在分词</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的完成式。</a:t>
            </a:r>
            <a:endParaRPr lang="zh-CN" altLang="en-US" dirty="0"/>
          </a:p>
        </p:txBody>
      </p:sp>
      <p:pic>
        <p:nvPicPr>
          <p:cNvPr id="3" name="图片 3" descr="textimage90.jpeg"/>
          <p:cNvPicPr>
            <a:picLocks noChangeAspect="1"/>
          </p:cNvPicPr>
          <p:nvPr/>
        </p:nvPicPr>
        <p:blipFill>
          <a:blip r:embed="rId3" cstate="print"/>
          <a:stretch>
            <a:fillRect/>
          </a:stretch>
        </p:blipFill>
        <p:spPr>
          <a:xfrm>
            <a:off x="3292650" y="4695953"/>
            <a:ext cx="257174" cy="257175"/>
          </a:xfrm>
          <a:prstGeom prst="rect">
            <a:avLst/>
          </a:prstGeom>
        </p:spPr>
      </p:pic>
      <p:pic>
        <p:nvPicPr>
          <p:cNvPr id="4" name="Picture 4" descr="\\a015\吴双婷\线.tif"/>
          <p:cNvPicPr>
            <a:picLocks noChangeArrowheads="1"/>
          </p:cNvPicPr>
          <p:nvPr/>
        </p:nvPicPr>
        <p:blipFill>
          <a:blip r:embed="rId4" cstate="print"/>
          <a:srcRect/>
          <a:stretch>
            <a:fillRect/>
          </a:stretch>
        </p:blipFill>
        <p:spPr bwMode="auto">
          <a:xfrm>
            <a:off x="5857884" y="3677446"/>
            <a:ext cx="936000" cy="432000"/>
          </a:xfrm>
          <a:prstGeom prst="rect">
            <a:avLst/>
          </a:prstGeom>
          <a:noFill/>
          <a:ln w="9525">
            <a:noFill/>
            <a:miter lim="800000"/>
            <a:headEnd/>
            <a:tailEnd/>
          </a:ln>
        </p:spPr>
      </p:pic>
      <p:pic>
        <p:nvPicPr>
          <p:cNvPr id="5" name="Picture 4" descr="\\a015\吴双婷\线.tif"/>
          <p:cNvPicPr>
            <a:picLocks noChangeArrowheads="1"/>
          </p:cNvPicPr>
          <p:nvPr/>
        </p:nvPicPr>
        <p:blipFill>
          <a:blip r:embed="rId4" cstate="print"/>
          <a:srcRect/>
          <a:stretch>
            <a:fillRect/>
          </a:stretch>
        </p:blipFill>
        <p:spPr bwMode="auto">
          <a:xfrm>
            <a:off x="3571868" y="4520414"/>
            <a:ext cx="900000" cy="46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4275"/>
            <a:ext cx="8316000" cy="520128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2.现在分词的独立主格结构</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train having gone, we had to wait another day.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火车已经开走了,我们不得不再等一天。</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归纳</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现在分词(短语)作状语时,其逻辑主语通常与句子的</a:t>
            </a:r>
            <a:r>
              <a:rPr lang="zh-CN" altLang="en-US" sz="1510" kern="0" spc="513"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主语    </a:t>
            </a:r>
            <a:r>
              <a:rPr lang="zh-CN" altLang="en-US" sz="1815" kern="0" dirty="0" smtClean="0">
                <a:solidFill>
                  <a:srgbClr val="000000"/>
                </a:solidFill>
                <a:latin typeface="Times New Roman" panose="02020603050405020304" pitchFamily="65" charset="-122"/>
                <a:ea typeface="宋体" panose="02010600030101010101" pitchFamily="2" charset="-122"/>
              </a:rPr>
              <a:t>一致,如果不一</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致,通常用</a:t>
            </a:r>
            <a:r>
              <a:rPr lang="zh-CN" altLang="en-US" sz="1510" kern="0" spc="513"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独立主格</a:t>
            </a:r>
            <a:r>
              <a:rPr lang="zh-CN" altLang="en-US" sz="1815" kern="0" dirty="0" smtClean="0">
                <a:solidFill>
                  <a:srgbClr val="000000"/>
                </a:solidFill>
                <a:latin typeface="Times New Roman" panose="02020603050405020304" pitchFamily="65" charset="-122"/>
                <a:ea typeface="宋体" panose="02010600030101010101" pitchFamily="2" charset="-122"/>
              </a:rPr>
              <a:t> 结构,也就是在现在分词(短语)前面加上它的逻辑主语。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3.连词+现在分词</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观察</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While he was waiting for the bus, he read a copy of </a:t>
            </a:r>
            <a:r>
              <a:rPr lang="zh-CN" altLang="en-US" sz="1815" i="1" kern="0" dirty="0" smtClean="0">
                <a:solidFill>
                  <a:srgbClr val="000000"/>
                </a:solidFill>
                <a:latin typeface="Times New Roman" panose="02020603050405020304" pitchFamily="65" charset="-122"/>
                <a:ea typeface="宋体" panose="02010600030101010101" pitchFamily="2" charset="-122"/>
              </a:rPr>
              <a:t>China</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Daily</a:t>
            </a:r>
            <a:r>
              <a:rPr lang="zh-CN" altLang="en-US" sz="1815" kern="0" dirty="0" smtClean="0">
                <a:solidFill>
                  <a:srgbClr val="000000"/>
                </a:solidFill>
                <a:latin typeface="Times New Roman" panose="02020603050405020304" pitchFamily="65" charset="-122"/>
                <a:ea typeface="宋体" panose="02010600030101010101" pitchFamily="2" charset="-122"/>
              </a:rPr>
              <a:t>.=While waiting for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the bus, he read a copy of </a:t>
            </a:r>
            <a:r>
              <a:rPr lang="zh-CN" altLang="en-US" sz="1815" i="1" kern="0" dirty="0" smtClean="0">
                <a:solidFill>
                  <a:srgbClr val="000000"/>
                </a:solidFill>
                <a:latin typeface="Times New Roman" panose="02020603050405020304" pitchFamily="65" charset="-122"/>
                <a:ea typeface="宋体" panose="02010600030101010101" pitchFamily="2" charset="-122"/>
              </a:rPr>
              <a:t>China</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Daily</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在等公共汽车的时候,他读了一份《中国日报》。</a:t>
            </a:r>
            <a:endParaRPr lang="zh-CN" altLang="en-US" dirty="0"/>
          </a:p>
        </p:txBody>
      </p:sp>
      <p:pic>
        <p:nvPicPr>
          <p:cNvPr id="3" name="图片 3" descr="textimage91.jpeg"/>
          <p:cNvPicPr>
            <a:picLocks noChangeAspect="1"/>
          </p:cNvPicPr>
          <p:nvPr/>
        </p:nvPicPr>
        <p:blipFill>
          <a:blip r:embed="rId3" cstate="print"/>
          <a:stretch>
            <a:fillRect/>
          </a:stretch>
        </p:blipFill>
        <p:spPr>
          <a:xfrm>
            <a:off x="5769450" y="3246731"/>
            <a:ext cx="257175" cy="257175"/>
          </a:xfrm>
          <a:prstGeom prst="rect">
            <a:avLst/>
          </a:prstGeom>
        </p:spPr>
      </p:pic>
      <p:pic>
        <p:nvPicPr>
          <p:cNvPr id="4" name="图片 4" descr="textimage92.jpeg"/>
          <p:cNvPicPr>
            <a:picLocks noChangeAspect="1"/>
          </p:cNvPicPr>
          <p:nvPr/>
        </p:nvPicPr>
        <p:blipFill>
          <a:blip r:embed="rId4" cstate="print"/>
          <a:stretch>
            <a:fillRect/>
          </a:stretch>
        </p:blipFill>
        <p:spPr>
          <a:xfrm>
            <a:off x="1699200" y="3666059"/>
            <a:ext cx="257174" cy="257174"/>
          </a:xfrm>
          <a:prstGeom prst="rect">
            <a:avLst/>
          </a:prstGeom>
        </p:spPr>
      </p:pic>
      <p:pic>
        <p:nvPicPr>
          <p:cNvPr id="5" name="Picture 4" descr="\\a015\吴双婷\线.tif"/>
          <p:cNvPicPr>
            <a:picLocks noChangeArrowheads="1"/>
          </p:cNvPicPr>
          <p:nvPr/>
        </p:nvPicPr>
        <p:blipFill>
          <a:blip r:embed="rId5" cstate="print"/>
          <a:srcRect/>
          <a:stretch>
            <a:fillRect/>
          </a:stretch>
        </p:blipFill>
        <p:spPr bwMode="auto">
          <a:xfrm>
            <a:off x="6026785" y="3241675"/>
            <a:ext cx="931545" cy="32400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1956435" y="3616325"/>
            <a:ext cx="9969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848501"/>
            <a:ext cx="8316000" cy="5685339"/>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当状语从句的主语和主句的主语一致,而且从句中谓语含</a:t>
            </a:r>
            <a:r>
              <a:rPr lang="zh-CN" altLang="en-US" sz="1510" kern="0" spc="513"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be    </a:t>
            </a:r>
            <a:r>
              <a:rPr lang="zh-CN" altLang="en-US" sz="1815" kern="0" dirty="0" smtClean="0">
                <a:solidFill>
                  <a:srgbClr val="000000"/>
                </a:solidFill>
                <a:latin typeface="Times New Roman" panose="02020603050405020304" pitchFamily="65" charset="-122"/>
                <a:ea typeface="宋体" panose="02010600030101010101" pitchFamily="2" charset="-122"/>
              </a:rPr>
              <a:t>动词时,从句</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可以省略主语和be动词,构成“连词+现在分词”的形式。</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0"/>
              </a:spcBef>
              <a:buNone/>
            </a:pP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请写出下列句中的黑体部分作哪种状语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1.(2020天津,11,</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)We offered to give Sharon a ride home, but she declined, say</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ing that she felt like walking.</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伴随状语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2.(2020全国Ⅱ,阅读理解D,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 always read, using different voices, as though I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were acting out the stories with my voice and they loved it!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方式状语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3.(2020全国Ⅱ,七选五,</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)Using emojis can add humor and feeling, keeping in-</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tention clear.</a:t>
            </a:r>
            <a:endParaRPr lang="zh-CN" altLang="en-US" sz="2000" dirty="0" smtClean="0"/>
          </a:p>
        </p:txBody>
      </p:sp>
      <p:pic>
        <p:nvPicPr>
          <p:cNvPr id="3" name="图片 3" descr="textimage93.jpeg"/>
          <p:cNvPicPr>
            <a:picLocks noChangeAspect="1"/>
          </p:cNvPicPr>
          <p:nvPr/>
        </p:nvPicPr>
        <p:blipFill>
          <a:blip r:embed="rId3" cstate="print"/>
          <a:stretch>
            <a:fillRect/>
          </a:stretch>
        </p:blipFill>
        <p:spPr>
          <a:xfrm>
            <a:off x="6307200" y="1377144"/>
            <a:ext cx="257175" cy="257175"/>
          </a:xfrm>
          <a:prstGeom prst="rect">
            <a:avLst/>
          </a:prstGeom>
        </p:spPr>
      </p:pic>
      <p:pic>
        <p:nvPicPr>
          <p:cNvPr id="4" name="图片 4" descr="textimage94.jpeg"/>
          <p:cNvPicPr>
            <a:picLocks noChangeAspect="1"/>
          </p:cNvPicPr>
          <p:nvPr/>
        </p:nvPicPr>
        <p:blipFill>
          <a:blip r:embed="rId4" cstate="print"/>
          <a:stretch>
            <a:fillRect/>
          </a:stretch>
        </p:blipFill>
        <p:spPr>
          <a:xfrm>
            <a:off x="791439" y="2134385"/>
            <a:ext cx="923041" cy="311600"/>
          </a:xfrm>
          <a:prstGeom prst="rect">
            <a:avLst/>
          </a:prstGeom>
        </p:spPr>
      </p:pic>
      <p:pic>
        <p:nvPicPr>
          <p:cNvPr id="5" name="图片 5" descr="textimage95.jpeg"/>
          <p:cNvPicPr>
            <a:picLocks noChangeAspect="1"/>
          </p:cNvPicPr>
          <p:nvPr/>
        </p:nvPicPr>
        <p:blipFill>
          <a:blip r:embed="rId5" cstate="print"/>
          <a:stretch>
            <a:fillRect/>
          </a:stretch>
        </p:blipFill>
        <p:spPr>
          <a:xfrm>
            <a:off x="2343051" y="3134517"/>
            <a:ext cx="371561" cy="249642"/>
          </a:xfrm>
          <a:prstGeom prst="rect">
            <a:avLst/>
          </a:prstGeom>
        </p:spPr>
      </p:pic>
      <p:pic>
        <p:nvPicPr>
          <p:cNvPr id="6" name="图片 6" descr="textimage96.jpeg"/>
          <p:cNvPicPr>
            <a:picLocks noChangeAspect="1"/>
          </p:cNvPicPr>
          <p:nvPr/>
        </p:nvPicPr>
        <p:blipFill>
          <a:blip r:embed="rId5" cstate="print"/>
          <a:stretch>
            <a:fillRect/>
          </a:stretch>
        </p:blipFill>
        <p:spPr>
          <a:xfrm>
            <a:off x="3467588" y="4492098"/>
            <a:ext cx="318594" cy="214055"/>
          </a:xfrm>
          <a:prstGeom prst="rect">
            <a:avLst/>
          </a:prstGeom>
        </p:spPr>
      </p:pic>
      <p:pic>
        <p:nvPicPr>
          <p:cNvPr id="7" name="图片 7" descr="textimage97.jpeg"/>
          <p:cNvPicPr>
            <a:picLocks noChangeAspect="1"/>
          </p:cNvPicPr>
          <p:nvPr/>
        </p:nvPicPr>
        <p:blipFill>
          <a:blip r:embed="rId5" cstate="print"/>
          <a:stretch>
            <a:fillRect/>
          </a:stretch>
        </p:blipFill>
        <p:spPr>
          <a:xfrm>
            <a:off x="3070801" y="5751378"/>
            <a:ext cx="358191" cy="240659"/>
          </a:xfrm>
          <a:prstGeom prst="rect">
            <a:avLst/>
          </a:prstGeom>
        </p:spPr>
      </p:pic>
      <p:pic>
        <p:nvPicPr>
          <p:cNvPr id="8" name="Picture 4" descr="\\a015\吴双婷\线.tif"/>
          <p:cNvPicPr>
            <a:picLocks noChangeAspect="1" noChangeArrowheads="1"/>
          </p:cNvPicPr>
          <p:nvPr/>
        </p:nvPicPr>
        <p:blipFill>
          <a:blip r:embed="rId6" cstate="print"/>
          <a:srcRect/>
          <a:stretch>
            <a:fillRect/>
          </a:stretch>
        </p:blipFill>
        <p:spPr bwMode="auto">
          <a:xfrm>
            <a:off x="6564630" y="1327785"/>
            <a:ext cx="6921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777063"/>
            <a:ext cx="8316000" cy="5710987"/>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结果状语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4.(2018课标全国Ⅱ,完形填空,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Getting a little closer, I realized one kayak(皮</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划艇)was in trouble.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时间状语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)Not knowing how much longer he could last, Nicholas did the only thing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he could—he huddled(蜷缩) in his cave and slept.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原因状语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6.(2020全国Ⅲ,阅读理解D,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)Dr. Jubilado first met the Bajau while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smtClean="0">
                <a:solidFill>
                  <a:srgbClr val="FF0000"/>
                </a:solidFill>
                <a:latin typeface="Times New Roman" panose="02020603050405020304" pitchFamily="65" charset="-122"/>
                <a:ea typeface="宋体" panose="02010600030101010101" pitchFamily="2" charset="-122"/>
              </a:rPr>
              <a:t>　growing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(grow) up on Samal Island in the Philippines.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考查非谓语动词。句意:Jubilado博士在菲律宾的萨马尔岛长大,在那里他</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第一次见到巴瑶人。分析句子结构可知此处考查“连词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非谓语动词”结构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2000" dirty="0" smtClean="0"/>
              <a:t/>
            </a:r>
            <a:br>
              <a:rPr lang="zh-CN" alt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grow</a:t>
            </a:r>
            <a:r>
              <a:rPr lang="zh-CN" altLang="en-US" sz="1815" kern="0" dirty="0" smtClean="0">
                <a:solidFill>
                  <a:srgbClr val="000000"/>
                </a:solidFill>
                <a:latin typeface="Times New Roman" panose="02020603050405020304" pitchFamily="65" charset="-122"/>
                <a:ea typeface="宋体" panose="02010600030101010101" pitchFamily="2" charset="-122"/>
              </a:rPr>
              <a:t>与</a:t>
            </a:r>
            <a:r>
              <a:rPr lang="en-US" altLang="zh-CN" sz="1815" kern="0" dirty="0" smtClean="0">
                <a:solidFill>
                  <a:srgbClr val="000000"/>
                </a:solidFill>
                <a:latin typeface="Times New Roman" panose="02020603050405020304" pitchFamily="65" charset="-122"/>
                <a:ea typeface="宋体" panose="02010600030101010101" pitchFamily="2" charset="-122"/>
              </a:rPr>
              <a:t>Dr. </a:t>
            </a:r>
            <a:r>
              <a:rPr lang="en-US" altLang="zh-CN" sz="1815" kern="0" dirty="0" err="1" smtClean="0">
                <a:solidFill>
                  <a:srgbClr val="000000"/>
                </a:solidFill>
                <a:latin typeface="Times New Roman" panose="02020603050405020304" pitchFamily="65" charset="-122"/>
                <a:ea typeface="宋体" panose="02010600030101010101" pitchFamily="2" charset="-122"/>
              </a:rPr>
              <a:t>Jubilado</a:t>
            </a:r>
            <a:r>
              <a:rPr lang="zh-CN" altLang="en-US" sz="1815" kern="0" dirty="0" smtClean="0">
                <a:solidFill>
                  <a:srgbClr val="000000"/>
                </a:solidFill>
                <a:latin typeface="Times New Roman" panose="02020603050405020304" pitchFamily="65" charset="-122"/>
                <a:ea typeface="宋体" panose="02010600030101010101" pitchFamily="2" charset="-122"/>
              </a:rPr>
              <a:t>是主动关系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故答案为</a:t>
            </a:r>
            <a:r>
              <a:rPr lang="en-US" altLang="zh-CN" sz="1815" kern="0" dirty="0" smtClean="0">
                <a:solidFill>
                  <a:srgbClr val="000000"/>
                </a:solidFill>
                <a:latin typeface="Times New Roman" panose="02020603050405020304" pitchFamily="65" charset="-122"/>
                <a:ea typeface="宋体" panose="02010600030101010101" pitchFamily="2" charset="-122"/>
              </a:rPr>
              <a:t>growing</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sz="2000" dirty="0" smtClean="0"/>
          </a:p>
        </p:txBody>
      </p:sp>
      <p:pic>
        <p:nvPicPr>
          <p:cNvPr id="3" name="图片 3" descr="textimage98.jpeg"/>
          <p:cNvPicPr>
            <a:picLocks noChangeAspect="1"/>
          </p:cNvPicPr>
          <p:nvPr/>
        </p:nvPicPr>
        <p:blipFill>
          <a:blip r:embed="rId3" cstate="print"/>
          <a:stretch>
            <a:fillRect/>
          </a:stretch>
        </p:blipFill>
        <p:spPr>
          <a:xfrm>
            <a:off x="3714744" y="1328572"/>
            <a:ext cx="452809" cy="304230"/>
          </a:xfrm>
          <a:prstGeom prst="rect">
            <a:avLst/>
          </a:prstGeom>
        </p:spPr>
      </p:pic>
      <p:pic>
        <p:nvPicPr>
          <p:cNvPr id="4" name="图片 4" descr="textimage99.jpeg"/>
          <p:cNvPicPr>
            <a:picLocks noChangeAspect="1"/>
          </p:cNvPicPr>
          <p:nvPr/>
        </p:nvPicPr>
        <p:blipFill>
          <a:blip r:embed="rId3" cstate="print"/>
          <a:stretch>
            <a:fillRect/>
          </a:stretch>
        </p:blipFill>
        <p:spPr>
          <a:xfrm>
            <a:off x="1078401" y="2685894"/>
            <a:ext cx="350327" cy="235376"/>
          </a:xfrm>
          <a:prstGeom prst="rect">
            <a:avLst/>
          </a:prstGeom>
        </p:spPr>
      </p:pic>
      <p:pic>
        <p:nvPicPr>
          <p:cNvPr id="5" name="图片 5" descr="textimage100.jpeg"/>
          <p:cNvPicPr>
            <a:picLocks noChangeAspect="1"/>
          </p:cNvPicPr>
          <p:nvPr/>
        </p:nvPicPr>
        <p:blipFill>
          <a:blip r:embed="rId4" cstate="print"/>
          <a:stretch>
            <a:fillRect/>
          </a:stretch>
        </p:blipFill>
        <p:spPr>
          <a:xfrm>
            <a:off x="3467588" y="4472103"/>
            <a:ext cx="318594" cy="214055"/>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720090" y="4839970"/>
            <a:ext cx="11836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3726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7.(2020全国新高考Ⅰ,阅读理解B,</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)After high school, Jennifer attended a lo-</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cal technical college, </a:t>
            </a:r>
            <a:r>
              <a:rPr lang="zh-CN" altLang="en-US" sz="1815" u="sng" kern="0" dirty="0" smtClean="0">
                <a:solidFill>
                  <a:srgbClr val="FF0000"/>
                </a:solidFill>
                <a:latin typeface="Times New Roman" panose="02020603050405020304" pitchFamily="65" charset="-122"/>
                <a:ea typeface="宋体" panose="02010600030101010101" pitchFamily="2" charset="-122"/>
              </a:rPr>
              <a:t>　working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(work) to pay her tuition(学费).</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考查非谓语动词。句意:高中毕业后,珍妮弗上了当地的一所技术学院,靠</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打工来支付学费。分析句子结构可知attended是谓语动词,再结合句意可知此处</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用现在分词短语作伴随状语。故答案为working。</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8.(2020江苏,完形填空,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)When Wilson heated it, the container exploded,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leaving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(leave)Wilson blinded in both eyes.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考查非谓语动词。句意:当威尔逊把它加热时,容器爆炸了,使威尔逊双眼</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失明。分析句子结构可知exploded是主句谓语动词,再结合句意可知此处用现在</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分词短语作结果状语。故答案为leaving。</a:t>
            </a:r>
            <a:endParaRPr lang="zh-CN" altLang="en-US" dirty="0"/>
          </a:p>
        </p:txBody>
      </p:sp>
      <p:pic>
        <p:nvPicPr>
          <p:cNvPr id="3" name="图片 3" descr="textimage101.jpeg"/>
          <p:cNvPicPr>
            <a:picLocks noChangeAspect="1"/>
          </p:cNvPicPr>
          <p:nvPr/>
        </p:nvPicPr>
        <p:blipFill>
          <a:blip r:embed="rId3" cstate="print"/>
          <a:stretch>
            <a:fillRect/>
          </a:stretch>
        </p:blipFill>
        <p:spPr>
          <a:xfrm>
            <a:off x="4071934" y="1562881"/>
            <a:ext cx="354486" cy="238170"/>
          </a:xfrm>
          <a:prstGeom prst="rect">
            <a:avLst/>
          </a:prstGeom>
        </p:spPr>
      </p:pic>
      <p:pic>
        <p:nvPicPr>
          <p:cNvPr id="4" name="图片 4" descr="textimage102.jpeg"/>
          <p:cNvPicPr>
            <a:picLocks noChangeAspect="1"/>
          </p:cNvPicPr>
          <p:nvPr/>
        </p:nvPicPr>
        <p:blipFill>
          <a:blip r:embed="rId3" cstate="print"/>
          <a:stretch>
            <a:fillRect/>
          </a:stretch>
        </p:blipFill>
        <p:spPr>
          <a:xfrm>
            <a:off x="3059079" y="3777459"/>
            <a:ext cx="298475" cy="200538"/>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2743200" y="1973580"/>
            <a:ext cx="112014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720090" y="4152900"/>
            <a:ext cx="9950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6313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21.</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disappointed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.失望的,沮丧的→ </a:t>
            </a:r>
            <a:r>
              <a:rPr lang="zh-CN" altLang="en-US" sz="1815" u="sng" kern="0" dirty="0" smtClean="0">
                <a:solidFill>
                  <a:srgbClr val="FF0000"/>
                </a:solidFill>
                <a:latin typeface="Times New Roman" panose="02020603050405020304" pitchFamily="65" charset="-122"/>
                <a:ea typeface="宋体" panose="02010600030101010101" pitchFamily="2" charset="-122"/>
              </a:rPr>
              <a:t>disappointing</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.令人失望的→</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disappoint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vt</a:t>
            </a:r>
            <a:r>
              <a:rPr lang="zh-CN" altLang="en-US" sz="1815" kern="0" dirty="0" smtClean="0">
                <a:solidFill>
                  <a:srgbClr val="000000"/>
                </a:solidFill>
                <a:latin typeface="Times New Roman" panose="02020603050405020304" pitchFamily="65" charset="-122"/>
                <a:ea typeface="宋体" panose="02010600030101010101" pitchFamily="2" charset="-122"/>
              </a:rPr>
              <a:t>.使失望→ </a:t>
            </a:r>
            <a:r>
              <a:rPr lang="zh-CN" altLang="en-US" sz="1815" u="sng" kern="0" dirty="0" smtClean="0">
                <a:solidFill>
                  <a:srgbClr val="FF0000"/>
                </a:solidFill>
                <a:latin typeface="Times New Roman" panose="02020603050405020304" pitchFamily="65" charset="-122"/>
                <a:ea typeface="宋体" panose="02010600030101010101" pitchFamily="2" charset="-122"/>
              </a:rPr>
              <a:t>disappointment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.失望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22. </a:t>
            </a:r>
            <a:r>
              <a:rPr lang="zh-CN" altLang="en-US" sz="1815" u="sng" kern="0" dirty="0" smtClean="0">
                <a:solidFill>
                  <a:srgbClr val="FF0000"/>
                </a:solidFill>
                <a:latin typeface="Times New Roman" panose="02020603050405020304" pitchFamily="65" charset="-122"/>
                <a:ea typeface="宋体" panose="02010600030101010101" pitchFamily="2" charset="-122"/>
              </a:rPr>
              <a:t>original</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.原先的,最初的→  </a:t>
            </a:r>
            <a:r>
              <a:rPr lang="zh-CN" altLang="en-US" sz="1815" u="sng" kern="0" dirty="0" smtClean="0">
                <a:solidFill>
                  <a:srgbClr val="FF0000"/>
                </a:solidFill>
                <a:latin typeface="Times New Roman" panose="02020603050405020304" pitchFamily="65" charset="-122"/>
                <a:ea typeface="宋体" panose="02010600030101010101" pitchFamily="2" charset="-122"/>
              </a:rPr>
              <a:t>origin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.起源→ </a:t>
            </a:r>
            <a:r>
              <a:rPr lang="zh-CN" altLang="en-US" sz="1815" u="sng" kern="0" dirty="0" smtClean="0">
                <a:solidFill>
                  <a:srgbClr val="FF0000"/>
                </a:solidFill>
                <a:latin typeface="Times New Roman" panose="02020603050405020304" pitchFamily="65" charset="-122"/>
                <a:ea typeface="宋体" panose="02010600030101010101" pitchFamily="2" charset="-122"/>
              </a:rPr>
              <a:t>originally</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 adv</a:t>
            </a:r>
            <a:r>
              <a:rPr lang="zh-CN" altLang="en-US" sz="1815" kern="0" dirty="0" smtClean="0">
                <a:solidFill>
                  <a:srgbClr val="000000"/>
                </a:solidFill>
                <a:latin typeface="Times New Roman" panose="02020603050405020304" pitchFamily="65" charset="-122"/>
                <a:ea typeface="宋体" panose="02010600030101010101" pitchFamily="2" charset="-122"/>
              </a:rPr>
              <a:t>.起初</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23. </a:t>
            </a:r>
            <a:r>
              <a:rPr lang="zh-CN" altLang="en-US" sz="1815" u="sng" kern="0" dirty="0" smtClean="0">
                <a:solidFill>
                  <a:srgbClr val="FF0000"/>
                </a:solidFill>
                <a:latin typeface="Times New Roman" panose="02020603050405020304" pitchFamily="65" charset="-122"/>
                <a:ea typeface="宋体" panose="02010600030101010101" pitchFamily="2" charset="-122"/>
              </a:rPr>
              <a:t>fictional</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.虚构的,编造的,小说(中)的→ </a:t>
            </a:r>
            <a:r>
              <a:rPr lang="zh-CN" altLang="en-US" sz="1815" u="sng" kern="0" dirty="0" smtClean="0">
                <a:solidFill>
                  <a:srgbClr val="FF0000"/>
                </a:solidFill>
                <a:latin typeface="Times New Roman" panose="02020603050405020304" pitchFamily="65" charset="-122"/>
                <a:ea typeface="宋体" panose="02010600030101010101" pitchFamily="2" charset="-122"/>
              </a:rPr>
              <a:t>fiction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.小说</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24. </a:t>
            </a:r>
            <a:r>
              <a:rPr lang="zh-CN" altLang="en-US" sz="1815" u="sng" kern="0" dirty="0" smtClean="0">
                <a:solidFill>
                  <a:srgbClr val="FF0000"/>
                </a:solidFill>
                <a:latin typeface="Times New Roman" panose="02020603050405020304" pitchFamily="65" charset="-122"/>
                <a:ea typeface="宋体" panose="02010600030101010101" pitchFamily="2" charset="-122"/>
              </a:rPr>
              <a:t>awkward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.紧张的,不舒适的→ </a:t>
            </a:r>
            <a:r>
              <a:rPr lang="zh-CN" altLang="en-US" sz="1815" u="sng" kern="0" dirty="0" smtClean="0">
                <a:solidFill>
                  <a:srgbClr val="FF0000"/>
                </a:solidFill>
                <a:latin typeface="Times New Roman" panose="02020603050405020304" pitchFamily="65" charset="-122"/>
                <a:ea typeface="宋体" panose="02010600030101010101" pitchFamily="2" charset="-122"/>
              </a:rPr>
              <a:t>awkwardly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.紧张地,笨重地</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25. </a:t>
            </a:r>
            <a:r>
              <a:rPr lang="zh-CN" altLang="en-US" sz="1815" u="sng" kern="0" dirty="0" smtClean="0">
                <a:solidFill>
                  <a:srgbClr val="FF0000"/>
                </a:solidFill>
                <a:latin typeface="Times New Roman" panose="02020603050405020304" pitchFamily="65" charset="-122"/>
                <a:ea typeface="宋体" panose="02010600030101010101" pitchFamily="2" charset="-122"/>
              </a:rPr>
              <a:t>behave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.表现→ </a:t>
            </a:r>
            <a:r>
              <a:rPr lang="zh-CN" altLang="en-US" sz="1815" u="sng" kern="0" dirty="0" smtClean="0">
                <a:solidFill>
                  <a:srgbClr val="FF0000"/>
                </a:solidFill>
                <a:latin typeface="Times New Roman" panose="02020603050405020304" pitchFamily="65" charset="-122"/>
                <a:ea typeface="宋体" panose="02010600030101010101" pitchFamily="2" charset="-122"/>
              </a:rPr>
              <a:t>behavior</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.行为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26. </a:t>
            </a:r>
            <a:r>
              <a:rPr lang="zh-CN" altLang="en-US" sz="1815" u="sng" kern="0" dirty="0" smtClean="0">
                <a:solidFill>
                  <a:srgbClr val="FF0000"/>
                </a:solidFill>
                <a:latin typeface="Times New Roman" panose="02020603050405020304" pitchFamily="65" charset="-122"/>
                <a:ea typeface="宋体" panose="02010600030101010101" pitchFamily="2" charset="-122"/>
              </a:rPr>
              <a:t>normal</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.正常的,平常的→ </a:t>
            </a:r>
            <a:r>
              <a:rPr lang="zh-CN" altLang="en-US" sz="1815" u="sng" kern="0" dirty="0" smtClean="0">
                <a:solidFill>
                  <a:srgbClr val="FF0000"/>
                </a:solidFill>
                <a:latin typeface="Times New Roman" panose="02020603050405020304" pitchFamily="65" charset="-122"/>
                <a:ea typeface="宋体" panose="02010600030101010101" pitchFamily="2" charset="-122"/>
              </a:rPr>
              <a:t>abnormal</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.不正常的→  </a:t>
            </a:r>
            <a:r>
              <a:rPr lang="zh-CN" altLang="en-US" sz="1815" u="sng" kern="0" dirty="0" smtClean="0">
                <a:solidFill>
                  <a:srgbClr val="FF0000"/>
                </a:solidFill>
                <a:latin typeface="Times New Roman" panose="02020603050405020304" pitchFamily="65" charset="-122"/>
                <a:ea typeface="宋体" panose="02010600030101010101" pitchFamily="2" charset="-122"/>
              </a:rPr>
              <a:t>normally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dirty="0"/>
              <a:t/>
            </a:r>
            <a:br>
              <a:rPr dirty="0"/>
            </a:b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.正常地,平常地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27. </a:t>
            </a:r>
            <a:r>
              <a:rPr lang="zh-CN" altLang="en-US" sz="1815" u="sng" kern="0" dirty="0" smtClean="0">
                <a:solidFill>
                  <a:srgbClr val="FF0000"/>
                </a:solidFill>
                <a:latin typeface="Times New Roman" panose="02020603050405020304" pitchFamily="65" charset="-122"/>
                <a:ea typeface="宋体" panose="02010600030101010101" pitchFamily="2" charset="-122"/>
              </a:rPr>
              <a:t>responsibility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.责任→  </a:t>
            </a:r>
            <a:r>
              <a:rPr lang="zh-CN" altLang="en-US" sz="1815" u="sng" kern="0" dirty="0" smtClean="0">
                <a:solidFill>
                  <a:srgbClr val="FF0000"/>
                </a:solidFill>
                <a:latin typeface="Times New Roman" panose="02020603050405020304" pitchFamily="65" charset="-122"/>
                <a:ea typeface="宋体" panose="02010600030101010101" pitchFamily="2" charset="-122"/>
              </a:rPr>
              <a:t>responsible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.负责任的→ </a:t>
            </a:r>
            <a:r>
              <a:rPr lang="zh-CN" altLang="en-US" sz="1815" u="sng" kern="0" dirty="0" smtClean="0">
                <a:solidFill>
                  <a:srgbClr val="FF0000"/>
                </a:solidFill>
                <a:latin typeface="Times New Roman" panose="02020603050405020304" pitchFamily="65" charset="-122"/>
                <a:ea typeface="宋体" panose="02010600030101010101" pitchFamily="2" charset="-122"/>
              </a:rPr>
              <a:t>responsibly</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认真负责地</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28. </a:t>
            </a:r>
            <a:r>
              <a:rPr lang="zh-CN" altLang="en-US" sz="1815" u="sng" kern="0" dirty="0" smtClean="0">
                <a:solidFill>
                  <a:srgbClr val="FF0000"/>
                </a:solidFill>
                <a:latin typeface="Times New Roman" panose="02020603050405020304" pitchFamily="65" charset="-122"/>
                <a:ea typeface="宋体" panose="02010600030101010101" pitchFamily="2" charset="-122"/>
              </a:rPr>
              <a:t>absence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.缺乏,没有→ </a:t>
            </a:r>
            <a:r>
              <a:rPr lang="zh-CN" altLang="en-US" sz="1815" u="sng" kern="0" dirty="0" smtClean="0">
                <a:solidFill>
                  <a:srgbClr val="FF0000"/>
                </a:solidFill>
                <a:latin typeface="Times New Roman" panose="02020603050405020304" pitchFamily="65" charset="-122"/>
                <a:ea typeface="宋体" panose="02010600030101010101" pitchFamily="2" charset="-122"/>
              </a:rPr>
              <a:t>absent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.缺席的;心不在焉的 </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1042670" y="1196340"/>
            <a:ext cx="138112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572635" y="1196340"/>
            <a:ext cx="125666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720090" y="1605915"/>
            <a:ext cx="106997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3071495" y="1605915"/>
            <a:ext cx="150114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071245" y="2044065"/>
            <a:ext cx="71882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4000500" y="2044065"/>
            <a:ext cx="64325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5643880" y="2044065"/>
            <a:ext cx="89852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071245" y="2472690"/>
            <a:ext cx="75819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5143500" y="2472690"/>
            <a:ext cx="68643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1054393" y="2891945"/>
            <a:ext cx="1143008"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4425315" y="2891790"/>
            <a:ext cx="1049655"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1043305" y="3337560"/>
            <a:ext cx="746125"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2572057" y="3330098"/>
            <a:ext cx="1071570" cy="356870"/>
          </a:xfrm>
          <a:prstGeom prst="rect">
            <a:avLst/>
          </a:prstGeom>
          <a:noFill/>
          <a:ln w="9525">
            <a:noFill/>
            <a:miter lim="800000"/>
            <a:headEnd/>
            <a:tailEnd/>
          </a:ln>
        </p:spPr>
      </p:pic>
      <p:pic>
        <p:nvPicPr>
          <p:cNvPr id="16" name="Picture 4" descr="\\a015\吴双婷\线.tif"/>
          <p:cNvPicPr>
            <a:picLocks noChangeArrowheads="1"/>
          </p:cNvPicPr>
          <p:nvPr/>
        </p:nvPicPr>
        <p:blipFill>
          <a:blip r:embed="rId3" cstate="print"/>
          <a:srcRect/>
          <a:stretch>
            <a:fillRect/>
          </a:stretch>
        </p:blipFill>
        <p:spPr bwMode="auto">
          <a:xfrm>
            <a:off x="1057275" y="3750310"/>
            <a:ext cx="649605" cy="396000"/>
          </a:xfrm>
          <a:prstGeom prst="rect">
            <a:avLst/>
          </a:prstGeom>
          <a:noFill/>
          <a:ln w="9525">
            <a:noFill/>
            <a:miter lim="800000"/>
            <a:headEnd/>
            <a:tailEnd/>
          </a:ln>
        </p:spPr>
      </p:pic>
      <p:pic>
        <p:nvPicPr>
          <p:cNvPr id="17" name="Picture 4" descr="\\a015\吴双婷\线.tif"/>
          <p:cNvPicPr>
            <a:picLocks noChangeAspect="1" noChangeArrowheads="1"/>
          </p:cNvPicPr>
          <p:nvPr/>
        </p:nvPicPr>
        <p:blipFill>
          <a:blip r:embed="rId3" cstate="print"/>
          <a:srcRect/>
          <a:stretch>
            <a:fillRect/>
          </a:stretch>
        </p:blipFill>
        <p:spPr bwMode="auto">
          <a:xfrm>
            <a:off x="3822065" y="3769995"/>
            <a:ext cx="939800" cy="356870"/>
          </a:xfrm>
          <a:prstGeom prst="rect">
            <a:avLst/>
          </a:prstGeom>
          <a:noFill/>
          <a:ln w="9525">
            <a:noFill/>
            <a:miter lim="800000"/>
            <a:headEnd/>
            <a:tailEnd/>
          </a:ln>
        </p:spPr>
      </p:pic>
      <p:pic>
        <p:nvPicPr>
          <p:cNvPr id="18" name="Picture 4" descr="\\a015\吴双婷\线.tif"/>
          <p:cNvPicPr>
            <a:picLocks noChangeAspect="1" noChangeArrowheads="1"/>
          </p:cNvPicPr>
          <p:nvPr/>
        </p:nvPicPr>
        <p:blipFill>
          <a:blip r:embed="rId3" cstate="print"/>
          <a:srcRect/>
          <a:stretch>
            <a:fillRect/>
          </a:stretch>
        </p:blipFill>
        <p:spPr bwMode="auto">
          <a:xfrm>
            <a:off x="6388735" y="3789680"/>
            <a:ext cx="863600" cy="356870"/>
          </a:xfrm>
          <a:prstGeom prst="rect">
            <a:avLst/>
          </a:prstGeom>
          <a:noFill/>
          <a:ln w="9525">
            <a:noFill/>
            <a:miter lim="800000"/>
            <a:headEnd/>
            <a:tailEnd/>
          </a:ln>
        </p:spPr>
      </p:pic>
      <p:pic>
        <p:nvPicPr>
          <p:cNvPr id="19" name="Picture 4" descr="\\a015\吴双婷\线.tif"/>
          <p:cNvPicPr>
            <a:picLocks noChangeAspect="1" noChangeArrowheads="1"/>
          </p:cNvPicPr>
          <p:nvPr/>
        </p:nvPicPr>
        <p:blipFill>
          <a:blip r:embed="rId3" cstate="print"/>
          <a:srcRect/>
          <a:stretch>
            <a:fillRect/>
          </a:stretch>
        </p:blipFill>
        <p:spPr bwMode="auto">
          <a:xfrm>
            <a:off x="1043305" y="4606290"/>
            <a:ext cx="1293495" cy="356870"/>
          </a:xfrm>
          <a:prstGeom prst="rect">
            <a:avLst/>
          </a:prstGeom>
          <a:noFill/>
          <a:ln w="9525">
            <a:noFill/>
            <a:miter lim="800000"/>
            <a:headEnd/>
            <a:tailEnd/>
          </a:ln>
        </p:spPr>
      </p:pic>
      <p:pic>
        <p:nvPicPr>
          <p:cNvPr id="20" name="Picture 4" descr="\\a015\吴双婷\线.tif"/>
          <p:cNvPicPr>
            <a:picLocks noChangeAspect="1" noChangeArrowheads="1"/>
          </p:cNvPicPr>
          <p:nvPr/>
        </p:nvPicPr>
        <p:blipFill>
          <a:blip r:embed="rId3" cstate="print"/>
          <a:srcRect/>
          <a:stretch>
            <a:fillRect/>
          </a:stretch>
        </p:blipFill>
        <p:spPr bwMode="auto">
          <a:xfrm>
            <a:off x="3286125" y="4606290"/>
            <a:ext cx="1138555" cy="356870"/>
          </a:xfrm>
          <a:prstGeom prst="rect">
            <a:avLst/>
          </a:prstGeom>
          <a:noFill/>
          <a:ln w="9525">
            <a:noFill/>
            <a:miter lim="800000"/>
            <a:headEnd/>
            <a:tailEnd/>
          </a:ln>
        </p:spPr>
      </p:pic>
      <p:pic>
        <p:nvPicPr>
          <p:cNvPr id="21" name="Picture 4" descr="\\a015\吴双婷\线.tif"/>
          <p:cNvPicPr>
            <a:picLocks noChangeAspect="1" noChangeArrowheads="1"/>
          </p:cNvPicPr>
          <p:nvPr/>
        </p:nvPicPr>
        <p:blipFill>
          <a:blip r:embed="rId3" cstate="print"/>
          <a:srcRect/>
          <a:stretch>
            <a:fillRect/>
          </a:stretch>
        </p:blipFill>
        <p:spPr bwMode="auto">
          <a:xfrm>
            <a:off x="6087110" y="4606290"/>
            <a:ext cx="1164590" cy="356870"/>
          </a:xfrm>
          <a:prstGeom prst="rect">
            <a:avLst/>
          </a:prstGeom>
          <a:noFill/>
          <a:ln w="9525">
            <a:noFill/>
            <a:miter lim="800000"/>
            <a:headEnd/>
            <a:tailEnd/>
          </a:ln>
        </p:spPr>
      </p:pic>
      <p:pic>
        <p:nvPicPr>
          <p:cNvPr id="22" name="Picture 4" descr="\\a015\吴双婷\线.tif"/>
          <p:cNvPicPr>
            <a:picLocks noChangeAspect="1" noChangeArrowheads="1"/>
          </p:cNvPicPr>
          <p:nvPr/>
        </p:nvPicPr>
        <p:blipFill>
          <a:blip r:embed="rId3" cstate="print"/>
          <a:srcRect/>
          <a:stretch>
            <a:fillRect/>
          </a:stretch>
        </p:blipFill>
        <p:spPr bwMode="auto">
          <a:xfrm>
            <a:off x="1071245" y="5477510"/>
            <a:ext cx="758825" cy="356870"/>
          </a:xfrm>
          <a:prstGeom prst="rect">
            <a:avLst/>
          </a:prstGeom>
          <a:noFill/>
          <a:ln w="9525">
            <a:noFill/>
            <a:miter lim="800000"/>
            <a:headEnd/>
            <a:tailEnd/>
          </a:ln>
        </p:spPr>
      </p:pic>
      <p:pic>
        <p:nvPicPr>
          <p:cNvPr id="23" name="Picture 4" descr="\\a015\吴双婷\线.tif"/>
          <p:cNvPicPr>
            <a:picLocks noChangeAspect="1" noChangeArrowheads="1"/>
          </p:cNvPicPr>
          <p:nvPr/>
        </p:nvPicPr>
        <p:blipFill>
          <a:blip r:embed="rId3" cstate="print"/>
          <a:srcRect/>
          <a:stretch>
            <a:fillRect/>
          </a:stretch>
        </p:blipFill>
        <p:spPr bwMode="auto">
          <a:xfrm>
            <a:off x="3286125" y="5477510"/>
            <a:ext cx="7137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8"/>
                                        </p:tgtEl>
                                      </p:cBhvr>
                                    </p:animEffect>
                                    <p:set>
                                      <p:cBhvr>
                                        <p:cTn id="82" dur="1" fill="hold">
                                          <p:stCondLst>
                                            <p:cond delay="19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21"/>
                                        </p:tgtEl>
                                      </p:cBhvr>
                                    </p:animEffect>
                                    <p:set>
                                      <p:cBhvr>
                                        <p:cTn id="97" dur="1" fill="hold">
                                          <p:stCondLst>
                                            <p:cond delay="1999"/>
                                          </p:stCondLst>
                                        </p:cTn>
                                        <p:tgtEl>
                                          <p:spTgt spid="2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2000"/>
                                        <p:tgtEl>
                                          <p:spTgt spid="22"/>
                                        </p:tgtEl>
                                      </p:cBhvr>
                                    </p:animEffect>
                                    <p:set>
                                      <p:cBhvr>
                                        <p:cTn id="102" dur="1" fill="hold">
                                          <p:stCondLst>
                                            <p:cond delay="19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nodeType="clickEffect">
                                  <p:stCondLst>
                                    <p:cond delay="0"/>
                                  </p:stCondLst>
                                  <p:childTnLst>
                                    <p:animEffect transition="out" filter="fade">
                                      <p:cBhvr>
                                        <p:cTn id="106" dur="2000"/>
                                        <p:tgtEl>
                                          <p:spTgt spid="23"/>
                                        </p:tgtEl>
                                      </p:cBhvr>
                                    </p:animEffect>
                                    <p:set>
                                      <p:cBhvr>
                                        <p:cTn id="107"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3049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9.(2020全国新高考Ⅰ,阅读理解C,</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)Mr Bissell skillfully organizes historical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insights and cultural references,  </a:t>
            </a:r>
            <a:r>
              <a:rPr lang="zh-CN" altLang="en-US" sz="1815" u="sng" kern="0" dirty="0" smtClean="0">
                <a:solidFill>
                  <a:srgbClr val="FF0000"/>
                </a:solidFill>
                <a:latin typeface="Times New Roman" panose="02020603050405020304" pitchFamily="65" charset="-122"/>
                <a:ea typeface="宋体" panose="02010600030101010101" pitchFamily="2" charset="-122"/>
              </a:rPr>
              <a:t>making</a:t>
            </a:r>
            <a:r>
              <a:rPr lang="zh-CN" altLang="en-US" sz="1815" kern="0" dirty="0" smtClean="0">
                <a:solidFill>
                  <a:srgbClr val="000000"/>
                </a:solidFill>
                <a:latin typeface="Times New Roman" panose="02020603050405020304" pitchFamily="65" charset="-122"/>
                <a:ea typeface="宋体" panose="02010600030101010101" pitchFamily="2" charset="-122"/>
              </a:rPr>
              <a:t>  (make) his tale a well-rounded picture of</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 Uzbekistan, seen from Western eyes.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考查非谓语动词。句意:Bissell先生巧妙地组织了历史见解和文化借鉴,使他的故事从西方人的角度全面展现了乌兹别克斯坦。分析句子结构可知orga-nizes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是谓语动词,再结合句意可知此处用现在分词短语作结果状语。故答案为making。</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10.(2020浙江,语法填空,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Later, they learned to work with the seasons, plant-</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ing at the right time and, in dry areas,  </a:t>
            </a:r>
            <a:r>
              <a:rPr lang="zh-CN" altLang="en-US" sz="1815" u="sng" kern="0" dirty="0" smtClean="0">
                <a:solidFill>
                  <a:srgbClr val="FF0000"/>
                </a:solidFill>
                <a:latin typeface="Times New Roman" panose="02020603050405020304" pitchFamily="65" charset="-122"/>
                <a:ea typeface="宋体" panose="02010600030101010101" pitchFamily="2" charset="-122"/>
              </a:rPr>
              <a:t>making</a:t>
            </a:r>
            <a:r>
              <a:rPr lang="zh-CN" altLang="en-US" sz="1815" kern="0" dirty="0" smtClean="0">
                <a:solidFill>
                  <a:srgbClr val="000000"/>
                </a:solidFill>
                <a:latin typeface="Times New Roman" panose="02020603050405020304" pitchFamily="65" charset="-122"/>
                <a:ea typeface="宋体" panose="02010600030101010101" pitchFamily="2" charset="-122"/>
              </a:rPr>
              <a:t> (make)use of annual floods to irri-</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gate(灌溉)their fields.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考查非谓语动词。句意:后来,他们学着随着季节的变更劳作,在适当的时</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间种植,在干旱地区,利用每年的洪水来灌溉农田。分析句子可知,此处需用非谓</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语动词作状语。make use of和逻辑主语they之间为主动关系。故填making。</a:t>
            </a:r>
            <a:endParaRPr lang="zh-CN" altLang="en-US" sz="2000" dirty="0" smtClean="0"/>
          </a:p>
        </p:txBody>
      </p:sp>
      <p:pic>
        <p:nvPicPr>
          <p:cNvPr id="3" name="图片 3" descr="textimage103.jpeg"/>
          <p:cNvPicPr>
            <a:picLocks noChangeAspect="1"/>
          </p:cNvPicPr>
          <p:nvPr/>
        </p:nvPicPr>
        <p:blipFill>
          <a:blip r:embed="rId3" cstate="print"/>
          <a:stretch>
            <a:fillRect/>
          </a:stretch>
        </p:blipFill>
        <p:spPr>
          <a:xfrm>
            <a:off x="4136756" y="1175573"/>
            <a:ext cx="363806" cy="244432"/>
          </a:xfrm>
          <a:prstGeom prst="rect">
            <a:avLst/>
          </a:prstGeom>
        </p:spPr>
      </p:pic>
      <p:pic>
        <p:nvPicPr>
          <p:cNvPr id="4" name="图片 4" descr="textimage104.jpeg"/>
          <p:cNvPicPr>
            <a:picLocks noChangeAspect="1"/>
          </p:cNvPicPr>
          <p:nvPr/>
        </p:nvPicPr>
        <p:blipFill>
          <a:blip r:embed="rId3" cstate="print"/>
          <a:stretch>
            <a:fillRect/>
          </a:stretch>
        </p:blipFill>
        <p:spPr>
          <a:xfrm>
            <a:off x="3114562" y="3706021"/>
            <a:ext cx="385868" cy="259255"/>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3714750" y="1511935"/>
            <a:ext cx="86804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4256405" y="4119880"/>
            <a:ext cx="7410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93323"/>
            <a:ext cx="8316000" cy="43548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11.(2018北京,阅读理解A,</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 month before my first marathon, one of my an-</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kles was injured and this meant not running for two weeks,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leaving</a:t>
            </a:r>
            <a:r>
              <a:rPr lang="zh-CN" altLang="en-US" sz="1815" kern="0" dirty="0" smtClean="0">
                <a:solidFill>
                  <a:srgbClr val="000000"/>
                </a:solidFill>
                <a:latin typeface="Times New Roman" panose="02020603050405020304" pitchFamily="65" charset="-122"/>
                <a:ea typeface="宋体" panose="02010600030101010101" pitchFamily="2" charset="-122"/>
              </a:rPr>
              <a:t> (leave) me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only two weeks to train.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考查非谓语动词。句意:在我第一次(参加)马拉松赛跑的前一个月,我的一</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个脚踝受伤了,这意味着我两周内不能跑步,只剩下两周的时间训练。根据句意</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可知,此处是现在分词作结果状语,表示自然而然的结果。</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12.(2018课标全国Ⅲ,语法填空,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 quickly lower myself,  </a:t>
            </a:r>
            <a:r>
              <a:rPr lang="zh-CN" altLang="en-US" sz="1815" u="sng" kern="0" dirty="0" smtClean="0">
                <a:solidFill>
                  <a:srgbClr val="FF0000"/>
                </a:solidFill>
                <a:latin typeface="Times New Roman" panose="02020603050405020304" pitchFamily="65" charset="-122"/>
                <a:ea typeface="宋体" panose="02010600030101010101" pitchFamily="2" charset="-122"/>
              </a:rPr>
              <a:t>ducking</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(duck)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my head to avoid looking directly into his eyes so he doesn’t feel challenged.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考查现在分词。句意:我迅速弯下身,低下头,避免直视它的眼睛以便它不</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会觉得受到了挑战。根据句意可知空格处是现在分词短语作伴随状语。</a:t>
            </a:r>
            <a:endParaRPr lang="zh-CN" altLang="en-US" dirty="0"/>
          </a:p>
        </p:txBody>
      </p:sp>
      <p:pic>
        <p:nvPicPr>
          <p:cNvPr id="3" name="图片 3" descr="textimage105.jpeg"/>
          <p:cNvPicPr>
            <a:picLocks noChangeAspect="1"/>
          </p:cNvPicPr>
          <p:nvPr/>
        </p:nvPicPr>
        <p:blipFill>
          <a:blip r:embed="rId3" cstate="print"/>
          <a:stretch>
            <a:fillRect/>
          </a:stretch>
        </p:blipFill>
        <p:spPr>
          <a:xfrm>
            <a:off x="3280950" y="1236199"/>
            <a:ext cx="362356" cy="243459"/>
          </a:xfrm>
          <a:prstGeom prst="rect">
            <a:avLst/>
          </a:prstGeom>
        </p:spPr>
      </p:pic>
      <p:pic>
        <p:nvPicPr>
          <p:cNvPr id="4" name="图片 4" descr="textimage106.jpeg"/>
          <p:cNvPicPr>
            <a:picLocks noChangeAspect="1"/>
          </p:cNvPicPr>
          <p:nvPr/>
        </p:nvPicPr>
        <p:blipFill>
          <a:blip r:embed="rId3" cstate="print"/>
          <a:stretch>
            <a:fillRect/>
          </a:stretch>
        </p:blipFill>
        <p:spPr>
          <a:xfrm>
            <a:off x="3877201" y="3807967"/>
            <a:ext cx="409047" cy="274828"/>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6205220" y="1598295"/>
            <a:ext cx="803910" cy="356870"/>
          </a:xfrm>
          <a:prstGeom prst="rect">
            <a:avLst/>
          </a:prstGeom>
          <a:noFill/>
          <a:ln w="9525">
            <a:noFill/>
            <a:miter lim="800000"/>
            <a:headEnd/>
            <a:tailEnd/>
          </a:ln>
        </p:spPr>
      </p:pic>
      <p:pic>
        <p:nvPicPr>
          <p:cNvPr id="6" name="Picture 4" descr="\\a015\吴双婷\线.tif"/>
          <p:cNvPicPr>
            <a:picLocks noChangeArrowheads="1"/>
          </p:cNvPicPr>
          <p:nvPr/>
        </p:nvPicPr>
        <p:blipFill>
          <a:blip r:embed="rId4" cstate="print"/>
          <a:srcRect/>
          <a:stretch>
            <a:fillRect/>
          </a:stretch>
        </p:blipFill>
        <p:spPr bwMode="auto">
          <a:xfrm>
            <a:off x="6650990" y="3726180"/>
            <a:ext cx="855980" cy="3962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97065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13.(2017江苏,21,</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)Many Chinese brands, </a:t>
            </a:r>
            <a:r>
              <a:rPr lang="zh-CN" altLang="en-US" sz="1815" u="sng" kern="0" dirty="0" smtClean="0">
                <a:solidFill>
                  <a:srgbClr val="FF0000"/>
                </a:solidFill>
                <a:latin typeface="Times New Roman" panose="02020603050405020304" pitchFamily="65" charset="-122"/>
                <a:ea typeface="宋体" panose="02010600030101010101" pitchFamily="2" charset="-122"/>
              </a:rPr>
              <a:t>having developed</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(develop) their</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reputations over centuries, are facing new challenges from the modern market.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考查现在分词。句意:很多已经积攒了几百年声誉的中国品牌,正面临着</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来自现代市场的新挑战。根据句意可知,develop与其逻辑主语Chinese brands之</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间是主动关系,且发生在谓语动词所表示的动作之前,故用现在分词的完成式。</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句型转换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14.(2019课标全国Ⅱ,语法填空,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)When we got a call saying she was short-list-</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ed,we thought it was a joke.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Getting a call</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saying she was short-listed,we thought it was a joke. </a:t>
            </a:r>
            <a:endParaRPr lang="zh-CN" altLang="en-US" dirty="0"/>
          </a:p>
        </p:txBody>
      </p:sp>
      <p:pic>
        <p:nvPicPr>
          <p:cNvPr id="3" name="图片 3" descr="textimage108.jpeg"/>
          <p:cNvPicPr>
            <a:picLocks noChangeAspect="1"/>
          </p:cNvPicPr>
          <p:nvPr/>
        </p:nvPicPr>
        <p:blipFill>
          <a:blip r:embed="rId3" cstate="print"/>
          <a:stretch>
            <a:fillRect/>
          </a:stretch>
        </p:blipFill>
        <p:spPr>
          <a:xfrm>
            <a:off x="3857620" y="4180415"/>
            <a:ext cx="357190" cy="239986"/>
          </a:xfrm>
          <a:prstGeom prst="rect">
            <a:avLst/>
          </a:prstGeom>
        </p:spPr>
      </p:pic>
      <p:pic>
        <p:nvPicPr>
          <p:cNvPr id="4" name="图片 5" descr="textimage107.jpeg"/>
          <p:cNvPicPr>
            <a:picLocks noChangeAspect="1"/>
          </p:cNvPicPr>
          <p:nvPr/>
        </p:nvPicPr>
        <p:blipFill>
          <a:blip r:embed="rId3" cstate="print"/>
          <a:stretch>
            <a:fillRect/>
          </a:stretch>
        </p:blipFill>
        <p:spPr>
          <a:xfrm>
            <a:off x="2428860" y="1562881"/>
            <a:ext cx="434125" cy="291677"/>
          </a:xfrm>
          <a:prstGeom prst="rect">
            <a:avLst/>
          </a:prstGeom>
        </p:spPr>
      </p:pic>
      <p:pic>
        <p:nvPicPr>
          <p:cNvPr id="5" name="Picture 4" descr="\\a015\吴双婷\线.tif"/>
          <p:cNvPicPr>
            <a:picLocks noChangeArrowheads="1"/>
          </p:cNvPicPr>
          <p:nvPr/>
        </p:nvPicPr>
        <p:blipFill>
          <a:blip r:embed="rId4" cstate="print"/>
          <a:srcRect/>
          <a:stretch>
            <a:fillRect/>
          </a:stretch>
        </p:blipFill>
        <p:spPr bwMode="auto">
          <a:xfrm>
            <a:off x="5221605" y="1497330"/>
            <a:ext cx="1649095" cy="39600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998855" y="4992370"/>
            <a:ext cx="13652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48567"/>
            <a:ext cx="8316000" cy="43611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Ⅱ.重点短语</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be familiar with</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对</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熟悉</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 </a:t>
            </a:r>
            <a:r>
              <a:rPr lang="zh-CN" altLang="en-US" sz="1815" u="sng" kern="0" dirty="0" smtClean="0">
                <a:solidFill>
                  <a:srgbClr val="FF0000"/>
                </a:solidFill>
                <a:latin typeface="Times New Roman" panose="02020603050405020304" pitchFamily="65" charset="-122"/>
                <a:ea typeface="宋体" panose="02010600030101010101" pitchFamily="2" charset="-122"/>
              </a:rPr>
              <a:t>　be full of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充满</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 </a:t>
            </a:r>
            <a:r>
              <a:rPr lang="zh-CN" altLang="en-US" sz="1815" u="sng" kern="0" dirty="0" smtClean="0">
                <a:solidFill>
                  <a:srgbClr val="FF0000"/>
                </a:solidFill>
                <a:latin typeface="Times New Roman" panose="02020603050405020304" pitchFamily="65" charset="-122"/>
                <a:ea typeface="宋体" panose="02010600030101010101" pitchFamily="2" charset="-122"/>
              </a:rPr>
              <a:t>　date back to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追溯到;始于</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 </a:t>
            </a:r>
            <a:r>
              <a:rPr lang="zh-CN" altLang="en-US" sz="1815" u="sng" kern="0" dirty="0" smtClean="0">
                <a:solidFill>
                  <a:srgbClr val="FF0000"/>
                </a:solidFill>
                <a:latin typeface="Times New Roman" panose="02020603050405020304" pitchFamily="65" charset="-122"/>
                <a:ea typeface="宋体" panose="02010600030101010101" pitchFamily="2" charset="-122"/>
              </a:rPr>
              <a:t>　get across    </a:t>
            </a:r>
            <a:r>
              <a:rPr lang="zh-CN" altLang="en-US" sz="1815" kern="0" dirty="0" smtClean="0">
                <a:solidFill>
                  <a:srgbClr val="000000"/>
                </a:solidFill>
                <a:latin typeface="Times New Roman" panose="02020603050405020304" pitchFamily="65" charset="-122"/>
                <a:ea typeface="宋体" panose="02010600030101010101" pitchFamily="2" charset="-122"/>
              </a:rPr>
              <a:t>解释清楚,传达</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 </a:t>
            </a:r>
            <a:r>
              <a:rPr lang="zh-CN" altLang="en-US" sz="1815" u="sng" kern="0" dirty="0" smtClean="0">
                <a:solidFill>
                  <a:srgbClr val="FF0000"/>
                </a:solidFill>
                <a:latin typeface="Times New Roman" panose="02020603050405020304" pitchFamily="65" charset="-122"/>
                <a:ea typeface="宋体" panose="02010600030101010101" pitchFamily="2" charset="-122"/>
              </a:rPr>
              <a:t>　make a comparison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进行比较</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stay up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熬夜</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more or less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或多或少</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 </a:t>
            </a:r>
            <a:r>
              <a:rPr lang="zh-CN" altLang="en-US" sz="1815" u="sng" kern="0" dirty="0" smtClean="0">
                <a:solidFill>
                  <a:srgbClr val="FF0000"/>
                </a:solidFill>
                <a:latin typeface="Times New Roman" panose="02020603050405020304" pitchFamily="65" charset="-122"/>
                <a:ea typeface="宋体" panose="02010600030101010101" pitchFamily="2" charset="-122"/>
              </a:rPr>
              <a:t>　put on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表演(节目)</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 </a:t>
            </a:r>
            <a:r>
              <a:rPr lang="zh-CN" altLang="en-US" sz="1815" u="sng" kern="0" dirty="0" smtClean="0">
                <a:solidFill>
                  <a:srgbClr val="FF0000"/>
                </a:solidFill>
                <a:latin typeface="Times New Roman" panose="02020603050405020304" pitchFamily="65" charset="-122"/>
                <a:ea typeface="宋体" panose="02010600030101010101" pitchFamily="2" charset="-122"/>
              </a:rPr>
              <a:t>　in part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部分地;在某种程度上</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927075" y="1839425"/>
            <a:ext cx="1714512"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927735" y="2258695"/>
            <a:ext cx="128651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927100" y="2687320"/>
            <a:ext cx="153987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963930" y="3115945"/>
            <a:ext cx="139319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963930" y="3544570"/>
            <a:ext cx="217233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927100" y="4028440"/>
            <a:ext cx="101282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927100" y="4466590"/>
            <a:ext cx="1539875" cy="356870"/>
          </a:xfrm>
          <a:prstGeom prst="rect">
            <a:avLst/>
          </a:prstGeom>
          <a:noFill/>
          <a:ln w="9525">
            <a:noFill/>
            <a:miter lim="800000"/>
            <a:headEnd/>
            <a:tailEnd/>
          </a:ln>
        </p:spPr>
      </p:pic>
      <p:pic>
        <p:nvPicPr>
          <p:cNvPr id="10" name="Picture 4" descr="\\a015\吴双婷\线.tif"/>
          <p:cNvPicPr>
            <a:picLocks noChangeArrowheads="1"/>
          </p:cNvPicPr>
          <p:nvPr/>
        </p:nvPicPr>
        <p:blipFill>
          <a:blip r:embed="rId3" cstate="print"/>
          <a:srcRect/>
          <a:stretch>
            <a:fillRect/>
          </a:stretch>
        </p:blipFill>
        <p:spPr bwMode="auto">
          <a:xfrm>
            <a:off x="963930" y="4895215"/>
            <a:ext cx="975360" cy="32400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927100" y="5294630"/>
            <a:ext cx="101282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8890" y="1441853"/>
            <a:ext cx="8316000" cy="392303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10. </a:t>
            </a:r>
            <a:r>
              <a:rPr lang="zh-CN" altLang="en-US" sz="1815" u="sng" kern="0" dirty="0" smtClean="0">
                <a:solidFill>
                  <a:srgbClr val="FF0000"/>
                </a:solidFill>
                <a:latin typeface="Times New Roman" panose="02020603050405020304" pitchFamily="65" charset="-122"/>
                <a:ea typeface="宋体" panose="02010600030101010101" pitchFamily="2" charset="-122"/>
              </a:rPr>
              <a:t>play the part of</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扮演</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的角色</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11.</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live up to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符合(标准),不负(盛名)</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 </a:t>
            </a:r>
            <a:r>
              <a:rPr lang="zh-CN" altLang="en-US" sz="1815" u="sng" kern="0" dirty="0" smtClean="0">
                <a:solidFill>
                  <a:srgbClr val="FF0000"/>
                </a:solidFill>
                <a:latin typeface="Times New Roman" panose="02020603050405020304" pitchFamily="65" charset="-122"/>
                <a:ea typeface="宋体" panose="02010600030101010101" pitchFamily="2" charset="-122"/>
              </a:rPr>
              <a:t>　stand out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突出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13. </a:t>
            </a:r>
            <a:r>
              <a:rPr lang="zh-CN" altLang="en-US" sz="1815" u="sng" kern="0" dirty="0" smtClean="0">
                <a:solidFill>
                  <a:srgbClr val="FF0000"/>
                </a:solidFill>
                <a:latin typeface="Times New Roman" panose="02020603050405020304" pitchFamily="65" charset="-122"/>
                <a:ea typeface="宋体" panose="02010600030101010101" pitchFamily="2" charset="-122"/>
              </a:rPr>
              <a:t>get hold of</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找到;抓住</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14.start with  </a:t>
            </a:r>
            <a:r>
              <a:rPr lang="zh-CN" altLang="en-US" sz="1815" u="sng" kern="0" dirty="0" smtClean="0">
                <a:solidFill>
                  <a:srgbClr val="FF0000"/>
                </a:solidFill>
                <a:latin typeface="Times New Roman" panose="02020603050405020304" pitchFamily="65" charset="-122"/>
                <a:ea typeface="宋体" panose="02010600030101010101" pitchFamily="2" charset="-122"/>
              </a:rPr>
              <a:t>从</a:t>
            </a:r>
            <a:r>
              <a:rPr lang="zh-CN" altLang="en-US" sz="1815" u="sng" kern="0" dirty="0" smtClean="0">
                <a:solidFill>
                  <a:srgbClr val="FF0000"/>
                </a:solidFill>
                <a:latin typeface="黑体" panose="02010609060101010101"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开始 </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15.transform...into... </a:t>
            </a:r>
            <a:r>
              <a:rPr lang="zh-CN" altLang="en-US" sz="1815" u="sng" kern="0" dirty="0" smtClean="0">
                <a:solidFill>
                  <a:srgbClr val="FF0000"/>
                </a:solidFill>
                <a:latin typeface="Times New Roman" panose="02020603050405020304" pitchFamily="65" charset="-122"/>
                <a:ea typeface="宋体" panose="02010600030101010101" pitchFamily="2" charset="-122"/>
              </a:rPr>
              <a:t>把</a:t>
            </a:r>
            <a:r>
              <a:rPr lang="zh-CN" altLang="en-US" sz="1815" u="sng" kern="0" dirty="0" smtClean="0">
                <a:solidFill>
                  <a:srgbClr val="FF0000"/>
                </a:solidFill>
                <a:latin typeface="黑体" panose="02010609060101010101"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变成</a:t>
            </a:r>
            <a:r>
              <a:rPr lang="zh-CN" altLang="en-US" sz="1815" u="sng" kern="0" dirty="0" smtClean="0">
                <a:solidFill>
                  <a:srgbClr val="FF0000"/>
                </a:solidFill>
                <a:latin typeface="黑体" panose="02010609060101010101" pitchFamily="65" charset="-122"/>
                <a:ea typeface="宋体" panose="02010600030101010101" pitchFamily="2" charset="-122"/>
              </a:rPr>
              <a:t>……</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16.on the edge of one’s seat </a:t>
            </a:r>
            <a:r>
              <a:rPr lang="zh-CN" altLang="en-US" sz="1815" u="sng" kern="0" dirty="0" smtClean="0">
                <a:solidFill>
                  <a:srgbClr val="FF0000"/>
                </a:solidFill>
                <a:latin typeface="Times New Roman" panose="02020603050405020304" pitchFamily="65" charset="-122"/>
                <a:ea typeface="宋体" panose="02010600030101010101" pitchFamily="2" charset="-122"/>
              </a:rPr>
              <a:t>　极为激动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17.tick all the right boxes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事情发展如人所愿,一切顺利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18.thanks to</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幸亏,由于    </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1035685" y="1510665"/>
            <a:ext cx="149225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035685" y="1929765"/>
            <a:ext cx="125095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35685" y="2358390"/>
            <a:ext cx="125095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035685" y="2796540"/>
            <a:ext cx="108140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928495" y="3225165"/>
            <a:ext cx="128651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2663825" y="3653790"/>
            <a:ext cx="1823720" cy="356870"/>
          </a:xfrm>
          <a:prstGeom prst="rect">
            <a:avLst/>
          </a:prstGeom>
          <a:noFill/>
          <a:ln w="9525">
            <a:noFill/>
            <a:miter lim="800000"/>
            <a:headEnd/>
            <a:tailEnd/>
          </a:ln>
        </p:spPr>
      </p:pic>
      <p:pic>
        <p:nvPicPr>
          <p:cNvPr id="9" name="Picture 4" descr="\\a015\吴双婷\线.tif"/>
          <p:cNvPicPr>
            <a:picLocks noChangeArrowheads="1"/>
          </p:cNvPicPr>
          <p:nvPr/>
        </p:nvPicPr>
        <p:blipFill>
          <a:blip r:embed="rId3" cstate="print"/>
          <a:srcRect/>
          <a:stretch>
            <a:fillRect/>
          </a:stretch>
        </p:blipFill>
        <p:spPr bwMode="auto">
          <a:xfrm>
            <a:off x="3527425" y="4072890"/>
            <a:ext cx="1449070" cy="39624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3215640" y="4511040"/>
            <a:ext cx="338391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928495" y="4949190"/>
            <a:ext cx="154178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be309eb-9eff-4d7b-92cb-ccc99b564e8d}"/>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ustomerInfo>
  <UserName>Administrator</UserName>
  <CompanyName/>
  <MachineID>A666</MachineID>
  <ToolID>ljRTAAAAKGU=</ToolID>
  <Data><![CDATA[bGpSVEFBQUFLR1U9]]></Data>
</CustomerInfo>
</file>

<file path=customXml/itemProps1.xml><?xml version="1.0" encoding="utf-8"?>
<ds:datastoreItem xmlns:ds="http://schemas.openxmlformats.org/officeDocument/2006/customXml" ds:itemID="{330A85B6-7308-413A-9542-7C814766AA3B}">
  <ds:schemaRefs/>
</ds:datastoreItem>
</file>

<file path=docProps/app.xml><?xml version="1.0" encoding="utf-8"?>
<Properties xmlns="http://schemas.openxmlformats.org/officeDocument/2006/extended-properties" xmlns:vt="http://schemas.openxmlformats.org/officeDocument/2006/docPropsVTypes">
  <Template>1-Unit 1　Food for thought</Template>
  <TotalTime>0</TotalTime>
  <Words>1461</Words>
  <Application>Microsoft Office PowerPoint</Application>
  <PresentationFormat>自定义</PresentationFormat>
  <Paragraphs>599</Paragraphs>
  <Slides>72</Slides>
  <Notes>72</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封面标题</dc:title>
  <dc:creator/>
  <cp:lastModifiedBy>Administrator</cp:lastModifiedBy>
  <cp:revision>112</cp:revision>
  <dcterms:created xsi:type="dcterms:W3CDTF">2021-06-26T11:46:29Z</dcterms:created>
  <dcterms:modified xsi:type="dcterms:W3CDTF">2021-07-01T07:25:09Z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