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47"/>
  </p:notesMasterIdLst>
  <p:handoutMasterIdLst>
    <p:handoutMasterId r:id="rId48"/>
  </p:handoutMasterIdLst>
  <p:sldIdLst>
    <p:sldId id="30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00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78142" autoAdjust="0"/>
  </p:normalViewPr>
  <p:slideViewPr>
    <p:cSldViewPr>
      <p:cViewPr>
        <p:scale>
          <a:sx n="100" d="100"/>
          <a:sy n="100" d="100"/>
        </p:scale>
        <p:origin x="-194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8F0DD-8F12-43CC-8C5D-EB21A9C3C437}" type="datetimeFigureOut">
              <a:rPr lang="zh-CN" altLang="en-US" smtClean="0"/>
              <a:pPr/>
              <a:t>2021/7/1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8E80-7A69-4499-96AA-D90D18E04A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2021/7/1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2021/7/1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32447" y="122517"/>
            <a:ext cx="2968313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65" charset="-122"/>
                <a:cs typeface="Times New Roman" panose="02020603050405020304" pitchFamily="18" charset="0"/>
              </a:rPr>
              <a:t>Unit 5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65" charset="-122"/>
                <a:cs typeface="Times New Roman" panose="02020603050405020304" pitchFamily="18" charset="0"/>
              </a:rPr>
              <a:t>　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65" charset="-122"/>
                <a:cs typeface="Times New Roman" panose="02020603050405020304" pitchFamily="18" charset="0"/>
              </a:rPr>
              <a:t> On the road</a:t>
            </a:r>
            <a:endParaRPr lang="zh-CN" altLang="en-US" sz="2400" b="1" dirty="0" smtClean="0">
              <a:latin typeface="Times New Roman" panose="02020603050405020304" pitchFamily="18" charset="0"/>
              <a:ea typeface="黑体" panose="02010609060101010101" pitchFamily="65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2021/7/1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2021/7/1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569FB26-FCF9-4974-8A1F-3FEA2E6461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9571"/>
            <a:ext cx="9180512" cy="689226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285852" y="206835"/>
            <a:ext cx="3500462" cy="4273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 eaLnBrk="0" latinLnBrk="1" hangingPunct="0">
              <a:spcBef>
                <a:spcPts val="140"/>
              </a:spcBef>
            </a:pPr>
            <a:r>
              <a:rPr lang="zh-CN" altLang="en-US" sz="2000" b="1" kern="0" dirty="0" smtClean="0">
                <a:solidFill>
                  <a:schemeClr val="bg1"/>
                </a:solidFill>
                <a:latin typeface="Times New Roman" panose="02020603050405020304" pitchFamily="65" charset="-122"/>
                <a:ea typeface="黑体" panose="02010609060101010101" pitchFamily="65" charset="-122"/>
              </a:rPr>
              <a:t>第1讲　描述运动的基本概念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dell\Desktop\图片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4544" y="6228581"/>
            <a:ext cx="9721080" cy="64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dell\Desktop\2112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058" y="0"/>
            <a:ext cx="9144000" cy="8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jpeg"/><Relationship Id="rId4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916988" y="5420533"/>
            <a:ext cx="6111396" cy="656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algn="ctr">
              <a:lnSpc>
                <a:spcPct val="170000"/>
              </a:lnSpc>
              <a:spcBef>
                <a:spcPct val="0"/>
              </a:spcBef>
              <a:defRPr/>
            </a:pPr>
            <a:r>
              <a:rPr lang="zh-CN" altLang="en-US" sz="14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高中英语  必修</a:t>
            </a:r>
            <a:r>
              <a:rPr lang="zh-CN" altLang="en-US" sz="96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rPr>
              <a:t>第二</a:t>
            </a:r>
            <a:r>
              <a:rPr kumimoji="0" lang="zh-CN" altLang="en-US" sz="9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册</a:t>
            </a:r>
            <a:r>
              <a:rPr kumimoji="0" lang="en-US" altLang="zh-CN" sz="9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9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外研版</a:t>
            </a:r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440000"/>
            <a:ext cx="8316000" cy="2609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5.当我听到爸爸的电话在响时,我已经睡着了。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I’d fallen asleep,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when I heard Dad’s phone ringing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6.就在那时,我意识到她的座位是空的!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It was then that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 realised her seat was empty!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7.妈妈太激动了,以至于她失手将电话掉进了海里。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Mum was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so excited that  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she dropped the phone into the sea.</a:t>
            </a:r>
            <a:endParaRPr lang="zh-CN" altLang="en-US" dirty="0"/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5225" y="1921510"/>
            <a:ext cx="382587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90" y="2769870"/>
            <a:ext cx="187960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5765" y="3692525"/>
            <a:ext cx="182626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641195"/>
            <a:ext cx="8316000" cy="299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Ⅳ.长难句分析</a:t>
            </a:r>
            <a:endParaRPr lang="zh-CN" altLang="en-US" b="1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1.When I post the picture online, I will make a comment about how bad it is to feed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wild crocodiles.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分析:When I post the picture online为When引导的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时间状语 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从句;how bad it is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to feed wild crocodiles为感叹句,作介词about的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宾语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,其中it为形式主语,后面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的不定式为真正的主语。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句意:我在网上发布这张照片时会附上喂食野生鳄鱼是多么糟糕的评论。</a:t>
            </a:r>
            <a:endParaRPr lang="zh-CN" altLang="en-US" dirty="0"/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948940"/>
            <a:ext cx="135953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9240" y="3378200"/>
            <a:ext cx="94869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440000"/>
            <a:ext cx="8316000" cy="2975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2.There is no doubt that the Bernina Express is a journey for </a:t>
            </a:r>
            <a:r>
              <a:rPr lang="en-US" altLang="zh-CN" sz="1815" kern="0" dirty="0" err="1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travellers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who want to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get back to nature: the train window becomes the TV screen, and the natural world is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show. </a:t>
            </a:r>
            <a:endParaRPr lang="en-US" altLang="zh-CN" sz="2000" dirty="0" smtClean="0"/>
          </a:p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分析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:that the Bernina Express is a journey for </a:t>
            </a:r>
            <a:r>
              <a:rPr lang="en-US" altLang="zh-CN" sz="1815" kern="0" dirty="0" err="1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travellers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为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同位语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从句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,who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want to get back to nature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为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定语  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从句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;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修饰先行词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en-US" altLang="zh-CN" sz="1815" u="sng" kern="0" dirty="0" err="1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travellers</a:t>
            </a:r>
            <a:r>
              <a:rPr lang="en-US" altLang="zh-CN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句意:毫无疑问,伯尔尼纳快车是想要回归自然的旅行者的旅程:火车窗户变成了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电视屏幕,自然世界就是节目。</a:t>
            </a:r>
            <a:endParaRPr lang="zh-CN" altLang="en-US" dirty="0"/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2734945"/>
            <a:ext cx="113474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6295" y="3173730"/>
            <a:ext cx="94996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8060" y="3173730"/>
            <a:ext cx="139509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723477"/>
            <a:ext cx="8316000" cy="3011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Ⅴ.必备语法</a:t>
            </a:r>
            <a:endParaRPr lang="zh-CN" altLang="en-US" b="1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-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ing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as attributive 动词-ing形式作定语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1.In less than 18 months, there were over 200,000 people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reading 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(read) my blog!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2.Now I spend three weeks out of every month travelling and have over 464,000 fans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following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(follow) me online.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3.I love to photograph the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rising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(rise) sun, so I force myself into the natural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world by waking early each day.</a:t>
            </a:r>
            <a:endParaRPr lang="zh-CN" altLang="en-US" dirty="0"/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2820" y="2635250"/>
            <a:ext cx="112966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90" y="3482340"/>
            <a:ext cx="102552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9285" y="3911600"/>
            <a:ext cx="67754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958307"/>
            <a:ext cx="8316000" cy="18191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460"/>
              </a:spcBef>
              <a:buNone/>
            </a:pPr>
            <a:r>
              <a:rPr lang="zh-CN" altLang="en-US" sz="2325" kern="0" spc="11997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be determined to do sth.决心做某事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3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In 2013, I was determined to make my dream come true: I would become Aus-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tralia’s first professional photo blogger.(教材P50)2013年,我决心实现自己的梦想:</a:t>
            </a: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3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我将成为澳大利亚第一位职业摄影博主。</a:t>
            </a:r>
            <a:endParaRPr lang="zh-CN" altLang="en-US" sz="2000" dirty="0" smtClean="0"/>
          </a:p>
        </p:txBody>
      </p:sp>
      <p:pic>
        <p:nvPicPr>
          <p:cNvPr id="3" name="图片 3" descr="textimage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1420005"/>
            <a:ext cx="2078032" cy="428628"/>
          </a:xfrm>
          <a:prstGeom prst="rect">
            <a:avLst/>
          </a:prstGeom>
        </p:spPr>
      </p:pic>
      <p:pic>
        <p:nvPicPr>
          <p:cNvPr id="4" name="图片 4" descr="textimage1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118" y="2081188"/>
            <a:ext cx="1311990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134253"/>
            <a:ext cx="8316000" cy="47090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445" kern="0" spc="204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情景导学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He was determined that he would study hard.他决心努力学习。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Paul was fond of Chinese culture, so he determined to settle in China.保罗喜欢中国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文化,所以他决定在中国定居。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have determined on going to the countryside after graduating from college.我已决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定大学毕业后到农村去。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Everyone admires her strength of character and determination.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每一个人都钦佩她坚强的性格和决心。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480" kern="0" spc="471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归纳拓展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①determined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.坚定的;下定决心的;果断的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be determined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that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...决心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dirty="0"/>
          </a:p>
        </p:txBody>
      </p:sp>
      <p:pic>
        <p:nvPicPr>
          <p:cNvPr id="3" name="图片 3" descr="textimage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00" y="1257134"/>
            <a:ext cx="209549" cy="238125"/>
          </a:xfrm>
          <a:prstGeom prst="rect">
            <a:avLst/>
          </a:prstGeom>
        </p:spPr>
      </p:pic>
      <p:pic>
        <p:nvPicPr>
          <p:cNvPr id="4" name="图片 4" descr="textimage3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000" y="4643295"/>
            <a:ext cx="247650" cy="247649"/>
          </a:xfrm>
          <a:prstGeom prst="rect">
            <a:avLst/>
          </a:prstGeom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3115" y="5486400"/>
            <a:ext cx="81280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134253"/>
            <a:ext cx="8316000" cy="4938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②determine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.决定;下定决心;确定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determine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to do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sth. 决定/决心做某事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determine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on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(doing) sth. 决定(做)某事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determine that...决定/确定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③determination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.决心;决定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2360" kern="0" spc="9415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单句语法填空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1-1 (2020天津,书面表达,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)We are determined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follow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(follow) the ex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amples of our excellent schoolmates and make ourselves useful t-o the whole society.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考查固定搭配。句意:我们决心以我们优秀的同学为榜样,使自己对整个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社会有用。be determined to do sth. 决心做某事。</a:t>
            </a:r>
            <a:endParaRPr lang="zh-CN" altLang="en-US" dirty="0"/>
          </a:p>
        </p:txBody>
      </p:sp>
      <p:pic>
        <p:nvPicPr>
          <p:cNvPr id="3" name="图片 3" descr="textimage4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01" y="3368846"/>
            <a:ext cx="1137356" cy="383948"/>
          </a:xfrm>
          <a:prstGeom prst="rect">
            <a:avLst/>
          </a:prstGeom>
        </p:spPr>
      </p:pic>
      <p:pic>
        <p:nvPicPr>
          <p:cNvPr id="4" name="图片 4" descr="textimage5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8901" y="4363006"/>
            <a:ext cx="404405" cy="271709"/>
          </a:xfrm>
          <a:prstGeom prst="rect">
            <a:avLst/>
          </a:prstGeom>
        </p:spPr>
      </p:pic>
      <p:pic>
        <p:nvPicPr>
          <p:cNvPr id="5" name="Picture 4" descr="\\a015\吴双婷\线.tif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1553356"/>
            <a:ext cx="900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0840" y="2063115"/>
            <a:ext cx="75120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4195" y="4363085"/>
            <a:ext cx="9906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848501"/>
            <a:ext cx="8316000" cy="52812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1-2 (2020江苏,完形填空,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)He proved that it’s not what happens to us that</a:t>
            </a: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determines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(determine) our lives—it’s what we make of what happens.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考查时态和主谓一致。句意:他证明了不是发生在我们身上的事情决定了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我们的生活——而是我们如何看待发生的事情。proved后的that引导宾语从句,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从句为强调句型,强调主语,由happens可知主语为单数且这里用一般现在时,故此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处应填determine的第三人称单数形式。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1-3 (2019天津,阅读理解D,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)Driven by heaven-knows-what motives, he deter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mines  </a:t>
            </a:r>
            <a:r>
              <a:rPr lang="zh-CN" altLang="en-US" sz="1815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write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(write) a book.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考查固定搭配。句意:不知出于什么动机,他决定要写一本书。determine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do sth.决定/决心做某事。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1-4 (2019北京,阅读理解B,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)With her talent and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determination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(determine),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it appears that the sky could be the limit for Alice Moore.</a:t>
            </a:r>
            <a:endParaRPr lang="zh-CN" altLang="en-US" dirty="0"/>
          </a:p>
        </p:txBody>
      </p:sp>
      <p:pic>
        <p:nvPicPr>
          <p:cNvPr id="3" name="图片 3" descr="textimage6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3173" y="961259"/>
            <a:ext cx="470133" cy="315870"/>
          </a:xfrm>
          <a:prstGeom prst="rect">
            <a:avLst/>
          </a:prstGeom>
        </p:spPr>
      </p:pic>
      <p:pic>
        <p:nvPicPr>
          <p:cNvPr id="4" name="图片 4" descr="textimage7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113" y="3608992"/>
            <a:ext cx="357069" cy="239905"/>
          </a:xfrm>
          <a:prstGeom prst="rect">
            <a:avLst/>
          </a:prstGeom>
        </p:spPr>
      </p:pic>
      <p:pic>
        <p:nvPicPr>
          <p:cNvPr id="5" name="图片 5" descr="textimage8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4962" y="5225099"/>
            <a:ext cx="441220" cy="296444"/>
          </a:xfrm>
          <a:prstGeom prst="rect">
            <a:avLst/>
          </a:prstGeom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495" y="1374775"/>
            <a:ext cx="124142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92533" y="3958752"/>
            <a:ext cx="857256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8975" y="5307330"/>
            <a:ext cx="141668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973138"/>
            <a:ext cx="8316000" cy="48939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考查词性转换。句意:凭借她的才华和决心,Alice Moore似乎前途无量。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此处与名词talent并列作介词With的宾语,因此用名词形式。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完成句子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1-5 (2020浙江1月,阅读理解C,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)研究人员确定,父亲们需要遵循一种“权威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的”育儿方式。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Researchers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determined that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dads need to practice an “authoritative” parent-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ing style.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2325" kern="0" spc="12597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be used to (doing) sth.习惯于(做)某事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3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This crocodile is used to passengers throwing food from boats and now she is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becoming familiar with humans. (教材P51)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这条鳄鱼习惯了乘客从船上扔食物,现在它对人类越来越熟悉了。</a:t>
            </a:r>
            <a:endParaRPr lang="zh-CN" altLang="en-US" dirty="0"/>
          </a:p>
        </p:txBody>
      </p:sp>
      <p:pic>
        <p:nvPicPr>
          <p:cNvPr id="3" name="图片 3" descr="textimage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8148" y="2379880"/>
            <a:ext cx="485224" cy="326009"/>
          </a:xfrm>
          <a:prstGeom prst="rect">
            <a:avLst/>
          </a:prstGeom>
        </p:spPr>
      </p:pic>
      <p:pic>
        <p:nvPicPr>
          <p:cNvPr id="4" name="图片 4" descr="textimage10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438" y="4101305"/>
            <a:ext cx="1494546" cy="390534"/>
          </a:xfrm>
          <a:prstGeom prst="rect">
            <a:avLst/>
          </a:prstGeom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6905" y="3241675"/>
            <a:ext cx="155321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919939"/>
            <a:ext cx="8316000" cy="5252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445" kern="0" spc="204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情景导学</a:t>
            </a:r>
            <a:endParaRPr lang="zh-CN" altLang="en-US" sz="20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He used to get up late, but now he is used to getting up early.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他过去常起得晚,但现在他习惯早起了。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Dogs have a very good sense of smell and are often used to search for survivors in an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earthquake.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狗有很好的嗅觉,常被用来搜寻地震中的幸存者。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480" kern="0" spc="471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归纳拓展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①used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do</a:t>
            </a:r>
            <a:r>
              <a:rPr lang="zh-CN" altLang="en-US" sz="1815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sth.过去常常做某事;曾经做某事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②be used to do sth.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被用来做某事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单句语法填空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2-1(2020天津,阅读表达,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)I’m relieved to know that“cool”has a much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broader definition than what I used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think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 </a:t>
            </a:r>
            <a:r>
              <a:rPr lang="en-US" altLang="zh-CN" sz="1815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815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hink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</p:txBody>
      </p:sp>
      <p:pic>
        <p:nvPicPr>
          <p:cNvPr id="3" name="图片 3" descr="textimage1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00" y="3601248"/>
            <a:ext cx="247650" cy="247649"/>
          </a:xfrm>
          <a:prstGeom prst="rect">
            <a:avLst/>
          </a:prstGeom>
        </p:spPr>
      </p:pic>
      <p:pic>
        <p:nvPicPr>
          <p:cNvPr id="4" name="图片 4" descr="textimage13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1484" y="5307839"/>
            <a:ext cx="380384" cy="255570"/>
          </a:xfrm>
          <a:prstGeom prst="rect">
            <a:avLst/>
          </a:prstGeom>
        </p:spPr>
      </p:pic>
      <p:pic>
        <p:nvPicPr>
          <p:cNvPr id="5" name="图片 5" descr="textimage11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000" y="1009482"/>
            <a:ext cx="209549" cy="238125"/>
          </a:xfrm>
          <a:prstGeom prst="rect">
            <a:avLst/>
          </a:prstGeom>
        </p:spPr>
      </p:pic>
      <p:pic>
        <p:nvPicPr>
          <p:cNvPr id="6" name="Picture 4" descr="\\a015\吴双婷\线.tif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750" y="3954145"/>
            <a:ext cx="640715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43174" y="4420083"/>
            <a:ext cx="1643074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9385" y="5753100"/>
            <a:ext cx="87503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77129"/>
            <a:ext cx="8316000" cy="4799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Ⅰ.核心单词</a:t>
            </a:r>
            <a:endParaRPr lang="zh-CN" altLang="en-US" b="1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(A)写作词汇—写词形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destination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.目的地,终点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gallery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.美术馆,画廊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quit  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.离开(工作岗位、学校等);离任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previous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.以前的,先前的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route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.路线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aboard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adv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.在船(飞机、火车)上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dramatic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.激动人心的;给人印象深刻的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hike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.在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徒步旅行,远足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chain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.连锁店,连锁集团</a:t>
            </a:r>
            <a:endParaRPr lang="zh-CN" altLang="en-US" dirty="0"/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370" y="2192020"/>
            <a:ext cx="107124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370" y="2625090"/>
            <a:ext cx="71310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370" y="3044190"/>
            <a:ext cx="52387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370" y="3472815"/>
            <a:ext cx="85788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370" y="3924300"/>
            <a:ext cx="58801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370" y="4341495"/>
            <a:ext cx="71310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370" y="4792345"/>
            <a:ext cx="85788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175" y="5255895"/>
            <a:ext cx="56007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175" y="5664835"/>
            <a:ext cx="62484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944518"/>
            <a:ext cx="8316000" cy="5230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考查非谓语动词。句意:知道“酷”的定义比我以前认为的要宽泛得多,</a:t>
            </a:r>
            <a:endParaRPr lang="zh-CN" altLang="en-US" sz="20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我感到很欣慰。used to do sth.曾经做某事。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2-2 (2020全国 Ⅰ,阅读理解D,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)The technology,Strano said,could one day be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used </a:t>
            </a:r>
            <a:r>
              <a:rPr lang="zh-CN" altLang="en-US" sz="1815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light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(light) the rooms or even to turn trees into self-powered street lamps.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考查非谓语动词。句意:Strano说,这项技术有一天可以用来照亮房间,或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者甚至可以把树木变成自供电的路灯。be used to do sth.被用来做某事。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2-3 (2018课标全国Ⅰ,阅读理解B,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Good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Morning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Britain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’s Susanna Reid is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used to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grilling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(grill) guests on the sofa every morning, but she is cooking up a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storm in her latest role—showing families how to prepare delicious and nutritious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meals on a tight budget.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考查非谓语动词。此处表示“Susanna Reid习惯于坐在沙发上盘问嘉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宾”,be used to doing sth. 习惯于做某事。</a:t>
            </a:r>
            <a:endParaRPr lang="zh-CN" altLang="en-US" dirty="0"/>
          </a:p>
        </p:txBody>
      </p:sp>
      <p:pic>
        <p:nvPicPr>
          <p:cNvPr id="3" name="图片 3" descr="textimage14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5675" y="1919430"/>
            <a:ext cx="426259" cy="286393"/>
          </a:xfrm>
          <a:prstGeom prst="rect">
            <a:avLst/>
          </a:prstGeom>
        </p:spPr>
      </p:pic>
      <p:pic>
        <p:nvPicPr>
          <p:cNvPr id="4" name="图片 4" descr="textimage15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0098" y="3634583"/>
            <a:ext cx="490464" cy="329530"/>
          </a:xfrm>
          <a:prstGeom prst="rect">
            <a:avLst/>
          </a:prstGeom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1260" y="2347595"/>
            <a:ext cx="83058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6029" y="4055273"/>
            <a:ext cx="857256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010841"/>
            <a:ext cx="8316000" cy="4766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2325" kern="0" spc="12672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quit (quit, quit或quitted, quitted)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.离开(工作岗位、学校等);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离任;放弃;停止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Why Lauren Bath quit her job as a chef and chose a different profession.(教材P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52)为什么劳伦·巴思辞去了厨师的工作,选择了一个不同的职业。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445" kern="0" spc="204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情景导学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He quit school at 15 and left home.他15岁辍学,离开了家。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You must quit smoking. Most important of all, you should start taking exercise.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你必须戒烟,最重要的是,你应该开始做运动。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Affected by the epidemic, many people have been forced to quit their jobs to start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their own businesses.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受疫情的影响,很多人被迫离职去自主创业。</a:t>
            </a:r>
            <a:endParaRPr lang="zh-CN" altLang="en-US" dirty="0"/>
          </a:p>
        </p:txBody>
      </p:sp>
      <p:pic>
        <p:nvPicPr>
          <p:cNvPr id="3" name="图片 3" descr="textimage16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438" y="1133722"/>
            <a:ext cx="1494546" cy="388582"/>
          </a:xfrm>
          <a:prstGeom prst="rect">
            <a:avLst/>
          </a:prstGeom>
        </p:spPr>
      </p:pic>
      <p:pic>
        <p:nvPicPr>
          <p:cNvPr id="4" name="图片 4" descr="textimage17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000" y="2931783"/>
            <a:ext cx="209549" cy="238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777063"/>
            <a:ext cx="8316000" cy="56889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480" kern="0" spc="471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归纳拓展</a:t>
            </a:r>
            <a:endParaRPr lang="zh-CN" altLang="en-US" sz="20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①quit one’s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job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某人离职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②quit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school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辍学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③quit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doing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sth.停止做某事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单句语法填空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3-1 (2018课标全国Ⅲ,听力,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)Why did Emily quit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dancing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(dance)?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考查非谓语动词。句意:Emily为什么要放弃跳舞?quit后跟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.-ing形式作宾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语,故填dancing。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3-2 (2018北京,4,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)Susan had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quit/quitted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(quit) her well-paid job and was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working as a volunteer in the neighborhood when I visited her last year.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考查过去分词。句意:我去年看望Susan的时候,她已经辞去了高薪的工作,</a:t>
            </a:r>
            <a:r>
              <a:rPr dirty="0" smtClean="0"/>
              <a:t/>
            </a:r>
            <a:br>
              <a:rPr dirty="0" smtClean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正在社区做志愿者。根据had可知,此处是过去完成时,设空处应填过去分词,即</a:t>
            </a:r>
            <a:r>
              <a:rPr dirty="0" smtClean="0"/>
              <a:t/>
            </a:r>
            <a:br>
              <a:rPr dirty="0" smtClean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quit或quitted。</a:t>
            </a:r>
            <a:endParaRPr lang="zh-CN" altLang="en-US" dirty="0"/>
          </a:p>
        </p:txBody>
      </p:sp>
      <p:pic>
        <p:nvPicPr>
          <p:cNvPr id="3" name="图片 3" descr="textimage1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0927" y="3067761"/>
            <a:ext cx="405255" cy="272280"/>
          </a:xfrm>
          <a:prstGeom prst="rect">
            <a:avLst/>
          </a:prstGeom>
        </p:spPr>
      </p:pic>
      <p:pic>
        <p:nvPicPr>
          <p:cNvPr id="4" name="图片 4" descr="textimage2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8616" y="4396744"/>
            <a:ext cx="447434" cy="300619"/>
          </a:xfrm>
          <a:prstGeom prst="rect">
            <a:avLst/>
          </a:prstGeom>
        </p:spPr>
      </p:pic>
      <p:pic>
        <p:nvPicPr>
          <p:cNvPr id="5" name="图片 5" descr="textimage18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48" y="933282"/>
            <a:ext cx="247650" cy="247649"/>
          </a:xfrm>
          <a:prstGeom prst="rect">
            <a:avLst/>
          </a:prstGeom>
        </p:spPr>
      </p:pic>
      <p:pic>
        <p:nvPicPr>
          <p:cNvPr id="6" name="Picture 4" descr="\\a015\吴双婷\线.tif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2145" y="1196166"/>
            <a:ext cx="720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48105" y="1687195"/>
            <a:ext cx="110363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48105" y="2152650"/>
            <a:ext cx="1049655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2335" y="3025775"/>
            <a:ext cx="84709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3205" y="4340225"/>
            <a:ext cx="115189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062815"/>
            <a:ext cx="8316000" cy="4961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3-3 (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)My uncle hasn’t been able to quit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smoking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(smoke), but at least he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has cut down.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考查非谓语动词。句意:我叔叔一直不能戒烟,但是至少他已经减少了(吸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烟的量)。quit后跟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.-ing形式作宾语,故填smoking。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完成句子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3-4 (2019江苏,阅读理解D,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)任务太艰巨了,Steve又生气又难过,说他想要放弃。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task was so hard, and Steve, angry and upset, said he </a:t>
            </a:r>
            <a:r>
              <a:rPr lang="zh-CN" altLang="en-US" sz="1815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was quitting/would quit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2325" kern="0" spc="12747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engage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.参与,参加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3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Adventure tourism:travellers explore unusual or remote destinations, often engaging </a:t>
            </a: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30"/>
              </a:spcBef>
            </a:pP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 risky activities.(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教材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P55)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探险旅游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: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旅行者探索不寻常的或偏远的目的地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经常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参与危险的活动。</a:t>
            </a:r>
            <a:endParaRPr lang="zh-CN" altLang="en-US" sz="2000" dirty="0" smtClean="0"/>
          </a:p>
        </p:txBody>
      </p:sp>
      <p:pic>
        <p:nvPicPr>
          <p:cNvPr id="3" name="图片 3" descr="textimage2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4326" y="1185696"/>
            <a:ext cx="338716" cy="227574"/>
          </a:xfrm>
          <a:prstGeom prst="rect">
            <a:avLst/>
          </a:prstGeom>
        </p:spPr>
      </p:pic>
      <p:pic>
        <p:nvPicPr>
          <p:cNvPr id="4" name="图片 4" descr="textimage2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675" y="3374683"/>
            <a:ext cx="357069" cy="239905"/>
          </a:xfrm>
          <a:prstGeom prst="rect">
            <a:avLst/>
          </a:prstGeom>
        </p:spPr>
      </p:pic>
      <p:pic>
        <p:nvPicPr>
          <p:cNvPr id="5" name="图片 5" descr="textimage23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786" y="4257530"/>
            <a:ext cx="1423108" cy="368167"/>
          </a:xfrm>
          <a:prstGeom prst="rect">
            <a:avLst/>
          </a:prstGeom>
        </p:spPr>
      </p:pic>
      <p:pic>
        <p:nvPicPr>
          <p:cNvPr id="6" name="Picture 4" descr="\\a015\吴双婷\线.tif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0" y="1120775"/>
            <a:ext cx="899795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3295" y="3787140"/>
            <a:ext cx="237363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348567"/>
            <a:ext cx="8316000" cy="4307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445" kern="0" spc="204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情景导学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Chen Guoqiang, an ordinary middle school student, has become the youngest pilot in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history of Chinese general aviation after engaging in many intensive training.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一名普通的中学生陈国强,在参加过多次强化训练后,已经成为中国通用航空史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上最年轻的飞行员。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soldiers were engaged in hand-to-hand combat with the enemy.士兵们与敌人展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开了肉搏。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480" kern="0" spc="471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归纳拓展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①engage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in 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(doing)sth.参加/从事某事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②be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engaged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in(doing)sth.参与/从事某事;忙于(做)某事</a:t>
            </a:r>
            <a:endParaRPr lang="zh-CN" altLang="en-US" dirty="0"/>
          </a:p>
        </p:txBody>
      </p:sp>
      <p:pic>
        <p:nvPicPr>
          <p:cNvPr id="3" name="图片 3" descr="textimage24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00" y="1420005"/>
            <a:ext cx="209549" cy="238124"/>
          </a:xfrm>
          <a:prstGeom prst="rect">
            <a:avLst/>
          </a:prstGeom>
        </p:spPr>
      </p:pic>
      <p:pic>
        <p:nvPicPr>
          <p:cNvPr id="4" name="图片 4" descr="textimage25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000" y="4422539"/>
            <a:ext cx="247650" cy="247649"/>
          </a:xfrm>
          <a:prstGeom prst="rect">
            <a:avLst/>
          </a:prstGeom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5600" y="4796790"/>
            <a:ext cx="64452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1580" y="5244465"/>
            <a:ext cx="87312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991377"/>
            <a:ext cx="8316000" cy="5212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单句语法填空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4-1 (2020天津,完形填空,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)Just a few days after the signs went up,he found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people sitting there and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engaging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(engage)in active and joyful conversations.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考查非谓语动词。句意:就在标牌挂起来的几天后,他发现人们坐在那里,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参与到活跃而愉快的交谈中。engage in (doing)sth.参加/从事某事,空格处和sit-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ting并列,故填engaging。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4-2 (2019北京,语法填空C,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)The students benefitting most from college are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those who are totally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engaged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(engage) in academic life, taking full advantage of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college’s chances and resources(资源).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考查形容词。句意:从大学中受益最多的学生是那些全身心地投入到学术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生活中,同时充分利用大学的机会和资源的人。 be engaged in sth.参与/从事某事;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忙于某事,故填engaged。</a:t>
            </a:r>
            <a:endParaRPr lang="zh-CN" altLang="en-US" dirty="0"/>
          </a:p>
        </p:txBody>
      </p:sp>
      <p:pic>
        <p:nvPicPr>
          <p:cNvPr id="3" name="图片 3" descr="textimage26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6123" y="1541463"/>
            <a:ext cx="457183" cy="307170"/>
          </a:xfrm>
          <a:prstGeom prst="rect">
            <a:avLst/>
          </a:prstGeom>
        </p:spPr>
      </p:pic>
      <p:pic>
        <p:nvPicPr>
          <p:cNvPr id="4" name="图片 4" descr="textimage27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4962" y="3695329"/>
            <a:ext cx="441220" cy="296444"/>
          </a:xfrm>
          <a:prstGeom prst="rect">
            <a:avLst/>
          </a:prstGeom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285" y="1939925"/>
            <a:ext cx="99123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25" y="4101465"/>
            <a:ext cx="92900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991377"/>
            <a:ext cx="8316000" cy="4899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完成句子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4-3 (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)随着高考的临近,我正忙于为之(做)准备。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With the College Entrance Examination drawing near, I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am engaged in preparing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 </a:t>
            </a: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2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for it.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2325" kern="0" spc="12672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mass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.大量,许多;团,块,堆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.大量的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3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There were forests, mountains with snowy tops and masses of ice. (教材P57)有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森林,山顶积雪的山峦,还有大片的冰。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445" kern="0" spc="204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情景导学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masses poured into the cinema to watch the film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Leap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and feel the spirit of the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Chinese women’s volleyball team again.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群众涌入电影院来观看电影《夺冠》,再次感受中国女排精神。</a:t>
            </a:r>
            <a:endParaRPr lang="zh-CN" altLang="en-US" dirty="0"/>
          </a:p>
        </p:txBody>
      </p:sp>
      <p:pic>
        <p:nvPicPr>
          <p:cNvPr id="3" name="图片 3" descr="textimage28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7057" y="1542886"/>
            <a:ext cx="427423" cy="287175"/>
          </a:xfrm>
          <a:prstGeom prst="rect">
            <a:avLst/>
          </a:prstGeom>
        </p:spPr>
      </p:pic>
      <p:pic>
        <p:nvPicPr>
          <p:cNvPr id="4" name="图片 4" descr="textimage29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001" y="2876418"/>
            <a:ext cx="1465310" cy="380980"/>
          </a:xfrm>
          <a:prstGeom prst="rect">
            <a:avLst/>
          </a:prstGeom>
        </p:spPr>
      </p:pic>
      <p:pic>
        <p:nvPicPr>
          <p:cNvPr id="5" name="图片 5" descr="textimage30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000" y="4240252"/>
            <a:ext cx="209549" cy="238125"/>
          </a:xfrm>
          <a:prstGeom prst="rect">
            <a:avLst/>
          </a:prstGeom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82970" y="1931035"/>
            <a:ext cx="234696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919939"/>
            <a:ext cx="8316000" cy="520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Masses of evidence shows that the major cause of the accident is his carelessness,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and the mass of citizens are in favour of the idea.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大量的证据表明,此次事故的主要原因是他的粗心大意,并且大多数市民都赞成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这一看法。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reforms are supported by a mass of the population.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改革得到了广大人民的支持。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480" kern="0" spc="471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归纳拓展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①the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masses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群众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②a mass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of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/masses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of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大量,许多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③the mass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of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大多数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④mass production批量生产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⑤mass audience 大众,受众</a:t>
            </a:r>
            <a:endParaRPr lang="zh-CN" altLang="en-US" dirty="0"/>
          </a:p>
        </p:txBody>
      </p:sp>
      <p:pic>
        <p:nvPicPr>
          <p:cNvPr id="3" name="图片 3" descr="textimage3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00" y="3593746"/>
            <a:ext cx="247650" cy="247649"/>
          </a:xfrm>
          <a:prstGeom prst="rect">
            <a:avLst/>
          </a:prstGeom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1905" y="3994785"/>
            <a:ext cx="72263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7660" y="4373245"/>
            <a:ext cx="68072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4190" y="4412615"/>
            <a:ext cx="68135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4985" y="4838700"/>
            <a:ext cx="68897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919939"/>
            <a:ext cx="8316000" cy="524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⑥(the)mass media大众传媒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注意:“a mass of/masses of+名词”作主语时,谓语动词的数要与of后面的名词保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持一致。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单句语法填空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5-1 (2019课标全国Ⅰ,语法填空,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)The polar bear is found in the Arctic Circle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and some big land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masses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(mass) as far south as Newfoundland.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考查名词的复数形式。句意:北极熊生长在北极圈和一些向南远至纽芬兰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的大片陆地上。mass为可数名词,此处被some修饰,因此用名词的复数形式。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5-2 (2016课标全国Ⅱ,七选五,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Some people may think that a garden is no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more than plants, flowers, patterns and masses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of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color.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考查介词。句意:有些人可能认为花园只不过是植物、花朵、图案和大量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的颜色。masses of大量,许多。</a:t>
            </a:r>
            <a:endParaRPr lang="zh-CN" altLang="en-US" dirty="0"/>
          </a:p>
        </p:txBody>
      </p:sp>
      <p:pic>
        <p:nvPicPr>
          <p:cNvPr id="3" name="图片 3" descr="textimage3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2557" y="2764009"/>
            <a:ext cx="445129" cy="299070"/>
          </a:xfrm>
          <a:prstGeom prst="rect">
            <a:avLst/>
          </a:prstGeom>
        </p:spPr>
      </p:pic>
      <p:pic>
        <p:nvPicPr>
          <p:cNvPr id="4" name="图片 4" descr="textimage33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7111" y="4512320"/>
            <a:ext cx="394823" cy="265271"/>
          </a:xfrm>
          <a:prstGeom prst="rect">
            <a:avLst/>
          </a:prstGeom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4275" y="3181985"/>
            <a:ext cx="111315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6660" y="4919980"/>
            <a:ext cx="69977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991377"/>
            <a:ext cx="8316000" cy="5016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根据汉语提示完成句子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5-3 (2016课标全国Ⅲ,阅读理解D,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)“The ‘if it bleeds’ rule works for </a:t>
            </a: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mass media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(大众传媒),”says Jonah Berger, a scholar at the University of </a:t>
            </a: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Penn-sylvania.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5-4(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)Although this means that supply is better able to increase demand, now that </a:t>
            </a: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supply is quick and efficient, the demand might fall because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mass produc-tion    </a:t>
            </a:r>
            <a:endParaRPr lang="en-US" altLang="zh-CN" sz="1815" u="sng" kern="0" dirty="0" smtClea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(大规模生产)lowers the quality of the handicraft and it is difficult to find u-nique </a:t>
            </a: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designs on each item.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2325" kern="0" spc="12747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cheer(...)up(使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)高兴起来,振奋起来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3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To cheer her up, we went to a typical Quebec restaurant for lunch.(教材P57)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为了让她高兴起来,我们去了一家典型的魁北克餐馆吃午饭。</a:t>
            </a:r>
            <a:endParaRPr lang="zh-CN" altLang="en-US" dirty="0"/>
          </a:p>
        </p:txBody>
      </p:sp>
      <p:pic>
        <p:nvPicPr>
          <p:cNvPr id="3" name="图片 3" descr="textimage34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3380" y="1541464"/>
            <a:ext cx="457182" cy="307169"/>
          </a:xfrm>
          <a:prstGeom prst="rect">
            <a:avLst/>
          </a:prstGeom>
        </p:spPr>
      </p:pic>
      <p:pic>
        <p:nvPicPr>
          <p:cNvPr id="4" name="图片 4" descr="textimage35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215" y="2848765"/>
            <a:ext cx="419827" cy="282071"/>
          </a:xfrm>
          <a:prstGeom prst="rect">
            <a:avLst/>
          </a:prstGeom>
        </p:spPr>
      </p:pic>
      <p:pic>
        <p:nvPicPr>
          <p:cNvPr id="5" name="图片 5" descr="textimage36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8989" y="4588729"/>
            <a:ext cx="1558433" cy="403176"/>
          </a:xfrm>
          <a:prstGeom prst="rect">
            <a:avLst/>
          </a:prstGeom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" y="1964055"/>
            <a:ext cx="124968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8770" y="3321050"/>
            <a:ext cx="208407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991377"/>
            <a:ext cx="8316000" cy="5237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luggage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.行李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11.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credit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.赊购,信贷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12.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cash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.现款,现金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13.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flight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.航班,班机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14.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remote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.偏僻的,偏远的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15.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engage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.参与,参加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16.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soccer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.英式足球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17.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vehicle</a:t>
            </a:r>
            <a:r>
              <a:rPr lang="zh-CN" altLang="en-US" sz="1815" i="1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.交通工具,车辆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18.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mass</a:t>
            </a:r>
            <a:r>
              <a:rPr lang="zh-CN" altLang="en-US" sz="1815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.大量,许多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(B)阅读词汇—明词义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1.indigenous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本地的,土生土长的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2.kangaroo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袋鼠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305" y="1053465"/>
            <a:ext cx="81407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305" y="1480185"/>
            <a:ext cx="59690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305" y="1906270"/>
            <a:ext cx="50609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245" y="2320290"/>
            <a:ext cx="56896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2758440"/>
            <a:ext cx="71183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305" y="3241675"/>
            <a:ext cx="742315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305" y="3629025"/>
            <a:ext cx="74231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155" y="4101465"/>
            <a:ext cx="828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9490" y="4510405"/>
            <a:ext cx="64071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6960" y="5403215"/>
            <a:ext cx="198120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1205" y="5760085"/>
            <a:ext cx="69596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062815"/>
            <a:ext cx="8316000" cy="4799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445" kern="0" spc="204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情景导学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Cheer up, and better times may be ahead.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振作起来,更好的时代可能就在前方。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 thousand supporters packed into the stadium to cheer them on.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一千名支持者涌进体育场为他们加油。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Sarah pretended to be cheerful, saying nothing about the argument.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萨拉假装很高兴,对争吵只字未提。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480" kern="0" spc="471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归纳拓展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①cheer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on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为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加油,为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喝彩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②cheer(sb.)on为(某人)加油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③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cheerful    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.高兴的</a:t>
            </a:r>
            <a:endParaRPr lang="zh-CN" altLang="en-US" dirty="0"/>
          </a:p>
        </p:txBody>
      </p:sp>
      <p:pic>
        <p:nvPicPr>
          <p:cNvPr id="3" name="图片 3" descr="textimage37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00" y="1153416"/>
            <a:ext cx="209549" cy="238125"/>
          </a:xfrm>
          <a:prstGeom prst="rect">
            <a:avLst/>
          </a:prstGeom>
        </p:spPr>
      </p:pic>
      <p:pic>
        <p:nvPicPr>
          <p:cNvPr id="4" name="图片 4" descr="textimage38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000" y="4209950"/>
            <a:ext cx="247650" cy="247649"/>
          </a:xfrm>
          <a:prstGeom prst="rect">
            <a:avLst/>
          </a:prstGeom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0980" y="4591685"/>
            <a:ext cx="70675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" y="5429885"/>
            <a:ext cx="121348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777063"/>
            <a:ext cx="8316000" cy="56853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单句语法填空</a:t>
            </a:r>
            <a:endParaRPr lang="zh-CN" altLang="en-US" sz="20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6-1 (2020浙江1月,读后续写,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)They even let her sit on the sofa, but the old girl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just wasn’t her usual cheerful self. Her owners started to get worried. “What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should we do to cheer Poppy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up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?”asked Dad.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考查固定短语。句意:爸爸问:“我们该怎么做才能让波比高兴起来?”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cheer...up使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高兴起来。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6-2 (2017课标全国Ⅲ,阅读理解A,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)This attractive tour takes you to some of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San Francisco’s most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cheerful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(cheer) holiday scenes.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考查形容词。此处作定语,修饰名词短语holiday scenes,因此用形容词形式。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6-3 (2016天津,完形填空,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)Cathy didn’t expect any award but was still there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cheer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on  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her friends and praise their accomplishments.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考查固定短语。句意:Cathy并没有期望得到任何奖项,但她仍然在那里为</a:t>
            </a: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她的朋友们加油助威,赞美他们的成就。cheer on为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加油,为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喝彩。</a:t>
            </a:r>
            <a:endParaRPr lang="zh-CN" altLang="en-US" sz="2000" dirty="0" smtClean="0"/>
          </a:p>
        </p:txBody>
      </p:sp>
      <p:pic>
        <p:nvPicPr>
          <p:cNvPr id="3" name="图片 3" descr="textimage3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0363" y="1318449"/>
            <a:ext cx="470133" cy="315870"/>
          </a:xfrm>
          <a:prstGeom prst="rect">
            <a:avLst/>
          </a:prstGeom>
        </p:spPr>
      </p:pic>
      <p:pic>
        <p:nvPicPr>
          <p:cNvPr id="4" name="图片 4" descr="textimage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6892" y="3491707"/>
            <a:ext cx="433670" cy="291371"/>
          </a:xfrm>
          <a:prstGeom prst="rect">
            <a:avLst/>
          </a:prstGeom>
        </p:spPr>
      </p:pic>
      <p:pic>
        <p:nvPicPr>
          <p:cNvPr id="5" name="图片 5" descr="textimage4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4678" y="4777591"/>
            <a:ext cx="452018" cy="303699"/>
          </a:xfrm>
          <a:prstGeom prst="rect">
            <a:avLst/>
          </a:prstGeom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3920" y="2145665"/>
            <a:ext cx="71564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1630" y="3874135"/>
            <a:ext cx="125857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7650" y="5215255"/>
            <a:ext cx="70866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134253"/>
            <a:ext cx="8316000" cy="4356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6-4 (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)So we went over to the flower seller and asked her if we could buy a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flower for the lady to cheer her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up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考查固定短语。句意:所以我们走到卖花人那里,问她我们是否可以买一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朵花给那位女士,让她高兴起来。cheer(...) up(使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)高兴起来。</a:t>
            </a: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             　when it comes to... 当涉及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时,当谈到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时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3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I use my photography to make an impact on people, especially when it comes to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environmental issues.(教材P51)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我用我的摄影术对人们产生影响,尤其是当涉及环境问题时。</a:t>
            </a:r>
            <a:endParaRPr lang="zh-CN" altLang="en-US" dirty="0"/>
          </a:p>
        </p:txBody>
      </p:sp>
      <p:pic>
        <p:nvPicPr>
          <p:cNvPr id="3" name="图片 3" descr="textimage4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4326" y="1257134"/>
            <a:ext cx="338716" cy="227575"/>
          </a:xfrm>
          <a:prstGeom prst="rect">
            <a:avLst/>
          </a:prstGeom>
        </p:spPr>
      </p:pic>
      <p:pic>
        <p:nvPicPr>
          <p:cNvPr id="4" name="图片 4" descr="textimage43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1768" y="3116993"/>
            <a:ext cx="2066050" cy="426157"/>
          </a:xfrm>
          <a:prstGeom prst="rect">
            <a:avLst/>
          </a:prstGeom>
        </p:spPr>
      </p:pic>
      <p:pic>
        <p:nvPicPr>
          <p:cNvPr id="5" name="图片 5" descr="textimage44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000" y="3805089"/>
            <a:ext cx="1137356" cy="309647"/>
          </a:xfrm>
          <a:prstGeom prst="rect">
            <a:avLst/>
          </a:prstGeom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3470" y="1672590"/>
            <a:ext cx="70739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77129"/>
            <a:ext cx="8316000" cy="4264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445" kern="0" spc="204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情景导学</a:t>
            </a:r>
            <a:endParaRPr lang="zh-CN" altLang="en-US" sz="20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(21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st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Century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Teens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,2020年11月)When it comes to web celebrities, the 20-year-old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Tibetan guy Ding Zhen recently attracted a lot of attention after a photographer post-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ed a video of him on Douyin.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说到网络红人,20岁的藏族小伙丁真最近在一名摄影师在抖音上发布了关于他的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一段视频后,吸引了很多人的注意。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When it comes to raising children, different parents have different opinions.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当谈到养育孩子时,不同的家长有不同的观点。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480" kern="0" spc="471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归纳拓展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when it comes to...中的to为介词,其后接动词时,用</a:t>
            </a:r>
            <a:r>
              <a:rPr lang="zh-CN" altLang="en-US" sz="1815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</a:t>
            </a:r>
            <a:r>
              <a:rPr lang="zh-CN" altLang="en-US" sz="1815" i="1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.-ing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形式。</a:t>
            </a:r>
            <a:endParaRPr lang="zh-CN" altLang="en-US" dirty="0"/>
          </a:p>
        </p:txBody>
      </p:sp>
      <p:pic>
        <p:nvPicPr>
          <p:cNvPr id="3" name="图片 3" descr="textimage46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4757596"/>
            <a:ext cx="247650" cy="247649"/>
          </a:xfrm>
          <a:prstGeom prst="rect">
            <a:avLst/>
          </a:prstGeom>
        </p:spPr>
      </p:pic>
      <p:pic>
        <p:nvPicPr>
          <p:cNvPr id="5" name="图片 6" descr="textimage45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48" y="1400010"/>
            <a:ext cx="209549" cy="238125"/>
          </a:xfrm>
          <a:prstGeom prst="rect">
            <a:avLst/>
          </a:prstGeom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5770" y="5184775"/>
            <a:ext cx="101282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810943"/>
            <a:ext cx="8316000" cy="370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单句语法填空</a:t>
            </a:r>
            <a:endParaRPr lang="zh-CN" altLang="en-US" dirty="0"/>
          </a:p>
        </p:txBody>
      </p:sp>
      <p:pic>
        <p:nvPicPr>
          <p:cNvPr id="4" name="图片 4" descr="textimage47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1433758"/>
            <a:ext cx="1071570" cy="36174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720000" y="2148138"/>
            <a:ext cx="8316000" cy="3077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1-1 (2019江苏,任务型阅读,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We are so fond of our high intelligence that we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assume that when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it 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comes to brain power, more must be better.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句意:我们如此喜欢自己的高智商,以至于我们认为当涉及脑力时,一定是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越多越好。when it comes to...意为“当涉及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的时候”,故填it。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1-2 (2018课标全国Ⅱ,阅读理解C,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The most hopeful data shared in the report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shows clear evidence of parents serving as examples and important guides for their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kids when it comes to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reading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(read).</a:t>
            </a:r>
            <a:endParaRPr lang="zh-CN" altLang="en-US" dirty="0"/>
          </a:p>
        </p:txBody>
      </p:sp>
      <p:pic>
        <p:nvPicPr>
          <p:cNvPr id="7" name="图片 3" descr="textimage48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6333" y="2296040"/>
            <a:ext cx="371287" cy="249458"/>
          </a:xfrm>
          <a:prstGeom prst="rect">
            <a:avLst/>
          </a:prstGeom>
        </p:spPr>
      </p:pic>
      <p:pic>
        <p:nvPicPr>
          <p:cNvPr id="8" name="图片 4" descr="textimage49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3254" y="4009207"/>
            <a:ext cx="427308" cy="287097"/>
          </a:xfrm>
          <a:prstGeom prst="rect">
            <a:avLst/>
          </a:prstGeom>
        </p:spPr>
      </p:pic>
      <p:pic>
        <p:nvPicPr>
          <p:cNvPr id="9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75" y="2664460"/>
            <a:ext cx="57404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8280" y="4868545"/>
            <a:ext cx="110934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461601"/>
            <a:ext cx="8316000" cy="260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句意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: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报告中分享的最乐观的数据显示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有明显证据表明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当涉及阅读方面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时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父母对孩子起到了榜样和重要指导的作用。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when it comes to...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中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为介词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后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接动名词作宾语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故填</a:t>
            </a:r>
            <a:r>
              <a:rPr lang="en-US" altLang="zh-CN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reading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。</a:t>
            </a:r>
            <a:endParaRPr lang="zh-CN" altLang="en-US" sz="20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完成句子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1-3 (2020天津5月,阅读理解C,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)当谈到对地球的危害时,交通运输有很多责任。</a:t>
            </a:r>
            <a:endParaRPr lang="zh-CN" altLang="en-US" sz="2000" dirty="0" smtClean="0"/>
          </a:p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Transport has a lot to answer for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when it comes to harming  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planet.</a:t>
            </a:r>
            <a:endParaRPr lang="zh-CN" altLang="en-US" sz="2000" dirty="0" smtClean="0"/>
          </a:p>
        </p:txBody>
      </p:sp>
      <p:pic>
        <p:nvPicPr>
          <p:cNvPr id="5" name="图片 5" descr="textimage5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3247551"/>
            <a:ext cx="452809" cy="304230"/>
          </a:xfrm>
          <a:prstGeom prst="rect">
            <a:avLst/>
          </a:prstGeom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6820" y="3706495"/>
            <a:ext cx="290703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850565"/>
            <a:ext cx="8316000" cy="3427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46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动词-ing形式作定语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一、现在分词和动名词作定语的区别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观察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boy playing football in the playground is my younger brother.=The boy that/who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is playing football in the playground is my younger brother.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在操场上踢足球的那个男孩是我的弟弟。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No one is allowed to speak aloud in the reading room.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阅览室里不准大声说话。</a:t>
            </a:r>
            <a:endParaRPr lang="zh-CN" altLang="en-US" dirty="0"/>
          </a:p>
        </p:txBody>
      </p:sp>
      <p:pic>
        <p:nvPicPr>
          <p:cNvPr id="3" name="图片 3" descr="textimage5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1205691"/>
            <a:ext cx="2208926" cy="455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11553"/>
            <a:ext cx="8316000" cy="4763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归纳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(1)现在分词作定语时,它和被修饰词之间有逻辑上的①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主动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关系,表示被修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饰词进行的动作,相当于一个②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定语 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从句。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(2)动名词作定语表示被修饰词的某种性能或③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用途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,相当于由for构成的介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词短语。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二、现在分词作定语的位置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观察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You should adapt to the changing situation.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你应该适应不断变化的形势。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man sitting under the big tree is my uncle.</a:t>
            </a: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坐在那棵大树下的人是我的叔叔。</a:t>
            </a:r>
            <a:endParaRPr lang="zh-CN" altLang="en-US" dirty="0" smtClean="0"/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1245" y="1672590"/>
            <a:ext cx="95821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2540" y="2106295"/>
            <a:ext cx="89471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115" y="2536190"/>
            <a:ext cx="93027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861258"/>
            <a:ext cx="8316000" cy="5621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building being built now will be our dining hall.</a:t>
            </a:r>
            <a:endParaRPr lang="zh-CN" altLang="en-US" sz="20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现在正在建造的那座楼将会是我们的食堂。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归纳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单个的现在分词作定语时一般放在被修饰词之④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前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;现在分词短语作定语一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般放在被修饰词之⑤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后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三、注意事项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观察1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He brought us a very interesting book.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他给我们带来了一本非常有趣的书。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归纳1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能前置的现在分词大都是已经被形容词化了的现在分词,它之前常有程度副词,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甚至其本身还有比较级和最高级形式等。常见的有:exciting、interesting、sur-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prising、puzzling、frightening、amusing等。</a:t>
            </a:r>
            <a:endParaRPr lang="zh-CN" altLang="en-US" dirty="0"/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3075" y="2242820"/>
            <a:ext cx="69977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1465" y="2599690"/>
            <a:ext cx="70675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777063"/>
            <a:ext cx="8316000" cy="55978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观察2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students who have seen the film are coming out of the cinema.(√)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students having seen the film are coming out of the cinema.(</a:t>
            </a:r>
            <a:r>
              <a:rPr lang="zh-CN" altLang="en-US" sz="1815" kern="0" dirty="0" smtClean="0">
                <a:solidFill>
                  <a:srgbClr val="000000"/>
                </a:solidFill>
                <a:latin typeface="NEU-BZ" pitchFamily="65" charset="-122"/>
                <a:ea typeface="NEU-BZ" pitchFamily="65" charset="-122"/>
              </a:rPr>
              <a:t>✕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看完电影的学生们正走出电影院。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归纳2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⑥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现在分词的完成式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(即having done/having been done)一般不作定语。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观察3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People waiting for the bus often shelter from the rain in my doorway.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等公共汽车的人经常在我家门口躲雨。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like to hear songs sung by Jackson.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我喜欢听杰克逊唱的歌。</a:t>
            </a: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I’m looking for a room to live in.</a:t>
            </a: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我正在找房子住。</a:t>
            </a:r>
            <a:endParaRPr lang="zh-CN" altLang="en-US" sz="2000" dirty="0" smtClean="0"/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720" y="3001645"/>
            <a:ext cx="234505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062815"/>
            <a:ext cx="8316000" cy="5237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3.crocodile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鳄鱼    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4.quest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(长期的)寻求,探索,追求   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5.landscape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(陆上的)风景,景致    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6.volcano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火山    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7.embassy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大使馆    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8.visa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(护照上的)签证    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9.budget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预算    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10.transfer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转乘,换乘    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11.currency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货币,通货    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12.souvenir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纪念品,纪念物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13.café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咖啡馆,小餐馆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14.deer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鹿    </a:t>
            </a:r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0565" y="1134745"/>
            <a:ext cx="100330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2745" y="1544320"/>
            <a:ext cx="286448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370" y="1972945"/>
            <a:ext cx="232600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2396490"/>
            <a:ext cx="101790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0565" y="2839720"/>
            <a:ext cx="123380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395" y="3258820"/>
            <a:ext cx="203136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2765" y="3687445"/>
            <a:ext cx="107251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5650" y="4125595"/>
            <a:ext cx="140589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370" y="4544695"/>
            <a:ext cx="146939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370" y="5001895"/>
            <a:ext cx="159829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0505" y="5430375"/>
            <a:ext cx="1643074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0525" y="5880100"/>
            <a:ext cx="75438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134253"/>
            <a:ext cx="8316000" cy="490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归纳3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现在分词、过去分词和不定式作定语的一般区别:现在分词表示正在进行或习惯性的动作;过去分词表示⑦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被动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或完成意义;不定式表示动作⑧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尚未发生 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2360" kern="0" spc="9415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单句语法填空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1.(2020天津,阅读理解A,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)They have transformed themselves into places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where you can develop your love of knowledge,meet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interesting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(interest) peo-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ple,or find out how to start a business.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句意:它们已经把自己变成了这样的地方,在这里你可以发展你对知识的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热爱,遇见有趣的人,或者了解如何创业。此处interesting是形容词化的现在分词</a:t>
            </a: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作定语来修饰名词people,故填interesting。</a:t>
            </a:r>
            <a:endParaRPr lang="zh-CN" altLang="en-US" sz="2000" dirty="0" smtClean="0"/>
          </a:p>
        </p:txBody>
      </p:sp>
      <p:pic>
        <p:nvPicPr>
          <p:cNvPr id="3" name="图片 3" descr="textimage5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543018"/>
            <a:ext cx="1071570" cy="361740"/>
          </a:xfrm>
          <a:prstGeom prst="rect">
            <a:avLst/>
          </a:prstGeom>
        </p:spPr>
      </p:pic>
      <p:pic>
        <p:nvPicPr>
          <p:cNvPr id="4" name="图片 4" descr="textimage53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4678" y="3543150"/>
            <a:ext cx="428227" cy="287714"/>
          </a:xfrm>
          <a:prstGeom prst="rect">
            <a:avLst/>
          </a:prstGeom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07055" y="2035810"/>
            <a:ext cx="91313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22795" y="2035810"/>
            <a:ext cx="137287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5475" y="3930015"/>
            <a:ext cx="109855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440000"/>
            <a:ext cx="8316000" cy="4337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2.(2020全国Ⅰ,阅读理解C,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)In fact,anyone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wishing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(wish) to try race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walking should probably first consult a coach or experienced racer to learn proper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technique,she says.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句意:她说,事实上,任何想尝试竞走的人也许应该先咨询教练或者有经验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的选手,以学习正确的技巧。此处anyone和wish之间是逻辑上的主动关系,应用现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在分词作定语,故填wishing。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3.(2020天津,阅读理解C,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)In the past,sound engineers worked in the back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rooms of recording studios,but many of today’s sound professionals are sharing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their knowledge and experience with professionals in other fields to create new prod-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ucts </a:t>
            </a:r>
            <a:r>
              <a:rPr lang="zh-CN" altLang="en-US" sz="1815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based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(base) on the phenomenon we call sound.</a:t>
            </a:r>
          </a:p>
        </p:txBody>
      </p:sp>
      <p:pic>
        <p:nvPicPr>
          <p:cNvPr id="3" name="图片 3" descr="textimage54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8759" y="1562881"/>
            <a:ext cx="427423" cy="287175"/>
          </a:xfrm>
          <a:prstGeom prst="rect">
            <a:avLst/>
          </a:prstGeom>
        </p:spPr>
      </p:pic>
      <p:pic>
        <p:nvPicPr>
          <p:cNvPr id="4" name="图片 4" descr="textimage55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7067" y="4134649"/>
            <a:ext cx="404801" cy="271976"/>
          </a:xfrm>
          <a:prstGeom prst="rect">
            <a:avLst/>
          </a:prstGeom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5895" y="1527810"/>
            <a:ext cx="82867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4265" y="5359400"/>
            <a:ext cx="67754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919939"/>
            <a:ext cx="8316000" cy="5230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句意:在过去,音响师们在录音棚的密室里工作,但现在许多声音方面的专</a:t>
            </a:r>
            <a:endParaRPr lang="zh-CN" altLang="en-US" sz="20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业人员正在与其他领域的专业人员分享他们的知识和经验,从而根据我们称作声</a:t>
            </a:r>
            <a:r>
              <a:rPr dirty="0" smtClean="0"/>
              <a:t/>
            </a:r>
            <a:br>
              <a:rPr dirty="0" smtClean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音的现象创造出新产品。此处products与base之间是逻辑上的被动关系,应用过</a:t>
            </a:r>
            <a:r>
              <a:rPr dirty="0" smtClean="0"/>
              <a:t/>
            </a:r>
            <a:br>
              <a:rPr dirty="0" smtClean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去分词作后置定语。故填based。</a:t>
            </a:r>
            <a:endParaRPr lang="zh-CN" altLang="en-US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4.(2019江苏,阅读理解C,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)Who cares if people think wrongly that the internet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has had more important influences than the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washing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(wash) machine?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句意:谁在乎人们是否错误地认为互联网的影响比洗衣机更重要?此处表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示machine的功能,用动名词作定语,故填washing。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5.(2019天津,阅读理解C,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)With such models, scientists have found out some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key principles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operating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(operate) in food webs.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句意:通过这些</a:t>
            </a:r>
            <a:r>
              <a:rPr lang="zh-CN" altLang="en-US" sz="1815" kern="0" spc="-15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模型,科学家们发现了在食物网中起作用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的一些关键原理。此处principles和operate之间是逻辑上的主动关系,应用现在分词作定语,故填operating。</a:t>
            </a:r>
            <a:endParaRPr lang="zh-CN" altLang="en-US" dirty="0"/>
          </a:p>
        </p:txBody>
      </p:sp>
      <p:pic>
        <p:nvPicPr>
          <p:cNvPr id="3" name="图片 3" descr="textimage56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2705889"/>
            <a:ext cx="418830" cy="281401"/>
          </a:xfrm>
          <a:prstGeom prst="rect">
            <a:avLst/>
          </a:prstGeom>
        </p:spPr>
      </p:pic>
      <p:pic>
        <p:nvPicPr>
          <p:cNvPr id="4" name="图片 4" descr="textimage57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4678" y="4420401"/>
            <a:ext cx="434561" cy="291971"/>
          </a:xfrm>
          <a:prstGeom prst="rect">
            <a:avLst/>
          </a:prstGeom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8055" y="3126740"/>
            <a:ext cx="98107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370" y="4896485"/>
            <a:ext cx="95250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919939"/>
            <a:ext cx="8316000" cy="4843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6.(2019天津,10,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)Most colleges now offer first-year students a course specially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designed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(design) to help them succeed academically and personally.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句意:现在,大多数大学都为大一学生提供一门专门为他们设计的课程,以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帮助他们在学业和个人发展方面取得成功。a course与design之间是逻辑上的被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动关系,应用过去分词作后置定语。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7.(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Abercrombie &amp; Kent, a travel company in Hong Kong, says it regularly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arranges quick getaways here for people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living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(live)in Shanghai and Hong Kong.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people与live之间为主动关系,此处应为现在分词短语作后置定语。故填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living。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8.(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)Laura was away in Paris for over a week. When she got home, there was a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pile of mail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waiting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(wait) for her.</a:t>
            </a:r>
            <a:endParaRPr lang="zh-CN" altLang="en-US" dirty="0"/>
          </a:p>
        </p:txBody>
      </p:sp>
      <p:pic>
        <p:nvPicPr>
          <p:cNvPr id="3" name="图片 3" descr="textimage58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8860" y="1134253"/>
            <a:ext cx="363807" cy="244432"/>
          </a:xfrm>
          <a:prstGeom prst="rect">
            <a:avLst/>
          </a:prstGeom>
        </p:spPr>
      </p:pic>
      <p:pic>
        <p:nvPicPr>
          <p:cNvPr id="4" name="图片 4" descr="textimage5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497" y="3200336"/>
            <a:ext cx="433669" cy="291371"/>
          </a:xfrm>
          <a:prstGeom prst="rect">
            <a:avLst/>
          </a:prstGeom>
        </p:spPr>
      </p:pic>
      <p:pic>
        <p:nvPicPr>
          <p:cNvPr id="5" name="图片 5" descr="textimage6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963" y="4945690"/>
            <a:ext cx="387765" cy="260529"/>
          </a:xfrm>
          <a:prstGeom prst="rect">
            <a:avLst/>
          </a:prstGeom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547" y="1440007"/>
            <a:ext cx="928694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5005" y="3588385"/>
            <a:ext cx="68643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3725" y="5339715"/>
            <a:ext cx="85598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440000"/>
            <a:ext cx="8316000" cy="399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解析　句意:Laura去巴黎待了一个多星期。当她回到家的时候,有一堆邮件等着</a:t>
            </a:r>
            <a:endParaRPr lang="zh-CN" altLang="en-US" sz="20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她(处理)。此处wait与mail之间是主动关系,故填wait的现在分词形式waiting。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按要求改写下面句子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9.(2020全国Ⅱ,书面表达,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)There is a small river flowing through the farm.(改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为含有定语从句的句子)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→There is a small river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that/which flows through the farm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完成句子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10.(</a:t>
            </a:r>
            <a:r>
              <a:rPr lang="zh-CN" altLang="en-US" sz="2035" kern="0" spc="2766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 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)往那儿看——有一条又长又曲折的小路通向那所房子。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Look over there—there’s a very long, winding path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leading up to the house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.</a:t>
            </a:r>
            <a:endParaRPr lang="zh-CN" altLang="en-US" dirty="0"/>
          </a:p>
        </p:txBody>
      </p:sp>
      <p:pic>
        <p:nvPicPr>
          <p:cNvPr id="3" name="图片 3" descr="textimage6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6116" y="2848765"/>
            <a:ext cx="342106" cy="229852"/>
          </a:xfrm>
          <a:prstGeom prst="rect">
            <a:avLst/>
          </a:prstGeom>
        </p:spPr>
      </p:pic>
      <p:pic>
        <p:nvPicPr>
          <p:cNvPr id="4" name="图片 4" descr="textimage62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2976" y="4634715"/>
            <a:ext cx="443705" cy="298114"/>
          </a:xfrm>
          <a:prstGeom prst="rect">
            <a:avLst/>
          </a:prstGeom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0215" y="3669665"/>
            <a:ext cx="324040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950" y="5019675"/>
            <a:ext cx="225806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440000"/>
            <a:ext cx="8316000" cy="259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15.poutine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肉汁乳酪薯条(加拿大一种食品)    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16.gravy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(调味用的)肉汁   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(C)拓展词汇—灵活用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profession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.(需要高等教育和训练的)专业,行业→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professional</a:t>
            </a:r>
            <a:r>
              <a:rPr lang="zh-CN" altLang="en-US" sz="1815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.职业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的,专业的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continent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.洲,大洲,大陆→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continental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i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.大陆的,大洲的</a:t>
            </a:r>
            <a:endParaRPr lang="zh-CN" altLang="en-US" dirty="0"/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495" y="1491615"/>
            <a:ext cx="370586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190" y="1930400"/>
            <a:ext cx="206819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370" y="2787650"/>
            <a:ext cx="126873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7255" y="2787650"/>
            <a:ext cx="138430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370" y="3674745"/>
            <a:ext cx="91694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755" y="3641725"/>
            <a:ext cx="110299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062815"/>
            <a:ext cx="8316000" cy="5237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Ⅱ.重点短语</a:t>
            </a:r>
            <a:endParaRPr lang="zh-CN" altLang="en-US" b="1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set off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出发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be determined to do sth.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决心做某事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fall in love with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爱上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in particular 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尤其,特别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be used to (doing) sth.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习惯于(做)某事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over time</a:t>
            </a:r>
            <a:r>
              <a:rPr lang="zh-CN" altLang="en-US" sz="1815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随着时间的推移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apply for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申请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be based on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以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为基础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check in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登记;报到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 advance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提前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11.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 cash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用现金</a:t>
            </a:r>
            <a:endParaRPr lang="zh-CN" altLang="en-US" dirty="0"/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745" y="1544320"/>
            <a:ext cx="67691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370" y="1972945"/>
            <a:ext cx="227330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370" y="2411095"/>
            <a:ext cx="195897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565" y="2839720"/>
            <a:ext cx="159385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580" y="3268345"/>
            <a:ext cx="204279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005" y="3687445"/>
            <a:ext cx="93472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580" y="4189095"/>
            <a:ext cx="90614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580" y="4554220"/>
            <a:ext cx="111506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005" y="4973320"/>
            <a:ext cx="935355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670" y="5448300"/>
            <a:ext cx="102933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545" y="5943600"/>
            <a:ext cx="704215" cy="30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36639"/>
            <a:ext cx="8316000" cy="4361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12.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engage in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参加,(使)从事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13.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pick up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捡起;获得;收拾;学会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14.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fall asleep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入睡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15.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cheer sb. up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使某人振奋;使某人高兴起来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16.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get mad  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生气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17.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keep in touch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保持联系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18.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at the foot of  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在</a:t>
            </a:r>
            <a:r>
              <a:rPr lang="zh-CN" altLang="en-US" sz="1815" kern="0" dirty="0" smtClea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底部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19.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so far   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到目前为止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20.force sb. into (doing) sth.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迫使某人(做)某事   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21.make an impact on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对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产生影响    </a:t>
            </a:r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1296670"/>
            <a:ext cx="135318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0610" y="1715770"/>
            <a:ext cx="114363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0610" y="2144395"/>
            <a:ext cx="143002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2573020"/>
            <a:ext cx="157162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5685" y="3001645"/>
            <a:ext cx="124523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880" y="3439795"/>
            <a:ext cx="171069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0610" y="3858895"/>
            <a:ext cx="158305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880" y="4297045"/>
            <a:ext cx="97663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1535" y="4725670"/>
            <a:ext cx="2301875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2570" y="5182235"/>
            <a:ext cx="212280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440000"/>
            <a:ext cx="8316000" cy="2171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22.make a comment about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评论    </a:t>
            </a:r>
            <a:endParaRPr lang="zh-CN" altLang="en-US" sz="2000" dirty="0" smtClean="0"/>
          </a:p>
          <a:p>
            <a:pPr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23.become familiar with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对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熟知    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24.credit card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信用卡    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25.can’t wait to do sth.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迫不及待做某事    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26.get lost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迷路    </a:t>
            </a:r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370" y="1491615"/>
            <a:ext cx="93980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650" y="1920240"/>
            <a:ext cx="163131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1525" y="2348865"/>
            <a:ext cx="117284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740" y="2767965"/>
            <a:ext cx="213233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4025" y="3241675"/>
            <a:ext cx="98615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062815"/>
            <a:ext cx="8316000" cy="520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Ⅲ.经典结构</a:t>
            </a:r>
            <a:endParaRPr lang="zh-CN" altLang="en-US" b="1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1.要想在旅行中全职工作,你必须热爱大自然。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work full time in travel</a:t>
            </a:r>
            <a:r>
              <a:rPr lang="zh-CN" altLang="en-US" sz="1815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, you have to love nature.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2.我用我的摄影术对人们产生影响,尤其是当提到环境问题时。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use my photography to make an impact on people, especially </a:t>
            </a:r>
            <a:endParaRPr lang="en-US" altLang="zh-CN" sz="1815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when it comes to environmental issues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3.如果我能做些什么事来让别人意识到这个问题,那么那就是解决方案的一部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分。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If I can do something to 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make others aware o</a:t>
            </a:r>
            <a:r>
              <a:rPr lang="zh-CN" altLang="en-US" sz="1815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the problem, then that’s part of </a:t>
            </a:r>
            <a:r>
              <a:rPr dirty="0"/>
              <a:t/>
            </a:r>
            <a:br>
              <a:rPr dirty="0"/>
            </a:b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solution.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4.然后所有我们要做的就是收拾行李。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Then all  </a:t>
            </a:r>
            <a:r>
              <a:rPr lang="zh-CN" altLang="en-US" sz="1815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we have to do is pack luggage</a:t>
            </a:r>
            <a:r>
              <a:rPr lang="zh-CN" altLang="en-US" sz="1815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.</a:t>
            </a:r>
            <a:endParaRPr lang="zh-CN" altLang="en-US" dirty="0"/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25" y="1973580"/>
            <a:ext cx="260413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90" y="3241675"/>
            <a:ext cx="3687445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7995" y="4572000"/>
            <a:ext cx="2070100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635" y="5830570"/>
            <a:ext cx="2883535" cy="3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ustomerInfo>
  <UserName>Administrator</UserName>
  <CompanyName/>
  <MachineID>A666</MachineID>
  <ToolID>ljRTAAAAKGU=</ToolID>
  <Data><![CDATA[bGpSVEFBQUFLR1U9]]></Data>
</CustomerInfo>
</file>

<file path=customXml/itemProps1.xml><?xml version="1.0" encoding="utf-8"?>
<ds:datastoreItem xmlns:ds="http://schemas.openxmlformats.org/officeDocument/2006/customXml" ds:itemID="{65177340-4C66-4DF9-8CF4-419D7FD662E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1-Unit 1　Food for thought</Template>
  <TotalTime>0</TotalTime>
  <Words>671</Words>
  <Application>Microsoft Office PowerPoint</Application>
  <PresentationFormat>自定义</PresentationFormat>
  <Paragraphs>358</Paragraphs>
  <Slides>44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dc:creator/>
  <cp:lastModifiedBy>Administrator</cp:lastModifiedBy>
  <cp:revision>93</cp:revision>
  <dcterms:created xsi:type="dcterms:W3CDTF">2021-06-27T00:07:01Z</dcterms:created>
  <dcterms:modified xsi:type="dcterms:W3CDTF">2021-07-01T07:25:26Z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