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2"/>
  </p:sldMasterIdLst>
  <p:notesMasterIdLst>
    <p:notesMasterId r:id="rId70"/>
  </p:notesMasterIdLst>
  <p:sldIdLst>
    <p:sldId id="366" r:id="rId3"/>
    <p:sldId id="258" r:id="rId4"/>
    <p:sldId id="344" r:id="rId5"/>
    <p:sldId id="261" r:id="rId6"/>
    <p:sldId id="264" r:id="rId7"/>
    <p:sldId id="265" r:id="rId8"/>
    <p:sldId id="266" r:id="rId9"/>
    <p:sldId id="267" r:id="rId10"/>
    <p:sldId id="268" r:id="rId11"/>
    <p:sldId id="270" r:id="rId12"/>
    <p:sldId id="271" r:id="rId13"/>
    <p:sldId id="272" r:id="rId14"/>
    <p:sldId id="277" r:id="rId15"/>
    <p:sldId id="278" r:id="rId16"/>
    <p:sldId id="346" r:id="rId17"/>
    <p:sldId id="280" r:id="rId18"/>
    <p:sldId id="347" r:id="rId19"/>
    <p:sldId id="281" r:id="rId20"/>
    <p:sldId id="333" r:id="rId21"/>
    <p:sldId id="334" r:id="rId22"/>
    <p:sldId id="283" r:id="rId23"/>
    <p:sldId id="284" r:id="rId24"/>
    <p:sldId id="285" r:id="rId25"/>
    <p:sldId id="286" r:id="rId26"/>
    <p:sldId id="287" r:id="rId27"/>
    <p:sldId id="288" r:id="rId28"/>
    <p:sldId id="289" r:id="rId29"/>
    <p:sldId id="290" r:id="rId30"/>
    <p:sldId id="291" r:id="rId31"/>
    <p:sldId id="292" r:id="rId32"/>
    <p:sldId id="364" r:id="rId33"/>
    <p:sldId id="335" r:id="rId34"/>
    <p:sldId id="293" r:id="rId35"/>
    <p:sldId id="294" r:id="rId36"/>
    <p:sldId id="295" r:id="rId37"/>
    <p:sldId id="336" r:id="rId38"/>
    <p:sldId id="297" r:id="rId39"/>
    <p:sldId id="298" r:id="rId40"/>
    <p:sldId id="299" r:id="rId41"/>
    <p:sldId id="365" r:id="rId42"/>
    <p:sldId id="337" r:id="rId43"/>
    <p:sldId id="300" r:id="rId44"/>
    <p:sldId id="301" r:id="rId45"/>
    <p:sldId id="302" r:id="rId46"/>
    <p:sldId id="349" r:id="rId47"/>
    <p:sldId id="338" r:id="rId48"/>
    <p:sldId id="303" r:id="rId49"/>
    <p:sldId id="339" r:id="rId50"/>
    <p:sldId id="304" r:id="rId51"/>
    <p:sldId id="350" r:id="rId52"/>
    <p:sldId id="305" r:id="rId53"/>
    <p:sldId id="306" r:id="rId54"/>
    <p:sldId id="307" r:id="rId55"/>
    <p:sldId id="308" r:id="rId56"/>
    <p:sldId id="324" r:id="rId57"/>
    <p:sldId id="325" r:id="rId58"/>
    <p:sldId id="326" r:id="rId59"/>
    <p:sldId id="356" r:id="rId60"/>
    <p:sldId id="357" r:id="rId61"/>
    <p:sldId id="358" r:id="rId62"/>
    <p:sldId id="327" r:id="rId63"/>
    <p:sldId id="328" r:id="rId64"/>
    <p:sldId id="329" r:id="rId65"/>
    <p:sldId id="330" r:id="rId66"/>
    <p:sldId id="360" r:id="rId67"/>
    <p:sldId id="361" r:id="rId68"/>
    <p:sldId id="362" r:id="rId69"/>
  </p:sldIdLst>
  <p:sldSz cx="9144000" cy="684053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620"/>
    <p:restoredTop sz="97168" autoAdjust="0"/>
  </p:normalViewPr>
  <p:slideViewPr>
    <p:cSldViewPr>
      <p:cViewPr varScale="1">
        <p:scale>
          <a:sx n="114" d="100"/>
          <a:sy n="114" d="100"/>
        </p:scale>
        <p:origin x="-1554" y="-108"/>
      </p:cViewPr>
      <p:guideLst>
        <p:guide orient="horz" pos="2124"/>
        <p:guide pos="2824"/>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2E16A1-CD54-44AD-AAEF-7C0100267705}" type="datetimeFigureOut">
              <a:rPr lang="zh-CN" altLang="en-US" smtClean="0"/>
              <a:pPr/>
              <a:t>2021/7/1 Thursday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FC518D-AE7E-41F4-BDAF-13DD522B5C6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6356350"/>
            <a:ext cx="2133600" cy="365125"/>
          </a:xfrm>
          <a:prstGeom prst="rect">
            <a:avLst/>
          </a:prstGeom>
        </p:spPr>
        <p:txBody>
          <a:bodyPr/>
          <a:lstStyle/>
          <a:p>
            <a:fld id="{D819A9AE-DFF2-479B-AF37-FAA367F55B3D}" type="datetimeFigureOut">
              <a:rPr lang="zh-CN" altLang="en-US" smtClean="0"/>
              <a:pPr/>
              <a:t>2021/7/1 Thursday</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3F8935AA-09F9-4C1A-89F2-CB34E0111C49}" type="slidenum">
              <a:rPr lang="zh-CN" altLang="en-US" smtClean="0"/>
              <a:pPr/>
              <a:t>‹#›</a:t>
            </a:fld>
            <a:endParaRPr lang="zh-CN" altLang="en-US"/>
          </a:p>
        </p:txBody>
      </p:sp>
      <p:sp>
        <p:nvSpPr>
          <p:cNvPr id="7" name="矩形 6"/>
          <p:cNvSpPr/>
          <p:nvPr/>
        </p:nvSpPr>
        <p:spPr>
          <a:xfrm>
            <a:off x="3214678" y="122517"/>
            <a:ext cx="2776722" cy="646331"/>
          </a:xfrm>
          <a:prstGeom prst="rect">
            <a:avLst/>
          </a:prstGeom>
        </p:spPr>
        <p:txBody>
          <a:bodyPr wrap="none">
            <a:spAutoFit/>
          </a:bodyPr>
          <a:lstStyle/>
          <a:p>
            <a:pPr marL="0" marR="0" indent="0" algn="ctr" defTabSz="914400" rtl="0" eaLnBrk="1" fontAlgn="auto" latinLnBrk="0" hangingPunct="1">
              <a:lnSpc>
                <a:spcPct val="150000"/>
              </a:lnSpc>
              <a:spcBef>
                <a:spcPct val="0"/>
              </a:spcBef>
              <a:spcAft>
                <a:spcPts val="0"/>
              </a:spcAft>
              <a:buClrTx/>
              <a:buSzTx/>
              <a:buFontTx/>
              <a:buNone/>
              <a:defRPr/>
            </a:pPr>
            <a:r>
              <a:rPr lang="en-US" altLang="zh-CN" sz="2400" b="1" dirty="0" smtClean="0">
                <a:latin typeface="Times New Roman" panose="02020603050405020304" pitchFamily="18" charset="0"/>
                <a:ea typeface="黑体" panose="02010609060101010101" pitchFamily="65" charset="-122"/>
                <a:cs typeface="Times New Roman" panose="02020603050405020304" pitchFamily="18" charset="0"/>
              </a:rPr>
              <a:t>Unit 6</a:t>
            </a:r>
            <a:r>
              <a:rPr lang="zh-CN" altLang="en-US" sz="2400" b="1" dirty="0" smtClean="0">
                <a:latin typeface="Times New Roman" panose="02020603050405020304" pitchFamily="18" charset="0"/>
                <a:ea typeface="黑体" panose="02010609060101010101" pitchFamily="65" charset="-122"/>
                <a:cs typeface="Times New Roman" panose="02020603050405020304" pitchFamily="18" charset="0"/>
              </a:rPr>
              <a:t>　</a:t>
            </a:r>
            <a:r>
              <a:rPr lang="en-US" altLang="zh-CN" sz="2400" b="1" dirty="0" smtClean="0">
                <a:latin typeface="Times New Roman" panose="02020603050405020304" pitchFamily="18" charset="0"/>
                <a:ea typeface="黑体" panose="02010609060101010101" pitchFamily="65" charset="-122"/>
                <a:cs typeface="Times New Roman" panose="02020603050405020304" pitchFamily="18" charset="0"/>
              </a:rPr>
              <a:t> Earth first</a:t>
            </a:r>
            <a:endParaRPr lang="zh-CN" altLang="en-US" sz="2400" b="1" dirty="0" smtClean="0">
              <a:latin typeface="Times New Roman" panose="02020603050405020304" pitchFamily="18" charset="0"/>
              <a:ea typeface="黑体" panose="02010609060101010101" pitchFamily="65" charset="-122"/>
              <a:cs typeface="Times New Roman" panose="02020603050405020304" pitchFamily="18"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6356350"/>
            <a:ext cx="2133600" cy="365125"/>
          </a:xfrm>
          <a:prstGeom prst="rect">
            <a:avLst/>
          </a:prstGeom>
        </p:spPr>
        <p:txBody>
          <a:bodyPr/>
          <a:lstStyle/>
          <a:p>
            <a:fld id="{D819A9AE-DFF2-479B-AF37-FAA367F55B3D}" type="datetimeFigureOut">
              <a:rPr lang="zh-CN" altLang="en-US" smtClean="0"/>
              <a:pPr/>
              <a:t>2021/7/1 Thursday</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3F8935AA-09F9-4C1A-89F2-CB34E0111C49}"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D819A9AE-DFF2-479B-AF37-FAA367F55B3D}" type="datetimeFigureOut">
              <a:rPr lang="zh-CN" altLang="en-US" smtClean="0"/>
              <a:pPr/>
              <a:t>2021/7/1 Thursday</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3F8935AA-09F9-4C1A-89F2-CB34E0111C49}"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1569FB26-FCF9-4974-8A1F-3FEA2E646177}"/>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 y="-39571"/>
            <a:ext cx="9180512" cy="6892267"/>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标题 1"/>
          <p:cNvSpPr txBox="1">
            <a:spLocks noChangeArrowheads="1"/>
          </p:cNvSpPr>
          <p:nvPr/>
        </p:nvSpPr>
        <p:spPr bwMode="auto">
          <a:xfrm>
            <a:off x="1285852" y="206835"/>
            <a:ext cx="3500462" cy="427352"/>
          </a:xfrm>
          <a:prstGeom prst="rect">
            <a:avLst/>
          </a:prstGeom>
          <a:noFill/>
          <a:ln w="9525">
            <a:noFill/>
            <a:miter lim="800000"/>
          </a:ln>
        </p:spPr>
        <p:txBody>
          <a:bodyPr anchor="ctr"/>
          <a:lstStyle/>
          <a:p>
            <a:pPr algn="l" eaLnBrk="0" latinLnBrk="1" hangingPunct="0">
              <a:spcBef>
                <a:spcPts val="140"/>
              </a:spcBef>
            </a:pPr>
            <a:r>
              <a:rPr lang="zh-CN" altLang="en-US" sz="2000" b="1" kern="0" dirty="0" smtClean="0">
                <a:solidFill>
                  <a:schemeClr val="bg1"/>
                </a:solidFill>
                <a:latin typeface="Times New Roman" panose="02020603050405020304" pitchFamily="65" charset="-122"/>
                <a:ea typeface="黑体" panose="02010609060101010101" pitchFamily="65" charset="-122"/>
              </a:rPr>
              <a:t>第1讲　描述运动的基本概念</a:t>
            </a:r>
            <a:endParaRPr lang="zh-CN" altLang="en-US" sz="2000" b="1" dirty="0">
              <a:solidFill>
                <a:schemeClr val="bg1"/>
              </a:solidFill>
            </a:endParaRPr>
          </a:p>
        </p:txBody>
      </p:sp>
      <p:pic>
        <p:nvPicPr>
          <p:cNvPr id="8194" name="Picture 2" descr="C:\Users\dell\Desktop\图片1.pn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24544" y="6228581"/>
            <a:ext cx="9721080" cy="641159"/>
          </a:xfrm>
          <a:prstGeom prst="rect">
            <a:avLst/>
          </a:prstGeom>
          <a:noFill/>
          <a:extLst>
            <a:ext uri="{909E8E84-426E-40DD-AFC4-6F175D3DCCD1}">
              <a14:hiddenFill xmlns:a14="http://schemas.microsoft.com/office/drawing/2010/main" xmlns="">
                <a:solidFill>
                  <a:srgbClr val="FFFFFF"/>
                </a:solidFill>
              </a14:hiddenFill>
            </a:ext>
          </a:extLst>
        </p:spPr>
      </p:pic>
      <p:pic>
        <p:nvPicPr>
          <p:cNvPr id="8195" name="Picture 3" descr="C:\Users\dell\Desktop\21123.pn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058" y="0"/>
            <a:ext cx="9144000" cy="814387"/>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customXml" Target="../../customXml/item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8.jpeg"/><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11.jpeg"/></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11.jpeg"/></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14.jpeg"/></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9.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11.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3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4.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17.jpeg"/></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3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8.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11.jpeg"/></Relationships>
</file>

<file path=ppt/slides/_rels/slide3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4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3.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11.jpeg"/></Relationships>
</file>

<file path=ppt/slides/_rels/slide4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6.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4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8.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11.jpeg"/></Relationships>
</file>

<file path=ppt/slides/_rels/slide4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9.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0.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1.xml"/><Relationship Id="rId1" Type="http://schemas.openxmlformats.org/officeDocument/2006/relationships/slideLayout" Target="../slideLayouts/slideLayout4.xml"/><Relationship Id="rId5" Type="http://schemas.openxmlformats.org/officeDocument/2006/relationships/image" Target="../media/image8.jpeg"/><Relationship Id="rId4" Type="http://schemas.openxmlformats.org/officeDocument/2006/relationships/image" Target="../media/image7.jpeg"/></Relationships>
</file>

<file path=ppt/slides/_rels/slide5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3.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11.jpeg"/></Relationships>
</file>

<file path=ppt/slides/_rels/slide5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1.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17.jpeg"/></Relationships>
</file>

<file path=ppt/slides/_rels/slide6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7.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916988" y="5420533"/>
            <a:ext cx="6111396" cy="656409"/>
          </a:xfrm>
          <a:prstGeom prst="rect">
            <a:avLst/>
          </a:prstGeom>
        </p:spPr>
        <p:txBody>
          <a:bodyPr vert="horz" lIns="91440" tIns="45720" rIns="91440" bIns="45720" rtlCol="0">
            <a:normAutofit fontScale="25000" lnSpcReduction="20000"/>
          </a:bodyPr>
          <a:lstStyle/>
          <a:p>
            <a:pPr algn="ctr">
              <a:lnSpc>
                <a:spcPct val="170000"/>
              </a:lnSpc>
              <a:spcBef>
                <a:spcPct val="0"/>
              </a:spcBef>
              <a:defRPr/>
            </a:pPr>
            <a:r>
              <a:rPr lang="zh-CN" altLang="en-US" sz="14400" dirty="0" smtClean="0">
                <a:solidFill>
                  <a:schemeClr val="bg1"/>
                </a:solidFill>
                <a:latin typeface="黑体" pitchFamily="2" charset="-122"/>
                <a:ea typeface="黑体" pitchFamily="2" charset="-122"/>
              </a:rPr>
              <a:t>高中英语  必修</a:t>
            </a:r>
            <a:r>
              <a:rPr lang="zh-CN" altLang="en-US" sz="9600" dirty="0" smtClean="0">
                <a:solidFill>
                  <a:schemeClr val="bg1"/>
                </a:solidFill>
                <a:latin typeface="黑体" pitchFamily="2" charset="-122"/>
                <a:ea typeface="黑体" pitchFamily="2" charset="-122"/>
                <a:cs typeface="+mj-cs"/>
              </a:rPr>
              <a:t>第二</a:t>
            </a:r>
            <a:r>
              <a:rPr kumimoji="0" lang="zh-CN" altLang="en-US" sz="9600" i="0" u="none" strike="noStrike" kern="1200" cap="none" spc="0" normalizeH="0" baseline="0" noProof="0" dirty="0" smtClean="0">
                <a:ln>
                  <a:noFill/>
                </a:ln>
                <a:solidFill>
                  <a:schemeClr val="bg1"/>
                </a:solidFill>
                <a:effectLst/>
                <a:uLnTx/>
                <a:uFillTx/>
                <a:latin typeface="黑体" pitchFamily="2" charset="-122"/>
                <a:ea typeface="黑体" pitchFamily="2" charset="-122"/>
                <a:cs typeface="+mj-cs"/>
              </a:rPr>
              <a:t>册</a:t>
            </a:r>
            <a:r>
              <a:rPr kumimoji="0" lang="en-US" altLang="zh-CN" sz="9600" i="0" u="none" strike="noStrike" kern="1200" cap="none" spc="0" normalizeH="0" baseline="0" noProof="0" dirty="0" smtClean="0">
                <a:ln>
                  <a:noFill/>
                </a:ln>
                <a:solidFill>
                  <a:schemeClr val="bg1"/>
                </a:solidFill>
                <a:effectLst/>
                <a:uLnTx/>
                <a:uFillTx/>
                <a:latin typeface="黑体" pitchFamily="2" charset="-122"/>
                <a:ea typeface="黑体" pitchFamily="2" charset="-122"/>
                <a:cs typeface="+mj-cs"/>
              </a:rPr>
              <a:t> </a:t>
            </a:r>
            <a:r>
              <a:rPr kumimoji="0" lang="zh-CN" altLang="en-US" sz="9600" i="0" u="none" strike="noStrike" kern="1200" cap="none" spc="0" normalizeH="0" baseline="0" noProof="0" dirty="0" smtClean="0">
                <a:ln>
                  <a:noFill/>
                </a:ln>
                <a:solidFill>
                  <a:schemeClr val="bg1"/>
                </a:solidFill>
                <a:effectLst/>
                <a:uLnTx/>
                <a:uFillTx/>
                <a:latin typeface="黑体" pitchFamily="2" charset="-122"/>
                <a:ea typeface="黑体" pitchFamily="2" charset="-122"/>
                <a:cs typeface="+mj-cs"/>
              </a:rPr>
              <a:t>外研版</a:t>
            </a:r>
          </a:p>
        </p:txBody>
      </p:sp>
    </p:spTree>
    <p:custDataLst>
      <p:custData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062815"/>
            <a:ext cx="8316000" cy="470027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b="1"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Ⅲ.经典结构</a:t>
            </a:r>
            <a:endParaRPr lang="en-US" altLang="zh-CN" sz="1815" b="1"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我们看到一个女人夜晚在黑暗的海里游泳。</a:t>
            </a: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We</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     see a woman swimming     </a:t>
            </a:r>
            <a:r>
              <a:rPr lang="en-US" altLang="zh-CN" dirty="0" smtClean="0">
                <a:latin typeface="Times New Roman" panose="02020603050405020304" pitchFamily="18" charset="0"/>
                <a:cs typeface="Times New Roman" panose="02020603050405020304" pitchFamily="18" charset="0"/>
              </a:rPr>
              <a:t>at night in a dark sea.</a:t>
            </a: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大白鲨</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大获成功，吸引了大量观众并赢得了许多奖项。</a:t>
            </a: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Jaws was a great success,  </a:t>
            </a:r>
            <a:r>
              <a:rPr lang="en-US" altLang="zh-CN" u="sng" dirty="0" smtClean="0">
                <a:solidFill>
                  <a:srgbClr val="FF0000"/>
                </a:solidFill>
                <a:latin typeface="Times New Roman" panose="02020603050405020304" pitchFamily="18" charset="0"/>
                <a:cs typeface="Times New Roman" panose="02020603050405020304" pitchFamily="18" charset="0"/>
              </a:rPr>
              <a:t> attracting </a:t>
            </a:r>
            <a:r>
              <a:rPr lang="en-US" altLang="zh-CN" dirty="0" smtClean="0">
                <a:latin typeface="Times New Roman" panose="02020603050405020304" pitchFamily="18" charset="0"/>
                <a:cs typeface="Times New Roman" panose="02020603050405020304" pitchFamily="18" charset="0"/>
              </a:rPr>
              <a:t>  huge audiences and  </a:t>
            </a:r>
            <a:r>
              <a:rPr lang="en-US" altLang="zh-CN" u="sng" dirty="0" smtClean="0">
                <a:solidFill>
                  <a:srgbClr val="FF0000"/>
                </a:solidFill>
                <a:latin typeface="Times New Roman" panose="02020603050405020304" pitchFamily="18" charset="0"/>
                <a:cs typeface="Times New Roman" panose="02020603050405020304" pitchFamily="18" charset="0"/>
              </a:rPr>
              <a:t>winning</a:t>
            </a:r>
            <a:r>
              <a:rPr lang="en-US" altLang="zh-CN" u="sng"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many awards. 3.1980</a:t>
            </a:r>
            <a:r>
              <a:rPr lang="zh-CN" altLang="en-US" dirty="0" smtClean="0">
                <a:latin typeface="Times New Roman" panose="02020603050405020304" pitchFamily="18" charset="0"/>
                <a:cs typeface="Times New Roman" panose="02020603050405020304" pitchFamily="18" charset="0"/>
              </a:rPr>
              <a:t>年，本奇利在潜水，这时他看到了可怕的一幕。</a:t>
            </a: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In 1980, Benchley   </a:t>
            </a:r>
            <a:r>
              <a:rPr lang="en-US" altLang="zh-CN" u="sng" dirty="0" smtClean="0">
                <a:solidFill>
                  <a:srgbClr val="FF0000"/>
                </a:solidFill>
                <a:latin typeface="Times New Roman" panose="02020603050405020304" pitchFamily="18" charset="0"/>
                <a:cs typeface="Times New Roman" panose="02020603050405020304" pitchFamily="18" charset="0"/>
              </a:rPr>
              <a:t>was diving when</a:t>
            </a:r>
            <a:r>
              <a:rPr lang="en-US" altLang="zh-CN" dirty="0" smtClean="0">
                <a:latin typeface="Times New Roman" panose="02020603050405020304" pitchFamily="18" charset="0"/>
                <a:cs typeface="Times New Roman" panose="02020603050405020304" pitchFamily="18" charset="0"/>
              </a:rPr>
              <a:t>  he came across an awful sight.</a:t>
            </a: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幸运的是，并非每个看过</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大白鲨</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这部电影的人都变得害怕鲨鱼</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有些人变得有兴趣去了解它们了。</a:t>
            </a: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Fortunately, </a:t>
            </a:r>
            <a:r>
              <a:rPr lang="en-US" altLang="zh-CN" u="sng" dirty="0" smtClean="0">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not everyone</a:t>
            </a:r>
            <a:r>
              <a:rPr lang="en-US" altLang="zh-CN" dirty="0" smtClean="0">
                <a:latin typeface="Times New Roman" panose="02020603050405020304" pitchFamily="18" charset="0"/>
                <a:cs typeface="Times New Roman" panose="02020603050405020304" pitchFamily="18" charset="0"/>
              </a:rPr>
              <a:t> who watched the film Jaws became afraid of sharks—some became interested in understanding them.</a:t>
            </a:r>
            <a:endParaRPr lang="zh-CN" altLang="en-US" dirty="0">
              <a:latin typeface="Times New Roman" panose="02020603050405020304" pitchFamily="18" charset="0"/>
              <a:cs typeface="Times New Roman" panose="02020603050405020304" pitchFamily="18" charset="0"/>
            </a:endParaRPr>
          </a:p>
        </p:txBody>
      </p:sp>
      <p:pic>
        <p:nvPicPr>
          <p:cNvPr id="3" name="Picture 4" descr="\\a015\吴双婷\线.tif"/>
          <p:cNvPicPr>
            <a:picLocks noChangeAspect="1" noChangeArrowheads="1"/>
          </p:cNvPicPr>
          <p:nvPr/>
        </p:nvPicPr>
        <p:blipFill>
          <a:blip r:embed="rId3" cstate="print"/>
          <a:srcRect/>
          <a:stretch>
            <a:fillRect/>
          </a:stretch>
        </p:blipFill>
        <p:spPr bwMode="auto">
          <a:xfrm>
            <a:off x="1071245" y="1903095"/>
            <a:ext cx="2753360" cy="39624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3132455" y="2825750"/>
            <a:ext cx="1036320"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6137910" y="2825750"/>
            <a:ext cx="85598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2508250" y="3661410"/>
            <a:ext cx="165989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3" cstate="print"/>
          <a:srcRect/>
          <a:stretch>
            <a:fillRect/>
          </a:stretch>
        </p:blipFill>
        <p:spPr bwMode="auto">
          <a:xfrm>
            <a:off x="1846880" y="4940335"/>
            <a:ext cx="1285884"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639215"/>
            <a:ext cx="8316000" cy="3029585"/>
          </a:xfrm>
          <a:prstGeom prst="rect">
            <a:avLst/>
          </a:prstGeom>
          <a:noFill/>
        </p:spPr>
        <p:txBody>
          <a:bodyPr wrap="square" lIns="0" tIns="0" rIns="0" bIns="0" rtlCol="0">
            <a:spAutoFit/>
          </a:bodyPr>
          <a:lstStyle/>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5.</a:t>
            </a:r>
            <a:r>
              <a:rPr lang="zh-CN" altLang="en-US" sz="1815" kern="0" dirty="0" smtClean="0">
                <a:solidFill>
                  <a:srgbClr val="000000"/>
                </a:solidFill>
                <a:latin typeface="Times New Roman" panose="02020603050405020304" pitchFamily="65" charset="-122"/>
                <a:ea typeface="宋体" panose="02010600030101010101" pitchFamily="2" charset="-122"/>
              </a:rPr>
              <a:t>然而，制造一个纸袋的耗能为制造一个塑料袋的四倍，耗水量多达三倍。</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However, making a paper bag uses </a:t>
            </a:r>
            <a:r>
              <a:rPr lang="en-US" altLang="zh-CN" sz="1815" u="sng" kern="0" dirty="0" smtClean="0">
                <a:solidFill>
                  <a:srgbClr val="FF0000"/>
                </a:solidFill>
                <a:latin typeface="Times New Roman" panose="02020603050405020304" pitchFamily="65" charset="-122"/>
                <a:ea typeface="宋体" panose="02010600030101010101" pitchFamily="2" charset="-122"/>
              </a:rPr>
              <a:t>    four times as much energy as    </a:t>
            </a:r>
            <a:r>
              <a:rPr lang="en-US" altLang="zh-CN"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making a plastic bag and up to three times the amount of water.</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6.</a:t>
            </a:r>
            <a:r>
              <a:rPr lang="zh-CN" altLang="en-US" sz="1815" kern="0" dirty="0" smtClean="0">
                <a:solidFill>
                  <a:srgbClr val="000000"/>
                </a:solidFill>
                <a:latin typeface="Times New Roman" panose="02020603050405020304" pitchFamily="65" charset="-122"/>
                <a:ea typeface="宋体" panose="02010600030101010101" pitchFamily="2" charset="-122"/>
              </a:rPr>
              <a:t>为确保你的电器实际上关闭了，从电源上拔下插头。</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To make sure</a:t>
            </a:r>
            <a:r>
              <a:rPr lang="en-US" altLang="zh-CN"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  your appliance is in fact off, remove the plug from its power supply.</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7.</a:t>
            </a:r>
            <a:r>
              <a:rPr lang="zh-CN" altLang="en-US" sz="1815" kern="0" dirty="0" smtClean="0">
                <a:solidFill>
                  <a:srgbClr val="000000"/>
                </a:solidFill>
                <a:latin typeface="Times New Roman" panose="02020603050405020304" pitchFamily="65" charset="-122"/>
                <a:ea typeface="宋体" panose="02010600030101010101" pitchFamily="2" charset="-122"/>
              </a:rPr>
              <a:t>但核实普遍概念和观点来弄清什么是真正的环保是值得的。</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But  </a:t>
            </a:r>
            <a:r>
              <a:rPr lang="en-US" altLang="zh-CN" sz="1815" u="sng" kern="0" dirty="0" smtClean="0">
                <a:solidFill>
                  <a:srgbClr val="FF0000"/>
                </a:solidFill>
                <a:latin typeface="Times New Roman" panose="02020603050405020304" pitchFamily="65" charset="-122"/>
                <a:ea typeface="宋体" panose="02010600030101010101" pitchFamily="2" charset="-122"/>
              </a:rPr>
              <a:t>it’s worth checkin</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common ideas and opinions to see what’s really green.</a:t>
            </a:r>
            <a:endParaRPr lang="en-US" altLang="zh-CN" sz="1815" kern="0" dirty="0" smtClean="0">
              <a:solidFill>
                <a:srgbClr val="FF0000"/>
              </a:solidFill>
              <a:latin typeface="Times New Roman" panose="02020603050405020304" pitchFamily="65" charset="-122"/>
              <a:ea typeface="宋体" panose="02010600030101010101" pitchFamily="2" charset="-122"/>
            </a:endParaRPr>
          </a:p>
        </p:txBody>
      </p:sp>
      <p:pic>
        <p:nvPicPr>
          <p:cNvPr id="3" name="Picture 4" descr="\\a015\吴双婷\线.tif"/>
          <p:cNvPicPr>
            <a:picLocks noChangeAspect="1" noChangeArrowheads="1"/>
          </p:cNvPicPr>
          <p:nvPr/>
        </p:nvPicPr>
        <p:blipFill>
          <a:blip r:embed="rId3" cstate="print"/>
          <a:srcRect/>
          <a:stretch>
            <a:fillRect/>
          </a:stretch>
        </p:blipFill>
        <p:spPr bwMode="auto">
          <a:xfrm>
            <a:off x="3970655" y="2127250"/>
            <a:ext cx="3220085"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720090" y="3415030"/>
            <a:ext cx="1436370"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1096010" y="4250055"/>
            <a:ext cx="189230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919939"/>
            <a:ext cx="8316000" cy="554926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b="1" kern="0" dirty="0" smtClean="0">
                <a:solidFill>
                  <a:srgbClr val="000000"/>
                </a:solidFill>
                <a:latin typeface="Times New Roman" panose="02020603050405020304" pitchFamily="65" charset="-122"/>
                <a:ea typeface="宋体" panose="02010600030101010101" pitchFamily="2" charset="-122"/>
              </a:rPr>
              <a:t>Ⅳ.长难句分析</a:t>
            </a:r>
            <a:endParaRPr lang="zh-CN" altLang="en-US" b="1" dirty="0"/>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1.Many people who saw the film started to believe that sharks were bad animals that ate humans.</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分析：本句是主从复合句。其中</a:t>
            </a:r>
            <a:r>
              <a:rPr lang="en-US" altLang="zh-CN" sz="1815" kern="0" dirty="0" smtClean="0">
                <a:solidFill>
                  <a:srgbClr val="000000"/>
                </a:solidFill>
                <a:latin typeface="Times New Roman" panose="02020603050405020304" pitchFamily="65" charset="-122"/>
                <a:ea typeface="宋体" panose="02010600030101010101" pitchFamily="2" charset="-122"/>
              </a:rPr>
              <a:t>who</a:t>
            </a:r>
            <a:r>
              <a:rPr lang="zh-CN" altLang="en-US" sz="1815" kern="0" dirty="0" smtClean="0">
                <a:solidFill>
                  <a:srgbClr val="000000"/>
                </a:solidFill>
                <a:latin typeface="Times New Roman" panose="02020603050405020304" pitchFamily="65" charset="-122"/>
                <a:ea typeface="宋体" panose="02010600030101010101" pitchFamily="2" charset="-122"/>
              </a:rPr>
              <a:t>引导的是 </a:t>
            </a:r>
            <a:r>
              <a:rPr lang="zh-CN" altLang="en-US" sz="1815" u="sng" kern="0" dirty="0" smtClean="0">
                <a:solidFill>
                  <a:srgbClr val="FF0000"/>
                </a:solidFill>
                <a:latin typeface="Times New Roman" panose="02020603050405020304" pitchFamily="65" charset="-122"/>
                <a:ea typeface="宋体" panose="02010600030101010101" pitchFamily="2" charset="-122"/>
              </a:rPr>
              <a:t>    定语    </a:t>
            </a:r>
            <a:r>
              <a:rPr lang="zh-CN" altLang="en-US" sz="1815" kern="0" dirty="0" smtClean="0">
                <a:solidFill>
                  <a:srgbClr val="000000"/>
                </a:solidFill>
                <a:latin typeface="Times New Roman" panose="02020603050405020304" pitchFamily="65" charset="-122"/>
                <a:ea typeface="宋体" panose="02010600030101010101" pitchFamily="2" charset="-122"/>
              </a:rPr>
              <a:t>从句，修饰名词</a:t>
            </a:r>
            <a:r>
              <a:rPr lang="en-US" altLang="zh-CN" sz="1815" kern="0" dirty="0" smtClean="0">
                <a:solidFill>
                  <a:srgbClr val="000000"/>
                </a:solidFill>
                <a:latin typeface="Times New Roman" panose="02020603050405020304" pitchFamily="65" charset="-122"/>
                <a:ea typeface="宋体" panose="02010600030101010101" pitchFamily="2" charset="-122"/>
              </a:rPr>
              <a:t>people</a:t>
            </a:r>
            <a:r>
              <a:rPr lang="zh-CN" altLang="en-US" sz="1815" kern="0" dirty="0" smtClean="0">
                <a:solidFill>
                  <a:srgbClr val="000000"/>
                </a:solidFill>
                <a:latin typeface="Times New Roman" panose="02020603050405020304" pitchFamily="65" charset="-122"/>
                <a:ea typeface="宋体" panose="02010600030101010101" pitchFamily="2" charset="-122"/>
              </a:rPr>
              <a:t>；第一个</a:t>
            </a:r>
            <a:r>
              <a:rPr lang="en-US" altLang="zh-CN" sz="1815" kern="0" dirty="0" smtClean="0">
                <a:solidFill>
                  <a:srgbClr val="000000"/>
                </a:solidFill>
                <a:latin typeface="Times New Roman" panose="02020603050405020304" pitchFamily="65" charset="-122"/>
                <a:ea typeface="宋体" panose="02010600030101010101" pitchFamily="2" charset="-122"/>
              </a:rPr>
              <a:t>that</a:t>
            </a:r>
            <a:r>
              <a:rPr lang="zh-CN" altLang="en-US" sz="1815" kern="0" dirty="0" smtClean="0">
                <a:solidFill>
                  <a:srgbClr val="000000"/>
                </a:solidFill>
                <a:latin typeface="Times New Roman" panose="02020603050405020304" pitchFamily="65" charset="-122"/>
                <a:ea typeface="宋体" panose="02010600030101010101" pitchFamily="2" charset="-122"/>
              </a:rPr>
              <a:t>引导</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宾语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从句；第二个</a:t>
            </a:r>
            <a:r>
              <a:rPr lang="en-US" altLang="zh-CN" sz="1815" kern="0" dirty="0" smtClean="0">
                <a:solidFill>
                  <a:srgbClr val="000000"/>
                </a:solidFill>
                <a:latin typeface="Times New Roman" panose="02020603050405020304" pitchFamily="65" charset="-122"/>
                <a:ea typeface="宋体" panose="02010600030101010101" pitchFamily="2" charset="-122"/>
              </a:rPr>
              <a:t>that</a:t>
            </a:r>
            <a:r>
              <a:rPr lang="zh-CN" altLang="en-US" sz="1815" kern="0" dirty="0" smtClean="0">
                <a:solidFill>
                  <a:srgbClr val="000000"/>
                </a:solidFill>
                <a:latin typeface="Times New Roman" panose="02020603050405020304" pitchFamily="65" charset="-122"/>
                <a:ea typeface="宋体" panose="02010600030101010101" pitchFamily="2" charset="-122"/>
              </a:rPr>
              <a:t>引导的是</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定语    </a:t>
            </a:r>
            <a:r>
              <a:rPr lang="zh-CN" altLang="en-US" sz="1815" kern="0" dirty="0" smtClean="0">
                <a:solidFill>
                  <a:srgbClr val="000000"/>
                </a:solidFill>
                <a:latin typeface="Times New Roman" panose="02020603050405020304" pitchFamily="65" charset="-122"/>
                <a:ea typeface="宋体" panose="02010600030101010101" pitchFamily="2" charset="-122"/>
              </a:rPr>
              <a:t>从句，修饰名词</a:t>
            </a:r>
            <a:r>
              <a:rPr lang="en-US" altLang="zh-CN" sz="1815" kern="0" dirty="0" smtClean="0">
                <a:solidFill>
                  <a:srgbClr val="000000"/>
                </a:solidFill>
                <a:latin typeface="Times New Roman" panose="02020603050405020304" pitchFamily="65" charset="-122"/>
                <a:ea typeface="宋体" panose="02010600030101010101" pitchFamily="2" charset="-122"/>
              </a:rPr>
              <a:t>animals</a:t>
            </a:r>
            <a:r>
              <a:rPr lang="zh-CN" altLang="en-US" sz="1815" kern="0" dirty="0" smtClean="0">
                <a:solidFill>
                  <a:srgbClr val="000000"/>
                </a:solidFill>
                <a:latin typeface="Times New Roman" panose="02020603050405020304" pitchFamily="65" charset="-122"/>
                <a:ea typeface="宋体" panose="02010600030101010101" pitchFamily="2" charset="-122"/>
              </a:rPr>
              <a:t>。句意：许多看过这部电影的人开始相信，鲨鱼是吃人的有害动物。</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2.Finning would have an unexpected effect upon Peter Benchley, the man who wrote the book the film Jaws was based on.</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分析：本句中，名词短语</a:t>
            </a:r>
            <a:r>
              <a:rPr lang="en-US" altLang="zh-CN" sz="1815" kern="0" dirty="0" smtClean="0">
                <a:solidFill>
                  <a:srgbClr val="000000"/>
                </a:solidFill>
                <a:latin typeface="Times New Roman" panose="02020603050405020304" pitchFamily="65" charset="-122"/>
                <a:ea typeface="宋体" panose="02010600030101010101" pitchFamily="2" charset="-122"/>
              </a:rPr>
              <a:t>the man who wrote the book the film Jaws was based on</a:t>
            </a:r>
            <a:r>
              <a:rPr lang="zh-CN" altLang="en-US" sz="1815" kern="0" dirty="0" smtClean="0">
                <a:solidFill>
                  <a:srgbClr val="000000"/>
                </a:solidFill>
                <a:latin typeface="Times New Roman" panose="02020603050405020304" pitchFamily="65" charset="-122"/>
                <a:ea typeface="宋体" panose="02010600030101010101" pitchFamily="2" charset="-122"/>
              </a:rPr>
              <a:t>作</a:t>
            </a:r>
            <a:r>
              <a:rPr lang="en-US" altLang="zh-CN" sz="1815" kern="0" dirty="0" smtClean="0">
                <a:solidFill>
                  <a:srgbClr val="000000"/>
                </a:solidFill>
                <a:latin typeface="Times New Roman" panose="02020603050405020304" pitchFamily="65" charset="-122"/>
                <a:ea typeface="宋体" panose="02010600030101010101" pitchFamily="2" charset="-122"/>
              </a:rPr>
              <a:t>Peter Benchley</a:t>
            </a:r>
            <a:r>
              <a:rPr lang="zh-CN" altLang="en-US" sz="1815" kern="0" dirty="0" smtClean="0">
                <a:solidFill>
                  <a:srgbClr val="000000"/>
                </a:solidFill>
                <a:latin typeface="Times New Roman" panose="02020603050405020304" pitchFamily="65" charset="-122"/>
                <a:ea typeface="宋体" panose="02010600030101010101" pitchFamily="2" charset="-122"/>
              </a:rPr>
              <a:t>的 </a:t>
            </a:r>
            <a:r>
              <a:rPr lang="zh-CN" altLang="en-US" sz="1815" u="sng" kern="0" dirty="0" smtClean="0">
                <a:solidFill>
                  <a:srgbClr val="FF0000"/>
                </a:solidFill>
                <a:latin typeface="Times New Roman" panose="02020603050405020304" pitchFamily="65" charset="-122"/>
                <a:ea typeface="宋体" panose="02010600030101010101" pitchFamily="2" charset="-122"/>
              </a:rPr>
              <a:t>   同位语    </a:t>
            </a:r>
            <a:r>
              <a:rPr lang="zh-CN" altLang="en-US" sz="1815" kern="0" dirty="0" smtClean="0">
                <a:solidFill>
                  <a:srgbClr val="000000"/>
                </a:solidFill>
                <a:latin typeface="Times New Roman" panose="02020603050405020304" pitchFamily="65" charset="-122"/>
                <a:ea typeface="宋体" panose="02010600030101010101" pitchFamily="2" charset="-122"/>
              </a:rPr>
              <a:t>，其中</a:t>
            </a:r>
            <a:r>
              <a:rPr lang="en-US" altLang="zh-CN" sz="1815" kern="0" dirty="0" smtClean="0">
                <a:solidFill>
                  <a:srgbClr val="000000"/>
                </a:solidFill>
                <a:latin typeface="Times New Roman" panose="02020603050405020304" pitchFamily="65" charset="-122"/>
                <a:ea typeface="宋体" panose="02010600030101010101" pitchFamily="2" charset="-122"/>
              </a:rPr>
              <a:t>who</a:t>
            </a:r>
            <a:r>
              <a:rPr lang="zh-CN" altLang="en-US" sz="1815" kern="0" dirty="0" smtClean="0">
                <a:solidFill>
                  <a:srgbClr val="000000"/>
                </a:solidFill>
                <a:latin typeface="Times New Roman" panose="02020603050405020304" pitchFamily="65" charset="-122"/>
                <a:ea typeface="宋体" panose="02010600030101010101" pitchFamily="2" charset="-122"/>
              </a:rPr>
              <a:t>引导  </a:t>
            </a:r>
            <a:r>
              <a:rPr lang="zh-CN" altLang="en-US" sz="1815" u="sng" kern="0" dirty="0" smtClean="0">
                <a:solidFill>
                  <a:srgbClr val="FF0000"/>
                </a:solidFill>
                <a:latin typeface="Times New Roman" panose="02020603050405020304" pitchFamily="65" charset="-122"/>
                <a:ea typeface="宋体" panose="02010600030101010101" pitchFamily="2" charset="-122"/>
              </a:rPr>
              <a:t>   定语    </a:t>
            </a:r>
            <a:r>
              <a:rPr lang="zh-CN" altLang="en-US" sz="1815" kern="0" dirty="0" smtClean="0">
                <a:solidFill>
                  <a:srgbClr val="000000"/>
                </a:solidFill>
                <a:latin typeface="Times New Roman" panose="02020603050405020304" pitchFamily="65" charset="-122"/>
                <a:ea typeface="宋体" panose="02010600030101010101" pitchFamily="2" charset="-122"/>
              </a:rPr>
              <a:t>从句，修饰名词</a:t>
            </a:r>
            <a:r>
              <a:rPr lang="en-US" altLang="zh-CN" sz="1815" kern="0" dirty="0" smtClean="0">
                <a:solidFill>
                  <a:srgbClr val="000000"/>
                </a:solidFill>
                <a:latin typeface="Times New Roman" panose="02020603050405020304" pitchFamily="65" charset="-122"/>
                <a:ea typeface="宋体" panose="02010600030101010101" pitchFamily="2" charset="-122"/>
              </a:rPr>
              <a:t>man</a:t>
            </a:r>
            <a:r>
              <a:rPr lang="zh-CN" altLang="en-US" sz="1815" kern="0" dirty="0" smtClean="0">
                <a:solidFill>
                  <a:srgbClr val="000000"/>
                </a:solidFill>
                <a:latin typeface="Times New Roman" panose="02020603050405020304" pitchFamily="65" charset="-122"/>
                <a:ea typeface="宋体" panose="02010600030101010101" pitchFamily="2" charset="-122"/>
              </a:rPr>
              <a:t>；定语从句</a:t>
            </a:r>
            <a:r>
              <a:rPr lang="en-US" altLang="zh-CN" sz="1815" kern="0" dirty="0" smtClean="0">
                <a:solidFill>
                  <a:srgbClr val="000000"/>
                </a:solidFill>
                <a:latin typeface="Times New Roman" panose="02020603050405020304" pitchFamily="65" charset="-122"/>
                <a:ea typeface="宋体" panose="02010600030101010101" pitchFamily="2" charset="-122"/>
              </a:rPr>
              <a:t>the film Jaws was based on </a:t>
            </a:r>
            <a:r>
              <a:rPr lang="zh-CN" altLang="en-US" sz="1815" kern="0" dirty="0" smtClean="0">
                <a:solidFill>
                  <a:srgbClr val="000000"/>
                </a:solidFill>
                <a:latin typeface="Times New Roman" panose="02020603050405020304" pitchFamily="65" charset="-122"/>
                <a:ea typeface="宋体" panose="02010600030101010101" pitchFamily="2" charset="-122"/>
              </a:rPr>
              <a:t>修饰名词</a:t>
            </a:r>
            <a:r>
              <a:rPr lang="en-US" altLang="zh-CN" sz="1815" kern="0" dirty="0" smtClean="0">
                <a:solidFill>
                  <a:srgbClr val="000000"/>
                </a:solidFill>
                <a:latin typeface="Times New Roman" panose="02020603050405020304" pitchFamily="65" charset="-122"/>
                <a:ea typeface="宋体" panose="02010600030101010101" pitchFamily="2" charset="-122"/>
              </a:rPr>
              <a:t>the book</a:t>
            </a:r>
            <a:r>
              <a:rPr lang="zh-CN" altLang="en-US" sz="1815" kern="0" dirty="0" smtClean="0">
                <a:solidFill>
                  <a:srgbClr val="000000"/>
                </a:solidFill>
                <a:latin typeface="Times New Roman" panose="02020603050405020304" pitchFamily="65" charset="-122"/>
                <a:ea typeface="宋体" panose="02010600030101010101" pitchFamily="2" charset="-122"/>
              </a:rPr>
              <a:t>，省略关系代词</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that/which    </a:t>
            </a:r>
            <a:r>
              <a:rPr lang="zh-CN" altLang="en-US"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句意：割鱼鳍对电影</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大白鲨</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的原著作者</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彼得</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本奇利产生了出乎意料的影响。</a:t>
            </a:r>
            <a:endParaRPr lang="zh-CN" altLang="en-US" dirty="0"/>
          </a:p>
        </p:txBody>
      </p:sp>
      <p:pic>
        <p:nvPicPr>
          <p:cNvPr id="4" name="Picture 4" descr="\\a015\吴双婷\线.tif"/>
          <p:cNvPicPr>
            <a:picLocks noChangeAspect="1" noChangeArrowheads="1"/>
          </p:cNvPicPr>
          <p:nvPr/>
        </p:nvPicPr>
        <p:blipFill>
          <a:blip r:embed="rId3" cstate="print"/>
          <a:srcRect/>
          <a:stretch>
            <a:fillRect/>
          </a:stretch>
        </p:blipFill>
        <p:spPr bwMode="auto">
          <a:xfrm>
            <a:off x="5170170" y="2235835"/>
            <a:ext cx="921385"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1884680" y="2665730"/>
            <a:ext cx="88265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5511165" y="2665730"/>
            <a:ext cx="90424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3" cstate="print"/>
          <a:srcRect/>
          <a:stretch>
            <a:fillRect/>
          </a:stretch>
        </p:blipFill>
        <p:spPr bwMode="auto">
          <a:xfrm>
            <a:off x="1932940" y="4807585"/>
            <a:ext cx="1122045"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3" cstate="print"/>
          <a:srcRect/>
          <a:stretch>
            <a:fillRect/>
          </a:stretch>
        </p:blipFill>
        <p:spPr bwMode="auto">
          <a:xfrm>
            <a:off x="4725035" y="4807585"/>
            <a:ext cx="868045"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3" cstate="print"/>
          <a:srcRect/>
          <a:stretch>
            <a:fillRect/>
          </a:stretch>
        </p:blipFill>
        <p:spPr bwMode="auto">
          <a:xfrm>
            <a:off x="6487795" y="5219065"/>
            <a:ext cx="143129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5"/>
                                        </p:tgtEl>
                                      </p:cBhvr>
                                    </p:animEffect>
                                    <p:set>
                                      <p:cBhvr>
                                        <p:cTn id="12" dur="1" fill="hold">
                                          <p:stCondLst>
                                            <p:cond delay="19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6"/>
                                        </p:tgtEl>
                                      </p:cBhvr>
                                    </p:animEffect>
                                    <p:set>
                                      <p:cBhvr>
                                        <p:cTn id="17" dur="1" fill="hold">
                                          <p:stCondLst>
                                            <p:cond delay="19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7"/>
                                        </p:tgtEl>
                                      </p:cBhvr>
                                    </p:animEffect>
                                    <p:set>
                                      <p:cBhvr>
                                        <p:cTn id="22" dur="1" fill="hold">
                                          <p:stCondLst>
                                            <p:cond delay="19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8"/>
                                        </p:tgtEl>
                                      </p:cBhvr>
                                    </p:animEffect>
                                    <p:set>
                                      <p:cBhvr>
                                        <p:cTn id="27" dur="1" fill="hold">
                                          <p:stCondLst>
                                            <p:cond delay="1999"/>
                                          </p:stCondLst>
                                        </p:cTn>
                                        <p:tgtEl>
                                          <p:spTgt spid="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9"/>
                                        </p:tgtEl>
                                      </p:cBhvr>
                                    </p:animEffect>
                                    <p:set>
                                      <p:cBhvr>
                                        <p:cTn id="32" dur="1" fill="hold">
                                          <p:stCondLst>
                                            <p:cond delay="1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632320"/>
            <a:ext cx="8316000" cy="217170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b="1" kern="0" dirty="0" smtClean="0">
                <a:solidFill>
                  <a:srgbClr val="000000"/>
                </a:solidFill>
                <a:latin typeface="Times New Roman" panose="02020603050405020304" pitchFamily="65" charset="-122"/>
                <a:ea typeface="宋体" panose="02010600030101010101" pitchFamily="2" charset="-122"/>
              </a:rPr>
              <a:t>Ⅴ.必备语法</a:t>
            </a:r>
            <a:endParaRPr lang="zh-CN" altLang="en-US" b="1" dirty="0"/>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err="1" smtClean="0">
                <a:solidFill>
                  <a:srgbClr val="000000"/>
                </a:solidFill>
                <a:latin typeface="Times New Roman" panose="02020603050405020304" pitchFamily="65" charset="-122"/>
                <a:ea typeface="宋体" panose="02010600030101010101" pitchFamily="2" charset="-122"/>
              </a:rPr>
              <a:t>ing</a:t>
            </a:r>
            <a:r>
              <a:rPr lang="en-US" altLang="zh-CN" sz="1815" kern="0" dirty="0" smtClean="0">
                <a:solidFill>
                  <a:srgbClr val="000000"/>
                </a:solidFill>
                <a:latin typeface="Times New Roman" panose="02020603050405020304" pitchFamily="65" charset="-122"/>
                <a:ea typeface="宋体" panose="02010600030101010101" pitchFamily="2" charset="-122"/>
              </a:rPr>
              <a:t> and-</a:t>
            </a:r>
            <a:r>
              <a:rPr lang="en-US" altLang="zh-CN" sz="1815" kern="0" dirty="0" err="1" smtClean="0">
                <a:solidFill>
                  <a:srgbClr val="000000"/>
                </a:solidFill>
                <a:latin typeface="Times New Roman" panose="02020603050405020304" pitchFamily="65" charset="-122"/>
                <a:ea typeface="宋体" panose="02010600030101010101" pitchFamily="2" charset="-122"/>
              </a:rPr>
              <a:t>ed</a:t>
            </a:r>
            <a:r>
              <a:rPr lang="en-US" altLang="zh-CN" sz="1815" kern="0" dirty="0" smtClean="0">
                <a:solidFill>
                  <a:srgbClr val="000000"/>
                </a:solidFill>
                <a:latin typeface="Times New Roman" panose="02020603050405020304" pitchFamily="65" charset="-122"/>
                <a:ea typeface="宋体" panose="02010600030101010101" pitchFamily="2" charset="-122"/>
              </a:rPr>
              <a:t> as complement</a:t>
            </a:r>
            <a:r>
              <a:rPr lang="zh-CN" altLang="en-US" sz="1815" kern="0" dirty="0" smtClean="0">
                <a:solidFill>
                  <a:srgbClr val="000000"/>
                </a:solidFill>
                <a:latin typeface="Times New Roman" panose="02020603050405020304" pitchFamily="65" charset="-122"/>
                <a:ea typeface="宋体" panose="02010600030101010101" pitchFamily="2" charset="-122"/>
              </a:rPr>
              <a:t>现在分词和过去分词作补足语</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1.It made people </a:t>
            </a:r>
            <a:r>
              <a:rPr lang="en-US" altLang="zh-CN" sz="1815" u="sng" kern="0" dirty="0" smtClean="0">
                <a:solidFill>
                  <a:srgbClr val="FF0000"/>
                </a:solidFill>
                <a:latin typeface="Times New Roman" panose="02020603050405020304" pitchFamily="65" charset="-122"/>
                <a:ea typeface="宋体" panose="02010600030101010101" pitchFamily="2" charset="-122"/>
              </a:rPr>
              <a:t>    frightened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(frighten) of sharks, especially of the great white shark.</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2.People just wanted them </a:t>
            </a:r>
            <a:r>
              <a:rPr lang="en-US" altLang="zh-CN" sz="1815" u="sng" kern="0" dirty="0" smtClean="0">
                <a:solidFill>
                  <a:srgbClr val="FF0000"/>
                </a:solidFill>
                <a:latin typeface="Times New Roman" panose="02020603050405020304" pitchFamily="65" charset="-122"/>
                <a:ea typeface="宋体" panose="02010600030101010101" pitchFamily="2" charset="-122"/>
              </a:rPr>
              <a:t>   killed    </a:t>
            </a:r>
            <a:r>
              <a:rPr lang="en-US" altLang="zh-CN" sz="1815" kern="0" dirty="0" smtClean="0">
                <a:solidFill>
                  <a:srgbClr val="000000"/>
                </a:solidFill>
                <a:latin typeface="Times New Roman" panose="02020603050405020304" pitchFamily="65" charset="-122"/>
                <a:ea typeface="宋体" panose="02010600030101010101" pitchFamily="2" charset="-122"/>
              </a:rPr>
              <a:t>(kill).</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3.Benchley saw sharks </a:t>
            </a:r>
            <a:r>
              <a:rPr lang="en-US" altLang="zh-CN" sz="1815" u="sng" kern="0" dirty="0" smtClean="0">
                <a:solidFill>
                  <a:srgbClr val="FF0000"/>
                </a:solidFill>
                <a:latin typeface="Times New Roman" panose="02020603050405020304" pitchFamily="65" charset="-122"/>
                <a:ea typeface="宋体" panose="02010600030101010101" pitchFamily="2" charset="-122"/>
              </a:rPr>
              <a:t>   being killed    </a:t>
            </a:r>
            <a:r>
              <a:rPr lang="en-US" altLang="zh-CN" sz="1815" kern="0" dirty="0" smtClean="0">
                <a:solidFill>
                  <a:srgbClr val="000000"/>
                </a:solidFill>
                <a:latin typeface="Times New Roman" panose="02020603050405020304" pitchFamily="65" charset="-122"/>
                <a:ea typeface="宋体" panose="02010600030101010101" pitchFamily="2" charset="-122"/>
              </a:rPr>
              <a:t>(kill) and this caused a deep change in him.</a:t>
            </a:r>
            <a:endParaRPr lang="zh-CN" altLang="en-US" dirty="0"/>
          </a:p>
        </p:txBody>
      </p:sp>
      <p:pic>
        <p:nvPicPr>
          <p:cNvPr id="3" name="Picture 4" descr="\\a015\吴双婷\线.tif"/>
          <p:cNvPicPr>
            <a:picLocks noChangeAspect="1" noChangeArrowheads="1"/>
          </p:cNvPicPr>
          <p:nvPr/>
        </p:nvPicPr>
        <p:blipFill>
          <a:blip r:embed="rId3" cstate="print"/>
          <a:srcRect/>
          <a:stretch>
            <a:fillRect/>
          </a:stretch>
        </p:blipFill>
        <p:spPr bwMode="auto">
          <a:xfrm>
            <a:off x="2329815" y="2540000"/>
            <a:ext cx="1350645"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3214370" y="2966720"/>
            <a:ext cx="904240"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2903855" y="3447415"/>
            <a:ext cx="146812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2280" y="779768"/>
            <a:ext cx="8316000" cy="510984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3210" kern="0" spc="25516" dirty="0" smtClean="0">
                <a:solidFill>
                  <a:srgbClr val="000000"/>
                </a:solidFill>
                <a:latin typeface="Times New Roman" panose="02020603050405020304" pitchFamily="65" charset="-122"/>
                <a:ea typeface="宋体" panose="02010600030101010101" pitchFamily="2" charset="-122"/>
              </a:rPr>
              <a:t> </a:t>
            </a:r>
            <a:endParaRPr lang="zh-CN" altLang="en-US" dirty="0"/>
          </a:p>
          <a:p>
            <a:pPr eaLnBrk="0" latinLnBrk="1" hangingPunct="0">
              <a:lnSpc>
                <a:spcPct val="150000"/>
              </a:lnSpc>
              <a:spcBef>
                <a:spcPts val="460"/>
              </a:spcBef>
            </a:pPr>
            <a:r>
              <a:rPr lang="zh-CN" altLang="en-US" sz="2325" kern="0" spc="11997"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devote </a:t>
            </a:r>
            <a:r>
              <a:rPr lang="en-US" altLang="zh-CN"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致力，献身，倾注</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460"/>
              </a:spcBef>
            </a:pPr>
            <a:r>
              <a:rPr lang="en-US" altLang="zh-CN" sz="1815" kern="0" dirty="0" smtClean="0">
                <a:solidFill>
                  <a:srgbClr val="000000"/>
                </a:solidFill>
                <a:latin typeface="Times New Roman" panose="02020603050405020304" pitchFamily="65" charset="-122"/>
                <a:ea typeface="宋体" panose="02010600030101010101" pitchFamily="2" charset="-122"/>
              </a:rPr>
              <a:t>Now, she is a model and performance artist devoted to ocean conservation.</a:t>
            </a:r>
            <a:r>
              <a:rPr lang="zh-CN" altLang="en-US" sz="1815" kern="0" dirty="0" smtClean="0">
                <a:solidFill>
                  <a:srgbClr val="000000"/>
                </a:solidFill>
                <a:latin typeface="Times New Roman" panose="02020603050405020304" pitchFamily="65" charset="-122"/>
                <a:ea typeface="宋体" panose="02010600030101010101" pitchFamily="2" charset="-122"/>
              </a:rPr>
              <a:t>（教材</a:t>
            </a:r>
            <a:r>
              <a:rPr lang="en-US" altLang="zh-CN" sz="1815" kern="0" dirty="0" smtClean="0">
                <a:solidFill>
                  <a:srgbClr val="000000"/>
                </a:solidFill>
                <a:latin typeface="Times New Roman" panose="02020603050405020304" pitchFamily="65" charset="-122"/>
                <a:ea typeface="宋体" panose="02010600030101010101" pitchFamily="2" charset="-122"/>
              </a:rPr>
              <a:t>P65</a:t>
            </a:r>
            <a:r>
              <a:rPr lang="zh-CN" altLang="en-US"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460"/>
              </a:spcBef>
            </a:pPr>
            <a:r>
              <a:rPr lang="zh-CN" altLang="en-US" sz="1815" kern="0" dirty="0" smtClean="0">
                <a:solidFill>
                  <a:srgbClr val="000000"/>
                </a:solidFill>
                <a:latin typeface="Times New Roman" panose="02020603050405020304" pitchFamily="65" charset="-122"/>
                <a:ea typeface="宋体" panose="02010600030101010101" pitchFamily="2" charset="-122"/>
              </a:rPr>
              <a:t>现在，她是一位致力于海洋保护的模特兼表演艺术家。</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460"/>
              </a:spcBef>
            </a:pPr>
            <a:r>
              <a:rPr lang="zh-CN" altLang="en-US" sz="1815" kern="0" dirty="0" smtClean="0">
                <a:solidFill>
                  <a:srgbClr val="000000"/>
                </a:solidFill>
                <a:latin typeface="Times New Roman" panose="02020603050405020304" pitchFamily="65" charset="-122"/>
                <a:ea typeface="宋体" panose="02010600030101010101" pitchFamily="2" charset="-122"/>
              </a:rPr>
              <a:t>      情景导学</a:t>
            </a:r>
          </a:p>
          <a:p>
            <a:pPr eaLnBrk="0" latinLnBrk="1" hangingPunct="0">
              <a:lnSpc>
                <a:spcPct val="150000"/>
              </a:lnSpc>
              <a:spcBef>
                <a:spcPts val="460"/>
              </a:spcBef>
            </a:pPr>
            <a:r>
              <a:rPr lang="en-US" altLang="zh-CN" sz="1815" kern="0" dirty="0" smtClean="0">
                <a:solidFill>
                  <a:srgbClr val="000000"/>
                </a:solidFill>
                <a:latin typeface="Times New Roman" panose="02020603050405020304" pitchFamily="65" charset="-122"/>
                <a:ea typeface="宋体" panose="02010600030101010101" pitchFamily="2" charset="-122"/>
              </a:rPr>
              <a:t>Facing the outbreak of the epidemic in </a:t>
            </a:r>
            <a:r>
              <a:rPr lang="en-US" altLang="zh-CN" sz="1815" kern="0" dirty="0" err="1" smtClean="0">
                <a:solidFill>
                  <a:srgbClr val="000000"/>
                </a:solidFill>
                <a:latin typeface="Times New Roman" panose="02020603050405020304" pitchFamily="65" charset="-122"/>
                <a:ea typeface="宋体" panose="02010600030101010101" pitchFamily="2" charset="-122"/>
              </a:rPr>
              <a:t>Hebei</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numerous doctors and nurses devoted themselves to combating COVID-19 once again.</a:t>
            </a:r>
          </a:p>
          <a:p>
            <a:pPr eaLnBrk="0" latinLnBrk="1" hangingPunct="0">
              <a:lnSpc>
                <a:spcPct val="150000"/>
              </a:lnSpc>
              <a:spcBef>
                <a:spcPts val="460"/>
              </a:spcBef>
            </a:pPr>
            <a:r>
              <a:rPr lang="zh-CN" altLang="en-US" sz="1815" kern="0" dirty="0" smtClean="0">
                <a:solidFill>
                  <a:srgbClr val="000000"/>
                </a:solidFill>
                <a:latin typeface="Times New Roman" panose="02020603050405020304" pitchFamily="65" charset="-122"/>
                <a:ea typeface="宋体" panose="02010600030101010101" pitchFamily="2" charset="-122"/>
              </a:rPr>
              <a:t>面对河北疫情的暴发，无数医护人员再次投入到抗击新冠肺炎的战斗中。</a:t>
            </a:r>
          </a:p>
          <a:p>
            <a:pPr eaLnBrk="0" latinLnBrk="1" hangingPunct="0">
              <a:lnSpc>
                <a:spcPct val="150000"/>
              </a:lnSpc>
              <a:spcBef>
                <a:spcPts val="460"/>
              </a:spcBef>
            </a:pPr>
            <a:r>
              <a:rPr lang="en-US" altLang="zh-CN" sz="1815" kern="0" dirty="0" smtClean="0">
                <a:solidFill>
                  <a:srgbClr val="000000"/>
                </a:solidFill>
                <a:latin typeface="Times New Roman" panose="02020603050405020304" pitchFamily="65" charset="-122"/>
                <a:ea typeface="宋体" panose="02010600030101010101" pitchFamily="2" charset="-122"/>
              </a:rPr>
              <a:t>You will never gain success unless you are fully devoted to your work.</a:t>
            </a:r>
          </a:p>
          <a:p>
            <a:pPr eaLnBrk="0" latinLnBrk="1" hangingPunct="0">
              <a:lnSpc>
                <a:spcPct val="150000"/>
              </a:lnSpc>
              <a:spcBef>
                <a:spcPts val="460"/>
              </a:spcBef>
            </a:pPr>
            <a:r>
              <a:rPr lang="zh-CN" altLang="en-US" sz="1815" kern="0" dirty="0" smtClean="0">
                <a:solidFill>
                  <a:srgbClr val="000000"/>
                </a:solidFill>
                <a:latin typeface="Times New Roman" panose="02020603050405020304" pitchFamily="65" charset="-122"/>
                <a:ea typeface="宋体" panose="02010600030101010101" pitchFamily="2" charset="-122"/>
              </a:rPr>
              <a:t>你永远不会成功，除非你全身心投入到工作中。</a:t>
            </a:r>
          </a:p>
        </p:txBody>
      </p:sp>
      <p:pic>
        <p:nvPicPr>
          <p:cNvPr id="3" name="图片 3" descr="textimage1.jpeg"/>
          <p:cNvPicPr>
            <a:picLocks noChangeAspect="1"/>
          </p:cNvPicPr>
          <p:nvPr/>
        </p:nvPicPr>
        <p:blipFill>
          <a:blip r:embed="rId3" cstate="print"/>
          <a:stretch>
            <a:fillRect/>
          </a:stretch>
        </p:blipFill>
        <p:spPr>
          <a:xfrm>
            <a:off x="3576605" y="1139240"/>
            <a:ext cx="2066966" cy="426346"/>
          </a:xfrm>
          <a:prstGeom prst="rect">
            <a:avLst/>
          </a:prstGeom>
        </p:spPr>
      </p:pic>
      <p:pic>
        <p:nvPicPr>
          <p:cNvPr id="4" name="图片 4" descr="textimage2.jpeg"/>
          <p:cNvPicPr>
            <a:picLocks noChangeAspect="1"/>
          </p:cNvPicPr>
          <p:nvPr/>
        </p:nvPicPr>
        <p:blipFill>
          <a:blip r:embed="rId4" cstate="print"/>
          <a:stretch>
            <a:fillRect/>
          </a:stretch>
        </p:blipFill>
        <p:spPr>
          <a:xfrm>
            <a:off x="720000" y="1723965"/>
            <a:ext cx="1423108" cy="387443"/>
          </a:xfrm>
          <a:prstGeom prst="rect">
            <a:avLst/>
          </a:prstGeom>
        </p:spPr>
      </p:pic>
      <p:pic>
        <p:nvPicPr>
          <p:cNvPr id="5" name="图片 5" descr="textimage3.jpeg"/>
          <p:cNvPicPr>
            <a:picLocks noChangeAspect="1"/>
          </p:cNvPicPr>
          <p:nvPr/>
        </p:nvPicPr>
        <p:blipFill>
          <a:blip r:embed="rId5" cstate="print"/>
          <a:stretch>
            <a:fillRect/>
          </a:stretch>
        </p:blipFill>
        <p:spPr>
          <a:xfrm>
            <a:off x="647675" y="3251700"/>
            <a:ext cx="209549" cy="23812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2280" y="1062815"/>
            <a:ext cx="8316000" cy="1856740"/>
          </a:xfrm>
          <a:prstGeom prst="rect">
            <a:avLst/>
          </a:prstGeom>
          <a:noFill/>
        </p:spPr>
        <p:txBody>
          <a:bodyPr wrap="square" lIns="0" tIns="0" rIns="0" bIns="0" rtlCol="0">
            <a:spAutoFit/>
          </a:bodyPr>
          <a:lstStyle/>
          <a:p>
            <a:pPr eaLnBrk="0" latinLnBrk="1" hangingPunct="0">
              <a:lnSpc>
                <a:spcPct val="150000"/>
              </a:lnSpc>
              <a:spcBef>
                <a:spcPts val="460"/>
              </a:spcBef>
            </a:pPr>
            <a:r>
              <a:rPr lang="en-US" altLang="zh-CN" sz="1815" kern="0" dirty="0" smtClean="0">
                <a:solidFill>
                  <a:srgbClr val="000000"/>
                </a:solidFill>
                <a:latin typeface="Times New Roman" panose="02020603050405020304" pitchFamily="65" charset="-122"/>
                <a:ea typeface="宋体" panose="02010600030101010101" pitchFamily="2" charset="-122"/>
              </a:rPr>
              <a:t>He is respected by his students for his devotion to the cause of education.</a:t>
            </a:r>
          </a:p>
          <a:p>
            <a:pPr eaLnBrk="0" latinLnBrk="1" hangingPunct="0">
              <a:lnSpc>
                <a:spcPct val="150000"/>
              </a:lnSpc>
              <a:spcBef>
                <a:spcPts val="460"/>
              </a:spcBef>
            </a:pPr>
            <a:r>
              <a:rPr lang="zh-CN" altLang="en-US" sz="1815" kern="0" dirty="0" smtClean="0">
                <a:solidFill>
                  <a:srgbClr val="000000"/>
                </a:solidFill>
                <a:latin typeface="Times New Roman" panose="02020603050405020304" pitchFamily="65" charset="-122"/>
                <a:ea typeface="宋体" panose="02010600030101010101" pitchFamily="2" charset="-122"/>
              </a:rPr>
              <a:t>他因对教育事业的奉献而受到学生们的尊敬。</a:t>
            </a:r>
          </a:p>
          <a:p>
            <a:pPr eaLnBrk="0" latinLnBrk="1" hangingPunct="0">
              <a:lnSpc>
                <a:spcPct val="150000"/>
              </a:lnSpc>
              <a:spcBef>
                <a:spcPts val="460"/>
              </a:spcBef>
            </a:pPr>
            <a:r>
              <a:rPr lang="en-US" altLang="zh-CN" sz="1815" kern="0" dirty="0" smtClean="0">
                <a:solidFill>
                  <a:srgbClr val="000000"/>
                </a:solidFill>
                <a:latin typeface="Times New Roman" panose="02020603050405020304" pitchFamily="65" charset="-122"/>
                <a:ea typeface="宋体" panose="02010600030101010101" pitchFamily="2" charset="-122"/>
              </a:rPr>
              <a:t>He decided to devote the rest of his life to scientific investigation. </a:t>
            </a:r>
          </a:p>
          <a:p>
            <a:pPr eaLnBrk="0" latinLnBrk="1" hangingPunct="0">
              <a:lnSpc>
                <a:spcPct val="150000"/>
              </a:lnSpc>
              <a:spcBef>
                <a:spcPts val="460"/>
              </a:spcBef>
            </a:pPr>
            <a:r>
              <a:rPr lang="zh-CN" altLang="en-US" sz="1815" kern="0" dirty="0" smtClean="0">
                <a:solidFill>
                  <a:srgbClr val="000000"/>
                </a:solidFill>
                <a:latin typeface="Times New Roman" panose="02020603050405020304" pitchFamily="65" charset="-122"/>
                <a:ea typeface="宋体" panose="02010600030101010101" pitchFamily="2" charset="-122"/>
              </a:rPr>
              <a:t>他决定把余生奉献给科学研究。</a:t>
            </a:r>
          </a:p>
        </p:txBody>
      </p:sp>
      <p:sp>
        <p:nvSpPr>
          <p:cNvPr id="6" name="TextBox 2"/>
          <p:cNvSpPr txBox="1"/>
          <p:nvPr/>
        </p:nvSpPr>
        <p:spPr>
          <a:xfrm>
            <a:off x="577124" y="3073125"/>
            <a:ext cx="8316000" cy="302069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480" kern="0" spc="47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815"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归纳拓展</a:t>
            </a:r>
            <a:endParaRPr lang="en-US" altLang="zh-CN" sz="1815"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①devote...</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    to    </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把</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奉献于</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投入到</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中</a:t>
            </a: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devote</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    oneself     </a:t>
            </a:r>
            <a:r>
              <a:rPr lang="en-US" altLang="zh-CN" dirty="0" smtClean="0">
                <a:latin typeface="Times New Roman" panose="02020603050405020304" pitchFamily="18" charset="0"/>
                <a:cs typeface="Times New Roman" panose="02020603050405020304" pitchFamily="18" charset="0"/>
              </a:rPr>
              <a:t>to </a:t>
            </a:r>
            <a:r>
              <a:rPr lang="zh-CN" altLang="en-US" dirty="0" smtClean="0">
                <a:latin typeface="Times New Roman" panose="02020603050405020304" pitchFamily="18" charset="0"/>
                <a:cs typeface="Times New Roman" panose="02020603050405020304" pitchFamily="18" charset="0"/>
              </a:rPr>
              <a:t>某人自己献身于；某人自己致力于；某人自己专心投入于</a:t>
            </a:r>
          </a:p>
          <a:p>
            <a:pPr eaLnBrk="0" latinLnBrk="1" hangingPunct="0">
              <a:lnSpc>
                <a:spcPct val="150000"/>
              </a:lnSpc>
              <a:spcBef>
                <a:spcPts val="140"/>
              </a:spcBef>
            </a:pPr>
            <a:r>
              <a:rPr lang="zh-CN" altLang="en-US" dirty="0" smtClean="0">
                <a:latin typeface="Times New Roman" panose="02020603050405020304" pitchFamily="18" charset="0"/>
                <a:cs typeface="Times New Roman" panose="02020603050405020304" pitchFamily="18" charset="0"/>
              </a:rPr>
              <a:t>②</a:t>
            </a:r>
            <a:r>
              <a:rPr lang="en-US" altLang="zh-CN" dirty="0" smtClean="0">
                <a:latin typeface="Times New Roman" panose="02020603050405020304" pitchFamily="18" charset="0"/>
                <a:cs typeface="Times New Roman" panose="02020603050405020304" pitchFamily="18" charset="0"/>
              </a:rPr>
              <a:t>devoted </a:t>
            </a:r>
            <a:r>
              <a:rPr lang="en-US" altLang="zh-CN" i="1" dirty="0" smtClean="0">
                <a:latin typeface="Times New Roman" panose="02020603050405020304" pitchFamily="18" charset="0"/>
                <a:cs typeface="Times New Roman" panose="02020603050405020304" pitchFamily="18" charset="0"/>
              </a:rPr>
              <a:t>adj.</a:t>
            </a:r>
            <a:r>
              <a:rPr lang="zh-CN" altLang="en-US" dirty="0" smtClean="0">
                <a:latin typeface="Times New Roman" panose="02020603050405020304" pitchFamily="18" charset="0"/>
                <a:cs typeface="Times New Roman" panose="02020603050405020304" pitchFamily="18" charset="0"/>
              </a:rPr>
              <a:t>忠诚的；挚爱的；全心全意的</a:t>
            </a: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be devoted</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    to    </a:t>
            </a:r>
            <a:r>
              <a:rPr lang="en-US" altLang="zh-CN" dirty="0" smtClean="0">
                <a:latin typeface="Times New Roman" panose="02020603050405020304" pitchFamily="18" charset="0"/>
                <a:cs typeface="Times New Roman" panose="02020603050405020304" pitchFamily="18" charset="0"/>
              </a:rPr>
              <a:t>(doing) </a:t>
            </a:r>
            <a:r>
              <a:rPr lang="en-US" altLang="zh-CN" dirty="0" err="1" smtClean="0">
                <a:latin typeface="Times New Roman" panose="02020603050405020304" pitchFamily="18" charset="0"/>
                <a:cs typeface="Times New Roman" panose="02020603050405020304" pitchFamily="18" charset="0"/>
              </a:rPr>
              <a:t>sth</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献身于（做）某事；致力于（做）某事；专心投入于</a:t>
            </a:r>
          </a:p>
          <a:p>
            <a:pPr eaLnBrk="0" latinLnBrk="1" hangingPunct="0">
              <a:lnSpc>
                <a:spcPct val="150000"/>
              </a:lnSpc>
              <a:spcBef>
                <a:spcPts val="140"/>
              </a:spcBef>
            </a:pPr>
            <a:r>
              <a:rPr lang="zh-CN" altLang="en-US" dirty="0" smtClean="0">
                <a:latin typeface="Times New Roman" panose="02020603050405020304" pitchFamily="18" charset="0"/>
                <a:cs typeface="Times New Roman" panose="02020603050405020304" pitchFamily="18" charset="0"/>
              </a:rPr>
              <a:t>（做）某事</a:t>
            </a:r>
          </a:p>
          <a:p>
            <a:pPr eaLnBrk="0" latinLnBrk="1" hangingPunct="0">
              <a:lnSpc>
                <a:spcPct val="150000"/>
              </a:lnSpc>
              <a:spcBef>
                <a:spcPts val="140"/>
              </a:spcBef>
            </a:pPr>
            <a:r>
              <a:rPr lang="zh-CN" altLang="en-US" dirty="0" smtClean="0">
                <a:latin typeface="Times New Roman" panose="02020603050405020304" pitchFamily="18" charset="0"/>
                <a:cs typeface="Times New Roman" panose="02020603050405020304" pitchFamily="18" charset="0"/>
              </a:rPr>
              <a:t>③</a:t>
            </a:r>
            <a:r>
              <a:rPr lang="zh-CN" altLang="en-US" u="sng" dirty="0" smtClean="0">
                <a:solidFill>
                  <a:srgbClr val="FF0000"/>
                </a:solidFill>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devotion    </a:t>
            </a:r>
            <a:r>
              <a:rPr lang="en-US" altLang="zh-CN" i="1"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关爱；关照；奉献；忠诚</a:t>
            </a:r>
            <a:endParaRPr lang="zh-CN" altLang="en-US" dirty="0">
              <a:latin typeface="Times New Roman" panose="02020603050405020304" pitchFamily="18" charset="0"/>
              <a:cs typeface="Times New Roman" panose="02020603050405020304" pitchFamily="18" charset="0"/>
            </a:endParaRPr>
          </a:p>
        </p:txBody>
      </p:sp>
      <p:pic>
        <p:nvPicPr>
          <p:cNvPr id="7" name="图片 3" descr="textimage4.jpeg"/>
          <p:cNvPicPr>
            <a:picLocks noChangeAspect="1"/>
          </p:cNvPicPr>
          <p:nvPr/>
        </p:nvPicPr>
        <p:blipFill>
          <a:blip r:embed="rId3" cstate="print"/>
          <a:stretch>
            <a:fillRect/>
          </a:stretch>
        </p:blipFill>
        <p:spPr>
          <a:xfrm>
            <a:off x="500034" y="3196006"/>
            <a:ext cx="247650" cy="247649"/>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1642745" y="3538220"/>
            <a:ext cx="628015"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4" cstate="print"/>
          <a:srcRect/>
          <a:stretch>
            <a:fillRect/>
          </a:stretch>
        </p:blipFill>
        <p:spPr bwMode="auto">
          <a:xfrm>
            <a:off x="1238250" y="3977005"/>
            <a:ext cx="1140460"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4" cstate="print"/>
          <a:srcRect/>
          <a:stretch>
            <a:fillRect/>
          </a:stretch>
        </p:blipFill>
        <p:spPr bwMode="auto">
          <a:xfrm>
            <a:off x="1642745" y="4843145"/>
            <a:ext cx="627380" cy="356870"/>
          </a:xfrm>
          <a:prstGeom prst="rect">
            <a:avLst/>
          </a:prstGeom>
          <a:noFill/>
          <a:ln w="9525">
            <a:noFill/>
            <a:miter lim="800000"/>
            <a:headEnd/>
            <a:tailEnd/>
          </a:ln>
        </p:spPr>
      </p:pic>
      <p:pic>
        <p:nvPicPr>
          <p:cNvPr id="10" name="Picture 4" descr="\\a015\吴双婷\线.tif"/>
          <p:cNvPicPr>
            <a:picLocks noChangeAspect="1" noChangeArrowheads="1"/>
          </p:cNvPicPr>
          <p:nvPr/>
        </p:nvPicPr>
        <p:blipFill>
          <a:blip r:embed="rId4" cstate="print"/>
          <a:srcRect/>
          <a:stretch>
            <a:fillRect/>
          </a:stretch>
        </p:blipFill>
        <p:spPr bwMode="auto">
          <a:xfrm>
            <a:off x="801370" y="5679440"/>
            <a:ext cx="125412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8"/>
                                        </p:tgtEl>
                                      </p:cBhvr>
                                    </p:animEffect>
                                    <p:set>
                                      <p:cBhvr>
                                        <p:cTn id="12" dur="1" fill="hold">
                                          <p:stCondLst>
                                            <p:cond delay="19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9"/>
                                        </p:tgtEl>
                                      </p:cBhvr>
                                    </p:animEffect>
                                    <p:set>
                                      <p:cBhvr>
                                        <p:cTn id="17" dur="1" fill="hold">
                                          <p:stCondLst>
                                            <p:cond delay="19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10"/>
                                        </p:tgtEl>
                                      </p:cBhvr>
                                    </p:animEffect>
                                    <p:set>
                                      <p:cBhvr>
                                        <p:cTn id="22" dur="1" fill="hold">
                                          <p:stCondLst>
                                            <p:cond delay="19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573651"/>
            <a:ext cx="8316000" cy="4307205"/>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单句语法填空</a:t>
            </a:r>
            <a:endParaRPr lang="zh-CN" altLang="en-US" sz="2000" dirty="0" smtClean="0"/>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1-1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2019</a:t>
            </a:r>
            <a:r>
              <a:rPr lang="zh-CN" altLang="en-US" sz="1815" kern="0" dirty="0" smtClean="0">
                <a:solidFill>
                  <a:srgbClr val="000000"/>
                </a:solidFill>
                <a:latin typeface="Times New Roman" panose="02020603050405020304" pitchFamily="65" charset="-122"/>
                <a:ea typeface="宋体" panose="02010600030101010101" pitchFamily="2" charset="-122"/>
              </a:rPr>
              <a:t>天津，阅读表达，</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Because he loves the students and is devoted</a:t>
            </a:r>
          </a:p>
          <a:p>
            <a:pPr eaLnBrk="0" latinLnBrk="1" hangingPunct="0">
              <a:lnSpc>
                <a:spcPct val="150000"/>
              </a:lnSpc>
              <a:spcBef>
                <a:spcPts val="140"/>
              </a:spcBef>
            </a:pPr>
            <a:r>
              <a:rPr lang="en-US" altLang="zh-CN"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to     </a:t>
            </a:r>
            <a:r>
              <a:rPr lang="en-US" altLang="zh-CN" sz="1815" kern="0" dirty="0" smtClean="0">
                <a:solidFill>
                  <a:srgbClr val="000000"/>
                </a:solidFill>
                <a:latin typeface="Times New Roman" panose="02020603050405020304" pitchFamily="65" charset="-122"/>
                <a:ea typeface="宋体" panose="02010600030101010101" pitchFamily="2" charset="-122"/>
              </a:rPr>
              <a:t>his work.</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考查介词。句意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因为他爱学生</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并且专心投入于自己的工作。</a:t>
            </a:r>
            <a:r>
              <a:rPr lang="en-US" altLang="zh-CN" sz="1815" kern="0" dirty="0" smtClean="0">
                <a:solidFill>
                  <a:srgbClr val="000000"/>
                </a:solidFill>
                <a:latin typeface="Times New Roman" panose="02020603050405020304" pitchFamily="65" charset="-122"/>
                <a:ea typeface="宋体" panose="02010600030101010101" pitchFamily="2" charset="-122"/>
              </a:rPr>
              <a:t>be devoted to </a:t>
            </a:r>
            <a:r>
              <a:rPr lang="en-US" altLang="zh-CN" sz="1815" kern="0" dirty="0" err="1" smtClean="0">
                <a:solidFill>
                  <a:srgbClr val="000000"/>
                </a:solidFill>
                <a:latin typeface="Times New Roman" panose="02020603050405020304" pitchFamily="65" charset="-122"/>
                <a:ea typeface="宋体" panose="02010600030101010101" pitchFamily="2" charset="-122"/>
              </a:rPr>
              <a:t>sth</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意为“专心投入于某事”</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故本空应用介词</a:t>
            </a:r>
            <a:r>
              <a:rPr lang="en-US" altLang="zh-CN" sz="1815" kern="0" dirty="0" smtClean="0">
                <a:solidFill>
                  <a:srgbClr val="000000"/>
                </a:solidFill>
                <a:latin typeface="Times New Roman" panose="02020603050405020304" pitchFamily="65" charset="-122"/>
                <a:ea typeface="宋体" panose="02010600030101010101" pitchFamily="2" charset="-122"/>
              </a:rPr>
              <a:t>to</a:t>
            </a:r>
            <a:r>
              <a:rPr lang="zh-CN" altLang="en-US"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1-2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2016</a:t>
            </a:r>
            <a:r>
              <a:rPr lang="zh-CN" altLang="en-US" sz="1815" kern="0" dirty="0" smtClean="0">
                <a:solidFill>
                  <a:srgbClr val="000000"/>
                </a:solidFill>
                <a:latin typeface="Times New Roman" panose="02020603050405020304" pitchFamily="65" charset="-122"/>
                <a:ea typeface="宋体" panose="02010600030101010101" pitchFamily="2" charset="-122"/>
              </a:rPr>
              <a:t>北京，阅读理解</a:t>
            </a:r>
            <a:r>
              <a:rPr lang="en-US" altLang="zh-CN" sz="1815" kern="0" dirty="0" smtClean="0">
                <a:solidFill>
                  <a:srgbClr val="000000"/>
                </a:solidFill>
                <a:latin typeface="Times New Roman" panose="02020603050405020304" pitchFamily="65" charset="-122"/>
                <a:ea typeface="宋体" panose="02010600030101010101" pitchFamily="2" charset="-122"/>
              </a:rPr>
              <a:t>B</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Neighbors devoted their spare time to </a:t>
            </a:r>
          </a:p>
          <a:p>
            <a:pPr eaLnBrk="0" latinLnBrk="1" hangingPunct="0">
              <a:lnSpc>
                <a:spcPct val="150000"/>
              </a:lnSpc>
              <a:spcBef>
                <a:spcPts val="140"/>
              </a:spcBef>
            </a:pPr>
            <a:r>
              <a:rPr lang="en-US" altLang="zh-CN"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helping    </a:t>
            </a:r>
            <a:r>
              <a:rPr lang="en-US" altLang="zh-CN" sz="1815" kern="0" dirty="0" smtClean="0">
                <a:solidFill>
                  <a:srgbClr val="000000"/>
                </a:solidFill>
                <a:latin typeface="Times New Roman" panose="02020603050405020304" pitchFamily="65" charset="-122"/>
                <a:ea typeface="宋体" panose="02010600030101010101" pitchFamily="2" charset="-122"/>
              </a:rPr>
              <a:t>(help) others rebuild.</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考查动名词。句意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邻居们把他们的业余时间投入到帮助别人重建</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家园</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上了。</a:t>
            </a:r>
            <a:r>
              <a:rPr lang="en-US" altLang="zh-CN" sz="1815" kern="0" dirty="0" smtClean="0">
                <a:solidFill>
                  <a:srgbClr val="000000"/>
                </a:solidFill>
                <a:latin typeface="Times New Roman" panose="02020603050405020304" pitchFamily="65" charset="-122"/>
                <a:ea typeface="宋体" panose="02010600030101010101" pitchFamily="2" charset="-122"/>
              </a:rPr>
              <a:t>devote...to...</a:t>
            </a:r>
            <a:r>
              <a:rPr lang="zh-CN" altLang="en-US" sz="1815" kern="0" dirty="0" smtClean="0">
                <a:solidFill>
                  <a:srgbClr val="000000"/>
                </a:solidFill>
                <a:latin typeface="Times New Roman" panose="02020603050405020304" pitchFamily="65" charset="-122"/>
                <a:ea typeface="宋体" panose="02010600030101010101" pitchFamily="2" charset="-122"/>
              </a:rPr>
              <a:t>意为“把</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奉献于</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投入到</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中”</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其中</a:t>
            </a:r>
            <a:r>
              <a:rPr lang="en-US" altLang="zh-CN" sz="1815" kern="0" dirty="0" smtClean="0">
                <a:solidFill>
                  <a:srgbClr val="000000"/>
                </a:solidFill>
                <a:latin typeface="Times New Roman" panose="02020603050405020304" pitchFamily="65" charset="-122"/>
                <a:ea typeface="宋体" panose="02010600030101010101" pitchFamily="2" charset="-122"/>
              </a:rPr>
              <a:t>to</a:t>
            </a:r>
            <a:r>
              <a:rPr lang="zh-CN" altLang="en-US" sz="1815" kern="0" dirty="0" smtClean="0">
                <a:solidFill>
                  <a:srgbClr val="000000"/>
                </a:solidFill>
                <a:latin typeface="Times New Roman" panose="02020603050405020304" pitchFamily="65" charset="-122"/>
                <a:ea typeface="宋体" panose="02010600030101010101" pitchFamily="2" charset="-122"/>
              </a:rPr>
              <a:t>为介词</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故本空应用动名词形式。</a:t>
            </a:r>
            <a:endParaRPr lang="zh-CN" altLang="en-US" dirty="0"/>
          </a:p>
        </p:txBody>
      </p:sp>
      <p:pic>
        <p:nvPicPr>
          <p:cNvPr id="5" name="图片 3" descr="textimage5.jpeg"/>
          <p:cNvPicPr>
            <a:picLocks noChangeAspect="1"/>
          </p:cNvPicPr>
          <p:nvPr/>
        </p:nvPicPr>
        <p:blipFill>
          <a:blip r:embed="rId3" cstate="print"/>
          <a:stretch>
            <a:fillRect/>
          </a:stretch>
        </p:blipFill>
        <p:spPr>
          <a:xfrm>
            <a:off x="646630" y="1205691"/>
            <a:ext cx="1282164" cy="432834"/>
          </a:xfrm>
          <a:prstGeom prst="rect">
            <a:avLst/>
          </a:prstGeom>
        </p:spPr>
      </p:pic>
      <p:pic>
        <p:nvPicPr>
          <p:cNvPr id="6" name="图片 3" descr="textimage12.jpeg"/>
          <p:cNvPicPr>
            <a:picLocks noChangeAspect="1"/>
          </p:cNvPicPr>
          <p:nvPr/>
        </p:nvPicPr>
        <p:blipFill>
          <a:blip r:embed="rId4" cstate="print"/>
          <a:stretch>
            <a:fillRect/>
          </a:stretch>
        </p:blipFill>
        <p:spPr>
          <a:xfrm>
            <a:off x="3571868" y="2108713"/>
            <a:ext cx="357190" cy="239986"/>
          </a:xfrm>
          <a:prstGeom prst="rect">
            <a:avLst/>
          </a:prstGeom>
        </p:spPr>
      </p:pic>
      <p:pic>
        <p:nvPicPr>
          <p:cNvPr id="7" name="图片 3" descr="textimage12.jpeg"/>
          <p:cNvPicPr>
            <a:picLocks noChangeAspect="1"/>
          </p:cNvPicPr>
          <p:nvPr/>
        </p:nvPicPr>
        <p:blipFill>
          <a:blip r:embed="rId4" cstate="print"/>
          <a:stretch>
            <a:fillRect/>
          </a:stretch>
        </p:blipFill>
        <p:spPr>
          <a:xfrm>
            <a:off x="3724268" y="3823225"/>
            <a:ext cx="357190" cy="239986"/>
          </a:xfrm>
          <a:prstGeom prst="rect">
            <a:avLst/>
          </a:prstGeom>
        </p:spPr>
      </p:pic>
      <p:pic>
        <p:nvPicPr>
          <p:cNvPr id="8" name="Picture 4" descr="\\a015\吴双婷\线.tif"/>
          <p:cNvPicPr>
            <a:picLocks noChangeAspect="1" noChangeArrowheads="1"/>
          </p:cNvPicPr>
          <p:nvPr/>
        </p:nvPicPr>
        <p:blipFill>
          <a:blip r:embed="rId5" cstate="print"/>
          <a:srcRect/>
          <a:stretch>
            <a:fillRect/>
          </a:stretch>
        </p:blipFill>
        <p:spPr bwMode="auto">
          <a:xfrm>
            <a:off x="720090" y="2465705"/>
            <a:ext cx="670560"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5" cstate="print"/>
          <a:srcRect/>
          <a:stretch>
            <a:fillRect/>
          </a:stretch>
        </p:blipFill>
        <p:spPr bwMode="auto">
          <a:xfrm>
            <a:off x="720090" y="4218305"/>
            <a:ext cx="106680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8"/>
                                        </p:tgtEl>
                                      </p:cBhvr>
                                    </p:animEffect>
                                    <p:set>
                                      <p:cBhvr>
                                        <p:cTn id="7" dur="1" fill="hold">
                                          <p:stCondLst>
                                            <p:cond delay="19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9"/>
                                        </p:tgtEl>
                                      </p:cBhvr>
                                    </p:animEffect>
                                    <p:set>
                                      <p:cBhvr>
                                        <p:cTn id="12" dur="1" fill="hold">
                                          <p:stCondLst>
                                            <p:cond delay="1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062815"/>
            <a:ext cx="8316000" cy="4673600"/>
          </a:xfrm>
          <a:prstGeom prst="rect">
            <a:avLst/>
          </a:prstGeom>
          <a:noFill/>
        </p:spPr>
        <p:txBody>
          <a:bodyPr wrap="square" lIns="0" tIns="0" rIns="0" bIns="0" rtlCol="0">
            <a:spAutoFit/>
          </a:bodyPr>
          <a:lstStyle/>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1-3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Such is their</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devotion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(devote) to the common good of the colony that not only soldier ants but also worker ants will sacrifice their lives to help defeat an enemy.</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考查名词。句意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不仅是兵蚁</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工蚁也会牺牲自己的生命来帮助打败敌人</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这就是它们对集体共同利益的奉献。根据空前形容词性物主代词</a:t>
            </a:r>
            <a:r>
              <a:rPr lang="en-US" altLang="zh-CN" sz="1815" kern="0" dirty="0" smtClean="0">
                <a:solidFill>
                  <a:srgbClr val="000000"/>
                </a:solidFill>
                <a:latin typeface="Times New Roman" panose="02020603050405020304" pitchFamily="65" charset="-122"/>
                <a:ea typeface="宋体" panose="02010600030101010101" pitchFamily="2" charset="-122"/>
              </a:rPr>
              <a:t>their</a:t>
            </a:r>
            <a:r>
              <a:rPr lang="zh-CN" altLang="en-US" sz="1815" kern="0" dirty="0" smtClean="0">
                <a:solidFill>
                  <a:srgbClr val="000000"/>
                </a:solidFill>
                <a:latin typeface="Times New Roman" panose="02020603050405020304" pitchFamily="65" charset="-122"/>
                <a:ea typeface="宋体" panose="02010600030101010101" pitchFamily="2" charset="-122"/>
              </a:rPr>
              <a:t>可知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本空应用名词形式。</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1-4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However, instead of </a:t>
            </a:r>
            <a:r>
              <a:rPr lang="en-US" altLang="zh-CN" sz="1815" u="sng" kern="0" dirty="0" smtClean="0">
                <a:solidFill>
                  <a:srgbClr val="FF0000"/>
                </a:solidFill>
                <a:latin typeface="Times New Roman" panose="02020603050405020304" pitchFamily="65" charset="-122"/>
                <a:ea typeface="宋体" panose="02010600030101010101" pitchFamily="2" charset="-122"/>
              </a:rPr>
              <a:t>   devoting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(devote) themselves to their work, they find themselves working to support the lifestyle to which they have so quickly become accustomed.</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考查动名词。句意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然而</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他们发现自己工作是为了维持自己这么快就习惯了的生活方式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而并非专心地投入到工作中。根据空前的</a:t>
            </a:r>
            <a:r>
              <a:rPr lang="en-US" altLang="zh-CN" sz="1815" kern="0" dirty="0" smtClean="0">
                <a:solidFill>
                  <a:srgbClr val="000000"/>
                </a:solidFill>
                <a:latin typeface="Times New Roman" panose="02020603050405020304" pitchFamily="65" charset="-122"/>
                <a:ea typeface="宋体" panose="02010600030101010101" pitchFamily="2" charset="-122"/>
              </a:rPr>
              <a:t>instead of</a:t>
            </a:r>
            <a:r>
              <a:rPr lang="zh-CN" altLang="en-US" sz="1815" kern="0" dirty="0" smtClean="0">
                <a:solidFill>
                  <a:srgbClr val="000000"/>
                </a:solidFill>
                <a:latin typeface="Times New Roman" panose="02020603050405020304" pitchFamily="65" charset="-122"/>
                <a:ea typeface="宋体" panose="02010600030101010101" pitchFamily="2" charset="-122"/>
              </a:rPr>
              <a:t>可知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本空应用动名词形式。</a:t>
            </a:r>
            <a:endParaRPr lang="zh-CN" altLang="en-US" dirty="0"/>
          </a:p>
        </p:txBody>
      </p:sp>
      <p:pic>
        <p:nvPicPr>
          <p:cNvPr id="4" name="图片 3" descr="textimage12.jpeg"/>
          <p:cNvPicPr>
            <a:picLocks noChangeAspect="1"/>
          </p:cNvPicPr>
          <p:nvPr/>
        </p:nvPicPr>
        <p:blipFill>
          <a:blip r:embed="rId3" cstate="print"/>
          <a:stretch>
            <a:fillRect/>
          </a:stretch>
        </p:blipFill>
        <p:spPr>
          <a:xfrm>
            <a:off x="1357290" y="1134253"/>
            <a:ext cx="357190" cy="239986"/>
          </a:xfrm>
          <a:prstGeom prst="rect">
            <a:avLst/>
          </a:prstGeom>
        </p:spPr>
      </p:pic>
      <p:pic>
        <p:nvPicPr>
          <p:cNvPr id="5" name="图片 3" descr="textimage12.jpeg"/>
          <p:cNvPicPr>
            <a:picLocks noChangeAspect="1"/>
          </p:cNvPicPr>
          <p:nvPr/>
        </p:nvPicPr>
        <p:blipFill>
          <a:blip r:embed="rId3" cstate="print"/>
          <a:stretch>
            <a:fillRect/>
          </a:stretch>
        </p:blipFill>
        <p:spPr>
          <a:xfrm>
            <a:off x="1357290" y="3277393"/>
            <a:ext cx="357190" cy="239986"/>
          </a:xfrm>
          <a:prstGeom prst="rect">
            <a:avLst/>
          </a:prstGeom>
        </p:spPr>
      </p:pic>
      <p:pic>
        <p:nvPicPr>
          <p:cNvPr id="6" name="Picture 4" descr="\\a015\吴双婷\线.tif"/>
          <p:cNvPicPr>
            <a:picLocks noChangeAspect="1" noChangeArrowheads="1"/>
          </p:cNvPicPr>
          <p:nvPr/>
        </p:nvPicPr>
        <p:blipFill>
          <a:blip r:embed="rId4" cstate="print"/>
          <a:srcRect/>
          <a:stretch>
            <a:fillRect/>
          </a:stretch>
        </p:blipFill>
        <p:spPr bwMode="auto">
          <a:xfrm>
            <a:off x="3221355" y="1134110"/>
            <a:ext cx="111823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3962400" y="3241675"/>
            <a:ext cx="115379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89012"/>
            <a:ext cx="8316000" cy="2135505"/>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完成句子</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1-5 (2017</a:t>
            </a:r>
            <a:r>
              <a:rPr lang="zh-CN" altLang="en-US" sz="1815" kern="0" dirty="0" smtClean="0">
                <a:solidFill>
                  <a:srgbClr val="000000"/>
                </a:solidFill>
                <a:latin typeface="Times New Roman" panose="02020603050405020304" pitchFamily="65" charset="-122"/>
                <a:ea typeface="宋体" panose="02010600030101010101" pitchFamily="2" charset="-122"/>
              </a:rPr>
              <a:t>天津，完形填空</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我觉得我被赋予了另一次生命，去献身于有意义和巨大的事情。</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I feel that I’ve been given a second life to</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devote to something     </a:t>
            </a:r>
            <a:r>
              <a:rPr lang="en-US" altLang="zh-CN" sz="1815" kern="0" dirty="0" smtClean="0">
                <a:solidFill>
                  <a:srgbClr val="000000"/>
                </a:solidFill>
                <a:latin typeface="Times New Roman" panose="02020603050405020304" pitchFamily="65" charset="-122"/>
                <a:ea typeface="宋体" panose="02010600030101010101" pitchFamily="2" charset="-122"/>
              </a:rPr>
              <a:t>that is meaningful and enormous.</a:t>
            </a:r>
            <a:endParaRPr lang="zh-CN" altLang="en-US" dirty="0"/>
          </a:p>
        </p:txBody>
      </p:sp>
      <p:pic>
        <p:nvPicPr>
          <p:cNvPr id="4" name="图片 3" descr="textimage12.jpeg"/>
          <p:cNvPicPr>
            <a:picLocks noChangeAspect="1"/>
          </p:cNvPicPr>
          <p:nvPr/>
        </p:nvPicPr>
        <p:blipFill>
          <a:blip r:embed="rId3" cstate="print"/>
          <a:stretch>
            <a:fillRect/>
          </a:stretch>
        </p:blipFill>
        <p:spPr>
          <a:xfrm>
            <a:off x="3428992" y="1991509"/>
            <a:ext cx="357190" cy="239986"/>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4589780" y="2821305"/>
            <a:ext cx="238760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71472" y="814267"/>
            <a:ext cx="8316000" cy="5318760"/>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2325" kern="0" spc="12597"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reserve </a:t>
            </a:r>
            <a:r>
              <a:rPr lang="en-US" altLang="zh-CN"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（野生生物）保护区；储备（量），储藏（量） </a:t>
            </a:r>
            <a:r>
              <a:rPr lang="en-US" altLang="zh-CN" sz="1815" i="1" kern="0" dirty="0" err="1" smtClean="0">
                <a:solidFill>
                  <a:srgbClr val="000000"/>
                </a:solidFill>
                <a:latin typeface="Times New Roman" panose="02020603050405020304" pitchFamily="65" charset="-122"/>
                <a:ea typeface="宋体" panose="02010600030101010101" pitchFamily="2" charset="-122"/>
              </a:rPr>
              <a:t>vt</a:t>
            </a:r>
            <a:r>
              <a:rPr lang="en-US" altLang="zh-CN" sz="1815" i="1"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预约，预订；保留</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Hello from </a:t>
            </a:r>
            <a:r>
              <a:rPr lang="en-US" altLang="zh-CN" sz="1815" kern="0" dirty="0" err="1" smtClean="0">
                <a:solidFill>
                  <a:srgbClr val="000000"/>
                </a:solidFill>
                <a:latin typeface="Times New Roman" panose="02020603050405020304" pitchFamily="65" charset="-122"/>
                <a:ea typeface="宋体" panose="02010600030101010101" pitchFamily="2" charset="-122"/>
              </a:rPr>
              <a:t>Sanjiangyuan</a:t>
            </a:r>
            <a:r>
              <a:rPr lang="en-US" altLang="zh-CN" sz="1815" kern="0" dirty="0" smtClean="0">
                <a:solidFill>
                  <a:srgbClr val="000000"/>
                </a:solidFill>
                <a:latin typeface="Times New Roman" panose="02020603050405020304" pitchFamily="65" charset="-122"/>
                <a:ea typeface="宋体" panose="02010600030101010101" pitchFamily="2" charset="-122"/>
              </a:rPr>
              <a:t> National Nature Reserve(SNNR).</a:t>
            </a:r>
            <a:r>
              <a:rPr lang="zh-CN" altLang="en-US" sz="1815" kern="0" dirty="0" smtClean="0">
                <a:solidFill>
                  <a:srgbClr val="000000"/>
                </a:solidFill>
                <a:latin typeface="Times New Roman" panose="02020603050405020304" pitchFamily="65" charset="-122"/>
                <a:ea typeface="宋体" panose="02010600030101010101" pitchFamily="2" charset="-122"/>
              </a:rPr>
              <a:t>（教材</a:t>
            </a:r>
            <a:r>
              <a:rPr lang="en-US" altLang="zh-CN" sz="1815" kern="0" dirty="0" smtClean="0">
                <a:solidFill>
                  <a:srgbClr val="000000"/>
                </a:solidFill>
                <a:latin typeface="Times New Roman" panose="02020603050405020304" pitchFamily="65" charset="-122"/>
                <a:ea typeface="宋体" panose="02010600030101010101" pitchFamily="2" charset="-122"/>
              </a:rPr>
              <a:t>P65</a:t>
            </a:r>
            <a:r>
              <a:rPr lang="zh-CN" altLang="en-US"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来自三江源国家级自然保护区的问候。</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       情景导学</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Could you help me reserve a table for 6 people tonight?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你能帮我预订一张今晚供六人用餐的桌位吗？</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No matter what criticism you give me, I will accept it without reserve/reservation.</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不管你批评我什么，我都会毫无保留地接受。</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More and more people choose to make a reservation online before they see a doctor, which greatly saves the time of waiting in line.</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越来越多的人在就诊前会选择网上预约，这极大地节省了排队等待的时间。</a:t>
            </a:r>
          </a:p>
        </p:txBody>
      </p:sp>
      <p:pic>
        <p:nvPicPr>
          <p:cNvPr id="4" name="图片 4" descr="textimage9.jpeg"/>
          <p:cNvPicPr>
            <a:picLocks noChangeAspect="1"/>
          </p:cNvPicPr>
          <p:nvPr/>
        </p:nvPicPr>
        <p:blipFill>
          <a:blip r:embed="rId3" cstate="print"/>
          <a:stretch>
            <a:fillRect/>
          </a:stretch>
        </p:blipFill>
        <p:spPr>
          <a:xfrm>
            <a:off x="780134" y="957143"/>
            <a:ext cx="1500198" cy="392012"/>
          </a:xfrm>
          <a:prstGeom prst="rect">
            <a:avLst/>
          </a:prstGeom>
        </p:spPr>
      </p:pic>
      <p:pic>
        <p:nvPicPr>
          <p:cNvPr id="5" name="图片 5" descr="textimage10.jpeg"/>
          <p:cNvPicPr>
            <a:picLocks noChangeAspect="1"/>
          </p:cNvPicPr>
          <p:nvPr/>
        </p:nvPicPr>
        <p:blipFill>
          <a:blip r:embed="rId4" cstate="print"/>
          <a:stretch>
            <a:fillRect/>
          </a:stretch>
        </p:blipFill>
        <p:spPr>
          <a:xfrm>
            <a:off x="637258" y="2705889"/>
            <a:ext cx="209549" cy="23812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348567"/>
            <a:ext cx="8316000" cy="523748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b="1" kern="0" dirty="0" smtClean="0">
                <a:solidFill>
                  <a:srgbClr val="000000"/>
                </a:solidFill>
                <a:latin typeface="Times New Roman" panose="02020603050405020304" pitchFamily="65" charset="-122"/>
                <a:ea typeface="宋体" panose="02010600030101010101" pitchFamily="2" charset="-122"/>
              </a:rPr>
              <a:t>Ⅰ.核心单词</a:t>
            </a:r>
            <a:endParaRPr lang="zh-CN" altLang="en-US" b="1"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(A)写作词汇—写词形</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  </a:t>
            </a:r>
            <a:r>
              <a:rPr lang="en-US" altLang="zh-CN"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shark </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鲨（鱼）</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2. </a:t>
            </a:r>
            <a:r>
              <a:rPr lang="en-US" altLang="zh-CN" sz="1815" u="sng" kern="0" dirty="0" smtClean="0">
                <a:solidFill>
                  <a:srgbClr val="FF0000"/>
                </a:solidFill>
                <a:latin typeface="Times New Roman" panose="02020603050405020304" pitchFamily="65" charset="-122"/>
                <a:ea typeface="宋体" panose="02010600030101010101" pitchFamily="2" charset="-122"/>
              </a:rPr>
              <a:t>target</a:t>
            </a:r>
            <a:r>
              <a:rPr lang="en-US" altLang="zh-CN"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把</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作为目标</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3. </a:t>
            </a:r>
            <a:r>
              <a:rPr lang="en-US" altLang="zh-CN" sz="1815" u="sng" kern="0" dirty="0" smtClean="0">
                <a:solidFill>
                  <a:srgbClr val="FF0000"/>
                </a:solidFill>
                <a:latin typeface="Times New Roman" panose="02020603050405020304" pitchFamily="65" charset="-122"/>
                <a:ea typeface="宋体" panose="02010600030101010101" pitchFamily="2" charset="-122"/>
              </a:rPr>
              <a:t>attitude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（尤指通过行为表现出的对某事的一般）看法，态度</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4.  </a:t>
            </a:r>
            <a:r>
              <a:rPr lang="en-US" altLang="zh-CN"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ocean</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海洋，大海</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5. </a:t>
            </a:r>
            <a:r>
              <a:rPr lang="en-US" altLang="zh-CN"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highlight</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使</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突出，使注意力集中于</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6.  </a:t>
            </a:r>
            <a:r>
              <a:rPr lang="en-US" altLang="zh-CN" sz="1815" u="sng" kern="0" dirty="0" smtClean="0">
                <a:solidFill>
                  <a:srgbClr val="FF0000"/>
                </a:solidFill>
                <a:latin typeface="Times New Roman" panose="02020603050405020304" pitchFamily="65" charset="-122"/>
                <a:ea typeface="宋体" panose="02010600030101010101" pitchFamily="2" charset="-122"/>
              </a:rPr>
              <a:t>staff</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员工</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7.  </a:t>
            </a:r>
            <a:r>
              <a:rPr lang="en-US" altLang="zh-CN" sz="1815" u="sng" kern="0" dirty="0" smtClean="0">
                <a:solidFill>
                  <a:srgbClr val="FF0000"/>
                </a:solidFill>
                <a:latin typeface="Times New Roman" panose="02020603050405020304" pitchFamily="65" charset="-122"/>
                <a:ea typeface="宋体" panose="02010600030101010101" pitchFamily="2" charset="-122"/>
              </a:rPr>
              <a:t>establish</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建立，设立</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8.  </a:t>
            </a:r>
            <a:r>
              <a:rPr lang="en-US" altLang="zh-CN" sz="1815" u="sng" kern="0" dirty="0" smtClean="0">
                <a:solidFill>
                  <a:srgbClr val="FF0000"/>
                </a:solidFill>
                <a:latin typeface="Times New Roman" panose="02020603050405020304" pitchFamily="65" charset="-122"/>
                <a:ea typeface="宋体" panose="02010600030101010101" pitchFamily="2" charset="-122"/>
              </a:rPr>
              <a:t>damage</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破损，损害，损伤</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9.  </a:t>
            </a:r>
            <a:r>
              <a:rPr lang="en-US" altLang="zh-CN" sz="1815" u="sng" kern="0" dirty="0" smtClean="0">
                <a:solidFill>
                  <a:srgbClr val="FF0000"/>
                </a:solidFill>
                <a:latin typeface="Times New Roman" panose="02020603050405020304" pitchFamily="65" charset="-122"/>
                <a:ea typeface="宋体" panose="02010600030101010101" pitchFamily="2" charset="-122"/>
              </a:rPr>
              <a:t> flood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洪水，水灾</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10. </a:t>
            </a:r>
            <a:r>
              <a:rPr lang="en-US" altLang="zh-CN" sz="1815" u="sng" kern="0" dirty="0" smtClean="0">
                <a:solidFill>
                  <a:srgbClr val="FF0000"/>
                </a:solidFill>
                <a:latin typeface="Times New Roman" panose="02020603050405020304" pitchFamily="65" charset="-122"/>
                <a:ea typeface="宋体" panose="02010600030101010101" pitchFamily="2" charset="-122"/>
              </a:rPr>
              <a:t>restore</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使恢复</a:t>
            </a:r>
            <a:endParaRPr lang="zh-CN" altLang="en-US" dirty="0"/>
          </a:p>
        </p:txBody>
      </p:sp>
      <p:pic>
        <p:nvPicPr>
          <p:cNvPr id="4" name="图片 3" descr="textimage1.jpeg"/>
          <p:cNvPicPr>
            <a:picLocks noChangeAspect="1"/>
          </p:cNvPicPr>
          <p:nvPr/>
        </p:nvPicPr>
        <p:blipFill>
          <a:blip r:embed="rId3" cstate="print"/>
          <a:stretch>
            <a:fillRect/>
          </a:stretch>
        </p:blipFill>
        <p:spPr>
          <a:xfrm>
            <a:off x="3071802" y="919939"/>
            <a:ext cx="2044426" cy="421698"/>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929005" y="2261235"/>
            <a:ext cx="71437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929005" y="2685415"/>
            <a:ext cx="64325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893445" y="3114040"/>
            <a:ext cx="813435"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4" cstate="print"/>
          <a:srcRect/>
          <a:stretch>
            <a:fillRect/>
          </a:stretch>
        </p:blipFill>
        <p:spPr bwMode="auto">
          <a:xfrm>
            <a:off x="906780" y="3546475"/>
            <a:ext cx="737235"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4" cstate="print"/>
          <a:srcRect/>
          <a:stretch>
            <a:fillRect/>
          </a:stretch>
        </p:blipFill>
        <p:spPr bwMode="auto">
          <a:xfrm>
            <a:off x="964540" y="3968962"/>
            <a:ext cx="1000132" cy="356870"/>
          </a:xfrm>
          <a:prstGeom prst="rect">
            <a:avLst/>
          </a:prstGeom>
          <a:noFill/>
          <a:ln w="9525">
            <a:noFill/>
            <a:miter lim="800000"/>
            <a:headEnd/>
            <a:tailEnd/>
          </a:ln>
        </p:spPr>
      </p:pic>
      <p:pic>
        <p:nvPicPr>
          <p:cNvPr id="10" name="Picture 4" descr="\\a015\吴双婷\线.tif"/>
          <p:cNvPicPr>
            <a:picLocks noChangeArrowheads="1"/>
          </p:cNvPicPr>
          <p:nvPr/>
        </p:nvPicPr>
        <p:blipFill>
          <a:blip r:embed="rId4" cstate="print"/>
          <a:srcRect/>
          <a:stretch>
            <a:fillRect/>
          </a:stretch>
        </p:blipFill>
        <p:spPr bwMode="auto">
          <a:xfrm>
            <a:off x="929005" y="4396740"/>
            <a:ext cx="544195" cy="39600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4" cstate="print"/>
          <a:srcRect/>
          <a:stretch>
            <a:fillRect/>
          </a:stretch>
        </p:blipFill>
        <p:spPr bwMode="auto">
          <a:xfrm>
            <a:off x="929298" y="4887798"/>
            <a:ext cx="928694" cy="356870"/>
          </a:xfrm>
          <a:prstGeom prst="rect">
            <a:avLst/>
          </a:prstGeom>
          <a:noFill/>
          <a:ln w="9525">
            <a:noFill/>
            <a:miter lim="800000"/>
            <a:headEnd/>
            <a:tailEnd/>
          </a:ln>
        </p:spPr>
      </p:pic>
      <p:pic>
        <p:nvPicPr>
          <p:cNvPr id="12" name="Picture 4" descr="\\a015\吴双婷\线.tif"/>
          <p:cNvPicPr>
            <a:picLocks noChangeArrowheads="1"/>
          </p:cNvPicPr>
          <p:nvPr/>
        </p:nvPicPr>
        <p:blipFill>
          <a:blip r:embed="rId4" cstate="print"/>
          <a:srcRect/>
          <a:stretch>
            <a:fillRect/>
          </a:stretch>
        </p:blipFill>
        <p:spPr bwMode="auto">
          <a:xfrm>
            <a:off x="1000760" y="5332730"/>
            <a:ext cx="706755" cy="323850"/>
          </a:xfrm>
          <a:prstGeom prst="rect">
            <a:avLst/>
          </a:prstGeom>
          <a:noFill/>
          <a:ln w="9525">
            <a:noFill/>
            <a:miter lim="800000"/>
            <a:headEnd/>
            <a:tailEnd/>
          </a:ln>
        </p:spPr>
      </p:pic>
      <p:pic>
        <p:nvPicPr>
          <p:cNvPr id="13" name="Picture 4" descr="\\a015\吴双婷\线.tif"/>
          <p:cNvPicPr>
            <a:picLocks noChangeAspect="1" noChangeArrowheads="1"/>
          </p:cNvPicPr>
          <p:nvPr/>
        </p:nvPicPr>
        <p:blipFill>
          <a:blip r:embed="rId4" cstate="print"/>
          <a:srcRect/>
          <a:stretch>
            <a:fillRect/>
          </a:stretch>
        </p:blipFill>
        <p:spPr bwMode="auto">
          <a:xfrm>
            <a:off x="964565" y="5711825"/>
            <a:ext cx="678815" cy="356870"/>
          </a:xfrm>
          <a:prstGeom prst="rect">
            <a:avLst/>
          </a:prstGeom>
          <a:noFill/>
          <a:ln w="9525">
            <a:noFill/>
            <a:miter lim="800000"/>
            <a:headEnd/>
            <a:tailEnd/>
          </a:ln>
        </p:spPr>
      </p:pic>
      <p:pic>
        <p:nvPicPr>
          <p:cNvPr id="14" name="Picture 4" descr="\\a015\吴双婷\线.tif"/>
          <p:cNvPicPr>
            <a:picLocks noChangeAspect="1" noChangeArrowheads="1"/>
          </p:cNvPicPr>
          <p:nvPr/>
        </p:nvPicPr>
        <p:blipFill>
          <a:blip r:embed="rId4" cstate="print"/>
          <a:srcRect/>
          <a:stretch>
            <a:fillRect/>
          </a:stretch>
        </p:blipFill>
        <p:spPr bwMode="auto">
          <a:xfrm>
            <a:off x="1000760" y="6148705"/>
            <a:ext cx="70739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7"/>
                                        </p:tgtEl>
                                      </p:cBhvr>
                                    </p:animEffect>
                                    <p:set>
                                      <p:cBhvr>
                                        <p:cTn id="17" dur="1" fill="hold">
                                          <p:stCondLst>
                                            <p:cond delay="19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8"/>
                                        </p:tgtEl>
                                      </p:cBhvr>
                                    </p:animEffect>
                                    <p:set>
                                      <p:cBhvr>
                                        <p:cTn id="22" dur="1" fill="hold">
                                          <p:stCondLst>
                                            <p:cond delay="19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9"/>
                                        </p:tgtEl>
                                      </p:cBhvr>
                                    </p:animEffect>
                                    <p:set>
                                      <p:cBhvr>
                                        <p:cTn id="27" dur="1" fill="hold">
                                          <p:stCondLst>
                                            <p:cond delay="1999"/>
                                          </p:stCondLst>
                                        </p:cTn>
                                        <p:tgtEl>
                                          <p:spTgt spid="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10"/>
                                        </p:tgtEl>
                                      </p:cBhvr>
                                    </p:animEffect>
                                    <p:set>
                                      <p:cBhvr>
                                        <p:cTn id="32" dur="1" fill="hold">
                                          <p:stCondLst>
                                            <p:cond delay="19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11"/>
                                        </p:tgtEl>
                                      </p:cBhvr>
                                    </p:animEffect>
                                    <p:set>
                                      <p:cBhvr>
                                        <p:cTn id="37" dur="1" fill="hold">
                                          <p:stCondLst>
                                            <p:cond delay="1999"/>
                                          </p:stCondLst>
                                        </p:cTn>
                                        <p:tgtEl>
                                          <p:spTgt spid="1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2"/>
                                        </p:tgtEl>
                                      </p:cBhvr>
                                    </p:animEffect>
                                    <p:set>
                                      <p:cBhvr>
                                        <p:cTn id="42" dur="1" fill="hold">
                                          <p:stCondLst>
                                            <p:cond delay="1999"/>
                                          </p:stCondLst>
                                        </p:cTn>
                                        <p:tgtEl>
                                          <p:spTgt spid="1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000"/>
                                        <p:tgtEl>
                                          <p:spTgt spid="13"/>
                                        </p:tgtEl>
                                      </p:cBhvr>
                                    </p:animEffect>
                                    <p:set>
                                      <p:cBhvr>
                                        <p:cTn id="47" dur="1" fill="hold">
                                          <p:stCondLst>
                                            <p:cond delay="1999"/>
                                          </p:stCondLst>
                                        </p:cTn>
                                        <p:tgtEl>
                                          <p:spTgt spid="13"/>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2000"/>
                                        <p:tgtEl>
                                          <p:spTgt spid="14"/>
                                        </p:tgtEl>
                                      </p:cBhvr>
                                    </p:animEffect>
                                    <p:set>
                                      <p:cBhvr>
                                        <p:cTn id="52" dur="1" fill="hold">
                                          <p:stCondLst>
                                            <p:cond delay="19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56594" y="1775196"/>
            <a:ext cx="8316000" cy="217170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480" kern="0" spc="471"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归纳拓展</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①reserve </a:t>
            </a:r>
            <a:r>
              <a:rPr lang="en-US" altLang="zh-CN" sz="1815" kern="0" dirty="0" err="1" smtClean="0">
                <a:solidFill>
                  <a:srgbClr val="000000"/>
                </a:solidFill>
                <a:latin typeface="Times New Roman" panose="02020603050405020304" pitchFamily="65" charset="-122"/>
                <a:ea typeface="宋体" panose="02010600030101010101" pitchFamily="2" charset="-122"/>
              </a:rPr>
              <a:t>sth</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for    </a:t>
            </a:r>
            <a:r>
              <a:rPr lang="en-US" altLang="zh-CN" sz="1815" kern="0" dirty="0" smtClean="0">
                <a:solidFill>
                  <a:srgbClr val="000000"/>
                </a:solidFill>
                <a:latin typeface="Times New Roman" panose="02020603050405020304" pitchFamily="65" charset="-122"/>
                <a:ea typeface="宋体" panose="02010600030101010101" pitchFamily="2" charset="-122"/>
              </a:rPr>
              <a:t>sb./</a:t>
            </a:r>
            <a:r>
              <a:rPr lang="en-US" altLang="zh-CN" sz="1815" kern="0" dirty="0" err="1" smtClean="0">
                <a:solidFill>
                  <a:srgbClr val="000000"/>
                </a:solidFill>
                <a:latin typeface="Times New Roman" panose="02020603050405020304" pitchFamily="65" charset="-122"/>
                <a:ea typeface="宋体" panose="02010600030101010101" pitchFamily="2" charset="-122"/>
              </a:rPr>
              <a:t>sth</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为某人</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某事预留</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预订某物</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②</a:t>
            </a:r>
            <a:r>
              <a:rPr lang="en-US" altLang="zh-CN" sz="1815" kern="0" dirty="0" smtClean="0">
                <a:solidFill>
                  <a:srgbClr val="000000"/>
                </a:solidFill>
                <a:latin typeface="Times New Roman" panose="02020603050405020304" pitchFamily="65" charset="-122"/>
                <a:ea typeface="宋体" panose="02010600030101010101" pitchFamily="2" charset="-122"/>
              </a:rPr>
              <a:t>reservation n.</a:t>
            </a:r>
            <a:r>
              <a:rPr lang="zh-CN" altLang="en-US" sz="1815" kern="0" dirty="0" smtClean="0">
                <a:solidFill>
                  <a:srgbClr val="000000"/>
                </a:solidFill>
                <a:latin typeface="Times New Roman" panose="02020603050405020304" pitchFamily="65" charset="-122"/>
                <a:ea typeface="宋体" panose="02010600030101010101" pitchFamily="2" charset="-122"/>
              </a:rPr>
              <a:t>预约，预订；保留意见；保留地</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make</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a    </a:t>
            </a:r>
            <a:r>
              <a:rPr lang="en-US" altLang="zh-CN"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reservation=make reservations</a:t>
            </a:r>
            <a:r>
              <a:rPr lang="zh-CN" altLang="en-US" sz="1815" kern="0" dirty="0" smtClean="0">
                <a:solidFill>
                  <a:srgbClr val="000000"/>
                </a:solidFill>
                <a:latin typeface="Times New Roman" panose="02020603050405020304" pitchFamily="65" charset="-122"/>
                <a:ea typeface="宋体" panose="02010600030101010101" pitchFamily="2" charset="-122"/>
              </a:rPr>
              <a:t>预约，预订</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without</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reservation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reserve   </a:t>
            </a:r>
            <a:r>
              <a:rPr lang="en-US" altLang="zh-CN"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毫无保留地</a:t>
            </a:r>
            <a:endParaRPr lang="zh-CN" altLang="en-US" dirty="0"/>
          </a:p>
        </p:txBody>
      </p:sp>
      <p:pic>
        <p:nvPicPr>
          <p:cNvPr id="3" name="图片 3" descr="textimage11.jpeg"/>
          <p:cNvPicPr>
            <a:picLocks noChangeAspect="1"/>
          </p:cNvPicPr>
          <p:nvPr/>
        </p:nvPicPr>
        <p:blipFill>
          <a:blip r:embed="rId3" cstate="print"/>
          <a:stretch>
            <a:fillRect/>
          </a:stretch>
        </p:blipFill>
        <p:spPr>
          <a:xfrm>
            <a:off x="642910" y="1898077"/>
            <a:ext cx="247650" cy="247649"/>
          </a:xfrm>
          <a:prstGeom prst="rect">
            <a:avLst/>
          </a:prstGeom>
        </p:spPr>
      </p:pic>
      <p:pic>
        <p:nvPicPr>
          <p:cNvPr id="4" name="Picture 4" descr="\\a015\吴双婷\线.tif"/>
          <p:cNvPicPr>
            <a:picLocks noChangeAspect="1" noChangeArrowheads="1"/>
          </p:cNvPicPr>
          <p:nvPr/>
        </p:nvPicPr>
        <p:blipFill>
          <a:blip r:embed="rId4" cstate="print"/>
          <a:srcRect/>
          <a:stretch>
            <a:fillRect/>
          </a:stretch>
        </p:blipFill>
        <p:spPr bwMode="auto">
          <a:xfrm>
            <a:off x="2088515" y="2270125"/>
            <a:ext cx="681355"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4" cstate="print"/>
          <a:srcRect/>
          <a:stretch>
            <a:fillRect/>
          </a:stretch>
        </p:blipFill>
        <p:spPr bwMode="auto">
          <a:xfrm>
            <a:off x="1340462" y="3117922"/>
            <a:ext cx="571504"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1500166" y="3590365"/>
            <a:ext cx="1357322"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3042920" y="3590290"/>
            <a:ext cx="108585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5"/>
                                        </p:tgtEl>
                                      </p:cBhvr>
                                    </p:animEffect>
                                    <p:set>
                                      <p:cBhvr>
                                        <p:cTn id="12" dur="1" fill="hold">
                                          <p:stCondLst>
                                            <p:cond delay="19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6"/>
                                        </p:tgtEl>
                                      </p:cBhvr>
                                    </p:animEffect>
                                    <p:set>
                                      <p:cBhvr>
                                        <p:cTn id="17" dur="1" fill="hold">
                                          <p:stCondLst>
                                            <p:cond delay="19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7"/>
                                        </p:tgtEl>
                                      </p:cBhvr>
                                    </p:animEffect>
                                    <p:set>
                                      <p:cBhvr>
                                        <p:cTn id="2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469138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单句语法填空</a:t>
            </a:r>
            <a:endParaRPr lang="zh-CN" altLang="en-US" dirty="0"/>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2-1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2020</a:t>
            </a:r>
            <a:r>
              <a:rPr lang="zh-CN" altLang="en-US" sz="1815" kern="0" dirty="0" smtClean="0">
                <a:solidFill>
                  <a:srgbClr val="000000"/>
                </a:solidFill>
                <a:latin typeface="Times New Roman" panose="02020603050405020304" pitchFamily="65" charset="-122"/>
                <a:ea typeface="宋体" panose="02010600030101010101" pitchFamily="2" charset="-122"/>
              </a:rPr>
              <a:t>浙江</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完形填空，</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The tractor was resting against the crash barrier in the central  </a:t>
            </a:r>
            <a:r>
              <a:rPr lang="en-US" altLang="zh-CN" sz="1815" u="sng" kern="0" dirty="0" smtClean="0">
                <a:solidFill>
                  <a:srgbClr val="FF0000"/>
                </a:solidFill>
                <a:latin typeface="Times New Roman" panose="02020603050405020304" pitchFamily="65" charset="-122"/>
                <a:ea typeface="宋体" panose="02010600030101010101" pitchFamily="2" charset="-122"/>
              </a:rPr>
              <a:t>reservation</a:t>
            </a:r>
            <a:r>
              <a:rPr lang="en-US" altLang="zh-CN" sz="1815" kern="0" dirty="0" smtClean="0">
                <a:solidFill>
                  <a:srgbClr val="000000"/>
                </a:solidFill>
                <a:latin typeface="Times New Roman" panose="02020603050405020304" pitchFamily="65" charset="-122"/>
                <a:ea typeface="宋体" panose="02010600030101010101" pitchFamily="2" charset="-122"/>
              </a:rPr>
              <a:t> (reserve), having miraculously(</a:t>
            </a:r>
            <a:r>
              <a:rPr lang="zh-CN" altLang="en-US" sz="1815" kern="0" dirty="0" smtClean="0">
                <a:solidFill>
                  <a:srgbClr val="000000"/>
                </a:solidFill>
                <a:latin typeface="Times New Roman" panose="02020603050405020304" pitchFamily="65" charset="-122"/>
                <a:ea typeface="宋体" panose="02010600030101010101" pitchFamily="2" charset="-122"/>
              </a:rPr>
              <a:t>奇迹般地</a:t>
            </a:r>
            <a:r>
              <a:rPr lang="en-US" altLang="zh-CN" sz="1815" kern="0" dirty="0" smtClean="0">
                <a:solidFill>
                  <a:srgbClr val="000000"/>
                </a:solidFill>
                <a:latin typeface="Times New Roman" panose="02020603050405020304" pitchFamily="65" charset="-122"/>
                <a:ea typeface="宋体" panose="02010600030101010101" pitchFamily="2" charset="-122"/>
              </a:rPr>
              <a:t>) crossed the busy road with fast-flowing traffic.</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考查名词。句意：拖拉机停靠在中央隔离带的防撞护栏上，奇迹般地穿越了那条车流如水的繁忙道路。本空在句中被</a:t>
            </a:r>
            <a:r>
              <a:rPr lang="en-US" altLang="zh-CN" sz="1815" kern="0" dirty="0" smtClean="0">
                <a:solidFill>
                  <a:srgbClr val="000000"/>
                </a:solidFill>
                <a:latin typeface="Times New Roman" panose="02020603050405020304" pitchFamily="65" charset="-122"/>
                <a:ea typeface="宋体" panose="02010600030101010101" pitchFamily="2" charset="-122"/>
              </a:rPr>
              <a:t>central</a:t>
            </a:r>
            <a:r>
              <a:rPr lang="zh-CN" altLang="en-US" sz="1815" kern="0" dirty="0" smtClean="0">
                <a:solidFill>
                  <a:srgbClr val="000000"/>
                </a:solidFill>
                <a:latin typeface="Times New Roman" panose="02020603050405020304" pitchFamily="65" charset="-122"/>
                <a:ea typeface="宋体" panose="02010600030101010101" pitchFamily="2" charset="-122"/>
              </a:rPr>
              <a:t>修饰，故应填名词，</a:t>
            </a:r>
            <a:r>
              <a:rPr lang="en-US" altLang="zh-CN" sz="1815" kern="0" dirty="0" smtClean="0">
                <a:solidFill>
                  <a:srgbClr val="000000"/>
                </a:solidFill>
                <a:latin typeface="Times New Roman" panose="02020603050405020304" pitchFamily="65" charset="-122"/>
                <a:ea typeface="宋体" panose="02010600030101010101" pitchFamily="2" charset="-122"/>
              </a:rPr>
              <a:t>central reservation</a:t>
            </a:r>
            <a:r>
              <a:rPr lang="zh-CN" altLang="en-US" sz="1815" kern="0" dirty="0" smtClean="0">
                <a:solidFill>
                  <a:srgbClr val="000000"/>
                </a:solidFill>
                <a:latin typeface="Times New Roman" panose="02020603050405020304" pitchFamily="65" charset="-122"/>
                <a:ea typeface="宋体" panose="02010600030101010101" pitchFamily="2" charset="-122"/>
              </a:rPr>
              <a:t>意为“中央隔离带”。</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2-2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2017</a:t>
            </a:r>
            <a:r>
              <a:rPr lang="zh-CN" altLang="en-US" sz="1815" kern="0" dirty="0" smtClean="0">
                <a:solidFill>
                  <a:srgbClr val="000000"/>
                </a:solidFill>
                <a:latin typeface="Times New Roman" panose="02020603050405020304" pitchFamily="65" charset="-122"/>
                <a:ea typeface="宋体" panose="02010600030101010101" pitchFamily="2" charset="-122"/>
              </a:rPr>
              <a:t>江苏，阅读理解</a:t>
            </a:r>
            <a:r>
              <a:rPr lang="en-US" altLang="zh-CN" sz="1815" kern="0" dirty="0" smtClean="0">
                <a:solidFill>
                  <a:srgbClr val="000000"/>
                </a:solidFill>
                <a:latin typeface="Times New Roman" panose="02020603050405020304" pitchFamily="65" charset="-122"/>
                <a:ea typeface="宋体" panose="02010600030101010101" pitchFamily="2" charset="-122"/>
              </a:rPr>
              <a:t>D</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Having created nine such ice </a:t>
            </a:r>
            <a:r>
              <a:rPr lang="en-US" altLang="zh-CN" sz="1815" u="sng" kern="0" dirty="0" smtClean="0">
                <a:solidFill>
                  <a:srgbClr val="FF0000"/>
                </a:solidFill>
                <a:latin typeface="Times New Roman" panose="02020603050405020304" pitchFamily="65" charset="-122"/>
                <a:ea typeface="宋体" panose="02010600030101010101" pitchFamily="2" charset="-122"/>
              </a:rPr>
              <a:t>   reserves    </a:t>
            </a:r>
            <a:r>
              <a:rPr lang="en-US" altLang="zh-CN" sz="1815" kern="0" dirty="0" smtClean="0">
                <a:solidFill>
                  <a:srgbClr val="000000"/>
                </a:solidFill>
                <a:latin typeface="Times New Roman" panose="02020603050405020304" pitchFamily="65" charset="-122"/>
                <a:ea typeface="宋体" panose="02010600030101010101" pitchFamily="2" charset="-122"/>
              </a:rPr>
              <a:t>(reserve), </a:t>
            </a:r>
            <a:r>
              <a:rPr lang="en-US" altLang="zh-CN" sz="1815" kern="0" dirty="0" err="1" smtClean="0">
                <a:solidFill>
                  <a:srgbClr val="000000"/>
                </a:solidFill>
                <a:latin typeface="Times New Roman" panose="02020603050405020304" pitchFamily="65" charset="-122"/>
                <a:ea typeface="宋体" panose="02010600030101010101" pitchFamily="2" charset="-122"/>
              </a:rPr>
              <a:t>Norphel</a:t>
            </a:r>
            <a:r>
              <a:rPr lang="en-US" altLang="zh-CN" sz="1815" kern="0" dirty="0" smtClean="0">
                <a:solidFill>
                  <a:srgbClr val="000000"/>
                </a:solidFill>
                <a:latin typeface="Times New Roman" panose="02020603050405020304" pitchFamily="65" charset="-122"/>
                <a:ea typeface="宋体" panose="02010600030101010101" pitchFamily="2" charset="-122"/>
              </a:rPr>
              <a:t> calculates that he has stored about 200,000m3 of water.</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考查名词复数。本句中</a:t>
            </a:r>
            <a:r>
              <a:rPr lang="en-US" altLang="zh-CN" sz="1815" kern="0" dirty="0" smtClean="0">
                <a:solidFill>
                  <a:srgbClr val="000000"/>
                </a:solidFill>
                <a:latin typeface="Times New Roman" panose="02020603050405020304" pitchFamily="65" charset="-122"/>
                <a:ea typeface="宋体" panose="02010600030101010101" pitchFamily="2" charset="-122"/>
              </a:rPr>
              <a:t>reserve</a:t>
            </a:r>
            <a:r>
              <a:rPr lang="zh-CN" altLang="en-US" sz="1815" kern="0" dirty="0" smtClean="0">
                <a:solidFill>
                  <a:srgbClr val="000000"/>
                </a:solidFill>
                <a:latin typeface="Times New Roman" panose="02020603050405020304" pitchFamily="65" charset="-122"/>
                <a:ea typeface="宋体" panose="02010600030101010101" pitchFamily="2" charset="-122"/>
              </a:rPr>
              <a:t>用作名词</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意为“储备</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储藏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是可数名词</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根据空前的</a:t>
            </a:r>
            <a:r>
              <a:rPr lang="en-US" altLang="zh-CN" sz="1815" kern="0" dirty="0" smtClean="0">
                <a:solidFill>
                  <a:srgbClr val="000000"/>
                </a:solidFill>
                <a:latin typeface="Times New Roman" panose="02020603050405020304" pitchFamily="65" charset="-122"/>
                <a:ea typeface="宋体" panose="02010600030101010101" pitchFamily="2" charset="-122"/>
              </a:rPr>
              <a:t>nine</a:t>
            </a:r>
            <a:r>
              <a:rPr lang="zh-CN" altLang="en-US" sz="1815" kern="0" dirty="0" smtClean="0">
                <a:solidFill>
                  <a:srgbClr val="000000"/>
                </a:solidFill>
                <a:latin typeface="Times New Roman" panose="02020603050405020304" pitchFamily="65" charset="-122"/>
                <a:ea typeface="宋体" panose="02010600030101010101" pitchFamily="2" charset="-122"/>
              </a:rPr>
              <a:t>可知本空应用名词复数形式。</a:t>
            </a:r>
            <a:endParaRPr lang="zh-CN" altLang="en-US" dirty="0"/>
          </a:p>
        </p:txBody>
      </p:sp>
      <p:pic>
        <p:nvPicPr>
          <p:cNvPr id="5" name="图片 3" descr="textimage5.jpeg"/>
          <p:cNvPicPr>
            <a:picLocks noChangeAspect="1"/>
          </p:cNvPicPr>
          <p:nvPr/>
        </p:nvPicPr>
        <p:blipFill>
          <a:blip r:embed="rId3" cstate="print"/>
          <a:stretch>
            <a:fillRect/>
          </a:stretch>
        </p:blipFill>
        <p:spPr>
          <a:xfrm>
            <a:off x="714348" y="991377"/>
            <a:ext cx="1214446" cy="409974"/>
          </a:xfrm>
          <a:prstGeom prst="rect">
            <a:avLst/>
          </a:prstGeom>
        </p:spPr>
      </p:pic>
      <p:pic>
        <p:nvPicPr>
          <p:cNvPr id="6" name="图片 3" descr="textimage12.jpeg"/>
          <p:cNvPicPr>
            <a:picLocks noChangeAspect="1"/>
          </p:cNvPicPr>
          <p:nvPr/>
        </p:nvPicPr>
        <p:blipFill>
          <a:blip r:embed="rId4" cstate="print"/>
          <a:stretch>
            <a:fillRect/>
          </a:stretch>
        </p:blipFill>
        <p:spPr>
          <a:xfrm>
            <a:off x="3357554" y="1941280"/>
            <a:ext cx="393739" cy="264543"/>
          </a:xfrm>
          <a:prstGeom prst="rect">
            <a:avLst/>
          </a:prstGeom>
        </p:spPr>
      </p:pic>
      <p:pic>
        <p:nvPicPr>
          <p:cNvPr id="7" name="图片 3" descr="textimage12.jpeg"/>
          <p:cNvPicPr>
            <a:picLocks noChangeAspect="1"/>
          </p:cNvPicPr>
          <p:nvPr/>
        </p:nvPicPr>
        <p:blipFill>
          <a:blip r:embed="rId4" cstate="print"/>
          <a:stretch>
            <a:fillRect/>
          </a:stretch>
        </p:blipFill>
        <p:spPr>
          <a:xfrm>
            <a:off x="3678195" y="4420401"/>
            <a:ext cx="393739" cy="264543"/>
          </a:xfrm>
          <a:prstGeom prst="rect">
            <a:avLst/>
          </a:prstGeom>
        </p:spPr>
      </p:pic>
      <p:pic>
        <p:nvPicPr>
          <p:cNvPr id="8" name="Picture 4" descr="\\a015\吴双婷\线.tif"/>
          <p:cNvPicPr>
            <a:picLocks noChangeAspect="1" noChangeArrowheads="1"/>
          </p:cNvPicPr>
          <p:nvPr/>
        </p:nvPicPr>
        <p:blipFill>
          <a:blip r:embed="rId5" cstate="print"/>
          <a:srcRect/>
          <a:stretch>
            <a:fillRect/>
          </a:stretch>
        </p:blipFill>
        <p:spPr bwMode="auto">
          <a:xfrm>
            <a:off x="1427480" y="2341880"/>
            <a:ext cx="1052195"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5" cstate="print"/>
          <a:srcRect/>
          <a:stretch>
            <a:fillRect/>
          </a:stretch>
        </p:blipFill>
        <p:spPr bwMode="auto">
          <a:xfrm>
            <a:off x="6990715" y="4420235"/>
            <a:ext cx="121094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8"/>
                                        </p:tgtEl>
                                      </p:cBhvr>
                                    </p:animEffect>
                                    <p:set>
                                      <p:cBhvr>
                                        <p:cTn id="7" dur="1" fill="hold">
                                          <p:stCondLst>
                                            <p:cond delay="19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9"/>
                                        </p:tgtEl>
                                      </p:cBhvr>
                                    </p:animEffect>
                                    <p:set>
                                      <p:cBhvr>
                                        <p:cTn id="12" dur="1" fill="hold">
                                          <p:stCondLst>
                                            <p:cond delay="1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388971"/>
            <a:ext cx="8316000" cy="3413760"/>
          </a:xfrm>
          <a:prstGeom prst="rect">
            <a:avLst/>
          </a:prstGeom>
          <a:noFill/>
        </p:spPr>
        <p:txBody>
          <a:bodyPr wrap="square" lIns="0" tIns="0" rIns="0" bIns="0" rtlCol="0">
            <a:spAutoFit/>
          </a:bodyPr>
          <a:lstStyle/>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2-3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They made </a:t>
            </a:r>
            <a:r>
              <a:rPr lang="en-US" altLang="zh-CN"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reservations</a:t>
            </a:r>
            <a:r>
              <a:rPr lang="en-US" altLang="zh-CN"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 (reserve) at restaurants where the cost of a bottle of wine equaled a college year’s monthly rent.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考查名词复数。句意：他们在餐厅订了座位</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在那一瓶葡萄酒的价格相当于大学一年的月租。本空在句中作动词</a:t>
            </a:r>
            <a:r>
              <a:rPr lang="en-US" altLang="zh-CN" sz="1815" kern="0" dirty="0" smtClean="0">
                <a:solidFill>
                  <a:srgbClr val="000000"/>
                </a:solidFill>
                <a:latin typeface="Times New Roman" panose="02020603050405020304" pitchFamily="65" charset="-122"/>
                <a:ea typeface="宋体" panose="02010600030101010101" pitchFamily="2" charset="-122"/>
              </a:rPr>
              <a:t>made</a:t>
            </a:r>
            <a:r>
              <a:rPr lang="zh-CN" altLang="en-US" sz="1815" kern="0" dirty="0" smtClean="0">
                <a:solidFill>
                  <a:srgbClr val="000000"/>
                </a:solidFill>
                <a:latin typeface="Times New Roman" panose="02020603050405020304" pitchFamily="65" charset="-122"/>
                <a:ea typeface="宋体" panose="02010600030101010101" pitchFamily="2" charset="-122"/>
              </a:rPr>
              <a:t>的宾语，故应用名词</a:t>
            </a:r>
            <a:r>
              <a:rPr lang="en-US" altLang="zh-CN" sz="1815" kern="0" dirty="0" smtClean="0">
                <a:solidFill>
                  <a:srgbClr val="000000"/>
                </a:solidFill>
                <a:latin typeface="Times New Roman" panose="02020603050405020304" pitchFamily="65" charset="-122"/>
                <a:ea typeface="宋体" panose="02010600030101010101" pitchFamily="2" charset="-122"/>
              </a:rPr>
              <a:t>reservation</a:t>
            </a:r>
            <a:r>
              <a:rPr lang="zh-CN" altLang="en-US" sz="1815" kern="0" dirty="0" smtClean="0">
                <a:solidFill>
                  <a:srgbClr val="000000"/>
                </a:solidFill>
                <a:latin typeface="Times New Roman" panose="02020603050405020304" pitchFamily="65" charset="-122"/>
                <a:ea typeface="宋体" panose="02010600030101010101" pitchFamily="2" charset="-122"/>
              </a:rPr>
              <a:t>，其前没有冠词</a:t>
            </a:r>
            <a:r>
              <a:rPr lang="en-US" altLang="zh-CN" sz="1815" kern="0" dirty="0" smtClean="0">
                <a:solidFill>
                  <a:srgbClr val="000000"/>
                </a:solidFill>
                <a:latin typeface="Times New Roman" panose="02020603050405020304" pitchFamily="65" charset="-122"/>
                <a:ea typeface="宋体" panose="02010600030101010101" pitchFamily="2" charset="-122"/>
              </a:rPr>
              <a:t>a,</a:t>
            </a:r>
            <a:r>
              <a:rPr lang="zh-CN" altLang="en-US" sz="1815" kern="0" dirty="0" smtClean="0">
                <a:solidFill>
                  <a:srgbClr val="000000"/>
                </a:solidFill>
                <a:latin typeface="Times New Roman" panose="02020603050405020304" pitchFamily="65" charset="-122"/>
                <a:ea typeface="宋体" panose="02010600030101010101" pitchFamily="2" charset="-122"/>
              </a:rPr>
              <a:t>故本空应填复数形式。</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2-4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The power of imagination need not be reserved </a:t>
            </a:r>
            <a:r>
              <a:rPr lang="en-US" altLang="zh-CN" sz="1815" u="sng" kern="0" dirty="0" smtClean="0">
                <a:solidFill>
                  <a:srgbClr val="FF0000"/>
                </a:solidFill>
                <a:latin typeface="Times New Roman" panose="02020603050405020304" pitchFamily="65" charset="-122"/>
                <a:ea typeface="宋体" panose="02010600030101010101" pitchFamily="2" charset="-122"/>
              </a:rPr>
              <a:t>    for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children only.</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考查介词。句意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想象的力量不需要只留给孩子们。</a:t>
            </a:r>
            <a:r>
              <a:rPr lang="en-US" altLang="zh-CN" sz="1815" kern="0" dirty="0" smtClean="0">
                <a:solidFill>
                  <a:srgbClr val="000000"/>
                </a:solidFill>
                <a:latin typeface="Times New Roman" panose="02020603050405020304" pitchFamily="65" charset="-122"/>
                <a:ea typeface="宋体" panose="02010600030101010101" pitchFamily="2" charset="-122"/>
              </a:rPr>
              <a:t>reserve </a:t>
            </a:r>
            <a:r>
              <a:rPr lang="en-US" altLang="zh-CN" sz="1815" kern="0" dirty="0" err="1" smtClean="0">
                <a:solidFill>
                  <a:srgbClr val="000000"/>
                </a:solidFill>
                <a:latin typeface="Times New Roman" panose="02020603050405020304" pitchFamily="65" charset="-122"/>
                <a:ea typeface="宋体" panose="02010600030101010101" pitchFamily="2" charset="-122"/>
              </a:rPr>
              <a:t>sth</a:t>
            </a:r>
            <a:r>
              <a:rPr lang="en-US" altLang="zh-CN" sz="1815" kern="0" dirty="0" smtClean="0">
                <a:solidFill>
                  <a:srgbClr val="000000"/>
                </a:solidFill>
                <a:latin typeface="Times New Roman" panose="02020603050405020304" pitchFamily="65" charset="-122"/>
                <a:ea typeface="宋体" panose="02010600030101010101" pitchFamily="2" charset="-122"/>
              </a:rPr>
              <a:t>. for sb.</a:t>
            </a:r>
            <a:r>
              <a:rPr lang="zh-CN" altLang="en-US" sz="1815" kern="0" dirty="0" smtClean="0">
                <a:solidFill>
                  <a:srgbClr val="000000"/>
                </a:solidFill>
                <a:latin typeface="Times New Roman" panose="02020603050405020304" pitchFamily="65" charset="-122"/>
                <a:ea typeface="宋体" panose="02010600030101010101" pitchFamily="2" charset="-122"/>
              </a:rPr>
              <a:t>意为“为某人预留某物”</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此处为被动语态，故本空应用介词</a:t>
            </a:r>
            <a:r>
              <a:rPr lang="en-US" altLang="zh-CN" sz="1815" kern="0" dirty="0" smtClean="0">
                <a:solidFill>
                  <a:srgbClr val="000000"/>
                </a:solidFill>
                <a:latin typeface="Times New Roman" panose="02020603050405020304" pitchFamily="65" charset="-122"/>
                <a:ea typeface="宋体" panose="02010600030101010101" pitchFamily="2" charset="-122"/>
              </a:rPr>
              <a:t>for</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zh-CN" altLang="en-US" dirty="0"/>
          </a:p>
        </p:txBody>
      </p:sp>
      <p:pic>
        <p:nvPicPr>
          <p:cNvPr id="5" name="图片 3" descr="textimage12.jpeg"/>
          <p:cNvPicPr>
            <a:picLocks noChangeAspect="1"/>
          </p:cNvPicPr>
          <p:nvPr/>
        </p:nvPicPr>
        <p:blipFill>
          <a:blip r:embed="rId3" cstate="print"/>
          <a:stretch>
            <a:fillRect/>
          </a:stretch>
        </p:blipFill>
        <p:spPr>
          <a:xfrm>
            <a:off x="1285852" y="1463637"/>
            <a:ext cx="430111" cy="288980"/>
          </a:xfrm>
          <a:prstGeom prst="rect">
            <a:avLst/>
          </a:prstGeom>
        </p:spPr>
      </p:pic>
      <p:pic>
        <p:nvPicPr>
          <p:cNvPr id="6" name="图片 3" descr="textimage12.jpeg"/>
          <p:cNvPicPr>
            <a:picLocks noChangeAspect="1"/>
          </p:cNvPicPr>
          <p:nvPr/>
        </p:nvPicPr>
        <p:blipFill>
          <a:blip r:embed="rId3" cstate="print"/>
          <a:stretch>
            <a:fillRect/>
          </a:stretch>
        </p:blipFill>
        <p:spPr>
          <a:xfrm>
            <a:off x="1285852" y="3532111"/>
            <a:ext cx="430111" cy="288980"/>
          </a:xfrm>
          <a:prstGeom prst="rect">
            <a:avLst/>
          </a:prstGeom>
        </p:spPr>
      </p:pic>
      <p:pic>
        <p:nvPicPr>
          <p:cNvPr id="7" name="Picture 4" descr="\\a015\吴双婷\线.tif"/>
          <p:cNvPicPr>
            <a:picLocks noChangeAspect="1" noChangeArrowheads="1"/>
          </p:cNvPicPr>
          <p:nvPr/>
        </p:nvPicPr>
        <p:blipFill>
          <a:blip r:embed="rId4" cstate="print"/>
          <a:srcRect/>
          <a:stretch>
            <a:fillRect/>
          </a:stretch>
        </p:blipFill>
        <p:spPr bwMode="auto">
          <a:xfrm>
            <a:off x="2953692" y="1430130"/>
            <a:ext cx="1285884"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4" cstate="print"/>
          <a:srcRect/>
          <a:stretch>
            <a:fillRect/>
          </a:stretch>
        </p:blipFill>
        <p:spPr bwMode="auto">
          <a:xfrm>
            <a:off x="6438265" y="3531870"/>
            <a:ext cx="57277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7"/>
                                        </p:tgtEl>
                                      </p:cBhvr>
                                    </p:animEffect>
                                    <p:set>
                                      <p:cBhvr>
                                        <p:cTn id="7" dur="1" fill="hold">
                                          <p:stCondLst>
                                            <p:cond delay="19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8"/>
                                        </p:tgtEl>
                                      </p:cBhvr>
                                    </p:animEffect>
                                    <p:set>
                                      <p:cBhvr>
                                        <p:cTn id="12"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71472" y="968627"/>
            <a:ext cx="8316000" cy="5237480"/>
          </a:xfrm>
          <a:prstGeom prst="rect">
            <a:avLst/>
          </a:prstGeom>
          <a:noFill/>
        </p:spPr>
        <p:txBody>
          <a:bodyPr wrap="square" lIns="0" tIns="0" rIns="0" bIns="0" rtlCol="0">
            <a:spAutoFit/>
          </a:bodyPr>
          <a:lstStyle/>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                                reduce </a:t>
            </a:r>
            <a:r>
              <a:rPr lang="en-US" altLang="zh-CN" sz="1815" i="1" kern="0" dirty="0" smtClean="0">
                <a:solidFill>
                  <a:srgbClr val="000000"/>
                </a:solidFill>
                <a:latin typeface="Times New Roman" panose="02020603050405020304" pitchFamily="65" charset="-122"/>
                <a:ea typeface="宋体" panose="02010600030101010101" pitchFamily="2" charset="-122"/>
              </a:rPr>
              <a:t>v</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减少</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降低</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Reduce waste by choosing reusable products...</a:t>
            </a:r>
            <a:r>
              <a:rPr lang="zh-CN" altLang="en-US" sz="1815" kern="0" dirty="0" smtClean="0">
                <a:solidFill>
                  <a:srgbClr val="000000"/>
                </a:solidFill>
                <a:latin typeface="Times New Roman" panose="02020603050405020304" pitchFamily="65" charset="-122"/>
                <a:ea typeface="宋体" panose="02010600030101010101" pitchFamily="2" charset="-122"/>
              </a:rPr>
              <a:t>（教材</a:t>
            </a:r>
            <a:r>
              <a:rPr lang="en-US" altLang="zh-CN" sz="1815" kern="0" dirty="0" smtClean="0">
                <a:solidFill>
                  <a:srgbClr val="000000"/>
                </a:solidFill>
                <a:latin typeface="Times New Roman" panose="02020603050405020304" pitchFamily="65" charset="-122"/>
                <a:ea typeface="宋体" panose="02010600030101010101" pitchFamily="2" charset="-122"/>
              </a:rPr>
              <a:t>P66</a:t>
            </a:r>
            <a:r>
              <a:rPr lang="zh-CN" altLang="en-US"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通过选择可重复使用的产品减少浪费</a:t>
            </a:r>
            <a:r>
              <a:rPr lang="en-US" altLang="zh-CN"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     情景导学</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Though the price of the house has been reduced by 10%, we can’t afford it.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尽管房价下降了</a:t>
            </a:r>
            <a:r>
              <a:rPr lang="en-US" altLang="zh-CN" sz="1815" kern="0" dirty="0" smtClean="0">
                <a:solidFill>
                  <a:srgbClr val="000000"/>
                </a:solidFill>
                <a:latin typeface="Times New Roman" panose="02020603050405020304" pitchFamily="65" charset="-122"/>
                <a:ea typeface="宋体" panose="02010600030101010101" pitchFamily="2" charset="-122"/>
              </a:rPr>
              <a:t>10%</a:t>
            </a:r>
            <a:r>
              <a:rPr lang="zh-CN" altLang="en-US" sz="1815" kern="0" dirty="0" smtClean="0">
                <a:solidFill>
                  <a:srgbClr val="000000"/>
                </a:solidFill>
                <a:latin typeface="Times New Roman" panose="02020603050405020304" pitchFamily="65" charset="-122"/>
                <a:ea typeface="宋体" panose="02010600030101010101" pitchFamily="2" charset="-122"/>
              </a:rPr>
              <a:t>，但我们还是买不起。</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You should reduce the spelling mistakes in your composition to zero.</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你应该把作文中的拼写错误减少到零。</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His life in the big city was very hard and finally he was reduced to begging for a living.</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他在大城市的生活很艰难</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最后沦落到以乞讨为生。</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Cost reduction is an important factor in improving the state of a business.</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降低成本是改善企业状况的一个重要因素。</a:t>
            </a:r>
            <a:endParaRPr lang="zh-CN" altLang="en-US" dirty="0"/>
          </a:p>
        </p:txBody>
      </p:sp>
      <p:pic>
        <p:nvPicPr>
          <p:cNvPr id="3" name="图片 3" descr="textimage17.jpeg"/>
          <p:cNvPicPr>
            <a:picLocks noChangeAspect="1"/>
          </p:cNvPicPr>
          <p:nvPr/>
        </p:nvPicPr>
        <p:blipFill>
          <a:blip r:embed="rId3" cstate="print"/>
          <a:stretch>
            <a:fillRect/>
          </a:stretch>
        </p:blipFill>
        <p:spPr>
          <a:xfrm>
            <a:off x="637258" y="1040065"/>
            <a:ext cx="1500198" cy="390051"/>
          </a:xfrm>
          <a:prstGeom prst="rect">
            <a:avLst/>
          </a:prstGeom>
        </p:spPr>
      </p:pic>
      <p:pic>
        <p:nvPicPr>
          <p:cNvPr id="4" name="图片 4" descr="textimage18.jpeg"/>
          <p:cNvPicPr>
            <a:picLocks noChangeAspect="1"/>
          </p:cNvPicPr>
          <p:nvPr/>
        </p:nvPicPr>
        <p:blipFill>
          <a:blip r:embed="rId4" cstate="print"/>
          <a:stretch>
            <a:fillRect/>
          </a:stretch>
        </p:blipFill>
        <p:spPr>
          <a:xfrm>
            <a:off x="596872" y="2360877"/>
            <a:ext cx="209549" cy="238124"/>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277129"/>
            <a:ext cx="8316000" cy="474091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480" kern="0" spc="471"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归纳拓展</a:t>
            </a:r>
            <a:endParaRPr lang="zh-CN" altLang="en-US" dirty="0"/>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①reduce... </a:t>
            </a:r>
            <a:r>
              <a:rPr lang="en-US" altLang="zh-CN" sz="1815" u="sng" kern="0" dirty="0" smtClean="0">
                <a:solidFill>
                  <a:srgbClr val="FF0000"/>
                </a:solidFill>
                <a:latin typeface="Times New Roman" panose="02020603050405020304" pitchFamily="65" charset="-122"/>
                <a:ea typeface="宋体" panose="02010600030101010101" pitchFamily="2" charset="-122"/>
              </a:rPr>
              <a:t>   by    </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减少了</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（表示减少的幅度）</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reduce... </a:t>
            </a:r>
            <a:r>
              <a:rPr lang="en-US" altLang="zh-CN" sz="1815" u="sng" kern="0" dirty="0" smtClean="0">
                <a:solidFill>
                  <a:srgbClr val="FF0000"/>
                </a:solidFill>
                <a:latin typeface="Times New Roman" panose="02020603050405020304" pitchFamily="65" charset="-122"/>
                <a:ea typeface="宋体" panose="02010600030101010101" pitchFamily="2" charset="-122"/>
              </a:rPr>
              <a:t>   to    </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把</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减少到</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（表示减少后达到的数量）；将</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概括成（或简化为）</a:t>
            </a:r>
            <a:r>
              <a:rPr lang="en-US" altLang="zh-CN"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reduce...from...to... </a:t>
            </a:r>
            <a:r>
              <a:rPr lang="zh-CN" altLang="en-US" sz="1815" kern="0" dirty="0" smtClean="0">
                <a:solidFill>
                  <a:srgbClr val="000000"/>
                </a:solidFill>
                <a:latin typeface="Times New Roman" panose="02020603050405020304" pitchFamily="65" charset="-122"/>
                <a:ea typeface="宋体" panose="02010600030101010101" pitchFamily="2" charset="-122"/>
              </a:rPr>
              <a:t>把</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从</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减少到</a:t>
            </a:r>
            <a:r>
              <a:rPr lang="en-US" altLang="zh-CN"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②be reduced </a:t>
            </a:r>
            <a:r>
              <a:rPr lang="en-US" altLang="zh-CN" sz="1815" u="sng" kern="0" dirty="0" smtClean="0">
                <a:solidFill>
                  <a:srgbClr val="FF0000"/>
                </a:solidFill>
                <a:latin typeface="Times New Roman" panose="02020603050405020304" pitchFamily="65" charset="-122"/>
                <a:ea typeface="宋体" panose="02010600030101010101" pitchFamily="2" charset="-122"/>
              </a:rPr>
              <a:t>   to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 ... </a:t>
            </a:r>
            <a:r>
              <a:rPr lang="zh-CN" altLang="en-US" sz="1815" kern="0" dirty="0" smtClean="0">
                <a:solidFill>
                  <a:srgbClr val="000000"/>
                </a:solidFill>
                <a:latin typeface="Times New Roman" panose="02020603050405020304" pitchFamily="65" charset="-122"/>
                <a:ea typeface="宋体" panose="02010600030101010101" pitchFamily="2" charset="-122"/>
              </a:rPr>
              <a:t>使变成</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；使陷入（某种状态）</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③  </a:t>
            </a:r>
            <a:r>
              <a:rPr lang="zh-CN" altLang="en-US" sz="1815" u="sng"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reduction    </a:t>
            </a:r>
            <a:r>
              <a:rPr lang="en-US" altLang="zh-CN"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减少，缩小，降低</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名师点睛</a:t>
            </a:r>
            <a:r>
              <a:rPr lang="en-US" altLang="zh-CN" sz="1815" kern="0" dirty="0" smtClean="0">
                <a:solidFill>
                  <a:srgbClr val="000000"/>
                </a:solidFill>
                <a:latin typeface="Times New Roman" panose="02020603050405020304" pitchFamily="65" charset="-122"/>
                <a:ea typeface="宋体" panose="02010600030101010101" pitchFamily="2" charset="-122"/>
              </a:rPr>
              <a:t>】reduce</a:t>
            </a:r>
            <a:r>
              <a:rPr lang="zh-CN" altLang="en-US" sz="1815" kern="0" dirty="0" smtClean="0">
                <a:solidFill>
                  <a:srgbClr val="000000"/>
                </a:solidFill>
                <a:latin typeface="Times New Roman" panose="02020603050405020304" pitchFamily="65" charset="-122"/>
                <a:ea typeface="宋体" panose="02010600030101010101" pitchFamily="2" charset="-122"/>
              </a:rPr>
              <a:t>意为“减少”时，同义词是</a:t>
            </a:r>
            <a:r>
              <a:rPr lang="en-US" altLang="zh-CN" sz="1815" kern="0" dirty="0" smtClean="0">
                <a:solidFill>
                  <a:srgbClr val="000000"/>
                </a:solidFill>
                <a:latin typeface="Times New Roman" panose="02020603050405020304" pitchFamily="65" charset="-122"/>
                <a:ea typeface="宋体" panose="02010600030101010101" pitchFamily="2" charset="-122"/>
              </a:rPr>
              <a:t>decrease</a:t>
            </a:r>
            <a:r>
              <a:rPr lang="zh-CN" altLang="en-US" sz="1815" kern="0" dirty="0" smtClean="0">
                <a:solidFill>
                  <a:srgbClr val="000000"/>
                </a:solidFill>
                <a:latin typeface="Times New Roman" panose="02020603050405020304" pitchFamily="65" charset="-122"/>
                <a:ea typeface="宋体" panose="02010600030101010101" pitchFamily="2" charset="-122"/>
              </a:rPr>
              <a:t>，反义词是</a:t>
            </a:r>
            <a:r>
              <a:rPr lang="en-US" altLang="zh-CN" sz="1815" kern="0" dirty="0" smtClean="0">
                <a:solidFill>
                  <a:srgbClr val="000000"/>
                </a:solidFill>
                <a:latin typeface="Times New Roman" panose="02020603050405020304" pitchFamily="65" charset="-122"/>
                <a:ea typeface="宋体" panose="02010600030101010101" pitchFamily="2" charset="-122"/>
              </a:rPr>
              <a:t>increase</a:t>
            </a:r>
            <a:r>
              <a:rPr lang="zh-CN" altLang="en-US" sz="1815" kern="0" dirty="0" smtClean="0">
                <a:solidFill>
                  <a:srgbClr val="000000"/>
                </a:solidFill>
                <a:latin typeface="Times New Roman" panose="02020603050405020304" pitchFamily="65" charset="-122"/>
                <a:ea typeface="宋体" panose="02010600030101010101" pitchFamily="2" charset="-122"/>
              </a:rPr>
              <a:t>（增加）。这两个词与</a:t>
            </a:r>
            <a:r>
              <a:rPr lang="en-US" altLang="zh-CN" sz="1815" kern="0" dirty="0" smtClean="0">
                <a:solidFill>
                  <a:srgbClr val="000000"/>
                </a:solidFill>
                <a:latin typeface="Times New Roman" panose="02020603050405020304" pitchFamily="65" charset="-122"/>
                <a:ea typeface="宋体" panose="02010600030101010101" pitchFamily="2" charset="-122"/>
              </a:rPr>
              <a:t>reduce</a:t>
            </a:r>
            <a:r>
              <a:rPr lang="zh-CN" altLang="en-US" sz="1815" kern="0" dirty="0" smtClean="0">
                <a:solidFill>
                  <a:srgbClr val="000000"/>
                </a:solidFill>
                <a:latin typeface="Times New Roman" panose="02020603050405020304" pitchFamily="65" charset="-122"/>
                <a:ea typeface="宋体" panose="02010600030101010101" pitchFamily="2" charset="-122"/>
              </a:rPr>
              <a:t>的用法一样，后接介词</a:t>
            </a:r>
            <a:r>
              <a:rPr lang="en-US" altLang="zh-CN" sz="1815" kern="0" dirty="0" smtClean="0">
                <a:solidFill>
                  <a:srgbClr val="000000"/>
                </a:solidFill>
                <a:latin typeface="Times New Roman" panose="02020603050405020304" pitchFamily="65" charset="-122"/>
                <a:ea typeface="宋体" panose="02010600030101010101" pitchFamily="2" charset="-122"/>
              </a:rPr>
              <a:t>to</a:t>
            </a:r>
            <a:r>
              <a:rPr lang="zh-CN" altLang="en-US" sz="1815" kern="0" dirty="0" smtClean="0">
                <a:solidFill>
                  <a:srgbClr val="000000"/>
                </a:solidFill>
                <a:latin typeface="Times New Roman" panose="02020603050405020304" pitchFamily="65" charset="-122"/>
                <a:ea typeface="宋体" panose="02010600030101010101" pitchFamily="2" charset="-122"/>
              </a:rPr>
              <a:t>时表示减增的结果，接介词</a:t>
            </a:r>
            <a:r>
              <a:rPr lang="en-US" altLang="zh-CN" sz="1815" kern="0" dirty="0" smtClean="0">
                <a:solidFill>
                  <a:srgbClr val="000000"/>
                </a:solidFill>
                <a:latin typeface="Times New Roman" panose="02020603050405020304" pitchFamily="65" charset="-122"/>
                <a:ea typeface="宋体" panose="02010600030101010101" pitchFamily="2" charset="-122"/>
              </a:rPr>
              <a:t>by</a:t>
            </a:r>
            <a:r>
              <a:rPr lang="zh-CN" altLang="en-US" sz="1815" kern="0" dirty="0" smtClean="0">
                <a:solidFill>
                  <a:srgbClr val="000000"/>
                </a:solidFill>
                <a:latin typeface="Times New Roman" panose="02020603050405020304" pitchFamily="65" charset="-122"/>
                <a:ea typeface="宋体" panose="02010600030101010101" pitchFamily="2" charset="-122"/>
              </a:rPr>
              <a:t>时表示减增的幅度。</a:t>
            </a:r>
          </a:p>
          <a:p>
            <a:pPr eaLnBrk="0" latinLnBrk="1" hangingPunct="0">
              <a:lnSpc>
                <a:spcPct val="150000"/>
              </a:lnSpc>
              <a:spcBef>
                <a:spcPts val="140"/>
              </a:spcBef>
            </a:pPr>
            <a:endParaRPr lang="zh-CN" altLang="en-US" dirty="0"/>
          </a:p>
        </p:txBody>
      </p:sp>
      <p:pic>
        <p:nvPicPr>
          <p:cNvPr id="3" name="图片 3" descr="textimage19.jpeg"/>
          <p:cNvPicPr>
            <a:picLocks noChangeAspect="1"/>
          </p:cNvPicPr>
          <p:nvPr/>
        </p:nvPicPr>
        <p:blipFill>
          <a:blip r:embed="rId3" cstate="print"/>
          <a:stretch>
            <a:fillRect/>
          </a:stretch>
        </p:blipFill>
        <p:spPr>
          <a:xfrm>
            <a:off x="642910" y="1348567"/>
            <a:ext cx="247650" cy="247649"/>
          </a:xfrm>
          <a:prstGeom prst="rect">
            <a:avLst/>
          </a:prstGeom>
        </p:spPr>
      </p:pic>
      <p:pic>
        <p:nvPicPr>
          <p:cNvPr id="4" name="Picture 4" descr="\\a015\吴双婷\线.tif"/>
          <p:cNvPicPr>
            <a:picLocks noChangeAspect="1" noChangeArrowheads="1"/>
          </p:cNvPicPr>
          <p:nvPr/>
        </p:nvPicPr>
        <p:blipFill>
          <a:blip r:embed="rId4" cstate="print"/>
          <a:srcRect/>
          <a:stretch>
            <a:fillRect/>
          </a:stretch>
        </p:blipFill>
        <p:spPr bwMode="auto">
          <a:xfrm>
            <a:off x="1804035" y="1756410"/>
            <a:ext cx="598805"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4" cstate="print"/>
          <a:srcRect/>
          <a:stretch>
            <a:fillRect/>
          </a:stretch>
        </p:blipFill>
        <p:spPr bwMode="auto">
          <a:xfrm>
            <a:off x="1517015" y="2212975"/>
            <a:ext cx="63563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1998345" y="3469005"/>
            <a:ext cx="58293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1009650" y="3920490"/>
            <a:ext cx="124206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5"/>
                                        </p:tgtEl>
                                      </p:cBhvr>
                                    </p:animEffect>
                                    <p:set>
                                      <p:cBhvr>
                                        <p:cTn id="12" dur="1" fill="hold">
                                          <p:stCondLst>
                                            <p:cond delay="19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6"/>
                                        </p:tgtEl>
                                      </p:cBhvr>
                                    </p:animEffect>
                                    <p:set>
                                      <p:cBhvr>
                                        <p:cTn id="17" dur="1" fill="hold">
                                          <p:stCondLst>
                                            <p:cond delay="19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7"/>
                                        </p:tgtEl>
                                      </p:cBhvr>
                                    </p:animEffect>
                                    <p:set>
                                      <p:cBhvr>
                                        <p:cTn id="2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381233"/>
            <a:ext cx="8316000" cy="464693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单句语法填空</a:t>
            </a:r>
            <a:endParaRPr lang="en-US" altLang="zh-CN" sz="1815"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3-1 </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2020</a:t>
            </a:r>
            <a:r>
              <a:rPr lang="zh-CN" altLang="en-US" dirty="0" smtClean="0">
                <a:latin typeface="Times New Roman" panose="02020603050405020304" pitchFamily="18" charset="0"/>
                <a:cs typeface="Times New Roman" panose="02020603050405020304" pitchFamily="18" charset="0"/>
              </a:rPr>
              <a:t>天津</a:t>
            </a:r>
            <a:r>
              <a:rPr lang="en-US" altLang="zh-CN" dirty="0" smtClean="0">
                <a:latin typeface="Times New Roman" panose="02020603050405020304" pitchFamily="18" charset="0"/>
                <a:cs typeface="Times New Roman" panose="02020603050405020304" pitchFamily="18" charset="0"/>
              </a:rPr>
              <a:t>5</a:t>
            </a:r>
            <a:r>
              <a:rPr lang="zh-CN" altLang="en-US" dirty="0" smtClean="0">
                <a:latin typeface="Times New Roman" panose="02020603050405020304" pitchFamily="18" charset="0"/>
                <a:cs typeface="Times New Roman" panose="02020603050405020304" pitchFamily="18" charset="0"/>
              </a:rPr>
              <a:t>月，</a:t>
            </a:r>
            <a:r>
              <a:rPr lang="en-US" altLang="zh-CN"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The company is willing to bring in the new technology if it can be shown  </a:t>
            </a:r>
            <a:r>
              <a:rPr lang="en-US" altLang="zh-CN" u="sng" dirty="0" smtClean="0">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to reduce</a:t>
            </a:r>
            <a:r>
              <a:rPr lang="en-US" altLang="zh-CN" i="1"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(reduce)production costs.</a:t>
            </a:r>
          </a:p>
          <a:p>
            <a:pPr eaLnBrk="0" latinLnBrk="1" hangingPunct="0">
              <a:lnSpc>
                <a:spcPct val="150000"/>
              </a:lnSpc>
              <a:spcBef>
                <a:spcPts val="140"/>
              </a:spcBef>
            </a:pPr>
            <a:r>
              <a:rPr lang="zh-CN" altLang="en-US" dirty="0" smtClean="0">
                <a:latin typeface="Times New Roman" panose="02020603050405020304" pitchFamily="18" charset="0"/>
                <a:cs typeface="Times New Roman" panose="02020603050405020304" pitchFamily="18" charset="0"/>
              </a:rPr>
              <a:t>解析  考查非谓语动词。句意：如果这项新技术被证明能降低生产成本，公司愿意引进它。</a:t>
            </a:r>
            <a:r>
              <a:rPr lang="en-US" altLang="zh-CN" dirty="0" smtClean="0">
                <a:latin typeface="Times New Roman" panose="02020603050405020304" pitchFamily="18" charset="0"/>
                <a:cs typeface="Times New Roman" panose="02020603050405020304" pitchFamily="18" charset="0"/>
              </a:rPr>
              <a:t>be shown to do </a:t>
            </a:r>
            <a:r>
              <a:rPr lang="en-US" altLang="zh-CN" dirty="0" err="1" smtClean="0">
                <a:latin typeface="Times New Roman" panose="02020603050405020304" pitchFamily="18" charset="0"/>
                <a:cs typeface="Times New Roman" panose="02020603050405020304" pitchFamily="18" charset="0"/>
              </a:rPr>
              <a:t>sth</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被证明做某事，故填</a:t>
            </a:r>
            <a:r>
              <a:rPr lang="en-US" altLang="zh-CN" dirty="0" smtClean="0">
                <a:latin typeface="Times New Roman" panose="02020603050405020304" pitchFamily="18" charset="0"/>
                <a:cs typeface="Times New Roman" panose="02020603050405020304" pitchFamily="18" charset="0"/>
              </a:rPr>
              <a:t>to reduce</a:t>
            </a:r>
            <a:r>
              <a:rPr lang="zh-CN" altLang="en-US" dirty="0" smtClean="0">
                <a:latin typeface="Times New Roman" panose="02020603050405020304" pitchFamily="18" charset="0"/>
                <a:cs typeface="Times New Roman" panose="02020603050405020304" pitchFamily="18" charset="0"/>
              </a:rPr>
              <a:t>。</a:t>
            </a: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3-2 </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2020</a:t>
            </a:r>
            <a:r>
              <a:rPr lang="zh-CN" altLang="en-US" dirty="0" smtClean="0">
                <a:latin typeface="Times New Roman" panose="02020603050405020304" pitchFamily="18" charset="0"/>
                <a:cs typeface="Times New Roman" panose="02020603050405020304" pitchFamily="18" charset="0"/>
              </a:rPr>
              <a:t>浙江，阅读理解</a:t>
            </a:r>
            <a:r>
              <a:rPr lang="en-US" altLang="zh-CN" dirty="0" smtClean="0">
                <a:latin typeface="Times New Roman" panose="02020603050405020304" pitchFamily="18" charset="0"/>
                <a:cs typeface="Times New Roman" panose="02020603050405020304" pitchFamily="18" charset="0"/>
              </a:rPr>
              <a:t>B</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...while smart lights can be particularly beneficial for some cities, others are so jammed that only a sharp  </a:t>
            </a:r>
            <a:r>
              <a:rPr lang="en-US" altLang="zh-CN" u="sng" dirty="0" smtClean="0">
                <a:solidFill>
                  <a:srgbClr val="FF0000"/>
                </a:solidFill>
                <a:latin typeface="Times New Roman" panose="02020603050405020304" pitchFamily="18" charset="0"/>
                <a:cs typeface="Times New Roman" panose="02020603050405020304" pitchFamily="18" charset="0"/>
              </a:rPr>
              <a:t>reduction</a:t>
            </a:r>
            <a:r>
              <a:rPr lang="en-US" altLang="zh-CN" u="sng"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(reduce) in the number of cars on the road will make a meaningful difference.</a:t>
            </a:r>
          </a:p>
          <a:p>
            <a:pPr eaLnBrk="0" latinLnBrk="1" hangingPunct="0">
              <a:lnSpc>
                <a:spcPct val="150000"/>
              </a:lnSpc>
              <a:spcBef>
                <a:spcPts val="140"/>
              </a:spcBef>
            </a:pPr>
            <a:r>
              <a:rPr lang="zh-CN" altLang="en-US" dirty="0" smtClean="0">
                <a:latin typeface="Times New Roman" panose="02020603050405020304" pitchFamily="18" charset="0"/>
                <a:cs typeface="Times New Roman" panose="02020603050405020304" pitchFamily="18" charset="0"/>
              </a:rPr>
              <a:t>解析   考查名词。句意：虽然智能（信号）灯对一些城市特别有益，但在其他交通拥堵非常严重的城市，只有大幅减少道路上的汽车数量才会产生有意义的影响。本空在句子中被 </a:t>
            </a:r>
            <a:r>
              <a:rPr lang="en-US" altLang="zh-CN" dirty="0" smtClean="0">
                <a:latin typeface="Times New Roman" panose="02020603050405020304" pitchFamily="18" charset="0"/>
                <a:cs typeface="Times New Roman" panose="02020603050405020304" pitchFamily="18" charset="0"/>
              </a:rPr>
              <a:t>sharp</a:t>
            </a:r>
            <a:r>
              <a:rPr lang="zh-CN" altLang="en-US" dirty="0" smtClean="0">
                <a:latin typeface="Times New Roman" panose="02020603050405020304" pitchFamily="18" charset="0"/>
                <a:cs typeface="Times New Roman" panose="02020603050405020304" pitchFamily="18" charset="0"/>
              </a:rPr>
              <a:t>修饰，故应填名词 </a:t>
            </a:r>
            <a:r>
              <a:rPr lang="en-US" altLang="zh-CN" dirty="0" smtClean="0">
                <a:latin typeface="Times New Roman" panose="02020603050405020304" pitchFamily="18" charset="0"/>
                <a:cs typeface="Times New Roman" panose="02020603050405020304" pitchFamily="18" charset="0"/>
              </a:rPr>
              <a:t>reduction</a:t>
            </a:r>
            <a:r>
              <a:rPr lang="zh-CN" altLang="en-US" dirty="0" smtClean="0">
                <a:latin typeface="Times New Roman" panose="02020603050405020304" pitchFamily="18" charset="0"/>
                <a:cs typeface="Times New Roman" panose="02020603050405020304" pitchFamily="18" charset="0"/>
              </a:rPr>
              <a:t>。</a:t>
            </a:r>
            <a:endParaRPr lang="en-US" altLang="zh-CN" sz="1815"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3" descr="textimage5.jpeg"/>
          <p:cNvPicPr>
            <a:picLocks noChangeAspect="1"/>
          </p:cNvPicPr>
          <p:nvPr/>
        </p:nvPicPr>
        <p:blipFill>
          <a:blip r:embed="rId3" cstate="print"/>
          <a:stretch>
            <a:fillRect/>
          </a:stretch>
        </p:blipFill>
        <p:spPr>
          <a:xfrm>
            <a:off x="718068" y="1035403"/>
            <a:ext cx="1139288" cy="384602"/>
          </a:xfrm>
          <a:prstGeom prst="rect">
            <a:avLst/>
          </a:prstGeom>
        </p:spPr>
      </p:pic>
      <p:pic>
        <p:nvPicPr>
          <p:cNvPr id="7" name="图片 3" descr="textimage23.jpeg"/>
          <p:cNvPicPr>
            <a:picLocks noChangeAspect="1"/>
          </p:cNvPicPr>
          <p:nvPr/>
        </p:nvPicPr>
        <p:blipFill>
          <a:blip r:embed="rId4" cstate="print"/>
          <a:stretch>
            <a:fillRect/>
          </a:stretch>
        </p:blipFill>
        <p:spPr>
          <a:xfrm>
            <a:off x="3027176" y="1848633"/>
            <a:ext cx="473254" cy="317967"/>
          </a:xfrm>
          <a:prstGeom prst="rect">
            <a:avLst/>
          </a:prstGeom>
        </p:spPr>
      </p:pic>
      <p:pic>
        <p:nvPicPr>
          <p:cNvPr id="8" name="图片 3" descr="textimage23.jpeg"/>
          <p:cNvPicPr>
            <a:picLocks noChangeAspect="1"/>
          </p:cNvPicPr>
          <p:nvPr/>
        </p:nvPicPr>
        <p:blipFill>
          <a:blip r:embed="rId4" cstate="print"/>
          <a:stretch>
            <a:fillRect/>
          </a:stretch>
        </p:blipFill>
        <p:spPr>
          <a:xfrm>
            <a:off x="3585980" y="3530930"/>
            <a:ext cx="473254" cy="317967"/>
          </a:xfrm>
          <a:prstGeom prst="rect">
            <a:avLst/>
          </a:prstGeom>
        </p:spPr>
      </p:pic>
      <p:pic>
        <p:nvPicPr>
          <p:cNvPr id="9" name="Picture 4" descr="\\a015\吴双婷\线.tif"/>
          <p:cNvPicPr>
            <a:picLocks noChangeAspect="1" noChangeArrowheads="1"/>
          </p:cNvPicPr>
          <p:nvPr/>
        </p:nvPicPr>
        <p:blipFill>
          <a:blip r:embed="rId5" cstate="print"/>
          <a:srcRect/>
          <a:stretch>
            <a:fillRect/>
          </a:stretch>
        </p:blipFill>
        <p:spPr bwMode="auto">
          <a:xfrm>
            <a:off x="2355215" y="2269490"/>
            <a:ext cx="991870" cy="356870"/>
          </a:xfrm>
          <a:prstGeom prst="rect">
            <a:avLst/>
          </a:prstGeom>
          <a:noFill/>
          <a:ln w="9525">
            <a:noFill/>
            <a:miter lim="800000"/>
            <a:headEnd/>
            <a:tailEnd/>
          </a:ln>
        </p:spPr>
      </p:pic>
      <p:pic>
        <p:nvPicPr>
          <p:cNvPr id="10" name="Picture 4" descr="\\a015\吴双婷\线.tif"/>
          <p:cNvPicPr>
            <a:picLocks noChangeAspect="1" noChangeArrowheads="1"/>
          </p:cNvPicPr>
          <p:nvPr/>
        </p:nvPicPr>
        <p:blipFill>
          <a:blip r:embed="rId5" cstate="print"/>
          <a:srcRect/>
          <a:stretch>
            <a:fillRect/>
          </a:stretch>
        </p:blipFill>
        <p:spPr bwMode="auto">
          <a:xfrm>
            <a:off x="5775017" y="3947089"/>
            <a:ext cx="1000132"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9"/>
                                        </p:tgtEl>
                                      </p:cBhvr>
                                    </p:animEffect>
                                    <p:set>
                                      <p:cBhvr>
                                        <p:cTn id="7" dur="1" fill="hold">
                                          <p:stCondLst>
                                            <p:cond delay="19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10"/>
                                        </p:tgtEl>
                                      </p:cBhvr>
                                    </p:animEffect>
                                    <p:set>
                                      <p:cBhvr>
                                        <p:cTn id="12" dur="1" fill="hold">
                                          <p:stCondLst>
                                            <p:cond delay="19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0034" y="820221"/>
            <a:ext cx="8072494" cy="5659120"/>
          </a:xfrm>
          <a:prstGeom prst="rect">
            <a:avLst/>
          </a:prstGeom>
        </p:spPr>
        <p:txBody>
          <a:bodyPr wrap="square">
            <a:spAutoFit/>
          </a:bodyPr>
          <a:lstStyle/>
          <a:p>
            <a:pPr lvl="0"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3-3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2020</a:t>
            </a:r>
            <a:r>
              <a:rPr lang="zh-CN" altLang="en-US" sz="1815" kern="0" dirty="0" smtClean="0">
                <a:solidFill>
                  <a:srgbClr val="000000"/>
                </a:solidFill>
                <a:latin typeface="Times New Roman" panose="02020603050405020304" pitchFamily="65" charset="-122"/>
                <a:ea typeface="宋体" panose="02010600030101010101" pitchFamily="2" charset="-122"/>
              </a:rPr>
              <a:t>天津</a:t>
            </a:r>
            <a:r>
              <a:rPr lang="en-US" altLang="zh-CN" sz="1815" kern="0" dirty="0" smtClean="0">
                <a:solidFill>
                  <a:srgbClr val="000000"/>
                </a:solidFill>
                <a:latin typeface="Times New Roman" panose="02020603050405020304" pitchFamily="65" charset="-122"/>
                <a:ea typeface="宋体" panose="02010600030101010101" pitchFamily="2" charset="-122"/>
              </a:rPr>
              <a:t>5</a:t>
            </a:r>
            <a:r>
              <a:rPr lang="zh-CN" altLang="en-US" sz="1815" kern="0" dirty="0" smtClean="0">
                <a:solidFill>
                  <a:srgbClr val="000000"/>
                </a:solidFill>
                <a:latin typeface="Times New Roman" panose="02020603050405020304" pitchFamily="65" charset="-122"/>
                <a:ea typeface="宋体" panose="02010600030101010101" pitchFamily="2" charset="-122"/>
              </a:rPr>
              <a:t>月，阅读理解</a:t>
            </a:r>
            <a:r>
              <a:rPr lang="en-US" altLang="zh-CN" sz="1815" kern="0" dirty="0" smtClean="0">
                <a:solidFill>
                  <a:srgbClr val="000000"/>
                </a:solidFill>
                <a:latin typeface="Times New Roman" panose="02020603050405020304" pitchFamily="65" charset="-122"/>
                <a:ea typeface="宋体" panose="02010600030101010101" pitchFamily="2" charset="-122"/>
              </a:rPr>
              <a:t>C</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Fuel consumption could  </a:t>
            </a:r>
            <a:r>
              <a:rPr lang="en-US" altLang="zh-CN" sz="1815" u="sng" kern="0" dirty="0" smtClean="0">
                <a:solidFill>
                  <a:srgbClr val="FF0000"/>
                </a:solidFill>
                <a:latin typeface="Times New Roman" panose="02020603050405020304" pitchFamily="65" charset="-122"/>
                <a:ea typeface="宋体" panose="02010600030101010101" pitchFamily="2" charset="-122"/>
              </a:rPr>
              <a:t>be reduced</a:t>
            </a:r>
            <a:r>
              <a:rPr lang="en-US" altLang="zh-CN"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       (reduce) as the electric component is switched on at key parts of the journey, especially on take-off and landing.</a:t>
            </a:r>
          </a:p>
          <a:p>
            <a:pPr lvl="0"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考查动词</a:t>
            </a:r>
            <a:r>
              <a:rPr lang="zh-CN" altLang="en-US" sz="1815" kern="0" spc="-150" dirty="0" smtClean="0">
                <a:solidFill>
                  <a:srgbClr val="000000"/>
                </a:solidFill>
                <a:latin typeface="Times New Roman" panose="02020603050405020304" pitchFamily="65" charset="-122"/>
                <a:ea typeface="宋体" panose="02010600030101010101" pitchFamily="2" charset="-122"/>
              </a:rPr>
              <a:t>的语态。句意：在飞行的关键部分，</a:t>
            </a:r>
            <a:r>
              <a:rPr lang="zh-CN" altLang="en-US" sz="1815" kern="0" dirty="0" smtClean="0">
                <a:solidFill>
                  <a:srgbClr val="000000"/>
                </a:solidFill>
                <a:latin typeface="Times New Roman" panose="02020603050405020304" pitchFamily="65" charset="-122"/>
                <a:ea typeface="宋体" panose="02010600030101010101" pitchFamily="2" charset="-122"/>
              </a:rPr>
              <a:t>特别是起飞和降落时，电子元件的开启可以降低燃油消耗</a:t>
            </a:r>
            <a:r>
              <a:rPr lang="zh-CN" altLang="en-US" sz="1815" kern="0" spc="-150" dirty="0" smtClean="0">
                <a:solidFill>
                  <a:srgbClr val="000000"/>
                </a:solidFill>
                <a:latin typeface="Times New Roman" panose="02020603050405020304" pitchFamily="65" charset="-122"/>
                <a:ea typeface="宋体" panose="02010600030101010101" pitchFamily="2" charset="-122"/>
              </a:rPr>
              <a:t>。根据句意，燃油消耗是被</a:t>
            </a:r>
            <a:r>
              <a:rPr lang="zh-CN" altLang="en-US" sz="1815" kern="0" dirty="0" smtClean="0">
                <a:solidFill>
                  <a:srgbClr val="000000"/>
                </a:solidFill>
                <a:latin typeface="Times New Roman" panose="02020603050405020304" pitchFamily="65" charset="-122"/>
                <a:ea typeface="宋体" panose="02010600030101010101" pitchFamily="2" charset="-122"/>
              </a:rPr>
              <a:t>降低，故应用被动语态。</a:t>
            </a:r>
            <a:r>
              <a:rPr lang="en-US" altLang="zh-CN" sz="1815" kern="0" dirty="0" smtClean="0">
                <a:solidFill>
                  <a:srgbClr val="000000"/>
                </a:solidFill>
                <a:latin typeface="Times New Roman" panose="02020603050405020304" pitchFamily="65" charset="-122"/>
                <a:ea typeface="宋体" panose="02010600030101010101" pitchFamily="2" charset="-122"/>
              </a:rPr>
              <a:t>3-4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Shortly after suffering from a massive earthquake and </a:t>
            </a:r>
          </a:p>
          <a:p>
            <a:pPr lvl="0"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being reduced</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(reduce) to ruins, the city took on a new look.</a:t>
            </a:r>
          </a:p>
          <a:p>
            <a:pPr lvl="0"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考查动名词。此处与动名词短语</a:t>
            </a:r>
            <a:r>
              <a:rPr lang="en-US" altLang="zh-CN" sz="1815" kern="0" dirty="0" smtClean="0">
                <a:solidFill>
                  <a:srgbClr val="000000"/>
                </a:solidFill>
                <a:latin typeface="Times New Roman" panose="02020603050405020304" pitchFamily="65" charset="-122"/>
                <a:ea typeface="宋体" panose="02010600030101010101" pitchFamily="2" charset="-122"/>
              </a:rPr>
              <a:t>suffering from...</a:t>
            </a:r>
            <a:r>
              <a:rPr lang="zh-CN" altLang="en-US" sz="1815" kern="0" dirty="0" smtClean="0">
                <a:solidFill>
                  <a:srgbClr val="000000"/>
                </a:solidFill>
                <a:latin typeface="Times New Roman" panose="02020603050405020304" pitchFamily="65" charset="-122"/>
                <a:ea typeface="宋体" panose="02010600030101010101" pitchFamily="2" charset="-122"/>
              </a:rPr>
              <a:t>并列，作介词</a:t>
            </a:r>
            <a:r>
              <a:rPr lang="en-US" altLang="zh-CN" sz="1815" kern="0" dirty="0" smtClean="0">
                <a:solidFill>
                  <a:srgbClr val="000000"/>
                </a:solidFill>
                <a:latin typeface="Times New Roman" panose="02020603050405020304" pitchFamily="65" charset="-122"/>
                <a:ea typeface="宋体" panose="02010600030101010101" pitchFamily="2" charset="-122"/>
              </a:rPr>
              <a:t>after</a:t>
            </a:r>
            <a:r>
              <a:rPr lang="zh-CN" altLang="en-US" sz="1815" kern="0" dirty="0" smtClean="0">
                <a:solidFill>
                  <a:srgbClr val="000000"/>
                </a:solidFill>
                <a:latin typeface="Times New Roman" panose="02020603050405020304" pitchFamily="65" charset="-122"/>
                <a:ea typeface="宋体" panose="02010600030101010101" pitchFamily="2" charset="-122"/>
              </a:rPr>
              <a:t>的宾语，故设空处应用动名词形式</a:t>
            </a:r>
            <a:r>
              <a:rPr lang="en-US" altLang="zh-CN" sz="1815" kern="0" dirty="0" smtClean="0">
                <a:solidFill>
                  <a:srgbClr val="000000"/>
                </a:solidFill>
                <a:latin typeface="Times New Roman" panose="02020603050405020304" pitchFamily="65" charset="-122"/>
                <a:ea typeface="宋体" panose="02010600030101010101" pitchFamily="2" charset="-122"/>
              </a:rPr>
              <a:t>;be reduced to...</a:t>
            </a:r>
            <a:r>
              <a:rPr lang="zh-CN" altLang="en-US" sz="1815" kern="0" dirty="0" smtClean="0">
                <a:solidFill>
                  <a:srgbClr val="000000"/>
                </a:solidFill>
                <a:latin typeface="Times New Roman" panose="02020603050405020304" pitchFamily="65" charset="-122"/>
                <a:ea typeface="宋体" panose="02010600030101010101" pitchFamily="2" charset="-122"/>
              </a:rPr>
              <a:t>意为“使变成</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使陷入（某种状态）”，故本空应填</a:t>
            </a:r>
            <a:r>
              <a:rPr lang="en-US" altLang="zh-CN" sz="1815" kern="0" dirty="0" smtClean="0">
                <a:solidFill>
                  <a:srgbClr val="000000"/>
                </a:solidFill>
                <a:latin typeface="Times New Roman" panose="02020603050405020304" pitchFamily="65" charset="-122"/>
                <a:ea typeface="宋体" panose="02010600030101010101" pitchFamily="2" charset="-122"/>
              </a:rPr>
              <a:t>being reduced</a:t>
            </a:r>
            <a:r>
              <a:rPr lang="zh-CN" altLang="en-US" sz="1815" kern="0" dirty="0" smtClean="0">
                <a:solidFill>
                  <a:srgbClr val="000000"/>
                </a:solidFill>
                <a:latin typeface="Times New Roman" panose="02020603050405020304" pitchFamily="65" charset="-122"/>
                <a:ea typeface="宋体" panose="02010600030101010101" pitchFamily="2" charset="-122"/>
              </a:rPr>
              <a:t>。</a:t>
            </a:r>
          </a:p>
          <a:p>
            <a:pPr lvl="0"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完成句子</a:t>
            </a:r>
          </a:p>
          <a:p>
            <a:pPr lvl="0"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3-5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）这篇文章建议将暑假减少到</a:t>
            </a:r>
            <a:r>
              <a:rPr lang="en-US" altLang="zh-CN" sz="1815" kern="0" dirty="0" smtClean="0">
                <a:solidFill>
                  <a:srgbClr val="000000"/>
                </a:solidFill>
                <a:latin typeface="Times New Roman" panose="02020603050405020304" pitchFamily="65" charset="-122"/>
                <a:ea typeface="宋体" panose="02010600030101010101" pitchFamily="2" charset="-122"/>
              </a:rPr>
              <a:t>4.5</a:t>
            </a:r>
            <a:r>
              <a:rPr lang="zh-CN" altLang="en-US" sz="1815" kern="0" dirty="0" smtClean="0">
                <a:solidFill>
                  <a:srgbClr val="000000"/>
                </a:solidFill>
                <a:latin typeface="Times New Roman" panose="02020603050405020304" pitchFamily="65" charset="-122"/>
                <a:ea typeface="宋体" panose="02010600030101010101" pitchFamily="2" charset="-122"/>
              </a:rPr>
              <a:t>周。</a:t>
            </a:r>
          </a:p>
          <a:p>
            <a:pPr lvl="0"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It is suggested in the passage that the summer break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be reduced to    </a:t>
            </a:r>
            <a:r>
              <a:rPr lang="en-US" altLang="zh-CN" sz="1815" kern="0" dirty="0" smtClean="0">
                <a:solidFill>
                  <a:srgbClr val="000000"/>
                </a:solidFill>
                <a:latin typeface="Times New Roman" panose="02020603050405020304" pitchFamily="65" charset="-122"/>
                <a:ea typeface="宋体" panose="02010600030101010101" pitchFamily="2" charset="-122"/>
              </a:rPr>
              <a:t>4.5 weeks.</a:t>
            </a:r>
            <a:endParaRPr lang="zh-CN" altLang="en-US" dirty="0">
              <a:solidFill>
                <a:prstClr val="black"/>
              </a:solidFill>
            </a:endParaRPr>
          </a:p>
        </p:txBody>
      </p:sp>
      <p:pic>
        <p:nvPicPr>
          <p:cNvPr id="6" name="图片 3" descr="textimage23.jpeg"/>
          <p:cNvPicPr>
            <a:picLocks noChangeAspect="1"/>
          </p:cNvPicPr>
          <p:nvPr/>
        </p:nvPicPr>
        <p:blipFill>
          <a:blip r:embed="rId3" cstate="print"/>
          <a:stretch>
            <a:fillRect/>
          </a:stretch>
        </p:blipFill>
        <p:spPr>
          <a:xfrm>
            <a:off x="1204677" y="5563409"/>
            <a:ext cx="366927" cy="246529"/>
          </a:xfrm>
          <a:prstGeom prst="rect">
            <a:avLst/>
          </a:prstGeom>
        </p:spPr>
      </p:pic>
      <p:pic>
        <p:nvPicPr>
          <p:cNvPr id="7" name="图片 4" descr="textimage24.jpeg"/>
          <p:cNvPicPr>
            <a:picLocks noChangeAspect="1"/>
          </p:cNvPicPr>
          <p:nvPr/>
        </p:nvPicPr>
        <p:blipFill>
          <a:blip r:embed="rId4" cstate="print"/>
          <a:stretch>
            <a:fillRect/>
          </a:stretch>
        </p:blipFill>
        <p:spPr>
          <a:xfrm>
            <a:off x="1214414" y="2991641"/>
            <a:ext cx="500066" cy="325439"/>
          </a:xfrm>
          <a:prstGeom prst="rect">
            <a:avLst/>
          </a:prstGeom>
        </p:spPr>
      </p:pic>
      <p:pic>
        <p:nvPicPr>
          <p:cNvPr id="8" name="图片 4" descr="textimage24.jpeg"/>
          <p:cNvPicPr>
            <a:picLocks noChangeAspect="1"/>
          </p:cNvPicPr>
          <p:nvPr/>
        </p:nvPicPr>
        <p:blipFill>
          <a:blip r:embed="rId4" cstate="print"/>
          <a:stretch>
            <a:fillRect/>
          </a:stretch>
        </p:blipFill>
        <p:spPr>
          <a:xfrm>
            <a:off x="3929058" y="919939"/>
            <a:ext cx="500066" cy="325439"/>
          </a:xfrm>
          <a:prstGeom prst="rect">
            <a:avLst/>
          </a:prstGeom>
        </p:spPr>
      </p:pic>
      <p:pic>
        <p:nvPicPr>
          <p:cNvPr id="9" name="Picture 4" descr="\\a015\吴双婷\线.tif"/>
          <p:cNvPicPr>
            <a:picLocks noChangeAspect="1" noChangeArrowheads="1"/>
          </p:cNvPicPr>
          <p:nvPr/>
        </p:nvPicPr>
        <p:blipFill>
          <a:blip r:embed="rId5" cstate="print"/>
          <a:srcRect/>
          <a:stretch>
            <a:fillRect/>
          </a:stretch>
        </p:blipFill>
        <p:spPr bwMode="auto">
          <a:xfrm>
            <a:off x="6938010" y="904240"/>
            <a:ext cx="1124585" cy="356870"/>
          </a:xfrm>
          <a:prstGeom prst="rect">
            <a:avLst/>
          </a:prstGeom>
          <a:noFill/>
          <a:ln w="9525">
            <a:noFill/>
            <a:miter lim="800000"/>
            <a:headEnd/>
            <a:tailEnd/>
          </a:ln>
        </p:spPr>
      </p:pic>
      <p:pic>
        <p:nvPicPr>
          <p:cNvPr id="10" name="Picture 4" descr="\\a015\吴双婷\线.tif"/>
          <p:cNvPicPr>
            <a:picLocks noChangeAspect="1" noChangeArrowheads="1"/>
          </p:cNvPicPr>
          <p:nvPr/>
        </p:nvPicPr>
        <p:blipFill>
          <a:blip r:embed="rId5" cstate="print"/>
          <a:srcRect/>
          <a:stretch>
            <a:fillRect/>
          </a:stretch>
        </p:blipFill>
        <p:spPr bwMode="auto">
          <a:xfrm>
            <a:off x="605128" y="3471654"/>
            <a:ext cx="1428760" cy="35687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5" cstate="print"/>
          <a:srcRect/>
          <a:stretch>
            <a:fillRect/>
          </a:stretch>
        </p:blipFill>
        <p:spPr bwMode="auto">
          <a:xfrm>
            <a:off x="5462905" y="6003925"/>
            <a:ext cx="165798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9"/>
                                        </p:tgtEl>
                                      </p:cBhvr>
                                    </p:animEffect>
                                    <p:set>
                                      <p:cBhvr>
                                        <p:cTn id="7" dur="1" fill="hold">
                                          <p:stCondLst>
                                            <p:cond delay="19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10"/>
                                        </p:tgtEl>
                                      </p:cBhvr>
                                    </p:animEffect>
                                    <p:set>
                                      <p:cBhvr>
                                        <p:cTn id="12" dur="1" fill="hold">
                                          <p:stCondLst>
                                            <p:cond delay="1999"/>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11"/>
                                        </p:tgtEl>
                                      </p:cBhvr>
                                    </p:animEffect>
                                    <p:set>
                                      <p:cBhvr>
                                        <p:cTn id="17" dur="1" fill="hold">
                                          <p:stCondLst>
                                            <p:cond delay="1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229105"/>
            <a:ext cx="8316000" cy="4022725"/>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2325" kern="0" spc="12747"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permission </a:t>
            </a:r>
            <a:r>
              <a:rPr lang="en-US" altLang="zh-CN"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允许</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许可</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A polite interruption is usually framed as a request for permission to interrupt someone...</a:t>
            </a:r>
            <a:r>
              <a:rPr lang="zh-CN" altLang="en-US" sz="1815" kern="0" dirty="0" smtClean="0">
                <a:solidFill>
                  <a:srgbClr val="000000"/>
                </a:solidFill>
                <a:latin typeface="Times New Roman" panose="02020603050405020304" pitchFamily="65" charset="-122"/>
                <a:ea typeface="宋体" panose="02010600030101010101" pitchFamily="2" charset="-122"/>
              </a:rPr>
              <a:t>（教材</a:t>
            </a:r>
            <a:r>
              <a:rPr lang="en-US" altLang="zh-CN" sz="1815" kern="0" dirty="0" smtClean="0">
                <a:solidFill>
                  <a:srgbClr val="000000"/>
                </a:solidFill>
                <a:latin typeface="Times New Roman" panose="02020603050405020304" pitchFamily="65" charset="-122"/>
                <a:ea typeface="宋体" panose="02010600030101010101" pitchFamily="2" charset="-122"/>
              </a:rPr>
              <a:t>P67</a:t>
            </a:r>
            <a:r>
              <a:rPr lang="zh-CN" altLang="en-US"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礼貌的打断通常被表达为请求允许打断某人</a:t>
            </a:r>
            <a:r>
              <a:rPr lang="en-US" altLang="zh-CN"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       情景导学</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You must ask permission for all major expenditure.</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一切重大开支均须报请批准。</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No reference books are to be taken out of the reading room without permission.</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未经允许，任何参考书不得带出阅览室。</a:t>
            </a:r>
            <a:endParaRPr lang="zh-CN" altLang="en-US" dirty="0"/>
          </a:p>
        </p:txBody>
      </p:sp>
      <p:pic>
        <p:nvPicPr>
          <p:cNvPr id="3" name="图片 3" descr="textimage25.jpeg"/>
          <p:cNvPicPr>
            <a:picLocks noChangeAspect="1"/>
          </p:cNvPicPr>
          <p:nvPr/>
        </p:nvPicPr>
        <p:blipFill>
          <a:blip r:embed="rId3" cstate="print"/>
          <a:stretch>
            <a:fillRect/>
          </a:stretch>
        </p:blipFill>
        <p:spPr>
          <a:xfrm>
            <a:off x="857224" y="1371981"/>
            <a:ext cx="1428760" cy="369629"/>
          </a:xfrm>
          <a:prstGeom prst="rect">
            <a:avLst/>
          </a:prstGeom>
        </p:spPr>
      </p:pic>
      <p:pic>
        <p:nvPicPr>
          <p:cNvPr id="4" name="图片 4" descr="textimage26.jpeg"/>
          <p:cNvPicPr>
            <a:picLocks noChangeAspect="1"/>
          </p:cNvPicPr>
          <p:nvPr/>
        </p:nvPicPr>
        <p:blipFill>
          <a:blip r:embed="rId4" cstate="print"/>
          <a:stretch>
            <a:fillRect/>
          </a:stretch>
        </p:blipFill>
        <p:spPr>
          <a:xfrm>
            <a:off x="785786" y="3134120"/>
            <a:ext cx="209549" cy="23812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777063"/>
            <a:ext cx="8316000" cy="5581015"/>
          </a:xfrm>
          <a:prstGeom prst="rect">
            <a:avLst/>
          </a:prstGeom>
          <a:noFill/>
        </p:spPr>
        <p:txBody>
          <a:bodyPr wrap="square" lIns="0" tIns="0" rIns="0" bIns="0" rtlCol="0">
            <a:spAutoFit/>
          </a:bodyPr>
          <a:lstStyle/>
          <a:p>
            <a:pPr eaLnBrk="0" latinLnBrk="1" hangingPunct="0">
              <a:lnSpc>
                <a:spcPct val="150000"/>
              </a:lnSpc>
              <a:spcBef>
                <a:spcPts val="140"/>
              </a:spcBef>
            </a:pPr>
            <a:r>
              <a:rPr lang="en-US" altLang="zh-CN" kern="0" dirty="0" smtClean="0">
                <a:solidFill>
                  <a:srgbClr val="000000"/>
                </a:solidFill>
                <a:latin typeface="Times New Roman" panose="02020603050405020304" pitchFamily="18" charset="0"/>
                <a:cs typeface="Times New Roman" panose="02020603050405020304" pitchFamily="18" charset="0"/>
              </a:rPr>
              <a:t>According to the need of epidemic prevention, no one is permitted to take the bus without wearing a mask or showing relevant certificates such as health code.</a:t>
            </a:r>
          </a:p>
          <a:p>
            <a:pPr eaLnBrk="0" latinLnBrk="1" hangingPunct="0">
              <a:lnSpc>
                <a:spcPct val="150000"/>
              </a:lnSpc>
              <a:spcBef>
                <a:spcPts val="140"/>
              </a:spcBef>
            </a:pPr>
            <a:r>
              <a:rPr lang="zh-CN" altLang="en-US" kern="0" spc="-150" dirty="0" smtClean="0">
                <a:solidFill>
                  <a:srgbClr val="000000"/>
                </a:solidFill>
                <a:latin typeface="Times New Roman" panose="02020603050405020304" pitchFamily="18" charset="0"/>
                <a:cs typeface="Times New Roman" panose="02020603050405020304" pitchFamily="18" charset="0"/>
              </a:rPr>
              <a:t>根据疫情防控的需要，不佩戴口罩和出示健康码等相关证明，任何人不允许</a:t>
            </a:r>
            <a:r>
              <a:rPr lang="zh-CN" altLang="en-US" kern="0" dirty="0" smtClean="0">
                <a:solidFill>
                  <a:srgbClr val="000000"/>
                </a:solidFill>
                <a:latin typeface="Times New Roman" panose="02020603050405020304" pitchFamily="18" charset="0"/>
                <a:cs typeface="Times New Roman" panose="02020603050405020304" pitchFamily="18" charset="0"/>
              </a:rPr>
              <a:t>乘坐公交车。</a:t>
            </a:r>
            <a:r>
              <a:rPr lang="en-US" altLang="zh-CN" kern="0" dirty="0" smtClean="0">
                <a:solidFill>
                  <a:srgbClr val="000000"/>
                </a:solidFill>
                <a:latin typeface="Times New Roman" panose="02020603050405020304" pitchFamily="18" charset="0"/>
                <a:cs typeface="Times New Roman" panose="02020603050405020304" pitchFamily="18" charset="0"/>
              </a:rPr>
              <a:t>He has to apply for a permit, and we have to find him a job.</a:t>
            </a:r>
          </a:p>
          <a:p>
            <a:pPr eaLnBrk="0" latinLnBrk="1" hangingPunct="0">
              <a:lnSpc>
                <a:spcPct val="150000"/>
              </a:lnSpc>
              <a:spcBef>
                <a:spcPts val="140"/>
              </a:spcBef>
            </a:pPr>
            <a:r>
              <a:rPr lang="zh-CN" altLang="en-US" kern="0" dirty="0" smtClean="0">
                <a:solidFill>
                  <a:srgbClr val="000000"/>
                </a:solidFill>
                <a:latin typeface="Times New Roman" panose="02020603050405020304" pitchFamily="18" charset="0"/>
                <a:cs typeface="Times New Roman" panose="02020603050405020304" pitchFamily="18" charset="0"/>
              </a:rPr>
              <a:t>他必须申请一个许可证</a:t>
            </a:r>
            <a:r>
              <a:rPr lang="en-US" altLang="zh-CN" kern="0" dirty="0" smtClean="0">
                <a:solidFill>
                  <a:srgbClr val="000000"/>
                </a:solidFill>
                <a:latin typeface="Times New Roman" panose="02020603050405020304" pitchFamily="18" charset="0"/>
                <a:cs typeface="Times New Roman" panose="02020603050405020304" pitchFamily="18" charset="0"/>
              </a:rPr>
              <a:t>,</a:t>
            </a:r>
            <a:r>
              <a:rPr lang="zh-CN" altLang="en-US" kern="0" dirty="0" smtClean="0">
                <a:solidFill>
                  <a:srgbClr val="000000"/>
                </a:solidFill>
                <a:latin typeface="Times New Roman" panose="02020603050405020304" pitchFamily="18" charset="0"/>
                <a:cs typeface="Times New Roman" panose="02020603050405020304" pitchFamily="18" charset="0"/>
              </a:rPr>
              <a:t>而我们必须给他找一份工作。</a:t>
            </a:r>
            <a:endParaRPr lang="en-US" altLang="zh-CN" kern="0" dirty="0" smtClean="0">
              <a:solidFill>
                <a:srgbClr val="000000"/>
              </a:solidFill>
              <a:latin typeface="Times New Roman" panose="02020603050405020304" pitchFamily="18" charset="0"/>
              <a:cs typeface="Times New Roman" panose="02020603050405020304" pitchFamily="18" charset="0"/>
            </a:endParaRPr>
          </a:p>
          <a:p>
            <a:pPr eaLnBrk="0" latinLnBrk="1" hangingPunct="0">
              <a:lnSpc>
                <a:spcPct val="150000"/>
              </a:lnSpc>
              <a:spcBef>
                <a:spcPts val="140"/>
              </a:spcBef>
            </a:pPr>
            <a:r>
              <a:rPr lang="zh-CN" altLang="en-US" kern="0" dirty="0" smtClean="0">
                <a:solidFill>
                  <a:srgbClr val="000000"/>
                </a:solidFill>
                <a:latin typeface="Times New Roman" panose="02020603050405020304" pitchFamily="18" charset="0"/>
                <a:cs typeface="Times New Roman" panose="02020603050405020304" pitchFamily="18" charset="0"/>
              </a:rPr>
              <a:t>     归纳拓展</a:t>
            </a:r>
          </a:p>
          <a:p>
            <a:pPr eaLnBrk="0" latinLnBrk="1" hangingPunct="0">
              <a:lnSpc>
                <a:spcPct val="150000"/>
              </a:lnSpc>
              <a:spcBef>
                <a:spcPts val="140"/>
              </a:spcBef>
            </a:pPr>
            <a:r>
              <a:rPr lang="en-US" altLang="zh-CN" kern="0" dirty="0" smtClean="0">
                <a:solidFill>
                  <a:srgbClr val="000000"/>
                </a:solidFill>
                <a:latin typeface="Times New Roman" panose="02020603050405020304" pitchFamily="18" charset="0"/>
                <a:cs typeface="Times New Roman" panose="02020603050405020304" pitchFamily="18" charset="0"/>
              </a:rPr>
              <a:t>①ask permission for  </a:t>
            </a:r>
            <a:r>
              <a:rPr lang="en-US" altLang="zh-CN" u="sng" kern="0" dirty="0" smtClean="0">
                <a:solidFill>
                  <a:srgbClr val="FF0000"/>
                </a:solidFill>
                <a:latin typeface="Times New Roman" panose="02020603050405020304" pitchFamily="18" charset="0"/>
                <a:cs typeface="Times New Roman" panose="02020603050405020304" pitchFamily="18" charset="0"/>
              </a:rPr>
              <a:t>   </a:t>
            </a:r>
            <a:r>
              <a:rPr lang="zh-CN" altLang="en-US" u="sng" kern="0" dirty="0" smtClean="0">
                <a:solidFill>
                  <a:srgbClr val="FF0000"/>
                </a:solidFill>
                <a:latin typeface="Times New Roman" panose="02020603050405020304" pitchFamily="18" charset="0"/>
                <a:cs typeface="Times New Roman" panose="02020603050405020304" pitchFamily="18" charset="0"/>
              </a:rPr>
              <a:t>为</a:t>
            </a:r>
            <a:r>
              <a:rPr lang="en-US" altLang="zh-CN" u="sng" kern="0" dirty="0" smtClean="0">
                <a:solidFill>
                  <a:srgbClr val="FF0000"/>
                </a:solidFill>
                <a:latin typeface="Times New Roman" panose="02020603050405020304" pitchFamily="18" charset="0"/>
                <a:cs typeface="Times New Roman" panose="02020603050405020304" pitchFamily="18" charset="0"/>
              </a:rPr>
              <a:t>……</a:t>
            </a:r>
            <a:r>
              <a:rPr lang="zh-CN" altLang="en-US" u="sng" kern="0" dirty="0" smtClean="0">
                <a:solidFill>
                  <a:srgbClr val="FF0000"/>
                </a:solidFill>
                <a:latin typeface="Times New Roman" panose="02020603050405020304" pitchFamily="18" charset="0"/>
                <a:cs typeface="Times New Roman" panose="02020603050405020304" pitchFamily="18" charset="0"/>
              </a:rPr>
              <a:t>请求许可</a:t>
            </a:r>
            <a:r>
              <a:rPr lang="zh-CN" altLang="en-US" u="sng" kern="0" dirty="0" smtClean="0">
                <a:solidFill>
                  <a:srgbClr val="000000"/>
                </a:solidFill>
                <a:latin typeface="Times New Roman" panose="02020603050405020304" pitchFamily="18" charset="0"/>
                <a:cs typeface="Times New Roman" panose="02020603050405020304" pitchFamily="18" charset="0"/>
              </a:rPr>
              <a:t>   </a:t>
            </a:r>
            <a:endParaRPr lang="zh-CN" altLang="en-US" kern="0" dirty="0" smtClean="0">
              <a:solidFill>
                <a:srgbClr val="000000"/>
              </a:solidFill>
              <a:latin typeface="Times New Roman" panose="02020603050405020304" pitchFamily="18" charset="0"/>
              <a:cs typeface="Times New Roman" panose="02020603050405020304" pitchFamily="18" charset="0"/>
            </a:endParaRPr>
          </a:p>
          <a:p>
            <a:pPr eaLnBrk="0" latinLnBrk="1" hangingPunct="0">
              <a:lnSpc>
                <a:spcPct val="150000"/>
              </a:lnSpc>
              <a:spcBef>
                <a:spcPts val="140"/>
              </a:spcBef>
            </a:pPr>
            <a:r>
              <a:rPr lang="en-US" altLang="zh-CN" kern="0" dirty="0" smtClean="0">
                <a:solidFill>
                  <a:srgbClr val="000000"/>
                </a:solidFill>
                <a:latin typeface="Times New Roman" panose="02020603050405020304" pitchFamily="18" charset="0"/>
                <a:cs typeface="Times New Roman" panose="02020603050405020304" pitchFamily="18" charset="0"/>
              </a:rPr>
              <a:t>get permission from</a:t>
            </a:r>
            <a:r>
              <a:rPr lang="zh-CN" altLang="en-US" kern="0" dirty="0" smtClean="0">
                <a:solidFill>
                  <a:srgbClr val="000000"/>
                </a:solidFill>
                <a:latin typeface="Times New Roman" panose="02020603050405020304" pitchFamily="18" charset="0"/>
                <a:cs typeface="Times New Roman" panose="02020603050405020304" pitchFamily="18" charset="0"/>
              </a:rPr>
              <a:t>得到</a:t>
            </a:r>
            <a:r>
              <a:rPr lang="en-US" altLang="zh-CN" kern="0" dirty="0" smtClean="0">
                <a:solidFill>
                  <a:srgbClr val="000000"/>
                </a:solidFill>
                <a:latin typeface="Times New Roman" panose="02020603050405020304" pitchFamily="18" charset="0"/>
                <a:cs typeface="Times New Roman" panose="02020603050405020304" pitchFamily="18" charset="0"/>
              </a:rPr>
              <a:t>……</a:t>
            </a:r>
            <a:r>
              <a:rPr lang="zh-CN" altLang="en-US" kern="0" dirty="0" smtClean="0">
                <a:solidFill>
                  <a:srgbClr val="000000"/>
                </a:solidFill>
                <a:latin typeface="Times New Roman" panose="02020603050405020304" pitchFamily="18" charset="0"/>
                <a:cs typeface="Times New Roman" panose="02020603050405020304" pitchFamily="18" charset="0"/>
              </a:rPr>
              <a:t>的许可</a:t>
            </a:r>
          </a:p>
          <a:p>
            <a:pPr eaLnBrk="0" latinLnBrk="1" hangingPunct="0">
              <a:lnSpc>
                <a:spcPct val="150000"/>
              </a:lnSpc>
              <a:spcBef>
                <a:spcPts val="140"/>
              </a:spcBef>
            </a:pPr>
            <a:r>
              <a:rPr lang="en-US" altLang="zh-CN" kern="0" dirty="0" smtClean="0">
                <a:solidFill>
                  <a:srgbClr val="000000"/>
                </a:solidFill>
                <a:latin typeface="Times New Roman" panose="02020603050405020304" pitchFamily="18" charset="0"/>
                <a:cs typeface="Times New Roman" panose="02020603050405020304" pitchFamily="18" charset="0"/>
              </a:rPr>
              <a:t>with/without the permission of</a:t>
            </a:r>
            <a:r>
              <a:rPr lang="zh-CN" altLang="en-US" kern="0" dirty="0" smtClean="0">
                <a:solidFill>
                  <a:srgbClr val="000000"/>
                </a:solidFill>
                <a:latin typeface="Times New Roman" panose="02020603050405020304" pitchFamily="18" charset="0"/>
                <a:cs typeface="Times New Roman" panose="02020603050405020304" pitchFamily="18" charset="0"/>
              </a:rPr>
              <a:t>得到</a:t>
            </a:r>
            <a:r>
              <a:rPr lang="en-US" altLang="zh-CN" kern="0" dirty="0" smtClean="0">
                <a:solidFill>
                  <a:srgbClr val="000000"/>
                </a:solidFill>
                <a:latin typeface="Times New Roman" panose="02020603050405020304" pitchFamily="18" charset="0"/>
                <a:cs typeface="Times New Roman" panose="02020603050405020304" pitchFamily="18" charset="0"/>
              </a:rPr>
              <a:t>/</a:t>
            </a:r>
            <a:r>
              <a:rPr lang="zh-CN" altLang="en-US" kern="0" dirty="0" smtClean="0">
                <a:solidFill>
                  <a:srgbClr val="000000"/>
                </a:solidFill>
                <a:latin typeface="Times New Roman" panose="02020603050405020304" pitchFamily="18" charset="0"/>
                <a:cs typeface="Times New Roman" panose="02020603050405020304" pitchFamily="18" charset="0"/>
              </a:rPr>
              <a:t>未经</a:t>
            </a:r>
            <a:r>
              <a:rPr lang="en-US" altLang="zh-CN" kern="0" dirty="0" smtClean="0">
                <a:solidFill>
                  <a:srgbClr val="000000"/>
                </a:solidFill>
                <a:latin typeface="Times New Roman" panose="02020603050405020304" pitchFamily="18" charset="0"/>
                <a:cs typeface="Times New Roman" panose="02020603050405020304" pitchFamily="18" charset="0"/>
              </a:rPr>
              <a:t>……</a:t>
            </a:r>
            <a:r>
              <a:rPr lang="zh-CN" altLang="en-US" kern="0" dirty="0" smtClean="0">
                <a:solidFill>
                  <a:srgbClr val="000000"/>
                </a:solidFill>
                <a:latin typeface="Times New Roman" panose="02020603050405020304" pitchFamily="18" charset="0"/>
                <a:cs typeface="Times New Roman" panose="02020603050405020304" pitchFamily="18" charset="0"/>
              </a:rPr>
              <a:t>的允许</a:t>
            </a:r>
          </a:p>
          <a:p>
            <a:pPr eaLnBrk="0" latinLnBrk="1" hangingPunct="0">
              <a:lnSpc>
                <a:spcPct val="150000"/>
              </a:lnSpc>
              <a:spcBef>
                <a:spcPts val="140"/>
              </a:spcBef>
            </a:pPr>
            <a:r>
              <a:rPr lang="zh-CN" altLang="en-US" u="sng" kern="0" dirty="0" smtClean="0">
                <a:solidFill>
                  <a:srgbClr val="FF0000"/>
                </a:solidFill>
                <a:latin typeface="Times New Roman" panose="02020603050405020304" pitchFamily="18" charset="0"/>
                <a:cs typeface="Times New Roman" panose="02020603050405020304" pitchFamily="18" charset="0"/>
              </a:rPr>
              <a:t>   </a:t>
            </a:r>
            <a:r>
              <a:rPr lang="en-US" altLang="zh-CN" u="sng" kern="0" dirty="0" smtClean="0">
                <a:solidFill>
                  <a:srgbClr val="FF0000"/>
                </a:solidFill>
                <a:latin typeface="Times New Roman" panose="02020603050405020304" pitchFamily="18" charset="0"/>
                <a:cs typeface="Times New Roman" panose="02020603050405020304" pitchFamily="18" charset="0"/>
              </a:rPr>
              <a:t>without  </a:t>
            </a:r>
            <a:r>
              <a:rPr lang="en-US" altLang="zh-CN" kern="0" dirty="0" smtClean="0">
                <a:solidFill>
                  <a:srgbClr val="FF0000"/>
                </a:solidFill>
                <a:latin typeface="Times New Roman" panose="02020603050405020304" pitchFamily="18" charset="0"/>
                <a:cs typeface="Times New Roman" panose="02020603050405020304" pitchFamily="18" charset="0"/>
              </a:rPr>
              <a:t> </a:t>
            </a:r>
            <a:r>
              <a:rPr lang="en-US" altLang="zh-CN" kern="0" dirty="0" smtClean="0">
                <a:solidFill>
                  <a:srgbClr val="000000"/>
                </a:solidFill>
                <a:latin typeface="Times New Roman" panose="02020603050405020304" pitchFamily="18" charset="0"/>
                <a:cs typeface="Times New Roman" panose="02020603050405020304" pitchFamily="18" charset="0"/>
              </a:rPr>
              <a:t> permission</a:t>
            </a:r>
            <a:r>
              <a:rPr lang="zh-CN" altLang="en-US" kern="0" dirty="0" smtClean="0">
                <a:solidFill>
                  <a:srgbClr val="000000"/>
                </a:solidFill>
                <a:latin typeface="Times New Roman" panose="02020603050405020304" pitchFamily="18" charset="0"/>
                <a:cs typeface="Times New Roman" panose="02020603050405020304" pitchFamily="18" charset="0"/>
              </a:rPr>
              <a:t>未经允许</a:t>
            </a:r>
          </a:p>
          <a:p>
            <a:pPr eaLnBrk="0" latinLnBrk="1" hangingPunct="0">
              <a:lnSpc>
                <a:spcPct val="150000"/>
              </a:lnSpc>
              <a:spcBef>
                <a:spcPts val="140"/>
              </a:spcBef>
            </a:pPr>
            <a:r>
              <a:rPr lang="zh-CN" altLang="en-US" kern="0" dirty="0" smtClean="0">
                <a:solidFill>
                  <a:srgbClr val="000000"/>
                </a:solidFill>
                <a:latin typeface="Times New Roman" panose="02020603050405020304" pitchFamily="18" charset="0"/>
                <a:cs typeface="Times New Roman" panose="02020603050405020304" pitchFamily="18" charset="0"/>
              </a:rPr>
              <a:t>②</a:t>
            </a:r>
            <a:r>
              <a:rPr lang="en-US" altLang="zh-CN" kern="0" dirty="0" smtClean="0">
                <a:solidFill>
                  <a:srgbClr val="000000"/>
                </a:solidFill>
                <a:latin typeface="Times New Roman" panose="02020603050405020304" pitchFamily="18" charset="0"/>
                <a:cs typeface="Times New Roman" panose="02020603050405020304" pitchFamily="18" charset="0"/>
              </a:rPr>
              <a:t>permit </a:t>
            </a:r>
            <a:r>
              <a:rPr lang="en-US" altLang="zh-CN" i="1" kern="0" dirty="0" smtClean="0">
                <a:solidFill>
                  <a:srgbClr val="000000"/>
                </a:solidFill>
                <a:latin typeface="Times New Roman" panose="02020603050405020304" pitchFamily="18" charset="0"/>
                <a:cs typeface="Times New Roman" panose="02020603050405020304" pitchFamily="18" charset="0"/>
              </a:rPr>
              <a:t>v.</a:t>
            </a:r>
            <a:r>
              <a:rPr lang="zh-CN" altLang="en-US" kern="0" dirty="0" smtClean="0">
                <a:solidFill>
                  <a:srgbClr val="000000"/>
                </a:solidFill>
                <a:latin typeface="Times New Roman" panose="02020603050405020304" pitchFamily="18" charset="0"/>
                <a:cs typeface="Times New Roman" panose="02020603050405020304" pitchFamily="18" charset="0"/>
              </a:rPr>
              <a:t>许可，允许，准许</a:t>
            </a:r>
            <a:r>
              <a:rPr lang="en-US" altLang="zh-CN" i="1" kern="0" dirty="0" smtClean="0">
                <a:solidFill>
                  <a:srgbClr val="000000"/>
                </a:solidFill>
                <a:latin typeface="Times New Roman" panose="02020603050405020304" pitchFamily="18" charset="0"/>
                <a:cs typeface="Times New Roman" panose="02020603050405020304" pitchFamily="18" charset="0"/>
              </a:rPr>
              <a:t>n.</a:t>
            </a:r>
            <a:r>
              <a:rPr lang="zh-CN" altLang="en-US" kern="0" dirty="0" smtClean="0">
                <a:solidFill>
                  <a:srgbClr val="000000"/>
                </a:solidFill>
                <a:latin typeface="Times New Roman" panose="02020603050405020304" pitchFamily="18" charset="0"/>
                <a:cs typeface="Times New Roman" panose="02020603050405020304" pitchFamily="18" charset="0"/>
              </a:rPr>
              <a:t>许可证</a:t>
            </a:r>
          </a:p>
          <a:p>
            <a:pPr eaLnBrk="0" latinLnBrk="1" hangingPunct="0">
              <a:lnSpc>
                <a:spcPct val="150000"/>
              </a:lnSpc>
              <a:spcBef>
                <a:spcPts val="140"/>
              </a:spcBef>
            </a:pPr>
            <a:r>
              <a:rPr lang="en-US" altLang="zh-CN" kern="0" dirty="0" smtClean="0">
                <a:solidFill>
                  <a:srgbClr val="000000"/>
                </a:solidFill>
                <a:latin typeface="Times New Roman" panose="02020603050405020304" pitchFamily="18" charset="0"/>
                <a:cs typeface="Times New Roman" panose="02020603050405020304" pitchFamily="18" charset="0"/>
              </a:rPr>
              <a:t>permit sb. </a:t>
            </a:r>
            <a:r>
              <a:rPr lang="en-US" altLang="zh-CN" u="sng" kern="0" dirty="0" smtClean="0">
                <a:solidFill>
                  <a:srgbClr val="FF0000"/>
                </a:solidFill>
                <a:latin typeface="Times New Roman" panose="02020603050405020304" pitchFamily="18" charset="0"/>
                <a:cs typeface="Times New Roman" panose="02020603050405020304" pitchFamily="18" charset="0"/>
              </a:rPr>
              <a:t>   to do   </a:t>
            </a:r>
            <a:r>
              <a:rPr lang="en-US" altLang="zh-CN" kern="0" dirty="0" err="1" smtClean="0">
                <a:solidFill>
                  <a:srgbClr val="000000"/>
                </a:solidFill>
                <a:latin typeface="Times New Roman" panose="02020603050405020304" pitchFamily="18" charset="0"/>
                <a:cs typeface="Times New Roman" panose="02020603050405020304" pitchFamily="18" charset="0"/>
              </a:rPr>
              <a:t>sth</a:t>
            </a:r>
            <a:r>
              <a:rPr lang="en-US" altLang="zh-CN" kern="0" dirty="0" smtClean="0">
                <a:solidFill>
                  <a:srgbClr val="000000"/>
                </a:solidFill>
                <a:latin typeface="Times New Roman" panose="02020603050405020304" pitchFamily="18" charset="0"/>
                <a:cs typeface="Times New Roman" panose="02020603050405020304" pitchFamily="18" charset="0"/>
              </a:rPr>
              <a:t>.</a:t>
            </a:r>
            <a:r>
              <a:rPr lang="zh-CN" altLang="en-US" kern="0" dirty="0" smtClean="0">
                <a:solidFill>
                  <a:srgbClr val="000000"/>
                </a:solidFill>
                <a:latin typeface="Times New Roman" panose="02020603050405020304" pitchFamily="18" charset="0"/>
                <a:cs typeface="Times New Roman" panose="02020603050405020304" pitchFamily="18" charset="0"/>
              </a:rPr>
              <a:t>允许某人做某事</a:t>
            </a:r>
          </a:p>
          <a:p>
            <a:pPr eaLnBrk="0" latinLnBrk="1" hangingPunct="0">
              <a:lnSpc>
                <a:spcPct val="150000"/>
              </a:lnSpc>
              <a:spcBef>
                <a:spcPts val="140"/>
              </a:spcBef>
            </a:pPr>
            <a:r>
              <a:rPr lang="en-US" altLang="zh-CN" kern="0" dirty="0" smtClean="0">
                <a:solidFill>
                  <a:srgbClr val="000000"/>
                </a:solidFill>
                <a:latin typeface="Times New Roman" panose="02020603050405020304" pitchFamily="18" charset="0"/>
                <a:cs typeface="Times New Roman" panose="02020603050405020304" pitchFamily="18" charset="0"/>
              </a:rPr>
              <a:t>apply for a permit</a:t>
            </a:r>
            <a:r>
              <a:rPr lang="zh-CN" altLang="en-US" kern="0" dirty="0" smtClean="0">
                <a:solidFill>
                  <a:srgbClr val="000000"/>
                </a:solidFill>
                <a:latin typeface="Times New Roman" panose="02020603050405020304" pitchFamily="18" charset="0"/>
                <a:cs typeface="Times New Roman" panose="02020603050405020304" pitchFamily="18" charset="0"/>
              </a:rPr>
              <a:t>申请许可证</a:t>
            </a:r>
            <a:endParaRPr lang="zh-CN" altLang="en-US" dirty="0" smtClean="0">
              <a:latin typeface="Times New Roman" panose="02020603050405020304" pitchFamily="18" charset="0"/>
              <a:cs typeface="Times New Roman" panose="02020603050405020304" pitchFamily="18" charset="0"/>
            </a:endParaRPr>
          </a:p>
        </p:txBody>
      </p:sp>
      <p:pic>
        <p:nvPicPr>
          <p:cNvPr id="3" name="图片 3" descr="textimage27.jpeg"/>
          <p:cNvPicPr>
            <a:picLocks noChangeAspect="1"/>
          </p:cNvPicPr>
          <p:nvPr/>
        </p:nvPicPr>
        <p:blipFill>
          <a:blip r:embed="rId3" cstate="print"/>
          <a:stretch>
            <a:fillRect/>
          </a:stretch>
        </p:blipFill>
        <p:spPr>
          <a:xfrm>
            <a:off x="714348" y="2991641"/>
            <a:ext cx="247650" cy="247649"/>
          </a:xfrm>
          <a:prstGeom prst="rect">
            <a:avLst/>
          </a:prstGeom>
        </p:spPr>
      </p:pic>
      <p:pic>
        <p:nvPicPr>
          <p:cNvPr id="4" name="Picture 4" descr="\\a015\吴双婷\线.tif"/>
          <p:cNvPicPr>
            <a:picLocks noChangeAspect="1" noChangeArrowheads="1"/>
          </p:cNvPicPr>
          <p:nvPr/>
        </p:nvPicPr>
        <p:blipFill>
          <a:blip r:embed="rId4" cstate="print"/>
          <a:srcRect/>
          <a:stretch>
            <a:fillRect/>
          </a:stretch>
        </p:blipFill>
        <p:spPr bwMode="auto">
          <a:xfrm>
            <a:off x="2694940" y="3388995"/>
            <a:ext cx="1849755"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4" cstate="print"/>
          <a:srcRect/>
          <a:stretch>
            <a:fillRect/>
          </a:stretch>
        </p:blipFill>
        <p:spPr bwMode="auto">
          <a:xfrm>
            <a:off x="714375" y="4655185"/>
            <a:ext cx="100266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1659890" y="5513705"/>
            <a:ext cx="81407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5"/>
                                        </p:tgtEl>
                                      </p:cBhvr>
                                    </p:animEffect>
                                    <p:set>
                                      <p:cBhvr>
                                        <p:cTn id="12" dur="1" fill="hold">
                                          <p:stCondLst>
                                            <p:cond delay="19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6"/>
                                        </p:tgtEl>
                                      </p:cBhvr>
                                    </p:animEffect>
                                    <p:set>
                                      <p:cBhvr>
                                        <p:cTn id="17"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561102"/>
            <a:ext cx="8316000" cy="464693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单句语法填空</a:t>
            </a:r>
            <a:endParaRPr lang="en-US" altLang="zh-CN" sz="1815"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4-1 </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2019</a:t>
            </a:r>
            <a:r>
              <a:rPr lang="zh-CN" altLang="en-US" dirty="0" smtClean="0">
                <a:latin typeface="Times New Roman" panose="02020603050405020304" pitchFamily="18" charset="0"/>
                <a:cs typeface="Times New Roman" panose="02020603050405020304" pitchFamily="18" charset="0"/>
              </a:rPr>
              <a:t>北京，阅读理解</a:t>
            </a:r>
            <a:r>
              <a:rPr lang="en-US" altLang="zh-CN" dirty="0" smtClean="0">
                <a:latin typeface="Times New Roman" panose="02020603050405020304" pitchFamily="18" charset="0"/>
                <a:cs typeface="Times New Roman" panose="02020603050405020304" pitchFamily="18" charset="0"/>
              </a:rPr>
              <a:t>B</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With her dad’s </a:t>
            </a:r>
            <a:r>
              <a:rPr lang="en-US" altLang="zh-CN" u="sng" dirty="0" smtClean="0">
                <a:solidFill>
                  <a:srgbClr val="FF0000"/>
                </a:solidFill>
                <a:latin typeface="Times New Roman" panose="02020603050405020304" pitchFamily="18" charset="0"/>
                <a:cs typeface="Times New Roman" panose="02020603050405020304" pitchFamily="18" charset="0"/>
              </a:rPr>
              <a:t>permission</a:t>
            </a:r>
            <a:r>
              <a:rPr lang="en-US" altLang="zh-CN" dirty="0" smtClean="0">
                <a:latin typeface="Times New Roman" panose="02020603050405020304" pitchFamily="18" charset="0"/>
                <a:cs typeface="Times New Roman" panose="02020603050405020304" pitchFamily="18" charset="0"/>
              </a:rPr>
              <a:t>  (permit), she spent the next two years researching online and conducting trials to get a recipe that was both tasty and tooth-friendly.</a:t>
            </a:r>
          </a:p>
          <a:p>
            <a:pPr eaLnBrk="0" latinLnBrk="1" hangingPunct="0">
              <a:lnSpc>
                <a:spcPct val="150000"/>
              </a:lnSpc>
              <a:spcBef>
                <a:spcPts val="140"/>
              </a:spcBef>
            </a:pPr>
            <a:r>
              <a:rPr lang="zh-CN" altLang="en-US" dirty="0" smtClean="0">
                <a:latin typeface="Times New Roman" panose="02020603050405020304" pitchFamily="18" charset="0"/>
                <a:cs typeface="Times New Roman" panose="02020603050405020304" pitchFamily="18" charset="0"/>
              </a:rPr>
              <a:t>解析  考查名词。句意</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在她父亲的允许下</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她花了接下来的两年时间在网上研究并进行试验</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以得到一个既美味又对牙齿好的食谱。根据介词</a:t>
            </a:r>
            <a:r>
              <a:rPr lang="en-US" altLang="zh-CN" dirty="0" smtClean="0">
                <a:latin typeface="Times New Roman" panose="02020603050405020304" pitchFamily="18" charset="0"/>
                <a:cs typeface="Times New Roman" panose="02020603050405020304" pitchFamily="18" charset="0"/>
              </a:rPr>
              <a:t>With</a:t>
            </a:r>
            <a:r>
              <a:rPr lang="zh-CN" altLang="en-US" dirty="0" smtClean="0">
                <a:latin typeface="Times New Roman" panose="02020603050405020304" pitchFamily="18" charset="0"/>
                <a:cs typeface="Times New Roman" panose="02020603050405020304" pitchFamily="18" charset="0"/>
              </a:rPr>
              <a:t>可知</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设空处作宾语补足语，故本空应用名词</a:t>
            </a:r>
            <a:r>
              <a:rPr lang="en-US" altLang="zh-CN" dirty="0" smtClean="0">
                <a:latin typeface="Times New Roman" panose="02020603050405020304" pitchFamily="18" charset="0"/>
                <a:cs typeface="Times New Roman" panose="02020603050405020304" pitchFamily="18" charset="0"/>
              </a:rPr>
              <a:t>permission“</a:t>
            </a:r>
            <a:r>
              <a:rPr lang="zh-CN" altLang="en-US" dirty="0" smtClean="0">
                <a:latin typeface="Times New Roman" panose="02020603050405020304" pitchFamily="18" charset="0"/>
                <a:cs typeface="Times New Roman" panose="02020603050405020304" pitchFamily="18" charset="0"/>
              </a:rPr>
              <a:t>允许</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许可”。</a:t>
            </a: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4-2 </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2017</a:t>
            </a:r>
            <a:r>
              <a:rPr lang="zh-CN" altLang="en-US" dirty="0" smtClean="0">
                <a:latin typeface="Times New Roman" panose="02020603050405020304" pitchFamily="18" charset="0"/>
                <a:cs typeface="Times New Roman" panose="02020603050405020304" pitchFamily="18" charset="0"/>
              </a:rPr>
              <a:t>课标全国</a:t>
            </a:r>
            <a:r>
              <a:rPr lang="en-US" altLang="zh-CN" dirty="0" smtClean="0">
                <a:latin typeface="Times New Roman" panose="02020603050405020304" pitchFamily="18" charset="0"/>
                <a:cs typeface="Times New Roman" panose="02020603050405020304" pitchFamily="18" charset="0"/>
              </a:rPr>
              <a:t>Ⅱ</a:t>
            </a:r>
            <a:r>
              <a:rPr lang="zh-CN" altLang="en-US" dirty="0" smtClean="0">
                <a:latin typeface="Times New Roman" panose="02020603050405020304" pitchFamily="18" charset="0"/>
                <a:cs typeface="Times New Roman" panose="02020603050405020304" pitchFamily="18" charset="0"/>
              </a:rPr>
              <a:t>，阅读理解</a:t>
            </a:r>
            <a:r>
              <a:rPr lang="en-US" altLang="zh-CN" dirty="0" smtClean="0">
                <a:latin typeface="Times New Roman" panose="02020603050405020304" pitchFamily="18" charset="0"/>
                <a:cs typeface="Times New Roman" panose="02020603050405020304" pitchFamily="18" charset="0"/>
              </a:rPr>
              <a:t>C</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The government has already permitted the company </a:t>
            </a:r>
            <a:r>
              <a:rPr lang="en-US" altLang="zh-CN" u="sng" dirty="0" smtClean="0">
                <a:solidFill>
                  <a:srgbClr val="FF0000"/>
                </a:solidFill>
                <a:latin typeface="Times New Roman" panose="02020603050405020304" pitchFamily="18" charset="0"/>
                <a:cs typeface="Times New Roman" panose="02020603050405020304" pitchFamily="18" charset="0"/>
              </a:rPr>
              <a:t>   to use </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(use)special materials to make it easier for the vehicle to fly.</a:t>
            </a:r>
          </a:p>
          <a:p>
            <a:pPr eaLnBrk="0" latinLnBrk="1" hangingPunct="0">
              <a:lnSpc>
                <a:spcPct val="150000"/>
              </a:lnSpc>
              <a:spcBef>
                <a:spcPts val="140"/>
              </a:spcBef>
            </a:pPr>
            <a:r>
              <a:rPr lang="zh-CN" altLang="en-US" dirty="0" smtClean="0">
                <a:latin typeface="Times New Roman" panose="02020603050405020304" pitchFamily="18" charset="0"/>
                <a:cs typeface="Times New Roman" panose="02020603050405020304" pitchFamily="18" charset="0"/>
              </a:rPr>
              <a:t>解析  考查不定式。句意</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政府已经允许这家公司使用特殊材料</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以使车辆更容易飞行。</a:t>
            </a:r>
            <a:r>
              <a:rPr lang="en-US" altLang="zh-CN" dirty="0" smtClean="0">
                <a:latin typeface="Times New Roman" panose="02020603050405020304" pitchFamily="18" charset="0"/>
                <a:cs typeface="Times New Roman" panose="02020603050405020304" pitchFamily="18" charset="0"/>
              </a:rPr>
              <a:t>permit sb./</a:t>
            </a:r>
            <a:r>
              <a:rPr lang="en-US" altLang="zh-CN" dirty="0" err="1" smtClean="0">
                <a:latin typeface="Times New Roman" panose="02020603050405020304" pitchFamily="18" charset="0"/>
                <a:cs typeface="Times New Roman" panose="02020603050405020304" pitchFamily="18" charset="0"/>
              </a:rPr>
              <a:t>sth</a:t>
            </a:r>
            <a:r>
              <a:rPr lang="en-US" altLang="zh-CN" dirty="0" smtClean="0">
                <a:latin typeface="Times New Roman" panose="02020603050405020304" pitchFamily="18" charset="0"/>
                <a:cs typeface="Times New Roman" panose="02020603050405020304" pitchFamily="18" charset="0"/>
              </a:rPr>
              <a:t>. to do </a:t>
            </a:r>
            <a:r>
              <a:rPr lang="en-US" altLang="zh-CN" dirty="0" err="1" smtClean="0">
                <a:latin typeface="Times New Roman" panose="02020603050405020304" pitchFamily="18" charset="0"/>
                <a:cs typeface="Times New Roman" panose="02020603050405020304" pitchFamily="18" charset="0"/>
              </a:rPr>
              <a:t>sth</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意为“允许某人</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某物做某事”</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故本空应用不定式。</a:t>
            </a:r>
            <a:endParaRPr lang="zh-CN" altLang="en-US" dirty="0">
              <a:latin typeface="Times New Roman" panose="02020603050405020304" pitchFamily="18" charset="0"/>
              <a:cs typeface="Times New Roman" panose="02020603050405020304" pitchFamily="18" charset="0"/>
            </a:endParaRPr>
          </a:p>
        </p:txBody>
      </p:sp>
      <p:pic>
        <p:nvPicPr>
          <p:cNvPr id="5" name="图片 3" descr="textimage5.jpeg"/>
          <p:cNvPicPr>
            <a:picLocks noChangeAspect="1"/>
          </p:cNvPicPr>
          <p:nvPr/>
        </p:nvPicPr>
        <p:blipFill>
          <a:blip r:embed="rId3" cstate="print"/>
          <a:stretch>
            <a:fillRect/>
          </a:stretch>
        </p:blipFill>
        <p:spPr>
          <a:xfrm>
            <a:off x="714348" y="991377"/>
            <a:ext cx="1214446" cy="409974"/>
          </a:xfrm>
          <a:prstGeom prst="rect">
            <a:avLst/>
          </a:prstGeom>
        </p:spPr>
      </p:pic>
      <p:pic>
        <p:nvPicPr>
          <p:cNvPr id="6" name="图片 3" descr="textimage35.jpeg"/>
          <p:cNvPicPr>
            <a:picLocks noChangeAspect="1"/>
          </p:cNvPicPr>
          <p:nvPr/>
        </p:nvPicPr>
        <p:blipFill>
          <a:blip r:embed="rId4" cstate="print"/>
          <a:stretch>
            <a:fillRect/>
          </a:stretch>
        </p:blipFill>
        <p:spPr>
          <a:xfrm>
            <a:off x="3643306" y="2062947"/>
            <a:ext cx="357190" cy="239987"/>
          </a:xfrm>
          <a:prstGeom prst="rect">
            <a:avLst/>
          </a:prstGeom>
        </p:spPr>
      </p:pic>
      <p:pic>
        <p:nvPicPr>
          <p:cNvPr id="7" name="图片 3" descr="textimage35.jpeg"/>
          <p:cNvPicPr>
            <a:picLocks noChangeAspect="1"/>
          </p:cNvPicPr>
          <p:nvPr/>
        </p:nvPicPr>
        <p:blipFill>
          <a:blip r:embed="rId4" cstate="print"/>
          <a:stretch>
            <a:fillRect/>
          </a:stretch>
        </p:blipFill>
        <p:spPr>
          <a:xfrm>
            <a:off x="4286248" y="4609042"/>
            <a:ext cx="357190" cy="239987"/>
          </a:xfrm>
          <a:prstGeom prst="rect">
            <a:avLst/>
          </a:prstGeom>
        </p:spPr>
      </p:pic>
      <p:pic>
        <p:nvPicPr>
          <p:cNvPr id="8" name="Picture 4" descr="\\a015\吴双婷\线.tif"/>
          <p:cNvPicPr>
            <a:picLocks noChangeAspect="1" noChangeArrowheads="1"/>
          </p:cNvPicPr>
          <p:nvPr/>
        </p:nvPicPr>
        <p:blipFill>
          <a:blip r:embed="rId5" cstate="print"/>
          <a:srcRect/>
          <a:stretch>
            <a:fillRect/>
          </a:stretch>
        </p:blipFill>
        <p:spPr bwMode="auto">
          <a:xfrm>
            <a:off x="5704840" y="2063115"/>
            <a:ext cx="1106805"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5" cstate="print"/>
          <a:srcRect/>
          <a:stretch>
            <a:fillRect/>
          </a:stretch>
        </p:blipFill>
        <p:spPr bwMode="auto">
          <a:xfrm>
            <a:off x="1471930" y="4974590"/>
            <a:ext cx="88582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8"/>
                                        </p:tgtEl>
                                      </p:cBhvr>
                                    </p:animEffect>
                                    <p:set>
                                      <p:cBhvr>
                                        <p:cTn id="7" dur="1" fill="hold">
                                          <p:stCondLst>
                                            <p:cond delay="19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9"/>
                                        </p:tgtEl>
                                      </p:cBhvr>
                                    </p:animEffect>
                                    <p:set>
                                      <p:cBhvr>
                                        <p:cTn id="12" dur="1" fill="hold">
                                          <p:stCondLst>
                                            <p:cond delay="1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2"/>
          <p:cNvSpPr txBox="1"/>
          <p:nvPr/>
        </p:nvSpPr>
        <p:spPr>
          <a:xfrm>
            <a:off x="720000" y="848501"/>
            <a:ext cx="8316000" cy="5674995"/>
          </a:xfrm>
          <a:prstGeom prst="rect">
            <a:avLst/>
          </a:prstGeom>
          <a:noFill/>
        </p:spPr>
        <p:txBody>
          <a:bodyPr wrap="square" lIns="0" tIns="0" rIns="0" bIns="0" rtlCol="0">
            <a:spAutoFit/>
          </a:bodyPr>
          <a:lstStyle/>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11. </a:t>
            </a:r>
            <a:r>
              <a:rPr lang="en-US" altLang="zh-CN"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greenhouse</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温室，暖房</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12.  </a:t>
            </a:r>
            <a:r>
              <a:rPr lang="en-US" altLang="zh-CN" sz="1815" u="sng" kern="0" dirty="0" smtClean="0">
                <a:solidFill>
                  <a:srgbClr val="FF0000"/>
                </a:solidFill>
                <a:latin typeface="Times New Roman" panose="02020603050405020304" pitchFamily="65" charset="-122"/>
                <a:ea typeface="宋体" panose="02010600030101010101" pitchFamily="2" charset="-122"/>
              </a:rPr>
              <a:t> brochure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小册子</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13. </a:t>
            </a:r>
            <a:r>
              <a:rPr lang="en-US" altLang="zh-CN" sz="1815" u="sng" kern="0" dirty="0" smtClean="0">
                <a:solidFill>
                  <a:srgbClr val="FF0000"/>
                </a:solidFill>
                <a:latin typeface="Times New Roman" panose="02020603050405020304" pitchFamily="65" charset="-122"/>
                <a:ea typeface="宋体" panose="02010600030101010101" pitchFamily="2" charset="-122"/>
              </a:rPr>
              <a:t>   solar    </a:t>
            </a:r>
            <a:r>
              <a:rPr lang="en-US" altLang="zh-CN"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利用太阳光（能）的</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14.  </a:t>
            </a:r>
            <a:r>
              <a:rPr lang="en-US" altLang="zh-CN"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release</a:t>
            </a:r>
            <a:r>
              <a:rPr lang="en-US" altLang="zh-CN"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释放，排放</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15. </a:t>
            </a:r>
            <a:r>
              <a:rPr lang="en-US" altLang="zh-CN" sz="1815" u="sng" kern="0" dirty="0" smtClean="0">
                <a:solidFill>
                  <a:srgbClr val="FF0000"/>
                </a:solidFill>
                <a:latin typeface="Times New Roman" panose="02020603050405020304" pitchFamily="65" charset="-122"/>
                <a:ea typeface="宋体" panose="02010600030101010101" pitchFamily="2" charset="-122"/>
              </a:rPr>
              <a:t>   smog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烟雾，雾霾</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16. </a:t>
            </a:r>
            <a:r>
              <a:rPr lang="en-US" altLang="zh-CN" sz="1815" u="sng" kern="0" dirty="0" smtClean="0">
                <a:solidFill>
                  <a:srgbClr val="FF0000"/>
                </a:solidFill>
                <a:latin typeface="Times New Roman" panose="02020603050405020304" pitchFamily="65" charset="-122"/>
                <a:ea typeface="宋体" panose="02010600030101010101" pitchFamily="2" charset="-122"/>
              </a:rPr>
              <a:t>   fog</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雾</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17. </a:t>
            </a:r>
            <a:r>
              <a:rPr lang="en-US" altLang="zh-CN" sz="1815" u="sng" kern="0" dirty="0" smtClean="0">
                <a:solidFill>
                  <a:srgbClr val="FF0000"/>
                </a:solidFill>
                <a:latin typeface="Times New Roman" panose="02020603050405020304" pitchFamily="65" charset="-122"/>
                <a:ea typeface="宋体" panose="02010600030101010101" pitchFamily="2" charset="-122"/>
              </a:rPr>
              <a:t>   false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不正确的，错误的</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18.  </a:t>
            </a:r>
            <a:r>
              <a:rPr lang="en-US" altLang="zh-CN" sz="1815" u="sng" kern="0" dirty="0" smtClean="0">
                <a:solidFill>
                  <a:srgbClr val="FF0000"/>
                </a:solidFill>
                <a:latin typeface="Times New Roman" panose="02020603050405020304" pitchFamily="65" charset="-122"/>
                <a:ea typeface="宋体" panose="02010600030101010101" pitchFamily="2" charset="-122"/>
              </a:rPr>
              <a:t> amount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数量，数额</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19. </a:t>
            </a:r>
            <a:r>
              <a:rPr lang="en-US" altLang="zh-CN" sz="1815" u="sng" kern="0" dirty="0" smtClean="0">
                <a:solidFill>
                  <a:srgbClr val="FF0000"/>
                </a:solidFill>
                <a:latin typeface="Times New Roman" panose="02020603050405020304" pitchFamily="65" charset="-122"/>
                <a:ea typeface="宋体" panose="02010600030101010101" pitchFamily="2" charset="-122"/>
              </a:rPr>
              <a:t>device</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设备，仪器，装置</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20.  </a:t>
            </a:r>
            <a:r>
              <a:rPr lang="en-US" altLang="zh-CN" sz="1815" u="sng" kern="0" dirty="0" smtClean="0">
                <a:solidFill>
                  <a:srgbClr val="FF0000"/>
                </a:solidFill>
                <a:latin typeface="Times New Roman" panose="02020603050405020304" pitchFamily="65" charset="-122"/>
                <a:ea typeface="宋体" panose="02010600030101010101" pitchFamily="2" charset="-122"/>
              </a:rPr>
              <a:t>mode</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（机器、设备的）运行方式，状态，模式</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21. </a:t>
            </a:r>
            <a:r>
              <a:rPr lang="en-US" altLang="zh-CN" sz="1815" u="sng" kern="0" dirty="0" smtClean="0">
                <a:solidFill>
                  <a:srgbClr val="FF0000"/>
                </a:solidFill>
                <a:latin typeface="Times New Roman" panose="02020603050405020304" pitchFamily="65" charset="-122"/>
                <a:ea typeface="宋体" panose="02010600030101010101" pitchFamily="2" charset="-122"/>
              </a:rPr>
              <a:t>leak</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（使）漏，（使）渗漏</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22.  </a:t>
            </a:r>
            <a:r>
              <a:rPr lang="en-US" altLang="zh-CN" sz="1815" u="sng" kern="0" dirty="0" smtClean="0">
                <a:solidFill>
                  <a:srgbClr val="FF0000"/>
                </a:solidFill>
                <a:latin typeface="Times New Roman" panose="02020603050405020304" pitchFamily="65" charset="-122"/>
                <a:ea typeface="宋体" panose="02010600030101010101" pitchFamily="2" charset="-122"/>
              </a:rPr>
              <a:t>campaign</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（宣传）活动</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23. </a:t>
            </a:r>
            <a:r>
              <a:rPr lang="en-US" altLang="zh-CN" sz="1815" u="sng" kern="0" dirty="0" smtClean="0">
                <a:solidFill>
                  <a:srgbClr val="FF0000"/>
                </a:solidFill>
                <a:latin typeface="Times New Roman" panose="02020603050405020304" pitchFamily="65" charset="-122"/>
                <a:ea typeface="宋体" panose="02010600030101010101" pitchFamily="2" charset="-122"/>
              </a:rPr>
              <a:t>average</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平均（数）的</a:t>
            </a:r>
            <a:endParaRPr lang="zh-CN" altLang="en-US" dirty="0"/>
          </a:p>
        </p:txBody>
      </p:sp>
      <p:pic>
        <p:nvPicPr>
          <p:cNvPr id="3" name="Picture 4" descr="\\a015\吴双婷\线.tif"/>
          <p:cNvPicPr>
            <a:picLocks noChangeAspect="1" noChangeArrowheads="1"/>
          </p:cNvPicPr>
          <p:nvPr/>
        </p:nvPicPr>
        <p:blipFill>
          <a:blip r:embed="rId3" cstate="print"/>
          <a:srcRect/>
          <a:stretch>
            <a:fillRect/>
          </a:stretch>
        </p:blipFill>
        <p:spPr bwMode="auto">
          <a:xfrm>
            <a:off x="1035685" y="903605"/>
            <a:ext cx="1179830"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1071221" y="1327661"/>
            <a:ext cx="1000132"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1035685" y="1752600"/>
            <a:ext cx="82169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1088634" y="2180973"/>
            <a:ext cx="785818"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3" cstate="print"/>
          <a:srcRect/>
          <a:stretch>
            <a:fillRect/>
          </a:stretch>
        </p:blipFill>
        <p:spPr bwMode="auto">
          <a:xfrm>
            <a:off x="1053758" y="2613411"/>
            <a:ext cx="785818"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3" cstate="print"/>
          <a:srcRect/>
          <a:stretch>
            <a:fillRect/>
          </a:stretch>
        </p:blipFill>
        <p:spPr bwMode="auto">
          <a:xfrm>
            <a:off x="1071221" y="3097537"/>
            <a:ext cx="500066"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3" cstate="print"/>
          <a:srcRect/>
          <a:stretch>
            <a:fillRect/>
          </a:stretch>
        </p:blipFill>
        <p:spPr bwMode="auto">
          <a:xfrm>
            <a:off x="1053758" y="3507497"/>
            <a:ext cx="785818" cy="356870"/>
          </a:xfrm>
          <a:prstGeom prst="rect">
            <a:avLst/>
          </a:prstGeom>
          <a:noFill/>
          <a:ln w="9525">
            <a:noFill/>
            <a:miter lim="800000"/>
            <a:headEnd/>
            <a:tailEnd/>
          </a:ln>
        </p:spPr>
      </p:pic>
      <p:pic>
        <p:nvPicPr>
          <p:cNvPr id="10" name="Picture 4" descr="\\a015\吴双婷\线.tif"/>
          <p:cNvPicPr>
            <a:picLocks noChangeAspect="1" noChangeArrowheads="1"/>
          </p:cNvPicPr>
          <p:nvPr/>
        </p:nvPicPr>
        <p:blipFill>
          <a:blip r:embed="rId3" cstate="print"/>
          <a:srcRect/>
          <a:stretch>
            <a:fillRect/>
          </a:stretch>
        </p:blipFill>
        <p:spPr bwMode="auto">
          <a:xfrm>
            <a:off x="1088366" y="3948324"/>
            <a:ext cx="857256" cy="35687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3" cstate="print"/>
          <a:srcRect/>
          <a:stretch>
            <a:fillRect/>
          </a:stretch>
        </p:blipFill>
        <p:spPr bwMode="auto">
          <a:xfrm>
            <a:off x="1053465" y="4389755"/>
            <a:ext cx="678815" cy="356870"/>
          </a:xfrm>
          <a:prstGeom prst="rect">
            <a:avLst/>
          </a:prstGeom>
          <a:noFill/>
          <a:ln w="9525">
            <a:noFill/>
            <a:miter lim="800000"/>
            <a:headEnd/>
            <a:tailEnd/>
          </a:ln>
        </p:spPr>
      </p:pic>
      <p:pic>
        <p:nvPicPr>
          <p:cNvPr id="13" name="Picture 4" descr="\\a015\吴双婷\线.tif"/>
          <p:cNvPicPr>
            <a:picLocks noChangeAspect="1" noChangeArrowheads="1"/>
          </p:cNvPicPr>
          <p:nvPr/>
        </p:nvPicPr>
        <p:blipFill>
          <a:blip r:embed="rId3" cstate="print"/>
          <a:srcRect/>
          <a:stretch>
            <a:fillRect/>
          </a:stretch>
        </p:blipFill>
        <p:spPr bwMode="auto">
          <a:xfrm>
            <a:off x="1035685" y="4815205"/>
            <a:ext cx="661670" cy="356870"/>
          </a:xfrm>
          <a:prstGeom prst="rect">
            <a:avLst/>
          </a:prstGeom>
          <a:noFill/>
          <a:ln w="9525">
            <a:noFill/>
            <a:miter lim="800000"/>
            <a:headEnd/>
            <a:tailEnd/>
          </a:ln>
        </p:spPr>
      </p:pic>
      <p:pic>
        <p:nvPicPr>
          <p:cNvPr id="14" name="Picture 4" descr="\\a015\吴双婷\线.tif"/>
          <p:cNvPicPr>
            <a:picLocks noChangeAspect="1" noChangeArrowheads="1"/>
          </p:cNvPicPr>
          <p:nvPr/>
        </p:nvPicPr>
        <p:blipFill>
          <a:blip r:embed="rId3" cstate="print"/>
          <a:srcRect/>
          <a:stretch>
            <a:fillRect/>
          </a:stretch>
        </p:blipFill>
        <p:spPr bwMode="auto">
          <a:xfrm>
            <a:off x="1089025" y="5663565"/>
            <a:ext cx="982345" cy="356870"/>
          </a:xfrm>
          <a:prstGeom prst="rect">
            <a:avLst/>
          </a:prstGeom>
          <a:noFill/>
          <a:ln w="9525">
            <a:noFill/>
            <a:miter lim="800000"/>
            <a:headEnd/>
            <a:tailEnd/>
          </a:ln>
        </p:spPr>
      </p:pic>
      <p:pic>
        <p:nvPicPr>
          <p:cNvPr id="15" name="Picture 4" descr="\\a015\吴双婷\线.tif"/>
          <p:cNvPicPr>
            <a:picLocks noChangeAspect="1" noChangeArrowheads="1"/>
          </p:cNvPicPr>
          <p:nvPr/>
        </p:nvPicPr>
        <p:blipFill>
          <a:blip r:embed="rId3" cstate="print"/>
          <a:srcRect/>
          <a:stretch>
            <a:fillRect/>
          </a:stretch>
        </p:blipFill>
        <p:spPr bwMode="auto">
          <a:xfrm>
            <a:off x="1035685" y="5229860"/>
            <a:ext cx="661670" cy="356870"/>
          </a:xfrm>
          <a:prstGeom prst="rect">
            <a:avLst/>
          </a:prstGeom>
          <a:noFill/>
          <a:ln w="9525">
            <a:noFill/>
            <a:miter lim="800000"/>
            <a:headEnd/>
            <a:tailEnd/>
          </a:ln>
        </p:spPr>
      </p:pic>
      <p:pic>
        <p:nvPicPr>
          <p:cNvPr id="16" name="Picture 4" descr="\\a015\吴双婷\线.tif"/>
          <p:cNvPicPr>
            <a:picLocks noChangeAspect="1" noChangeArrowheads="1"/>
          </p:cNvPicPr>
          <p:nvPr/>
        </p:nvPicPr>
        <p:blipFill>
          <a:blip r:embed="rId3" cstate="print"/>
          <a:srcRect/>
          <a:stretch>
            <a:fillRect/>
          </a:stretch>
        </p:blipFill>
        <p:spPr bwMode="auto">
          <a:xfrm>
            <a:off x="1053465" y="6093460"/>
            <a:ext cx="78613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8"/>
                                        </p:tgtEl>
                                      </p:cBhvr>
                                    </p:animEffect>
                                    <p:set>
                                      <p:cBhvr>
                                        <p:cTn id="32" dur="1" fill="hold">
                                          <p:stCondLst>
                                            <p:cond delay="19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9"/>
                                        </p:tgtEl>
                                      </p:cBhvr>
                                    </p:animEffect>
                                    <p:set>
                                      <p:cBhvr>
                                        <p:cTn id="37" dur="1" fill="hold">
                                          <p:stCondLst>
                                            <p:cond delay="19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000"/>
                                        <p:tgtEl>
                                          <p:spTgt spid="11"/>
                                        </p:tgtEl>
                                      </p:cBhvr>
                                    </p:animEffect>
                                    <p:set>
                                      <p:cBhvr>
                                        <p:cTn id="47" dur="1" fill="hold">
                                          <p:stCondLst>
                                            <p:cond delay="19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2000"/>
                                        <p:tgtEl>
                                          <p:spTgt spid="13"/>
                                        </p:tgtEl>
                                      </p:cBhvr>
                                    </p:animEffect>
                                    <p:set>
                                      <p:cBhvr>
                                        <p:cTn id="52" dur="1" fill="hold">
                                          <p:stCondLst>
                                            <p:cond delay="1999"/>
                                          </p:stCondLst>
                                        </p:cTn>
                                        <p:tgtEl>
                                          <p:spTgt spid="1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2000"/>
                                        <p:tgtEl>
                                          <p:spTgt spid="14"/>
                                        </p:tgtEl>
                                      </p:cBhvr>
                                    </p:animEffect>
                                    <p:set>
                                      <p:cBhvr>
                                        <p:cTn id="57" dur="1" fill="hold">
                                          <p:stCondLst>
                                            <p:cond delay="1999"/>
                                          </p:stCondLst>
                                        </p:cTn>
                                        <p:tgtEl>
                                          <p:spTgt spid="14"/>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2000"/>
                                        <p:tgtEl>
                                          <p:spTgt spid="15"/>
                                        </p:tgtEl>
                                      </p:cBhvr>
                                    </p:animEffect>
                                    <p:set>
                                      <p:cBhvr>
                                        <p:cTn id="62" dur="1" fill="hold">
                                          <p:stCondLst>
                                            <p:cond delay="1999"/>
                                          </p:stCondLst>
                                        </p:cTn>
                                        <p:tgtEl>
                                          <p:spTgt spid="1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2000"/>
                                        <p:tgtEl>
                                          <p:spTgt spid="16"/>
                                        </p:tgtEl>
                                      </p:cBhvr>
                                    </p:animEffect>
                                    <p:set>
                                      <p:cBhvr>
                                        <p:cTn id="67" dur="1" fill="hold">
                                          <p:stCondLst>
                                            <p:cond delay="19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71472" y="1398830"/>
            <a:ext cx="8316000" cy="4271645"/>
          </a:xfrm>
          <a:prstGeom prst="rect">
            <a:avLst/>
          </a:prstGeom>
          <a:noFill/>
        </p:spPr>
        <p:txBody>
          <a:bodyPr wrap="square" lIns="0" tIns="0" rIns="0" bIns="0" rtlCol="0">
            <a:spAutoFit/>
          </a:bodyPr>
          <a:lstStyle/>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4-3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2017</a:t>
            </a:r>
            <a:r>
              <a:rPr lang="zh-CN" altLang="en-US" sz="1815" kern="0" dirty="0" smtClean="0">
                <a:solidFill>
                  <a:srgbClr val="000000"/>
                </a:solidFill>
                <a:latin typeface="Times New Roman" panose="02020603050405020304" pitchFamily="65" charset="-122"/>
                <a:ea typeface="宋体" panose="02010600030101010101" pitchFamily="2" charset="-122"/>
              </a:rPr>
              <a:t>浙江，阅读理解</a:t>
            </a:r>
            <a:r>
              <a:rPr lang="en-US" altLang="zh-CN" sz="1815" kern="0" dirty="0" smtClean="0">
                <a:solidFill>
                  <a:srgbClr val="000000"/>
                </a:solidFill>
                <a:latin typeface="Times New Roman" panose="02020603050405020304" pitchFamily="65" charset="-122"/>
                <a:ea typeface="宋体" panose="02010600030101010101" pitchFamily="2" charset="-122"/>
              </a:rPr>
              <a:t>C</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Italy is the latest Western European country trying to control a growing immigrant</a:t>
            </a:r>
            <a:r>
              <a:rPr lang="zh-CN" altLang="en-US" sz="1815" kern="0" dirty="0" smtClean="0">
                <a:solidFill>
                  <a:srgbClr val="000000"/>
                </a:solidFill>
                <a:latin typeface="Times New Roman" panose="02020603050405020304" pitchFamily="65" charset="-122"/>
                <a:ea typeface="宋体" panose="02010600030101010101" pitchFamily="2" charset="-122"/>
              </a:rPr>
              <a:t>（移民）</a:t>
            </a:r>
            <a:r>
              <a:rPr lang="en-US" altLang="zh-CN" sz="1815" kern="0" dirty="0" smtClean="0">
                <a:solidFill>
                  <a:srgbClr val="000000"/>
                </a:solidFill>
                <a:latin typeface="Times New Roman" panose="02020603050405020304" pitchFamily="65" charset="-122"/>
                <a:ea typeface="宋体" panose="02010600030101010101" pitchFamily="2" charset="-122"/>
              </a:rPr>
              <a:t>population by demanding language skills in exchange for work </a:t>
            </a:r>
            <a:r>
              <a:rPr lang="en-US" altLang="zh-CN" sz="1815" u="sng" kern="0" dirty="0" smtClean="0">
                <a:solidFill>
                  <a:srgbClr val="FF0000"/>
                </a:solidFill>
                <a:latin typeface="Times New Roman" panose="02020603050405020304" pitchFamily="65" charset="-122"/>
                <a:ea typeface="宋体" panose="02010600030101010101" pitchFamily="2" charset="-122"/>
              </a:rPr>
              <a:t>   permits    </a:t>
            </a:r>
            <a:r>
              <a:rPr lang="en-US" altLang="zh-CN" sz="1815" kern="0" dirty="0" smtClean="0">
                <a:solidFill>
                  <a:srgbClr val="000000"/>
                </a:solidFill>
                <a:latin typeface="Times New Roman" panose="02020603050405020304" pitchFamily="65" charset="-122"/>
                <a:ea typeface="宋体" panose="02010600030101010101" pitchFamily="2" charset="-122"/>
              </a:rPr>
              <a:t>(permit), or in some cases, citizenship.</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考查名词复数。结合语境及空前的</a:t>
            </a:r>
            <a:r>
              <a:rPr lang="en-US" altLang="zh-CN" sz="1815" kern="0" dirty="0" smtClean="0">
                <a:solidFill>
                  <a:srgbClr val="000000"/>
                </a:solidFill>
                <a:latin typeface="Times New Roman" panose="02020603050405020304" pitchFamily="65" charset="-122"/>
                <a:ea typeface="宋体" panose="02010600030101010101" pitchFamily="2" charset="-122"/>
              </a:rPr>
              <a:t>work</a:t>
            </a:r>
            <a:r>
              <a:rPr lang="zh-CN" altLang="en-US" sz="1815" kern="0" dirty="0" smtClean="0">
                <a:solidFill>
                  <a:srgbClr val="000000"/>
                </a:solidFill>
                <a:latin typeface="Times New Roman" panose="02020603050405020304" pitchFamily="65" charset="-122"/>
                <a:ea typeface="宋体" panose="02010600030101010101" pitchFamily="2" charset="-122"/>
              </a:rPr>
              <a:t>可知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本空中</a:t>
            </a:r>
            <a:r>
              <a:rPr lang="en-US" altLang="zh-CN" sz="1815" kern="0" dirty="0" smtClean="0">
                <a:solidFill>
                  <a:srgbClr val="000000"/>
                </a:solidFill>
                <a:latin typeface="Times New Roman" panose="02020603050405020304" pitchFamily="65" charset="-122"/>
                <a:ea typeface="宋体" panose="02010600030101010101" pitchFamily="2" charset="-122"/>
              </a:rPr>
              <a:t>permit</a:t>
            </a:r>
            <a:r>
              <a:rPr lang="zh-CN" altLang="en-US" sz="1815" kern="0" dirty="0" smtClean="0">
                <a:solidFill>
                  <a:srgbClr val="000000"/>
                </a:solidFill>
                <a:latin typeface="Times New Roman" panose="02020603050405020304" pitchFamily="65" charset="-122"/>
                <a:ea typeface="宋体" panose="02010600030101010101" pitchFamily="2" charset="-122"/>
              </a:rPr>
              <a:t>意为“许可证”</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为可数名词。空前无冠词</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故本空应用名词复数形式。</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4-4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2016</a:t>
            </a:r>
            <a:r>
              <a:rPr lang="zh-CN" altLang="en-US" sz="1815" kern="0" dirty="0" smtClean="0">
                <a:solidFill>
                  <a:srgbClr val="000000"/>
                </a:solidFill>
                <a:latin typeface="Times New Roman" panose="02020603050405020304" pitchFamily="65" charset="-122"/>
                <a:ea typeface="宋体" panose="02010600030101010101" pitchFamily="2" charset="-122"/>
              </a:rPr>
              <a:t>课标全国</a:t>
            </a:r>
            <a:r>
              <a:rPr lang="en-US" altLang="zh-CN" sz="1815" kern="0" dirty="0" smtClean="0">
                <a:solidFill>
                  <a:srgbClr val="000000"/>
                </a:solidFill>
                <a:latin typeface="Times New Roman" panose="02020603050405020304" pitchFamily="65" charset="-122"/>
                <a:ea typeface="宋体" panose="02010600030101010101" pitchFamily="2" charset="-122"/>
              </a:rPr>
              <a:t>Ⅰ</a:t>
            </a:r>
            <a:r>
              <a:rPr lang="zh-CN" altLang="en-US" sz="1815" kern="0" dirty="0" smtClean="0">
                <a:solidFill>
                  <a:srgbClr val="000000"/>
                </a:solidFill>
                <a:latin typeface="Times New Roman" panose="02020603050405020304" pitchFamily="65" charset="-122"/>
                <a:ea typeface="宋体" panose="02010600030101010101" pitchFamily="2" charset="-122"/>
              </a:rPr>
              <a:t>，语法填空，</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I was the first Western TV reporter </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permitted</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(permit) to film a special unit caring for pandas rescued from starvation in the wild.</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考查过去分词。</a:t>
            </a:r>
            <a:r>
              <a:rPr lang="en-US" altLang="zh-CN" sz="1815" kern="0" dirty="0" smtClean="0">
                <a:solidFill>
                  <a:srgbClr val="000000"/>
                </a:solidFill>
                <a:latin typeface="Times New Roman" panose="02020603050405020304" pitchFamily="65" charset="-122"/>
                <a:ea typeface="宋体" panose="02010600030101010101" pitchFamily="2" charset="-122"/>
              </a:rPr>
              <a:t>TV reporter</a:t>
            </a:r>
            <a:r>
              <a:rPr lang="zh-CN" altLang="en-US" sz="1815" kern="0" dirty="0" smtClean="0">
                <a:solidFill>
                  <a:srgbClr val="000000"/>
                </a:solidFill>
                <a:latin typeface="Times New Roman" panose="02020603050405020304" pitchFamily="65" charset="-122"/>
                <a:ea typeface="宋体" panose="02010600030101010101" pitchFamily="2" charset="-122"/>
              </a:rPr>
              <a:t>和动词</a:t>
            </a:r>
            <a:r>
              <a:rPr lang="en-US" altLang="zh-CN" sz="1815" kern="0" dirty="0" smtClean="0">
                <a:solidFill>
                  <a:srgbClr val="000000"/>
                </a:solidFill>
                <a:latin typeface="Times New Roman" panose="02020603050405020304" pitchFamily="65" charset="-122"/>
                <a:ea typeface="宋体" panose="02010600030101010101" pitchFamily="2" charset="-122"/>
              </a:rPr>
              <a:t>permit</a:t>
            </a:r>
            <a:r>
              <a:rPr lang="zh-CN" altLang="en-US" sz="1815" kern="0" dirty="0" smtClean="0">
                <a:solidFill>
                  <a:srgbClr val="000000"/>
                </a:solidFill>
                <a:latin typeface="Times New Roman" panose="02020603050405020304" pitchFamily="65" charset="-122"/>
                <a:ea typeface="宋体" panose="02010600030101010101" pitchFamily="2" charset="-122"/>
              </a:rPr>
              <a:t>之间为逻辑上的被动关系</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故本空应用过去分词作定语。</a:t>
            </a:r>
            <a:endParaRPr lang="zh-CN" altLang="en-US" dirty="0"/>
          </a:p>
        </p:txBody>
      </p:sp>
      <p:pic>
        <p:nvPicPr>
          <p:cNvPr id="6" name="图片 3" descr="textimage35.jpeg"/>
          <p:cNvPicPr>
            <a:picLocks noChangeAspect="1"/>
          </p:cNvPicPr>
          <p:nvPr/>
        </p:nvPicPr>
        <p:blipFill>
          <a:blip r:embed="rId3" cstate="print"/>
          <a:stretch>
            <a:fillRect/>
          </a:stretch>
        </p:blipFill>
        <p:spPr>
          <a:xfrm>
            <a:off x="3571868" y="1470268"/>
            <a:ext cx="357190" cy="239987"/>
          </a:xfrm>
          <a:prstGeom prst="rect">
            <a:avLst/>
          </a:prstGeom>
        </p:spPr>
      </p:pic>
      <p:pic>
        <p:nvPicPr>
          <p:cNvPr id="7" name="图片 3" descr="textimage35.jpeg"/>
          <p:cNvPicPr>
            <a:picLocks noChangeAspect="1"/>
          </p:cNvPicPr>
          <p:nvPr/>
        </p:nvPicPr>
        <p:blipFill>
          <a:blip r:embed="rId3" cstate="print"/>
          <a:stretch>
            <a:fillRect/>
          </a:stretch>
        </p:blipFill>
        <p:spPr>
          <a:xfrm>
            <a:off x="4071934" y="3587735"/>
            <a:ext cx="357190" cy="239987"/>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2034540" y="2296160"/>
            <a:ext cx="1083945"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4" cstate="print"/>
          <a:srcRect/>
          <a:stretch>
            <a:fillRect/>
          </a:stretch>
        </p:blipFill>
        <p:spPr bwMode="auto">
          <a:xfrm>
            <a:off x="571790" y="3984336"/>
            <a:ext cx="107157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8"/>
                                        </p:tgtEl>
                                      </p:cBhvr>
                                    </p:animEffect>
                                    <p:set>
                                      <p:cBhvr>
                                        <p:cTn id="12"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71472" y="2005299"/>
            <a:ext cx="8316000" cy="1733550"/>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完成句子</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4-5 (         )</a:t>
            </a:r>
            <a:r>
              <a:rPr lang="zh-CN" altLang="en-US" sz="1815" kern="0" dirty="0" smtClean="0">
                <a:solidFill>
                  <a:srgbClr val="000000"/>
                </a:solidFill>
                <a:latin typeface="Times New Roman" panose="02020603050405020304" pitchFamily="65" charset="-122"/>
                <a:ea typeface="宋体" panose="02010600030101010101" pitchFamily="2" charset="-122"/>
              </a:rPr>
              <a:t>住在有厨房的建筑物里的学生只允许在厨房里做饭。</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Students living in buildings that have kitchens </a:t>
            </a:r>
            <a:r>
              <a:rPr lang="en-US" altLang="zh-CN" sz="1815" u="sng" kern="0" dirty="0" smtClean="0">
                <a:solidFill>
                  <a:srgbClr val="FF0000"/>
                </a:solidFill>
                <a:latin typeface="Times New Roman" panose="02020603050405020304" pitchFamily="65" charset="-122"/>
                <a:ea typeface="宋体" panose="02010600030101010101" pitchFamily="2" charset="-122"/>
              </a:rPr>
              <a:t>     are only permitted to     </a:t>
            </a:r>
            <a:r>
              <a:rPr lang="en-US" altLang="zh-CN" sz="1815" kern="0" dirty="0" smtClean="0">
                <a:solidFill>
                  <a:srgbClr val="000000"/>
                </a:solidFill>
                <a:latin typeface="Times New Roman" panose="02020603050405020304" pitchFamily="65" charset="-122"/>
                <a:ea typeface="宋体" panose="02010600030101010101" pitchFamily="2" charset="-122"/>
              </a:rPr>
              <a:t>cook in the</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 kitchen.</a:t>
            </a:r>
            <a:endParaRPr lang="zh-CN" altLang="en-US" dirty="0"/>
          </a:p>
        </p:txBody>
      </p:sp>
      <p:pic>
        <p:nvPicPr>
          <p:cNvPr id="5" name="图片 3" descr="textimage35.jpeg"/>
          <p:cNvPicPr>
            <a:picLocks noChangeAspect="1"/>
          </p:cNvPicPr>
          <p:nvPr/>
        </p:nvPicPr>
        <p:blipFill>
          <a:blip r:embed="rId3" cstate="print"/>
          <a:stretch>
            <a:fillRect/>
          </a:stretch>
        </p:blipFill>
        <p:spPr>
          <a:xfrm>
            <a:off x="1071538" y="2526540"/>
            <a:ext cx="357190" cy="239987"/>
          </a:xfrm>
          <a:prstGeom prst="rect">
            <a:avLst/>
          </a:prstGeom>
        </p:spPr>
      </p:pic>
      <p:pic>
        <p:nvPicPr>
          <p:cNvPr id="4" name="Picture 4" descr="\\a015\吴双婷\线.tif"/>
          <p:cNvPicPr>
            <a:picLocks noChangeAspect="1" noChangeArrowheads="1"/>
          </p:cNvPicPr>
          <p:nvPr/>
        </p:nvPicPr>
        <p:blipFill>
          <a:blip r:embed="rId4" cstate="print"/>
          <a:srcRect/>
          <a:stretch>
            <a:fillRect/>
          </a:stretch>
        </p:blipFill>
        <p:spPr bwMode="auto">
          <a:xfrm>
            <a:off x="4929505" y="2903220"/>
            <a:ext cx="247650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062815"/>
            <a:ext cx="8316000" cy="5609590"/>
          </a:xfrm>
          <a:prstGeom prst="rect">
            <a:avLst/>
          </a:prstGeom>
          <a:noFill/>
        </p:spPr>
        <p:txBody>
          <a:bodyPr wrap="square" lIns="0" tIns="0" rIns="0" bIns="0" rtlCol="0">
            <a:spAutoFit/>
          </a:bodyPr>
          <a:lstStyle/>
          <a:p>
            <a:pPr eaLnBrk="0" latinLnBrk="1" hangingPunct="0">
              <a:lnSpc>
                <a:spcPct val="150000"/>
              </a:lnSpc>
              <a:spcBef>
                <a:spcPts val="130"/>
              </a:spcBef>
            </a:pP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remove </a:t>
            </a:r>
            <a:r>
              <a:rPr lang="en-US" altLang="zh-CN"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spc="-150" dirty="0" smtClean="0">
                <a:solidFill>
                  <a:srgbClr val="000000"/>
                </a:solidFill>
                <a:latin typeface="Times New Roman" panose="02020603050405020304" pitchFamily="65" charset="-122"/>
                <a:ea typeface="宋体" panose="02010600030101010101" pitchFamily="2" charset="-122"/>
              </a:rPr>
              <a:t>移走，搬走，去掉；废除，取消；摘下，脱去；解除（职务</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30"/>
              </a:spcBef>
            </a:pPr>
            <a:r>
              <a:rPr lang="en-US" altLang="zh-CN" sz="1815" kern="0" dirty="0" smtClean="0">
                <a:solidFill>
                  <a:srgbClr val="000000"/>
                </a:solidFill>
                <a:latin typeface="Times New Roman" panose="02020603050405020304" pitchFamily="65" charset="-122"/>
                <a:ea typeface="宋体" panose="02010600030101010101" pitchFamily="2" charset="-122"/>
              </a:rPr>
              <a:t>To make sure your appliance is in fact off, remove the plug from its power supply.</a:t>
            </a:r>
            <a:r>
              <a:rPr lang="zh-CN" altLang="en-US" sz="1815" kern="0" dirty="0" smtClean="0">
                <a:solidFill>
                  <a:srgbClr val="000000"/>
                </a:solidFill>
                <a:latin typeface="Times New Roman" panose="02020603050405020304" pitchFamily="65" charset="-122"/>
                <a:ea typeface="宋体" panose="02010600030101010101" pitchFamily="2" charset="-122"/>
              </a:rPr>
              <a:t>（教材</a:t>
            </a:r>
            <a:r>
              <a:rPr lang="en-US" altLang="zh-CN" sz="1815" kern="0" dirty="0" smtClean="0">
                <a:solidFill>
                  <a:srgbClr val="000000"/>
                </a:solidFill>
                <a:latin typeface="Times New Roman" panose="02020603050405020304" pitchFamily="65" charset="-122"/>
                <a:ea typeface="宋体" panose="02010600030101010101" pitchFamily="2" charset="-122"/>
              </a:rPr>
              <a:t>P69</a:t>
            </a:r>
            <a:r>
              <a:rPr lang="zh-CN" altLang="en-US"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30"/>
              </a:spcBef>
            </a:pPr>
            <a:r>
              <a:rPr lang="zh-CN" altLang="en-US" sz="1815" kern="0" dirty="0" smtClean="0">
                <a:solidFill>
                  <a:srgbClr val="000000"/>
                </a:solidFill>
                <a:latin typeface="Times New Roman" panose="02020603050405020304" pitchFamily="65" charset="-122"/>
                <a:ea typeface="宋体" panose="02010600030101010101" pitchFamily="2" charset="-122"/>
              </a:rPr>
              <a:t>为确保你的电器实际上关闭了，从电源上拔下插头。</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30"/>
              </a:spcBef>
            </a:pPr>
            <a:r>
              <a:rPr lang="zh-CN" altLang="en-US" sz="1815" kern="0" dirty="0" smtClean="0">
                <a:solidFill>
                  <a:srgbClr val="000000"/>
                </a:solidFill>
                <a:latin typeface="Times New Roman" panose="02020603050405020304" pitchFamily="65" charset="-122"/>
                <a:ea typeface="宋体" panose="02010600030101010101" pitchFamily="2" charset="-122"/>
              </a:rPr>
              <a:t>       情景导学</a:t>
            </a:r>
          </a:p>
          <a:p>
            <a:pPr eaLnBrk="0" latinLnBrk="1" hangingPunct="0">
              <a:lnSpc>
                <a:spcPct val="150000"/>
              </a:lnSpc>
              <a:spcBef>
                <a:spcPts val="130"/>
              </a:spcBef>
            </a:pPr>
            <a:r>
              <a:rPr lang="en-US" altLang="zh-CN" sz="1815" kern="0" dirty="0" smtClean="0">
                <a:solidFill>
                  <a:srgbClr val="000000"/>
                </a:solidFill>
                <a:latin typeface="Times New Roman" panose="02020603050405020304" pitchFamily="65" charset="-122"/>
                <a:ea typeface="宋体" panose="02010600030101010101" pitchFamily="2" charset="-122"/>
              </a:rPr>
              <a:t>In June 2015, the Tibetan antelope was removed from the endangered species list.</a:t>
            </a:r>
          </a:p>
          <a:p>
            <a:pPr eaLnBrk="0" latinLnBrk="1" hangingPunct="0">
              <a:lnSpc>
                <a:spcPct val="150000"/>
              </a:lnSpc>
              <a:spcBef>
                <a:spcPts val="130"/>
              </a:spcBef>
            </a:pPr>
            <a:r>
              <a:rPr lang="en-US" altLang="zh-CN" sz="1815" kern="0" dirty="0" smtClean="0">
                <a:solidFill>
                  <a:srgbClr val="000000"/>
                </a:solidFill>
                <a:latin typeface="Times New Roman" panose="02020603050405020304" pitchFamily="65" charset="-122"/>
                <a:ea typeface="宋体" panose="02010600030101010101" pitchFamily="2" charset="-122"/>
              </a:rPr>
              <a:t>2015</a:t>
            </a:r>
            <a:r>
              <a:rPr lang="zh-CN" altLang="en-US" sz="1815" kern="0" dirty="0" smtClean="0">
                <a:solidFill>
                  <a:srgbClr val="000000"/>
                </a:solidFill>
                <a:latin typeface="Times New Roman" panose="02020603050405020304" pitchFamily="65" charset="-122"/>
                <a:ea typeface="宋体" panose="02010600030101010101" pitchFamily="2" charset="-122"/>
              </a:rPr>
              <a:t>年</a:t>
            </a:r>
            <a:r>
              <a:rPr lang="en-US" altLang="zh-CN" sz="1815" kern="0" dirty="0" smtClean="0">
                <a:solidFill>
                  <a:srgbClr val="000000"/>
                </a:solidFill>
                <a:latin typeface="Times New Roman" panose="02020603050405020304" pitchFamily="65" charset="-122"/>
                <a:ea typeface="宋体" panose="02010600030101010101" pitchFamily="2" charset="-122"/>
              </a:rPr>
              <a:t>6</a:t>
            </a:r>
            <a:r>
              <a:rPr lang="zh-CN" altLang="en-US" sz="1815" kern="0" dirty="0" smtClean="0">
                <a:solidFill>
                  <a:srgbClr val="000000"/>
                </a:solidFill>
                <a:latin typeface="Times New Roman" panose="02020603050405020304" pitchFamily="65" charset="-122"/>
                <a:ea typeface="宋体" panose="02010600030101010101" pitchFamily="2" charset="-122"/>
              </a:rPr>
              <a:t>月，藏羚羊被从濒危物种名单中去掉了。</a:t>
            </a:r>
          </a:p>
          <a:p>
            <a:pPr eaLnBrk="0" latinLnBrk="1" hangingPunct="0">
              <a:lnSpc>
                <a:spcPct val="150000"/>
              </a:lnSpc>
              <a:spcBef>
                <a:spcPts val="130"/>
              </a:spcBef>
            </a:pPr>
            <a:r>
              <a:rPr lang="en-US" altLang="zh-CN" sz="1815" kern="0" dirty="0" smtClean="0">
                <a:solidFill>
                  <a:srgbClr val="000000"/>
                </a:solidFill>
                <a:latin typeface="Times New Roman" panose="02020603050405020304" pitchFamily="65" charset="-122"/>
                <a:ea typeface="宋体" panose="02010600030101010101" pitchFamily="2" charset="-122"/>
              </a:rPr>
              <a:t>Officials who abandon the frontline at critical moments will be removed from their posts on the spot.</a:t>
            </a:r>
          </a:p>
          <a:p>
            <a:pPr eaLnBrk="0" latinLnBrk="1" hangingPunct="0">
              <a:lnSpc>
                <a:spcPct val="150000"/>
              </a:lnSpc>
              <a:spcBef>
                <a:spcPts val="130"/>
              </a:spcBef>
            </a:pPr>
            <a:r>
              <a:rPr lang="zh-CN" altLang="en-US" sz="1815" kern="0" dirty="0" smtClean="0">
                <a:solidFill>
                  <a:srgbClr val="000000"/>
                </a:solidFill>
                <a:latin typeface="Times New Roman" panose="02020603050405020304" pitchFamily="65" charset="-122"/>
                <a:ea typeface="宋体" panose="02010600030101010101" pitchFamily="2" charset="-122"/>
              </a:rPr>
              <a:t>在紧要关头从一线脱逃的官员将被就地免职。</a:t>
            </a:r>
          </a:p>
          <a:p>
            <a:pPr eaLnBrk="0" latinLnBrk="1" hangingPunct="0">
              <a:lnSpc>
                <a:spcPct val="150000"/>
              </a:lnSpc>
              <a:spcBef>
                <a:spcPts val="130"/>
              </a:spcBef>
            </a:pPr>
            <a:r>
              <a:rPr lang="en-US" altLang="zh-CN" sz="1815" kern="0" dirty="0" smtClean="0">
                <a:solidFill>
                  <a:srgbClr val="000000"/>
                </a:solidFill>
                <a:latin typeface="Times New Roman" panose="02020603050405020304" pitchFamily="65" charset="-122"/>
                <a:ea typeface="宋体" panose="02010600030101010101" pitchFamily="2" charset="-122"/>
              </a:rPr>
              <a:t>Three children were removed from school for their bad </a:t>
            </a:r>
            <a:r>
              <a:rPr lang="en-US" altLang="zh-CN" sz="1815" kern="0" dirty="0" err="1" smtClean="0">
                <a:solidFill>
                  <a:srgbClr val="000000"/>
                </a:solidFill>
                <a:latin typeface="Times New Roman" panose="02020603050405020304" pitchFamily="65" charset="-122"/>
                <a:ea typeface="宋体" panose="02010600030101010101" pitchFamily="2" charset="-122"/>
              </a:rPr>
              <a:t>behaviour</a:t>
            </a:r>
            <a:r>
              <a:rPr lang="en-US" altLang="zh-CN"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30"/>
              </a:spcBef>
            </a:pPr>
            <a:r>
              <a:rPr lang="zh-CN" altLang="en-US" sz="1815" kern="0" dirty="0" smtClean="0">
                <a:solidFill>
                  <a:srgbClr val="000000"/>
                </a:solidFill>
                <a:latin typeface="Times New Roman" panose="02020603050405020304" pitchFamily="65" charset="-122"/>
                <a:ea typeface="宋体" panose="02010600030101010101" pitchFamily="2" charset="-122"/>
              </a:rPr>
              <a:t>三个孩子因行为不检被学校开除。</a:t>
            </a:r>
            <a:endParaRPr lang="en-US" altLang="zh-CN" sz="1815" kern="0" dirty="0" smtClean="0">
              <a:solidFill>
                <a:srgbClr val="000000"/>
              </a:solidFill>
              <a:latin typeface="Times New Roman" panose="02020603050405020304" pitchFamily="65" charset="-122"/>
              <a:ea typeface="宋体" panose="02010600030101010101" pitchFamily="2" charset="-122"/>
            </a:endParaRPr>
          </a:p>
        </p:txBody>
      </p:sp>
      <p:pic>
        <p:nvPicPr>
          <p:cNvPr id="4" name="图片 4" descr="textimage32.jpeg"/>
          <p:cNvPicPr>
            <a:picLocks noChangeAspect="1"/>
          </p:cNvPicPr>
          <p:nvPr/>
        </p:nvPicPr>
        <p:blipFill>
          <a:blip r:embed="rId3" cstate="print"/>
          <a:stretch>
            <a:fillRect/>
          </a:stretch>
        </p:blipFill>
        <p:spPr>
          <a:xfrm>
            <a:off x="785787" y="1126315"/>
            <a:ext cx="1285883" cy="334329"/>
          </a:xfrm>
          <a:prstGeom prst="rect">
            <a:avLst/>
          </a:prstGeom>
        </p:spPr>
      </p:pic>
      <p:pic>
        <p:nvPicPr>
          <p:cNvPr id="5" name="图片 5" descr="textimage33.jpeg"/>
          <p:cNvPicPr>
            <a:picLocks noChangeAspect="1"/>
          </p:cNvPicPr>
          <p:nvPr/>
        </p:nvPicPr>
        <p:blipFill>
          <a:blip r:embed="rId4" cstate="print"/>
          <a:stretch>
            <a:fillRect/>
          </a:stretch>
        </p:blipFill>
        <p:spPr>
          <a:xfrm>
            <a:off x="785786" y="2824954"/>
            <a:ext cx="209549" cy="238125"/>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846634"/>
            <a:ext cx="8316000" cy="217170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480" kern="0" spc="471"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归纳拓展</a:t>
            </a:r>
            <a:endParaRPr lang="zh-CN" altLang="en-US" dirty="0"/>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①remove...</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from    </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把</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从</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移走</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去除</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②</a:t>
            </a:r>
            <a:r>
              <a:rPr lang="en-US" altLang="zh-CN" sz="1815" kern="0" dirty="0" smtClean="0">
                <a:solidFill>
                  <a:srgbClr val="000000"/>
                </a:solidFill>
                <a:latin typeface="Times New Roman" panose="02020603050405020304" pitchFamily="65" charset="-122"/>
                <a:ea typeface="宋体" panose="02010600030101010101" pitchFamily="2" charset="-122"/>
              </a:rPr>
              <a:t>remove sb. from school</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勒令某人退学 </a:t>
            </a:r>
            <a:r>
              <a:rPr lang="zh-CN" altLang="en-US" sz="1815" u="sng" kern="0" dirty="0" smtClean="0">
                <a:solidFill>
                  <a:srgbClr val="000000"/>
                </a:solidFill>
                <a:latin typeface="Times New Roman" panose="02020603050405020304" pitchFamily="65" charset="-122"/>
                <a:ea typeface="宋体" panose="02010600030101010101" pitchFamily="2" charset="-122"/>
              </a:rPr>
              <a:t>   </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③</a:t>
            </a:r>
            <a:r>
              <a:rPr lang="en-US" altLang="zh-CN" sz="1815" kern="0" dirty="0" smtClean="0">
                <a:solidFill>
                  <a:srgbClr val="000000"/>
                </a:solidFill>
                <a:latin typeface="Times New Roman" panose="02020603050405020304" pitchFamily="65" charset="-122"/>
                <a:ea typeface="宋体" panose="02010600030101010101" pitchFamily="2" charset="-122"/>
              </a:rPr>
              <a:t>remove sb. from </a:t>
            </a:r>
            <a:r>
              <a:rPr lang="en-US" altLang="zh-CN" sz="1815" kern="0" dirty="0" err="1" smtClean="0">
                <a:solidFill>
                  <a:srgbClr val="000000"/>
                </a:solidFill>
                <a:latin typeface="Times New Roman" panose="02020603050405020304" pitchFamily="65" charset="-122"/>
                <a:ea typeface="宋体" panose="02010600030101010101" pitchFamily="2" charset="-122"/>
              </a:rPr>
              <a:t>sb.’s</a:t>
            </a:r>
            <a:r>
              <a:rPr lang="en-US" altLang="zh-CN" sz="1815" kern="0" dirty="0" smtClean="0">
                <a:solidFill>
                  <a:srgbClr val="000000"/>
                </a:solidFill>
                <a:latin typeface="Times New Roman" panose="02020603050405020304" pitchFamily="65" charset="-122"/>
                <a:ea typeface="宋体" panose="02010600030101010101" pitchFamily="2" charset="-122"/>
              </a:rPr>
              <a:t> post/position</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解除某人的职务</a:t>
            </a:r>
            <a:r>
              <a:rPr lang="zh-CN" altLang="en-US" sz="1815" u="sng" kern="0" dirty="0" smtClean="0">
                <a:solidFill>
                  <a:srgbClr val="000000"/>
                </a:solidFill>
                <a:latin typeface="Times New Roman" panose="02020603050405020304" pitchFamily="65" charset="-122"/>
                <a:ea typeface="宋体" panose="02010600030101010101" pitchFamily="2" charset="-122"/>
              </a:rPr>
              <a:t>   </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④</a:t>
            </a:r>
            <a:r>
              <a:rPr lang="en-US" altLang="zh-CN" sz="1815" kern="0" dirty="0" smtClean="0">
                <a:solidFill>
                  <a:srgbClr val="000000"/>
                </a:solidFill>
                <a:latin typeface="Times New Roman" panose="02020603050405020304" pitchFamily="65" charset="-122"/>
                <a:ea typeface="宋体" panose="02010600030101010101" pitchFamily="2" charset="-122"/>
              </a:rPr>
              <a:t>be far removed from...</a:t>
            </a:r>
            <a:r>
              <a:rPr lang="zh-CN" altLang="en-US" sz="1815" kern="0" dirty="0" smtClean="0">
                <a:solidFill>
                  <a:srgbClr val="000000"/>
                </a:solidFill>
                <a:latin typeface="Times New Roman" panose="02020603050405020304" pitchFamily="65" charset="-122"/>
                <a:ea typeface="宋体" panose="02010600030101010101" pitchFamily="2" charset="-122"/>
              </a:rPr>
              <a:t>与</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大相径庭</a:t>
            </a:r>
            <a:endParaRPr lang="zh-CN" altLang="en-US" dirty="0"/>
          </a:p>
        </p:txBody>
      </p:sp>
      <p:pic>
        <p:nvPicPr>
          <p:cNvPr id="3" name="图片 3" descr="textimage34.jpeg"/>
          <p:cNvPicPr>
            <a:picLocks noChangeAspect="1"/>
          </p:cNvPicPr>
          <p:nvPr/>
        </p:nvPicPr>
        <p:blipFill>
          <a:blip r:embed="rId3" cstate="print"/>
          <a:stretch>
            <a:fillRect/>
          </a:stretch>
        </p:blipFill>
        <p:spPr>
          <a:xfrm>
            <a:off x="714348" y="1918072"/>
            <a:ext cx="247650" cy="247649"/>
          </a:xfrm>
          <a:prstGeom prst="rect">
            <a:avLst/>
          </a:prstGeom>
        </p:spPr>
      </p:pic>
      <p:pic>
        <p:nvPicPr>
          <p:cNvPr id="4" name="Picture 4" descr="\\a015\吴双婷\线.tif"/>
          <p:cNvPicPr>
            <a:picLocks noChangeAspect="1" noChangeArrowheads="1"/>
          </p:cNvPicPr>
          <p:nvPr/>
        </p:nvPicPr>
        <p:blipFill>
          <a:blip r:embed="rId4" cstate="print"/>
          <a:srcRect/>
          <a:stretch>
            <a:fillRect/>
          </a:stretch>
        </p:blipFill>
        <p:spPr bwMode="auto">
          <a:xfrm>
            <a:off x="1847215" y="2324100"/>
            <a:ext cx="939800"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4" cstate="print"/>
          <a:srcRect/>
          <a:stretch>
            <a:fillRect/>
          </a:stretch>
        </p:blipFill>
        <p:spPr bwMode="auto">
          <a:xfrm>
            <a:off x="3195311" y="2753747"/>
            <a:ext cx="1643074"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4257675" y="3185795"/>
            <a:ext cx="198501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5"/>
                                        </p:tgtEl>
                                      </p:cBhvr>
                                    </p:animEffect>
                                    <p:set>
                                      <p:cBhvr>
                                        <p:cTn id="12" dur="1" fill="hold">
                                          <p:stCondLst>
                                            <p:cond delay="19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6"/>
                                        </p:tgtEl>
                                      </p:cBhvr>
                                    </p:animEffect>
                                    <p:set>
                                      <p:cBhvr>
                                        <p:cTn id="17"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189701"/>
            <a:ext cx="8316000" cy="5165090"/>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写出</a:t>
            </a:r>
            <a:r>
              <a:rPr lang="en-US" altLang="zh-CN" sz="1815" kern="0" dirty="0" smtClean="0">
                <a:solidFill>
                  <a:srgbClr val="000000"/>
                </a:solidFill>
                <a:latin typeface="Times New Roman" panose="02020603050405020304" pitchFamily="65" charset="-122"/>
                <a:ea typeface="宋体" panose="02010600030101010101" pitchFamily="2" charset="-122"/>
              </a:rPr>
              <a:t>remove</a:t>
            </a:r>
            <a:r>
              <a:rPr lang="zh-CN" altLang="en-US" sz="1815" kern="0" dirty="0" smtClean="0">
                <a:solidFill>
                  <a:srgbClr val="000000"/>
                </a:solidFill>
                <a:latin typeface="Times New Roman" panose="02020603050405020304" pitchFamily="65" charset="-122"/>
                <a:ea typeface="宋体" panose="02010600030101010101" pitchFamily="2" charset="-122"/>
              </a:rPr>
              <a:t>在下列句中的含义</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5-1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2020</a:t>
            </a:r>
            <a:r>
              <a:rPr lang="zh-CN" altLang="en-US" sz="1815" kern="0" dirty="0" smtClean="0">
                <a:solidFill>
                  <a:srgbClr val="000000"/>
                </a:solidFill>
                <a:latin typeface="Times New Roman" panose="02020603050405020304" pitchFamily="65" charset="-122"/>
                <a:ea typeface="宋体" panose="02010600030101010101" pitchFamily="2" charset="-122"/>
              </a:rPr>
              <a:t>江苏，阅读理解</a:t>
            </a:r>
            <a:r>
              <a:rPr lang="en-US" altLang="zh-CN" sz="1815" kern="0" dirty="0" smtClean="0">
                <a:solidFill>
                  <a:srgbClr val="000000"/>
                </a:solidFill>
                <a:latin typeface="Times New Roman" panose="02020603050405020304" pitchFamily="65" charset="-122"/>
                <a:ea typeface="宋体" panose="02010600030101010101" pitchFamily="2" charset="-122"/>
              </a:rPr>
              <a:t>B,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About that time</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Tony </a:t>
            </a:r>
            <a:r>
              <a:rPr lang="en-US" altLang="zh-CN" sz="1815" kern="0" dirty="0" err="1" smtClean="0">
                <a:solidFill>
                  <a:srgbClr val="000000"/>
                </a:solidFill>
                <a:latin typeface="Times New Roman" panose="02020603050405020304" pitchFamily="65" charset="-122"/>
                <a:ea typeface="宋体" panose="02010600030101010101" pitchFamily="2" charset="-122"/>
              </a:rPr>
              <a:t>Inglis</a:t>
            </a:r>
            <a:r>
              <a:rPr lang="en-US" altLang="zh-CN" sz="1815" kern="0" dirty="0" smtClean="0">
                <a:solidFill>
                  <a:srgbClr val="000000"/>
                </a:solidFill>
                <a:latin typeface="Times New Roman" panose="02020603050405020304" pitchFamily="65" charset="-122"/>
                <a:ea typeface="宋体" panose="02010600030101010101" pitchFamily="2" charset="-122"/>
              </a:rPr>
              <a:t>’ engineering and transport company got the job to remove phone boxes from the streets and sell them out.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zh-CN" altLang="en-US" sz="1815" u="sng" kern="0" dirty="0" smtClean="0">
                <a:solidFill>
                  <a:srgbClr val="FF0000"/>
                </a:solidFill>
                <a:latin typeface="Times New Roman" panose="02020603050405020304" pitchFamily="65" charset="-122"/>
                <a:ea typeface="宋体" panose="02010600030101010101" pitchFamily="2" charset="-122"/>
              </a:rPr>
              <a:t>    拆除，移走   </a:t>
            </a:r>
            <a:r>
              <a:rPr lang="zh-CN" altLang="en-US"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句意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大约在那个时候，托尼</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英格利斯的工程和运输公司得到了一项将街上的公用电话亭移走并卖掉的任务。</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5-2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2019</a:t>
            </a:r>
            <a:r>
              <a:rPr lang="zh-CN" altLang="en-US" sz="1815" kern="0" dirty="0" smtClean="0">
                <a:solidFill>
                  <a:srgbClr val="000000"/>
                </a:solidFill>
                <a:latin typeface="Times New Roman" panose="02020603050405020304" pitchFamily="65" charset="-122"/>
                <a:ea typeface="宋体" panose="02010600030101010101" pitchFamily="2" charset="-122"/>
              </a:rPr>
              <a:t>江苏，阅读理解</a:t>
            </a:r>
            <a:r>
              <a:rPr lang="en-US" altLang="zh-CN" sz="1815" kern="0" dirty="0" smtClean="0">
                <a:solidFill>
                  <a:srgbClr val="000000"/>
                </a:solidFill>
                <a:latin typeface="Times New Roman" panose="02020603050405020304" pitchFamily="65" charset="-122"/>
                <a:ea typeface="宋体" panose="02010600030101010101" pitchFamily="2" charset="-122"/>
              </a:rPr>
              <a:t>C</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What has led many governments to remove necessary regulations?</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废除</a:t>
            </a:r>
            <a:r>
              <a:rPr lang="en-US" altLang="zh-CN" sz="1815" u="sng" kern="0" dirty="0" smtClean="0">
                <a:solidFill>
                  <a:srgbClr val="FF0000"/>
                </a:solidFill>
                <a:latin typeface="Times New Roman" panose="02020603050405020304" pitchFamily="65" charset="-122"/>
                <a:ea typeface="宋体" panose="02010600030101010101" pitchFamily="2" charset="-122"/>
              </a:rPr>
              <a:t>,</a:t>
            </a:r>
            <a:r>
              <a:rPr lang="zh-CN" altLang="en-US" sz="1815" u="sng" kern="0" dirty="0" smtClean="0">
                <a:solidFill>
                  <a:srgbClr val="FF0000"/>
                </a:solidFill>
                <a:latin typeface="Times New Roman" panose="02020603050405020304" pitchFamily="65" charset="-122"/>
                <a:ea typeface="宋体" panose="02010600030101010101" pitchFamily="2" charset="-122"/>
              </a:rPr>
              <a:t>取消    </a:t>
            </a:r>
            <a:r>
              <a:rPr lang="zh-CN" altLang="en-US"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句意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是什么使许多政府取消了必要的法规</a:t>
            </a:r>
            <a:r>
              <a:rPr lang="en-US" altLang="zh-CN"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5-3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2017</a:t>
            </a:r>
            <a:r>
              <a:rPr lang="zh-CN" altLang="en-US" sz="1815" kern="0" dirty="0" smtClean="0">
                <a:solidFill>
                  <a:srgbClr val="000000"/>
                </a:solidFill>
                <a:latin typeface="Times New Roman" panose="02020603050405020304" pitchFamily="65" charset="-122"/>
                <a:ea typeface="宋体" panose="02010600030101010101" pitchFamily="2" charset="-122"/>
              </a:rPr>
              <a:t>浙江，语法填空，</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Sixteen years earlier, </a:t>
            </a:r>
            <a:r>
              <a:rPr lang="en-US" altLang="zh-CN" sz="1815" kern="0" dirty="0" err="1" smtClean="0">
                <a:solidFill>
                  <a:srgbClr val="000000"/>
                </a:solidFill>
                <a:latin typeface="Times New Roman" panose="02020603050405020304" pitchFamily="65" charset="-122"/>
                <a:ea typeface="宋体" panose="02010600030101010101" pitchFamily="2" charset="-122"/>
              </a:rPr>
              <a:t>Pahlsson</a:t>
            </a:r>
            <a:r>
              <a:rPr lang="en-US" altLang="zh-CN" sz="1815" kern="0" dirty="0" smtClean="0">
                <a:solidFill>
                  <a:srgbClr val="000000"/>
                </a:solidFill>
                <a:latin typeface="Times New Roman" panose="02020603050405020304" pitchFamily="65" charset="-122"/>
                <a:ea typeface="宋体" panose="02010600030101010101" pitchFamily="2" charset="-122"/>
              </a:rPr>
              <a:t> had removed the diamond ring to cook a meal.</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摘下</a:t>
            </a:r>
            <a:r>
              <a:rPr lang="en-US" altLang="zh-CN" sz="1815" u="sng" kern="0" dirty="0" smtClean="0">
                <a:solidFill>
                  <a:srgbClr val="FF0000"/>
                </a:solidFill>
                <a:latin typeface="Times New Roman" panose="02020603050405020304" pitchFamily="65" charset="-122"/>
                <a:ea typeface="宋体" panose="02010600030101010101" pitchFamily="2" charset="-122"/>
              </a:rPr>
              <a:t>,</a:t>
            </a:r>
            <a:r>
              <a:rPr lang="zh-CN" altLang="en-US" sz="1815" u="sng" kern="0" dirty="0" smtClean="0">
                <a:solidFill>
                  <a:srgbClr val="FF0000"/>
                </a:solidFill>
                <a:latin typeface="Times New Roman" panose="02020603050405020304" pitchFamily="65" charset="-122"/>
                <a:ea typeface="宋体" panose="02010600030101010101" pitchFamily="2" charset="-122"/>
              </a:rPr>
              <a:t>脱去    </a:t>
            </a:r>
            <a:r>
              <a:rPr lang="zh-CN" altLang="en-US"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句意</a:t>
            </a:r>
            <a:r>
              <a:rPr lang="en-US" altLang="zh-CN" sz="1815" kern="0" dirty="0" smtClean="0">
                <a:solidFill>
                  <a:srgbClr val="000000"/>
                </a:solidFill>
                <a:latin typeface="Times New Roman" panose="02020603050405020304" pitchFamily="65" charset="-122"/>
                <a:ea typeface="宋体" panose="02010600030101010101" pitchFamily="2" charset="-122"/>
              </a:rPr>
              <a:t>:16</a:t>
            </a:r>
            <a:r>
              <a:rPr lang="zh-CN" altLang="en-US" sz="1815" kern="0" dirty="0" smtClean="0">
                <a:solidFill>
                  <a:srgbClr val="000000"/>
                </a:solidFill>
                <a:latin typeface="Times New Roman" panose="02020603050405020304" pitchFamily="65" charset="-122"/>
                <a:ea typeface="宋体" panose="02010600030101010101" pitchFamily="2" charset="-122"/>
              </a:rPr>
              <a:t>年前</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err="1" smtClean="0">
                <a:solidFill>
                  <a:srgbClr val="000000"/>
                </a:solidFill>
                <a:latin typeface="Times New Roman" panose="02020603050405020304" pitchFamily="65" charset="-122"/>
                <a:ea typeface="宋体" panose="02010600030101010101" pitchFamily="2" charset="-122"/>
              </a:rPr>
              <a:t>Pahlsson</a:t>
            </a:r>
            <a:r>
              <a:rPr lang="zh-CN" altLang="en-US" sz="1815" kern="0" dirty="0" smtClean="0">
                <a:solidFill>
                  <a:srgbClr val="000000"/>
                </a:solidFill>
                <a:latin typeface="Times New Roman" panose="02020603050405020304" pitchFamily="65" charset="-122"/>
                <a:ea typeface="宋体" panose="02010600030101010101" pitchFamily="2" charset="-122"/>
              </a:rPr>
              <a:t>曾摘下钻石戒指去做饭。</a:t>
            </a:r>
            <a:endParaRPr lang="zh-CN" altLang="en-US" dirty="0"/>
          </a:p>
        </p:txBody>
      </p:sp>
      <p:pic>
        <p:nvPicPr>
          <p:cNvPr id="6" name="图片 3" descr="textimage5.jpeg"/>
          <p:cNvPicPr>
            <a:picLocks noChangeAspect="1"/>
          </p:cNvPicPr>
          <p:nvPr/>
        </p:nvPicPr>
        <p:blipFill>
          <a:blip r:embed="rId3" cstate="print"/>
          <a:stretch>
            <a:fillRect/>
          </a:stretch>
        </p:blipFill>
        <p:spPr>
          <a:xfrm>
            <a:off x="789506" y="848501"/>
            <a:ext cx="1210726" cy="408718"/>
          </a:xfrm>
          <a:prstGeom prst="rect">
            <a:avLst/>
          </a:prstGeom>
        </p:spPr>
      </p:pic>
      <p:pic>
        <p:nvPicPr>
          <p:cNvPr id="7" name="图片 3" descr="textimage43.jpeg"/>
          <p:cNvPicPr>
            <a:picLocks noChangeAspect="1"/>
          </p:cNvPicPr>
          <p:nvPr/>
        </p:nvPicPr>
        <p:blipFill>
          <a:blip r:embed="rId4" cstate="print"/>
          <a:stretch>
            <a:fillRect/>
          </a:stretch>
        </p:blipFill>
        <p:spPr>
          <a:xfrm>
            <a:off x="3592507" y="1705757"/>
            <a:ext cx="425306" cy="285752"/>
          </a:xfrm>
          <a:prstGeom prst="rect">
            <a:avLst/>
          </a:prstGeom>
        </p:spPr>
      </p:pic>
      <p:pic>
        <p:nvPicPr>
          <p:cNvPr id="8" name="图片 3" descr="textimage43.jpeg"/>
          <p:cNvPicPr>
            <a:picLocks noChangeAspect="1"/>
          </p:cNvPicPr>
          <p:nvPr/>
        </p:nvPicPr>
        <p:blipFill>
          <a:blip r:embed="rId4" cstate="print"/>
          <a:stretch>
            <a:fillRect/>
          </a:stretch>
        </p:blipFill>
        <p:spPr>
          <a:xfrm>
            <a:off x="3744907" y="3777459"/>
            <a:ext cx="425306" cy="285752"/>
          </a:xfrm>
          <a:prstGeom prst="rect">
            <a:avLst/>
          </a:prstGeom>
        </p:spPr>
      </p:pic>
      <p:pic>
        <p:nvPicPr>
          <p:cNvPr id="9" name="图片 3" descr="textimage43.jpeg"/>
          <p:cNvPicPr>
            <a:picLocks noChangeAspect="1"/>
          </p:cNvPicPr>
          <p:nvPr/>
        </p:nvPicPr>
        <p:blipFill>
          <a:blip r:embed="rId4" cstate="print"/>
          <a:stretch>
            <a:fillRect/>
          </a:stretch>
        </p:blipFill>
        <p:spPr>
          <a:xfrm>
            <a:off x="3571868" y="4991905"/>
            <a:ext cx="425306" cy="285752"/>
          </a:xfrm>
          <a:prstGeom prst="rect">
            <a:avLst/>
          </a:prstGeom>
        </p:spPr>
      </p:pic>
      <p:pic>
        <p:nvPicPr>
          <p:cNvPr id="10" name="Picture 4" descr="\\a015\吴双婷\线.tif"/>
          <p:cNvPicPr>
            <a:picLocks noChangeAspect="1" noChangeArrowheads="1"/>
          </p:cNvPicPr>
          <p:nvPr/>
        </p:nvPicPr>
        <p:blipFill>
          <a:blip r:embed="rId5" cstate="print"/>
          <a:srcRect/>
          <a:stretch>
            <a:fillRect/>
          </a:stretch>
        </p:blipFill>
        <p:spPr bwMode="auto">
          <a:xfrm>
            <a:off x="918210" y="2513330"/>
            <a:ext cx="1584325" cy="35687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5" cstate="print"/>
          <a:srcRect/>
          <a:stretch>
            <a:fillRect/>
          </a:stretch>
        </p:blipFill>
        <p:spPr bwMode="auto">
          <a:xfrm>
            <a:off x="2669540" y="4225290"/>
            <a:ext cx="1423670" cy="356870"/>
          </a:xfrm>
          <a:prstGeom prst="rect">
            <a:avLst/>
          </a:prstGeom>
          <a:noFill/>
          <a:ln w="9525">
            <a:noFill/>
            <a:miter lim="800000"/>
            <a:headEnd/>
            <a:tailEnd/>
          </a:ln>
        </p:spPr>
      </p:pic>
      <p:pic>
        <p:nvPicPr>
          <p:cNvPr id="12" name="Picture 4" descr="\\a015\吴双婷\线.tif"/>
          <p:cNvPicPr>
            <a:picLocks noChangeArrowheads="1"/>
          </p:cNvPicPr>
          <p:nvPr/>
        </p:nvPicPr>
        <p:blipFill>
          <a:blip r:embed="rId5" cstate="print"/>
          <a:srcRect/>
          <a:stretch>
            <a:fillRect/>
          </a:stretch>
        </p:blipFill>
        <p:spPr bwMode="auto">
          <a:xfrm>
            <a:off x="3463290" y="5541010"/>
            <a:ext cx="1360805" cy="324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10"/>
                                        </p:tgtEl>
                                      </p:cBhvr>
                                    </p:animEffect>
                                    <p:set>
                                      <p:cBhvr>
                                        <p:cTn id="7" dur="1" fill="hold">
                                          <p:stCondLst>
                                            <p:cond delay="19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11"/>
                                        </p:tgtEl>
                                      </p:cBhvr>
                                    </p:animEffect>
                                    <p:set>
                                      <p:cBhvr>
                                        <p:cTn id="12" dur="1" fill="hold">
                                          <p:stCondLst>
                                            <p:cond delay="19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12"/>
                                        </p:tgtEl>
                                      </p:cBhvr>
                                    </p:animEffect>
                                    <p:set>
                                      <p:cBhvr>
                                        <p:cTn id="17" dur="1" fill="hold">
                                          <p:stCondLst>
                                            <p:cond delay="19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062815"/>
            <a:ext cx="8316000" cy="5111750"/>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单句语法填空</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5-4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2018</a:t>
            </a:r>
            <a:r>
              <a:rPr lang="zh-CN" altLang="en-US" sz="1815" kern="0" dirty="0" smtClean="0">
                <a:solidFill>
                  <a:srgbClr val="000000"/>
                </a:solidFill>
                <a:latin typeface="Times New Roman" panose="02020603050405020304" pitchFamily="65" charset="-122"/>
                <a:ea typeface="宋体" panose="02010600030101010101" pitchFamily="2" charset="-122"/>
              </a:rPr>
              <a:t>浙江，阅读理解</a:t>
            </a:r>
            <a:r>
              <a:rPr lang="en-US" altLang="zh-CN" sz="1815" kern="0" dirty="0" smtClean="0">
                <a:solidFill>
                  <a:srgbClr val="000000"/>
                </a:solidFill>
                <a:latin typeface="Times New Roman" panose="02020603050405020304" pitchFamily="65" charset="-122"/>
                <a:ea typeface="宋体" panose="02010600030101010101" pitchFamily="2" charset="-122"/>
              </a:rPr>
              <a:t>A</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zh-CN" altLang="en-US" sz="1815" u="sng"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Removing    </a:t>
            </a:r>
            <a:r>
              <a:rPr lang="en-US" altLang="zh-CN" sz="1815" kern="0" dirty="0" smtClean="0">
                <a:solidFill>
                  <a:srgbClr val="000000"/>
                </a:solidFill>
                <a:latin typeface="Times New Roman" panose="02020603050405020304" pitchFamily="65" charset="-122"/>
                <a:ea typeface="宋体" panose="02010600030101010101" pitchFamily="2" charset="-122"/>
              </a:rPr>
              <a:t>(remove) him from the pantheon</a:t>
            </a:r>
            <a:r>
              <a:rPr lang="zh-CN" altLang="en-US" sz="1815" kern="0" dirty="0" smtClean="0">
                <a:solidFill>
                  <a:srgbClr val="000000"/>
                </a:solidFill>
                <a:latin typeface="Times New Roman" panose="02020603050405020304" pitchFamily="65" charset="-122"/>
                <a:ea typeface="宋体" panose="02010600030101010101" pitchFamily="2" charset="-122"/>
              </a:rPr>
              <a:t>（名人堂）</a:t>
            </a:r>
            <a:r>
              <a:rPr lang="en-US" altLang="zh-CN" sz="1815" kern="0" dirty="0" smtClean="0">
                <a:solidFill>
                  <a:srgbClr val="000000"/>
                </a:solidFill>
                <a:latin typeface="Times New Roman" panose="02020603050405020304" pitchFamily="65" charset="-122"/>
                <a:ea typeface="宋体" panose="02010600030101010101" pitchFamily="2" charset="-122"/>
              </a:rPr>
              <a:t>of English literature would make about as much sense as the Louvre selling off the Mona Lisa.</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考查动名词。分析句子结构可知</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(remove)him from the pantheon(</a:t>
            </a:r>
            <a:r>
              <a:rPr lang="zh-CN" altLang="en-US" sz="1815" kern="0" dirty="0" smtClean="0">
                <a:solidFill>
                  <a:srgbClr val="000000"/>
                </a:solidFill>
                <a:latin typeface="Times New Roman" panose="02020603050405020304" pitchFamily="65" charset="-122"/>
                <a:ea typeface="宋体" panose="02010600030101010101" pitchFamily="2" charset="-122"/>
              </a:rPr>
              <a:t>名人堂</a:t>
            </a:r>
            <a:r>
              <a:rPr lang="en-US" altLang="zh-CN" sz="1815" kern="0" dirty="0" smtClean="0">
                <a:solidFill>
                  <a:srgbClr val="000000"/>
                </a:solidFill>
                <a:latin typeface="Times New Roman" panose="02020603050405020304" pitchFamily="65" charset="-122"/>
                <a:ea typeface="宋体" panose="02010600030101010101" pitchFamily="2" charset="-122"/>
              </a:rPr>
              <a:t>)of English literature</a:t>
            </a:r>
            <a:r>
              <a:rPr lang="zh-CN" altLang="en-US" sz="1815" kern="0" dirty="0" smtClean="0">
                <a:solidFill>
                  <a:srgbClr val="000000"/>
                </a:solidFill>
                <a:latin typeface="Times New Roman" panose="02020603050405020304" pitchFamily="65" charset="-122"/>
                <a:ea typeface="宋体" panose="02010600030101010101" pitchFamily="2" charset="-122"/>
              </a:rPr>
              <a:t>在句中作主语</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故本空应用动名词形式。</a:t>
            </a:r>
            <a:r>
              <a:rPr lang="en-US" altLang="zh-CN" sz="1815" kern="0" dirty="0" smtClean="0">
                <a:solidFill>
                  <a:srgbClr val="000000"/>
                </a:solidFill>
                <a:latin typeface="Times New Roman" panose="02020603050405020304" pitchFamily="65" charset="-122"/>
                <a:ea typeface="宋体" panose="02010600030101010101" pitchFamily="2" charset="-122"/>
              </a:rPr>
              <a:t>remove...from...</a:t>
            </a:r>
            <a:r>
              <a:rPr lang="zh-CN" altLang="en-US" sz="1815" kern="0" dirty="0" smtClean="0">
                <a:solidFill>
                  <a:srgbClr val="000000"/>
                </a:solidFill>
                <a:latin typeface="Times New Roman" panose="02020603050405020304" pitchFamily="65" charset="-122"/>
                <a:ea typeface="宋体" panose="02010600030101010101" pitchFamily="2" charset="-122"/>
              </a:rPr>
              <a:t>表示“把</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从</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移走”。</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5-5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2017</a:t>
            </a:r>
            <a:r>
              <a:rPr lang="zh-CN" altLang="en-US" sz="1815" kern="0" dirty="0" smtClean="0">
                <a:solidFill>
                  <a:srgbClr val="000000"/>
                </a:solidFill>
                <a:latin typeface="Times New Roman" panose="02020603050405020304" pitchFamily="65" charset="-122"/>
                <a:ea typeface="宋体" panose="02010600030101010101" pitchFamily="2" charset="-122"/>
              </a:rPr>
              <a:t>课标全国</a:t>
            </a:r>
            <a:r>
              <a:rPr lang="en-US" altLang="zh-CN" sz="1815" kern="0" dirty="0" smtClean="0">
                <a:solidFill>
                  <a:srgbClr val="000000"/>
                </a:solidFill>
                <a:latin typeface="Times New Roman" panose="02020603050405020304" pitchFamily="65" charset="-122"/>
                <a:ea typeface="宋体" panose="02010600030101010101" pitchFamily="2" charset="-122"/>
              </a:rPr>
              <a:t>Ⅰ</a:t>
            </a:r>
            <a:r>
              <a:rPr lang="zh-CN" altLang="en-US" sz="1815" kern="0" dirty="0" smtClean="0">
                <a:solidFill>
                  <a:srgbClr val="000000"/>
                </a:solidFill>
                <a:latin typeface="Times New Roman" panose="02020603050405020304" pitchFamily="65" charset="-122"/>
                <a:ea typeface="宋体" panose="02010600030101010101" pitchFamily="2" charset="-122"/>
              </a:rPr>
              <a:t>，语法填空，</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When fat and salt </a:t>
            </a:r>
            <a:r>
              <a:rPr lang="en-US" altLang="zh-CN" sz="1815" u="sng" kern="0" dirty="0" smtClean="0">
                <a:solidFill>
                  <a:srgbClr val="FF0000"/>
                </a:solidFill>
                <a:latin typeface="Times New Roman" panose="02020603050405020304" pitchFamily="65" charset="-122"/>
                <a:ea typeface="宋体" panose="02010600030101010101" pitchFamily="2" charset="-122"/>
              </a:rPr>
              <a:t>    are removed    </a:t>
            </a:r>
            <a:r>
              <a:rPr lang="en-US" altLang="zh-CN" sz="1815" kern="0" dirty="0" smtClean="0">
                <a:solidFill>
                  <a:srgbClr val="000000"/>
                </a:solidFill>
                <a:latin typeface="Times New Roman" panose="02020603050405020304" pitchFamily="65" charset="-122"/>
                <a:ea typeface="宋体" panose="02010600030101010101" pitchFamily="2" charset="-122"/>
              </a:rPr>
              <a:t>(remove)from food, the food tastes as if it is missing something.</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考查动词的时态、语态和主谓一致。句意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将脂肪和盐分从食物中去除后</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食物尝起来就好像缺失了什么东西。结合语境可知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状语从句中用一般现在时</a:t>
            </a:r>
            <a:r>
              <a:rPr lang="en-US" altLang="zh-CN" sz="1815" kern="0" dirty="0" smtClean="0">
                <a:solidFill>
                  <a:srgbClr val="000000"/>
                </a:solidFill>
                <a:latin typeface="Times New Roman" panose="02020603050405020304" pitchFamily="65" charset="-122"/>
                <a:ea typeface="宋体" panose="02010600030101010101" pitchFamily="2" charset="-122"/>
              </a:rPr>
              <a:t>,fat and salt</a:t>
            </a:r>
            <a:r>
              <a:rPr lang="zh-CN" altLang="en-US" sz="1815" kern="0" dirty="0" smtClean="0">
                <a:solidFill>
                  <a:srgbClr val="000000"/>
                </a:solidFill>
                <a:latin typeface="Times New Roman" panose="02020603050405020304" pitchFamily="65" charset="-122"/>
                <a:ea typeface="宋体" panose="02010600030101010101" pitchFamily="2" charset="-122"/>
              </a:rPr>
              <a:t>作主语</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谓语动词用复数，主语与</a:t>
            </a:r>
            <a:r>
              <a:rPr lang="en-US" altLang="zh-CN" sz="1815" kern="0" dirty="0" smtClean="0">
                <a:solidFill>
                  <a:srgbClr val="000000"/>
                </a:solidFill>
                <a:latin typeface="Times New Roman" panose="02020603050405020304" pitchFamily="65" charset="-122"/>
                <a:ea typeface="宋体" panose="02010600030101010101" pitchFamily="2" charset="-122"/>
              </a:rPr>
              <a:t>remove</a:t>
            </a:r>
            <a:r>
              <a:rPr lang="zh-CN" altLang="en-US" sz="1815" kern="0" dirty="0" smtClean="0">
                <a:solidFill>
                  <a:srgbClr val="000000"/>
                </a:solidFill>
                <a:latin typeface="Times New Roman" panose="02020603050405020304" pitchFamily="65" charset="-122"/>
                <a:ea typeface="宋体" panose="02010600030101010101" pitchFamily="2" charset="-122"/>
              </a:rPr>
              <a:t>之间为被动关系</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故用被动语态。</a:t>
            </a:r>
            <a:endParaRPr lang="zh-CN" altLang="en-US" dirty="0"/>
          </a:p>
        </p:txBody>
      </p:sp>
      <p:pic>
        <p:nvPicPr>
          <p:cNvPr id="5" name="图片 3" descr="textimage35.jpeg"/>
          <p:cNvPicPr>
            <a:picLocks noChangeAspect="1"/>
          </p:cNvPicPr>
          <p:nvPr/>
        </p:nvPicPr>
        <p:blipFill>
          <a:blip r:embed="rId3" cstate="print"/>
          <a:stretch>
            <a:fillRect/>
          </a:stretch>
        </p:blipFill>
        <p:spPr>
          <a:xfrm>
            <a:off x="3714744" y="1562881"/>
            <a:ext cx="357190" cy="239987"/>
          </a:xfrm>
          <a:prstGeom prst="rect">
            <a:avLst/>
          </a:prstGeom>
        </p:spPr>
      </p:pic>
      <p:pic>
        <p:nvPicPr>
          <p:cNvPr id="6" name="图片 3" descr="textimage35.jpeg"/>
          <p:cNvPicPr>
            <a:picLocks noChangeAspect="1"/>
          </p:cNvPicPr>
          <p:nvPr/>
        </p:nvPicPr>
        <p:blipFill>
          <a:blip r:embed="rId3" cstate="print"/>
          <a:stretch>
            <a:fillRect/>
          </a:stretch>
        </p:blipFill>
        <p:spPr>
          <a:xfrm>
            <a:off x="4286248" y="4063211"/>
            <a:ext cx="357190" cy="239987"/>
          </a:xfrm>
          <a:prstGeom prst="rect">
            <a:avLst/>
          </a:prstGeom>
        </p:spPr>
      </p:pic>
      <p:pic>
        <p:nvPicPr>
          <p:cNvPr id="7" name="Picture 4" descr="\\a015\吴双婷\线.tif"/>
          <p:cNvPicPr>
            <a:picLocks noChangeAspect="1" noChangeArrowheads="1"/>
          </p:cNvPicPr>
          <p:nvPr/>
        </p:nvPicPr>
        <p:blipFill>
          <a:blip r:embed="rId4" cstate="print"/>
          <a:srcRect/>
          <a:stretch>
            <a:fillRect/>
          </a:stretch>
        </p:blipFill>
        <p:spPr bwMode="auto">
          <a:xfrm>
            <a:off x="4417695" y="1562735"/>
            <a:ext cx="1435100"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4" cstate="print"/>
          <a:srcRect/>
          <a:stretch>
            <a:fillRect/>
          </a:stretch>
        </p:blipFill>
        <p:spPr bwMode="auto">
          <a:xfrm>
            <a:off x="6585585" y="4127500"/>
            <a:ext cx="162877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7"/>
                                        </p:tgtEl>
                                      </p:cBhvr>
                                    </p:animEffect>
                                    <p:set>
                                      <p:cBhvr>
                                        <p:cTn id="7" dur="1" fill="hold">
                                          <p:stCondLst>
                                            <p:cond delay="19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8"/>
                                        </p:tgtEl>
                                      </p:cBhvr>
                                    </p:animEffect>
                                    <p:set>
                                      <p:cBhvr>
                                        <p:cTn id="12"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193174"/>
            <a:ext cx="8316000" cy="4845050"/>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2325" kern="0" spc="12747"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take...into account</a:t>
            </a:r>
            <a:r>
              <a:rPr lang="zh-CN" altLang="en-US" sz="1815" kern="0" dirty="0" smtClean="0">
                <a:solidFill>
                  <a:srgbClr val="000000"/>
                </a:solidFill>
                <a:latin typeface="Times New Roman" panose="02020603050405020304" pitchFamily="65" charset="-122"/>
                <a:ea typeface="宋体" panose="02010600030101010101" pitchFamily="2" charset="-122"/>
              </a:rPr>
              <a:t>把</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考虑进去</a:t>
            </a:r>
            <a:r>
              <a:rPr lang="en-US" altLang="zh-CN" sz="1815" kern="0" dirty="0" smtClean="0">
                <a:solidFill>
                  <a:srgbClr val="000000"/>
                </a:solidFill>
                <a:latin typeface="Times New Roman" panose="02020603050405020304" pitchFamily="65" charset="-122"/>
                <a:ea typeface="宋体" panose="02010600030101010101" pitchFamily="2" charset="-122"/>
              </a:rPr>
              <a:t/>
            </a:r>
            <a:br>
              <a:rPr lang="en-US" altLang="zh-CN" sz="1815" kern="0" dirty="0" smtClean="0">
                <a:solidFill>
                  <a:srgbClr val="000000"/>
                </a:solidFill>
                <a:latin typeface="Times New Roman" panose="02020603050405020304" pitchFamily="65" charset="-122"/>
                <a:ea typeface="宋体" panose="02010600030101010101" pitchFamily="2" charset="-122"/>
              </a:rPr>
            </a:br>
            <a:r>
              <a:rPr lang="en-US" altLang="zh-CN" sz="1815" kern="0" dirty="0" smtClean="0">
                <a:solidFill>
                  <a:srgbClr val="000000"/>
                </a:solidFill>
                <a:latin typeface="Times New Roman" panose="02020603050405020304" pitchFamily="65" charset="-122"/>
                <a:ea typeface="宋体" panose="02010600030101010101" pitchFamily="2" charset="-122"/>
              </a:rPr>
              <a:t> In some cases, local produce might have used more energy and produced more greenhouse gases than produce grown a long way away—even taking into account its transport.(</a:t>
            </a:r>
            <a:r>
              <a:rPr lang="zh-CN" altLang="en-US" sz="1815" kern="0" dirty="0" smtClean="0">
                <a:solidFill>
                  <a:srgbClr val="000000"/>
                </a:solidFill>
                <a:latin typeface="Times New Roman" panose="02020603050405020304" pitchFamily="65" charset="-122"/>
                <a:ea typeface="宋体" panose="02010600030101010101" pitchFamily="2" charset="-122"/>
              </a:rPr>
              <a:t>教材</a:t>
            </a:r>
            <a:r>
              <a:rPr lang="en-US" altLang="zh-CN" sz="1815" kern="0" dirty="0" smtClean="0">
                <a:solidFill>
                  <a:srgbClr val="000000"/>
                </a:solidFill>
                <a:latin typeface="Times New Roman" panose="02020603050405020304" pitchFamily="65" charset="-122"/>
                <a:ea typeface="宋体" panose="02010600030101010101" pitchFamily="2" charset="-122"/>
              </a:rPr>
              <a:t>P69)</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在某些情况下，即使将运输考虑在内，本地农产品也可能比距离遥远的地方种植的农产品耗能更多，产生的温室气体也更多。</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       情景导学</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The witness gave an account of the traffic accident to the police.</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目击者向警方描述了这起交通事故。</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Innocent people get into trouble on account of others’ misfortune.</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城门失火，殃及池鱼。</a:t>
            </a:r>
            <a:endParaRPr lang="en-US" altLang="zh-CN" sz="1815" kern="0" dirty="0" smtClean="0">
              <a:solidFill>
                <a:srgbClr val="000000"/>
              </a:solidFill>
              <a:latin typeface="Times New Roman" panose="02020603050405020304" pitchFamily="65" charset="-122"/>
              <a:ea typeface="宋体" panose="02010600030101010101" pitchFamily="2" charset="-122"/>
            </a:endParaRPr>
          </a:p>
        </p:txBody>
      </p:sp>
      <p:pic>
        <p:nvPicPr>
          <p:cNvPr id="4" name="图片 4" descr="textimage40.jpeg"/>
          <p:cNvPicPr>
            <a:picLocks noChangeAspect="1"/>
          </p:cNvPicPr>
          <p:nvPr/>
        </p:nvPicPr>
        <p:blipFill>
          <a:blip r:embed="rId3" cstate="print"/>
          <a:stretch>
            <a:fillRect/>
          </a:stretch>
        </p:blipFill>
        <p:spPr>
          <a:xfrm>
            <a:off x="785786" y="1316055"/>
            <a:ext cx="1565984" cy="405130"/>
          </a:xfrm>
          <a:prstGeom prst="rect">
            <a:avLst/>
          </a:prstGeom>
        </p:spPr>
      </p:pic>
      <p:pic>
        <p:nvPicPr>
          <p:cNvPr id="5" name="图片 5" descr="textimage41.jpeg"/>
          <p:cNvPicPr>
            <a:picLocks noChangeAspect="1"/>
          </p:cNvPicPr>
          <p:nvPr/>
        </p:nvPicPr>
        <p:blipFill>
          <a:blip r:embed="rId4" cstate="print"/>
          <a:stretch>
            <a:fillRect/>
          </a:stretch>
        </p:blipFill>
        <p:spPr>
          <a:xfrm>
            <a:off x="785786" y="3907818"/>
            <a:ext cx="209549" cy="238125"/>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777063"/>
            <a:ext cx="8316000" cy="563943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en-US" altLang="zh-CN" sz="1815" kern="0" dirty="0" smtClean="0">
                <a:solidFill>
                  <a:srgbClr val="000000"/>
                </a:solidFill>
                <a:latin typeface="Times New Roman" panose="02020603050405020304" pitchFamily="65" charset="-122"/>
                <a:ea typeface="宋体" panose="02010600030101010101" pitchFamily="2" charset="-122"/>
              </a:rPr>
              <a:t>On no account should we give up the plan.</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我们决不放弃这个计划。</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Can you account for how the money got into your bag?</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你能解释钱是怎样到你包里的吗</a:t>
            </a:r>
            <a:r>
              <a:rPr lang="en-US" altLang="zh-CN"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(21st Century Teens,2021</a:t>
            </a:r>
            <a:r>
              <a:rPr lang="zh-CN" altLang="en-US" sz="1815" kern="0" dirty="0" smtClean="0">
                <a:solidFill>
                  <a:srgbClr val="000000"/>
                </a:solidFill>
                <a:latin typeface="Times New Roman" panose="02020603050405020304" pitchFamily="65" charset="-122"/>
                <a:ea typeface="宋体" panose="02010600030101010101" pitchFamily="2" charset="-122"/>
              </a:rPr>
              <a:t>年</a:t>
            </a:r>
            <a:r>
              <a:rPr lang="en-US" altLang="zh-CN" sz="1815" kern="0" dirty="0" smtClean="0">
                <a:solidFill>
                  <a:srgbClr val="000000"/>
                </a:solidFill>
                <a:latin typeface="Times New Roman" panose="02020603050405020304" pitchFamily="65" charset="-122"/>
                <a:ea typeface="宋体" panose="02010600030101010101" pitchFamily="2" charset="-122"/>
              </a:rPr>
              <a:t>3</a:t>
            </a:r>
            <a:r>
              <a:rPr lang="zh-CN" altLang="en-US" sz="1815" kern="0" dirty="0" smtClean="0">
                <a:solidFill>
                  <a:srgbClr val="000000"/>
                </a:solidFill>
                <a:latin typeface="Times New Roman" panose="02020603050405020304" pitchFamily="65" charset="-122"/>
                <a:ea typeface="宋体" panose="02010600030101010101" pitchFamily="2" charset="-122"/>
              </a:rPr>
              <a:t>月</a:t>
            </a:r>
            <a:r>
              <a:rPr lang="en-US" altLang="zh-CN" sz="1815" kern="0" dirty="0" smtClean="0">
                <a:solidFill>
                  <a:srgbClr val="000000"/>
                </a:solidFill>
                <a:latin typeface="Times New Roman" panose="02020603050405020304" pitchFamily="65" charset="-122"/>
                <a:ea typeface="宋体" panose="02010600030101010101" pitchFamily="2" charset="-122"/>
              </a:rPr>
              <a:t>)Electricity produced by fossil fuels accounts for 70 percent of China’s total power.</a:t>
            </a:r>
            <a:r>
              <a:rPr lang="zh-CN" altLang="en-US" sz="1815" kern="0" dirty="0" smtClean="0">
                <a:solidFill>
                  <a:srgbClr val="000000"/>
                </a:solidFill>
                <a:latin typeface="Times New Roman" panose="02020603050405020304" pitchFamily="65" charset="-122"/>
                <a:ea typeface="宋体" panose="02010600030101010101" pitchFamily="2" charset="-122"/>
              </a:rPr>
              <a:t>化石燃料产生的电力占中国总电力的</a:t>
            </a:r>
            <a:r>
              <a:rPr lang="en-US" altLang="zh-CN" sz="1815" kern="0" dirty="0" smtClean="0">
                <a:solidFill>
                  <a:srgbClr val="000000"/>
                </a:solidFill>
                <a:latin typeface="Times New Roman" panose="02020603050405020304" pitchFamily="65" charset="-122"/>
                <a:ea typeface="宋体" panose="02010600030101010101" pitchFamily="2" charset="-122"/>
              </a:rPr>
              <a:t>70%</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      归纳拓展</a:t>
            </a:r>
            <a:endParaRPr lang="zh-CN" altLang="en-US" dirty="0"/>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①account </a:t>
            </a:r>
            <a:r>
              <a:rPr lang="en-US" altLang="zh-CN"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叙述；描写；报道；账目；账户</a:t>
            </a:r>
            <a:r>
              <a:rPr lang="en-US" altLang="zh-CN" sz="1815"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认为是</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②</a:t>
            </a:r>
            <a:r>
              <a:rPr lang="en-US" altLang="zh-CN" sz="1815" kern="0" dirty="0" smtClean="0">
                <a:solidFill>
                  <a:srgbClr val="000000"/>
                </a:solidFill>
                <a:latin typeface="Times New Roman" panose="02020603050405020304" pitchFamily="65" charset="-122"/>
                <a:ea typeface="宋体" panose="02010600030101010101" pitchFamily="2" charset="-122"/>
              </a:rPr>
              <a:t>give an account</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of    </a:t>
            </a:r>
            <a:r>
              <a:rPr lang="zh-CN" altLang="en-US" sz="1815" kern="0" dirty="0" smtClean="0">
                <a:solidFill>
                  <a:srgbClr val="000000"/>
                </a:solidFill>
                <a:latin typeface="Times New Roman" panose="02020603050405020304" pitchFamily="65" charset="-122"/>
                <a:ea typeface="宋体" panose="02010600030101010101" pitchFamily="2" charset="-122"/>
              </a:rPr>
              <a:t>对</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进行描述</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③ </a:t>
            </a:r>
            <a:r>
              <a:rPr lang="zh-CN" altLang="en-US" sz="1815" u="sng"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on    </a:t>
            </a:r>
            <a:r>
              <a:rPr lang="en-US" altLang="zh-CN" sz="1815" kern="0" dirty="0" smtClean="0">
                <a:solidFill>
                  <a:srgbClr val="000000"/>
                </a:solidFill>
                <a:latin typeface="Times New Roman" panose="02020603050405020304" pitchFamily="65" charset="-122"/>
                <a:ea typeface="宋体" panose="02010600030101010101" pitchFamily="2" charset="-122"/>
              </a:rPr>
              <a:t>account of </a:t>
            </a:r>
            <a:r>
              <a:rPr lang="zh-CN" altLang="en-US" sz="1815" kern="0" dirty="0" smtClean="0">
                <a:solidFill>
                  <a:srgbClr val="000000"/>
                </a:solidFill>
                <a:latin typeface="Times New Roman" panose="02020603050405020304" pitchFamily="65" charset="-122"/>
                <a:ea typeface="宋体" panose="02010600030101010101" pitchFamily="2" charset="-122"/>
              </a:rPr>
              <a:t>因为，由于</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④ </a:t>
            </a:r>
            <a:r>
              <a:rPr lang="zh-CN" altLang="en-US" sz="1815" u="sng"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on    </a:t>
            </a:r>
            <a:r>
              <a:rPr lang="en-US" altLang="zh-CN" sz="1815" kern="0" dirty="0" smtClean="0">
                <a:solidFill>
                  <a:srgbClr val="000000"/>
                </a:solidFill>
                <a:latin typeface="Times New Roman" panose="02020603050405020304" pitchFamily="65" charset="-122"/>
                <a:ea typeface="宋体" panose="02010600030101010101" pitchFamily="2" charset="-122"/>
              </a:rPr>
              <a:t>no account=not on any account</a:t>
            </a:r>
            <a:r>
              <a:rPr lang="zh-CN" altLang="en-US" sz="1815" kern="0" dirty="0" smtClean="0">
                <a:solidFill>
                  <a:srgbClr val="000000"/>
                </a:solidFill>
                <a:latin typeface="Times New Roman" panose="02020603050405020304" pitchFamily="65" charset="-122"/>
                <a:ea typeface="宋体" panose="02010600030101010101" pitchFamily="2" charset="-122"/>
              </a:rPr>
              <a:t>决不；</a:t>
            </a:r>
            <a:r>
              <a:rPr lang="zh-CN" altLang="en-US" sz="1815" kern="0" spc="-150" dirty="0" smtClean="0">
                <a:solidFill>
                  <a:srgbClr val="000000"/>
                </a:solidFill>
                <a:latin typeface="Times New Roman" panose="02020603050405020304" pitchFamily="65" charset="-122"/>
                <a:ea typeface="宋体" panose="02010600030101010101" pitchFamily="2" charset="-122"/>
              </a:rPr>
              <a:t>绝对不（位于句首时句子用部分</a:t>
            </a:r>
            <a:r>
              <a:rPr lang="zh-CN" altLang="en-US" sz="1815" kern="0" dirty="0" smtClean="0">
                <a:solidFill>
                  <a:srgbClr val="000000"/>
                </a:solidFill>
                <a:latin typeface="Times New Roman" panose="02020603050405020304" pitchFamily="65" charset="-122"/>
                <a:ea typeface="宋体" panose="02010600030101010101" pitchFamily="2" charset="-122"/>
              </a:rPr>
              <a:t>倒装）⑤</a:t>
            </a:r>
            <a:r>
              <a:rPr lang="en-US" altLang="zh-CN" sz="1815" kern="0" dirty="0" smtClean="0">
                <a:solidFill>
                  <a:srgbClr val="000000"/>
                </a:solidFill>
                <a:latin typeface="Times New Roman" panose="02020603050405020304" pitchFamily="65" charset="-122"/>
                <a:ea typeface="宋体" panose="02010600030101010101" pitchFamily="2" charset="-122"/>
              </a:rPr>
              <a:t>take account of=take...into account</a:t>
            </a:r>
            <a:r>
              <a:rPr lang="zh-CN" altLang="en-US" sz="1815" kern="0" dirty="0" smtClean="0">
                <a:solidFill>
                  <a:srgbClr val="000000"/>
                </a:solidFill>
                <a:latin typeface="Times New Roman" panose="02020603050405020304" pitchFamily="65" charset="-122"/>
                <a:ea typeface="宋体" panose="02010600030101010101" pitchFamily="2" charset="-122"/>
              </a:rPr>
              <a:t>考虑到</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⑥</a:t>
            </a:r>
            <a:r>
              <a:rPr lang="en-US" altLang="zh-CN" sz="1815" kern="0" dirty="0" smtClean="0">
                <a:solidFill>
                  <a:srgbClr val="000000"/>
                </a:solidFill>
                <a:latin typeface="Times New Roman" panose="02020603050405020304" pitchFamily="65" charset="-122"/>
                <a:ea typeface="宋体" panose="02010600030101010101" pitchFamily="2" charset="-122"/>
              </a:rPr>
              <a:t>account </a:t>
            </a:r>
            <a:r>
              <a:rPr lang="en-US" altLang="zh-CN"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for    </a:t>
            </a:r>
            <a:r>
              <a:rPr lang="zh-CN" altLang="en-US" sz="1815" kern="0" dirty="0" smtClean="0">
                <a:solidFill>
                  <a:srgbClr val="000000"/>
                </a:solidFill>
                <a:latin typeface="Times New Roman" panose="02020603050405020304" pitchFamily="65" charset="-122"/>
                <a:ea typeface="宋体" panose="02010600030101010101" pitchFamily="2" charset="-122"/>
              </a:rPr>
              <a:t>解释，说明；是</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的原因；（数量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比例上）占</a:t>
            </a:r>
            <a:r>
              <a:rPr lang="en-US" altLang="zh-CN" sz="1815" kern="0" dirty="0" smtClean="0">
                <a:solidFill>
                  <a:srgbClr val="000000"/>
                </a:solidFill>
                <a:latin typeface="Times New Roman" panose="02020603050405020304" pitchFamily="65" charset="-122"/>
                <a:ea typeface="宋体" panose="02010600030101010101" pitchFamily="2" charset="-122"/>
              </a:rPr>
              <a:t>……</a:t>
            </a:r>
            <a:endParaRPr lang="zh-CN" altLang="en-US" dirty="0"/>
          </a:p>
        </p:txBody>
      </p:sp>
      <p:pic>
        <p:nvPicPr>
          <p:cNvPr id="3" name="图片 3" descr="textimage42.jpeg"/>
          <p:cNvPicPr>
            <a:picLocks noChangeAspect="1"/>
          </p:cNvPicPr>
          <p:nvPr/>
        </p:nvPicPr>
        <p:blipFill>
          <a:blip r:embed="rId3" cstate="print"/>
          <a:stretch>
            <a:fillRect/>
          </a:stretch>
        </p:blipFill>
        <p:spPr>
          <a:xfrm>
            <a:off x="752450" y="3396860"/>
            <a:ext cx="247650" cy="247649"/>
          </a:xfrm>
          <a:prstGeom prst="rect">
            <a:avLst/>
          </a:prstGeom>
        </p:spPr>
      </p:pic>
      <p:pic>
        <p:nvPicPr>
          <p:cNvPr id="4" name="Picture 4" descr="\\a015\吴双婷\线.tif"/>
          <p:cNvPicPr>
            <a:picLocks noChangeArrowheads="1"/>
          </p:cNvPicPr>
          <p:nvPr/>
        </p:nvPicPr>
        <p:blipFill>
          <a:blip r:embed="rId4" cstate="print"/>
          <a:srcRect/>
          <a:stretch>
            <a:fillRect/>
          </a:stretch>
        </p:blipFill>
        <p:spPr bwMode="auto">
          <a:xfrm>
            <a:off x="2447290" y="4244340"/>
            <a:ext cx="635000" cy="39600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4" cstate="print"/>
          <a:srcRect/>
          <a:stretch>
            <a:fillRect/>
          </a:stretch>
        </p:blipFill>
        <p:spPr bwMode="auto">
          <a:xfrm>
            <a:off x="1000125" y="4746625"/>
            <a:ext cx="61658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1000125" y="5175885"/>
            <a:ext cx="61658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1748790" y="6002655"/>
            <a:ext cx="63754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5"/>
                                        </p:tgtEl>
                                      </p:cBhvr>
                                    </p:animEffect>
                                    <p:set>
                                      <p:cBhvr>
                                        <p:cTn id="12" dur="1" fill="hold">
                                          <p:stCondLst>
                                            <p:cond delay="19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6"/>
                                        </p:tgtEl>
                                      </p:cBhvr>
                                    </p:animEffect>
                                    <p:set>
                                      <p:cBhvr>
                                        <p:cTn id="17" dur="1" fill="hold">
                                          <p:stCondLst>
                                            <p:cond delay="19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7"/>
                                        </p:tgtEl>
                                      </p:cBhvr>
                                    </p:animEffect>
                                    <p:set>
                                      <p:cBhvr>
                                        <p:cTn id="2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44842" y="2038916"/>
            <a:ext cx="8316000" cy="3011805"/>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写出</a:t>
            </a:r>
            <a:r>
              <a:rPr lang="en-US" altLang="zh-CN" sz="1815" kern="0" dirty="0" smtClean="0">
                <a:solidFill>
                  <a:srgbClr val="000000"/>
                </a:solidFill>
                <a:latin typeface="Times New Roman" panose="02020603050405020304" pitchFamily="65" charset="-122"/>
                <a:ea typeface="宋体" panose="02010600030101010101" pitchFamily="2" charset="-122"/>
              </a:rPr>
              <a:t>account for</a:t>
            </a:r>
            <a:r>
              <a:rPr lang="zh-CN" altLang="en-US" sz="1815" kern="0" dirty="0" smtClean="0">
                <a:solidFill>
                  <a:srgbClr val="000000"/>
                </a:solidFill>
                <a:latin typeface="Times New Roman" panose="02020603050405020304" pitchFamily="65" charset="-122"/>
                <a:ea typeface="宋体" panose="02010600030101010101" pitchFamily="2" charset="-122"/>
              </a:rPr>
              <a:t>在下列句中的含义</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6-1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2020</a:t>
            </a:r>
            <a:r>
              <a:rPr lang="zh-CN" altLang="en-US" sz="1815" kern="0" dirty="0" smtClean="0">
                <a:solidFill>
                  <a:srgbClr val="000000"/>
                </a:solidFill>
                <a:latin typeface="Times New Roman" panose="02020603050405020304" pitchFamily="65" charset="-122"/>
                <a:ea typeface="宋体" panose="02010600030101010101" pitchFamily="2" charset="-122"/>
              </a:rPr>
              <a:t>全国</a:t>
            </a:r>
            <a:r>
              <a:rPr lang="en-US" altLang="zh-CN" sz="1815" kern="0" dirty="0" smtClean="0">
                <a:solidFill>
                  <a:srgbClr val="000000"/>
                </a:solidFill>
                <a:latin typeface="Times New Roman" panose="02020603050405020304" pitchFamily="65" charset="-122"/>
                <a:ea typeface="宋体" panose="02010600030101010101" pitchFamily="2" charset="-122"/>
              </a:rPr>
              <a:t>Ⅰ</a:t>
            </a:r>
            <a:r>
              <a:rPr lang="zh-CN" altLang="en-US" sz="1815" kern="0" dirty="0" smtClean="0">
                <a:solidFill>
                  <a:srgbClr val="000000"/>
                </a:solidFill>
                <a:latin typeface="Times New Roman" panose="02020603050405020304" pitchFamily="65" charset="-122"/>
                <a:ea typeface="宋体" panose="02010600030101010101" pitchFamily="2" charset="-122"/>
              </a:rPr>
              <a:t>，阅读理解</a:t>
            </a:r>
            <a:r>
              <a:rPr lang="en-US" altLang="zh-CN" sz="1815" kern="0" dirty="0" smtClean="0">
                <a:solidFill>
                  <a:srgbClr val="000000"/>
                </a:solidFill>
                <a:latin typeface="Times New Roman" panose="02020603050405020304" pitchFamily="65" charset="-122"/>
                <a:ea typeface="宋体" panose="02010600030101010101" pitchFamily="2" charset="-122"/>
              </a:rPr>
              <a:t>D</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Lighting accounts for about 7% of the total electricity consumed in the US.</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a:t>
            </a:r>
            <a:r>
              <a:rPr lang="zh-CN" altLang="en-US" sz="1815" u="sng" kern="0" dirty="0" smtClean="0">
                <a:solidFill>
                  <a:srgbClr val="FF0000"/>
                </a:solidFill>
                <a:latin typeface="Times New Roman" panose="02020603050405020304" pitchFamily="65" charset="-122"/>
                <a:ea typeface="宋体" panose="02010600030101010101" pitchFamily="2" charset="-122"/>
              </a:rPr>
              <a:t>数量</a:t>
            </a:r>
            <a:r>
              <a:rPr lang="en-US" altLang="zh-CN" sz="1815" u="sng" kern="0" dirty="0" smtClean="0">
                <a:solidFill>
                  <a:srgbClr val="FF0000"/>
                </a:solidFill>
                <a:latin typeface="Times New Roman" panose="02020603050405020304" pitchFamily="65" charset="-122"/>
                <a:ea typeface="宋体" panose="02010600030101010101" pitchFamily="2" charset="-122"/>
              </a:rPr>
              <a:t>/</a:t>
            </a:r>
            <a:r>
              <a:rPr lang="zh-CN" altLang="en-US" sz="1815" u="sng" kern="0" dirty="0" smtClean="0">
                <a:solidFill>
                  <a:srgbClr val="FF0000"/>
                </a:solidFill>
                <a:latin typeface="Times New Roman" panose="02020603050405020304" pitchFamily="65" charset="-122"/>
                <a:ea typeface="宋体" panose="02010600030101010101" pitchFamily="2" charset="-122"/>
              </a:rPr>
              <a:t>比例上</a:t>
            </a:r>
            <a:r>
              <a:rPr lang="en-US" altLang="zh-CN" sz="1815" u="sng" kern="0" dirty="0" smtClean="0">
                <a:solidFill>
                  <a:srgbClr val="FF0000"/>
                </a:solidFill>
                <a:latin typeface="Times New Roman" panose="02020603050405020304" pitchFamily="65" charset="-122"/>
                <a:ea typeface="宋体" panose="02010600030101010101" pitchFamily="2" charset="-122"/>
              </a:rPr>
              <a:t>)</a:t>
            </a:r>
            <a:r>
              <a:rPr lang="zh-CN" altLang="en-US" sz="1815" u="sng" kern="0" dirty="0" smtClean="0">
                <a:solidFill>
                  <a:srgbClr val="FF0000"/>
                </a:solidFill>
                <a:latin typeface="Times New Roman" panose="02020603050405020304" pitchFamily="65" charset="-122"/>
                <a:ea typeface="宋体" panose="02010600030101010101" pitchFamily="2" charset="-122"/>
              </a:rPr>
              <a:t>占</a:t>
            </a:r>
            <a:r>
              <a:rPr lang="en-US" altLang="zh-CN" sz="1815" u="sng"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句意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照明用电大约占美国总用电量的</a:t>
            </a:r>
            <a:r>
              <a:rPr lang="en-US" altLang="zh-CN" sz="1815" kern="0" dirty="0" smtClean="0">
                <a:solidFill>
                  <a:srgbClr val="000000"/>
                </a:solidFill>
                <a:latin typeface="Times New Roman" panose="02020603050405020304" pitchFamily="65" charset="-122"/>
                <a:ea typeface="宋体" panose="02010600030101010101" pitchFamily="2" charset="-122"/>
              </a:rPr>
              <a:t>7%</a:t>
            </a:r>
            <a:r>
              <a:rPr lang="zh-CN" altLang="en-US"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6-2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2020</a:t>
            </a:r>
            <a:r>
              <a:rPr lang="zh-CN" altLang="en-US" sz="1815" kern="0" dirty="0" smtClean="0">
                <a:solidFill>
                  <a:srgbClr val="000000"/>
                </a:solidFill>
                <a:latin typeface="Times New Roman" panose="02020603050405020304" pitchFamily="65" charset="-122"/>
                <a:ea typeface="宋体" panose="02010600030101010101" pitchFamily="2" charset="-122"/>
              </a:rPr>
              <a:t>浙江，阅读理解</a:t>
            </a:r>
            <a:r>
              <a:rPr lang="en-US" altLang="zh-CN" sz="1815" kern="0" dirty="0" smtClean="0">
                <a:solidFill>
                  <a:srgbClr val="000000"/>
                </a:solidFill>
                <a:latin typeface="Times New Roman" panose="02020603050405020304" pitchFamily="65" charset="-122"/>
                <a:ea typeface="宋体" panose="02010600030101010101" pitchFamily="2" charset="-122"/>
              </a:rPr>
              <a:t>C</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The results held true even after the scientists accounted for the participants’ overall health status.</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解释，说明    </a:t>
            </a:r>
            <a:r>
              <a:rPr lang="zh-CN" altLang="en-US"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句意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即使在科学家解释了参与者的整体健康状况后，这个结果仍然成立。</a:t>
            </a:r>
            <a:endParaRPr lang="zh-CN" altLang="en-US" dirty="0"/>
          </a:p>
        </p:txBody>
      </p:sp>
      <p:pic>
        <p:nvPicPr>
          <p:cNvPr id="5" name="图片 3" descr="textimage5.jpeg"/>
          <p:cNvPicPr>
            <a:picLocks noChangeAspect="1"/>
          </p:cNvPicPr>
          <p:nvPr/>
        </p:nvPicPr>
        <p:blipFill>
          <a:blip r:embed="rId3" cstate="print"/>
          <a:stretch>
            <a:fillRect/>
          </a:stretch>
        </p:blipFill>
        <p:spPr>
          <a:xfrm>
            <a:off x="642910" y="1634319"/>
            <a:ext cx="1139288" cy="384602"/>
          </a:xfrm>
          <a:prstGeom prst="rect">
            <a:avLst/>
          </a:prstGeom>
        </p:spPr>
      </p:pic>
      <p:pic>
        <p:nvPicPr>
          <p:cNvPr id="6" name="图片 3" descr="textimage35.jpeg"/>
          <p:cNvPicPr>
            <a:picLocks noChangeAspect="1"/>
          </p:cNvPicPr>
          <p:nvPr/>
        </p:nvPicPr>
        <p:blipFill>
          <a:blip r:embed="rId4" cstate="print"/>
          <a:stretch>
            <a:fillRect/>
          </a:stretch>
        </p:blipFill>
        <p:spPr>
          <a:xfrm>
            <a:off x="3853900" y="2564752"/>
            <a:ext cx="357190" cy="239987"/>
          </a:xfrm>
          <a:prstGeom prst="rect">
            <a:avLst/>
          </a:prstGeom>
        </p:spPr>
      </p:pic>
      <p:pic>
        <p:nvPicPr>
          <p:cNvPr id="7" name="图片 3" descr="textimage35.jpeg"/>
          <p:cNvPicPr>
            <a:picLocks noChangeAspect="1"/>
          </p:cNvPicPr>
          <p:nvPr/>
        </p:nvPicPr>
        <p:blipFill>
          <a:blip r:embed="rId4" cstate="print"/>
          <a:stretch>
            <a:fillRect/>
          </a:stretch>
        </p:blipFill>
        <p:spPr>
          <a:xfrm>
            <a:off x="3639586" y="3804871"/>
            <a:ext cx="357190" cy="239987"/>
          </a:xfrm>
          <a:prstGeom prst="rect">
            <a:avLst/>
          </a:prstGeom>
        </p:spPr>
      </p:pic>
      <p:pic>
        <p:nvPicPr>
          <p:cNvPr id="8" name="Picture 4" descr="\\a015\吴双婷\线.tif"/>
          <p:cNvPicPr>
            <a:picLocks noChangeAspect="1" noChangeArrowheads="1"/>
          </p:cNvPicPr>
          <p:nvPr/>
        </p:nvPicPr>
        <p:blipFill>
          <a:blip r:embed="rId5" cstate="print"/>
          <a:srcRect/>
          <a:stretch>
            <a:fillRect/>
          </a:stretch>
        </p:blipFill>
        <p:spPr bwMode="auto">
          <a:xfrm>
            <a:off x="3237865" y="2956560"/>
            <a:ext cx="2487930"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5" cstate="print"/>
          <a:srcRect/>
          <a:stretch>
            <a:fillRect/>
          </a:stretch>
        </p:blipFill>
        <p:spPr bwMode="auto">
          <a:xfrm>
            <a:off x="5260340" y="4243070"/>
            <a:ext cx="158369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8"/>
                                        </p:tgtEl>
                                      </p:cBhvr>
                                    </p:animEffect>
                                    <p:set>
                                      <p:cBhvr>
                                        <p:cTn id="7" dur="1" fill="hold">
                                          <p:stCondLst>
                                            <p:cond delay="19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9"/>
                                        </p:tgtEl>
                                      </p:cBhvr>
                                    </p:animEffect>
                                    <p:set>
                                      <p:cBhvr>
                                        <p:cTn id="12" dur="1" fill="hold">
                                          <p:stCondLst>
                                            <p:cond delay="1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324428"/>
            <a:ext cx="8316000" cy="4307205"/>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单句语法填空</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6-3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2019</a:t>
            </a:r>
            <a:r>
              <a:rPr lang="zh-CN" altLang="en-US" sz="1815" kern="0" dirty="0" smtClean="0">
                <a:solidFill>
                  <a:srgbClr val="000000"/>
                </a:solidFill>
                <a:latin typeface="Times New Roman" panose="02020603050405020304" pitchFamily="65" charset="-122"/>
                <a:ea typeface="宋体" panose="02010600030101010101" pitchFamily="2" charset="-122"/>
              </a:rPr>
              <a:t>江苏，阅读理解</a:t>
            </a:r>
            <a:r>
              <a:rPr lang="en-US" altLang="zh-CN" sz="1815" kern="0" dirty="0" smtClean="0">
                <a:solidFill>
                  <a:srgbClr val="000000"/>
                </a:solidFill>
                <a:latin typeface="Times New Roman" panose="02020603050405020304" pitchFamily="65" charset="-122"/>
                <a:ea typeface="宋体" panose="02010600030101010101" pitchFamily="2" charset="-122"/>
              </a:rPr>
              <a:t>C</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The example in Paragraph 4 suggests that donators should take people’s essential needs </a:t>
            </a:r>
            <a:r>
              <a:rPr lang="en-US" altLang="zh-CN" sz="1815" u="sng" kern="0" dirty="0" smtClean="0">
                <a:solidFill>
                  <a:srgbClr val="FF0000"/>
                </a:solidFill>
                <a:latin typeface="Times New Roman" panose="02020603050405020304" pitchFamily="65" charset="-122"/>
                <a:ea typeface="宋体" panose="02010600030101010101" pitchFamily="2" charset="-122"/>
              </a:rPr>
              <a:t>    into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account.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考查介词。句意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第</a:t>
            </a:r>
            <a:r>
              <a:rPr lang="en-US" altLang="zh-CN" sz="1815" kern="0" dirty="0" smtClean="0">
                <a:solidFill>
                  <a:srgbClr val="000000"/>
                </a:solidFill>
                <a:latin typeface="Times New Roman" panose="02020603050405020304" pitchFamily="65" charset="-122"/>
                <a:ea typeface="宋体" panose="02010600030101010101" pitchFamily="2" charset="-122"/>
              </a:rPr>
              <a:t>4</a:t>
            </a:r>
            <a:r>
              <a:rPr lang="zh-CN" altLang="en-US" sz="1815" kern="0" dirty="0" smtClean="0">
                <a:solidFill>
                  <a:srgbClr val="000000"/>
                </a:solidFill>
                <a:latin typeface="Times New Roman" panose="02020603050405020304" pitchFamily="65" charset="-122"/>
                <a:ea typeface="宋体" panose="02010600030101010101" pitchFamily="2" charset="-122"/>
              </a:rPr>
              <a:t>段中的例子表明</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捐赠者应考虑到人们的基本需求。</a:t>
            </a:r>
            <a:r>
              <a:rPr lang="en-US" altLang="zh-CN" sz="1815" kern="0" dirty="0" smtClean="0">
                <a:solidFill>
                  <a:srgbClr val="000000"/>
                </a:solidFill>
                <a:latin typeface="Times New Roman" panose="02020603050405020304" pitchFamily="65" charset="-122"/>
                <a:ea typeface="宋体" panose="02010600030101010101" pitchFamily="2" charset="-122"/>
              </a:rPr>
              <a:t>take...into account</a:t>
            </a:r>
            <a:r>
              <a:rPr lang="zh-CN" altLang="en-US" sz="1815" kern="0" dirty="0" smtClean="0">
                <a:solidFill>
                  <a:srgbClr val="000000"/>
                </a:solidFill>
                <a:latin typeface="Times New Roman" panose="02020603050405020304" pitchFamily="65" charset="-122"/>
                <a:ea typeface="宋体" panose="02010600030101010101" pitchFamily="2" charset="-122"/>
              </a:rPr>
              <a:t>意为“把</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考虑进去”</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故本空应用介词</a:t>
            </a:r>
            <a:r>
              <a:rPr lang="en-US" altLang="zh-CN" sz="1815" kern="0" dirty="0" smtClean="0">
                <a:solidFill>
                  <a:srgbClr val="000000"/>
                </a:solidFill>
                <a:latin typeface="Times New Roman" panose="02020603050405020304" pitchFamily="65" charset="-122"/>
                <a:ea typeface="宋体" panose="02010600030101010101" pitchFamily="2" charset="-122"/>
              </a:rPr>
              <a:t>into</a:t>
            </a:r>
            <a:r>
              <a:rPr lang="zh-CN" altLang="en-US"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6-4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2017</a:t>
            </a:r>
            <a:r>
              <a:rPr lang="zh-CN" altLang="en-US" sz="1815" kern="0" dirty="0" smtClean="0">
                <a:solidFill>
                  <a:srgbClr val="000000"/>
                </a:solidFill>
                <a:latin typeface="Times New Roman" panose="02020603050405020304" pitchFamily="65" charset="-122"/>
                <a:ea typeface="宋体" panose="02010600030101010101" pitchFamily="2" charset="-122"/>
              </a:rPr>
              <a:t>江苏，阅读理解</a:t>
            </a:r>
            <a:r>
              <a:rPr lang="en-US" altLang="zh-CN" sz="1815" kern="0" dirty="0" smtClean="0">
                <a:solidFill>
                  <a:srgbClr val="000000"/>
                </a:solidFill>
                <a:latin typeface="Times New Roman" panose="02020603050405020304" pitchFamily="65" charset="-122"/>
                <a:ea typeface="宋体" panose="02010600030101010101" pitchFamily="2" charset="-122"/>
              </a:rPr>
              <a:t>A</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...this book also gives an account </a:t>
            </a:r>
            <a:r>
              <a:rPr lang="en-US" altLang="zh-CN" sz="1815" u="sng" kern="0" dirty="0" smtClean="0">
                <a:solidFill>
                  <a:srgbClr val="FF0000"/>
                </a:solidFill>
                <a:latin typeface="Times New Roman" panose="02020603050405020304" pitchFamily="65" charset="-122"/>
                <a:ea typeface="宋体" panose="02010600030101010101" pitchFamily="2" charset="-122"/>
              </a:rPr>
              <a:t>   of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 the lives </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of lesser-known individuals including the explorer </a:t>
            </a:r>
            <a:r>
              <a:rPr lang="en-US" altLang="zh-CN" sz="1815" kern="0" dirty="0" err="1" smtClean="0">
                <a:solidFill>
                  <a:srgbClr val="000000"/>
                </a:solidFill>
                <a:latin typeface="Times New Roman" panose="02020603050405020304" pitchFamily="65" charset="-122"/>
                <a:ea typeface="宋体" panose="02010600030101010101" pitchFamily="2" charset="-122"/>
              </a:rPr>
              <a:t>Mungo</a:t>
            </a:r>
            <a:r>
              <a:rPr lang="en-US" altLang="zh-CN" sz="1815" kern="0" dirty="0" smtClean="0">
                <a:solidFill>
                  <a:srgbClr val="000000"/>
                </a:solidFill>
                <a:latin typeface="Times New Roman" panose="02020603050405020304" pitchFamily="65" charset="-122"/>
                <a:ea typeface="宋体" panose="02010600030101010101" pitchFamily="2" charset="-122"/>
              </a:rPr>
              <a:t> Park and sculptor </a:t>
            </a:r>
            <a:r>
              <a:rPr lang="en-US" altLang="zh-CN" sz="1815" kern="0" dirty="0" err="1" smtClean="0">
                <a:solidFill>
                  <a:srgbClr val="000000"/>
                </a:solidFill>
                <a:latin typeface="Times New Roman" panose="02020603050405020304" pitchFamily="65" charset="-122"/>
                <a:ea typeface="宋体" panose="02010600030101010101" pitchFamily="2" charset="-122"/>
              </a:rPr>
              <a:t>Gutzon</a:t>
            </a:r>
            <a:r>
              <a:rPr lang="en-US" altLang="zh-CN" sz="1815" kern="0" dirty="0" smtClean="0">
                <a:solidFill>
                  <a:srgbClr val="000000"/>
                </a:solidFill>
                <a:latin typeface="Times New Roman" panose="02020603050405020304" pitchFamily="65" charset="-122"/>
                <a:ea typeface="宋体" panose="02010600030101010101" pitchFamily="2" charset="-122"/>
              </a:rPr>
              <a:t> </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Borglum.</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考查介词。此处表示“这本书还描述了一些不太知名的人的生活”</a:t>
            </a:r>
            <a:r>
              <a:rPr lang="en-US" altLang="zh-CN" sz="1815" kern="0" dirty="0" smtClean="0">
                <a:solidFill>
                  <a:srgbClr val="000000"/>
                </a:solidFill>
                <a:latin typeface="Times New Roman" panose="02020603050405020304" pitchFamily="65" charset="-122"/>
                <a:ea typeface="宋体" panose="02010600030101010101" pitchFamily="2" charset="-122"/>
              </a:rPr>
              <a:t>,give an account of</a:t>
            </a:r>
            <a:r>
              <a:rPr lang="zh-CN" altLang="en-US" sz="1815" kern="0" dirty="0" smtClean="0">
                <a:solidFill>
                  <a:srgbClr val="000000"/>
                </a:solidFill>
                <a:latin typeface="Times New Roman" panose="02020603050405020304" pitchFamily="65" charset="-122"/>
                <a:ea typeface="宋体" panose="02010600030101010101" pitchFamily="2" charset="-122"/>
              </a:rPr>
              <a:t>意为“对</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进行描述”</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故本空应用介词</a:t>
            </a:r>
            <a:r>
              <a:rPr lang="en-US" altLang="zh-CN" sz="1815" kern="0" dirty="0" smtClean="0">
                <a:solidFill>
                  <a:srgbClr val="000000"/>
                </a:solidFill>
                <a:latin typeface="Times New Roman" panose="02020603050405020304" pitchFamily="65" charset="-122"/>
                <a:ea typeface="宋体" panose="02010600030101010101" pitchFamily="2" charset="-122"/>
              </a:rPr>
              <a:t>of</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zh-CN" altLang="en-US" dirty="0"/>
          </a:p>
        </p:txBody>
      </p:sp>
      <p:pic>
        <p:nvPicPr>
          <p:cNvPr id="6" name="图片 3" descr="textimage35.jpeg"/>
          <p:cNvPicPr>
            <a:picLocks noChangeAspect="1"/>
          </p:cNvPicPr>
          <p:nvPr/>
        </p:nvPicPr>
        <p:blipFill>
          <a:blip r:embed="rId3" cstate="print"/>
          <a:stretch>
            <a:fillRect/>
          </a:stretch>
        </p:blipFill>
        <p:spPr>
          <a:xfrm>
            <a:off x="3714744" y="1870259"/>
            <a:ext cx="357190" cy="239987"/>
          </a:xfrm>
          <a:prstGeom prst="rect">
            <a:avLst/>
          </a:prstGeom>
        </p:spPr>
      </p:pic>
      <p:pic>
        <p:nvPicPr>
          <p:cNvPr id="7" name="图片 3" descr="textimage35.jpeg"/>
          <p:cNvPicPr>
            <a:picLocks noChangeAspect="1"/>
          </p:cNvPicPr>
          <p:nvPr/>
        </p:nvPicPr>
        <p:blipFill>
          <a:blip r:embed="rId3" cstate="print"/>
          <a:stretch>
            <a:fillRect/>
          </a:stretch>
        </p:blipFill>
        <p:spPr>
          <a:xfrm>
            <a:off x="3643306" y="3539006"/>
            <a:ext cx="357190" cy="239987"/>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4251960" y="2223770"/>
            <a:ext cx="748665"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4" cstate="print"/>
          <a:srcRect/>
          <a:stretch>
            <a:fillRect/>
          </a:stretch>
        </p:blipFill>
        <p:spPr bwMode="auto">
          <a:xfrm>
            <a:off x="7438410" y="3480594"/>
            <a:ext cx="500066"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8"/>
                                        </p:tgtEl>
                                      </p:cBhvr>
                                    </p:animEffect>
                                    <p:set>
                                      <p:cBhvr>
                                        <p:cTn id="12"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19939"/>
            <a:ext cx="8316000" cy="5401310"/>
          </a:xfrm>
          <a:prstGeom prst="rect">
            <a:avLst/>
          </a:prstGeom>
          <a:noFill/>
        </p:spPr>
        <p:txBody>
          <a:bodyPr wrap="square" lIns="0" tIns="0" rIns="0" bIns="0" rtlCol="0">
            <a:spAutoFit/>
          </a:bodyPr>
          <a:lstStyle/>
          <a:p>
            <a:pPr>
              <a:lnSpc>
                <a:spcPct val="150000"/>
              </a:lnSpc>
            </a:pPr>
            <a:r>
              <a:rPr lang="en-US" dirty="0" smtClean="0">
                <a:latin typeface="Times New Roman" panose="02020603050405020304" pitchFamily="18" charset="0"/>
                <a:cs typeface="Times New Roman" panose="02020603050405020304" pitchFamily="18" charset="0"/>
              </a:rPr>
              <a:t>(B)</a:t>
            </a:r>
            <a:r>
              <a:rPr lang="zh-CN" altLang="en-US" dirty="0" smtClean="0">
                <a:latin typeface="Times New Roman" panose="02020603050405020304" pitchFamily="18" charset="0"/>
                <a:cs typeface="Times New Roman" panose="02020603050405020304" pitchFamily="18" charset="0"/>
              </a:rPr>
              <a:t>阅读词汇</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明词义</a:t>
            </a:r>
          </a:p>
          <a:p>
            <a:pPr>
              <a:lnSpc>
                <a:spcPct val="150000"/>
              </a:lnSpc>
            </a:pPr>
            <a:r>
              <a:rPr lang="en-US" altLang="zh-CN" dirty="0" smtClean="0">
                <a:latin typeface="Times New Roman" panose="02020603050405020304" pitchFamily="18" charset="0"/>
                <a:cs typeface="Times New Roman" panose="02020603050405020304" pitchFamily="18" charset="0"/>
              </a:rPr>
              <a:t>1.fin </a:t>
            </a:r>
            <a:r>
              <a:rPr lang="en-US" altLang="zh-CN" i="1" dirty="0" smtClean="0">
                <a:latin typeface="Times New Roman" panose="02020603050405020304" pitchFamily="18" charset="0"/>
                <a:cs typeface="Times New Roman" panose="02020603050405020304" pitchFamily="18" charset="0"/>
              </a:rPr>
              <a:t>v.</a:t>
            </a:r>
            <a:r>
              <a:rPr lang="en-US" altLang="zh-CN" dirty="0" smtClean="0">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切去（鱼的）鳍    鱼鳍    </a:t>
            </a:r>
          </a:p>
          <a:p>
            <a:pPr>
              <a:lnSpc>
                <a:spcPct val="150000"/>
              </a:lnSpc>
            </a:pPr>
            <a:r>
              <a:rPr lang="en-US" altLang="zh-CN" dirty="0" smtClean="0">
                <a:latin typeface="Times New Roman" panose="02020603050405020304" pitchFamily="18" charset="0"/>
                <a:cs typeface="Times New Roman" panose="02020603050405020304" pitchFamily="18" charset="0"/>
              </a:rPr>
              <a:t>2.sustainable </a:t>
            </a:r>
            <a:r>
              <a:rPr lang="en-US" altLang="zh-CN" i="1" dirty="0" smtClean="0">
                <a:latin typeface="Times New Roman" panose="02020603050405020304" pitchFamily="18" charset="0"/>
                <a:cs typeface="Times New Roman" panose="02020603050405020304" pitchFamily="18" charset="0"/>
              </a:rPr>
              <a:t>adj. </a:t>
            </a:r>
            <a:r>
              <a:rPr lang="en-US" altLang="zh-CN" u="sng"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可持续的</a:t>
            </a:r>
            <a:r>
              <a:rPr lang="en-US" altLang="zh-CN" i="1" u="sng" dirty="0" smtClean="0">
                <a:solidFill>
                  <a:srgbClr val="FF0000"/>
                </a:solidFill>
                <a:latin typeface="Times New Roman" panose="02020603050405020304" pitchFamily="18" charset="0"/>
                <a:cs typeface="Times New Roman" panose="02020603050405020304" pitchFamily="18" charset="0"/>
              </a:rPr>
              <a:t>n. </a:t>
            </a:r>
            <a:r>
              <a:rPr lang="zh-CN" altLang="en-US" u="sng" dirty="0" smtClean="0">
                <a:solidFill>
                  <a:srgbClr val="FF0000"/>
                </a:solidFill>
                <a:latin typeface="Times New Roman" panose="02020603050405020304" pitchFamily="18" charset="0"/>
                <a:cs typeface="Times New Roman" panose="02020603050405020304" pitchFamily="18" charset="0"/>
              </a:rPr>
              <a:t>，不破坏环境的    </a:t>
            </a:r>
          </a:p>
          <a:p>
            <a:pPr>
              <a:lnSpc>
                <a:spcPct val="150000"/>
              </a:lnSpc>
            </a:pPr>
            <a:r>
              <a:rPr lang="en-US" altLang="zh-CN" dirty="0" smtClean="0">
                <a:latin typeface="Times New Roman" panose="02020603050405020304" pitchFamily="18" charset="0"/>
                <a:cs typeface="Times New Roman" panose="02020603050405020304" pitchFamily="18" charset="0"/>
              </a:rPr>
              <a:t>3.bulb </a:t>
            </a:r>
            <a:r>
              <a:rPr lang="en-US" altLang="zh-CN" i="1" dirty="0" smtClean="0">
                <a:latin typeface="Times New Roman" panose="02020603050405020304" pitchFamily="18" charset="0"/>
                <a:cs typeface="Times New Roman" panose="02020603050405020304" pitchFamily="18" charset="0"/>
              </a:rPr>
              <a:t>n.</a:t>
            </a:r>
            <a:r>
              <a:rPr lang="en-US" altLang="zh-CN" i="1" u="sng" dirty="0" smtClean="0">
                <a:latin typeface="Times New Roman" panose="02020603050405020304" pitchFamily="18" charset="0"/>
                <a:cs typeface="Times New Roman" panose="02020603050405020304" pitchFamily="18" charset="0"/>
              </a:rPr>
              <a:t> </a:t>
            </a:r>
            <a:r>
              <a:rPr lang="en-US" altLang="zh-CN" i="1" u="sng"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灯泡    </a:t>
            </a:r>
          </a:p>
          <a:p>
            <a:pPr>
              <a:lnSpc>
                <a:spcPct val="150000"/>
              </a:lnSpc>
            </a:pPr>
            <a:r>
              <a:rPr lang="en-US" altLang="zh-CN" dirty="0" smtClean="0">
                <a:latin typeface="Times New Roman" panose="02020603050405020304" pitchFamily="18" charset="0"/>
                <a:cs typeface="Times New Roman" panose="02020603050405020304" pitchFamily="18" charset="0"/>
              </a:rPr>
              <a:t>4.renewable </a:t>
            </a:r>
            <a:r>
              <a:rPr lang="en-US" altLang="zh-CN" i="1" dirty="0" smtClean="0">
                <a:latin typeface="Times New Roman" panose="02020603050405020304" pitchFamily="18" charset="0"/>
                <a:cs typeface="Times New Roman" panose="02020603050405020304" pitchFamily="18" charset="0"/>
              </a:rPr>
              <a:t>adj</a:t>
            </a:r>
            <a:r>
              <a:rPr lang="en-US" altLang="zh-CN" dirty="0" smtClean="0">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（能源）可更新的，可再生的，可恢复的    </a:t>
            </a:r>
            <a:endParaRPr lang="zh-CN" altLang="en-US" dirty="0" smtClean="0">
              <a:latin typeface="Times New Roman" panose="02020603050405020304" pitchFamily="18" charset="0"/>
              <a:cs typeface="Times New Roman" panose="02020603050405020304" pitchFamily="18" charset="0"/>
            </a:endParaRPr>
          </a:p>
          <a:p>
            <a:pPr>
              <a:lnSpc>
                <a:spcPct val="150000"/>
              </a:lnSpc>
            </a:pPr>
            <a:r>
              <a:rPr lang="en-US" altLang="zh-CN" dirty="0" smtClean="0">
                <a:latin typeface="Times New Roman" panose="02020603050405020304" pitchFamily="18" charset="0"/>
                <a:cs typeface="Times New Roman" panose="02020603050405020304" pitchFamily="18" charset="0"/>
              </a:rPr>
              <a:t>5.carbon </a:t>
            </a:r>
            <a:r>
              <a:rPr lang="en-US" altLang="zh-CN" i="1" dirty="0" smtClean="0">
                <a:latin typeface="Times New Roman" panose="02020603050405020304" pitchFamily="18" charset="0"/>
                <a:cs typeface="Times New Roman" panose="02020603050405020304" pitchFamily="18" charset="0"/>
              </a:rPr>
              <a:t>n</a:t>
            </a:r>
            <a:r>
              <a:rPr lang="en-US" altLang="zh-CN" dirty="0" smtClean="0">
                <a:latin typeface="Times New Roman" panose="02020603050405020304" pitchFamily="18" charset="0"/>
                <a:cs typeface="Times New Roman" panose="02020603050405020304" pitchFamily="18" charset="0"/>
              </a:rPr>
              <a:t>.</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碳   </a:t>
            </a:r>
            <a:r>
              <a:rPr lang="zh-CN" altLang="en-US" u="sng" dirty="0" smtClean="0">
                <a:latin typeface="Times New Roman" panose="02020603050405020304" pitchFamily="18" charset="0"/>
                <a:cs typeface="Times New Roman" panose="02020603050405020304" pitchFamily="18" charset="0"/>
              </a:rPr>
              <a:t> </a:t>
            </a:r>
          </a:p>
          <a:p>
            <a:pPr>
              <a:lnSpc>
                <a:spcPct val="150000"/>
              </a:lnSpc>
            </a:pPr>
            <a:r>
              <a:rPr lang="en-US" altLang="zh-CN" dirty="0" smtClean="0">
                <a:latin typeface="Times New Roman" panose="02020603050405020304" pitchFamily="18" charset="0"/>
                <a:cs typeface="Times New Roman" panose="02020603050405020304" pitchFamily="18" charset="0"/>
              </a:rPr>
              <a:t>6.reusable </a:t>
            </a:r>
            <a:r>
              <a:rPr lang="en-US" altLang="zh-CN" i="1" dirty="0" smtClean="0">
                <a:latin typeface="Times New Roman" panose="02020603050405020304" pitchFamily="18" charset="0"/>
                <a:cs typeface="Times New Roman" panose="02020603050405020304" pitchFamily="18" charset="0"/>
              </a:rPr>
              <a:t>adj</a:t>
            </a:r>
            <a:r>
              <a:rPr lang="en-US" altLang="zh-CN" dirty="0" smtClean="0">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可再度使用的，可多次使用的    </a:t>
            </a:r>
          </a:p>
          <a:p>
            <a:pPr>
              <a:lnSpc>
                <a:spcPct val="150000"/>
              </a:lnSpc>
            </a:pPr>
            <a:r>
              <a:rPr lang="en-US" altLang="zh-CN" dirty="0" smtClean="0">
                <a:latin typeface="Times New Roman" panose="02020603050405020304" pitchFamily="18" charset="0"/>
                <a:cs typeface="Times New Roman" panose="02020603050405020304" pitchFamily="18" charset="0"/>
              </a:rPr>
              <a:t>7.slide </a:t>
            </a:r>
            <a:r>
              <a:rPr lang="en-US" altLang="zh-CN" i="1" dirty="0" smtClean="0">
                <a:latin typeface="Times New Roman" panose="02020603050405020304" pitchFamily="18" charset="0"/>
                <a:cs typeface="Times New Roman" panose="02020603050405020304" pitchFamily="18" charset="0"/>
              </a:rPr>
              <a:t>n</a:t>
            </a:r>
            <a:r>
              <a:rPr lang="en-US" altLang="zh-CN" dirty="0" smtClean="0">
                <a:latin typeface="Times New Roman" panose="02020603050405020304" pitchFamily="18" charset="0"/>
                <a:cs typeface="Times New Roman" panose="02020603050405020304" pitchFamily="18" charset="0"/>
              </a:rPr>
              <a:t>.</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幻灯片    </a:t>
            </a:r>
          </a:p>
          <a:p>
            <a:pPr>
              <a:lnSpc>
                <a:spcPct val="150000"/>
              </a:lnSpc>
            </a:pPr>
            <a:r>
              <a:rPr lang="en-US" altLang="zh-CN" dirty="0" smtClean="0">
                <a:latin typeface="Times New Roman" panose="02020603050405020304" pitchFamily="18" charset="0"/>
                <a:cs typeface="Times New Roman" panose="02020603050405020304" pitchFamily="18" charset="0"/>
              </a:rPr>
              <a:t>8.stand-by </a:t>
            </a:r>
            <a:r>
              <a:rPr lang="en-US" altLang="zh-CN" i="1" dirty="0" smtClean="0">
                <a:latin typeface="Times New Roman" panose="02020603050405020304" pitchFamily="18" charset="0"/>
                <a:cs typeface="Times New Roman" panose="02020603050405020304" pitchFamily="18" charset="0"/>
              </a:rPr>
              <a:t>adj.</a:t>
            </a:r>
            <a:r>
              <a:rPr lang="en-US" altLang="zh-CN" i="1" dirty="0" smtClean="0">
                <a:solidFill>
                  <a:srgbClr val="FF0000"/>
                </a:solidFill>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备用的    </a:t>
            </a:r>
            <a:endParaRPr lang="zh-CN" altLang="en-US" u="sng" dirty="0" smtClean="0">
              <a:latin typeface="Times New Roman" panose="02020603050405020304" pitchFamily="18" charset="0"/>
              <a:cs typeface="Times New Roman" panose="02020603050405020304" pitchFamily="18" charset="0"/>
            </a:endParaRPr>
          </a:p>
          <a:p>
            <a:pPr>
              <a:lnSpc>
                <a:spcPct val="150000"/>
              </a:lnSpc>
            </a:pPr>
            <a:r>
              <a:rPr lang="en-US" altLang="zh-CN" dirty="0" smtClean="0">
                <a:latin typeface="Times New Roman" panose="02020603050405020304" pitchFamily="18" charset="0"/>
                <a:cs typeface="Times New Roman" panose="02020603050405020304" pitchFamily="18" charset="0"/>
              </a:rPr>
              <a:t>9.appliance </a:t>
            </a:r>
            <a:r>
              <a:rPr lang="en-US" altLang="zh-CN" i="1" dirty="0" smtClean="0">
                <a:latin typeface="Times New Roman" panose="02020603050405020304" pitchFamily="18" charset="0"/>
                <a:cs typeface="Times New Roman" panose="02020603050405020304" pitchFamily="18" charset="0"/>
              </a:rPr>
              <a:t>n. </a:t>
            </a:r>
            <a:r>
              <a:rPr lang="en-US" altLang="zh-CN" u="sng"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家用电器，家用器具    </a:t>
            </a:r>
          </a:p>
          <a:p>
            <a:pPr>
              <a:lnSpc>
                <a:spcPct val="150000"/>
              </a:lnSpc>
            </a:pPr>
            <a:r>
              <a:rPr lang="en-US" altLang="zh-CN" dirty="0" smtClean="0">
                <a:latin typeface="Times New Roman" panose="02020603050405020304" pitchFamily="18" charset="0"/>
                <a:cs typeface="Times New Roman" panose="02020603050405020304" pitchFamily="18" charset="0"/>
              </a:rPr>
              <a:t>10.plug </a:t>
            </a:r>
            <a:r>
              <a:rPr lang="en-US" altLang="zh-CN" i="1" dirty="0" smtClean="0">
                <a:latin typeface="Times New Roman" panose="02020603050405020304" pitchFamily="18" charset="0"/>
                <a:cs typeface="Times New Roman" panose="02020603050405020304" pitchFamily="18" charset="0"/>
              </a:rPr>
              <a:t>n. </a:t>
            </a:r>
            <a:r>
              <a:rPr lang="en-US" altLang="zh-CN" u="sng"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（电）插头    </a:t>
            </a:r>
          </a:p>
          <a:p>
            <a:pPr>
              <a:lnSpc>
                <a:spcPct val="150000"/>
              </a:lnSpc>
            </a:pPr>
            <a:r>
              <a:rPr lang="en-US" altLang="zh-CN" dirty="0" smtClean="0">
                <a:latin typeface="Times New Roman" panose="02020603050405020304" pitchFamily="18" charset="0"/>
                <a:cs typeface="Times New Roman" panose="02020603050405020304" pitchFamily="18" charset="0"/>
              </a:rPr>
              <a:t>11.litre </a:t>
            </a:r>
            <a:r>
              <a:rPr lang="en-US" altLang="zh-CN" i="1" dirty="0" smtClean="0">
                <a:latin typeface="Times New Roman" panose="02020603050405020304" pitchFamily="18" charset="0"/>
                <a:cs typeface="Times New Roman" panose="02020603050405020304" pitchFamily="18" charset="0"/>
              </a:rPr>
              <a:t>n</a:t>
            </a:r>
            <a:r>
              <a:rPr lang="en-US" altLang="zh-CN" dirty="0" smtClean="0">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升，公升    </a:t>
            </a:r>
          </a:p>
          <a:p>
            <a:pPr>
              <a:lnSpc>
                <a:spcPct val="150000"/>
              </a:lnSpc>
            </a:pPr>
            <a:r>
              <a:rPr lang="en-US" altLang="zh-CN" dirty="0" smtClean="0">
                <a:latin typeface="Times New Roman" panose="02020603050405020304" pitchFamily="18" charset="0"/>
                <a:cs typeface="Times New Roman" panose="02020603050405020304" pitchFamily="18" charset="0"/>
              </a:rPr>
              <a:t>12.canteen </a:t>
            </a:r>
            <a:r>
              <a:rPr lang="en-US" altLang="zh-CN" i="1" dirty="0" smtClean="0">
                <a:latin typeface="Times New Roman" panose="02020603050405020304" pitchFamily="18" charset="0"/>
                <a:cs typeface="Times New Roman" panose="02020603050405020304" pitchFamily="18" charset="0"/>
              </a:rPr>
              <a:t>n.</a:t>
            </a:r>
            <a:r>
              <a:rPr lang="en-US" altLang="zh-CN" i="1" dirty="0" smtClean="0">
                <a:solidFill>
                  <a:srgbClr val="FF0000"/>
                </a:solidFill>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（工厂、学校等的）食堂，餐厅    </a:t>
            </a:r>
            <a:endParaRPr lang="zh-CN" altLang="en-US" u="sng" dirty="0">
              <a:solidFill>
                <a:srgbClr val="FF0000"/>
              </a:solidFill>
              <a:latin typeface="Times New Roman" panose="02020603050405020304" pitchFamily="18" charset="0"/>
              <a:cs typeface="Times New Roman" panose="02020603050405020304" pitchFamily="18" charset="0"/>
            </a:endParaRPr>
          </a:p>
        </p:txBody>
      </p:sp>
      <p:pic>
        <p:nvPicPr>
          <p:cNvPr id="3" name="Picture 4" descr="\\a015\吴双婷\线.tif"/>
          <p:cNvPicPr>
            <a:picLocks noChangeAspect="1" noChangeArrowheads="1"/>
          </p:cNvPicPr>
          <p:nvPr/>
        </p:nvPicPr>
        <p:blipFill>
          <a:blip r:embed="rId3" cstate="print"/>
          <a:srcRect/>
          <a:stretch>
            <a:fillRect/>
          </a:stretch>
        </p:blipFill>
        <p:spPr bwMode="auto">
          <a:xfrm>
            <a:off x="1356995" y="1374140"/>
            <a:ext cx="2518410"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2355215" y="1777365"/>
            <a:ext cx="3145155"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1500167" y="2197885"/>
            <a:ext cx="785818"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2286000" y="2609850"/>
            <a:ext cx="439483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3" cstate="print"/>
          <a:srcRect/>
          <a:stretch>
            <a:fillRect/>
          </a:stretch>
        </p:blipFill>
        <p:spPr bwMode="auto">
          <a:xfrm>
            <a:off x="1785918" y="3016639"/>
            <a:ext cx="785818"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3" cstate="print"/>
          <a:srcRect/>
          <a:stretch>
            <a:fillRect/>
          </a:stretch>
        </p:blipFill>
        <p:spPr bwMode="auto">
          <a:xfrm>
            <a:off x="2143426" y="3442578"/>
            <a:ext cx="3286148"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3" cstate="print"/>
          <a:srcRect/>
          <a:stretch>
            <a:fillRect/>
          </a:stretch>
        </p:blipFill>
        <p:spPr bwMode="auto">
          <a:xfrm>
            <a:off x="1569085" y="3855085"/>
            <a:ext cx="1002665" cy="342900"/>
          </a:xfrm>
          <a:prstGeom prst="rect">
            <a:avLst/>
          </a:prstGeom>
          <a:noFill/>
          <a:ln w="9525">
            <a:noFill/>
            <a:miter lim="800000"/>
            <a:headEnd/>
            <a:tailEnd/>
          </a:ln>
        </p:spPr>
      </p:pic>
      <p:pic>
        <p:nvPicPr>
          <p:cNvPr id="10" name="Picture 4" descr="\\a015\吴双婷\线.tif"/>
          <p:cNvPicPr>
            <a:picLocks noChangeAspect="1" noChangeArrowheads="1"/>
          </p:cNvPicPr>
          <p:nvPr/>
        </p:nvPicPr>
        <p:blipFill>
          <a:blip r:embed="rId3" cstate="print"/>
          <a:srcRect/>
          <a:stretch>
            <a:fillRect/>
          </a:stretch>
        </p:blipFill>
        <p:spPr bwMode="auto">
          <a:xfrm>
            <a:off x="2143125" y="4252595"/>
            <a:ext cx="995045" cy="35687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3" cstate="print"/>
          <a:srcRect/>
          <a:stretch>
            <a:fillRect/>
          </a:stretch>
        </p:blipFill>
        <p:spPr bwMode="auto">
          <a:xfrm>
            <a:off x="2000250" y="4660265"/>
            <a:ext cx="2546985" cy="356870"/>
          </a:xfrm>
          <a:prstGeom prst="rect">
            <a:avLst/>
          </a:prstGeom>
          <a:noFill/>
          <a:ln w="9525">
            <a:noFill/>
            <a:miter lim="800000"/>
            <a:headEnd/>
            <a:tailEnd/>
          </a:ln>
        </p:spPr>
      </p:pic>
      <p:pic>
        <p:nvPicPr>
          <p:cNvPr id="12" name="Picture 4" descr="\\a015\吴双婷\线.tif"/>
          <p:cNvPicPr>
            <a:picLocks noChangeAspect="1" noChangeArrowheads="1"/>
          </p:cNvPicPr>
          <p:nvPr/>
        </p:nvPicPr>
        <p:blipFill>
          <a:blip r:embed="rId3" cstate="print"/>
          <a:srcRect/>
          <a:stretch>
            <a:fillRect/>
          </a:stretch>
        </p:blipFill>
        <p:spPr bwMode="auto">
          <a:xfrm>
            <a:off x="1643380" y="5071745"/>
            <a:ext cx="1607185" cy="356870"/>
          </a:xfrm>
          <a:prstGeom prst="rect">
            <a:avLst/>
          </a:prstGeom>
          <a:noFill/>
          <a:ln w="9525">
            <a:noFill/>
            <a:miter lim="800000"/>
            <a:headEnd/>
            <a:tailEnd/>
          </a:ln>
        </p:spPr>
      </p:pic>
      <p:pic>
        <p:nvPicPr>
          <p:cNvPr id="13" name="Picture 4" descr="\\a015\吴双婷\线.tif"/>
          <p:cNvPicPr>
            <a:picLocks noChangeAspect="1" noChangeArrowheads="1"/>
          </p:cNvPicPr>
          <p:nvPr/>
        </p:nvPicPr>
        <p:blipFill>
          <a:blip r:embed="rId3" cstate="print"/>
          <a:srcRect/>
          <a:stretch>
            <a:fillRect/>
          </a:stretch>
        </p:blipFill>
        <p:spPr bwMode="auto">
          <a:xfrm>
            <a:off x="1643678" y="5475912"/>
            <a:ext cx="1285884" cy="356870"/>
          </a:xfrm>
          <a:prstGeom prst="rect">
            <a:avLst/>
          </a:prstGeom>
          <a:noFill/>
          <a:ln w="9525">
            <a:noFill/>
            <a:miter lim="800000"/>
            <a:headEnd/>
            <a:tailEnd/>
          </a:ln>
        </p:spPr>
      </p:pic>
      <p:pic>
        <p:nvPicPr>
          <p:cNvPr id="14" name="Picture 4" descr="\\a015\吴双婷\线.tif"/>
          <p:cNvPicPr>
            <a:picLocks noChangeArrowheads="1"/>
          </p:cNvPicPr>
          <p:nvPr/>
        </p:nvPicPr>
        <p:blipFill>
          <a:blip r:embed="rId3" cstate="print"/>
          <a:srcRect/>
          <a:stretch>
            <a:fillRect/>
          </a:stretch>
        </p:blipFill>
        <p:spPr bwMode="auto">
          <a:xfrm>
            <a:off x="1928477" y="5964463"/>
            <a:ext cx="3571900" cy="28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8"/>
                                        </p:tgtEl>
                                      </p:cBhvr>
                                    </p:animEffect>
                                    <p:set>
                                      <p:cBhvr>
                                        <p:cTn id="32" dur="1" fill="hold">
                                          <p:stCondLst>
                                            <p:cond delay="19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9"/>
                                        </p:tgtEl>
                                      </p:cBhvr>
                                    </p:animEffect>
                                    <p:set>
                                      <p:cBhvr>
                                        <p:cTn id="37" dur="1" fill="hold">
                                          <p:stCondLst>
                                            <p:cond delay="19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000"/>
                                        <p:tgtEl>
                                          <p:spTgt spid="11"/>
                                        </p:tgtEl>
                                      </p:cBhvr>
                                    </p:animEffect>
                                    <p:set>
                                      <p:cBhvr>
                                        <p:cTn id="47" dur="1" fill="hold">
                                          <p:stCondLst>
                                            <p:cond delay="19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2000"/>
                                        <p:tgtEl>
                                          <p:spTgt spid="12"/>
                                        </p:tgtEl>
                                      </p:cBhvr>
                                    </p:animEffect>
                                    <p:set>
                                      <p:cBhvr>
                                        <p:cTn id="52" dur="1" fill="hold">
                                          <p:stCondLst>
                                            <p:cond delay="1999"/>
                                          </p:stCondLst>
                                        </p:cTn>
                                        <p:tgtEl>
                                          <p:spTgt spid="1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2000"/>
                                        <p:tgtEl>
                                          <p:spTgt spid="13"/>
                                        </p:tgtEl>
                                      </p:cBhvr>
                                    </p:animEffect>
                                    <p:set>
                                      <p:cBhvr>
                                        <p:cTn id="57" dur="1" fill="hold">
                                          <p:stCondLst>
                                            <p:cond delay="1999"/>
                                          </p:stCondLst>
                                        </p:cTn>
                                        <p:tgtEl>
                                          <p:spTgt spid="1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2000"/>
                                        <p:tgtEl>
                                          <p:spTgt spid="14"/>
                                        </p:tgtEl>
                                      </p:cBhvr>
                                    </p:animEffect>
                                    <p:set>
                                      <p:cBhvr>
                                        <p:cTn id="62" dur="1" fill="hold">
                                          <p:stCondLst>
                                            <p:cond delay="19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515092"/>
            <a:ext cx="8316000" cy="2135505"/>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完成句子</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6-5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2019</a:t>
            </a:r>
            <a:r>
              <a:rPr lang="zh-CN" altLang="en-US" sz="1815" kern="0" dirty="0" smtClean="0">
                <a:solidFill>
                  <a:srgbClr val="000000"/>
                </a:solidFill>
                <a:latin typeface="Times New Roman" panose="02020603050405020304" pitchFamily="65" charset="-122"/>
                <a:ea typeface="宋体" panose="02010600030101010101" pitchFamily="2" charset="-122"/>
              </a:rPr>
              <a:t>天津，</a:t>
            </a:r>
            <a:r>
              <a:rPr lang="en-US" altLang="zh-CN" sz="1815" kern="0" dirty="0" smtClean="0">
                <a:solidFill>
                  <a:srgbClr val="000000"/>
                </a:solidFill>
                <a:latin typeface="Times New Roman" panose="02020603050405020304" pitchFamily="65" charset="-122"/>
                <a:ea typeface="宋体" panose="02010600030101010101" pitchFamily="2" charset="-122"/>
              </a:rPr>
              <a:t>12</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）这位教授警告学生们，在他的课堂上，绝对不应该使用手机。</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The professor warned the students that on no account  </a:t>
            </a:r>
            <a:r>
              <a:rPr lang="en-US" altLang="zh-CN" sz="1815" u="sng" kern="0" dirty="0" smtClean="0">
                <a:solidFill>
                  <a:srgbClr val="FF0000"/>
                </a:solidFill>
                <a:latin typeface="Times New Roman" panose="02020603050405020304" pitchFamily="65" charset="-122"/>
                <a:ea typeface="宋体" panose="02010600030101010101" pitchFamily="2" charset="-122"/>
              </a:rPr>
              <a:t>   should they use   </a:t>
            </a:r>
            <a:r>
              <a:rPr lang="en-US" altLang="zh-CN" sz="1815" kern="0" dirty="0" smtClean="0">
                <a:solidFill>
                  <a:srgbClr val="000000"/>
                </a:solidFill>
                <a:latin typeface="Times New Roman" panose="02020603050405020304" pitchFamily="65" charset="-122"/>
                <a:ea typeface="宋体" panose="02010600030101010101" pitchFamily="2" charset="-122"/>
              </a:rPr>
              <a:t>  mobile phones in his class.</a:t>
            </a:r>
            <a:endParaRPr lang="zh-CN" altLang="en-US" dirty="0"/>
          </a:p>
        </p:txBody>
      </p:sp>
      <p:pic>
        <p:nvPicPr>
          <p:cNvPr id="5" name="图片 3" descr="textimage35.jpeg"/>
          <p:cNvPicPr>
            <a:picLocks noChangeAspect="1"/>
          </p:cNvPicPr>
          <p:nvPr/>
        </p:nvPicPr>
        <p:blipFill>
          <a:blip r:embed="rId3" cstate="print"/>
          <a:stretch>
            <a:fillRect/>
          </a:stretch>
        </p:blipFill>
        <p:spPr>
          <a:xfrm>
            <a:off x="2857488" y="2060923"/>
            <a:ext cx="357190" cy="239987"/>
          </a:xfrm>
          <a:prstGeom prst="rect">
            <a:avLst/>
          </a:prstGeom>
        </p:spPr>
      </p:pic>
      <p:pic>
        <p:nvPicPr>
          <p:cNvPr id="4" name="Picture 4" descr="\\a015\吴双婷\线.tif"/>
          <p:cNvPicPr>
            <a:picLocks noChangeAspect="1" noChangeArrowheads="1"/>
          </p:cNvPicPr>
          <p:nvPr/>
        </p:nvPicPr>
        <p:blipFill>
          <a:blip r:embed="rId4" cstate="print"/>
          <a:srcRect/>
          <a:stretch>
            <a:fillRect/>
          </a:stretch>
        </p:blipFill>
        <p:spPr bwMode="auto">
          <a:xfrm>
            <a:off x="5766435" y="2868930"/>
            <a:ext cx="182435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91377"/>
            <a:ext cx="8316000" cy="802592"/>
          </a:xfrm>
          <a:prstGeom prst="rect">
            <a:avLst/>
          </a:prstGeom>
          <a:noFill/>
        </p:spPr>
        <p:txBody>
          <a:bodyPr wrap="square" lIns="0" tIns="0" rIns="0" bIns="0" rtlCol="0">
            <a:spAutoFit/>
          </a:bodyPr>
          <a:lstStyle/>
          <a:p>
            <a:pPr eaLnBrk="0" latinLnBrk="1" hangingPunct="0">
              <a:lnSpc>
                <a:spcPct val="150000"/>
              </a:lnSpc>
              <a:spcBef>
                <a:spcPts val="130"/>
              </a:spcBef>
            </a:pP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concerned </a:t>
            </a:r>
            <a:r>
              <a:rPr lang="en-US" altLang="zh-CN"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焦急的，担忧的；关切的；有关的</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30"/>
              </a:spcBef>
            </a:pPr>
            <a:r>
              <a:rPr lang="en-US" altLang="zh-CN" sz="1815" kern="0" dirty="0" smtClean="0">
                <a:solidFill>
                  <a:srgbClr val="000000"/>
                </a:solidFill>
                <a:latin typeface="Times New Roman" panose="02020603050405020304" pitchFamily="65" charset="-122"/>
                <a:ea typeface="宋体" panose="02010600030101010101" pitchFamily="2" charset="-122"/>
              </a:rPr>
              <a:t>We are concerned that...</a:t>
            </a:r>
            <a:r>
              <a:rPr lang="zh-CN" altLang="en-US" sz="1815" kern="0" dirty="0" smtClean="0">
                <a:solidFill>
                  <a:srgbClr val="000000"/>
                </a:solidFill>
                <a:latin typeface="Times New Roman" panose="02020603050405020304" pitchFamily="65" charset="-122"/>
                <a:ea typeface="宋体" panose="02010600030101010101" pitchFamily="2" charset="-122"/>
              </a:rPr>
              <a:t>（教材</a:t>
            </a:r>
            <a:r>
              <a:rPr lang="en-US" altLang="zh-CN" sz="1815" kern="0" dirty="0" smtClean="0">
                <a:solidFill>
                  <a:srgbClr val="000000"/>
                </a:solidFill>
                <a:latin typeface="Times New Roman" panose="02020603050405020304" pitchFamily="65" charset="-122"/>
                <a:ea typeface="宋体" panose="02010600030101010101" pitchFamily="2" charset="-122"/>
              </a:rPr>
              <a:t>P71</a:t>
            </a:r>
            <a:r>
              <a:rPr lang="zh-CN" altLang="en-US" sz="1815" kern="0" dirty="0" smtClean="0">
                <a:solidFill>
                  <a:srgbClr val="000000"/>
                </a:solidFill>
                <a:latin typeface="Times New Roman" panose="02020603050405020304" pitchFamily="65" charset="-122"/>
                <a:ea typeface="宋体" panose="02010600030101010101" pitchFamily="2" charset="-122"/>
              </a:rPr>
              <a:t>）我们担心</a:t>
            </a:r>
            <a:r>
              <a:rPr lang="en-US" altLang="zh-CN" sz="1815" kern="0" dirty="0" smtClean="0">
                <a:solidFill>
                  <a:srgbClr val="000000"/>
                </a:solidFill>
                <a:latin typeface="Times New Roman" panose="02020603050405020304" pitchFamily="65" charset="-122"/>
                <a:ea typeface="宋体" panose="02010600030101010101" pitchFamily="2" charset="-122"/>
              </a:rPr>
              <a:t>……</a:t>
            </a:r>
            <a:endParaRPr lang="zh-CN" altLang="en-US" dirty="0"/>
          </a:p>
        </p:txBody>
      </p:sp>
      <p:pic>
        <p:nvPicPr>
          <p:cNvPr id="5" name="图片 5" descr="textimage47.jpeg"/>
          <p:cNvPicPr>
            <a:picLocks noChangeAspect="1"/>
          </p:cNvPicPr>
          <p:nvPr/>
        </p:nvPicPr>
        <p:blipFill>
          <a:blip r:embed="rId3" cstate="print"/>
          <a:stretch>
            <a:fillRect/>
          </a:stretch>
        </p:blipFill>
        <p:spPr>
          <a:xfrm>
            <a:off x="822400" y="1062815"/>
            <a:ext cx="1392146" cy="361958"/>
          </a:xfrm>
          <a:prstGeom prst="rect">
            <a:avLst/>
          </a:prstGeom>
        </p:spPr>
      </p:pic>
      <p:sp>
        <p:nvSpPr>
          <p:cNvPr id="6" name="TextBox 2"/>
          <p:cNvSpPr txBox="1"/>
          <p:nvPr/>
        </p:nvSpPr>
        <p:spPr>
          <a:xfrm>
            <a:off x="638810" y="1857375"/>
            <a:ext cx="8397240" cy="432562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445" kern="0" spc="204"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情景导学</a:t>
            </a:r>
            <a:endParaRPr lang="zh-CN" altLang="en-US" dirty="0"/>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Many people are concerned about the security of online transactions.</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很多人都担心网上交易的安全性。</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You should try to avoid the questions which are concerned with personal income, religion, etc.</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你应该努力避开与个人收入、宗教信仰等有关的问题。</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As far as I am concerned, both health and wealth are important to our life.</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依我看，健康和财富对我们的生活都很重要。</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There is growing concern about the harmful effects of unhealthy online information on the development of young people.</a:t>
            </a:r>
          </a:p>
        </p:txBody>
      </p:sp>
      <p:pic>
        <p:nvPicPr>
          <p:cNvPr id="7" name="图片 3" descr="textimage48.jpeg"/>
          <p:cNvPicPr>
            <a:picLocks noChangeAspect="1"/>
          </p:cNvPicPr>
          <p:nvPr/>
        </p:nvPicPr>
        <p:blipFill>
          <a:blip r:embed="rId4" cstate="print"/>
          <a:stretch>
            <a:fillRect/>
          </a:stretch>
        </p:blipFill>
        <p:spPr>
          <a:xfrm>
            <a:off x="720000" y="1948061"/>
            <a:ext cx="209549" cy="238125"/>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81451"/>
            <a:ext cx="8316000" cy="5219065"/>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人们越来越担心不健康的网络信息对青少年成长的不利影响。</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All cases concerning children are dealt with in a special children’s court.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所有涉及儿童的案件均由儿童特别法庭审理。</a:t>
            </a:r>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       归纳拓展</a:t>
            </a:r>
            <a:endParaRPr lang="zh-CN" altLang="en-US" dirty="0"/>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①be concerned </a:t>
            </a:r>
            <a:r>
              <a:rPr lang="en-US" altLang="zh-CN"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about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担心</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，关心</a:t>
            </a:r>
            <a:r>
              <a:rPr lang="en-US" altLang="zh-CN"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be concerned </a:t>
            </a:r>
            <a:r>
              <a:rPr lang="en-US" altLang="zh-CN" sz="1815" u="sng" kern="0" dirty="0" smtClean="0">
                <a:solidFill>
                  <a:srgbClr val="FF0000"/>
                </a:solidFill>
                <a:latin typeface="Times New Roman" panose="02020603050405020304" pitchFamily="65" charset="-122"/>
                <a:ea typeface="宋体" panose="02010600030101010101" pitchFamily="2" charset="-122"/>
              </a:rPr>
              <a:t>   with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err="1" smtClean="0">
                <a:solidFill>
                  <a:srgbClr val="000000"/>
                </a:solidFill>
                <a:latin typeface="Times New Roman" panose="02020603050405020304" pitchFamily="65" charset="-122"/>
                <a:ea typeface="宋体" panose="02010600030101010101" pitchFamily="2" charset="-122"/>
              </a:rPr>
              <a:t>sth</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与某事有关，与某事有牵连；关心</a:t>
            </a:r>
            <a:r>
              <a:rPr lang="en-US" altLang="zh-CN"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as far as I am concerned  </a:t>
            </a:r>
            <a:r>
              <a:rPr lang="en-US" altLang="zh-CN" sz="1815" u="sng"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在我看来，就我而言</a:t>
            </a:r>
            <a:r>
              <a:rPr lang="zh-CN" altLang="en-US" sz="1815" u="sng" kern="0" dirty="0" smtClean="0">
                <a:solidFill>
                  <a:srgbClr val="000000"/>
                </a:solidFill>
                <a:latin typeface="Times New Roman" panose="02020603050405020304" pitchFamily="65" charset="-122"/>
                <a:ea typeface="宋体" panose="02010600030101010101" pitchFamily="2" charset="-122"/>
              </a:rPr>
              <a:t>    </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②</a:t>
            </a:r>
            <a:r>
              <a:rPr lang="en-US" altLang="zh-CN" sz="1815" kern="0" dirty="0" smtClean="0">
                <a:solidFill>
                  <a:srgbClr val="000000"/>
                </a:solidFill>
                <a:latin typeface="Times New Roman" panose="02020603050405020304" pitchFamily="65" charset="-122"/>
                <a:ea typeface="宋体" panose="02010600030101010101" pitchFamily="2" charset="-122"/>
              </a:rPr>
              <a:t>concern </a:t>
            </a:r>
            <a:r>
              <a:rPr lang="en-US" altLang="zh-CN"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U</a:t>
            </a:r>
            <a:r>
              <a:rPr lang="zh-CN" altLang="en-US" sz="1815" kern="0" dirty="0" smtClean="0">
                <a:solidFill>
                  <a:srgbClr val="000000"/>
                </a:solidFill>
                <a:latin typeface="Times New Roman" panose="02020603050405020304" pitchFamily="65" charset="-122"/>
                <a:ea typeface="宋体" panose="02010600030101010101" pitchFamily="2" charset="-122"/>
              </a:rPr>
              <a:t>］担心；关切 ［</a:t>
            </a:r>
            <a:r>
              <a:rPr lang="en-US" altLang="zh-CN" sz="1815" kern="0" dirty="0" smtClean="0">
                <a:solidFill>
                  <a:srgbClr val="000000"/>
                </a:solidFill>
                <a:latin typeface="Times New Roman" panose="02020603050405020304" pitchFamily="65" charset="-122"/>
                <a:ea typeface="宋体" panose="02010600030101010101" pitchFamily="2" charset="-122"/>
              </a:rPr>
              <a:t>C</a:t>
            </a:r>
            <a:r>
              <a:rPr lang="zh-CN" altLang="en-US" sz="1815" kern="0" dirty="0" smtClean="0">
                <a:solidFill>
                  <a:srgbClr val="000000"/>
                </a:solidFill>
                <a:latin typeface="Times New Roman" panose="02020603050405020304" pitchFamily="65" charset="-122"/>
                <a:ea typeface="宋体" panose="02010600030101010101" pitchFamily="2" charset="-122"/>
              </a:rPr>
              <a:t>］关心的事</a:t>
            </a:r>
            <a:r>
              <a:rPr lang="en-US" altLang="zh-CN" sz="1815" i="1" kern="0" dirty="0" err="1" smtClean="0">
                <a:solidFill>
                  <a:srgbClr val="000000"/>
                </a:solidFill>
                <a:latin typeface="Times New Roman" panose="02020603050405020304" pitchFamily="65" charset="-122"/>
                <a:ea typeface="宋体" panose="02010600030101010101" pitchFamily="2" charset="-122"/>
              </a:rPr>
              <a:t>vt</a:t>
            </a:r>
            <a:r>
              <a:rPr lang="en-US" altLang="zh-CN" sz="1815" i="1"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涉及；关系到；使担忧</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concern </a:t>
            </a:r>
            <a:r>
              <a:rPr lang="en-US" altLang="zh-CN" sz="1815" u="sng" kern="0" dirty="0" smtClean="0">
                <a:solidFill>
                  <a:srgbClr val="FF0000"/>
                </a:solidFill>
                <a:latin typeface="Times New Roman" panose="02020603050405020304" pitchFamily="65" charset="-122"/>
                <a:ea typeface="宋体" panose="02010600030101010101" pitchFamily="2" charset="-122"/>
              </a:rPr>
              <a:t>   about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对</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的担忧</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③ </a:t>
            </a:r>
            <a:r>
              <a:rPr lang="zh-CN" altLang="en-US" sz="1815" u="sng"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concerning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prep.</a:t>
            </a:r>
            <a:r>
              <a:rPr lang="zh-CN" altLang="en-US" sz="1815" kern="0" dirty="0" smtClean="0">
                <a:solidFill>
                  <a:srgbClr val="000000"/>
                </a:solidFill>
                <a:latin typeface="Times New Roman" panose="02020603050405020304" pitchFamily="65" charset="-122"/>
                <a:ea typeface="宋体" panose="02010600030101010101" pitchFamily="2" charset="-122"/>
              </a:rPr>
              <a:t>关于；有关；涉及</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名师点睛</a:t>
            </a:r>
            <a:r>
              <a:rPr lang="en-US" altLang="zh-CN" sz="1815" kern="0" dirty="0" smtClean="0">
                <a:solidFill>
                  <a:srgbClr val="000000"/>
                </a:solidFill>
                <a:latin typeface="Times New Roman" panose="02020603050405020304" pitchFamily="65" charset="-122"/>
                <a:ea typeface="宋体" panose="02010600030101010101" pitchFamily="2" charset="-122"/>
              </a:rPr>
              <a:t>】concerned</a:t>
            </a:r>
            <a:r>
              <a:rPr lang="zh-CN" altLang="en-US" sz="1815" kern="0" dirty="0" smtClean="0">
                <a:solidFill>
                  <a:srgbClr val="000000"/>
                </a:solidFill>
                <a:latin typeface="Times New Roman" panose="02020603050405020304" pitchFamily="65" charset="-122"/>
                <a:ea typeface="宋体" panose="02010600030101010101" pitchFamily="2" charset="-122"/>
              </a:rPr>
              <a:t>用作前置定语时，表示“焦急的；担忧的”；用作后置定语时，表示“有关的；有牵连的”。</a:t>
            </a:r>
            <a:endParaRPr lang="zh-CN" altLang="en-US" dirty="0"/>
          </a:p>
        </p:txBody>
      </p:sp>
      <p:pic>
        <p:nvPicPr>
          <p:cNvPr id="4" name="图片 4" descr="textimage49.jpeg"/>
          <p:cNvPicPr>
            <a:picLocks noChangeAspect="1"/>
          </p:cNvPicPr>
          <p:nvPr/>
        </p:nvPicPr>
        <p:blipFill>
          <a:blip r:embed="rId3" cstate="print"/>
          <a:stretch>
            <a:fillRect/>
          </a:stretch>
        </p:blipFill>
        <p:spPr>
          <a:xfrm>
            <a:off x="785786" y="2410211"/>
            <a:ext cx="247650" cy="247649"/>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2285984" y="2744088"/>
            <a:ext cx="785818"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1954512" y="3181606"/>
            <a:ext cx="785818"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2954020" y="3629025"/>
            <a:ext cx="2278380"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4" cstate="print"/>
          <a:srcRect/>
          <a:stretch>
            <a:fillRect/>
          </a:stretch>
        </p:blipFill>
        <p:spPr bwMode="auto">
          <a:xfrm>
            <a:off x="1499870" y="4495165"/>
            <a:ext cx="786765"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4" cstate="print"/>
          <a:srcRect/>
          <a:stretch>
            <a:fillRect/>
          </a:stretch>
        </p:blipFill>
        <p:spPr bwMode="auto">
          <a:xfrm>
            <a:off x="962025" y="4942840"/>
            <a:ext cx="132524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7"/>
                                        </p:tgtEl>
                                      </p:cBhvr>
                                    </p:animEffect>
                                    <p:set>
                                      <p:cBhvr>
                                        <p:cTn id="17" dur="1" fill="hold">
                                          <p:stCondLst>
                                            <p:cond delay="19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8"/>
                                        </p:tgtEl>
                                      </p:cBhvr>
                                    </p:animEffect>
                                    <p:set>
                                      <p:cBhvr>
                                        <p:cTn id="22" dur="1" fill="hold">
                                          <p:stCondLst>
                                            <p:cond delay="19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9"/>
                                        </p:tgtEl>
                                      </p:cBhvr>
                                    </p:animEffect>
                                    <p:set>
                                      <p:cBhvr>
                                        <p:cTn id="27" dur="1" fill="hold">
                                          <p:stCondLst>
                                            <p:cond delay="1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423100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单句语法填空</a:t>
            </a:r>
            <a:endParaRPr lang="en-US" altLang="zh-CN" sz="1815"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7-1 </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2020</a:t>
            </a:r>
            <a:r>
              <a:rPr lang="zh-CN" altLang="en-US" dirty="0" smtClean="0">
                <a:latin typeface="Times New Roman" panose="02020603050405020304" pitchFamily="18" charset="0"/>
                <a:cs typeface="Times New Roman" panose="02020603050405020304" pitchFamily="18" charset="0"/>
              </a:rPr>
              <a:t>全国</a:t>
            </a:r>
            <a:r>
              <a:rPr lang="en-US" altLang="zh-CN" dirty="0" smtClean="0">
                <a:latin typeface="Times New Roman" panose="02020603050405020304" pitchFamily="18" charset="0"/>
                <a:cs typeface="Times New Roman" panose="02020603050405020304" pitchFamily="18" charset="0"/>
              </a:rPr>
              <a:t>Ⅲ</a:t>
            </a:r>
            <a:r>
              <a:rPr lang="zh-CN" altLang="en-US" dirty="0" smtClean="0">
                <a:latin typeface="Times New Roman" panose="02020603050405020304" pitchFamily="18" charset="0"/>
                <a:cs typeface="Times New Roman" panose="02020603050405020304" pitchFamily="18" charset="0"/>
              </a:rPr>
              <a:t>，短文改错</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My mom is really </a:t>
            </a:r>
            <a:r>
              <a:rPr lang="en-US" altLang="zh-CN" u="sng" dirty="0" smtClean="0">
                <a:solidFill>
                  <a:srgbClr val="FF0000"/>
                </a:solidFill>
                <a:latin typeface="Times New Roman" panose="02020603050405020304" pitchFamily="18" charset="0"/>
                <a:cs typeface="Times New Roman" panose="02020603050405020304" pitchFamily="18" charset="0"/>
              </a:rPr>
              <a:t>    concerned    </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concern</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with the health of everyone in our family.</a:t>
            </a:r>
          </a:p>
          <a:p>
            <a:pPr eaLnBrk="0" latinLnBrk="1" hangingPunct="0">
              <a:lnSpc>
                <a:spcPct val="150000"/>
              </a:lnSpc>
              <a:spcBef>
                <a:spcPts val="140"/>
              </a:spcBef>
            </a:pPr>
            <a:r>
              <a:rPr lang="zh-CN" altLang="en-US" dirty="0" smtClean="0">
                <a:latin typeface="Times New Roman" panose="02020603050405020304" pitchFamily="18" charset="0"/>
                <a:cs typeface="Times New Roman" panose="02020603050405020304" pitchFamily="18" charset="0"/>
              </a:rPr>
              <a:t>解析  考查形容词。句意</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我妈妈真的很关心我们家每个人的健康。</a:t>
            </a:r>
            <a:r>
              <a:rPr lang="en-US" altLang="zh-CN" dirty="0" smtClean="0">
                <a:latin typeface="Times New Roman" panose="02020603050405020304" pitchFamily="18" charset="0"/>
                <a:cs typeface="Times New Roman" panose="02020603050405020304" pitchFamily="18" charset="0"/>
              </a:rPr>
              <a:t>be concerned with...</a:t>
            </a:r>
            <a:r>
              <a:rPr lang="zh-CN" altLang="en-US" dirty="0" smtClean="0">
                <a:latin typeface="Times New Roman" panose="02020603050405020304" pitchFamily="18" charset="0"/>
                <a:cs typeface="Times New Roman" panose="02020603050405020304" pitchFamily="18" charset="0"/>
              </a:rPr>
              <a:t>在本句中意为“关心</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，故本空应用形容词</a:t>
            </a:r>
            <a:r>
              <a:rPr lang="en-US" altLang="zh-CN" dirty="0" smtClean="0">
                <a:latin typeface="Times New Roman" panose="02020603050405020304" pitchFamily="18" charset="0"/>
                <a:cs typeface="Times New Roman" panose="02020603050405020304" pitchFamily="18" charset="0"/>
              </a:rPr>
              <a:t>concerned</a:t>
            </a:r>
            <a:r>
              <a:rPr lang="zh-CN" altLang="en-US" dirty="0" smtClean="0">
                <a:latin typeface="Times New Roman" panose="02020603050405020304" pitchFamily="18" charset="0"/>
                <a:cs typeface="Times New Roman" panose="02020603050405020304" pitchFamily="18" charset="0"/>
              </a:rPr>
              <a:t>。</a:t>
            </a: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7-2 </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2018</a:t>
            </a:r>
            <a:r>
              <a:rPr lang="zh-CN" altLang="en-US" dirty="0" smtClean="0">
                <a:latin typeface="Times New Roman" panose="02020603050405020304" pitchFamily="18" charset="0"/>
                <a:cs typeface="Times New Roman" panose="02020603050405020304" pitchFamily="18" charset="0"/>
              </a:rPr>
              <a:t>江苏，阅读理解</a:t>
            </a:r>
            <a:r>
              <a:rPr lang="en-US" altLang="zh-CN" dirty="0" smtClean="0">
                <a:latin typeface="Times New Roman" panose="02020603050405020304" pitchFamily="18" charset="0"/>
                <a:cs typeface="Times New Roman" panose="02020603050405020304" pitchFamily="18" charset="0"/>
              </a:rPr>
              <a:t>B</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It can be concluded that restaurant keepers need not “be overly concerned</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    about    </a:t>
            </a:r>
            <a:r>
              <a:rPr lang="en-US" altLang="zh-CN" dirty="0" smtClean="0">
                <a:latin typeface="Times New Roman" panose="02020603050405020304" pitchFamily="18" charset="0"/>
                <a:cs typeface="Times New Roman" panose="02020603050405020304" pitchFamily="18" charset="0"/>
              </a:rPr>
              <a:t>‘bad’ tables,” given that they’re profitable.</a:t>
            </a:r>
          </a:p>
          <a:p>
            <a:pPr eaLnBrk="0" latinLnBrk="1" hangingPunct="0">
              <a:lnSpc>
                <a:spcPct val="150000"/>
              </a:lnSpc>
              <a:spcBef>
                <a:spcPts val="140"/>
              </a:spcBef>
            </a:pPr>
            <a:r>
              <a:rPr lang="zh-CN" altLang="en-US" dirty="0" smtClean="0">
                <a:latin typeface="Times New Roman" panose="02020603050405020304" pitchFamily="18" charset="0"/>
                <a:cs typeface="Times New Roman" panose="02020603050405020304" pitchFamily="18" charset="0"/>
              </a:rPr>
              <a:t>解析  考查介词。句意</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可以得出这样的结论</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餐厅老板不需要“过分担心‘差的’餐位”</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鉴于它们是能带来利润的。</a:t>
            </a:r>
            <a:r>
              <a:rPr lang="en-US" altLang="zh-CN" dirty="0" smtClean="0">
                <a:latin typeface="Times New Roman" panose="02020603050405020304" pitchFamily="18" charset="0"/>
                <a:cs typeface="Times New Roman" panose="02020603050405020304" pitchFamily="18" charset="0"/>
              </a:rPr>
              <a:t>be concerned about</a:t>
            </a:r>
            <a:r>
              <a:rPr lang="zh-CN" altLang="en-US" dirty="0" smtClean="0">
                <a:latin typeface="Times New Roman" panose="02020603050405020304" pitchFamily="18" charset="0"/>
                <a:cs typeface="Times New Roman" panose="02020603050405020304" pitchFamily="18" charset="0"/>
              </a:rPr>
              <a:t>意为“担心</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故本空应用介词</a:t>
            </a:r>
            <a:r>
              <a:rPr lang="en-US" altLang="zh-CN" dirty="0" smtClean="0">
                <a:latin typeface="Times New Roman" panose="02020603050405020304" pitchFamily="18" charset="0"/>
                <a:cs typeface="Times New Roman" panose="02020603050405020304" pitchFamily="18" charset="0"/>
              </a:rPr>
              <a:t>about</a:t>
            </a:r>
            <a:r>
              <a:rPr lang="zh-CN" altLang="en-US"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pic>
        <p:nvPicPr>
          <p:cNvPr id="5" name="图片 3" descr="textimage5.jpeg"/>
          <p:cNvPicPr>
            <a:picLocks noChangeAspect="1"/>
          </p:cNvPicPr>
          <p:nvPr/>
        </p:nvPicPr>
        <p:blipFill>
          <a:blip r:embed="rId3" cstate="print"/>
          <a:stretch>
            <a:fillRect/>
          </a:stretch>
        </p:blipFill>
        <p:spPr>
          <a:xfrm>
            <a:off x="718068" y="1011287"/>
            <a:ext cx="1210726" cy="408718"/>
          </a:xfrm>
          <a:prstGeom prst="rect">
            <a:avLst/>
          </a:prstGeom>
        </p:spPr>
      </p:pic>
      <p:pic>
        <p:nvPicPr>
          <p:cNvPr id="6" name="图片 3" descr="textimage35.jpeg"/>
          <p:cNvPicPr>
            <a:picLocks noChangeAspect="1"/>
          </p:cNvPicPr>
          <p:nvPr/>
        </p:nvPicPr>
        <p:blipFill>
          <a:blip r:embed="rId4" cstate="print"/>
          <a:stretch>
            <a:fillRect/>
          </a:stretch>
        </p:blipFill>
        <p:spPr>
          <a:xfrm>
            <a:off x="3714744" y="1991509"/>
            <a:ext cx="357190" cy="239987"/>
          </a:xfrm>
          <a:prstGeom prst="rect">
            <a:avLst/>
          </a:prstGeom>
        </p:spPr>
      </p:pic>
      <p:pic>
        <p:nvPicPr>
          <p:cNvPr id="7" name="图片 3" descr="textimage35.jpeg"/>
          <p:cNvPicPr>
            <a:picLocks noChangeAspect="1"/>
          </p:cNvPicPr>
          <p:nvPr/>
        </p:nvPicPr>
        <p:blipFill>
          <a:blip r:embed="rId4" cstate="print"/>
          <a:stretch>
            <a:fillRect/>
          </a:stretch>
        </p:blipFill>
        <p:spPr>
          <a:xfrm>
            <a:off x="3643306" y="3634583"/>
            <a:ext cx="357190" cy="239987"/>
          </a:xfrm>
          <a:prstGeom prst="rect">
            <a:avLst/>
          </a:prstGeom>
        </p:spPr>
      </p:pic>
      <p:pic>
        <p:nvPicPr>
          <p:cNvPr id="8" name="Picture 4" descr="\\a015\吴双婷\线.tif"/>
          <p:cNvPicPr>
            <a:picLocks noChangeAspect="1" noChangeArrowheads="1"/>
          </p:cNvPicPr>
          <p:nvPr/>
        </p:nvPicPr>
        <p:blipFill>
          <a:blip r:embed="rId5" cstate="print"/>
          <a:srcRect/>
          <a:stretch>
            <a:fillRect/>
          </a:stretch>
        </p:blipFill>
        <p:spPr bwMode="auto">
          <a:xfrm>
            <a:off x="6016625" y="1932940"/>
            <a:ext cx="1432560"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5" cstate="print"/>
          <a:srcRect/>
          <a:stretch>
            <a:fillRect/>
          </a:stretch>
        </p:blipFill>
        <p:spPr bwMode="auto">
          <a:xfrm>
            <a:off x="2856865" y="4032885"/>
            <a:ext cx="97663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8"/>
                                        </p:tgtEl>
                                      </p:cBhvr>
                                    </p:animEffect>
                                    <p:set>
                                      <p:cBhvr>
                                        <p:cTn id="7" dur="1" fill="hold">
                                          <p:stCondLst>
                                            <p:cond delay="19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9"/>
                                        </p:tgtEl>
                                      </p:cBhvr>
                                    </p:animEffect>
                                    <p:set>
                                      <p:cBhvr>
                                        <p:cTn id="12" dur="1" fill="hold">
                                          <p:stCondLst>
                                            <p:cond delay="1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3851275"/>
          </a:xfrm>
          <a:prstGeom prst="rect">
            <a:avLst/>
          </a:prstGeom>
          <a:noFill/>
        </p:spPr>
        <p:txBody>
          <a:bodyPr wrap="square" lIns="0" tIns="0" rIns="0" bIns="0" rtlCol="0">
            <a:spAutoFit/>
          </a:bodyPr>
          <a:lstStyle/>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7-3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As a grassroots singer, she reads everything she can get hold of </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concerning</a:t>
            </a:r>
            <a:r>
              <a:rPr lang="en-US" altLang="zh-CN" sz="1815" kern="0" dirty="0" smtClean="0">
                <a:solidFill>
                  <a:srgbClr val="000000"/>
                </a:solidFill>
                <a:latin typeface="Times New Roman" panose="02020603050405020304" pitchFamily="65" charset="-122"/>
                <a:ea typeface="宋体" panose="02010600030101010101" pitchFamily="2" charset="-122"/>
              </a:rPr>
              <a:t>  (concern) music, and takes every opportunity to improve herself.</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考查介词。句意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作为一名草根歌手</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她读了她能找到的一切与音乐有关的东西</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还利用每个机会提高自己。根据句意可知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本空应用介词</a:t>
            </a:r>
            <a:r>
              <a:rPr lang="en-US" altLang="zh-CN" sz="1815" kern="0" dirty="0" smtClean="0">
                <a:solidFill>
                  <a:srgbClr val="000000"/>
                </a:solidFill>
                <a:latin typeface="Times New Roman" panose="02020603050405020304" pitchFamily="65" charset="-122"/>
                <a:ea typeface="宋体" panose="02010600030101010101" pitchFamily="2" charset="-122"/>
              </a:rPr>
              <a:t>concerning“</a:t>
            </a:r>
            <a:r>
              <a:rPr lang="zh-CN" altLang="en-US" sz="1815" kern="0" dirty="0" smtClean="0">
                <a:solidFill>
                  <a:srgbClr val="000000"/>
                </a:solidFill>
                <a:latin typeface="Times New Roman" panose="02020603050405020304" pitchFamily="65" charset="-122"/>
                <a:ea typeface="宋体" panose="02010600030101010101" pitchFamily="2" charset="-122"/>
              </a:rPr>
              <a:t>关于</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有关</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涉及”。</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7-4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Besides giving effective help to the countries </a:t>
            </a:r>
            <a:r>
              <a:rPr lang="en-US" altLang="zh-CN" sz="1815" u="sng" kern="0" dirty="0" smtClean="0">
                <a:solidFill>
                  <a:srgbClr val="FF0000"/>
                </a:solidFill>
                <a:latin typeface="Times New Roman" panose="02020603050405020304" pitchFamily="65" charset="-122"/>
                <a:ea typeface="宋体" panose="02010600030101010101" pitchFamily="2" charset="-122"/>
              </a:rPr>
              <a:t>concerned</a:t>
            </a:r>
            <a:r>
              <a:rPr lang="en-US" altLang="zh-CN" sz="1815" kern="0" dirty="0" smtClean="0">
                <a:solidFill>
                  <a:srgbClr val="000000"/>
                </a:solidFill>
                <a:latin typeface="Times New Roman" panose="02020603050405020304" pitchFamily="65" charset="-122"/>
                <a:ea typeface="宋体" panose="02010600030101010101" pitchFamily="2" charset="-122"/>
              </a:rPr>
              <a:t>  (concern), there is also the build-up of friendships to consider.</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考查形容词。此处表示“除了给有关国家提供有效的帮助”</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本空作后置定语</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修饰名词</a:t>
            </a:r>
            <a:r>
              <a:rPr lang="en-US" altLang="zh-CN" sz="1815" kern="0" dirty="0" smtClean="0">
                <a:solidFill>
                  <a:srgbClr val="000000"/>
                </a:solidFill>
                <a:latin typeface="Times New Roman" panose="02020603050405020304" pitchFamily="65" charset="-122"/>
                <a:ea typeface="宋体" panose="02010600030101010101" pitchFamily="2" charset="-122"/>
              </a:rPr>
              <a:t>countries,</a:t>
            </a:r>
            <a:r>
              <a:rPr lang="zh-CN" altLang="en-US" sz="1815" kern="0" dirty="0" smtClean="0">
                <a:solidFill>
                  <a:srgbClr val="000000"/>
                </a:solidFill>
                <a:latin typeface="Times New Roman" panose="02020603050405020304" pitchFamily="65" charset="-122"/>
                <a:ea typeface="宋体" panose="02010600030101010101" pitchFamily="2" charset="-122"/>
              </a:rPr>
              <a:t>故应用形容词</a:t>
            </a:r>
            <a:r>
              <a:rPr lang="en-US" altLang="zh-CN" sz="1815" kern="0" dirty="0" smtClean="0">
                <a:solidFill>
                  <a:srgbClr val="000000"/>
                </a:solidFill>
                <a:latin typeface="Times New Roman" panose="02020603050405020304" pitchFamily="65" charset="-122"/>
                <a:ea typeface="宋体" panose="02010600030101010101" pitchFamily="2" charset="-122"/>
              </a:rPr>
              <a:t>concerned“</a:t>
            </a:r>
            <a:r>
              <a:rPr lang="zh-CN" altLang="en-US" sz="1815" kern="0" dirty="0" smtClean="0">
                <a:solidFill>
                  <a:srgbClr val="000000"/>
                </a:solidFill>
                <a:latin typeface="Times New Roman" panose="02020603050405020304" pitchFamily="65" charset="-122"/>
                <a:ea typeface="宋体" panose="02010600030101010101" pitchFamily="2" charset="-122"/>
              </a:rPr>
              <a:t>有关的”</a:t>
            </a:r>
            <a:endParaRPr lang="zh-CN" altLang="en-US" dirty="0"/>
          </a:p>
        </p:txBody>
      </p:sp>
      <p:pic>
        <p:nvPicPr>
          <p:cNvPr id="5" name="图片 3" descr="textimage35.jpeg"/>
          <p:cNvPicPr>
            <a:picLocks noChangeAspect="1"/>
          </p:cNvPicPr>
          <p:nvPr/>
        </p:nvPicPr>
        <p:blipFill>
          <a:blip r:embed="rId3" cstate="print"/>
          <a:stretch>
            <a:fillRect/>
          </a:stretch>
        </p:blipFill>
        <p:spPr>
          <a:xfrm>
            <a:off x="1428728" y="1537208"/>
            <a:ext cx="357190" cy="239987"/>
          </a:xfrm>
          <a:prstGeom prst="rect">
            <a:avLst/>
          </a:prstGeom>
        </p:spPr>
      </p:pic>
      <p:pic>
        <p:nvPicPr>
          <p:cNvPr id="6" name="图片 3" descr="textimage35.jpeg"/>
          <p:cNvPicPr>
            <a:picLocks noChangeAspect="1"/>
          </p:cNvPicPr>
          <p:nvPr/>
        </p:nvPicPr>
        <p:blipFill>
          <a:blip r:embed="rId3" cstate="print"/>
          <a:stretch>
            <a:fillRect/>
          </a:stretch>
        </p:blipFill>
        <p:spPr>
          <a:xfrm>
            <a:off x="1285852" y="3634583"/>
            <a:ext cx="357190" cy="239987"/>
          </a:xfrm>
          <a:prstGeom prst="rect">
            <a:avLst/>
          </a:prstGeom>
        </p:spPr>
      </p:pic>
      <p:pic>
        <p:nvPicPr>
          <p:cNvPr id="7" name="Picture 4" descr="\\a015\吴双婷\线.tif"/>
          <p:cNvPicPr>
            <a:picLocks noChangeAspect="1" noChangeArrowheads="1"/>
          </p:cNvPicPr>
          <p:nvPr/>
        </p:nvPicPr>
        <p:blipFill>
          <a:blip r:embed="rId4" cstate="print"/>
          <a:srcRect/>
          <a:stretch>
            <a:fillRect/>
          </a:stretch>
        </p:blipFill>
        <p:spPr bwMode="auto">
          <a:xfrm>
            <a:off x="720064" y="1920522"/>
            <a:ext cx="1214446"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4" cstate="print"/>
          <a:srcRect/>
          <a:stretch>
            <a:fillRect/>
          </a:stretch>
        </p:blipFill>
        <p:spPr bwMode="auto">
          <a:xfrm>
            <a:off x="6170295" y="3634740"/>
            <a:ext cx="105219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7"/>
                                        </p:tgtEl>
                                      </p:cBhvr>
                                    </p:animEffect>
                                    <p:set>
                                      <p:cBhvr>
                                        <p:cTn id="7" dur="1" fill="hold">
                                          <p:stCondLst>
                                            <p:cond delay="19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8"/>
                                        </p:tgtEl>
                                      </p:cBhvr>
                                    </p:animEffect>
                                    <p:set>
                                      <p:cBhvr>
                                        <p:cTn id="12"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3431540"/>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完成句子</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7-5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2016</a:t>
            </a:r>
            <a:r>
              <a:rPr lang="zh-CN" altLang="en-US" sz="1815" kern="0" dirty="0" smtClean="0">
                <a:solidFill>
                  <a:srgbClr val="000000"/>
                </a:solidFill>
                <a:latin typeface="Times New Roman" panose="02020603050405020304" pitchFamily="65" charset="-122"/>
                <a:ea typeface="宋体" panose="02010600030101010101" pitchFamily="2" charset="-122"/>
              </a:rPr>
              <a:t>课标全国</a:t>
            </a:r>
            <a:r>
              <a:rPr lang="en-US" altLang="zh-CN" sz="1815" kern="0" dirty="0" smtClean="0">
                <a:solidFill>
                  <a:srgbClr val="000000"/>
                </a:solidFill>
                <a:latin typeface="Times New Roman" panose="02020603050405020304" pitchFamily="65" charset="-122"/>
                <a:ea typeface="宋体" panose="02010600030101010101" pitchFamily="2" charset="-122"/>
              </a:rPr>
              <a:t>Ⅱ</a:t>
            </a:r>
            <a:r>
              <a:rPr lang="zh-CN" altLang="en-US" sz="1815" kern="0" dirty="0" smtClean="0">
                <a:solidFill>
                  <a:srgbClr val="000000"/>
                </a:solidFill>
                <a:latin typeface="Times New Roman" panose="02020603050405020304" pitchFamily="65" charset="-122"/>
                <a:ea typeface="宋体" panose="02010600030101010101" pitchFamily="2" charset="-122"/>
              </a:rPr>
              <a:t>，七选五，</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）其他人则担心使用需要更少水和肥料的园艺方法。</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Others </a:t>
            </a:r>
            <a:r>
              <a:rPr lang="en-US" altLang="zh-CN" sz="1815" i="1" kern="0" dirty="0" smtClean="0">
                <a:solidFill>
                  <a:srgbClr val="000000"/>
                </a:solidFill>
                <a:latin typeface="Times New Roman" panose="02020603050405020304" pitchFamily="65" charset="-122"/>
                <a:ea typeface="宋体" panose="02010600030101010101" pitchFamily="2" charset="-122"/>
              </a:rPr>
              <a:t> </a:t>
            </a:r>
            <a:r>
              <a:rPr lang="en-US" altLang="zh-CN"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are concerned about</a:t>
            </a:r>
            <a:r>
              <a:rPr lang="en-US" altLang="zh-CN" sz="1815" kern="0" dirty="0" smtClean="0">
                <a:solidFill>
                  <a:srgbClr val="000000"/>
                </a:solidFill>
                <a:latin typeface="Times New Roman" panose="02020603050405020304" pitchFamily="65" charset="-122"/>
                <a:ea typeface="宋体" panose="02010600030101010101" pitchFamily="2" charset="-122"/>
              </a:rPr>
              <a:t>  using gardening methods that require less water and fewer  fertilizers.</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7-6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）在我们看来，公众演讲基本上没有一定要遵守的规则。</a:t>
            </a:r>
          </a:p>
          <a:p>
            <a:pPr eaLnBrk="0" latinLnBrk="1" hangingPunct="0">
              <a:lnSpc>
                <a:spcPct val="150000"/>
              </a:lnSpc>
              <a:spcBef>
                <a:spcPts val="140"/>
              </a:spcBef>
            </a:pPr>
            <a:r>
              <a:rPr lang="zh-CN" altLang="en-US" sz="1815" u="sng"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As far as we’re concerned    </a:t>
            </a:r>
            <a:r>
              <a:rPr lang="en-US" altLang="zh-CN" sz="1815" kern="0" dirty="0" smtClean="0">
                <a:solidFill>
                  <a:srgbClr val="000000"/>
                </a:solidFill>
                <a:latin typeface="Times New Roman" panose="02020603050405020304" pitchFamily="65" charset="-122"/>
                <a:ea typeface="宋体" panose="02010600030101010101" pitchFamily="2" charset="-122"/>
              </a:rPr>
              <a:t>, there are basically no hard and fast rules about public speaking.</a:t>
            </a:r>
            <a:endParaRPr lang="zh-CN" altLang="en-US" dirty="0"/>
          </a:p>
        </p:txBody>
      </p:sp>
      <p:pic>
        <p:nvPicPr>
          <p:cNvPr id="7" name="图片 3" descr="textimage35.jpeg"/>
          <p:cNvPicPr>
            <a:picLocks noChangeAspect="1"/>
          </p:cNvPicPr>
          <p:nvPr/>
        </p:nvPicPr>
        <p:blipFill>
          <a:blip r:embed="rId3" cstate="print"/>
          <a:stretch>
            <a:fillRect/>
          </a:stretch>
        </p:blipFill>
        <p:spPr>
          <a:xfrm>
            <a:off x="4071934" y="1920071"/>
            <a:ext cx="357190" cy="239987"/>
          </a:xfrm>
          <a:prstGeom prst="rect">
            <a:avLst/>
          </a:prstGeom>
        </p:spPr>
      </p:pic>
      <p:pic>
        <p:nvPicPr>
          <p:cNvPr id="8" name="图片 3" descr="textimage35.jpeg"/>
          <p:cNvPicPr>
            <a:picLocks noChangeAspect="1"/>
          </p:cNvPicPr>
          <p:nvPr/>
        </p:nvPicPr>
        <p:blipFill>
          <a:blip r:embed="rId3" cstate="print"/>
          <a:stretch>
            <a:fillRect/>
          </a:stretch>
        </p:blipFill>
        <p:spPr>
          <a:xfrm>
            <a:off x="1357290" y="3634583"/>
            <a:ext cx="357190" cy="239987"/>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1417299" y="2762136"/>
            <a:ext cx="2000264"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720090" y="4057650"/>
            <a:ext cx="285178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096088"/>
            <a:ext cx="8316000" cy="4442460"/>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2325" kern="0" spc="12747"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contribute</a:t>
            </a:r>
            <a:r>
              <a:rPr lang="en-US" altLang="zh-CN" sz="1815" i="1" kern="0" dirty="0" smtClean="0">
                <a:solidFill>
                  <a:srgbClr val="000000"/>
                </a:solidFill>
                <a:latin typeface="Times New Roman" panose="02020603050405020304" pitchFamily="65" charset="-122"/>
                <a:ea typeface="宋体" panose="02010600030101010101" pitchFamily="2" charset="-122"/>
              </a:rPr>
              <a:t> v.</a:t>
            </a:r>
            <a:r>
              <a:rPr lang="zh-CN" altLang="en-US" sz="1815" kern="0" dirty="0" smtClean="0">
                <a:solidFill>
                  <a:srgbClr val="000000"/>
                </a:solidFill>
                <a:latin typeface="Times New Roman" panose="02020603050405020304" pitchFamily="65" charset="-122"/>
                <a:ea typeface="宋体" panose="02010600030101010101" pitchFamily="2" charset="-122"/>
              </a:rPr>
              <a:t>促成，造成（某事发生）；捐赠，捐献；（为报纸、杂志、电台或电视节目）撰稿</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Look at the three items that contribute to a carbon footprint.</a:t>
            </a:r>
            <a:r>
              <a:rPr lang="zh-CN" altLang="en-US" sz="1815" kern="0" dirty="0" smtClean="0">
                <a:solidFill>
                  <a:srgbClr val="000000"/>
                </a:solidFill>
                <a:latin typeface="Times New Roman" panose="02020603050405020304" pitchFamily="65" charset="-122"/>
                <a:ea typeface="宋体" panose="02010600030101010101" pitchFamily="2" charset="-122"/>
              </a:rPr>
              <a:t>（教材</a:t>
            </a:r>
            <a:r>
              <a:rPr lang="en-US" altLang="zh-CN" sz="1815" kern="0" dirty="0" smtClean="0">
                <a:solidFill>
                  <a:srgbClr val="000000"/>
                </a:solidFill>
                <a:latin typeface="Times New Roman" panose="02020603050405020304" pitchFamily="65" charset="-122"/>
                <a:ea typeface="宋体" panose="02010600030101010101" pitchFamily="2" charset="-122"/>
              </a:rPr>
              <a:t>P72</a:t>
            </a:r>
            <a:r>
              <a:rPr lang="zh-CN" altLang="en-US"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看看造成碳足迹的三条事项。</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      情景导学</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I believe that every Chinese can contribute to the China Dream.</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我相信每一个中国人都能够为中国梦做出贡献。</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What impressed me most was that a farmer in Shandong contributed all the vegetables in his field to Wuhan people.</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最让我印象深刻的是，山东的一位农民把地里所有的蔬菜都捐给了武汉人民。</a:t>
            </a:r>
            <a:endParaRPr lang="zh-CN" altLang="en-US" dirty="0"/>
          </a:p>
        </p:txBody>
      </p:sp>
      <p:pic>
        <p:nvPicPr>
          <p:cNvPr id="4" name="图片 4" descr="textimage53.jpeg"/>
          <p:cNvPicPr>
            <a:picLocks noChangeAspect="1"/>
          </p:cNvPicPr>
          <p:nvPr/>
        </p:nvPicPr>
        <p:blipFill>
          <a:blip r:embed="rId3" cstate="print"/>
          <a:stretch>
            <a:fillRect/>
          </a:stretch>
        </p:blipFill>
        <p:spPr>
          <a:xfrm>
            <a:off x="857224" y="1188048"/>
            <a:ext cx="1500198" cy="388111"/>
          </a:xfrm>
          <a:prstGeom prst="rect">
            <a:avLst/>
          </a:prstGeom>
        </p:spPr>
      </p:pic>
      <p:pic>
        <p:nvPicPr>
          <p:cNvPr id="5" name="图片 5" descr="textimage54.jpeg"/>
          <p:cNvPicPr>
            <a:picLocks noChangeAspect="1"/>
          </p:cNvPicPr>
          <p:nvPr/>
        </p:nvPicPr>
        <p:blipFill>
          <a:blip r:embed="rId4" cstate="print"/>
          <a:stretch>
            <a:fillRect/>
          </a:stretch>
        </p:blipFill>
        <p:spPr>
          <a:xfrm>
            <a:off x="790551" y="3024914"/>
            <a:ext cx="209549" cy="238125"/>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062815"/>
            <a:ext cx="8316000" cy="4777105"/>
          </a:xfrm>
          <a:prstGeom prst="rect">
            <a:avLst/>
          </a:prstGeom>
          <a:noFill/>
        </p:spPr>
        <p:txBody>
          <a:bodyPr wrap="square" lIns="0" tIns="0" rIns="0" bIns="0" rtlCol="0">
            <a:spAutoFit/>
          </a:bodyPr>
          <a:lstStyle/>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Older people are important contributors to the economy.</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老一辈人为发展经济作出了重要贡献。</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(China Daily,2021</a:t>
            </a:r>
            <a:r>
              <a:rPr lang="zh-CN" altLang="en-US" sz="1815" kern="0" dirty="0" smtClean="0">
                <a:solidFill>
                  <a:srgbClr val="000000"/>
                </a:solidFill>
                <a:latin typeface="Times New Roman" panose="02020603050405020304" pitchFamily="65" charset="-122"/>
                <a:ea typeface="宋体" panose="02010600030101010101" pitchFamily="2" charset="-122"/>
              </a:rPr>
              <a:t>年</a:t>
            </a:r>
            <a:r>
              <a:rPr lang="en-US" altLang="zh-CN" sz="1815" kern="0" dirty="0" smtClean="0">
                <a:solidFill>
                  <a:srgbClr val="000000"/>
                </a:solidFill>
                <a:latin typeface="Times New Roman" panose="02020603050405020304" pitchFamily="65" charset="-122"/>
                <a:ea typeface="宋体" panose="02010600030101010101" pitchFamily="2" charset="-122"/>
              </a:rPr>
              <a:t>3</a:t>
            </a:r>
            <a:r>
              <a:rPr lang="zh-CN" altLang="en-US" sz="1815" kern="0" dirty="0" smtClean="0">
                <a:solidFill>
                  <a:srgbClr val="000000"/>
                </a:solidFill>
                <a:latin typeface="Times New Roman" panose="02020603050405020304" pitchFamily="65" charset="-122"/>
                <a:ea typeface="宋体" panose="02010600030101010101" pitchFamily="2" charset="-122"/>
              </a:rPr>
              <a:t>月</a:t>
            </a:r>
            <a:r>
              <a:rPr lang="en-US" altLang="zh-CN" sz="1815" kern="0" dirty="0" smtClean="0">
                <a:solidFill>
                  <a:srgbClr val="000000"/>
                </a:solidFill>
                <a:latin typeface="Times New Roman" panose="02020603050405020304" pitchFamily="65" charset="-122"/>
                <a:ea typeface="宋体" panose="02010600030101010101" pitchFamily="2" charset="-122"/>
              </a:rPr>
              <a:t>)China and the other coastal states have made positive contributions to maintaining the security of navigation in the South China Sea.</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中国和其他沿岸国家为维护南海航行安全做出了积极贡献。</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400" kern="0" spc="471" dirty="0" smtClean="0">
                <a:solidFill>
                  <a:srgbClr val="000000"/>
                </a:solidFill>
                <a:latin typeface="Times New Roman" panose="02020603050405020304" pitchFamily="65" charset="-122"/>
                <a:ea typeface="宋体" panose="02010600030101010101" pitchFamily="2" charset="-122"/>
              </a:rPr>
              <a:t>  </a:t>
            </a:r>
            <a:r>
              <a:rPr lang="zh-CN" altLang="en-US" kern="0" dirty="0" smtClean="0">
                <a:solidFill>
                  <a:srgbClr val="000000"/>
                </a:solidFill>
                <a:latin typeface="Times New Roman" panose="02020603050405020304" pitchFamily="65" charset="-122"/>
                <a:ea typeface="宋体" panose="02010600030101010101" pitchFamily="2" charset="-122"/>
              </a:rPr>
              <a:t>归纳拓展</a:t>
            </a:r>
            <a:endParaRPr lang="zh-CN" altLang="en-US" dirty="0"/>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①contribute </a:t>
            </a:r>
            <a:r>
              <a:rPr lang="en-US" altLang="zh-CN" sz="1815" u="sng" kern="0" dirty="0" smtClean="0">
                <a:solidFill>
                  <a:srgbClr val="FF0000"/>
                </a:solidFill>
                <a:latin typeface="Times New Roman" panose="02020603050405020304" pitchFamily="65" charset="-122"/>
                <a:ea typeface="宋体" panose="02010600030101010101" pitchFamily="2" charset="-122"/>
              </a:rPr>
              <a:t>    to    </a:t>
            </a:r>
            <a:r>
              <a:rPr lang="zh-CN" altLang="en-US" sz="1815" kern="0" dirty="0" smtClean="0">
                <a:solidFill>
                  <a:srgbClr val="000000"/>
                </a:solidFill>
                <a:latin typeface="Times New Roman" panose="02020603050405020304" pitchFamily="65" charset="-122"/>
                <a:ea typeface="宋体" panose="02010600030101010101" pitchFamily="2" charset="-122"/>
              </a:rPr>
              <a:t>促成</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造成；有助于；增进；为</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做出贡献</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contribute...to...</a:t>
            </a:r>
            <a:r>
              <a:rPr lang="zh-CN" altLang="en-US" sz="1815" kern="0" dirty="0" smtClean="0">
                <a:solidFill>
                  <a:srgbClr val="000000"/>
                </a:solidFill>
                <a:latin typeface="Times New Roman" panose="02020603050405020304" pitchFamily="65" charset="-122"/>
                <a:ea typeface="宋体" panose="02010600030101010101" pitchFamily="2" charset="-122"/>
              </a:rPr>
              <a:t>向</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捐赠</a:t>
            </a:r>
            <a:r>
              <a:rPr lang="en-US" altLang="zh-CN"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②contribution </a:t>
            </a:r>
            <a:r>
              <a:rPr lang="en-US" altLang="zh-CN"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捐款；贡献；稿件</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make contributions/a contribution</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to    </a:t>
            </a:r>
            <a:r>
              <a:rPr lang="zh-CN" altLang="en-US" sz="1815" kern="0" dirty="0" smtClean="0">
                <a:solidFill>
                  <a:srgbClr val="000000"/>
                </a:solidFill>
                <a:latin typeface="Times New Roman" panose="02020603050405020304" pitchFamily="65" charset="-122"/>
                <a:ea typeface="宋体" panose="02010600030101010101" pitchFamily="2" charset="-122"/>
              </a:rPr>
              <a:t>为</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做出贡献</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③</a:t>
            </a:r>
            <a:r>
              <a:rPr lang="zh-CN" altLang="en-US" sz="1815" u="sng"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contributor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捐助者；投稿人，撰稿者；促成因素，原因</a:t>
            </a:r>
          </a:p>
        </p:txBody>
      </p:sp>
      <p:pic>
        <p:nvPicPr>
          <p:cNvPr id="3" name="图片 3" descr="textimage55.jpeg"/>
          <p:cNvPicPr>
            <a:picLocks noChangeAspect="1"/>
          </p:cNvPicPr>
          <p:nvPr/>
        </p:nvPicPr>
        <p:blipFill>
          <a:blip r:embed="rId3" cstate="print"/>
          <a:stretch>
            <a:fillRect/>
          </a:stretch>
        </p:blipFill>
        <p:spPr>
          <a:xfrm>
            <a:off x="752450" y="3295501"/>
            <a:ext cx="247650" cy="247649"/>
          </a:xfrm>
          <a:prstGeom prst="rect">
            <a:avLst/>
          </a:prstGeom>
        </p:spPr>
      </p:pic>
      <p:pic>
        <p:nvPicPr>
          <p:cNvPr id="4" name="Picture 4" descr="\\a015\吴双婷\线.tif"/>
          <p:cNvPicPr>
            <a:picLocks noChangeAspect="1" noChangeArrowheads="1"/>
          </p:cNvPicPr>
          <p:nvPr/>
        </p:nvPicPr>
        <p:blipFill>
          <a:blip r:embed="rId4" cstate="print"/>
          <a:srcRect/>
          <a:stretch>
            <a:fillRect/>
          </a:stretch>
        </p:blipFill>
        <p:spPr bwMode="auto">
          <a:xfrm>
            <a:off x="1919605" y="3705860"/>
            <a:ext cx="654685"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4" cstate="print"/>
          <a:srcRect/>
          <a:stretch>
            <a:fillRect/>
          </a:stretch>
        </p:blipFill>
        <p:spPr bwMode="auto">
          <a:xfrm>
            <a:off x="3884930" y="5009515"/>
            <a:ext cx="58039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934720" y="5420360"/>
            <a:ext cx="137604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5"/>
                                        </p:tgtEl>
                                      </p:cBhvr>
                                    </p:animEffect>
                                    <p:set>
                                      <p:cBhvr>
                                        <p:cTn id="12" dur="1" fill="hold">
                                          <p:stCondLst>
                                            <p:cond delay="19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6"/>
                                        </p:tgtEl>
                                      </p:cBhvr>
                                    </p:animEffect>
                                    <p:set>
                                      <p:cBhvr>
                                        <p:cTn id="17"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73404" y="1920156"/>
            <a:ext cx="8316000" cy="3869690"/>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写出</a:t>
            </a:r>
            <a:r>
              <a:rPr lang="en-US" altLang="zh-CN" sz="1815" kern="0" dirty="0" smtClean="0">
                <a:solidFill>
                  <a:srgbClr val="000000"/>
                </a:solidFill>
                <a:latin typeface="Times New Roman" panose="02020603050405020304" pitchFamily="65" charset="-122"/>
                <a:ea typeface="宋体" panose="02010600030101010101" pitchFamily="2" charset="-122"/>
              </a:rPr>
              <a:t>contribute to</a:t>
            </a:r>
            <a:r>
              <a:rPr lang="zh-CN" altLang="en-US" sz="1815" kern="0" dirty="0" smtClean="0">
                <a:solidFill>
                  <a:srgbClr val="000000"/>
                </a:solidFill>
                <a:latin typeface="Times New Roman" panose="02020603050405020304" pitchFamily="65" charset="-122"/>
                <a:ea typeface="宋体" panose="02010600030101010101" pitchFamily="2" charset="-122"/>
              </a:rPr>
              <a:t>在下列句中的含义</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8-1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2020</a:t>
            </a:r>
            <a:r>
              <a:rPr lang="zh-CN" altLang="en-US" sz="1815" kern="0" dirty="0" smtClean="0">
                <a:solidFill>
                  <a:srgbClr val="000000"/>
                </a:solidFill>
                <a:latin typeface="Times New Roman" panose="02020603050405020304" pitchFamily="65" charset="-122"/>
                <a:ea typeface="宋体" panose="02010600030101010101" pitchFamily="2" charset="-122"/>
              </a:rPr>
              <a:t>天津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完形填空，</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...loneliness is a serious social problem that can contribute to depression and even crimes, but it can be prevented in a clever way.</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造成</a:t>
            </a:r>
            <a:r>
              <a:rPr lang="en-US" altLang="zh-CN" sz="1815" u="sng" kern="0" dirty="0" smtClean="0">
                <a:solidFill>
                  <a:srgbClr val="FF0000"/>
                </a:solidFill>
                <a:latin typeface="Times New Roman" panose="02020603050405020304" pitchFamily="65" charset="-122"/>
                <a:ea typeface="宋体" panose="02010600030101010101" pitchFamily="2" charset="-122"/>
              </a:rPr>
              <a:t>,</a:t>
            </a:r>
            <a:r>
              <a:rPr lang="zh-CN" altLang="en-US" sz="1815" u="sng" kern="0" dirty="0" smtClean="0">
                <a:solidFill>
                  <a:srgbClr val="FF0000"/>
                </a:solidFill>
                <a:latin typeface="Times New Roman" panose="02020603050405020304" pitchFamily="65" charset="-122"/>
                <a:ea typeface="宋体" panose="02010600030101010101" pitchFamily="2" charset="-122"/>
              </a:rPr>
              <a:t>促成  </a:t>
            </a:r>
            <a:r>
              <a:rPr lang="zh-CN" altLang="en-US"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句意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孤独是一个严重的社会问题，会导致抑郁，甚至犯罪，但它可以通过一种聪明的方式来预防。</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8-2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2018</a:t>
            </a:r>
            <a:r>
              <a:rPr lang="zh-CN" altLang="en-US" sz="1815" kern="0" dirty="0" smtClean="0">
                <a:solidFill>
                  <a:srgbClr val="000000"/>
                </a:solidFill>
                <a:latin typeface="Times New Roman" panose="02020603050405020304" pitchFamily="65" charset="-122"/>
                <a:ea typeface="宋体" panose="02010600030101010101" pitchFamily="2" charset="-122"/>
              </a:rPr>
              <a:t>天津，阅读理解</a:t>
            </a:r>
            <a:r>
              <a:rPr lang="en-US" altLang="zh-CN" sz="1815" kern="0" dirty="0" smtClean="0">
                <a:solidFill>
                  <a:srgbClr val="000000"/>
                </a:solidFill>
                <a:latin typeface="Times New Roman" panose="02020603050405020304" pitchFamily="65" charset="-122"/>
                <a:ea typeface="宋体" panose="02010600030101010101" pitchFamily="2" charset="-122"/>
              </a:rPr>
              <a:t>C</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3D food printing could probably contribute to the solution.</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有助于    </a:t>
            </a:r>
            <a:r>
              <a:rPr lang="zh-CN" altLang="en-US"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句意</a:t>
            </a:r>
            <a:r>
              <a:rPr lang="en-US" altLang="zh-CN" sz="1815" kern="0" dirty="0" smtClean="0">
                <a:solidFill>
                  <a:srgbClr val="000000"/>
                </a:solidFill>
                <a:latin typeface="Times New Roman" panose="02020603050405020304" pitchFamily="65" charset="-122"/>
                <a:ea typeface="宋体" panose="02010600030101010101" pitchFamily="2" charset="-122"/>
              </a:rPr>
              <a:t>:3D</a:t>
            </a:r>
            <a:r>
              <a:rPr lang="zh-CN" altLang="en-US" sz="1815" kern="0" dirty="0" smtClean="0">
                <a:solidFill>
                  <a:srgbClr val="000000"/>
                </a:solidFill>
                <a:latin typeface="Times New Roman" panose="02020603050405020304" pitchFamily="65" charset="-122"/>
                <a:ea typeface="宋体" panose="02010600030101010101" pitchFamily="2" charset="-122"/>
              </a:rPr>
              <a:t>食品打印技术可能有助于这一解决方案。</a:t>
            </a:r>
          </a:p>
        </p:txBody>
      </p:sp>
      <p:pic>
        <p:nvPicPr>
          <p:cNvPr id="5" name="图片 3" descr="textimage5.jpeg"/>
          <p:cNvPicPr>
            <a:picLocks noChangeAspect="1"/>
          </p:cNvPicPr>
          <p:nvPr/>
        </p:nvPicPr>
        <p:blipFill>
          <a:blip r:embed="rId3" cstate="print"/>
          <a:stretch>
            <a:fillRect/>
          </a:stretch>
        </p:blipFill>
        <p:spPr>
          <a:xfrm>
            <a:off x="571472" y="1491443"/>
            <a:ext cx="1210726" cy="408718"/>
          </a:xfrm>
          <a:prstGeom prst="rect">
            <a:avLst/>
          </a:prstGeom>
        </p:spPr>
      </p:pic>
      <p:pic>
        <p:nvPicPr>
          <p:cNvPr id="6" name="图片 4" descr="textimage58.jpeg"/>
          <p:cNvPicPr>
            <a:picLocks noChangeAspect="1"/>
          </p:cNvPicPr>
          <p:nvPr/>
        </p:nvPicPr>
        <p:blipFill>
          <a:blip r:embed="rId4" cstate="print"/>
          <a:stretch>
            <a:fillRect/>
          </a:stretch>
        </p:blipFill>
        <p:spPr>
          <a:xfrm>
            <a:off x="3210958" y="2428339"/>
            <a:ext cx="428628" cy="287984"/>
          </a:xfrm>
          <a:prstGeom prst="rect">
            <a:avLst/>
          </a:prstGeom>
        </p:spPr>
      </p:pic>
      <p:pic>
        <p:nvPicPr>
          <p:cNvPr id="7" name="图片 4" descr="textimage58.jpeg"/>
          <p:cNvPicPr>
            <a:picLocks noChangeAspect="1"/>
          </p:cNvPicPr>
          <p:nvPr/>
        </p:nvPicPr>
        <p:blipFill>
          <a:blip r:embed="rId4" cstate="print"/>
          <a:stretch>
            <a:fillRect/>
          </a:stretch>
        </p:blipFill>
        <p:spPr>
          <a:xfrm>
            <a:off x="3496710" y="4502273"/>
            <a:ext cx="428628" cy="287984"/>
          </a:xfrm>
          <a:prstGeom prst="rect">
            <a:avLst/>
          </a:prstGeom>
        </p:spPr>
      </p:pic>
      <p:pic>
        <p:nvPicPr>
          <p:cNvPr id="8" name="Picture 4" descr="\\a015\吴双婷\线.tif"/>
          <p:cNvPicPr>
            <a:picLocks noChangeAspect="1" noChangeArrowheads="1"/>
          </p:cNvPicPr>
          <p:nvPr/>
        </p:nvPicPr>
        <p:blipFill>
          <a:blip r:embed="rId5" cstate="print"/>
          <a:srcRect/>
          <a:stretch>
            <a:fillRect/>
          </a:stretch>
        </p:blipFill>
        <p:spPr bwMode="auto">
          <a:xfrm>
            <a:off x="812800" y="3241675"/>
            <a:ext cx="1208405"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5" cstate="print"/>
          <a:srcRect/>
          <a:stretch>
            <a:fillRect/>
          </a:stretch>
        </p:blipFill>
        <p:spPr bwMode="auto">
          <a:xfrm>
            <a:off x="1695450" y="4966970"/>
            <a:ext cx="105918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8"/>
                                        </p:tgtEl>
                                      </p:cBhvr>
                                    </p:animEffect>
                                    <p:set>
                                      <p:cBhvr>
                                        <p:cTn id="7" dur="1" fill="hold">
                                          <p:stCondLst>
                                            <p:cond delay="19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9"/>
                                        </p:tgtEl>
                                      </p:cBhvr>
                                    </p:animEffect>
                                    <p:set>
                                      <p:cBhvr>
                                        <p:cTn id="12" dur="1" fill="hold">
                                          <p:stCondLst>
                                            <p:cond delay="1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42910" y="1373182"/>
            <a:ext cx="8316000" cy="4289425"/>
          </a:xfrm>
          <a:prstGeom prst="rect">
            <a:avLst/>
          </a:prstGeom>
          <a:noFill/>
        </p:spPr>
        <p:txBody>
          <a:bodyPr wrap="square" lIns="0" tIns="0" rIns="0" bIns="0" rtlCol="0">
            <a:spAutoFit/>
          </a:bodyPr>
          <a:lstStyle/>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8-3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2017</a:t>
            </a:r>
            <a:r>
              <a:rPr lang="zh-CN" altLang="en-US" sz="1815" kern="0" dirty="0" smtClean="0">
                <a:solidFill>
                  <a:srgbClr val="000000"/>
                </a:solidFill>
                <a:latin typeface="Times New Roman" panose="02020603050405020304" pitchFamily="65" charset="-122"/>
                <a:ea typeface="宋体" panose="02010600030101010101" pitchFamily="2" charset="-122"/>
              </a:rPr>
              <a:t>北京，完形填空，</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She began to host “Big Bosses” lunches, where she would try to persuade local business leaders to contribute to the cause.</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捐助，为</a:t>
            </a:r>
            <a:r>
              <a:rPr lang="en-US" altLang="zh-CN" sz="1815" u="sng" kern="0" dirty="0" smtClean="0">
                <a:solidFill>
                  <a:srgbClr val="FF0000"/>
                </a:solidFill>
                <a:latin typeface="Times New Roman" panose="02020603050405020304" pitchFamily="65" charset="-122"/>
                <a:ea typeface="宋体" panose="02010600030101010101" pitchFamily="2" charset="-122"/>
              </a:rPr>
              <a:t>……</a:t>
            </a:r>
            <a:r>
              <a:rPr lang="zh-CN" altLang="en-US" sz="1815" u="sng" kern="0" dirty="0" smtClean="0">
                <a:solidFill>
                  <a:srgbClr val="FF0000"/>
                </a:solidFill>
                <a:latin typeface="Times New Roman" panose="02020603050405020304" pitchFamily="65" charset="-122"/>
                <a:ea typeface="宋体" panose="02010600030101010101" pitchFamily="2" charset="-122"/>
              </a:rPr>
              <a:t>做出贡献    </a:t>
            </a:r>
            <a:r>
              <a:rPr lang="zh-CN" altLang="en-US"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句意：</a:t>
            </a:r>
            <a:r>
              <a:rPr lang="zh-CN" altLang="en-US" sz="1815" kern="0" spc="-150" dirty="0" smtClean="0">
                <a:solidFill>
                  <a:srgbClr val="000000"/>
                </a:solidFill>
                <a:latin typeface="Times New Roman" panose="02020603050405020304" pitchFamily="65" charset="-122"/>
                <a:ea typeface="宋体" panose="02010600030101010101" pitchFamily="2" charset="-122"/>
              </a:rPr>
              <a:t>她开始举办“大老板”午餐会，在那儿她会试图说服当地商业领袖捐助这项事业</a:t>
            </a:r>
            <a:r>
              <a:rPr lang="zh-CN" altLang="en-US"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单句语法填空</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8-4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2018</a:t>
            </a:r>
            <a:r>
              <a:rPr lang="zh-CN" altLang="en-US" sz="1815" kern="0" dirty="0" smtClean="0">
                <a:solidFill>
                  <a:srgbClr val="000000"/>
                </a:solidFill>
                <a:latin typeface="Times New Roman" panose="02020603050405020304" pitchFamily="65" charset="-122"/>
                <a:ea typeface="宋体" panose="02010600030101010101" pitchFamily="2" charset="-122"/>
              </a:rPr>
              <a:t>江苏，任务型阅读，</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No doubt the theater has contributed </a:t>
            </a:r>
            <a:r>
              <a:rPr lang="en-US" altLang="zh-CN" sz="1815" u="sng" kern="0" dirty="0" smtClean="0">
                <a:solidFill>
                  <a:srgbClr val="FF0000"/>
                </a:solidFill>
                <a:latin typeface="Times New Roman" panose="02020603050405020304" pitchFamily="65" charset="-122"/>
                <a:ea typeface="宋体" panose="02010600030101010101" pitchFamily="2" charset="-122"/>
              </a:rPr>
              <a:t>   to    </a:t>
            </a:r>
            <a:r>
              <a:rPr lang="en-US" altLang="zh-CN" sz="1815" kern="0" dirty="0" smtClean="0">
                <a:solidFill>
                  <a:srgbClr val="000000"/>
                </a:solidFill>
                <a:latin typeface="Times New Roman" panose="02020603050405020304" pitchFamily="65" charset="-122"/>
                <a:ea typeface="宋体" panose="02010600030101010101" pitchFamily="2" charset="-122"/>
              </a:rPr>
              <a:t>the area’s development and economic growth.</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考查介词。句意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毫无疑问</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这家剧院为该地区的发展和经济增长做出了贡献。</a:t>
            </a:r>
            <a:r>
              <a:rPr lang="en-US" altLang="zh-CN" sz="1815" kern="0" dirty="0" smtClean="0">
                <a:solidFill>
                  <a:srgbClr val="000000"/>
                </a:solidFill>
                <a:latin typeface="Times New Roman" panose="02020603050405020304" pitchFamily="65" charset="-122"/>
                <a:ea typeface="宋体" panose="02010600030101010101" pitchFamily="2" charset="-122"/>
              </a:rPr>
              <a:t>contribute to</a:t>
            </a:r>
            <a:r>
              <a:rPr lang="zh-CN" altLang="en-US" sz="1815" kern="0" dirty="0" smtClean="0">
                <a:solidFill>
                  <a:srgbClr val="000000"/>
                </a:solidFill>
                <a:latin typeface="Times New Roman" panose="02020603050405020304" pitchFamily="65" charset="-122"/>
                <a:ea typeface="宋体" panose="02010600030101010101" pitchFamily="2" charset="-122"/>
              </a:rPr>
              <a:t>意为“为</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做出贡献”</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故本空应用介词</a:t>
            </a:r>
            <a:r>
              <a:rPr lang="en-US" altLang="zh-CN" sz="1815" kern="0" dirty="0" smtClean="0">
                <a:solidFill>
                  <a:srgbClr val="000000"/>
                </a:solidFill>
                <a:latin typeface="Times New Roman" panose="02020603050405020304" pitchFamily="65" charset="-122"/>
                <a:ea typeface="宋体" panose="02010600030101010101" pitchFamily="2" charset="-122"/>
              </a:rPr>
              <a:t>to</a:t>
            </a:r>
            <a:r>
              <a:rPr lang="zh-CN" altLang="en-US" sz="1815" kern="0" dirty="0" smtClean="0">
                <a:solidFill>
                  <a:srgbClr val="000000"/>
                </a:solidFill>
                <a:latin typeface="Times New Roman" panose="02020603050405020304" pitchFamily="65" charset="-122"/>
                <a:ea typeface="宋体" panose="02010600030101010101" pitchFamily="2" charset="-122"/>
              </a:rPr>
              <a:t>。</a:t>
            </a:r>
          </a:p>
        </p:txBody>
      </p:sp>
      <p:pic>
        <p:nvPicPr>
          <p:cNvPr id="5" name="图片 4" descr="textimage58.jpeg"/>
          <p:cNvPicPr>
            <a:picLocks noChangeAspect="1"/>
          </p:cNvPicPr>
          <p:nvPr/>
        </p:nvPicPr>
        <p:blipFill>
          <a:blip r:embed="rId3" cstate="print"/>
          <a:stretch>
            <a:fillRect/>
          </a:stretch>
        </p:blipFill>
        <p:spPr>
          <a:xfrm>
            <a:off x="3709092" y="4004010"/>
            <a:ext cx="428628" cy="287984"/>
          </a:xfrm>
          <a:prstGeom prst="rect">
            <a:avLst/>
          </a:prstGeom>
        </p:spPr>
      </p:pic>
      <p:pic>
        <p:nvPicPr>
          <p:cNvPr id="9" name="图片 4" descr="textimage58.jpeg"/>
          <p:cNvPicPr>
            <a:picLocks noChangeAspect="1"/>
          </p:cNvPicPr>
          <p:nvPr/>
        </p:nvPicPr>
        <p:blipFill>
          <a:blip r:embed="rId3" cstate="print"/>
          <a:stretch>
            <a:fillRect/>
          </a:stretch>
        </p:blipFill>
        <p:spPr>
          <a:xfrm>
            <a:off x="3423340" y="1424625"/>
            <a:ext cx="428628" cy="287984"/>
          </a:xfrm>
          <a:prstGeom prst="rect">
            <a:avLst/>
          </a:prstGeom>
        </p:spPr>
      </p:pic>
      <p:pic>
        <p:nvPicPr>
          <p:cNvPr id="6" name="Picture 4" descr="\\a015\吴双婷\线.tif"/>
          <p:cNvPicPr>
            <a:picLocks noChangeAspect="1" noChangeArrowheads="1"/>
          </p:cNvPicPr>
          <p:nvPr/>
        </p:nvPicPr>
        <p:blipFill>
          <a:blip r:embed="rId4" cstate="print"/>
          <a:srcRect/>
          <a:stretch>
            <a:fillRect/>
          </a:stretch>
        </p:blipFill>
        <p:spPr bwMode="auto">
          <a:xfrm>
            <a:off x="953135" y="2260600"/>
            <a:ext cx="269430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7804624" y="3970229"/>
            <a:ext cx="571504"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71472" y="848501"/>
            <a:ext cx="8316000" cy="5816600"/>
          </a:xfrm>
          <a:prstGeom prst="rect">
            <a:avLst/>
          </a:prstGeom>
          <a:noFill/>
        </p:spPr>
        <p:txBody>
          <a:bodyPr wrap="square" lIns="0" tIns="0" rIns="0" bIns="0" rtlCol="0">
            <a:spAutoFit/>
          </a:bodyPr>
          <a:lstStyle/>
          <a:p>
            <a:pPr>
              <a:lnSpc>
                <a:spcPct val="150000"/>
              </a:lnSpc>
            </a:pPr>
            <a:r>
              <a:rPr lang="en-US" dirty="0" smtClean="0">
                <a:latin typeface="Times New Roman" panose="02020603050405020304" pitchFamily="18" charset="0"/>
                <a:cs typeface="Times New Roman" panose="02020603050405020304" pitchFamily="18" charset="0"/>
              </a:rPr>
              <a:t>(C)</a:t>
            </a:r>
            <a:r>
              <a:rPr lang="zh-CN" altLang="en-US" dirty="0" smtClean="0">
                <a:latin typeface="Times New Roman" panose="02020603050405020304" pitchFamily="18" charset="0"/>
                <a:cs typeface="Times New Roman" panose="02020603050405020304" pitchFamily="18" charset="0"/>
              </a:rPr>
              <a:t>拓展词汇</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灵活用</a:t>
            </a:r>
          </a:p>
          <a:p>
            <a:pPr>
              <a:lnSpc>
                <a:spcPct val="150000"/>
              </a:lnSpc>
            </a:pPr>
            <a:r>
              <a:rPr lang="en-US" altLang="zh-CN" dirty="0" smtClean="0">
                <a:latin typeface="Times New Roman" panose="02020603050405020304" pitchFamily="18" charset="0"/>
                <a:cs typeface="Times New Roman" panose="02020603050405020304" pitchFamily="18" charset="0"/>
              </a:rPr>
              <a:t>1. </a:t>
            </a:r>
            <a:r>
              <a:rPr lang="en-US" altLang="zh-CN" u="sng" dirty="0" smtClean="0">
                <a:solidFill>
                  <a:srgbClr val="FF0000"/>
                </a:solidFill>
                <a:latin typeface="Times New Roman" panose="02020603050405020304" pitchFamily="18" charset="0"/>
                <a:cs typeface="Times New Roman" panose="02020603050405020304" pitchFamily="18" charset="0"/>
              </a:rPr>
              <a:t>   scare   </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v.</a:t>
            </a:r>
            <a:r>
              <a:rPr lang="zh-CN" altLang="en-US" dirty="0" smtClean="0">
                <a:latin typeface="Times New Roman" panose="02020603050405020304" pitchFamily="18" charset="0"/>
                <a:cs typeface="Times New Roman" panose="02020603050405020304" pitchFamily="18" charset="0"/>
              </a:rPr>
              <a:t>使（某人）惊恐，吓唬→ </a:t>
            </a:r>
            <a:r>
              <a:rPr lang="zh-CN" altLang="en-US" u="sng" dirty="0" smtClean="0">
                <a:solidFill>
                  <a:srgbClr val="FF0000"/>
                </a:solidFill>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scary   </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adj.</a:t>
            </a:r>
            <a:r>
              <a:rPr lang="zh-CN" altLang="en-US" dirty="0" smtClean="0">
                <a:latin typeface="Times New Roman" panose="02020603050405020304" pitchFamily="18" charset="0"/>
                <a:cs typeface="Times New Roman" panose="02020603050405020304" pitchFamily="18" charset="0"/>
              </a:rPr>
              <a:t>恐怖的；吓人的→</a:t>
            </a:r>
            <a:r>
              <a:rPr lang="zh-CN" altLang="en-US" u="sng" dirty="0" smtClean="0">
                <a:solidFill>
                  <a:srgbClr val="FF0000"/>
                </a:solidFill>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scared    </a:t>
            </a:r>
            <a:r>
              <a:rPr lang="en-US" altLang="zh-CN" i="1" dirty="0" smtClean="0">
                <a:latin typeface="Times New Roman" panose="02020603050405020304" pitchFamily="18" charset="0"/>
                <a:cs typeface="Times New Roman" panose="02020603050405020304" pitchFamily="18" charset="0"/>
              </a:rPr>
              <a:t>adj.</a:t>
            </a:r>
            <a:r>
              <a:rPr lang="zh-CN" altLang="en-US" dirty="0" smtClean="0">
                <a:latin typeface="Times New Roman" panose="02020603050405020304" pitchFamily="18" charset="0"/>
                <a:cs typeface="Times New Roman" panose="02020603050405020304" pitchFamily="18" charset="0"/>
              </a:rPr>
              <a:t>担心的，害怕的</a:t>
            </a:r>
          </a:p>
          <a:p>
            <a:pPr>
              <a:lnSpc>
                <a:spcPct val="150000"/>
              </a:lnSpc>
            </a:pPr>
            <a:r>
              <a:rPr lang="en-US" altLang="zh-CN" dirty="0" smtClean="0">
                <a:latin typeface="Times New Roman" panose="02020603050405020304" pitchFamily="18" charset="0"/>
                <a:cs typeface="Times New Roman" panose="02020603050405020304" pitchFamily="18" charset="0"/>
              </a:rPr>
              <a:t>2.</a:t>
            </a:r>
            <a:r>
              <a:rPr lang="en-US" altLang="zh-CN" u="sng" dirty="0" smtClean="0">
                <a:solidFill>
                  <a:srgbClr val="FF0000"/>
                </a:solidFill>
                <a:latin typeface="Times New Roman" panose="02020603050405020304" pitchFamily="18" charset="0"/>
                <a:cs typeface="Times New Roman" panose="02020603050405020304" pitchFamily="18" charset="0"/>
              </a:rPr>
              <a:t>    dive    </a:t>
            </a:r>
            <a:r>
              <a:rPr lang="en-US" altLang="zh-CN" i="1" dirty="0" smtClean="0">
                <a:latin typeface="Times New Roman" panose="02020603050405020304" pitchFamily="18" charset="0"/>
                <a:cs typeface="Times New Roman" panose="02020603050405020304" pitchFamily="18" charset="0"/>
              </a:rPr>
              <a:t>v.</a:t>
            </a:r>
            <a:r>
              <a:rPr lang="zh-CN" altLang="en-US" dirty="0" smtClean="0">
                <a:latin typeface="Times New Roman" panose="02020603050405020304" pitchFamily="18" charset="0"/>
                <a:cs typeface="Times New Roman" panose="02020603050405020304" pitchFamily="18" charset="0"/>
              </a:rPr>
              <a:t>（通常指使用呼吸设备的）潜水→ </a:t>
            </a:r>
            <a:r>
              <a:rPr lang="zh-CN" altLang="en-US" u="sng" dirty="0" smtClean="0">
                <a:solidFill>
                  <a:srgbClr val="FF0000"/>
                </a:solidFill>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diving    </a:t>
            </a:r>
            <a:r>
              <a:rPr lang="en-US" altLang="zh-CN" i="1"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（戴呼吸装备的）潜水；跳水，跳水运动</a:t>
            </a:r>
          </a:p>
          <a:p>
            <a:pPr>
              <a:lnSpc>
                <a:spcPct val="150000"/>
              </a:lnSpc>
            </a:pPr>
            <a:r>
              <a:rPr lang="en-US" altLang="zh-CN" dirty="0" smtClean="0">
                <a:latin typeface="Times New Roman" panose="02020603050405020304" pitchFamily="18" charset="0"/>
                <a:cs typeface="Times New Roman" panose="02020603050405020304" pitchFamily="18" charset="0"/>
              </a:rPr>
              <a:t>3. </a:t>
            </a:r>
            <a:r>
              <a:rPr lang="en-US" altLang="zh-CN" u="sng" dirty="0" smtClean="0">
                <a:solidFill>
                  <a:srgbClr val="FF0000"/>
                </a:solidFill>
                <a:latin typeface="Times New Roman" panose="02020603050405020304" pitchFamily="18" charset="0"/>
                <a:cs typeface="Times New Roman" panose="02020603050405020304" pitchFamily="18" charset="0"/>
              </a:rPr>
              <a:t>   fortunately    </a:t>
            </a:r>
            <a:r>
              <a:rPr lang="en-US" altLang="zh-CN" i="1" dirty="0" smtClean="0">
                <a:latin typeface="Times New Roman" panose="02020603050405020304" pitchFamily="18" charset="0"/>
                <a:cs typeface="Times New Roman" panose="02020603050405020304" pitchFamily="18" charset="0"/>
              </a:rPr>
              <a:t>adv.</a:t>
            </a:r>
            <a:r>
              <a:rPr lang="zh-CN" altLang="en-US" dirty="0" smtClean="0">
                <a:latin typeface="Times New Roman" panose="02020603050405020304" pitchFamily="18" charset="0"/>
                <a:cs typeface="Times New Roman" panose="02020603050405020304" pitchFamily="18" charset="0"/>
              </a:rPr>
              <a:t>幸运地→ </a:t>
            </a:r>
            <a:r>
              <a:rPr lang="en-US" altLang="zh-CN" u="sng" dirty="0" smtClean="0">
                <a:solidFill>
                  <a:srgbClr val="FF0000"/>
                </a:solidFill>
                <a:latin typeface="Times New Roman" panose="02020603050405020304" pitchFamily="18" charset="0"/>
                <a:cs typeface="Times New Roman" panose="02020603050405020304" pitchFamily="18" charset="0"/>
              </a:rPr>
              <a:t>fortune</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运气，命运；巨款→ </a:t>
            </a:r>
            <a:r>
              <a:rPr lang="en-US" altLang="zh-CN" u="sng" dirty="0" smtClean="0">
                <a:solidFill>
                  <a:srgbClr val="FF0000"/>
                </a:solidFill>
                <a:latin typeface="Times New Roman" panose="02020603050405020304" pitchFamily="18" charset="0"/>
                <a:cs typeface="Times New Roman" panose="02020603050405020304" pitchFamily="18" charset="0"/>
              </a:rPr>
              <a:t>fortunate</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adj.</a:t>
            </a:r>
            <a:r>
              <a:rPr lang="zh-CN" altLang="en-US" dirty="0" smtClean="0">
                <a:latin typeface="Times New Roman" panose="02020603050405020304" pitchFamily="18" charset="0"/>
                <a:cs typeface="Times New Roman" panose="02020603050405020304" pitchFamily="18" charset="0"/>
              </a:rPr>
              <a:t>幸运的；吉利的→ </a:t>
            </a:r>
            <a:r>
              <a:rPr lang="en-US" altLang="zh-CN" u="sng" dirty="0" smtClean="0">
                <a:solidFill>
                  <a:srgbClr val="FF0000"/>
                </a:solidFill>
                <a:latin typeface="Times New Roman" panose="02020603050405020304" pitchFamily="18" charset="0"/>
                <a:cs typeface="Times New Roman" panose="02020603050405020304" pitchFamily="18" charset="0"/>
              </a:rPr>
              <a:t>unfortunate</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adj.</a:t>
            </a:r>
            <a:r>
              <a:rPr lang="zh-CN" altLang="en-US" dirty="0" smtClean="0">
                <a:latin typeface="Times New Roman" panose="02020603050405020304" pitchFamily="18" charset="0"/>
                <a:cs typeface="Times New Roman" panose="02020603050405020304" pitchFamily="18" charset="0"/>
              </a:rPr>
              <a:t>不幸的→ </a:t>
            </a:r>
            <a:r>
              <a:rPr lang="en-US" altLang="zh-CN" u="sng" dirty="0" smtClean="0">
                <a:solidFill>
                  <a:srgbClr val="FF0000"/>
                </a:solidFill>
                <a:latin typeface="Times New Roman" panose="02020603050405020304" pitchFamily="18" charset="0"/>
                <a:cs typeface="Times New Roman" panose="02020603050405020304" pitchFamily="18" charset="0"/>
              </a:rPr>
              <a:t>unfortunately</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adv.</a:t>
            </a:r>
            <a:r>
              <a:rPr lang="zh-CN" altLang="en-US" dirty="0" smtClean="0">
                <a:latin typeface="Times New Roman" panose="02020603050405020304" pitchFamily="18" charset="0"/>
                <a:cs typeface="Times New Roman" panose="02020603050405020304" pitchFamily="18" charset="0"/>
              </a:rPr>
              <a:t>不幸地</a:t>
            </a:r>
          </a:p>
          <a:p>
            <a:pPr>
              <a:lnSpc>
                <a:spcPct val="150000"/>
              </a:lnSpc>
            </a:pPr>
            <a:r>
              <a:rPr lang="en-US" altLang="zh-CN" dirty="0" smtClean="0">
                <a:latin typeface="Times New Roman" panose="02020603050405020304" pitchFamily="18" charset="0"/>
                <a:cs typeface="Times New Roman" panose="02020603050405020304" pitchFamily="18" charset="0"/>
              </a:rPr>
              <a:t>4.  </a:t>
            </a:r>
            <a:r>
              <a:rPr lang="en-US" altLang="zh-CN" u="sng" dirty="0" smtClean="0">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extinction</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灭绝，绝种→ </a:t>
            </a:r>
            <a:r>
              <a:rPr lang="en-US" altLang="zh-CN" u="sng" dirty="0" smtClean="0">
                <a:solidFill>
                  <a:srgbClr val="FF0000"/>
                </a:solidFill>
                <a:latin typeface="Times New Roman" panose="02020603050405020304" pitchFamily="18" charset="0"/>
                <a:cs typeface="Times New Roman" panose="02020603050405020304" pitchFamily="18" charset="0"/>
              </a:rPr>
              <a:t>extinct </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adj.</a:t>
            </a:r>
            <a:r>
              <a:rPr lang="zh-CN" altLang="en-US" dirty="0" smtClean="0">
                <a:latin typeface="Times New Roman" panose="02020603050405020304" pitchFamily="18" charset="0"/>
                <a:cs typeface="Times New Roman" panose="02020603050405020304" pitchFamily="18" charset="0"/>
              </a:rPr>
              <a:t>已灭绝的；绝种的</a:t>
            </a:r>
          </a:p>
          <a:p>
            <a:pPr>
              <a:lnSpc>
                <a:spcPct val="150000"/>
              </a:lnSpc>
            </a:pPr>
            <a:r>
              <a:rPr lang="en-US" altLang="zh-CN" dirty="0" smtClean="0">
                <a:latin typeface="Times New Roman" panose="02020603050405020304" pitchFamily="18" charset="0"/>
                <a:cs typeface="Times New Roman" panose="02020603050405020304" pitchFamily="18" charset="0"/>
              </a:rPr>
              <a:t>5. </a:t>
            </a:r>
            <a:r>
              <a:rPr lang="en-US" altLang="zh-CN" u="sng" dirty="0" smtClean="0">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devote</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v.</a:t>
            </a:r>
            <a:r>
              <a:rPr lang="zh-CN" altLang="en-US" dirty="0" smtClean="0">
                <a:latin typeface="Times New Roman" panose="02020603050405020304" pitchFamily="18" charset="0"/>
                <a:cs typeface="Times New Roman" panose="02020603050405020304" pitchFamily="18" charset="0"/>
              </a:rPr>
              <a:t>致力，献身，倾注→ </a:t>
            </a:r>
            <a:r>
              <a:rPr lang="en-US" altLang="zh-CN" u="sng" dirty="0" smtClean="0">
                <a:solidFill>
                  <a:srgbClr val="FF0000"/>
                </a:solidFill>
                <a:latin typeface="Times New Roman" panose="02020603050405020304" pitchFamily="18" charset="0"/>
                <a:cs typeface="Times New Roman" panose="02020603050405020304" pitchFamily="18" charset="0"/>
              </a:rPr>
              <a:t>devoted</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adj.</a:t>
            </a:r>
            <a:r>
              <a:rPr lang="zh-CN" altLang="en-US" dirty="0" smtClean="0">
                <a:latin typeface="Times New Roman" panose="02020603050405020304" pitchFamily="18" charset="0"/>
                <a:cs typeface="Times New Roman" panose="02020603050405020304" pitchFamily="18" charset="0"/>
              </a:rPr>
              <a:t>挚爱的；忠诚的→ </a:t>
            </a:r>
            <a:r>
              <a:rPr lang="en-US" altLang="zh-CN" u="sng" dirty="0" smtClean="0">
                <a:solidFill>
                  <a:srgbClr val="FF0000"/>
                </a:solidFill>
                <a:latin typeface="Times New Roman" panose="02020603050405020304" pitchFamily="18" charset="0"/>
                <a:cs typeface="Times New Roman" panose="02020603050405020304" pitchFamily="18" charset="0"/>
              </a:rPr>
              <a:t>devotion</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奉献；关照；忠诚</a:t>
            </a:r>
          </a:p>
          <a:p>
            <a:pPr>
              <a:lnSpc>
                <a:spcPct val="150000"/>
              </a:lnSpc>
            </a:pPr>
            <a:r>
              <a:rPr lang="en-US" altLang="zh-CN" dirty="0" smtClean="0">
                <a:latin typeface="Times New Roman" panose="02020603050405020304" pitchFamily="18" charset="0"/>
                <a:cs typeface="Times New Roman" panose="02020603050405020304" pitchFamily="18" charset="0"/>
              </a:rPr>
              <a:t>6. </a:t>
            </a:r>
            <a:r>
              <a:rPr lang="en-US" altLang="zh-CN" u="sng" dirty="0" smtClean="0">
                <a:solidFill>
                  <a:srgbClr val="FF0000"/>
                </a:solidFill>
                <a:latin typeface="Times New Roman" panose="02020603050405020304" pitchFamily="18" charset="0"/>
                <a:cs typeface="Times New Roman" panose="02020603050405020304" pitchFamily="18" charset="0"/>
              </a:rPr>
              <a:t>   cruelty    </a:t>
            </a:r>
            <a:r>
              <a:rPr lang="en-US" altLang="zh-CN" i="1"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残忍，残酷，残暴→ </a:t>
            </a:r>
            <a:r>
              <a:rPr lang="zh-CN" altLang="en-US" u="sng" dirty="0" smtClean="0">
                <a:solidFill>
                  <a:srgbClr val="FF0000"/>
                </a:solidFill>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cruel    </a:t>
            </a:r>
            <a:r>
              <a:rPr lang="en-US" altLang="zh-CN" i="1" dirty="0" smtClean="0">
                <a:latin typeface="Times New Roman" panose="02020603050405020304" pitchFamily="18" charset="0"/>
                <a:cs typeface="Times New Roman" panose="02020603050405020304" pitchFamily="18" charset="0"/>
              </a:rPr>
              <a:t>adj.</a:t>
            </a:r>
            <a:r>
              <a:rPr lang="zh-CN" altLang="en-US" dirty="0" smtClean="0">
                <a:latin typeface="Times New Roman" panose="02020603050405020304" pitchFamily="18" charset="0"/>
                <a:cs typeface="Times New Roman" panose="02020603050405020304" pitchFamily="18" charset="0"/>
              </a:rPr>
              <a:t>残酷的；冷酷的；残忍的</a:t>
            </a:r>
          </a:p>
          <a:p>
            <a:pPr>
              <a:lnSpc>
                <a:spcPct val="150000"/>
              </a:lnSpc>
            </a:pPr>
            <a:r>
              <a:rPr lang="en-US" altLang="zh-CN" dirty="0" smtClean="0">
                <a:latin typeface="Times New Roman" panose="02020603050405020304" pitchFamily="18" charset="0"/>
                <a:cs typeface="Times New Roman" panose="02020603050405020304" pitchFamily="18" charset="0"/>
              </a:rPr>
              <a:t>7. </a:t>
            </a:r>
            <a:r>
              <a:rPr lang="en-US" altLang="zh-CN" u="sng" dirty="0" smtClean="0">
                <a:solidFill>
                  <a:srgbClr val="FF0000"/>
                </a:solidFill>
                <a:latin typeface="Times New Roman" panose="02020603050405020304" pitchFamily="18" charset="0"/>
                <a:cs typeface="Times New Roman" panose="02020603050405020304" pitchFamily="18" charset="0"/>
              </a:rPr>
              <a:t>   hunting    </a:t>
            </a:r>
            <a:r>
              <a:rPr lang="en-US" altLang="zh-CN" i="1"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打猎，狩猎→</a:t>
            </a:r>
            <a:r>
              <a:rPr lang="zh-CN" altLang="en-US"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hunt    </a:t>
            </a:r>
            <a:r>
              <a:rPr lang="en-US" altLang="zh-CN" i="1" dirty="0" smtClean="0">
                <a:latin typeface="Times New Roman" panose="02020603050405020304" pitchFamily="18" charset="0"/>
                <a:cs typeface="Times New Roman" panose="02020603050405020304" pitchFamily="18" charset="0"/>
              </a:rPr>
              <a:t>v.</a:t>
            </a:r>
            <a:r>
              <a:rPr lang="zh-CN" altLang="en-US" dirty="0" smtClean="0">
                <a:latin typeface="Times New Roman" panose="02020603050405020304" pitchFamily="18" charset="0"/>
                <a:cs typeface="Times New Roman" panose="02020603050405020304" pitchFamily="18" charset="0"/>
              </a:rPr>
              <a:t>打猎；搜寻；追踪；追捕→ </a:t>
            </a:r>
            <a:r>
              <a:rPr lang="zh-CN" altLang="en-US" u="sng" dirty="0" smtClean="0">
                <a:solidFill>
                  <a:srgbClr val="FF0000"/>
                </a:solidFill>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hunter    </a:t>
            </a:r>
            <a:r>
              <a:rPr lang="en-US" altLang="zh-CN" i="1"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猎人</a:t>
            </a:r>
            <a:r>
              <a:rPr lang="en-US" altLang="zh-CN" dirty="0" smtClean="0">
                <a:latin typeface="Times New Roman" panose="02020603050405020304" pitchFamily="18" charset="0"/>
                <a:cs typeface="Times New Roman" panose="02020603050405020304" pitchFamily="18" charset="0"/>
              </a:rPr>
              <a:t>8. </a:t>
            </a:r>
            <a:r>
              <a:rPr lang="en-US" altLang="zh-CN" u="sng" dirty="0" smtClean="0">
                <a:solidFill>
                  <a:srgbClr val="FF0000"/>
                </a:solidFill>
                <a:latin typeface="Times New Roman" panose="02020603050405020304" pitchFamily="18" charset="0"/>
                <a:cs typeface="Times New Roman" panose="02020603050405020304" pitchFamily="18" charset="0"/>
              </a:rPr>
              <a:t>   presentation    </a:t>
            </a:r>
            <a:r>
              <a:rPr lang="en-US" altLang="zh-CN" i="1"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报告，（观点的）陈述，说明→ </a:t>
            </a:r>
            <a:r>
              <a:rPr lang="en-US" altLang="zh-CN" u="sng" dirty="0" smtClean="0">
                <a:solidFill>
                  <a:srgbClr val="FF0000"/>
                </a:solidFill>
                <a:latin typeface="Times New Roman" panose="02020603050405020304" pitchFamily="18" charset="0"/>
                <a:cs typeface="Times New Roman" panose="02020603050405020304" pitchFamily="18" charset="0"/>
              </a:rPr>
              <a:t>present</a:t>
            </a:r>
            <a:r>
              <a:rPr lang="en-US" altLang="zh-CN" dirty="0" smtClean="0">
                <a:latin typeface="Times New Roman" panose="02020603050405020304" pitchFamily="18" charset="0"/>
                <a:cs typeface="Times New Roman" panose="02020603050405020304" pitchFamily="18" charset="0"/>
              </a:rPr>
              <a:t> </a:t>
            </a:r>
            <a:r>
              <a:rPr lang="en-US" altLang="zh-CN" i="1" dirty="0" err="1" smtClean="0">
                <a:latin typeface="Times New Roman" panose="02020603050405020304" pitchFamily="18" charset="0"/>
                <a:cs typeface="Times New Roman" panose="02020603050405020304" pitchFamily="18" charset="0"/>
              </a:rPr>
              <a:t>vt</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表达；提出；显露；颁发 </a:t>
            </a:r>
            <a:r>
              <a:rPr lang="en-US" altLang="zh-CN" i="1" dirty="0" smtClean="0">
                <a:latin typeface="Times New Roman" panose="02020603050405020304" pitchFamily="18" charset="0"/>
                <a:cs typeface="Times New Roman" panose="02020603050405020304" pitchFamily="18" charset="0"/>
              </a:rPr>
              <a:t>adj.</a:t>
            </a:r>
            <a:r>
              <a:rPr lang="zh-CN" altLang="en-US" dirty="0" smtClean="0">
                <a:latin typeface="Times New Roman" panose="02020603050405020304" pitchFamily="18" charset="0"/>
                <a:cs typeface="Times New Roman" panose="02020603050405020304" pitchFamily="18" charset="0"/>
              </a:rPr>
              <a:t>出席的，在场的（后置定语）；现在的（前置定语） </a:t>
            </a:r>
            <a:r>
              <a:rPr lang="en-US" altLang="zh-CN" i="1"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礼物；目前</a:t>
            </a:r>
            <a:endParaRPr lang="zh-CN" altLang="en-US" dirty="0">
              <a:latin typeface="Times New Roman" panose="02020603050405020304" pitchFamily="18" charset="0"/>
              <a:cs typeface="Times New Roman" panose="02020603050405020304" pitchFamily="18" charset="0"/>
            </a:endParaRPr>
          </a:p>
        </p:txBody>
      </p:sp>
      <p:pic>
        <p:nvPicPr>
          <p:cNvPr id="3" name="Picture 4" descr="\\a015\吴双婷\线.tif"/>
          <p:cNvPicPr>
            <a:picLocks noChangeAspect="1" noChangeArrowheads="1"/>
          </p:cNvPicPr>
          <p:nvPr/>
        </p:nvPicPr>
        <p:blipFill>
          <a:blip r:embed="rId3" cstate="print"/>
          <a:srcRect/>
          <a:stretch>
            <a:fillRect/>
          </a:stretch>
        </p:blipFill>
        <p:spPr bwMode="auto">
          <a:xfrm>
            <a:off x="794359" y="1302747"/>
            <a:ext cx="785818"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4336415" y="1303020"/>
            <a:ext cx="868045" cy="356870"/>
          </a:xfrm>
          <a:prstGeom prst="rect">
            <a:avLst/>
          </a:prstGeom>
          <a:noFill/>
          <a:ln w="9525">
            <a:noFill/>
            <a:miter lim="800000"/>
            <a:headEnd/>
            <a:tailEnd/>
          </a:ln>
        </p:spPr>
      </p:pic>
      <p:pic>
        <p:nvPicPr>
          <p:cNvPr id="5" name="Picture 4" descr="\\a015\吴双婷\线.tif"/>
          <p:cNvPicPr>
            <a:picLocks noChangeArrowheads="1"/>
          </p:cNvPicPr>
          <p:nvPr/>
        </p:nvPicPr>
        <p:blipFill>
          <a:blip r:embed="rId3" cstate="print"/>
          <a:srcRect/>
          <a:stretch>
            <a:fillRect/>
          </a:stretch>
        </p:blipFill>
        <p:spPr bwMode="auto">
          <a:xfrm>
            <a:off x="7435850" y="1356995"/>
            <a:ext cx="1049655" cy="288000"/>
          </a:xfrm>
          <a:prstGeom prst="rect">
            <a:avLst/>
          </a:prstGeom>
          <a:noFill/>
          <a:ln w="9525">
            <a:noFill/>
            <a:miter lim="800000"/>
            <a:headEnd/>
            <a:tailEnd/>
          </a:ln>
        </p:spPr>
      </p:pic>
      <p:pic>
        <p:nvPicPr>
          <p:cNvPr id="6" name="Picture 4" descr="\\a015\吴双婷\线.tif"/>
          <p:cNvPicPr>
            <a:picLocks noChangeArrowheads="1"/>
          </p:cNvPicPr>
          <p:nvPr/>
        </p:nvPicPr>
        <p:blipFill>
          <a:blip r:embed="rId3" cstate="print"/>
          <a:srcRect/>
          <a:stretch>
            <a:fillRect/>
          </a:stretch>
        </p:blipFill>
        <p:spPr bwMode="auto">
          <a:xfrm>
            <a:off x="794385" y="2063115"/>
            <a:ext cx="785495" cy="43200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3" cstate="print"/>
          <a:srcRect/>
          <a:stretch>
            <a:fillRect/>
          </a:stretch>
        </p:blipFill>
        <p:spPr bwMode="auto">
          <a:xfrm>
            <a:off x="5204460" y="2100580"/>
            <a:ext cx="995045"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3" cstate="print"/>
          <a:srcRect/>
          <a:stretch>
            <a:fillRect/>
          </a:stretch>
        </p:blipFill>
        <p:spPr bwMode="auto">
          <a:xfrm>
            <a:off x="794385" y="2945765"/>
            <a:ext cx="1420495"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3" cstate="print"/>
          <a:srcRect/>
          <a:stretch>
            <a:fillRect/>
          </a:stretch>
        </p:blipFill>
        <p:spPr bwMode="auto">
          <a:xfrm>
            <a:off x="3500120" y="2945765"/>
            <a:ext cx="785495" cy="356870"/>
          </a:xfrm>
          <a:prstGeom prst="rect">
            <a:avLst/>
          </a:prstGeom>
          <a:noFill/>
          <a:ln w="9525">
            <a:noFill/>
            <a:miter lim="800000"/>
            <a:headEnd/>
            <a:tailEnd/>
          </a:ln>
        </p:spPr>
      </p:pic>
      <p:pic>
        <p:nvPicPr>
          <p:cNvPr id="10" name="Picture 4" descr="\\a015\吴双婷\线.tif"/>
          <p:cNvPicPr>
            <a:picLocks noChangeAspect="1" noChangeArrowheads="1"/>
          </p:cNvPicPr>
          <p:nvPr/>
        </p:nvPicPr>
        <p:blipFill>
          <a:blip r:embed="rId3" cstate="print"/>
          <a:srcRect/>
          <a:stretch>
            <a:fillRect/>
          </a:stretch>
        </p:blipFill>
        <p:spPr bwMode="auto">
          <a:xfrm>
            <a:off x="6576060" y="2945765"/>
            <a:ext cx="859790" cy="35687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3" cstate="print"/>
          <a:srcRect/>
          <a:stretch>
            <a:fillRect/>
          </a:stretch>
        </p:blipFill>
        <p:spPr bwMode="auto">
          <a:xfrm>
            <a:off x="1504950" y="3348990"/>
            <a:ext cx="1113155" cy="356870"/>
          </a:xfrm>
          <a:prstGeom prst="rect">
            <a:avLst/>
          </a:prstGeom>
          <a:noFill/>
          <a:ln w="9525">
            <a:noFill/>
            <a:miter lim="800000"/>
            <a:headEnd/>
            <a:tailEnd/>
          </a:ln>
        </p:spPr>
      </p:pic>
      <p:pic>
        <p:nvPicPr>
          <p:cNvPr id="12" name="Picture 4" descr="\\a015\吴双婷\线.tif"/>
          <p:cNvPicPr>
            <a:picLocks noChangeAspect="1" noChangeArrowheads="1"/>
          </p:cNvPicPr>
          <p:nvPr/>
        </p:nvPicPr>
        <p:blipFill>
          <a:blip r:embed="rId3" cstate="print"/>
          <a:srcRect/>
          <a:stretch>
            <a:fillRect/>
          </a:stretch>
        </p:blipFill>
        <p:spPr bwMode="auto">
          <a:xfrm>
            <a:off x="3955415" y="3348990"/>
            <a:ext cx="1248410" cy="356870"/>
          </a:xfrm>
          <a:prstGeom prst="rect">
            <a:avLst/>
          </a:prstGeom>
          <a:noFill/>
          <a:ln w="9525">
            <a:noFill/>
            <a:miter lim="800000"/>
            <a:headEnd/>
            <a:tailEnd/>
          </a:ln>
        </p:spPr>
      </p:pic>
      <p:pic>
        <p:nvPicPr>
          <p:cNvPr id="13" name="Picture 4" descr="\\a015\吴双婷\线.tif"/>
          <p:cNvPicPr>
            <a:picLocks noChangeAspect="1" noChangeArrowheads="1"/>
          </p:cNvPicPr>
          <p:nvPr/>
        </p:nvPicPr>
        <p:blipFill>
          <a:blip r:embed="rId3" cstate="print"/>
          <a:srcRect/>
          <a:stretch>
            <a:fillRect/>
          </a:stretch>
        </p:blipFill>
        <p:spPr bwMode="auto">
          <a:xfrm>
            <a:off x="857250" y="3761105"/>
            <a:ext cx="990600" cy="356870"/>
          </a:xfrm>
          <a:prstGeom prst="rect">
            <a:avLst/>
          </a:prstGeom>
          <a:noFill/>
          <a:ln w="9525">
            <a:noFill/>
            <a:miter lim="800000"/>
            <a:headEnd/>
            <a:tailEnd/>
          </a:ln>
        </p:spPr>
      </p:pic>
      <p:pic>
        <p:nvPicPr>
          <p:cNvPr id="14" name="Picture 4" descr="\\a015\吴双婷\线.tif"/>
          <p:cNvPicPr>
            <a:picLocks noChangeAspect="1" noChangeArrowheads="1"/>
          </p:cNvPicPr>
          <p:nvPr/>
        </p:nvPicPr>
        <p:blipFill>
          <a:blip r:embed="rId3" cstate="print"/>
          <a:srcRect/>
          <a:stretch>
            <a:fillRect/>
          </a:stretch>
        </p:blipFill>
        <p:spPr bwMode="auto">
          <a:xfrm>
            <a:off x="3500120" y="3769360"/>
            <a:ext cx="720725" cy="356870"/>
          </a:xfrm>
          <a:prstGeom prst="rect">
            <a:avLst/>
          </a:prstGeom>
          <a:noFill/>
          <a:ln w="9525">
            <a:noFill/>
            <a:miter lim="800000"/>
            <a:headEnd/>
            <a:tailEnd/>
          </a:ln>
        </p:spPr>
      </p:pic>
      <p:pic>
        <p:nvPicPr>
          <p:cNvPr id="15" name="Picture 4" descr="\\a015\吴双婷\线.tif"/>
          <p:cNvPicPr>
            <a:picLocks noChangeAspect="1" noChangeArrowheads="1"/>
          </p:cNvPicPr>
          <p:nvPr/>
        </p:nvPicPr>
        <p:blipFill>
          <a:blip r:embed="rId3" cstate="print"/>
          <a:srcRect/>
          <a:stretch>
            <a:fillRect/>
          </a:stretch>
        </p:blipFill>
        <p:spPr bwMode="auto">
          <a:xfrm>
            <a:off x="794385" y="4198620"/>
            <a:ext cx="710565" cy="356870"/>
          </a:xfrm>
          <a:prstGeom prst="rect">
            <a:avLst/>
          </a:prstGeom>
          <a:noFill/>
          <a:ln w="9525">
            <a:noFill/>
            <a:miter lim="800000"/>
            <a:headEnd/>
            <a:tailEnd/>
          </a:ln>
        </p:spPr>
      </p:pic>
      <p:pic>
        <p:nvPicPr>
          <p:cNvPr id="16" name="Picture 4" descr="\\a015\吴双婷\线.tif"/>
          <p:cNvPicPr>
            <a:picLocks noChangeAspect="1" noChangeArrowheads="1"/>
          </p:cNvPicPr>
          <p:nvPr/>
        </p:nvPicPr>
        <p:blipFill>
          <a:blip r:embed="rId3" cstate="print"/>
          <a:srcRect/>
          <a:stretch>
            <a:fillRect/>
          </a:stretch>
        </p:blipFill>
        <p:spPr bwMode="auto">
          <a:xfrm>
            <a:off x="3752850" y="4198620"/>
            <a:ext cx="775335" cy="356870"/>
          </a:xfrm>
          <a:prstGeom prst="rect">
            <a:avLst/>
          </a:prstGeom>
          <a:noFill/>
          <a:ln w="9525">
            <a:noFill/>
            <a:miter lim="800000"/>
            <a:headEnd/>
            <a:tailEnd/>
          </a:ln>
        </p:spPr>
      </p:pic>
      <p:pic>
        <p:nvPicPr>
          <p:cNvPr id="17" name="Picture 4" descr="\\a015\吴双婷\线.tif"/>
          <p:cNvPicPr>
            <a:picLocks noChangeAspect="1" noChangeArrowheads="1"/>
          </p:cNvPicPr>
          <p:nvPr/>
        </p:nvPicPr>
        <p:blipFill>
          <a:blip r:embed="rId3" cstate="print"/>
          <a:srcRect/>
          <a:stretch>
            <a:fillRect/>
          </a:stretch>
        </p:blipFill>
        <p:spPr bwMode="auto">
          <a:xfrm>
            <a:off x="6783705" y="4198620"/>
            <a:ext cx="838200" cy="356870"/>
          </a:xfrm>
          <a:prstGeom prst="rect">
            <a:avLst/>
          </a:prstGeom>
          <a:noFill/>
          <a:ln w="9525">
            <a:noFill/>
            <a:miter lim="800000"/>
            <a:headEnd/>
            <a:tailEnd/>
          </a:ln>
        </p:spPr>
      </p:pic>
      <p:pic>
        <p:nvPicPr>
          <p:cNvPr id="18" name="Picture 4" descr="\\a015\吴双婷\线.tif"/>
          <p:cNvPicPr>
            <a:picLocks noChangeAspect="1" noChangeArrowheads="1"/>
          </p:cNvPicPr>
          <p:nvPr/>
        </p:nvPicPr>
        <p:blipFill>
          <a:blip r:embed="rId3" cstate="print"/>
          <a:srcRect/>
          <a:stretch>
            <a:fillRect/>
          </a:stretch>
        </p:blipFill>
        <p:spPr bwMode="auto">
          <a:xfrm>
            <a:off x="793750" y="5000625"/>
            <a:ext cx="1054735" cy="356870"/>
          </a:xfrm>
          <a:prstGeom prst="rect">
            <a:avLst/>
          </a:prstGeom>
          <a:noFill/>
          <a:ln w="9525">
            <a:noFill/>
            <a:miter lim="800000"/>
            <a:headEnd/>
            <a:tailEnd/>
          </a:ln>
        </p:spPr>
      </p:pic>
      <p:pic>
        <p:nvPicPr>
          <p:cNvPr id="19" name="Picture 4" descr="\\a015\吴双婷\线.tif"/>
          <p:cNvPicPr>
            <a:picLocks noChangeAspect="1" noChangeArrowheads="1"/>
          </p:cNvPicPr>
          <p:nvPr/>
        </p:nvPicPr>
        <p:blipFill>
          <a:blip r:embed="rId3" cstate="print"/>
          <a:srcRect/>
          <a:stretch>
            <a:fillRect/>
          </a:stretch>
        </p:blipFill>
        <p:spPr bwMode="auto">
          <a:xfrm>
            <a:off x="4105275" y="5000625"/>
            <a:ext cx="861695" cy="356870"/>
          </a:xfrm>
          <a:prstGeom prst="rect">
            <a:avLst/>
          </a:prstGeom>
          <a:noFill/>
          <a:ln w="9525">
            <a:noFill/>
            <a:miter lim="800000"/>
            <a:headEnd/>
            <a:tailEnd/>
          </a:ln>
        </p:spPr>
      </p:pic>
      <p:pic>
        <p:nvPicPr>
          <p:cNvPr id="20" name="Picture 4" descr="\\a015\吴双婷\线.tif"/>
          <p:cNvPicPr>
            <a:picLocks noChangeArrowheads="1"/>
          </p:cNvPicPr>
          <p:nvPr/>
        </p:nvPicPr>
        <p:blipFill>
          <a:blip r:embed="rId3" cstate="print"/>
          <a:srcRect/>
          <a:stretch>
            <a:fillRect/>
          </a:stretch>
        </p:blipFill>
        <p:spPr bwMode="auto">
          <a:xfrm>
            <a:off x="794385" y="5466715"/>
            <a:ext cx="1120775" cy="324000"/>
          </a:xfrm>
          <a:prstGeom prst="rect">
            <a:avLst/>
          </a:prstGeom>
          <a:noFill/>
          <a:ln w="9525">
            <a:noFill/>
            <a:miter lim="800000"/>
            <a:headEnd/>
            <a:tailEnd/>
          </a:ln>
        </p:spPr>
      </p:pic>
      <p:pic>
        <p:nvPicPr>
          <p:cNvPr id="21" name="Picture 4" descr="\\a015\吴双婷\线.tif"/>
          <p:cNvPicPr>
            <a:picLocks noChangeAspect="1" noChangeArrowheads="1"/>
          </p:cNvPicPr>
          <p:nvPr/>
        </p:nvPicPr>
        <p:blipFill>
          <a:blip r:embed="rId3" cstate="print"/>
          <a:srcRect/>
          <a:stretch>
            <a:fillRect/>
          </a:stretch>
        </p:blipFill>
        <p:spPr bwMode="auto">
          <a:xfrm>
            <a:off x="3500120" y="5433695"/>
            <a:ext cx="785495" cy="356870"/>
          </a:xfrm>
          <a:prstGeom prst="rect">
            <a:avLst/>
          </a:prstGeom>
          <a:noFill/>
          <a:ln w="9525">
            <a:noFill/>
            <a:miter lim="800000"/>
            <a:headEnd/>
            <a:tailEnd/>
          </a:ln>
        </p:spPr>
      </p:pic>
      <p:pic>
        <p:nvPicPr>
          <p:cNvPr id="22" name="Picture 4" descr="\\a015\吴双婷\线.tif"/>
          <p:cNvPicPr>
            <a:picLocks noChangeAspect="1" noChangeArrowheads="1"/>
          </p:cNvPicPr>
          <p:nvPr/>
        </p:nvPicPr>
        <p:blipFill>
          <a:blip r:embed="rId3" cstate="print"/>
          <a:srcRect/>
          <a:stretch>
            <a:fillRect/>
          </a:stretch>
        </p:blipFill>
        <p:spPr bwMode="auto">
          <a:xfrm>
            <a:off x="7277735" y="5403850"/>
            <a:ext cx="939800" cy="356870"/>
          </a:xfrm>
          <a:prstGeom prst="rect">
            <a:avLst/>
          </a:prstGeom>
          <a:noFill/>
          <a:ln w="9525">
            <a:noFill/>
            <a:miter lim="800000"/>
            <a:headEnd/>
            <a:tailEnd/>
          </a:ln>
        </p:spPr>
      </p:pic>
      <p:pic>
        <p:nvPicPr>
          <p:cNvPr id="23" name="Picture 4" descr="\\a015\吴双婷\线.tif"/>
          <p:cNvPicPr>
            <a:picLocks noChangeAspect="1" noChangeArrowheads="1"/>
          </p:cNvPicPr>
          <p:nvPr/>
        </p:nvPicPr>
        <p:blipFill>
          <a:blip r:embed="rId3" cstate="print"/>
          <a:srcRect/>
          <a:stretch>
            <a:fillRect/>
          </a:stretch>
        </p:blipFill>
        <p:spPr bwMode="auto">
          <a:xfrm>
            <a:off x="793750" y="5869305"/>
            <a:ext cx="1511935" cy="356870"/>
          </a:xfrm>
          <a:prstGeom prst="rect">
            <a:avLst/>
          </a:prstGeom>
          <a:noFill/>
          <a:ln w="9525">
            <a:noFill/>
            <a:miter lim="800000"/>
            <a:headEnd/>
            <a:tailEnd/>
          </a:ln>
        </p:spPr>
      </p:pic>
      <p:pic>
        <p:nvPicPr>
          <p:cNvPr id="24" name="Picture 4" descr="\\a015\吴双婷\线.tif"/>
          <p:cNvPicPr>
            <a:picLocks noChangeAspect="1" noChangeArrowheads="1"/>
          </p:cNvPicPr>
          <p:nvPr/>
        </p:nvPicPr>
        <p:blipFill>
          <a:blip r:embed="rId3" cstate="print"/>
          <a:srcRect/>
          <a:stretch>
            <a:fillRect/>
          </a:stretch>
        </p:blipFill>
        <p:spPr bwMode="auto">
          <a:xfrm>
            <a:off x="5716905" y="5869305"/>
            <a:ext cx="68643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8"/>
                                        </p:tgtEl>
                                      </p:cBhvr>
                                    </p:animEffect>
                                    <p:set>
                                      <p:cBhvr>
                                        <p:cTn id="32" dur="1" fill="hold">
                                          <p:stCondLst>
                                            <p:cond delay="19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9"/>
                                        </p:tgtEl>
                                      </p:cBhvr>
                                    </p:animEffect>
                                    <p:set>
                                      <p:cBhvr>
                                        <p:cTn id="37" dur="1" fill="hold">
                                          <p:stCondLst>
                                            <p:cond delay="19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000"/>
                                        <p:tgtEl>
                                          <p:spTgt spid="11"/>
                                        </p:tgtEl>
                                      </p:cBhvr>
                                    </p:animEffect>
                                    <p:set>
                                      <p:cBhvr>
                                        <p:cTn id="47" dur="1" fill="hold">
                                          <p:stCondLst>
                                            <p:cond delay="19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2000"/>
                                        <p:tgtEl>
                                          <p:spTgt spid="12"/>
                                        </p:tgtEl>
                                      </p:cBhvr>
                                    </p:animEffect>
                                    <p:set>
                                      <p:cBhvr>
                                        <p:cTn id="52" dur="1" fill="hold">
                                          <p:stCondLst>
                                            <p:cond delay="1999"/>
                                          </p:stCondLst>
                                        </p:cTn>
                                        <p:tgtEl>
                                          <p:spTgt spid="1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2000"/>
                                        <p:tgtEl>
                                          <p:spTgt spid="13"/>
                                        </p:tgtEl>
                                      </p:cBhvr>
                                    </p:animEffect>
                                    <p:set>
                                      <p:cBhvr>
                                        <p:cTn id="57" dur="1" fill="hold">
                                          <p:stCondLst>
                                            <p:cond delay="1999"/>
                                          </p:stCondLst>
                                        </p:cTn>
                                        <p:tgtEl>
                                          <p:spTgt spid="1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2000"/>
                                        <p:tgtEl>
                                          <p:spTgt spid="14"/>
                                        </p:tgtEl>
                                      </p:cBhvr>
                                    </p:animEffect>
                                    <p:set>
                                      <p:cBhvr>
                                        <p:cTn id="62" dur="1" fill="hold">
                                          <p:stCondLst>
                                            <p:cond delay="1999"/>
                                          </p:stCondLst>
                                        </p:cTn>
                                        <p:tgtEl>
                                          <p:spTgt spid="1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2000"/>
                                        <p:tgtEl>
                                          <p:spTgt spid="15"/>
                                        </p:tgtEl>
                                      </p:cBhvr>
                                    </p:animEffect>
                                    <p:set>
                                      <p:cBhvr>
                                        <p:cTn id="67" dur="1" fill="hold">
                                          <p:stCondLst>
                                            <p:cond delay="1999"/>
                                          </p:stCondLst>
                                        </p:cTn>
                                        <p:tgtEl>
                                          <p:spTgt spid="15"/>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2000"/>
                                        <p:tgtEl>
                                          <p:spTgt spid="16"/>
                                        </p:tgtEl>
                                      </p:cBhvr>
                                    </p:animEffect>
                                    <p:set>
                                      <p:cBhvr>
                                        <p:cTn id="72" dur="1" fill="hold">
                                          <p:stCondLst>
                                            <p:cond delay="1999"/>
                                          </p:stCondLst>
                                        </p:cTn>
                                        <p:tgtEl>
                                          <p:spTgt spid="1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2000"/>
                                        <p:tgtEl>
                                          <p:spTgt spid="17"/>
                                        </p:tgtEl>
                                      </p:cBhvr>
                                    </p:animEffect>
                                    <p:set>
                                      <p:cBhvr>
                                        <p:cTn id="77" dur="1" fill="hold">
                                          <p:stCondLst>
                                            <p:cond delay="1999"/>
                                          </p:stCondLst>
                                        </p:cTn>
                                        <p:tgtEl>
                                          <p:spTgt spid="17"/>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nodeType="clickEffect">
                                  <p:stCondLst>
                                    <p:cond delay="0"/>
                                  </p:stCondLst>
                                  <p:childTnLst>
                                    <p:animEffect transition="out" filter="fade">
                                      <p:cBhvr>
                                        <p:cTn id="81" dur="2000"/>
                                        <p:tgtEl>
                                          <p:spTgt spid="18"/>
                                        </p:tgtEl>
                                      </p:cBhvr>
                                    </p:animEffect>
                                    <p:set>
                                      <p:cBhvr>
                                        <p:cTn id="82" dur="1" fill="hold">
                                          <p:stCondLst>
                                            <p:cond delay="1999"/>
                                          </p:stCondLst>
                                        </p:cTn>
                                        <p:tgtEl>
                                          <p:spTgt spid="18"/>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2000"/>
                                        <p:tgtEl>
                                          <p:spTgt spid="19"/>
                                        </p:tgtEl>
                                      </p:cBhvr>
                                    </p:animEffect>
                                    <p:set>
                                      <p:cBhvr>
                                        <p:cTn id="87" dur="1" fill="hold">
                                          <p:stCondLst>
                                            <p:cond delay="1999"/>
                                          </p:stCondLst>
                                        </p:cTn>
                                        <p:tgtEl>
                                          <p:spTgt spid="19"/>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nodeType="clickEffect">
                                  <p:stCondLst>
                                    <p:cond delay="0"/>
                                  </p:stCondLst>
                                  <p:childTnLst>
                                    <p:animEffect transition="out" filter="fade">
                                      <p:cBhvr>
                                        <p:cTn id="91" dur="2000"/>
                                        <p:tgtEl>
                                          <p:spTgt spid="20"/>
                                        </p:tgtEl>
                                      </p:cBhvr>
                                    </p:animEffect>
                                    <p:set>
                                      <p:cBhvr>
                                        <p:cTn id="92" dur="1" fill="hold">
                                          <p:stCondLst>
                                            <p:cond delay="1999"/>
                                          </p:stCondLst>
                                        </p:cTn>
                                        <p:tgtEl>
                                          <p:spTgt spid="20"/>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nodeType="clickEffect">
                                  <p:stCondLst>
                                    <p:cond delay="0"/>
                                  </p:stCondLst>
                                  <p:childTnLst>
                                    <p:animEffect transition="out" filter="fade">
                                      <p:cBhvr>
                                        <p:cTn id="96" dur="2000"/>
                                        <p:tgtEl>
                                          <p:spTgt spid="21"/>
                                        </p:tgtEl>
                                      </p:cBhvr>
                                    </p:animEffect>
                                    <p:set>
                                      <p:cBhvr>
                                        <p:cTn id="97" dur="1" fill="hold">
                                          <p:stCondLst>
                                            <p:cond delay="1999"/>
                                          </p:stCondLst>
                                        </p:cTn>
                                        <p:tgtEl>
                                          <p:spTgt spid="21"/>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nodeType="clickEffect">
                                  <p:stCondLst>
                                    <p:cond delay="0"/>
                                  </p:stCondLst>
                                  <p:childTnLst>
                                    <p:animEffect transition="out" filter="fade">
                                      <p:cBhvr>
                                        <p:cTn id="101" dur="2000"/>
                                        <p:tgtEl>
                                          <p:spTgt spid="22"/>
                                        </p:tgtEl>
                                      </p:cBhvr>
                                    </p:animEffect>
                                    <p:set>
                                      <p:cBhvr>
                                        <p:cTn id="102" dur="1" fill="hold">
                                          <p:stCondLst>
                                            <p:cond delay="1999"/>
                                          </p:stCondLst>
                                        </p:cTn>
                                        <p:tgtEl>
                                          <p:spTgt spid="2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xit" presetSubtype="0" fill="hold" nodeType="clickEffect">
                                  <p:stCondLst>
                                    <p:cond delay="0"/>
                                  </p:stCondLst>
                                  <p:childTnLst>
                                    <p:animEffect transition="out" filter="fade">
                                      <p:cBhvr>
                                        <p:cTn id="106" dur="2000"/>
                                        <p:tgtEl>
                                          <p:spTgt spid="23"/>
                                        </p:tgtEl>
                                      </p:cBhvr>
                                    </p:animEffect>
                                    <p:set>
                                      <p:cBhvr>
                                        <p:cTn id="107" dur="1" fill="hold">
                                          <p:stCondLst>
                                            <p:cond delay="1999"/>
                                          </p:stCondLst>
                                        </p:cTn>
                                        <p:tgtEl>
                                          <p:spTgt spid="23"/>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nodeType="clickEffect">
                                  <p:stCondLst>
                                    <p:cond delay="0"/>
                                  </p:stCondLst>
                                  <p:childTnLst>
                                    <p:animEffect transition="out" filter="fade">
                                      <p:cBhvr>
                                        <p:cTn id="111" dur="2000"/>
                                        <p:tgtEl>
                                          <p:spTgt spid="24"/>
                                        </p:tgtEl>
                                      </p:cBhvr>
                                    </p:animEffect>
                                    <p:set>
                                      <p:cBhvr>
                                        <p:cTn id="112" dur="1" fill="hold">
                                          <p:stCondLst>
                                            <p:cond delay="19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93090" y="1440180"/>
            <a:ext cx="8442960" cy="3851275"/>
          </a:xfrm>
          <a:prstGeom prst="rect">
            <a:avLst/>
          </a:prstGeom>
          <a:noFill/>
        </p:spPr>
        <p:txBody>
          <a:bodyPr wrap="square" lIns="0" tIns="0" rIns="0" bIns="0" rtlCol="0">
            <a:spAutoFit/>
          </a:bodyPr>
          <a:lstStyle/>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8-5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2016</a:t>
            </a:r>
            <a:r>
              <a:rPr lang="zh-CN" altLang="en-US" sz="1815" kern="0" dirty="0" smtClean="0">
                <a:solidFill>
                  <a:srgbClr val="000000"/>
                </a:solidFill>
                <a:latin typeface="Times New Roman" panose="02020603050405020304" pitchFamily="65" charset="-122"/>
                <a:ea typeface="宋体" panose="02010600030101010101" pitchFamily="2" charset="-122"/>
              </a:rPr>
              <a:t>课标全国</a:t>
            </a:r>
            <a:r>
              <a:rPr lang="en-US" altLang="zh-CN" sz="1815" kern="0" dirty="0" smtClean="0">
                <a:solidFill>
                  <a:srgbClr val="000000"/>
                </a:solidFill>
                <a:latin typeface="Times New Roman" panose="02020603050405020304" pitchFamily="65" charset="-122"/>
                <a:ea typeface="宋体" panose="02010600030101010101" pitchFamily="2" charset="-122"/>
              </a:rPr>
              <a:t>Ⅰ</a:t>
            </a:r>
            <a:r>
              <a:rPr lang="zh-CN" altLang="en-US" sz="1815" kern="0" dirty="0" smtClean="0">
                <a:solidFill>
                  <a:srgbClr val="000000"/>
                </a:solidFill>
                <a:latin typeface="Times New Roman" panose="02020603050405020304" pitchFamily="65" charset="-122"/>
                <a:ea typeface="宋体" panose="02010600030101010101" pitchFamily="2" charset="-122"/>
              </a:rPr>
              <a:t>，阅读理解</a:t>
            </a:r>
            <a:r>
              <a:rPr lang="en-US" altLang="zh-CN" sz="1815" kern="0" dirty="0" smtClean="0">
                <a:solidFill>
                  <a:srgbClr val="000000"/>
                </a:solidFill>
                <a:latin typeface="Times New Roman" panose="02020603050405020304" pitchFamily="65" charset="-122"/>
                <a:ea typeface="宋体" panose="02010600030101010101" pitchFamily="2" charset="-122"/>
              </a:rPr>
              <a:t>A</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Who made a great </a:t>
            </a:r>
            <a:r>
              <a:rPr lang="en-US" altLang="zh-CN" sz="1815" u="sng" kern="0" dirty="0" smtClean="0">
                <a:solidFill>
                  <a:srgbClr val="FF0000"/>
                </a:solidFill>
                <a:latin typeface="Times New Roman" panose="02020603050405020304" pitchFamily="65" charset="-122"/>
                <a:ea typeface="宋体" panose="02010600030101010101" pitchFamily="2" charset="-122"/>
              </a:rPr>
              <a:t>contribution</a:t>
            </a:r>
            <a:r>
              <a:rPr lang="en-US" altLang="zh-CN" sz="1815" kern="0" dirty="0" smtClean="0">
                <a:solidFill>
                  <a:srgbClr val="000000"/>
                </a:solidFill>
                <a:latin typeface="Times New Roman" panose="02020603050405020304" pitchFamily="65" charset="-122"/>
                <a:ea typeface="宋体" panose="02010600030101010101" pitchFamily="2" charset="-122"/>
              </a:rPr>
              <a:t> (contribute) to the civil-rights movement in the U.S.?</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考查名词。句意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谁为美国的民权运动做出了巨大贡献</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根据空前冠词</a:t>
            </a:r>
            <a:r>
              <a:rPr lang="en-US" altLang="zh-CN" sz="1815" kern="0" dirty="0" smtClean="0">
                <a:solidFill>
                  <a:srgbClr val="000000"/>
                </a:solidFill>
                <a:latin typeface="Times New Roman" panose="02020603050405020304" pitchFamily="65" charset="-122"/>
                <a:ea typeface="宋体" panose="02010600030101010101" pitchFamily="2" charset="-122"/>
              </a:rPr>
              <a:t>a</a:t>
            </a:r>
            <a:r>
              <a:rPr lang="zh-CN" altLang="en-US" sz="1815" kern="0" dirty="0" smtClean="0">
                <a:solidFill>
                  <a:srgbClr val="000000"/>
                </a:solidFill>
                <a:latin typeface="Times New Roman" panose="02020603050405020304" pitchFamily="65" charset="-122"/>
                <a:ea typeface="宋体" panose="02010600030101010101" pitchFamily="2" charset="-122"/>
              </a:rPr>
              <a:t>及形容词</a:t>
            </a:r>
            <a:r>
              <a:rPr lang="en-US" altLang="zh-CN" sz="1815" kern="0" dirty="0" smtClean="0">
                <a:solidFill>
                  <a:srgbClr val="000000"/>
                </a:solidFill>
                <a:latin typeface="Times New Roman" panose="02020603050405020304" pitchFamily="65" charset="-122"/>
                <a:ea typeface="宋体" panose="02010600030101010101" pitchFamily="2" charset="-122"/>
              </a:rPr>
              <a:t>great</a:t>
            </a:r>
            <a:r>
              <a:rPr lang="zh-CN" altLang="en-US" sz="1815" kern="0" dirty="0" smtClean="0">
                <a:solidFill>
                  <a:srgbClr val="000000"/>
                </a:solidFill>
                <a:latin typeface="Times New Roman" panose="02020603050405020304" pitchFamily="65" charset="-122"/>
                <a:ea typeface="宋体" panose="02010600030101010101" pitchFamily="2" charset="-122"/>
              </a:rPr>
              <a:t>可知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本空应用名词</a:t>
            </a:r>
            <a:r>
              <a:rPr lang="en-US" altLang="zh-CN" sz="1815" kern="0" dirty="0" smtClean="0">
                <a:solidFill>
                  <a:srgbClr val="000000"/>
                </a:solidFill>
                <a:latin typeface="Times New Roman" panose="02020603050405020304" pitchFamily="65" charset="-122"/>
                <a:ea typeface="宋体" panose="02010600030101010101" pitchFamily="2" charset="-122"/>
              </a:rPr>
              <a:t>contribution“</a:t>
            </a:r>
            <a:r>
              <a:rPr lang="zh-CN" altLang="en-US" sz="1815" kern="0" dirty="0" smtClean="0">
                <a:solidFill>
                  <a:srgbClr val="000000"/>
                </a:solidFill>
                <a:latin typeface="Times New Roman" panose="02020603050405020304" pitchFamily="65" charset="-122"/>
                <a:ea typeface="宋体" panose="02010600030101010101" pitchFamily="2" charset="-122"/>
              </a:rPr>
              <a:t>贡献”。</a:t>
            </a:r>
            <a:r>
              <a:rPr lang="en-US" altLang="zh-CN" sz="1815" kern="0" dirty="0" smtClean="0">
                <a:solidFill>
                  <a:srgbClr val="000000"/>
                </a:solidFill>
                <a:latin typeface="Times New Roman" panose="02020603050405020304" pitchFamily="65" charset="-122"/>
                <a:ea typeface="宋体" panose="02010600030101010101" pitchFamily="2" charset="-122"/>
              </a:rPr>
              <a:t>make a contribution to</a:t>
            </a:r>
            <a:r>
              <a:rPr lang="zh-CN" altLang="en-US" sz="1815" kern="0" dirty="0" smtClean="0">
                <a:solidFill>
                  <a:srgbClr val="000000"/>
                </a:solidFill>
                <a:latin typeface="Times New Roman" panose="02020603050405020304" pitchFamily="65" charset="-122"/>
                <a:ea typeface="宋体" panose="02010600030101010101" pitchFamily="2" charset="-122"/>
              </a:rPr>
              <a:t>意为“为</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做出贡献”。</a:t>
            </a:r>
            <a:endParaRPr lang="zh-CN" altLang="en-US"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同义句转换</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8-6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2017</a:t>
            </a:r>
            <a:r>
              <a:rPr lang="zh-CN" altLang="en-US" sz="1815" kern="0" dirty="0" smtClean="0">
                <a:solidFill>
                  <a:srgbClr val="000000"/>
                </a:solidFill>
                <a:latin typeface="Times New Roman" panose="02020603050405020304" pitchFamily="65" charset="-122"/>
                <a:ea typeface="宋体" panose="02010600030101010101" pitchFamily="2" charset="-122"/>
              </a:rPr>
              <a:t>江苏，</a:t>
            </a:r>
            <a:r>
              <a:rPr lang="en-US" altLang="zh-CN" sz="1815" kern="0" dirty="0" smtClean="0">
                <a:solidFill>
                  <a:srgbClr val="000000"/>
                </a:solidFill>
                <a:latin typeface="Times New Roman" panose="02020603050405020304" pitchFamily="65" charset="-122"/>
                <a:ea typeface="宋体" panose="02010600030101010101" pitchFamily="2" charset="-122"/>
              </a:rPr>
              <a:t>23</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...Jiangsu will contribute more to the Belt and Road construction.</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→...Jiangsu will </a:t>
            </a:r>
            <a:r>
              <a:rPr lang="en-US" altLang="zh-CN" sz="1815" u="sng" kern="0" dirty="0" smtClean="0">
                <a:solidFill>
                  <a:srgbClr val="FF0000"/>
                </a:solidFill>
                <a:latin typeface="Times New Roman" panose="02020603050405020304" pitchFamily="65" charset="-122"/>
                <a:ea typeface="宋体" panose="02010600030101010101" pitchFamily="2" charset="-122"/>
              </a:rPr>
              <a:t>make more contributions to</a:t>
            </a:r>
            <a:r>
              <a:rPr lang="en-US" altLang="zh-CN"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  the Belt and Road construction. </a:t>
            </a:r>
            <a:endParaRPr lang="zh-CN" altLang="en-US" dirty="0"/>
          </a:p>
        </p:txBody>
      </p:sp>
      <p:pic>
        <p:nvPicPr>
          <p:cNvPr id="6" name="图片 5" descr="textimage58.jpeg"/>
          <p:cNvPicPr>
            <a:picLocks noChangeAspect="1"/>
          </p:cNvPicPr>
          <p:nvPr/>
        </p:nvPicPr>
        <p:blipFill>
          <a:blip r:embed="rId3" cstate="print"/>
          <a:stretch>
            <a:fillRect/>
          </a:stretch>
        </p:blipFill>
        <p:spPr>
          <a:xfrm>
            <a:off x="4429124" y="1562881"/>
            <a:ext cx="428628" cy="287984"/>
          </a:xfrm>
          <a:prstGeom prst="rect">
            <a:avLst/>
          </a:prstGeom>
        </p:spPr>
      </p:pic>
      <p:pic>
        <p:nvPicPr>
          <p:cNvPr id="7" name="图片 4" descr="textimage58.jpeg"/>
          <p:cNvPicPr>
            <a:picLocks noChangeAspect="1"/>
          </p:cNvPicPr>
          <p:nvPr/>
        </p:nvPicPr>
        <p:blipFill>
          <a:blip r:embed="rId3" cstate="print"/>
          <a:stretch>
            <a:fillRect/>
          </a:stretch>
        </p:blipFill>
        <p:spPr>
          <a:xfrm>
            <a:off x="2857488" y="4063211"/>
            <a:ext cx="428628" cy="287984"/>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6630035" y="1494155"/>
            <a:ext cx="1184910"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4" cstate="print"/>
          <a:srcRect/>
          <a:stretch>
            <a:fillRect/>
          </a:stretch>
        </p:blipFill>
        <p:spPr bwMode="auto">
          <a:xfrm>
            <a:off x="2143244" y="4876284"/>
            <a:ext cx="2714644"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8"/>
                                        </p:tgtEl>
                                      </p:cBhvr>
                                    </p:animEffect>
                                    <p:set>
                                      <p:cBhvr>
                                        <p:cTn id="12"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13718" y="777063"/>
            <a:ext cx="8316000" cy="499173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3210" kern="0" spc="25516" dirty="0" smtClean="0">
                <a:solidFill>
                  <a:srgbClr val="000000"/>
                </a:solidFill>
                <a:latin typeface="Times New Roman" panose="02020603050405020304" pitchFamily="65" charset="-122"/>
                <a:ea typeface="宋体" panose="02010600030101010101" pitchFamily="2" charset="-122"/>
              </a:rPr>
              <a:t> </a:t>
            </a:r>
            <a:endParaRPr lang="zh-CN" altLang="en-US" dirty="0"/>
          </a:p>
          <a:p>
            <a:pPr eaLnBrk="0" latinLnBrk="1" hangingPunct="0">
              <a:lnSpc>
                <a:spcPct val="150000"/>
              </a:lnSpc>
              <a:spcBef>
                <a:spcPts val="460"/>
              </a:spcBef>
            </a:pPr>
            <a:r>
              <a:rPr lang="zh-CN" altLang="en-US" sz="2325" kern="0" spc="11997"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倍数表达法</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460"/>
              </a:spcBef>
            </a:pPr>
            <a:r>
              <a:rPr lang="en-US" altLang="zh-CN" sz="1815" kern="0" dirty="0" smtClean="0">
                <a:solidFill>
                  <a:srgbClr val="000000"/>
                </a:solidFill>
                <a:latin typeface="Times New Roman" panose="02020603050405020304" pitchFamily="65" charset="-122"/>
                <a:ea typeface="宋体" panose="02010600030101010101" pitchFamily="2" charset="-122"/>
              </a:rPr>
              <a:t>However, making a paper bag uses four times as much energy as making a plastic bag and up to three times the amount of water.</a:t>
            </a:r>
            <a:r>
              <a:rPr lang="zh-CN" altLang="en-US" sz="1815" kern="0" dirty="0" smtClean="0">
                <a:solidFill>
                  <a:srgbClr val="000000"/>
                </a:solidFill>
                <a:latin typeface="Times New Roman" panose="02020603050405020304" pitchFamily="65" charset="-122"/>
                <a:ea typeface="宋体" panose="02010600030101010101" pitchFamily="2" charset="-122"/>
              </a:rPr>
              <a:t>（教材</a:t>
            </a:r>
            <a:r>
              <a:rPr lang="en-US" altLang="zh-CN" sz="1815" kern="0" dirty="0" smtClean="0">
                <a:solidFill>
                  <a:srgbClr val="000000"/>
                </a:solidFill>
                <a:latin typeface="Times New Roman" panose="02020603050405020304" pitchFamily="65" charset="-122"/>
                <a:ea typeface="宋体" panose="02010600030101010101" pitchFamily="2" charset="-122"/>
              </a:rPr>
              <a:t>P68</a:t>
            </a:r>
            <a:r>
              <a:rPr lang="zh-CN" altLang="en-US"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460"/>
              </a:spcBef>
            </a:pPr>
            <a:r>
              <a:rPr lang="zh-CN" altLang="en-US" sz="1815" kern="0" dirty="0" smtClean="0">
                <a:solidFill>
                  <a:srgbClr val="000000"/>
                </a:solidFill>
                <a:latin typeface="Times New Roman" panose="02020603050405020304" pitchFamily="65" charset="-122"/>
                <a:ea typeface="宋体" panose="02010600030101010101" pitchFamily="2" charset="-122"/>
              </a:rPr>
              <a:t>然而，制造一个纸袋的耗能为制造一个塑料袋的四倍，耗水量多达三倍。</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460"/>
              </a:spcBef>
            </a:pPr>
            <a:r>
              <a:rPr lang="zh-CN" altLang="en-US" sz="1815" kern="0" dirty="0" smtClean="0">
                <a:solidFill>
                  <a:srgbClr val="000000"/>
                </a:solidFill>
                <a:latin typeface="Times New Roman" panose="02020603050405020304" pitchFamily="65" charset="-122"/>
                <a:ea typeface="宋体" panose="02010600030101010101" pitchFamily="2" charset="-122"/>
              </a:rPr>
              <a:t>    情景导学</a:t>
            </a:r>
          </a:p>
          <a:p>
            <a:pPr eaLnBrk="0" latinLnBrk="1" hangingPunct="0">
              <a:lnSpc>
                <a:spcPct val="150000"/>
              </a:lnSpc>
              <a:spcBef>
                <a:spcPts val="460"/>
              </a:spcBef>
            </a:pPr>
            <a:r>
              <a:rPr lang="en-US" altLang="zh-CN" sz="1815" kern="0" dirty="0" smtClean="0">
                <a:solidFill>
                  <a:srgbClr val="000000"/>
                </a:solidFill>
                <a:latin typeface="Times New Roman" panose="02020603050405020304" pitchFamily="65" charset="-122"/>
                <a:ea typeface="宋体" panose="02010600030101010101" pitchFamily="2" charset="-122"/>
              </a:rPr>
              <a:t>The new stadium being built for the </a:t>
            </a:r>
            <a:r>
              <a:rPr lang="en-US" altLang="zh-CN" sz="1815" kern="0" dirty="0" err="1" smtClean="0">
                <a:solidFill>
                  <a:srgbClr val="000000"/>
                </a:solidFill>
                <a:latin typeface="Times New Roman" panose="02020603050405020304" pitchFamily="65" charset="-122"/>
                <a:ea typeface="宋体" panose="02010600030101010101" pitchFamily="2" charset="-122"/>
              </a:rPr>
              <a:t>ⅩⅩⅣ</a:t>
            </a:r>
            <a:r>
              <a:rPr lang="en-US" altLang="zh-CN" sz="1815" kern="0" dirty="0" smtClean="0">
                <a:solidFill>
                  <a:srgbClr val="000000"/>
                </a:solidFill>
                <a:latin typeface="Times New Roman" panose="02020603050405020304" pitchFamily="65" charset="-122"/>
                <a:ea typeface="宋体" panose="02010600030101010101" pitchFamily="2" charset="-122"/>
              </a:rPr>
              <a:t> Olympic Winter Games in Beijing will be three times as big as the present one.</a:t>
            </a:r>
          </a:p>
          <a:p>
            <a:pPr eaLnBrk="0" latinLnBrk="1" hangingPunct="0">
              <a:lnSpc>
                <a:spcPct val="150000"/>
              </a:lnSpc>
              <a:spcBef>
                <a:spcPts val="460"/>
              </a:spcBef>
            </a:pPr>
            <a:r>
              <a:rPr lang="en-US" altLang="zh-CN" sz="1815" kern="0" dirty="0" smtClean="0">
                <a:solidFill>
                  <a:srgbClr val="000000"/>
                </a:solidFill>
                <a:latin typeface="Times New Roman" panose="02020603050405020304" pitchFamily="65" charset="-122"/>
                <a:ea typeface="宋体" panose="02010600030101010101" pitchFamily="2" charset="-122"/>
              </a:rPr>
              <a:t>→The new stadium being built for the </a:t>
            </a:r>
            <a:r>
              <a:rPr lang="en-US" altLang="zh-CN" sz="1815" kern="0" dirty="0" err="1" smtClean="0">
                <a:solidFill>
                  <a:srgbClr val="000000"/>
                </a:solidFill>
                <a:latin typeface="Times New Roman" panose="02020603050405020304" pitchFamily="65" charset="-122"/>
                <a:ea typeface="宋体" panose="02010600030101010101" pitchFamily="2" charset="-122"/>
              </a:rPr>
              <a:t>ⅩⅩⅣ</a:t>
            </a:r>
            <a:r>
              <a:rPr lang="en-US" altLang="zh-CN" sz="1815" kern="0" dirty="0" smtClean="0">
                <a:solidFill>
                  <a:srgbClr val="000000"/>
                </a:solidFill>
                <a:latin typeface="Times New Roman" panose="02020603050405020304" pitchFamily="65" charset="-122"/>
                <a:ea typeface="宋体" panose="02010600030101010101" pitchFamily="2" charset="-122"/>
              </a:rPr>
              <a:t> Olympic Winter Games in Beijing will be three times bigger than the present one.</a:t>
            </a:r>
            <a:endParaRPr lang="zh-CN" altLang="en-US" dirty="0"/>
          </a:p>
        </p:txBody>
      </p:sp>
      <p:pic>
        <p:nvPicPr>
          <p:cNvPr id="3" name="图片 3" descr="textimage59.jpeg"/>
          <p:cNvPicPr>
            <a:picLocks noChangeAspect="1"/>
          </p:cNvPicPr>
          <p:nvPr/>
        </p:nvPicPr>
        <p:blipFill>
          <a:blip r:embed="rId3" cstate="print"/>
          <a:stretch>
            <a:fillRect/>
          </a:stretch>
        </p:blipFill>
        <p:spPr>
          <a:xfrm>
            <a:off x="3500430" y="924965"/>
            <a:ext cx="1912784" cy="394542"/>
          </a:xfrm>
          <a:prstGeom prst="rect">
            <a:avLst/>
          </a:prstGeom>
        </p:spPr>
      </p:pic>
      <p:pic>
        <p:nvPicPr>
          <p:cNvPr id="4" name="图片 4" descr="textimage60.jpeg"/>
          <p:cNvPicPr>
            <a:picLocks noChangeAspect="1"/>
          </p:cNvPicPr>
          <p:nvPr/>
        </p:nvPicPr>
        <p:blipFill>
          <a:blip r:embed="rId4" cstate="print"/>
          <a:stretch>
            <a:fillRect/>
          </a:stretch>
        </p:blipFill>
        <p:spPr>
          <a:xfrm>
            <a:off x="785786" y="1710783"/>
            <a:ext cx="1312694" cy="357382"/>
          </a:xfrm>
          <a:prstGeom prst="rect">
            <a:avLst/>
          </a:prstGeom>
        </p:spPr>
      </p:pic>
      <p:pic>
        <p:nvPicPr>
          <p:cNvPr id="5" name="图片 5" descr="textimage61.jpeg"/>
          <p:cNvPicPr>
            <a:picLocks noChangeAspect="1"/>
          </p:cNvPicPr>
          <p:nvPr/>
        </p:nvPicPr>
        <p:blipFill>
          <a:blip r:embed="rId5" cstate="print"/>
          <a:stretch>
            <a:fillRect/>
          </a:stretch>
        </p:blipFill>
        <p:spPr>
          <a:xfrm>
            <a:off x="571472" y="3634583"/>
            <a:ext cx="209549" cy="238124"/>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00034" y="1062815"/>
            <a:ext cx="8535966" cy="4612640"/>
          </a:xfrm>
          <a:prstGeom prst="rect">
            <a:avLst/>
          </a:prstGeom>
          <a:noFill/>
        </p:spPr>
        <p:txBody>
          <a:bodyPr wrap="square" lIns="0" tIns="0" rIns="0" bIns="0" rtlCol="0">
            <a:spAutoFit/>
          </a:bodyPr>
          <a:lstStyle/>
          <a:p>
            <a:pPr eaLnBrk="0" latinLnBrk="1" hangingPunct="0">
              <a:lnSpc>
                <a:spcPct val="150000"/>
              </a:lnSpc>
              <a:spcBef>
                <a:spcPts val="460"/>
              </a:spcBef>
            </a:pPr>
            <a:r>
              <a:rPr lang="en-US" altLang="zh-CN" sz="1815" kern="0" dirty="0" smtClean="0">
                <a:solidFill>
                  <a:srgbClr val="000000"/>
                </a:solidFill>
                <a:latin typeface="Times New Roman" panose="02020603050405020304" pitchFamily="65" charset="-122"/>
                <a:ea typeface="宋体" panose="02010600030101010101" pitchFamily="2" charset="-122"/>
              </a:rPr>
              <a:t>→The new stadium being built for the </a:t>
            </a:r>
            <a:r>
              <a:rPr lang="en-US" altLang="zh-CN" sz="1815" kern="0" dirty="0" err="1" smtClean="0">
                <a:solidFill>
                  <a:srgbClr val="000000"/>
                </a:solidFill>
                <a:latin typeface="Times New Roman" panose="02020603050405020304" pitchFamily="65" charset="-122"/>
                <a:ea typeface="宋体" panose="02010600030101010101" pitchFamily="2" charset="-122"/>
              </a:rPr>
              <a:t>ⅩⅩⅣ</a:t>
            </a:r>
            <a:r>
              <a:rPr lang="en-US" altLang="zh-CN" sz="1815" kern="0" dirty="0" smtClean="0">
                <a:solidFill>
                  <a:srgbClr val="000000"/>
                </a:solidFill>
                <a:latin typeface="Times New Roman" panose="02020603050405020304" pitchFamily="65" charset="-122"/>
                <a:ea typeface="宋体" panose="02010600030101010101" pitchFamily="2" charset="-122"/>
              </a:rPr>
              <a:t> Olympic Winter Games in Beijing will be three times the size of the present one.</a:t>
            </a:r>
          </a:p>
          <a:p>
            <a:pPr eaLnBrk="0" latinLnBrk="1" hangingPunct="0">
              <a:lnSpc>
                <a:spcPct val="150000"/>
              </a:lnSpc>
              <a:spcBef>
                <a:spcPts val="460"/>
              </a:spcBef>
            </a:pPr>
            <a:r>
              <a:rPr lang="zh-CN" altLang="en-US" sz="1815" kern="0" dirty="0" smtClean="0">
                <a:solidFill>
                  <a:srgbClr val="000000"/>
                </a:solidFill>
                <a:latin typeface="Times New Roman" panose="02020603050405020304" pitchFamily="65" charset="-122"/>
                <a:ea typeface="宋体" panose="02010600030101010101" pitchFamily="2" charset="-122"/>
              </a:rPr>
              <a:t>为</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迎接</a:t>
            </a:r>
            <a:r>
              <a:rPr lang="en-US" altLang="zh-CN" sz="1815" kern="0" dirty="0" smtClean="0">
                <a:solidFill>
                  <a:srgbClr val="000000"/>
                </a:solidFill>
                <a:latin typeface="Times New Roman" panose="02020603050405020304" pitchFamily="65" charset="-122"/>
                <a:ea typeface="宋体" panose="02010600030101010101" pitchFamily="2" charset="-122"/>
              </a:rPr>
              <a:t>)2022</a:t>
            </a:r>
            <a:r>
              <a:rPr lang="zh-CN" altLang="en-US" sz="1815" kern="0" dirty="0" smtClean="0">
                <a:solidFill>
                  <a:srgbClr val="000000"/>
                </a:solidFill>
                <a:latin typeface="Times New Roman" panose="02020603050405020304" pitchFamily="65" charset="-122"/>
                <a:ea typeface="宋体" panose="02010600030101010101" pitchFamily="2" charset="-122"/>
              </a:rPr>
              <a:t>年北京冬季奥运会而正在修建的新体育场将是现在这个的三倍大。</a:t>
            </a:r>
          </a:p>
          <a:p>
            <a:pPr eaLnBrk="0" latinLnBrk="1" hangingPunct="0">
              <a:lnSpc>
                <a:spcPct val="150000"/>
              </a:lnSpc>
              <a:spcBef>
                <a:spcPts val="460"/>
              </a:spcBef>
            </a:pPr>
            <a:r>
              <a:rPr lang="en-US" altLang="zh-CN" sz="1815" kern="0" dirty="0" smtClean="0">
                <a:solidFill>
                  <a:srgbClr val="000000"/>
                </a:solidFill>
                <a:latin typeface="Times New Roman" panose="02020603050405020304" pitchFamily="65" charset="-122"/>
                <a:ea typeface="宋体" panose="02010600030101010101" pitchFamily="2" charset="-122"/>
              </a:rPr>
              <a:t>The production is now three times what it was ten years ago.</a:t>
            </a:r>
            <a:r>
              <a:rPr lang="zh-CN" altLang="en-US" sz="1815" kern="0" spc="-150" dirty="0" smtClean="0">
                <a:solidFill>
                  <a:srgbClr val="000000"/>
                </a:solidFill>
                <a:latin typeface="Times New Roman" panose="02020603050405020304" pitchFamily="65" charset="-122"/>
                <a:ea typeface="宋体" panose="02010600030101010101" pitchFamily="2" charset="-122"/>
              </a:rPr>
              <a:t>现在的产量是十年前的三倍</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460"/>
              </a:spcBef>
            </a:pPr>
            <a:r>
              <a:rPr lang="zh-CN" altLang="en-US" sz="1815" kern="0" dirty="0" smtClean="0">
                <a:solidFill>
                  <a:srgbClr val="000000"/>
                </a:solidFill>
                <a:latin typeface="Times New Roman" panose="02020603050405020304" pitchFamily="65" charset="-122"/>
                <a:ea typeface="宋体" panose="02010600030101010101" pitchFamily="2" charset="-122"/>
              </a:rPr>
              <a:t>       归纳拓展</a:t>
            </a:r>
          </a:p>
          <a:p>
            <a:pPr eaLnBrk="0" latinLnBrk="1" hangingPunct="0">
              <a:lnSpc>
                <a:spcPct val="150000"/>
              </a:lnSpc>
              <a:spcBef>
                <a:spcPts val="460"/>
              </a:spcBef>
            </a:pPr>
            <a:r>
              <a:rPr lang="zh-CN" altLang="en-US" sz="1815" kern="0" dirty="0" smtClean="0">
                <a:solidFill>
                  <a:srgbClr val="000000"/>
                </a:solidFill>
                <a:latin typeface="Times New Roman" panose="02020603050405020304" pitchFamily="65" charset="-122"/>
                <a:ea typeface="宋体" panose="02010600030101010101" pitchFamily="2" charset="-122"/>
              </a:rPr>
              <a:t>常见的倍数表达法句式：</a:t>
            </a:r>
          </a:p>
          <a:p>
            <a:pPr eaLnBrk="0" latinLnBrk="1" hangingPunct="0">
              <a:lnSpc>
                <a:spcPct val="150000"/>
              </a:lnSpc>
              <a:spcBef>
                <a:spcPts val="460"/>
              </a:spcBef>
            </a:pPr>
            <a:r>
              <a:rPr lang="zh-CN" altLang="en-US" sz="1815" kern="0" dirty="0" smtClean="0">
                <a:solidFill>
                  <a:srgbClr val="000000"/>
                </a:solidFill>
                <a:latin typeface="Times New Roman" panose="02020603050405020304" pitchFamily="65" charset="-122"/>
                <a:ea typeface="宋体" panose="02010600030101010101" pitchFamily="2" charset="-122"/>
              </a:rPr>
              <a:t>①</a:t>
            </a:r>
            <a:r>
              <a:rPr lang="en-US" altLang="zh-CN" sz="1815" kern="0" dirty="0" smtClean="0">
                <a:solidFill>
                  <a:srgbClr val="000000"/>
                </a:solidFill>
                <a:latin typeface="Times New Roman" panose="02020603050405020304" pitchFamily="65" charset="-122"/>
                <a:ea typeface="宋体" panose="02010600030101010101" pitchFamily="2" charset="-122"/>
              </a:rPr>
              <a:t>A+</a:t>
            </a:r>
            <a:r>
              <a:rPr lang="zh-CN" altLang="en-US" sz="1815" kern="0" dirty="0" smtClean="0">
                <a:solidFill>
                  <a:srgbClr val="000000"/>
                </a:solidFill>
                <a:latin typeface="Times New Roman" panose="02020603050405020304" pitchFamily="65" charset="-122"/>
                <a:ea typeface="宋体" panose="02010600030101010101" pitchFamily="2" charset="-122"/>
              </a:rPr>
              <a:t>谓语</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倍数</a:t>
            </a:r>
            <a:r>
              <a:rPr lang="en-US" altLang="zh-CN" sz="1815" kern="0" dirty="0" smtClean="0">
                <a:solidFill>
                  <a:srgbClr val="000000"/>
                </a:solidFill>
                <a:latin typeface="Times New Roman" panose="02020603050405020304" pitchFamily="65" charset="-122"/>
                <a:ea typeface="宋体" panose="02010600030101010101" pitchFamily="2" charset="-122"/>
              </a:rPr>
              <a:t>+as</a:t>
            </a:r>
            <a:r>
              <a:rPr lang="zh-CN" altLang="en-US" sz="1815" kern="0" dirty="0" smtClean="0">
                <a:solidFill>
                  <a:srgbClr val="000000"/>
                </a:solidFill>
                <a:latin typeface="Times New Roman" panose="02020603050405020304" pitchFamily="65" charset="-122"/>
                <a:ea typeface="宋体" panose="02010600030101010101" pitchFamily="2" charset="-122"/>
              </a:rPr>
              <a:t>＋形容词</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副词 </a:t>
            </a:r>
            <a:r>
              <a:rPr lang="zh-CN" altLang="en-US" sz="1815" u="sng" kern="0" dirty="0" smtClean="0">
                <a:solidFill>
                  <a:srgbClr val="FF0000"/>
                </a:solidFill>
                <a:latin typeface="Times New Roman" panose="02020603050405020304" pitchFamily="65" charset="-122"/>
                <a:ea typeface="宋体" panose="02010600030101010101" pitchFamily="2" charset="-122"/>
              </a:rPr>
              <a:t>   原级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err="1" smtClean="0">
                <a:solidFill>
                  <a:srgbClr val="000000"/>
                </a:solidFill>
                <a:latin typeface="Times New Roman" panose="02020603050405020304" pitchFamily="65" charset="-122"/>
                <a:ea typeface="宋体" panose="02010600030101010101" pitchFamily="2" charset="-122"/>
              </a:rPr>
              <a:t>as+B</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460"/>
              </a:spcBef>
            </a:pPr>
            <a:r>
              <a:rPr lang="en-US" altLang="zh-CN" sz="1815" kern="0" dirty="0" smtClean="0">
                <a:solidFill>
                  <a:srgbClr val="000000"/>
                </a:solidFill>
                <a:latin typeface="Times New Roman" panose="02020603050405020304" pitchFamily="65" charset="-122"/>
                <a:ea typeface="宋体" panose="02010600030101010101" pitchFamily="2" charset="-122"/>
              </a:rPr>
              <a:t>②A+</a:t>
            </a:r>
            <a:r>
              <a:rPr lang="zh-CN" altLang="en-US" sz="1815" kern="0" dirty="0" smtClean="0">
                <a:solidFill>
                  <a:srgbClr val="000000"/>
                </a:solidFill>
                <a:latin typeface="Times New Roman" panose="02020603050405020304" pitchFamily="65" charset="-122"/>
                <a:ea typeface="宋体" panose="02010600030101010101" pitchFamily="2" charset="-122"/>
              </a:rPr>
              <a:t>谓语</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倍数＋形容词</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副词 </a:t>
            </a:r>
            <a:r>
              <a:rPr lang="zh-CN" altLang="en-US" sz="1815" u="sng" kern="0" dirty="0" smtClean="0">
                <a:solidFill>
                  <a:srgbClr val="FF0000"/>
                </a:solidFill>
                <a:latin typeface="Times New Roman" panose="02020603050405020304" pitchFamily="65" charset="-122"/>
                <a:ea typeface="宋体" panose="02010600030101010101" pitchFamily="2" charset="-122"/>
              </a:rPr>
              <a:t> 比较级</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err="1" smtClean="0">
                <a:solidFill>
                  <a:srgbClr val="000000"/>
                </a:solidFill>
                <a:latin typeface="Times New Roman" panose="02020603050405020304" pitchFamily="65" charset="-122"/>
                <a:ea typeface="宋体" panose="02010600030101010101" pitchFamily="2" charset="-122"/>
              </a:rPr>
              <a:t>than+B</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460"/>
              </a:spcBef>
            </a:pPr>
            <a:r>
              <a:rPr lang="en-US" altLang="zh-CN" sz="1815" kern="0" dirty="0" smtClean="0">
                <a:solidFill>
                  <a:srgbClr val="000000"/>
                </a:solidFill>
                <a:latin typeface="Times New Roman" panose="02020603050405020304" pitchFamily="65" charset="-122"/>
                <a:ea typeface="宋体" panose="02010600030101010101" pitchFamily="2" charset="-122"/>
              </a:rPr>
              <a:t>③A+</a:t>
            </a:r>
            <a:r>
              <a:rPr lang="zh-CN" altLang="en-US" sz="1815" kern="0" dirty="0" smtClean="0">
                <a:solidFill>
                  <a:srgbClr val="000000"/>
                </a:solidFill>
                <a:latin typeface="Times New Roman" panose="02020603050405020304" pitchFamily="65" charset="-122"/>
                <a:ea typeface="宋体" panose="02010600030101010101" pitchFamily="2" charset="-122"/>
              </a:rPr>
              <a:t>谓语</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倍数＋</a:t>
            </a:r>
            <a:r>
              <a:rPr lang="en-US" altLang="zh-CN" sz="1815" kern="0" dirty="0" smtClean="0">
                <a:solidFill>
                  <a:srgbClr val="000000"/>
                </a:solidFill>
                <a:latin typeface="Times New Roman" panose="02020603050405020304" pitchFamily="65" charset="-122"/>
                <a:ea typeface="宋体" panose="02010600030101010101" pitchFamily="2" charset="-122"/>
              </a:rPr>
              <a:t>the</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度量名词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size/length/height/depth/width/weight...</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err="1" smtClean="0">
                <a:solidFill>
                  <a:srgbClr val="000000"/>
                </a:solidFill>
                <a:latin typeface="Times New Roman" panose="02020603050405020304" pitchFamily="65" charset="-122"/>
                <a:ea typeface="宋体" panose="02010600030101010101" pitchFamily="2" charset="-122"/>
              </a:rPr>
              <a:t>of+B④A</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谓语</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倍数</a:t>
            </a:r>
            <a:r>
              <a:rPr lang="en-US" altLang="zh-CN" sz="1815" kern="0" dirty="0" smtClean="0">
                <a:solidFill>
                  <a:schemeClr val="tx1"/>
                </a:solidFill>
                <a:latin typeface="Times New Roman" panose="02020603050405020304" pitchFamily="65" charset="-122"/>
                <a:ea typeface="宋体" panose="02010600030101010101" pitchFamily="2" charset="-122"/>
              </a:rPr>
              <a:t>+</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what    </a:t>
            </a:r>
            <a:r>
              <a:rPr lang="zh-CN" altLang="en-US" sz="1815" kern="0" dirty="0" smtClean="0">
                <a:solidFill>
                  <a:srgbClr val="000000"/>
                </a:solidFill>
                <a:latin typeface="Times New Roman" panose="02020603050405020304" pitchFamily="65" charset="-122"/>
                <a:ea typeface="宋体" panose="02010600030101010101" pitchFamily="2" charset="-122"/>
              </a:rPr>
              <a:t>从句</a:t>
            </a:r>
            <a:endParaRPr lang="zh-CN" altLang="en-US" dirty="0"/>
          </a:p>
        </p:txBody>
      </p:sp>
      <p:pic>
        <p:nvPicPr>
          <p:cNvPr id="3" name="图片 3" descr="textimage62.jpeg"/>
          <p:cNvPicPr>
            <a:picLocks noChangeAspect="1"/>
          </p:cNvPicPr>
          <p:nvPr/>
        </p:nvPicPr>
        <p:blipFill>
          <a:blip r:embed="rId3" cstate="print"/>
          <a:stretch>
            <a:fillRect/>
          </a:stretch>
        </p:blipFill>
        <p:spPr>
          <a:xfrm>
            <a:off x="571472" y="2991641"/>
            <a:ext cx="247650" cy="247649"/>
          </a:xfrm>
          <a:prstGeom prst="rect">
            <a:avLst/>
          </a:prstGeom>
        </p:spPr>
      </p:pic>
      <p:pic>
        <p:nvPicPr>
          <p:cNvPr id="4" name="Picture 4" descr="\\a015\吴双婷\线.tif"/>
          <p:cNvPicPr>
            <a:picLocks noChangeAspect="1" noChangeArrowheads="1"/>
          </p:cNvPicPr>
          <p:nvPr/>
        </p:nvPicPr>
        <p:blipFill>
          <a:blip r:embed="rId4" cstate="print"/>
          <a:srcRect/>
          <a:stretch>
            <a:fillRect/>
          </a:stretch>
        </p:blipFill>
        <p:spPr bwMode="auto">
          <a:xfrm>
            <a:off x="3883025" y="3884295"/>
            <a:ext cx="904240"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4" cstate="print"/>
          <a:srcRect/>
          <a:stretch>
            <a:fillRect/>
          </a:stretch>
        </p:blipFill>
        <p:spPr bwMode="auto">
          <a:xfrm>
            <a:off x="3569964" y="4404074"/>
            <a:ext cx="785818"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2893060" y="4866005"/>
            <a:ext cx="1353820" cy="356870"/>
          </a:xfrm>
          <a:prstGeom prst="rect">
            <a:avLst/>
          </a:prstGeom>
          <a:noFill/>
          <a:ln w="9525">
            <a:noFill/>
            <a:miter lim="800000"/>
            <a:headEnd/>
            <a:tailEnd/>
          </a:ln>
        </p:spPr>
      </p:pic>
      <p:pic>
        <p:nvPicPr>
          <p:cNvPr id="7" name="Picture 4" descr="\\a015\吴双婷\线.tif"/>
          <p:cNvPicPr>
            <a:picLocks noChangeArrowheads="1"/>
          </p:cNvPicPr>
          <p:nvPr/>
        </p:nvPicPr>
        <p:blipFill>
          <a:blip r:embed="rId4" cstate="print"/>
          <a:srcRect/>
          <a:stretch>
            <a:fillRect/>
          </a:stretch>
        </p:blipFill>
        <p:spPr bwMode="auto">
          <a:xfrm>
            <a:off x="2404110" y="5318760"/>
            <a:ext cx="876300" cy="28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5"/>
                                        </p:tgtEl>
                                      </p:cBhvr>
                                    </p:animEffect>
                                    <p:set>
                                      <p:cBhvr>
                                        <p:cTn id="12" dur="1" fill="hold">
                                          <p:stCondLst>
                                            <p:cond delay="19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6"/>
                                        </p:tgtEl>
                                      </p:cBhvr>
                                    </p:animEffect>
                                    <p:set>
                                      <p:cBhvr>
                                        <p:cTn id="17" dur="1" fill="hold">
                                          <p:stCondLst>
                                            <p:cond delay="19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7"/>
                                        </p:tgtEl>
                                      </p:cBhvr>
                                    </p:animEffect>
                                    <p:set>
                                      <p:cBhvr>
                                        <p:cTn id="2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743196"/>
            <a:ext cx="8316000" cy="3851275"/>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句型转换</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1-1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The electronic waste stream is increasing three times faster than traditional garbage as a whole.</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→The electronic waste stream is increasing three times  </a:t>
            </a:r>
            <a:r>
              <a:rPr lang="en-US" altLang="zh-CN" sz="1815" u="sng" kern="0" dirty="0" smtClean="0">
                <a:solidFill>
                  <a:srgbClr val="FF0000"/>
                </a:solidFill>
                <a:latin typeface="Times New Roman" panose="02020603050405020304" pitchFamily="65" charset="-122"/>
                <a:ea typeface="宋体" panose="02010600030101010101" pitchFamily="2" charset="-122"/>
              </a:rPr>
              <a:t> as fast as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traditional garbage as a whole.</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1-2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Frogs living near brightly lit highways suffer nocturnal light levels that are as much as a million times brighter than normal...</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→Frogs living near brightly lit highways suffer nocturnal light levels that are as much as a million times  </a:t>
            </a:r>
            <a:r>
              <a:rPr lang="en-US" altLang="zh-CN" sz="1815" u="sng" kern="0" dirty="0" smtClean="0">
                <a:solidFill>
                  <a:srgbClr val="FF0000"/>
                </a:solidFill>
                <a:latin typeface="Times New Roman" panose="02020603050405020304" pitchFamily="65" charset="-122"/>
                <a:ea typeface="宋体" panose="02010600030101010101" pitchFamily="2" charset="-122"/>
              </a:rPr>
              <a:t>as bright as</a:t>
            </a:r>
            <a:r>
              <a:rPr lang="en-US" altLang="zh-CN"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  normal...</a:t>
            </a:r>
            <a:endParaRPr lang="zh-CN" altLang="en-US" dirty="0"/>
          </a:p>
        </p:txBody>
      </p:sp>
      <p:pic>
        <p:nvPicPr>
          <p:cNvPr id="6" name="图片 4" descr="textimage63.jpeg"/>
          <p:cNvPicPr>
            <a:picLocks noChangeAspect="1"/>
          </p:cNvPicPr>
          <p:nvPr/>
        </p:nvPicPr>
        <p:blipFill>
          <a:blip r:embed="rId3" cstate="print"/>
          <a:stretch>
            <a:fillRect/>
          </a:stretch>
        </p:blipFill>
        <p:spPr>
          <a:xfrm>
            <a:off x="785786" y="1313229"/>
            <a:ext cx="1214446" cy="409972"/>
          </a:xfrm>
          <a:prstGeom prst="rect">
            <a:avLst/>
          </a:prstGeom>
        </p:spPr>
      </p:pic>
      <p:pic>
        <p:nvPicPr>
          <p:cNvPr id="7" name="图片 4" descr="textimage58.jpeg"/>
          <p:cNvPicPr>
            <a:picLocks noChangeAspect="1"/>
          </p:cNvPicPr>
          <p:nvPr/>
        </p:nvPicPr>
        <p:blipFill>
          <a:blip r:embed="rId4" cstate="print"/>
          <a:stretch>
            <a:fillRect/>
          </a:stretch>
        </p:blipFill>
        <p:spPr>
          <a:xfrm>
            <a:off x="1357290" y="2248288"/>
            <a:ext cx="428628" cy="287984"/>
          </a:xfrm>
          <a:prstGeom prst="rect">
            <a:avLst/>
          </a:prstGeom>
        </p:spPr>
      </p:pic>
      <p:pic>
        <p:nvPicPr>
          <p:cNvPr id="8" name="图片 4" descr="textimage58.jpeg"/>
          <p:cNvPicPr>
            <a:picLocks noChangeAspect="1"/>
          </p:cNvPicPr>
          <p:nvPr/>
        </p:nvPicPr>
        <p:blipFill>
          <a:blip r:embed="rId4" cstate="print"/>
          <a:stretch>
            <a:fillRect/>
          </a:stretch>
        </p:blipFill>
        <p:spPr>
          <a:xfrm>
            <a:off x="1311252" y="3904062"/>
            <a:ext cx="428628" cy="287984"/>
          </a:xfrm>
          <a:prstGeom prst="rect">
            <a:avLst/>
          </a:prstGeom>
        </p:spPr>
      </p:pic>
      <p:pic>
        <p:nvPicPr>
          <p:cNvPr id="9" name="Picture 4" descr="\\a015\吴双婷\线.tif"/>
          <p:cNvPicPr>
            <a:picLocks noChangeAspect="1" noChangeArrowheads="1"/>
          </p:cNvPicPr>
          <p:nvPr/>
        </p:nvPicPr>
        <p:blipFill>
          <a:blip r:embed="rId5" cstate="print"/>
          <a:srcRect/>
          <a:stretch>
            <a:fillRect/>
          </a:stretch>
        </p:blipFill>
        <p:spPr bwMode="auto">
          <a:xfrm>
            <a:off x="5958205" y="3072765"/>
            <a:ext cx="1115060" cy="356870"/>
          </a:xfrm>
          <a:prstGeom prst="rect">
            <a:avLst/>
          </a:prstGeom>
          <a:noFill/>
          <a:ln w="9525">
            <a:noFill/>
            <a:miter lim="800000"/>
            <a:headEnd/>
            <a:tailEnd/>
          </a:ln>
        </p:spPr>
      </p:pic>
      <p:pic>
        <p:nvPicPr>
          <p:cNvPr id="10" name="Picture 4" descr="\\a015\吴双婷\线.tif"/>
          <p:cNvPicPr>
            <a:picLocks noChangeAspect="1" noChangeArrowheads="1"/>
          </p:cNvPicPr>
          <p:nvPr/>
        </p:nvPicPr>
        <p:blipFill>
          <a:blip r:embed="rId5" cstate="print"/>
          <a:srcRect/>
          <a:stretch>
            <a:fillRect/>
          </a:stretch>
        </p:blipFill>
        <p:spPr bwMode="auto">
          <a:xfrm>
            <a:off x="2178050" y="5165725"/>
            <a:ext cx="114935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9"/>
                                        </p:tgtEl>
                                      </p:cBhvr>
                                    </p:animEffect>
                                    <p:set>
                                      <p:cBhvr>
                                        <p:cTn id="7" dur="1" fill="hold">
                                          <p:stCondLst>
                                            <p:cond delay="19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10"/>
                                        </p:tgtEl>
                                      </p:cBhvr>
                                    </p:animEffect>
                                    <p:set>
                                      <p:cBhvr>
                                        <p:cTn id="12" dur="1" fill="hold">
                                          <p:stCondLst>
                                            <p:cond delay="19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13718" y="2138315"/>
            <a:ext cx="8316000" cy="1295400"/>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完成句子</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1-3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）当你坐着不动的时候，你的大脑消耗的能量是你心脏消耗的两倍。</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When you’re sitting still your brain is using  </a:t>
            </a:r>
            <a:r>
              <a:rPr lang="en-US" altLang="zh-CN"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twice as much energy as</a:t>
            </a:r>
            <a:r>
              <a:rPr lang="en-US" altLang="zh-CN"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  your heart.</a:t>
            </a:r>
            <a:endParaRPr lang="zh-CN" altLang="en-US" u="sng" dirty="0"/>
          </a:p>
        </p:txBody>
      </p:sp>
      <p:pic>
        <p:nvPicPr>
          <p:cNvPr id="5" name="图片 4" descr="textimage58.jpeg"/>
          <p:cNvPicPr>
            <a:picLocks noChangeAspect="1"/>
          </p:cNvPicPr>
          <p:nvPr/>
        </p:nvPicPr>
        <p:blipFill>
          <a:blip r:embed="rId3" cstate="print"/>
          <a:stretch>
            <a:fillRect/>
          </a:stretch>
        </p:blipFill>
        <p:spPr>
          <a:xfrm>
            <a:off x="1214414" y="2633361"/>
            <a:ext cx="428628" cy="287984"/>
          </a:xfrm>
          <a:prstGeom prst="rect">
            <a:avLst/>
          </a:prstGeom>
        </p:spPr>
      </p:pic>
      <p:pic>
        <p:nvPicPr>
          <p:cNvPr id="4" name="Picture 4" descr="\\a015\吴双婷\线.tif"/>
          <p:cNvPicPr>
            <a:picLocks noChangeAspect="1" noChangeArrowheads="1"/>
          </p:cNvPicPr>
          <p:nvPr/>
        </p:nvPicPr>
        <p:blipFill>
          <a:blip r:embed="rId4" cstate="print"/>
          <a:srcRect/>
          <a:stretch>
            <a:fillRect/>
          </a:stretch>
        </p:blipFill>
        <p:spPr bwMode="auto">
          <a:xfrm>
            <a:off x="4731704" y="3076597"/>
            <a:ext cx="2428892"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636251"/>
            <a:ext cx="8316000" cy="3467100"/>
          </a:xfrm>
          <a:prstGeom prst="rect">
            <a:avLst/>
          </a:prstGeom>
          <a:noFill/>
        </p:spPr>
        <p:txBody>
          <a:bodyPr wrap="square" lIns="0" tIns="0" rIns="0" bIns="0" rtlCol="0">
            <a:spAutoFit/>
          </a:bodyPr>
          <a:lstStyle/>
          <a:p>
            <a:pPr algn="ctr" eaLnBrk="0" latinLnBrk="1" hangingPunct="0">
              <a:lnSpc>
                <a:spcPct val="150000"/>
              </a:lnSpc>
              <a:spcBef>
                <a:spcPts val="140"/>
              </a:spcBef>
            </a:pPr>
            <a:r>
              <a:rPr lang="zh-CN" altLang="en-US" sz="1815" b="1" kern="0" dirty="0" smtClean="0">
                <a:solidFill>
                  <a:srgbClr val="000000"/>
                </a:solidFill>
                <a:latin typeface="Times New Roman" panose="02020603050405020304" pitchFamily="65" charset="-122"/>
                <a:ea typeface="宋体" panose="02010600030101010101" pitchFamily="2" charset="-122"/>
              </a:rPr>
              <a:t>现在分词和过去分词作补足语</a:t>
            </a:r>
            <a:endParaRPr lang="en-US" altLang="zh-CN" sz="1815" b="1"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一、现在分词作补足语</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观察</a:t>
            </a:r>
            <a:r>
              <a:rPr lang="en-US" altLang="zh-CN" sz="1815" kern="0" dirty="0" smtClean="0">
                <a:solidFill>
                  <a:srgbClr val="000000"/>
                </a:solidFill>
                <a:latin typeface="Times New Roman" panose="02020603050405020304" pitchFamily="65" charset="-122"/>
                <a:ea typeface="宋体" panose="02010600030101010101" pitchFamily="2" charset="-122"/>
              </a:rPr>
              <a:t>1</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I found my car missing.</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我发现我的车不见了。</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归纳</a:t>
            </a:r>
            <a:r>
              <a:rPr lang="en-US" altLang="zh-CN" sz="1815" kern="0" dirty="0" smtClean="0">
                <a:solidFill>
                  <a:srgbClr val="000000"/>
                </a:solidFill>
                <a:latin typeface="Times New Roman" panose="02020603050405020304" pitchFamily="65" charset="-122"/>
                <a:ea typeface="宋体" panose="02010600030101010101" pitchFamily="2" charset="-122"/>
              </a:rPr>
              <a:t>1</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现在分词作补足语时</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表示正在发生的动作或经常存在的①</a:t>
            </a:r>
            <a:r>
              <a:rPr lang="zh-CN" altLang="en-US" sz="1815" u="sng" kern="0" dirty="0" smtClean="0">
                <a:solidFill>
                  <a:srgbClr val="FF0000"/>
                </a:solidFill>
                <a:latin typeface="Times New Roman" panose="02020603050405020304" pitchFamily="65" charset="-122"/>
                <a:ea typeface="宋体" panose="02010600030101010101" pitchFamily="2" charset="-122"/>
              </a:rPr>
              <a:t>    状态    </a:t>
            </a:r>
            <a:r>
              <a:rPr lang="zh-CN" altLang="en-US" sz="1815" kern="0" dirty="0" smtClean="0">
                <a:solidFill>
                  <a:srgbClr val="000000"/>
                </a:solidFill>
                <a:latin typeface="Times New Roman" panose="02020603050405020304" pitchFamily="65" charset="-122"/>
                <a:ea typeface="宋体" panose="02010600030101010101" pitchFamily="2" charset="-122"/>
              </a:rPr>
              <a:t>。现在分词常作以下动词的补足语或用在以下结构中</a:t>
            </a:r>
            <a:r>
              <a:rPr lang="en-US" altLang="zh-CN" sz="1815" kern="0" dirty="0" smtClean="0">
                <a:solidFill>
                  <a:srgbClr val="000000"/>
                </a:solidFill>
                <a:latin typeface="Times New Roman" panose="02020603050405020304" pitchFamily="65" charset="-122"/>
                <a:ea typeface="宋体" panose="02010600030101010101" pitchFamily="2" charset="-122"/>
              </a:rPr>
              <a:t>:</a:t>
            </a:r>
            <a:endParaRPr lang="zh-CN" altLang="en-US" dirty="0"/>
          </a:p>
        </p:txBody>
      </p:sp>
      <p:pic>
        <p:nvPicPr>
          <p:cNvPr id="3" name="图片 3" descr="textimage98.jpeg"/>
          <p:cNvPicPr>
            <a:picLocks noChangeAspect="1"/>
          </p:cNvPicPr>
          <p:nvPr/>
        </p:nvPicPr>
        <p:blipFill>
          <a:blip r:embed="rId3" cstate="print"/>
          <a:stretch>
            <a:fillRect/>
          </a:stretch>
        </p:blipFill>
        <p:spPr>
          <a:xfrm>
            <a:off x="3929058" y="1186403"/>
            <a:ext cx="1944866" cy="401160"/>
          </a:xfrm>
          <a:prstGeom prst="rect">
            <a:avLst/>
          </a:prstGeom>
        </p:spPr>
      </p:pic>
      <p:pic>
        <p:nvPicPr>
          <p:cNvPr id="4" name="Picture 4" descr="\\a015\吴双婷\线.tif"/>
          <p:cNvPicPr>
            <a:picLocks noChangeAspect="1" noChangeArrowheads="1"/>
          </p:cNvPicPr>
          <p:nvPr/>
        </p:nvPicPr>
        <p:blipFill>
          <a:blip r:embed="rId4" cstate="print"/>
          <a:srcRect/>
          <a:stretch>
            <a:fillRect/>
          </a:stretch>
        </p:blipFill>
        <p:spPr bwMode="auto">
          <a:xfrm>
            <a:off x="6553200" y="4289425"/>
            <a:ext cx="93980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205691"/>
            <a:ext cx="8316000" cy="4799330"/>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观察</a:t>
            </a:r>
            <a:r>
              <a:rPr lang="en-US" altLang="zh-CN" sz="1815" kern="0" dirty="0" smtClean="0">
                <a:solidFill>
                  <a:srgbClr val="000000"/>
                </a:solidFill>
                <a:latin typeface="Times New Roman" panose="02020603050405020304" pitchFamily="65" charset="-122"/>
                <a:ea typeface="宋体" panose="02010600030101010101" pitchFamily="2" charset="-122"/>
              </a:rPr>
              <a:t>2</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I felt somebody staring at me.</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我感觉有人在盯着我看。</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归纳</a:t>
            </a:r>
            <a:r>
              <a:rPr lang="en-US" altLang="zh-CN" sz="1815" kern="0" dirty="0" smtClean="0">
                <a:solidFill>
                  <a:srgbClr val="000000"/>
                </a:solidFill>
                <a:latin typeface="Times New Roman" panose="02020603050405020304" pitchFamily="65" charset="-122"/>
                <a:ea typeface="宋体" panose="02010600030101010101" pitchFamily="2" charset="-122"/>
              </a:rPr>
              <a:t>2</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1</a:t>
            </a:r>
            <a:r>
              <a:rPr lang="zh-CN" altLang="en-US" sz="1815" kern="0" dirty="0" smtClean="0">
                <a:solidFill>
                  <a:srgbClr val="000000"/>
                </a:solidFill>
                <a:latin typeface="Times New Roman" panose="02020603050405020304" pitchFamily="65" charset="-122"/>
                <a:ea typeface="宋体" panose="02010600030101010101" pitchFamily="2" charset="-122"/>
              </a:rPr>
              <a:t>）表示②</a:t>
            </a:r>
            <a:r>
              <a:rPr lang="zh-CN" altLang="en-US" sz="1815" u="sng" kern="0" dirty="0" smtClean="0">
                <a:solidFill>
                  <a:srgbClr val="FF0000"/>
                </a:solidFill>
                <a:latin typeface="Times New Roman" panose="02020603050405020304" pitchFamily="65" charset="-122"/>
                <a:ea typeface="宋体" panose="02010600030101010101" pitchFamily="2" charset="-122"/>
              </a:rPr>
              <a:t>    感觉    </a:t>
            </a:r>
            <a:r>
              <a:rPr lang="zh-CN" altLang="en-US" sz="1815" kern="0" dirty="0" smtClean="0">
                <a:solidFill>
                  <a:srgbClr val="000000"/>
                </a:solidFill>
                <a:latin typeface="Times New Roman" panose="02020603050405020304" pitchFamily="65" charset="-122"/>
                <a:ea typeface="宋体" panose="02010600030101010101" pitchFamily="2" charset="-122"/>
              </a:rPr>
              <a:t>和心理状态的动词</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短语</a:t>
            </a:r>
            <a:r>
              <a:rPr lang="en-US" altLang="zh-CN" sz="1815" kern="0" dirty="0" smtClean="0">
                <a:solidFill>
                  <a:srgbClr val="000000"/>
                </a:solidFill>
                <a:latin typeface="Times New Roman" panose="02020603050405020304" pitchFamily="65" charset="-122"/>
                <a:ea typeface="宋体" panose="02010600030101010101" pitchFamily="2" charset="-122"/>
              </a:rPr>
              <a:t>):see</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hear</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feel</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smell</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find</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notice</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observe</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look at</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listen to</a:t>
            </a:r>
            <a:r>
              <a:rPr lang="zh-CN" altLang="en-US" sz="1815" kern="0" dirty="0" smtClean="0">
                <a:solidFill>
                  <a:srgbClr val="000000"/>
                </a:solidFill>
                <a:latin typeface="Times New Roman" panose="02020603050405020304" pitchFamily="65" charset="-122"/>
                <a:ea typeface="宋体" panose="02010600030101010101" pitchFamily="2" charset="-122"/>
              </a:rPr>
              <a:t>等</a:t>
            </a:r>
            <a:r>
              <a:rPr lang="en-US" altLang="zh-CN"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观察</a:t>
            </a:r>
            <a:r>
              <a:rPr lang="en-US" altLang="zh-CN" sz="1815" kern="0" dirty="0" smtClean="0">
                <a:solidFill>
                  <a:srgbClr val="000000"/>
                </a:solidFill>
                <a:latin typeface="Times New Roman" panose="02020603050405020304" pitchFamily="65" charset="-122"/>
                <a:ea typeface="宋体" panose="02010600030101010101" pitchFamily="2" charset="-122"/>
              </a:rPr>
              <a:t>3</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I won’t have you running about in the room.</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我不允许你在房间里跑来跑去。</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归纳</a:t>
            </a:r>
            <a:r>
              <a:rPr lang="en-US" altLang="zh-CN" sz="1815" kern="0" dirty="0" smtClean="0">
                <a:solidFill>
                  <a:srgbClr val="000000"/>
                </a:solidFill>
                <a:latin typeface="Times New Roman" panose="02020603050405020304" pitchFamily="65" charset="-122"/>
                <a:ea typeface="宋体" panose="02010600030101010101" pitchFamily="2" charset="-122"/>
              </a:rPr>
              <a:t>3</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2</a:t>
            </a:r>
            <a:r>
              <a:rPr lang="zh-CN" altLang="en-US" sz="1815" kern="0" dirty="0" smtClean="0">
                <a:solidFill>
                  <a:srgbClr val="000000"/>
                </a:solidFill>
                <a:latin typeface="Times New Roman" panose="02020603050405020304" pitchFamily="65" charset="-122"/>
                <a:ea typeface="宋体" panose="02010600030101010101" pitchFamily="2" charset="-122"/>
              </a:rPr>
              <a:t>）表示指使意义的③</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使役    </a:t>
            </a:r>
            <a:r>
              <a:rPr lang="zh-CN" altLang="en-US" sz="1815" kern="0" dirty="0" smtClean="0">
                <a:solidFill>
                  <a:srgbClr val="000000"/>
                </a:solidFill>
                <a:latin typeface="Times New Roman" panose="02020603050405020304" pitchFamily="65" charset="-122"/>
                <a:ea typeface="宋体" panose="02010600030101010101" pitchFamily="2" charset="-122"/>
              </a:rPr>
              <a:t>动词</a:t>
            </a:r>
            <a:r>
              <a:rPr lang="en-US" altLang="zh-CN" sz="1815" kern="0" dirty="0" smtClean="0">
                <a:solidFill>
                  <a:srgbClr val="000000"/>
                </a:solidFill>
                <a:latin typeface="Times New Roman" panose="02020603050405020304" pitchFamily="65" charset="-122"/>
                <a:ea typeface="宋体" panose="02010600030101010101" pitchFamily="2" charset="-122"/>
              </a:rPr>
              <a:t>:have</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get</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leave</a:t>
            </a:r>
            <a:r>
              <a:rPr lang="zh-CN" altLang="en-US" sz="1815" kern="0" dirty="0" smtClean="0">
                <a:solidFill>
                  <a:srgbClr val="000000"/>
                </a:solidFill>
                <a:latin typeface="Times New Roman" panose="02020603050405020304" pitchFamily="65" charset="-122"/>
                <a:ea typeface="宋体" panose="02010600030101010101" pitchFamily="2" charset="-122"/>
              </a:rPr>
              <a:t>等</a:t>
            </a:r>
            <a:r>
              <a:rPr lang="en-US" altLang="zh-CN" sz="1815" kern="0" dirty="0" smtClean="0">
                <a:solidFill>
                  <a:srgbClr val="000000"/>
                </a:solidFill>
                <a:latin typeface="Times New Roman" panose="02020603050405020304" pitchFamily="65" charset="-122"/>
                <a:ea typeface="宋体" panose="02010600030101010101" pitchFamily="2" charset="-122"/>
              </a:rPr>
              <a:t>;</a:t>
            </a:r>
            <a:endParaRPr lang="zh-CN" altLang="en-US" dirty="0"/>
          </a:p>
        </p:txBody>
      </p:sp>
      <p:pic>
        <p:nvPicPr>
          <p:cNvPr id="3" name="Picture 4" descr="\\a015\吴双婷\线.tif"/>
          <p:cNvPicPr>
            <a:picLocks noChangeAspect="1" noChangeArrowheads="1"/>
          </p:cNvPicPr>
          <p:nvPr/>
        </p:nvPicPr>
        <p:blipFill>
          <a:blip r:embed="rId3" cstate="print"/>
          <a:srcRect/>
          <a:stretch>
            <a:fillRect/>
          </a:stretch>
        </p:blipFill>
        <p:spPr bwMode="auto">
          <a:xfrm>
            <a:off x="1962150" y="2985770"/>
            <a:ext cx="939800"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3178175" y="5593715"/>
            <a:ext cx="90424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71591"/>
            <a:ext cx="8316000" cy="4799330"/>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观察</a:t>
            </a:r>
            <a:r>
              <a:rPr lang="en-US" altLang="zh-CN" sz="1815" kern="0" dirty="0" smtClean="0">
                <a:solidFill>
                  <a:srgbClr val="000000"/>
                </a:solidFill>
                <a:latin typeface="Times New Roman" panose="02020603050405020304" pitchFamily="65" charset="-122"/>
                <a:ea typeface="宋体" panose="02010600030101010101" pitchFamily="2" charset="-122"/>
              </a:rPr>
              <a:t>4</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I couldn’t do my homework with the noise going on.</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由于噪音不断</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我没法做家庭作业。</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归纳</a:t>
            </a:r>
            <a:r>
              <a:rPr lang="en-US" altLang="zh-CN" sz="1815" kern="0" dirty="0" smtClean="0">
                <a:solidFill>
                  <a:srgbClr val="000000"/>
                </a:solidFill>
                <a:latin typeface="Times New Roman" panose="02020603050405020304" pitchFamily="65" charset="-122"/>
                <a:ea typeface="宋体" panose="02010600030101010101" pitchFamily="2" charset="-122"/>
              </a:rPr>
              <a:t>4</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3</a:t>
            </a:r>
            <a:r>
              <a:rPr lang="zh-CN" altLang="en-US" sz="1815" kern="0" dirty="0" smtClean="0">
                <a:solidFill>
                  <a:srgbClr val="000000"/>
                </a:solidFill>
                <a:latin typeface="Times New Roman" panose="02020603050405020304" pitchFamily="65" charset="-122"/>
                <a:ea typeface="宋体" panose="02010600030101010101" pitchFamily="2" charset="-122"/>
              </a:rPr>
              <a:t>）用于</a:t>
            </a:r>
            <a:r>
              <a:rPr lang="en-US" altLang="zh-CN" sz="1815" kern="0" dirty="0" smtClean="0">
                <a:solidFill>
                  <a:srgbClr val="000000"/>
                </a:solidFill>
                <a:latin typeface="Times New Roman" panose="02020603050405020304" pitchFamily="65" charset="-122"/>
                <a:ea typeface="宋体" panose="02010600030101010101" pitchFamily="2" charset="-122"/>
              </a:rPr>
              <a:t>with</a:t>
            </a:r>
            <a:r>
              <a:rPr lang="zh-CN" altLang="en-US" sz="1815" kern="0" dirty="0" smtClean="0">
                <a:solidFill>
                  <a:srgbClr val="000000"/>
                </a:solidFill>
                <a:latin typeface="Times New Roman" panose="02020603050405020304" pitchFamily="65" charset="-122"/>
                <a:ea typeface="宋体" panose="02010600030101010101" pitchFamily="2" charset="-122"/>
              </a:rPr>
              <a:t>的复合结构中</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现在分词与宾语之间是④ </a:t>
            </a:r>
            <a:r>
              <a:rPr lang="zh-CN" altLang="en-US" sz="1815" u="sng" kern="0" dirty="0" smtClean="0">
                <a:solidFill>
                  <a:srgbClr val="FF0000"/>
                </a:solidFill>
                <a:latin typeface="Times New Roman" panose="02020603050405020304" pitchFamily="65" charset="-122"/>
                <a:ea typeface="宋体" panose="02010600030101010101" pitchFamily="2" charset="-122"/>
              </a:rPr>
              <a:t>   主动    </a:t>
            </a:r>
            <a:r>
              <a:rPr lang="zh-CN" altLang="en-US" sz="1815" kern="0" dirty="0" smtClean="0">
                <a:solidFill>
                  <a:srgbClr val="000000"/>
                </a:solidFill>
                <a:latin typeface="Times New Roman" panose="02020603050405020304" pitchFamily="65" charset="-122"/>
                <a:ea typeface="宋体" panose="02010600030101010101" pitchFamily="2" charset="-122"/>
              </a:rPr>
              <a:t>关系。</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二、过去分词作补足语</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观察</a:t>
            </a:r>
            <a:r>
              <a:rPr lang="en-US" altLang="zh-CN" sz="1815" kern="0" dirty="0" smtClean="0">
                <a:solidFill>
                  <a:srgbClr val="000000"/>
                </a:solidFill>
                <a:latin typeface="Times New Roman" panose="02020603050405020304" pitchFamily="65" charset="-122"/>
                <a:ea typeface="宋体" panose="02010600030101010101" pitchFamily="2" charset="-122"/>
              </a:rPr>
              <a:t>1</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I’ll have my watch repaired.</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我想把我的手表修一下。</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She considered the matter settled.</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她认为这件事已经解决了。</a:t>
            </a:r>
          </a:p>
        </p:txBody>
      </p:sp>
      <p:pic>
        <p:nvPicPr>
          <p:cNvPr id="3" name="Picture 4" descr="\\a015\吴双婷\线.tif"/>
          <p:cNvPicPr>
            <a:picLocks noChangeAspect="1" noChangeArrowheads="1"/>
          </p:cNvPicPr>
          <p:nvPr/>
        </p:nvPicPr>
        <p:blipFill>
          <a:blip r:embed="rId3" cstate="print"/>
          <a:srcRect/>
          <a:stretch>
            <a:fillRect/>
          </a:stretch>
        </p:blipFill>
        <p:spPr bwMode="auto">
          <a:xfrm>
            <a:off x="6169660" y="2753995"/>
            <a:ext cx="91313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068677"/>
            <a:ext cx="8316000" cy="4763135"/>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归纳</a:t>
            </a:r>
            <a:r>
              <a:rPr lang="en-US" altLang="zh-CN" sz="1815" kern="0" dirty="0" smtClean="0">
                <a:solidFill>
                  <a:srgbClr val="000000"/>
                </a:solidFill>
                <a:latin typeface="Times New Roman" panose="02020603050405020304" pitchFamily="65" charset="-122"/>
                <a:ea typeface="宋体" panose="02010600030101010101" pitchFamily="2" charset="-122"/>
              </a:rPr>
              <a:t>1</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过去分词作补足语表示⑤</a:t>
            </a:r>
            <a:r>
              <a:rPr lang="zh-CN" altLang="en-US" sz="1815" u="sng" kern="0" dirty="0" smtClean="0">
                <a:solidFill>
                  <a:srgbClr val="FF0000"/>
                </a:solidFill>
                <a:latin typeface="Times New Roman" panose="02020603050405020304" pitchFamily="65" charset="-122"/>
                <a:ea typeface="宋体" panose="02010600030101010101" pitchFamily="2" charset="-122"/>
              </a:rPr>
              <a:t>    被动    </a:t>
            </a:r>
            <a:r>
              <a:rPr lang="zh-CN" altLang="en-US" sz="1815" kern="0" dirty="0" smtClean="0">
                <a:solidFill>
                  <a:srgbClr val="000000"/>
                </a:solidFill>
                <a:latin typeface="Times New Roman" panose="02020603050405020304" pitchFamily="65" charset="-122"/>
                <a:ea typeface="宋体" panose="02010600030101010101" pitchFamily="2" charset="-122"/>
              </a:rPr>
              <a:t>或⑥ </a:t>
            </a:r>
            <a:r>
              <a:rPr lang="zh-CN" altLang="en-US" sz="1815" u="sng" kern="0" dirty="0" smtClean="0">
                <a:solidFill>
                  <a:srgbClr val="FF0000"/>
                </a:solidFill>
                <a:latin typeface="Times New Roman" panose="02020603050405020304" pitchFamily="65" charset="-122"/>
                <a:ea typeface="宋体" panose="02010600030101010101" pitchFamily="2" charset="-122"/>
              </a:rPr>
              <a:t>   完成    </a:t>
            </a:r>
            <a:r>
              <a:rPr lang="zh-CN" altLang="en-US" sz="1815" kern="0" dirty="0" smtClean="0">
                <a:solidFill>
                  <a:srgbClr val="000000"/>
                </a:solidFill>
                <a:latin typeface="Times New Roman" panose="02020603050405020304" pitchFamily="65" charset="-122"/>
                <a:ea typeface="宋体" panose="02010600030101010101" pitchFamily="2" charset="-122"/>
              </a:rPr>
              <a:t>意义</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有时两者兼有。过去分词常作以下动词的补足语或用在以下结构中</a:t>
            </a:r>
            <a:r>
              <a:rPr lang="en-US" altLang="zh-CN"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观察</a:t>
            </a:r>
            <a:r>
              <a:rPr lang="en-US" altLang="zh-CN" sz="1815" kern="0" dirty="0" smtClean="0">
                <a:solidFill>
                  <a:srgbClr val="000000"/>
                </a:solidFill>
                <a:latin typeface="Times New Roman" panose="02020603050405020304" pitchFamily="65" charset="-122"/>
                <a:ea typeface="宋体" panose="02010600030101010101" pitchFamily="2" charset="-122"/>
              </a:rPr>
              <a:t>2</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Michael put up a picture of Yao Ming beside the bed to keep himself reminded of his own dreams.</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迈克尔把姚明的照片挂在床边，以使自己记得自己的梦想。</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While they were on holiday, they had their car broken into.</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他们在度假时，他们的汽车被人撬开了。</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They managed to make themselves understood by using very simple English.</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他们设法用很简单的英语来使自己被理解。</a:t>
            </a:r>
            <a:endParaRPr lang="zh-CN" altLang="en-US" sz="2000" dirty="0" smtClean="0"/>
          </a:p>
        </p:txBody>
      </p:sp>
      <p:pic>
        <p:nvPicPr>
          <p:cNvPr id="3" name="Picture 4" descr="\\a015\吴双婷\线.tif"/>
          <p:cNvPicPr>
            <a:picLocks noChangeAspect="1" noChangeArrowheads="1"/>
          </p:cNvPicPr>
          <p:nvPr/>
        </p:nvPicPr>
        <p:blipFill>
          <a:blip r:embed="rId3" cstate="print"/>
          <a:srcRect/>
          <a:stretch>
            <a:fillRect/>
          </a:stretch>
        </p:blipFill>
        <p:spPr bwMode="auto">
          <a:xfrm>
            <a:off x="3249295" y="1565275"/>
            <a:ext cx="930275"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4732656" y="1565470"/>
            <a:ext cx="785818"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561848"/>
            <a:ext cx="8316000" cy="3905250"/>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归纳</a:t>
            </a:r>
            <a:r>
              <a:rPr lang="en-US" altLang="zh-CN" sz="1815" kern="0" dirty="0" smtClean="0">
                <a:solidFill>
                  <a:srgbClr val="000000"/>
                </a:solidFill>
                <a:latin typeface="Times New Roman" panose="02020603050405020304" pitchFamily="65" charset="-122"/>
                <a:ea typeface="宋体" panose="02010600030101010101" pitchFamily="2" charset="-122"/>
              </a:rPr>
              <a:t>2</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a:t>
            </a:r>
            <a:r>
              <a:rPr lang="zh-CN" altLang="en-US" sz="1815" kern="0" dirty="0" smtClean="0">
                <a:solidFill>
                  <a:srgbClr val="000000"/>
                </a:solidFill>
                <a:latin typeface="Times New Roman" panose="02020603050405020304" pitchFamily="65" charset="-122"/>
                <a:ea typeface="宋体" panose="02010600030101010101" pitchFamily="2" charset="-122"/>
              </a:rPr>
              <a:t>使役动词：</a:t>
            </a:r>
            <a:r>
              <a:rPr lang="en-US" altLang="zh-CN" sz="1815" kern="0" dirty="0" smtClean="0">
                <a:solidFill>
                  <a:srgbClr val="000000"/>
                </a:solidFill>
                <a:latin typeface="Times New Roman" panose="02020603050405020304" pitchFamily="65" charset="-122"/>
                <a:ea typeface="宋体" panose="02010600030101010101" pitchFamily="2" charset="-122"/>
              </a:rPr>
              <a:t>have</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get</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make</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keep</a:t>
            </a:r>
            <a:r>
              <a:rPr lang="zh-CN" altLang="en-US" sz="1815" kern="0" dirty="0" smtClean="0">
                <a:solidFill>
                  <a:srgbClr val="000000"/>
                </a:solidFill>
                <a:latin typeface="Times New Roman" panose="02020603050405020304" pitchFamily="65" charset="-122"/>
                <a:ea typeface="宋体" panose="02010600030101010101" pitchFamily="2" charset="-122"/>
              </a:rPr>
              <a:t>等；</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注意：“</a:t>
            </a:r>
            <a:r>
              <a:rPr lang="en-US" altLang="zh-CN" sz="1815" kern="0" dirty="0" smtClean="0">
                <a:solidFill>
                  <a:srgbClr val="000000"/>
                </a:solidFill>
                <a:latin typeface="Times New Roman" panose="02020603050405020304" pitchFamily="65" charset="-122"/>
                <a:ea typeface="宋体" panose="02010600030101010101" pitchFamily="2" charset="-122"/>
              </a:rPr>
              <a:t>have</a:t>
            </a:r>
            <a:r>
              <a:rPr lang="zh-CN" altLang="en-US" sz="1815" kern="0" dirty="0" smtClean="0">
                <a:solidFill>
                  <a:srgbClr val="000000"/>
                </a:solidFill>
                <a:latin typeface="Times New Roman" panose="02020603050405020304" pitchFamily="65" charset="-122"/>
                <a:ea typeface="宋体" panose="02010600030101010101" pitchFamily="2" charset="-122"/>
              </a:rPr>
              <a:t>＋宾语＋过去分词”可以表示两种含义：“让</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做某事”或“</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遭遇到某种不幸”。</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观察</a:t>
            </a:r>
            <a:r>
              <a:rPr lang="en-US" altLang="zh-CN" sz="1815" kern="0" dirty="0" smtClean="0">
                <a:solidFill>
                  <a:srgbClr val="000000"/>
                </a:solidFill>
                <a:latin typeface="Times New Roman" panose="02020603050405020304" pitchFamily="65" charset="-122"/>
                <a:ea typeface="宋体" panose="02010600030101010101" pitchFamily="2" charset="-122"/>
              </a:rPr>
              <a:t>3</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I saw your wallet stolen by a thief.</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我看见你的钱包被一个小偷偷了。</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归纳</a:t>
            </a:r>
            <a:r>
              <a:rPr lang="en-US" altLang="zh-CN" sz="1815" kern="0" dirty="0" smtClean="0">
                <a:solidFill>
                  <a:srgbClr val="000000"/>
                </a:solidFill>
                <a:latin typeface="Times New Roman" panose="02020603050405020304" pitchFamily="65" charset="-122"/>
                <a:ea typeface="宋体" panose="02010600030101010101" pitchFamily="2" charset="-122"/>
              </a:rPr>
              <a:t>3</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(2)</a:t>
            </a:r>
            <a:r>
              <a:rPr lang="zh-CN" altLang="en-US" sz="1815" kern="0" dirty="0" smtClean="0">
                <a:solidFill>
                  <a:srgbClr val="000000"/>
                </a:solidFill>
                <a:latin typeface="Times New Roman" panose="02020603050405020304" pitchFamily="65" charset="-122"/>
                <a:ea typeface="宋体" panose="02010600030101010101" pitchFamily="2" charset="-122"/>
              </a:rPr>
              <a:t>感官动词：⑦ </a:t>
            </a:r>
            <a:r>
              <a:rPr lang="zh-CN" altLang="en-US" sz="1815" u="sng"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see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hear</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notice</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observe</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watch</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feel</a:t>
            </a:r>
            <a:r>
              <a:rPr lang="zh-CN" altLang="en-US" sz="1815" kern="0" dirty="0" smtClean="0">
                <a:solidFill>
                  <a:srgbClr val="000000"/>
                </a:solidFill>
                <a:latin typeface="Times New Roman" panose="02020603050405020304" pitchFamily="65" charset="-122"/>
                <a:ea typeface="宋体" panose="02010600030101010101" pitchFamily="2" charset="-122"/>
              </a:rPr>
              <a:t>等；</a:t>
            </a:r>
            <a:endParaRPr lang="zh-CN" altLang="en-US" dirty="0"/>
          </a:p>
        </p:txBody>
      </p:sp>
      <p:pic>
        <p:nvPicPr>
          <p:cNvPr id="3" name="Picture 4" descr="\\a015\吴双婷\线.tif"/>
          <p:cNvPicPr>
            <a:picLocks noChangeAspect="1" noChangeArrowheads="1"/>
          </p:cNvPicPr>
          <p:nvPr/>
        </p:nvPicPr>
        <p:blipFill>
          <a:blip r:embed="rId3" cstate="print"/>
          <a:srcRect/>
          <a:stretch>
            <a:fillRect/>
          </a:stretch>
        </p:blipFill>
        <p:spPr bwMode="auto">
          <a:xfrm>
            <a:off x="2374265" y="5049520"/>
            <a:ext cx="77089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777063"/>
            <a:ext cx="8316000" cy="5816600"/>
          </a:xfrm>
          <a:prstGeom prst="rect">
            <a:avLst/>
          </a:prstGeom>
          <a:noFill/>
        </p:spPr>
        <p:txBody>
          <a:bodyPr wrap="square" lIns="0" tIns="0" rIns="0" bIns="0" rtlCol="0">
            <a:spAutoFit/>
          </a:bodyPr>
          <a:lstStyle/>
          <a:p>
            <a:pPr>
              <a:lnSpc>
                <a:spcPct val="150000"/>
              </a:lnSpc>
            </a:pPr>
            <a:r>
              <a:rPr lang="en-US" altLang="zh-CN" dirty="0" smtClean="0">
                <a:latin typeface="Times New Roman" panose="02020603050405020304" pitchFamily="18" charset="0"/>
                <a:cs typeface="Times New Roman" panose="02020603050405020304" pitchFamily="18" charset="0"/>
              </a:rPr>
              <a:t>9. </a:t>
            </a:r>
            <a:r>
              <a:rPr lang="en-US" altLang="zh-CN" u="sng" dirty="0" smtClean="0">
                <a:solidFill>
                  <a:srgbClr val="FF0000"/>
                </a:solidFill>
                <a:latin typeface="Times New Roman" panose="02020603050405020304" pitchFamily="18" charset="0"/>
                <a:cs typeface="Times New Roman" panose="02020603050405020304" pitchFamily="18" charset="0"/>
              </a:rPr>
              <a:t>   reserve    </a:t>
            </a:r>
            <a:r>
              <a:rPr lang="en-US" altLang="zh-CN" i="1"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（野生生物）保护区</a:t>
            </a:r>
            <a:r>
              <a:rPr lang="en-US" altLang="zh-CN" i="1" dirty="0" smtClean="0">
                <a:latin typeface="Times New Roman" panose="02020603050405020304" pitchFamily="18" charset="0"/>
                <a:cs typeface="Times New Roman" panose="02020603050405020304" pitchFamily="18" charset="0"/>
              </a:rPr>
              <a:t>v.</a:t>
            </a:r>
            <a:r>
              <a:rPr lang="zh-CN" altLang="en-US" dirty="0" smtClean="0">
                <a:latin typeface="Times New Roman" panose="02020603050405020304" pitchFamily="18" charset="0"/>
                <a:cs typeface="Times New Roman" panose="02020603050405020304" pitchFamily="18" charset="0"/>
              </a:rPr>
              <a:t>保留；预订→</a:t>
            </a:r>
            <a:r>
              <a:rPr lang="zh-CN" altLang="en-US"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reservation  </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预约，预订；保留意见</a:t>
            </a:r>
          </a:p>
          <a:p>
            <a:pPr>
              <a:lnSpc>
                <a:spcPct val="150000"/>
              </a:lnSpc>
            </a:pPr>
            <a:r>
              <a:rPr lang="en-US" altLang="zh-CN" dirty="0" smtClean="0">
                <a:latin typeface="Times New Roman" panose="02020603050405020304" pitchFamily="18" charset="0"/>
                <a:cs typeface="Times New Roman" panose="02020603050405020304" pitchFamily="18" charset="0"/>
              </a:rPr>
              <a:t>10. </a:t>
            </a:r>
            <a:r>
              <a:rPr lang="en-US" altLang="zh-CN" u="sng" dirty="0" smtClean="0">
                <a:solidFill>
                  <a:srgbClr val="FF0000"/>
                </a:solidFill>
                <a:latin typeface="Times New Roman" panose="02020603050405020304" pitchFamily="18" charset="0"/>
                <a:cs typeface="Times New Roman" panose="02020603050405020304" pitchFamily="18" charset="0"/>
              </a:rPr>
              <a:t>   drought   </a:t>
            </a:r>
            <a:r>
              <a:rPr lang="en-US" altLang="zh-CN" u="sng"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旱灾，干旱→ </a:t>
            </a:r>
            <a:r>
              <a:rPr lang="zh-CN" altLang="en-US" u="sng" dirty="0" smtClean="0">
                <a:solidFill>
                  <a:srgbClr val="FF0000"/>
                </a:solidFill>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dry    </a:t>
            </a:r>
            <a:r>
              <a:rPr lang="en-US" altLang="zh-CN" i="1" dirty="0" smtClean="0">
                <a:latin typeface="Times New Roman" panose="02020603050405020304" pitchFamily="18" charset="0"/>
                <a:cs typeface="Times New Roman" panose="02020603050405020304" pitchFamily="18" charset="0"/>
              </a:rPr>
              <a:t>adj.</a:t>
            </a:r>
            <a:r>
              <a:rPr lang="zh-CN" altLang="en-US" dirty="0" smtClean="0">
                <a:latin typeface="Times New Roman" panose="02020603050405020304" pitchFamily="18" charset="0"/>
                <a:cs typeface="Times New Roman" panose="02020603050405020304" pitchFamily="18" charset="0"/>
              </a:rPr>
              <a:t>干旱的；干燥的；干性的</a:t>
            </a:r>
            <a:r>
              <a:rPr lang="en-US" altLang="zh-CN" i="1" dirty="0" smtClean="0">
                <a:latin typeface="Times New Roman" panose="02020603050405020304" pitchFamily="18" charset="0"/>
                <a:cs typeface="Times New Roman" panose="02020603050405020304" pitchFamily="18" charset="0"/>
              </a:rPr>
              <a:t>v.</a:t>
            </a:r>
            <a:r>
              <a:rPr lang="zh-CN" altLang="en-US" dirty="0" smtClean="0">
                <a:latin typeface="Times New Roman" panose="02020603050405020304" pitchFamily="18" charset="0"/>
                <a:cs typeface="Times New Roman" panose="02020603050405020304" pitchFamily="18" charset="0"/>
              </a:rPr>
              <a:t>（使）变干；（把</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）弄干</a:t>
            </a:r>
          </a:p>
          <a:p>
            <a:pPr>
              <a:lnSpc>
                <a:spcPct val="150000"/>
              </a:lnSpc>
            </a:pPr>
            <a:r>
              <a:rPr lang="en-US" altLang="zh-CN" dirty="0" smtClean="0">
                <a:latin typeface="Times New Roman" panose="02020603050405020304" pitchFamily="18" charset="0"/>
                <a:cs typeface="Times New Roman" panose="02020603050405020304" pitchFamily="18" charset="0"/>
              </a:rPr>
              <a:t>11. </a:t>
            </a:r>
            <a:r>
              <a:rPr lang="en-US" altLang="zh-CN" u="sng" dirty="0" smtClean="0">
                <a:solidFill>
                  <a:srgbClr val="FF0000"/>
                </a:solidFill>
                <a:latin typeface="Times New Roman" panose="02020603050405020304" pitchFamily="18" charset="0"/>
                <a:cs typeface="Times New Roman" panose="02020603050405020304" pitchFamily="18" charset="0"/>
              </a:rPr>
              <a:t>   affect    </a:t>
            </a:r>
            <a:r>
              <a:rPr lang="en-US" altLang="zh-CN" i="1" dirty="0" smtClean="0">
                <a:latin typeface="Times New Roman" panose="02020603050405020304" pitchFamily="18" charset="0"/>
                <a:cs typeface="Times New Roman" panose="02020603050405020304" pitchFamily="18" charset="0"/>
              </a:rPr>
              <a:t>v.</a:t>
            </a:r>
            <a:r>
              <a:rPr lang="zh-CN" altLang="en-US" dirty="0" smtClean="0">
                <a:latin typeface="Times New Roman" panose="02020603050405020304" pitchFamily="18" charset="0"/>
                <a:cs typeface="Times New Roman" panose="02020603050405020304" pitchFamily="18" charset="0"/>
              </a:rPr>
              <a:t>影响；侵袭；深深打动→  </a:t>
            </a:r>
            <a:r>
              <a:rPr lang="zh-CN" altLang="en-US" u="sng" dirty="0" smtClean="0">
                <a:solidFill>
                  <a:srgbClr val="FF0000"/>
                </a:solidFill>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affection   </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喜爱</a:t>
            </a:r>
          </a:p>
          <a:p>
            <a:pPr>
              <a:lnSpc>
                <a:spcPct val="150000"/>
              </a:lnSpc>
            </a:pPr>
            <a:r>
              <a:rPr lang="en-US" altLang="zh-CN" dirty="0" smtClean="0">
                <a:latin typeface="Times New Roman" panose="02020603050405020304" pitchFamily="18" charset="0"/>
                <a:cs typeface="Times New Roman" panose="02020603050405020304" pitchFamily="18" charset="0"/>
              </a:rPr>
              <a:t>12. </a:t>
            </a:r>
            <a:r>
              <a:rPr lang="en-US" altLang="zh-CN" u="sng" dirty="0" smtClean="0">
                <a:solidFill>
                  <a:srgbClr val="FF0000"/>
                </a:solidFill>
                <a:latin typeface="Times New Roman" panose="02020603050405020304" pitchFamily="18" charset="0"/>
                <a:cs typeface="Times New Roman" panose="02020603050405020304" pitchFamily="18" charset="0"/>
              </a:rPr>
              <a:t>   supply  </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煤气、电力、自来水等供应（系统）</a:t>
            </a:r>
            <a:r>
              <a:rPr lang="en-US" altLang="zh-CN" i="1" dirty="0" smtClean="0">
                <a:latin typeface="Times New Roman" panose="02020603050405020304" pitchFamily="18" charset="0"/>
                <a:cs typeface="Times New Roman" panose="02020603050405020304" pitchFamily="18" charset="0"/>
              </a:rPr>
              <a:t>v.</a:t>
            </a:r>
            <a:r>
              <a:rPr lang="zh-CN" altLang="en-US" dirty="0" smtClean="0">
                <a:latin typeface="Times New Roman" panose="02020603050405020304" pitchFamily="18" charset="0"/>
                <a:cs typeface="Times New Roman" panose="02020603050405020304" pitchFamily="18" charset="0"/>
              </a:rPr>
              <a:t>（尤指大量）供应，供给，提供→</a:t>
            </a:r>
            <a:r>
              <a:rPr lang="zh-CN" altLang="en-US" u="sng" dirty="0" smtClean="0">
                <a:solidFill>
                  <a:srgbClr val="FF0000"/>
                </a:solidFill>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supplier    </a:t>
            </a:r>
            <a:r>
              <a:rPr lang="en-US" altLang="zh-CN" i="1"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供应者，供货商，供货方</a:t>
            </a:r>
          </a:p>
          <a:p>
            <a:pPr marL="342900" indent="-342900">
              <a:lnSpc>
                <a:spcPct val="150000"/>
              </a:lnSpc>
            </a:pPr>
            <a:r>
              <a:rPr lang="en-US" altLang="zh-CN" dirty="0" smtClean="0">
                <a:latin typeface="Times New Roman" panose="02020603050405020304" pitchFamily="18" charset="0"/>
                <a:cs typeface="Times New Roman" panose="02020603050405020304" pitchFamily="18" charset="0"/>
              </a:rPr>
              <a:t>13.</a:t>
            </a:r>
            <a:r>
              <a:rPr lang="en-US" altLang="zh-CN" u="sng" dirty="0" smtClean="0">
                <a:solidFill>
                  <a:srgbClr val="FF0000"/>
                </a:solidFill>
                <a:latin typeface="Times New Roman" panose="02020603050405020304" pitchFamily="18" charset="0"/>
                <a:cs typeface="Times New Roman" panose="02020603050405020304" pitchFamily="18" charset="0"/>
              </a:rPr>
              <a:t>     adopt    </a:t>
            </a:r>
            <a:r>
              <a:rPr lang="en-US" altLang="zh-CN" i="1" dirty="0" smtClean="0">
                <a:latin typeface="Times New Roman" panose="02020603050405020304" pitchFamily="18" charset="0"/>
                <a:cs typeface="Times New Roman" panose="02020603050405020304" pitchFamily="18" charset="0"/>
              </a:rPr>
              <a:t>v.</a:t>
            </a:r>
            <a:r>
              <a:rPr lang="zh-CN" altLang="en-US" dirty="0" smtClean="0">
                <a:latin typeface="Times New Roman" panose="02020603050405020304" pitchFamily="18" charset="0"/>
                <a:cs typeface="Times New Roman" panose="02020603050405020304" pitchFamily="18" charset="0"/>
              </a:rPr>
              <a:t>采取（某种方法）；收养→</a:t>
            </a:r>
            <a:r>
              <a:rPr lang="zh-CN" altLang="en-US" u="sng" dirty="0" smtClean="0">
                <a:solidFill>
                  <a:srgbClr val="FF0000"/>
                </a:solidFill>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adopted   </a:t>
            </a:r>
            <a:r>
              <a:rPr lang="en-US" altLang="zh-CN" u="sng"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adj.</a:t>
            </a:r>
            <a:r>
              <a:rPr lang="zh-CN" altLang="en-US" dirty="0" smtClean="0">
                <a:latin typeface="Times New Roman" panose="02020603050405020304" pitchFamily="18" charset="0"/>
                <a:cs typeface="Times New Roman" panose="02020603050405020304" pitchFamily="18" charset="0"/>
              </a:rPr>
              <a:t>收养的，领养的→ </a:t>
            </a:r>
            <a:endParaRPr lang="en-US" altLang="zh-CN" dirty="0" smtClean="0">
              <a:latin typeface="Times New Roman" panose="02020603050405020304" pitchFamily="18" charset="0"/>
              <a:cs typeface="Times New Roman" panose="02020603050405020304" pitchFamily="18" charset="0"/>
            </a:endParaRPr>
          </a:p>
          <a:p>
            <a:pPr marL="342900" indent="-342900">
              <a:lnSpc>
                <a:spcPct val="150000"/>
              </a:lnSpc>
            </a:pPr>
            <a:r>
              <a:rPr lang="zh-CN" altLang="en-US" u="sng" dirty="0" smtClean="0">
                <a:solidFill>
                  <a:srgbClr val="FF0000"/>
                </a:solidFill>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adoption </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采用；收</a:t>
            </a:r>
          </a:p>
          <a:p>
            <a:pPr>
              <a:lnSpc>
                <a:spcPct val="150000"/>
              </a:lnSpc>
            </a:pPr>
            <a:r>
              <a:rPr lang="en-US" altLang="zh-CN" dirty="0" smtClean="0">
                <a:latin typeface="Times New Roman" panose="02020603050405020304" pitchFamily="18" charset="0"/>
                <a:cs typeface="Times New Roman" panose="02020603050405020304" pitchFamily="18" charset="0"/>
              </a:rPr>
              <a:t>14. </a:t>
            </a:r>
            <a:r>
              <a:rPr lang="en-US" altLang="zh-CN" u="sng" dirty="0" smtClean="0">
                <a:solidFill>
                  <a:srgbClr val="FF0000"/>
                </a:solidFill>
                <a:latin typeface="Times New Roman" panose="02020603050405020304" pitchFamily="18" charset="0"/>
                <a:cs typeface="Times New Roman" panose="02020603050405020304" pitchFamily="18" charset="0"/>
              </a:rPr>
              <a:t>   reduce   </a:t>
            </a:r>
            <a:r>
              <a:rPr lang="en-US" altLang="zh-CN" u="sng"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v.</a:t>
            </a:r>
            <a:r>
              <a:rPr lang="zh-CN" altLang="en-US" dirty="0" smtClean="0">
                <a:latin typeface="Times New Roman" panose="02020603050405020304" pitchFamily="18" charset="0"/>
                <a:cs typeface="Times New Roman" panose="02020603050405020304" pitchFamily="18" charset="0"/>
              </a:rPr>
              <a:t>减少，降低→  </a:t>
            </a:r>
            <a:r>
              <a:rPr lang="zh-CN" altLang="en-US" u="sng" dirty="0" smtClean="0">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reduction   </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减少</a:t>
            </a:r>
          </a:p>
          <a:p>
            <a:pPr>
              <a:lnSpc>
                <a:spcPct val="150000"/>
              </a:lnSpc>
            </a:pPr>
            <a:r>
              <a:rPr lang="en-US" altLang="zh-CN" dirty="0" smtClean="0">
                <a:latin typeface="Times New Roman" panose="02020603050405020304" pitchFamily="18" charset="0"/>
                <a:cs typeface="Times New Roman" panose="02020603050405020304" pitchFamily="18" charset="0"/>
              </a:rPr>
              <a:t>15. </a:t>
            </a:r>
            <a:r>
              <a:rPr lang="en-US" altLang="zh-CN" u="sng" dirty="0" smtClean="0">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 severe  </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adj.</a:t>
            </a:r>
            <a:r>
              <a:rPr lang="zh-CN" altLang="en-US" dirty="0" smtClean="0">
                <a:latin typeface="Times New Roman" panose="02020603050405020304" pitchFamily="18" charset="0"/>
                <a:cs typeface="Times New Roman" panose="02020603050405020304" pitchFamily="18" charset="0"/>
              </a:rPr>
              <a:t>（问题、伤势、疾病等）很严重的→ </a:t>
            </a:r>
            <a:r>
              <a:rPr lang="zh-CN" altLang="en-US" u="sng" dirty="0" smtClean="0">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severely</a:t>
            </a:r>
            <a:r>
              <a:rPr lang="en-US" altLang="zh-CN" u="sng"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adv.</a:t>
            </a:r>
            <a:r>
              <a:rPr lang="zh-CN" altLang="en-US" dirty="0" smtClean="0">
                <a:latin typeface="Times New Roman" panose="02020603050405020304" pitchFamily="18" charset="0"/>
                <a:cs typeface="Times New Roman" panose="02020603050405020304" pitchFamily="18" charset="0"/>
              </a:rPr>
              <a:t>严重地；严厉地；严格地；苛刻地</a:t>
            </a:r>
          </a:p>
          <a:p>
            <a:pPr>
              <a:lnSpc>
                <a:spcPct val="150000"/>
              </a:lnSpc>
            </a:pPr>
            <a:r>
              <a:rPr lang="en-US" altLang="zh-CN" dirty="0" smtClean="0">
                <a:latin typeface="Times New Roman" panose="02020603050405020304" pitchFamily="18" charset="0"/>
                <a:cs typeface="Times New Roman" panose="02020603050405020304" pitchFamily="18" charset="0"/>
              </a:rPr>
              <a:t>16. </a:t>
            </a:r>
            <a:r>
              <a:rPr lang="en-US" altLang="zh-CN" u="sng" dirty="0" smtClean="0">
                <a:solidFill>
                  <a:srgbClr val="FF0000"/>
                </a:solidFill>
                <a:latin typeface="Times New Roman" panose="02020603050405020304" pitchFamily="18" charset="0"/>
                <a:cs typeface="Times New Roman" panose="02020603050405020304" pitchFamily="18" charset="0"/>
              </a:rPr>
              <a:t> infection</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感染，传染病→ </a:t>
            </a:r>
            <a:r>
              <a:rPr lang="en-US" altLang="zh-CN" u="sng" dirty="0" smtClean="0">
                <a:solidFill>
                  <a:srgbClr val="FF0000"/>
                </a:solidFill>
                <a:latin typeface="Times New Roman" panose="02020603050405020304" pitchFamily="18" charset="0"/>
                <a:cs typeface="Times New Roman" panose="02020603050405020304" pitchFamily="18" charset="0"/>
              </a:rPr>
              <a:t>infect</a:t>
            </a:r>
            <a:r>
              <a:rPr lang="en-US" altLang="zh-CN" u="sng"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v.</a:t>
            </a:r>
            <a:r>
              <a:rPr lang="zh-CN" altLang="en-US" dirty="0" smtClean="0">
                <a:latin typeface="Times New Roman" panose="02020603050405020304" pitchFamily="18" charset="0"/>
                <a:cs typeface="Times New Roman" panose="02020603050405020304" pitchFamily="18" charset="0"/>
              </a:rPr>
              <a:t>传染；使感染→  </a:t>
            </a:r>
            <a:r>
              <a:rPr lang="en-US" altLang="zh-CN" u="sng" dirty="0" smtClean="0">
                <a:solidFill>
                  <a:srgbClr val="FF0000"/>
                </a:solidFill>
                <a:latin typeface="Times New Roman" panose="02020603050405020304" pitchFamily="18" charset="0"/>
                <a:cs typeface="Times New Roman" panose="02020603050405020304" pitchFamily="18" charset="0"/>
              </a:rPr>
              <a:t>infectious</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adj.</a:t>
            </a:r>
            <a:r>
              <a:rPr lang="zh-CN" altLang="en-US" dirty="0" smtClean="0">
                <a:latin typeface="Times New Roman" panose="02020603050405020304" pitchFamily="18" charset="0"/>
                <a:cs typeface="Times New Roman" panose="02020603050405020304" pitchFamily="18" charset="0"/>
              </a:rPr>
              <a:t>传染的；感染的；有传染性的</a:t>
            </a:r>
          </a:p>
        </p:txBody>
      </p:sp>
      <p:pic>
        <p:nvPicPr>
          <p:cNvPr id="3" name="Picture 4" descr="\\a015\吴双婷\线.tif"/>
          <p:cNvPicPr>
            <a:picLocks noChangeAspect="1" noChangeArrowheads="1"/>
          </p:cNvPicPr>
          <p:nvPr/>
        </p:nvPicPr>
        <p:blipFill>
          <a:blip r:embed="rId3" cstate="print"/>
          <a:srcRect/>
          <a:stretch>
            <a:fillRect/>
          </a:stretch>
        </p:blipFill>
        <p:spPr bwMode="auto">
          <a:xfrm>
            <a:off x="928370" y="842010"/>
            <a:ext cx="1071880"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5830570" y="842010"/>
            <a:ext cx="1313815"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1071880" y="1623060"/>
            <a:ext cx="105283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3808095" y="1623060"/>
            <a:ext cx="67056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3" cstate="print"/>
          <a:srcRect/>
          <a:stretch>
            <a:fillRect/>
          </a:stretch>
        </p:blipFill>
        <p:spPr bwMode="auto">
          <a:xfrm>
            <a:off x="1072515" y="2458085"/>
            <a:ext cx="918845"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3" cstate="print"/>
          <a:srcRect/>
          <a:stretch>
            <a:fillRect/>
          </a:stretch>
        </p:blipFill>
        <p:spPr bwMode="auto">
          <a:xfrm>
            <a:off x="4730115" y="2458085"/>
            <a:ext cx="1101090"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3" cstate="print"/>
          <a:srcRect/>
          <a:stretch>
            <a:fillRect/>
          </a:stretch>
        </p:blipFill>
        <p:spPr bwMode="auto">
          <a:xfrm>
            <a:off x="1007110" y="2874010"/>
            <a:ext cx="993775" cy="356870"/>
          </a:xfrm>
          <a:prstGeom prst="rect">
            <a:avLst/>
          </a:prstGeom>
          <a:noFill/>
          <a:ln w="9525">
            <a:noFill/>
            <a:miter lim="800000"/>
            <a:headEnd/>
            <a:tailEnd/>
          </a:ln>
        </p:spPr>
      </p:pic>
      <p:pic>
        <p:nvPicPr>
          <p:cNvPr id="10" name="Picture 4" descr="\\a015\吴双婷\线.tif"/>
          <p:cNvPicPr>
            <a:picLocks noChangeAspect="1" noChangeArrowheads="1"/>
          </p:cNvPicPr>
          <p:nvPr/>
        </p:nvPicPr>
        <p:blipFill>
          <a:blip r:embed="rId3" cstate="print"/>
          <a:srcRect/>
          <a:stretch>
            <a:fillRect/>
          </a:stretch>
        </p:blipFill>
        <p:spPr bwMode="auto">
          <a:xfrm>
            <a:off x="1178560" y="3277870"/>
            <a:ext cx="1163320" cy="35687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3" cstate="print"/>
          <a:srcRect/>
          <a:stretch>
            <a:fillRect/>
          </a:stretch>
        </p:blipFill>
        <p:spPr bwMode="auto">
          <a:xfrm>
            <a:off x="1007110" y="3706495"/>
            <a:ext cx="993775" cy="356870"/>
          </a:xfrm>
          <a:prstGeom prst="rect">
            <a:avLst/>
          </a:prstGeom>
          <a:noFill/>
          <a:ln w="9525">
            <a:noFill/>
            <a:miter lim="800000"/>
            <a:headEnd/>
            <a:tailEnd/>
          </a:ln>
        </p:spPr>
      </p:pic>
      <p:pic>
        <p:nvPicPr>
          <p:cNvPr id="12" name="Picture 4" descr="\\a015\吴双婷\线.tif"/>
          <p:cNvPicPr>
            <a:picLocks noChangeAspect="1" noChangeArrowheads="1"/>
          </p:cNvPicPr>
          <p:nvPr/>
        </p:nvPicPr>
        <p:blipFill>
          <a:blip r:embed="rId3" cstate="print"/>
          <a:srcRect/>
          <a:stretch>
            <a:fillRect/>
          </a:stretch>
        </p:blipFill>
        <p:spPr bwMode="auto">
          <a:xfrm>
            <a:off x="4929505" y="3706495"/>
            <a:ext cx="1083945" cy="356870"/>
          </a:xfrm>
          <a:prstGeom prst="rect">
            <a:avLst/>
          </a:prstGeom>
          <a:noFill/>
          <a:ln w="9525">
            <a:noFill/>
            <a:miter lim="800000"/>
            <a:headEnd/>
            <a:tailEnd/>
          </a:ln>
        </p:spPr>
      </p:pic>
      <p:pic>
        <p:nvPicPr>
          <p:cNvPr id="13" name="Picture 4" descr="\\a015\吴双婷\线.tif"/>
          <p:cNvPicPr>
            <a:picLocks noChangeAspect="1" noChangeArrowheads="1"/>
          </p:cNvPicPr>
          <p:nvPr/>
        </p:nvPicPr>
        <p:blipFill>
          <a:blip r:embed="rId3" cstate="print"/>
          <a:srcRect/>
          <a:stretch>
            <a:fillRect/>
          </a:stretch>
        </p:blipFill>
        <p:spPr bwMode="auto">
          <a:xfrm>
            <a:off x="720090" y="4109720"/>
            <a:ext cx="1045845" cy="356870"/>
          </a:xfrm>
          <a:prstGeom prst="rect">
            <a:avLst/>
          </a:prstGeom>
          <a:noFill/>
          <a:ln w="9525">
            <a:noFill/>
            <a:miter lim="800000"/>
            <a:headEnd/>
            <a:tailEnd/>
          </a:ln>
        </p:spPr>
      </p:pic>
      <p:pic>
        <p:nvPicPr>
          <p:cNvPr id="14" name="Picture 4" descr="\\a015\吴双婷\线.tif"/>
          <p:cNvPicPr>
            <a:picLocks noChangeAspect="1" noChangeArrowheads="1"/>
          </p:cNvPicPr>
          <p:nvPr/>
        </p:nvPicPr>
        <p:blipFill>
          <a:blip r:embed="rId3" cstate="print"/>
          <a:srcRect/>
          <a:stretch>
            <a:fillRect/>
          </a:stretch>
        </p:blipFill>
        <p:spPr bwMode="auto">
          <a:xfrm>
            <a:off x="1071245" y="4509135"/>
            <a:ext cx="929005" cy="356870"/>
          </a:xfrm>
          <a:prstGeom prst="rect">
            <a:avLst/>
          </a:prstGeom>
          <a:noFill/>
          <a:ln w="9525">
            <a:noFill/>
            <a:miter lim="800000"/>
            <a:headEnd/>
            <a:tailEnd/>
          </a:ln>
        </p:spPr>
      </p:pic>
      <p:pic>
        <p:nvPicPr>
          <p:cNvPr id="15" name="Picture 4" descr="\\a015\吴双婷\线.tif"/>
          <p:cNvPicPr>
            <a:picLocks noChangeAspect="1" noChangeArrowheads="1"/>
          </p:cNvPicPr>
          <p:nvPr/>
        </p:nvPicPr>
        <p:blipFill>
          <a:blip r:embed="rId3" cstate="print"/>
          <a:srcRect/>
          <a:stretch>
            <a:fillRect/>
          </a:stretch>
        </p:blipFill>
        <p:spPr bwMode="auto">
          <a:xfrm>
            <a:off x="3658235" y="4509135"/>
            <a:ext cx="1208405" cy="356870"/>
          </a:xfrm>
          <a:prstGeom prst="rect">
            <a:avLst/>
          </a:prstGeom>
          <a:noFill/>
          <a:ln w="9525">
            <a:noFill/>
            <a:miter lim="800000"/>
            <a:headEnd/>
            <a:tailEnd/>
          </a:ln>
        </p:spPr>
      </p:pic>
      <p:pic>
        <p:nvPicPr>
          <p:cNvPr id="16" name="Picture 4" descr="\\a015\吴双婷\线.tif"/>
          <p:cNvPicPr>
            <a:picLocks noChangeAspect="1" noChangeArrowheads="1"/>
          </p:cNvPicPr>
          <p:nvPr/>
        </p:nvPicPr>
        <p:blipFill>
          <a:blip r:embed="rId3" cstate="print"/>
          <a:srcRect/>
          <a:stretch>
            <a:fillRect/>
          </a:stretch>
        </p:blipFill>
        <p:spPr bwMode="auto">
          <a:xfrm>
            <a:off x="1071221" y="4938832"/>
            <a:ext cx="785818" cy="356870"/>
          </a:xfrm>
          <a:prstGeom prst="rect">
            <a:avLst/>
          </a:prstGeom>
          <a:noFill/>
          <a:ln w="9525">
            <a:noFill/>
            <a:miter lim="800000"/>
            <a:headEnd/>
            <a:tailEnd/>
          </a:ln>
        </p:spPr>
      </p:pic>
      <p:pic>
        <p:nvPicPr>
          <p:cNvPr id="17" name="Picture 4" descr="\\a015\吴双婷\线.tif"/>
          <p:cNvPicPr>
            <a:picLocks noChangeAspect="1" noChangeArrowheads="1"/>
          </p:cNvPicPr>
          <p:nvPr/>
        </p:nvPicPr>
        <p:blipFill>
          <a:blip r:embed="rId3" cstate="print"/>
          <a:srcRect/>
          <a:stretch>
            <a:fillRect/>
          </a:stretch>
        </p:blipFill>
        <p:spPr bwMode="auto">
          <a:xfrm>
            <a:off x="5933769" y="4938832"/>
            <a:ext cx="928694" cy="356870"/>
          </a:xfrm>
          <a:prstGeom prst="rect">
            <a:avLst/>
          </a:prstGeom>
          <a:noFill/>
          <a:ln w="9525">
            <a:noFill/>
            <a:miter lim="800000"/>
            <a:headEnd/>
            <a:tailEnd/>
          </a:ln>
        </p:spPr>
      </p:pic>
      <p:pic>
        <p:nvPicPr>
          <p:cNvPr id="18" name="Picture 4" descr="\\a015\吴双婷\线.tif"/>
          <p:cNvPicPr>
            <a:picLocks noChangeAspect="1" noChangeArrowheads="1"/>
          </p:cNvPicPr>
          <p:nvPr/>
        </p:nvPicPr>
        <p:blipFill>
          <a:blip r:embed="rId3" cstate="print"/>
          <a:srcRect/>
          <a:stretch>
            <a:fillRect/>
          </a:stretch>
        </p:blipFill>
        <p:spPr bwMode="auto">
          <a:xfrm>
            <a:off x="1052830" y="5762625"/>
            <a:ext cx="939165" cy="356870"/>
          </a:xfrm>
          <a:prstGeom prst="rect">
            <a:avLst/>
          </a:prstGeom>
          <a:noFill/>
          <a:ln w="9525">
            <a:noFill/>
            <a:miter lim="800000"/>
            <a:headEnd/>
            <a:tailEnd/>
          </a:ln>
        </p:spPr>
      </p:pic>
      <p:pic>
        <p:nvPicPr>
          <p:cNvPr id="19" name="Picture 4" descr="\\a015\吴双婷\线.tif"/>
          <p:cNvPicPr>
            <a:picLocks noChangeAspect="1" noChangeArrowheads="1"/>
          </p:cNvPicPr>
          <p:nvPr/>
        </p:nvPicPr>
        <p:blipFill>
          <a:blip r:embed="rId3" cstate="print"/>
          <a:srcRect/>
          <a:stretch>
            <a:fillRect/>
          </a:stretch>
        </p:blipFill>
        <p:spPr bwMode="auto">
          <a:xfrm>
            <a:off x="3869055" y="5762625"/>
            <a:ext cx="610235" cy="356870"/>
          </a:xfrm>
          <a:prstGeom prst="rect">
            <a:avLst/>
          </a:prstGeom>
          <a:noFill/>
          <a:ln w="9525">
            <a:noFill/>
            <a:miter lim="800000"/>
            <a:headEnd/>
            <a:tailEnd/>
          </a:ln>
        </p:spPr>
      </p:pic>
      <p:pic>
        <p:nvPicPr>
          <p:cNvPr id="20" name="Picture 4" descr="\\a015\吴双婷\线.tif"/>
          <p:cNvPicPr>
            <a:picLocks noChangeAspect="1" noChangeArrowheads="1"/>
          </p:cNvPicPr>
          <p:nvPr/>
        </p:nvPicPr>
        <p:blipFill>
          <a:blip r:embed="rId3" cstate="print"/>
          <a:srcRect/>
          <a:stretch>
            <a:fillRect/>
          </a:stretch>
        </p:blipFill>
        <p:spPr bwMode="auto">
          <a:xfrm>
            <a:off x="6339205" y="5762625"/>
            <a:ext cx="98996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8"/>
                                        </p:tgtEl>
                                      </p:cBhvr>
                                    </p:animEffect>
                                    <p:set>
                                      <p:cBhvr>
                                        <p:cTn id="32" dur="1" fill="hold">
                                          <p:stCondLst>
                                            <p:cond delay="19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9"/>
                                        </p:tgtEl>
                                      </p:cBhvr>
                                    </p:animEffect>
                                    <p:set>
                                      <p:cBhvr>
                                        <p:cTn id="37" dur="1" fill="hold">
                                          <p:stCondLst>
                                            <p:cond delay="19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000"/>
                                        <p:tgtEl>
                                          <p:spTgt spid="11"/>
                                        </p:tgtEl>
                                      </p:cBhvr>
                                    </p:animEffect>
                                    <p:set>
                                      <p:cBhvr>
                                        <p:cTn id="47" dur="1" fill="hold">
                                          <p:stCondLst>
                                            <p:cond delay="19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2000"/>
                                        <p:tgtEl>
                                          <p:spTgt spid="12"/>
                                        </p:tgtEl>
                                      </p:cBhvr>
                                    </p:animEffect>
                                    <p:set>
                                      <p:cBhvr>
                                        <p:cTn id="52" dur="1" fill="hold">
                                          <p:stCondLst>
                                            <p:cond delay="1999"/>
                                          </p:stCondLst>
                                        </p:cTn>
                                        <p:tgtEl>
                                          <p:spTgt spid="1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2000"/>
                                        <p:tgtEl>
                                          <p:spTgt spid="13"/>
                                        </p:tgtEl>
                                      </p:cBhvr>
                                    </p:animEffect>
                                    <p:set>
                                      <p:cBhvr>
                                        <p:cTn id="57" dur="1" fill="hold">
                                          <p:stCondLst>
                                            <p:cond delay="1999"/>
                                          </p:stCondLst>
                                        </p:cTn>
                                        <p:tgtEl>
                                          <p:spTgt spid="1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2000"/>
                                        <p:tgtEl>
                                          <p:spTgt spid="14"/>
                                        </p:tgtEl>
                                      </p:cBhvr>
                                    </p:animEffect>
                                    <p:set>
                                      <p:cBhvr>
                                        <p:cTn id="62" dur="1" fill="hold">
                                          <p:stCondLst>
                                            <p:cond delay="1999"/>
                                          </p:stCondLst>
                                        </p:cTn>
                                        <p:tgtEl>
                                          <p:spTgt spid="1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2000"/>
                                        <p:tgtEl>
                                          <p:spTgt spid="15"/>
                                        </p:tgtEl>
                                      </p:cBhvr>
                                    </p:animEffect>
                                    <p:set>
                                      <p:cBhvr>
                                        <p:cTn id="67" dur="1" fill="hold">
                                          <p:stCondLst>
                                            <p:cond delay="1999"/>
                                          </p:stCondLst>
                                        </p:cTn>
                                        <p:tgtEl>
                                          <p:spTgt spid="15"/>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2000"/>
                                        <p:tgtEl>
                                          <p:spTgt spid="16"/>
                                        </p:tgtEl>
                                      </p:cBhvr>
                                    </p:animEffect>
                                    <p:set>
                                      <p:cBhvr>
                                        <p:cTn id="72" dur="1" fill="hold">
                                          <p:stCondLst>
                                            <p:cond delay="1999"/>
                                          </p:stCondLst>
                                        </p:cTn>
                                        <p:tgtEl>
                                          <p:spTgt spid="1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2000"/>
                                        <p:tgtEl>
                                          <p:spTgt spid="17"/>
                                        </p:tgtEl>
                                      </p:cBhvr>
                                    </p:animEffect>
                                    <p:set>
                                      <p:cBhvr>
                                        <p:cTn id="77" dur="1" fill="hold">
                                          <p:stCondLst>
                                            <p:cond delay="1999"/>
                                          </p:stCondLst>
                                        </p:cTn>
                                        <p:tgtEl>
                                          <p:spTgt spid="17"/>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nodeType="clickEffect">
                                  <p:stCondLst>
                                    <p:cond delay="0"/>
                                  </p:stCondLst>
                                  <p:childTnLst>
                                    <p:animEffect transition="out" filter="fade">
                                      <p:cBhvr>
                                        <p:cTn id="81" dur="2000"/>
                                        <p:tgtEl>
                                          <p:spTgt spid="18"/>
                                        </p:tgtEl>
                                      </p:cBhvr>
                                    </p:animEffect>
                                    <p:set>
                                      <p:cBhvr>
                                        <p:cTn id="82" dur="1" fill="hold">
                                          <p:stCondLst>
                                            <p:cond delay="1999"/>
                                          </p:stCondLst>
                                        </p:cTn>
                                        <p:tgtEl>
                                          <p:spTgt spid="18"/>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2000"/>
                                        <p:tgtEl>
                                          <p:spTgt spid="19"/>
                                        </p:tgtEl>
                                      </p:cBhvr>
                                    </p:animEffect>
                                    <p:set>
                                      <p:cBhvr>
                                        <p:cTn id="87" dur="1" fill="hold">
                                          <p:stCondLst>
                                            <p:cond delay="1999"/>
                                          </p:stCondLst>
                                        </p:cTn>
                                        <p:tgtEl>
                                          <p:spTgt spid="19"/>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nodeType="clickEffect">
                                  <p:stCondLst>
                                    <p:cond delay="0"/>
                                  </p:stCondLst>
                                  <p:childTnLst>
                                    <p:animEffect transition="out" filter="fade">
                                      <p:cBhvr>
                                        <p:cTn id="91" dur="2000"/>
                                        <p:tgtEl>
                                          <p:spTgt spid="20"/>
                                        </p:tgtEl>
                                      </p:cBhvr>
                                    </p:animEffect>
                                    <p:set>
                                      <p:cBhvr>
                                        <p:cTn id="92" dur="1" fill="hold">
                                          <p:stCondLst>
                                            <p:cond delay="19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214518"/>
            <a:ext cx="8316000" cy="4361180"/>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观察</a:t>
            </a:r>
            <a:r>
              <a:rPr lang="en-US" altLang="zh-CN" sz="1815" kern="0" dirty="0" smtClean="0">
                <a:solidFill>
                  <a:srgbClr val="000000"/>
                </a:solidFill>
                <a:latin typeface="Times New Roman" panose="02020603050405020304" pitchFamily="65" charset="-122"/>
                <a:ea typeface="宋体" panose="02010600030101010101" pitchFamily="2" charset="-122"/>
              </a:rPr>
              <a:t>4</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He wanted his dream realized.</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他希望他的梦想得以实现。</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归纳</a:t>
            </a:r>
            <a:r>
              <a:rPr lang="en-US" altLang="zh-CN" sz="1815" kern="0" dirty="0" smtClean="0">
                <a:solidFill>
                  <a:srgbClr val="000000"/>
                </a:solidFill>
                <a:latin typeface="Times New Roman" panose="02020603050405020304" pitchFamily="65" charset="-122"/>
                <a:ea typeface="宋体" panose="02010600030101010101" pitchFamily="2" charset="-122"/>
              </a:rPr>
              <a:t>4</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3</a:t>
            </a:r>
            <a:r>
              <a:rPr lang="zh-CN" altLang="en-US" sz="1815" kern="0" dirty="0" smtClean="0">
                <a:solidFill>
                  <a:srgbClr val="000000"/>
                </a:solidFill>
                <a:latin typeface="Times New Roman" panose="02020603050405020304" pitchFamily="65" charset="-122"/>
                <a:ea typeface="宋体" panose="02010600030101010101" pitchFamily="2" charset="-122"/>
              </a:rPr>
              <a:t>）表示⑧ </a:t>
            </a:r>
            <a:r>
              <a:rPr lang="zh-CN" altLang="en-US" sz="1815" u="sng" kern="0" dirty="0" smtClean="0">
                <a:solidFill>
                  <a:srgbClr val="FF0000"/>
                </a:solidFill>
                <a:latin typeface="Times New Roman" panose="02020603050405020304" pitchFamily="65" charset="-122"/>
                <a:ea typeface="宋体" panose="02010600030101010101" pitchFamily="2" charset="-122"/>
              </a:rPr>
              <a:t>   意愿    </a:t>
            </a:r>
            <a:r>
              <a:rPr lang="zh-CN" altLang="en-US" sz="1815" kern="0" dirty="0" smtClean="0">
                <a:solidFill>
                  <a:srgbClr val="000000"/>
                </a:solidFill>
                <a:latin typeface="Times New Roman" panose="02020603050405020304" pitchFamily="65" charset="-122"/>
                <a:ea typeface="宋体" panose="02010600030101010101" pitchFamily="2" charset="-122"/>
              </a:rPr>
              <a:t>的动词：</a:t>
            </a:r>
            <a:r>
              <a:rPr lang="en-US" altLang="zh-CN" sz="1815" kern="0" dirty="0" smtClean="0">
                <a:solidFill>
                  <a:srgbClr val="000000"/>
                </a:solidFill>
                <a:latin typeface="Times New Roman" panose="02020603050405020304" pitchFamily="65" charset="-122"/>
                <a:ea typeface="宋体" panose="02010600030101010101" pitchFamily="2" charset="-122"/>
              </a:rPr>
              <a:t>want</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wish</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expect</a:t>
            </a:r>
            <a:r>
              <a:rPr lang="zh-CN" altLang="en-US" sz="1815" kern="0" dirty="0" smtClean="0">
                <a:solidFill>
                  <a:srgbClr val="000000"/>
                </a:solidFill>
                <a:latin typeface="Times New Roman" panose="02020603050405020304" pitchFamily="65" charset="-122"/>
                <a:ea typeface="宋体" panose="02010600030101010101" pitchFamily="2" charset="-122"/>
              </a:rPr>
              <a:t>等；</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观察</a:t>
            </a:r>
            <a:r>
              <a:rPr lang="en-US" altLang="zh-CN" sz="1815" kern="0" dirty="0" smtClean="0">
                <a:solidFill>
                  <a:srgbClr val="000000"/>
                </a:solidFill>
                <a:latin typeface="Times New Roman" panose="02020603050405020304" pitchFamily="65" charset="-122"/>
                <a:ea typeface="宋体" panose="02010600030101010101" pitchFamily="2" charset="-122"/>
              </a:rPr>
              <a:t>5</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John received an invitation to dinner, and with his work finished, he gladly accepted it.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约翰收到一份晚餐邀请，而且由于他的工作也做完了，他就欣然接受了。</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归纳</a:t>
            </a:r>
            <a:r>
              <a:rPr lang="en-US" altLang="zh-CN" sz="1815" kern="0" dirty="0" smtClean="0">
                <a:solidFill>
                  <a:srgbClr val="000000"/>
                </a:solidFill>
                <a:latin typeface="Times New Roman" panose="02020603050405020304" pitchFamily="65" charset="-122"/>
                <a:ea typeface="宋体" panose="02010600030101010101" pitchFamily="2" charset="-122"/>
              </a:rPr>
              <a:t>5</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(4)</a:t>
            </a:r>
            <a:r>
              <a:rPr lang="zh-CN" altLang="en-US" sz="1815" kern="0" dirty="0" smtClean="0">
                <a:solidFill>
                  <a:srgbClr val="000000"/>
                </a:solidFill>
                <a:latin typeface="Times New Roman" panose="02020603050405020304" pitchFamily="65" charset="-122"/>
                <a:ea typeface="宋体" panose="02010600030101010101" pitchFamily="2" charset="-122"/>
              </a:rPr>
              <a:t>用在</a:t>
            </a:r>
            <a:r>
              <a:rPr lang="en-US" altLang="zh-CN" sz="1815" kern="0" dirty="0" smtClean="0">
                <a:solidFill>
                  <a:srgbClr val="000000"/>
                </a:solidFill>
                <a:latin typeface="Times New Roman" panose="02020603050405020304" pitchFamily="65" charset="-122"/>
                <a:ea typeface="宋体" panose="02010600030101010101" pitchFamily="2" charset="-122"/>
              </a:rPr>
              <a:t>with</a:t>
            </a:r>
            <a:r>
              <a:rPr lang="zh-CN" altLang="en-US" sz="1815" kern="0" dirty="0" smtClean="0">
                <a:solidFill>
                  <a:srgbClr val="000000"/>
                </a:solidFill>
                <a:latin typeface="Times New Roman" panose="02020603050405020304" pitchFamily="65" charset="-122"/>
                <a:ea typeface="宋体" panose="02010600030101010101" pitchFamily="2" charset="-122"/>
              </a:rPr>
              <a:t>的复合结构中，过去分词与宾语之间是⑨</a:t>
            </a:r>
            <a:r>
              <a:rPr lang="zh-CN" altLang="en-US" sz="1815" u="sng" kern="0" dirty="0" smtClean="0">
                <a:solidFill>
                  <a:srgbClr val="FF0000"/>
                </a:solidFill>
                <a:latin typeface="Times New Roman" panose="02020603050405020304" pitchFamily="65" charset="-122"/>
                <a:ea typeface="宋体" panose="02010600030101010101" pitchFamily="2" charset="-122"/>
              </a:rPr>
              <a:t>    被动    </a:t>
            </a:r>
            <a:r>
              <a:rPr lang="zh-CN" altLang="en-US" sz="1815" kern="0" dirty="0" smtClean="0">
                <a:solidFill>
                  <a:srgbClr val="000000"/>
                </a:solidFill>
                <a:latin typeface="Times New Roman" panose="02020603050405020304" pitchFamily="65" charset="-122"/>
                <a:ea typeface="宋体" panose="02010600030101010101" pitchFamily="2" charset="-122"/>
              </a:rPr>
              <a:t>关系。</a:t>
            </a:r>
          </a:p>
        </p:txBody>
      </p:sp>
      <p:pic>
        <p:nvPicPr>
          <p:cNvPr id="3" name="Picture 4" descr="\\a015\吴双婷\线.tif"/>
          <p:cNvPicPr>
            <a:picLocks noChangeAspect="1" noChangeArrowheads="1"/>
          </p:cNvPicPr>
          <p:nvPr/>
        </p:nvPicPr>
        <p:blipFill>
          <a:blip r:embed="rId3" cstate="print"/>
          <a:srcRect/>
          <a:stretch>
            <a:fillRect/>
          </a:stretch>
        </p:blipFill>
        <p:spPr bwMode="auto">
          <a:xfrm>
            <a:off x="1989455" y="2976245"/>
            <a:ext cx="895985"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6035040" y="5155565"/>
            <a:ext cx="89662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06043"/>
            <a:ext cx="8316000" cy="353822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2360" kern="0" spc="9415" dirty="0" smtClean="0">
                <a:solidFill>
                  <a:srgbClr val="000000"/>
                </a:solidFill>
                <a:latin typeface="Times New Roman" panose="02020603050405020304" pitchFamily="65" charset="-122"/>
                <a:ea typeface="宋体" panose="02010600030101010101" pitchFamily="2" charset="-122"/>
              </a:rPr>
              <a:t> </a:t>
            </a:r>
            <a:endParaRPr lang="zh-CN" altLang="en-US" dirty="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单句语法填空</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2020</a:t>
            </a:r>
            <a:r>
              <a:rPr lang="zh-CN" altLang="en-US" sz="1815" kern="0" dirty="0" smtClean="0">
                <a:solidFill>
                  <a:srgbClr val="000000"/>
                </a:solidFill>
                <a:latin typeface="Times New Roman" panose="02020603050405020304" pitchFamily="65" charset="-122"/>
                <a:ea typeface="宋体" panose="02010600030101010101" pitchFamily="2" charset="-122"/>
              </a:rPr>
              <a:t>全国</a:t>
            </a:r>
            <a:r>
              <a:rPr lang="en-US" altLang="zh-CN" sz="1815" kern="0" dirty="0" smtClean="0">
                <a:solidFill>
                  <a:srgbClr val="000000"/>
                </a:solidFill>
                <a:latin typeface="Times New Roman" panose="02020603050405020304" pitchFamily="65" charset="-122"/>
                <a:ea typeface="宋体" panose="02010600030101010101" pitchFamily="2" charset="-122"/>
              </a:rPr>
              <a:t>Ⅱ</a:t>
            </a:r>
            <a:r>
              <a:rPr lang="zh-CN" altLang="en-US" sz="1815" kern="0" dirty="0" smtClean="0">
                <a:solidFill>
                  <a:srgbClr val="000000"/>
                </a:solidFill>
                <a:latin typeface="Times New Roman" panose="02020603050405020304" pitchFamily="65" charset="-122"/>
                <a:ea typeface="宋体" panose="02010600030101010101" pitchFamily="2" charset="-122"/>
              </a:rPr>
              <a:t>，完形填空改编，</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His son thought that there was something unusual about the painting with a young girl  </a:t>
            </a:r>
            <a:r>
              <a:rPr lang="en-US" altLang="zh-CN"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sitting</a:t>
            </a:r>
            <a:r>
              <a:rPr lang="en-US" altLang="zh-CN" sz="1815" kern="0" dirty="0" smtClean="0">
                <a:solidFill>
                  <a:srgbClr val="000000"/>
                </a:solidFill>
                <a:latin typeface="Times New Roman" panose="02020603050405020304" pitchFamily="65" charset="-122"/>
                <a:ea typeface="宋体" panose="02010600030101010101" pitchFamily="2" charset="-122"/>
              </a:rPr>
              <a:t>  (sit) on a garden chair.</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考查现在分词。句意：他的儿子认为那幅一个年轻姑娘坐在花园椅子上的画中有不同寻常的东西。本句中</a:t>
            </a:r>
            <a:r>
              <a:rPr lang="en-US" altLang="zh-CN" sz="1815" kern="0" dirty="0" smtClean="0">
                <a:solidFill>
                  <a:srgbClr val="000000"/>
                </a:solidFill>
                <a:latin typeface="Times New Roman" panose="02020603050405020304" pitchFamily="65" charset="-122"/>
                <a:ea typeface="宋体" panose="02010600030101010101" pitchFamily="2" charset="-122"/>
              </a:rPr>
              <a:t>with a young girl </a:t>
            </a:r>
            <a:r>
              <a:rPr lang="en-US" altLang="zh-CN"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(sit) on a garden chair</a:t>
            </a:r>
            <a:r>
              <a:rPr lang="zh-CN" altLang="en-US" sz="1815" kern="0" dirty="0" smtClean="0">
                <a:solidFill>
                  <a:srgbClr val="000000"/>
                </a:solidFill>
                <a:latin typeface="Times New Roman" panose="02020603050405020304" pitchFamily="65" charset="-122"/>
                <a:ea typeface="宋体" panose="02010600030101010101" pitchFamily="2" charset="-122"/>
              </a:rPr>
              <a:t>为“</a:t>
            </a:r>
            <a:r>
              <a:rPr lang="en-US" altLang="zh-CN" sz="1815" kern="0" dirty="0" smtClean="0">
                <a:solidFill>
                  <a:srgbClr val="000000"/>
                </a:solidFill>
                <a:latin typeface="Times New Roman" panose="02020603050405020304" pitchFamily="65" charset="-122"/>
                <a:ea typeface="宋体" panose="02010600030101010101" pitchFamily="2" charset="-122"/>
              </a:rPr>
              <a:t>with+</a:t>
            </a:r>
            <a:r>
              <a:rPr lang="zh-CN" altLang="en-US" sz="1815" kern="0" dirty="0" smtClean="0">
                <a:solidFill>
                  <a:srgbClr val="000000"/>
                </a:solidFill>
                <a:latin typeface="Times New Roman" panose="02020603050405020304" pitchFamily="65" charset="-122"/>
                <a:ea typeface="宋体" panose="02010600030101010101" pitchFamily="2" charset="-122"/>
              </a:rPr>
              <a:t>宾语</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宾语补足语”结构</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其中</a:t>
            </a:r>
            <a:r>
              <a:rPr lang="en-US" altLang="zh-CN" sz="1815" kern="0" dirty="0" smtClean="0">
                <a:solidFill>
                  <a:srgbClr val="000000"/>
                </a:solidFill>
                <a:latin typeface="Times New Roman" panose="02020603050405020304" pitchFamily="65" charset="-122"/>
                <a:ea typeface="宋体" panose="02010600030101010101" pitchFamily="2" charset="-122"/>
              </a:rPr>
              <a:t>a young girl</a:t>
            </a:r>
            <a:r>
              <a:rPr lang="zh-CN" altLang="en-US" sz="1815" kern="0" dirty="0" smtClean="0">
                <a:solidFill>
                  <a:srgbClr val="000000"/>
                </a:solidFill>
                <a:latin typeface="Times New Roman" panose="02020603050405020304" pitchFamily="65" charset="-122"/>
                <a:ea typeface="宋体" panose="02010600030101010101" pitchFamily="2" charset="-122"/>
              </a:rPr>
              <a:t>和</a:t>
            </a:r>
            <a:r>
              <a:rPr lang="en-US" altLang="zh-CN" sz="1815" kern="0" dirty="0" smtClean="0">
                <a:solidFill>
                  <a:srgbClr val="000000"/>
                </a:solidFill>
                <a:latin typeface="Times New Roman" panose="02020603050405020304" pitchFamily="65" charset="-122"/>
                <a:ea typeface="宋体" panose="02010600030101010101" pitchFamily="2" charset="-122"/>
              </a:rPr>
              <a:t>sit</a:t>
            </a:r>
            <a:r>
              <a:rPr lang="zh-CN" altLang="en-US" sz="1815" kern="0" dirty="0" smtClean="0">
                <a:solidFill>
                  <a:srgbClr val="000000"/>
                </a:solidFill>
                <a:latin typeface="Times New Roman" panose="02020603050405020304" pitchFamily="65" charset="-122"/>
                <a:ea typeface="宋体" panose="02010600030101010101" pitchFamily="2" charset="-122"/>
              </a:rPr>
              <a:t>之间是主动关系</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故本空应用现在分词作宾语补足语。</a:t>
            </a:r>
            <a:endParaRPr lang="zh-CN" altLang="en-US" dirty="0"/>
          </a:p>
        </p:txBody>
      </p:sp>
      <p:pic>
        <p:nvPicPr>
          <p:cNvPr id="5" name="图片 5" descr="textimage101.jpeg"/>
          <p:cNvPicPr>
            <a:picLocks noChangeAspect="1"/>
          </p:cNvPicPr>
          <p:nvPr/>
        </p:nvPicPr>
        <p:blipFill>
          <a:blip r:embed="rId3" cstate="print"/>
          <a:stretch>
            <a:fillRect/>
          </a:stretch>
        </p:blipFill>
        <p:spPr>
          <a:xfrm>
            <a:off x="714348" y="1406043"/>
            <a:ext cx="1370385" cy="462614"/>
          </a:xfrm>
          <a:prstGeom prst="rect">
            <a:avLst/>
          </a:prstGeom>
        </p:spPr>
      </p:pic>
      <p:pic>
        <p:nvPicPr>
          <p:cNvPr id="6" name="图片 3" descr="textimage43.jpeg"/>
          <p:cNvPicPr>
            <a:picLocks noChangeAspect="1"/>
          </p:cNvPicPr>
          <p:nvPr/>
        </p:nvPicPr>
        <p:blipFill>
          <a:blip r:embed="rId4" cstate="print"/>
          <a:stretch>
            <a:fillRect/>
          </a:stretch>
        </p:blipFill>
        <p:spPr>
          <a:xfrm>
            <a:off x="4075256" y="2432961"/>
            <a:ext cx="425306" cy="285752"/>
          </a:xfrm>
          <a:prstGeom prst="rect">
            <a:avLst/>
          </a:prstGeom>
        </p:spPr>
      </p:pic>
      <p:pic>
        <p:nvPicPr>
          <p:cNvPr id="7" name="Picture 4" descr="\\a015\吴双婷\线.tif"/>
          <p:cNvPicPr>
            <a:picLocks noChangeAspect="1" noChangeArrowheads="1"/>
          </p:cNvPicPr>
          <p:nvPr/>
        </p:nvPicPr>
        <p:blipFill>
          <a:blip r:embed="rId5" cstate="print"/>
          <a:srcRect/>
          <a:stretch>
            <a:fillRect/>
          </a:stretch>
        </p:blipFill>
        <p:spPr bwMode="auto">
          <a:xfrm>
            <a:off x="4582795" y="2850515"/>
            <a:ext cx="72263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7"/>
                                        </p:tgtEl>
                                      </p:cBhvr>
                                    </p:animEffect>
                                    <p:set>
                                      <p:cBhvr>
                                        <p:cTn id="7"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66420" y="1134110"/>
            <a:ext cx="8469630" cy="4691380"/>
          </a:xfrm>
          <a:prstGeom prst="rect">
            <a:avLst/>
          </a:prstGeom>
          <a:noFill/>
        </p:spPr>
        <p:txBody>
          <a:bodyPr wrap="square" lIns="0" tIns="0" rIns="0" bIns="0" rtlCol="0">
            <a:spAutoFit/>
          </a:bodyPr>
          <a:lstStyle/>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2.(2020</a:t>
            </a:r>
            <a:r>
              <a:rPr lang="zh-CN" altLang="en-US" sz="1815" kern="0" dirty="0" smtClean="0">
                <a:solidFill>
                  <a:srgbClr val="000000"/>
                </a:solidFill>
                <a:latin typeface="Times New Roman" panose="02020603050405020304" pitchFamily="65" charset="-122"/>
                <a:ea typeface="宋体" panose="02010600030101010101" pitchFamily="2" charset="-122"/>
              </a:rPr>
              <a:t>天津</a:t>
            </a:r>
            <a:r>
              <a:rPr lang="en-US" altLang="zh-CN" sz="1815" kern="0" dirty="0" smtClean="0">
                <a:solidFill>
                  <a:srgbClr val="000000"/>
                </a:solidFill>
                <a:latin typeface="Times New Roman" panose="02020603050405020304" pitchFamily="65" charset="-122"/>
                <a:ea typeface="宋体" panose="02010600030101010101" pitchFamily="2" charset="-122"/>
              </a:rPr>
              <a:t>,14,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The dancer’s incredible performance had the audience on its feet</a:t>
            </a:r>
          </a:p>
          <a:p>
            <a:pPr eaLnBrk="0" latinLnBrk="1" hangingPunct="0">
              <a:lnSpc>
                <a:spcPct val="150000"/>
              </a:lnSpc>
              <a:spcBef>
                <a:spcPts val="140"/>
              </a:spcBef>
            </a:pPr>
            <a:r>
              <a:rPr lang="en-US" altLang="zh-CN"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clapping    </a:t>
            </a:r>
            <a:r>
              <a:rPr lang="en-US" altLang="zh-CN" sz="1815" kern="0" dirty="0" smtClean="0">
                <a:solidFill>
                  <a:srgbClr val="000000"/>
                </a:solidFill>
                <a:latin typeface="Times New Roman" panose="02020603050405020304" pitchFamily="65" charset="-122"/>
                <a:ea typeface="宋体" panose="02010600030101010101" pitchFamily="2" charset="-122"/>
              </a:rPr>
              <a:t>(clap) for 10 minutes at the end of the show.</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考查现在分词。句意：这位舞蹈演员的演出精彩绝伦，使观众在演出结束时起立鼓掌</a:t>
            </a:r>
            <a:r>
              <a:rPr lang="en-US" altLang="zh-CN" sz="1815" kern="0" dirty="0" smtClean="0">
                <a:solidFill>
                  <a:srgbClr val="000000"/>
                </a:solidFill>
                <a:latin typeface="Times New Roman" panose="02020603050405020304" pitchFamily="65" charset="-122"/>
                <a:ea typeface="宋体" panose="02010600030101010101" pitchFamily="2" charset="-122"/>
              </a:rPr>
              <a:t>10</a:t>
            </a:r>
            <a:r>
              <a:rPr lang="zh-CN" altLang="en-US" sz="1815" kern="0" dirty="0" smtClean="0">
                <a:solidFill>
                  <a:srgbClr val="000000"/>
                </a:solidFill>
                <a:latin typeface="Times New Roman" panose="02020603050405020304" pitchFamily="65" charset="-122"/>
                <a:ea typeface="宋体" panose="02010600030101010101" pitchFamily="2" charset="-122"/>
              </a:rPr>
              <a:t>分钟。句中的</a:t>
            </a:r>
            <a:r>
              <a:rPr lang="en-US" altLang="zh-CN" sz="1815" kern="0" dirty="0" smtClean="0">
                <a:solidFill>
                  <a:srgbClr val="000000"/>
                </a:solidFill>
                <a:latin typeface="Times New Roman" panose="02020603050405020304" pitchFamily="65" charset="-122"/>
                <a:ea typeface="宋体" panose="02010600030101010101" pitchFamily="2" charset="-122"/>
              </a:rPr>
              <a:t>the audience</a:t>
            </a:r>
            <a:r>
              <a:rPr lang="zh-CN" altLang="en-US" sz="1815" kern="0" dirty="0" smtClean="0">
                <a:solidFill>
                  <a:srgbClr val="000000"/>
                </a:solidFill>
                <a:latin typeface="Times New Roman" panose="02020603050405020304" pitchFamily="65" charset="-122"/>
                <a:ea typeface="宋体" panose="02010600030101010101" pitchFamily="2" charset="-122"/>
              </a:rPr>
              <a:t>与</a:t>
            </a:r>
            <a:r>
              <a:rPr lang="en-US" altLang="zh-CN" sz="1815" kern="0" dirty="0" smtClean="0">
                <a:solidFill>
                  <a:srgbClr val="000000"/>
                </a:solidFill>
                <a:latin typeface="Times New Roman" panose="02020603050405020304" pitchFamily="65" charset="-122"/>
                <a:ea typeface="宋体" panose="02010600030101010101" pitchFamily="2" charset="-122"/>
              </a:rPr>
              <a:t>clap</a:t>
            </a:r>
            <a:r>
              <a:rPr lang="zh-CN" altLang="en-US" sz="1815" kern="0" dirty="0" smtClean="0">
                <a:solidFill>
                  <a:srgbClr val="000000"/>
                </a:solidFill>
                <a:latin typeface="Times New Roman" panose="02020603050405020304" pitchFamily="65" charset="-122"/>
                <a:ea typeface="宋体" panose="02010600030101010101" pitchFamily="2" charset="-122"/>
              </a:rPr>
              <a:t>之间为主动关系，故用现在分词，构成</a:t>
            </a:r>
            <a:r>
              <a:rPr lang="en-US" altLang="zh-CN" sz="1815" kern="0" dirty="0" smtClean="0">
                <a:solidFill>
                  <a:srgbClr val="000000"/>
                </a:solidFill>
                <a:latin typeface="Times New Roman" panose="02020603050405020304" pitchFamily="65" charset="-122"/>
                <a:ea typeface="宋体" panose="02010600030101010101" pitchFamily="2" charset="-122"/>
              </a:rPr>
              <a:t>have sb. doing </a:t>
            </a:r>
            <a:r>
              <a:rPr lang="en-US" altLang="zh-CN" sz="1815" kern="0" dirty="0" err="1" smtClean="0">
                <a:solidFill>
                  <a:srgbClr val="000000"/>
                </a:solidFill>
                <a:latin typeface="Times New Roman" panose="02020603050405020304" pitchFamily="65" charset="-122"/>
                <a:ea typeface="宋体" panose="02010600030101010101" pitchFamily="2" charset="-122"/>
              </a:rPr>
              <a:t>sth</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让某人持续做某事</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结构。</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3.</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2019</a:t>
            </a:r>
            <a:r>
              <a:rPr lang="zh-CN" altLang="en-US" sz="1815" kern="0" dirty="0" smtClean="0">
                <a:solidFill>
                  <a:srgbClr val="000000"/>
                </a:solidFill>
                <a:latin typeface="Times New Roman" panose="02020603050405020304" pitchFamily="65" charset="-122"/>
                <a:ea typeface="宋体" panose="02010600030101010101" pitchFamily="2" charset="-122"/>
              </a:rPr>
              <a:t>天津，阅读理解</a:t>
            </a:r>
            <a:r>
              <a:rPr lang="en-US" altLang="zh-CN" sz="1815" kern="0" dirty="0" smtClean="0">
                <a:solidFill>
                  <a:srgbClr val="000000"/>
                </a:solidFill>
                <a:latin typeface="Times New Roman" panose="02020603050405020304" pitchFamily="65" charset="-122"/>
                <a:ea typeface="宋体" panose="02010600030101010101" pitchFamily="2" charset="-122"/>
              </a:rPr>
              <a:t>B</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Yet, now that I’m growing and the world I once knew as being so simple is becoming more complex, I find myself </a:t>
            </a:r>
            <a:r>
              <a:rPr lang="en-US" altLang="zh-CN" sz="1815" u="sng" kern="0" dirty="0" smtClean="0">
                <a:solidFill>
                  <a:srgbClr val="FF0000"/>
                </a:solidFill>
                <a:latin typeface="Times New Roman" panose="02020603050405020304" pitchFamily="65" charset="-122"/>
                <a:ea typeface="宋体" panose="02010600030101010101" pitchFamily="2" charset="-122"/>
              </a:rPr>
              <a:t>   needing   </a:t>
            </a:r>
            <a:r>
              <a:rPr lang="en-US" altLang="zh-CN"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(need) a way to escape.</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考查现在分词。句意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然而</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由于我在成长</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并且我曾经认为如此简单的世界正变得更加复杂</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我发现自己需要一种逃避的方式。本空在句中作宾语补足语</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且</a:t>
            </a:r>
            <a:r>
              <a:rPr lang="en-US" altLang="zh-CN" sz="1815" kern="0" dirty="0" smtClean="0">
                <a:solidFill>
                  <a:srgbClr val="000000"/>
                </a:solidFill>
                <a:latin typeface="Times New Roman" panose="02020603050405020304" pitchFamily="65" charset="-122"/>
                <a:ea typeface="宋体" panose="02010600030101010101" pitchFamily="2" charset="-122"/>
              </a:rPr>
              <a:t>myself</a:t>
            </a:r>
            <a:r>
              <a:rPr lang="zh-CN" altLang="en-US" sz="1815" kern="0" dirty="0" smtClean="0">
                <a:solidFill>
                  <a:srgbClr val="000000"/>
                </a:solidFill>
                <a:latin typeface="Times New Roman" panose="02020603050405020304" pitchFamily="65" charset="-122"/>
                <a:ea typeface="宋体" panose="02010600030101010101" pitchFamily="2" charset="-122"/>
              </a:rPr>
              <a:t>和</a:t>
            </a:r>
            <a:r>
              <a:rPr lang="en-US" altLang="zh-CN" sz="1815" kern="0" dirty="0" smtClean="0">
                <a:solidFill>
                  <a:srgbClr val="000000"/>
                </a:solidFill>
                <a:latin typeface="Times New Roman" panose="02020603050405020304" pitchFamily="65" charset="-122"/>
                <a:ea typeface="宋体" panose="02010600030101010101" pitchFamily="2" charset="-122"/>
              </a:rPr>
              <a:t>need</a:t>
            </a:r>
            <a:r>
              <a:rPr lang="zh-CN" altLang="en-US" sz="1815" kern="0" dirty="0" smtClean="0">
                <a:solidFill>
                  <a:srgbClr val="000000"/>
                </a:solidFill>
                <a:latin typeface="Times New Roman" panose="02020603050405020304" pitchFamily="65" charset="-122"/>
                <a:ea typeface="宋体" panose="02010600030101010101" pitchFamily="2" charset="-122"/>
              </a:rPr>
              <a:t>之间为主动关系</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故本空应用现在分词作宾语补足语。</a:t>
            </a:r>
            <a:endParaRPr lang="zh-CN" altLang="en-US" dirty="0"/>
          </a:p>
        </p:txBody>
      </p:sp>
      <p:pic>
        <p:nvPicPr>
          <p:cNvPr id="5" name="图片 3" descr="textimage103.jpeg"/>
          <p:cNvPicPr>
            <a:picLocks noChangeAspect="1"/>
          </p:cNvPicPr>
          <p:nvPr/>
        </p:nvPicPr>
        <p:blipFill>
          <a:blip r:embed="rId3" cstate="print"/>
          <a:stretch>
            <a:fillRect/>
          </a:stretch>
        </p:blipFill>
        <p:spPr>
          <a:xfrm>
            <a:off x="2357422" y="1147145"/>
            <a:ext cx="406118" cy="272860"/>
          </a:xfrm>
          <a:prstGeom prst="rect">
            <a:avLst/>
          </a:prstGeom>
        </p:spPr>
      </p:pic>
      <p:pic>
        <p:nvPicPr>
          <p:cNvPr id="6" name="图片 3" descr="textimage103.jpeg"/>
          <p:cNvPicPr>
            <a:picLocks noChangeAspect="1"/>
          </p:cNvPicPr>
          <p:nvPr/>
        </p:nvPicPr>
        <p:blipFill>
          <a:blip r:embed="rId3" cstate="print"/>
          <a:stretch>
            <a:fillRect/>
          </a:stretch>
        </p:blipFill>
        <p:spPr>
          <a:xfrm>
            <a:off x="3522940" y="3361723"/>
            <a:ext cx="406118" cy="272860"/>
          </a:xfrm>
          <a:prstGeom prst="rect">
            <a:avLst/>
          </a:prstGeom>
        </p:spPr>
      </p:pic>
      <p:pic>
        <p:nvPicPr>
          <p:cNvPr id="7" name="Picture 4" descr="\\a015\吴双婷\线.tif"/>
          <p:cNvPicPr>
            <a:picLocks noChangeAspect="1" noChangeArrowheads="1"/>
          </p:cNvPicPr>
          <p:nvPr/>
        </p:nvPicPr>
        <p:blipFill>
          <a:blip r:embed="rId4" cstate="print"/>
          <a:srcRect/>
          <a:stretch>
            <a:fillRect/>
          </a:stretch>
        </p:blipFill>
        <p:spPr bwMode="auto">
          <a:xfrm>
            <a:off x="656590" y="1619250"/>
            <a:ext cx="1301115"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4" cstate="print"/>
          <a:srcRect/>
          <a:stretch>
            <a:fillRect/>
          </a:stretch>
        </p:blipFill>
        <p:spPr bwMode="auto">
          <a:xfrm>
            <a:off x="6544310" y="3734435"/>
            <a:ext cx="108394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7"/>
                                        </p:tgtEl>
                                      </p:cBhvr>
                                    </p:animEffect>
                                    <p:set>
                                      <p:cBhvr>
                                        <p:cTn id="7" dur="1" fill="hold">
                                          <p:stCondLst>
                                            <p:cond delay="19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8"/>
                                        </p:tgtEl>
                                      </p:cBhvr>
                                    </p:animEffect>
                                    <p:set>
                                      <p:cBhvr>
                                        <p:cTn id="12"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228365"/>
            <a:ext cx="8316000" cy="4709160"/>
          </a:xfrm>
          <a:prstGeom prst="rect">
            <a:avLst/>
          </a:prstGeom>
          <a:noFill/>
        </p:spPr>
        <p:txBody>
          <a:bodyPr wrap="square" lIns="0" tIns="0" rIns="0" bIns="0" rtlCol="0">
            <a:spAutoFit/>
          </a:bodyPr>
          <a:lstStyle/>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4.(2019</a:t>
            </a:r>
            <a:r>
              <a:rPr lang="zh-CN" altLang="en-US" sz="1815" kern="0" dirty="0" smtClean="0">
                <a:solidFill>
                  <a:srgbClr val="000000"/>
                </a:solidFill>
                <a:latin typeface="Times New Roman" panose="02020603050405020304" pitchFamily="65" charset="-122"/>
                <a:ea typeface="宋体" panose="02010600030101010101" pitchFamily="2" charset="-122"/>
              </a:rPr>
              <a:t>江苏</a:t>
            </a:r>
            <a:r>
              <a:rPr lang="en-US" altLang="zh-CN" sz="1815" kern="0" dirty="0" smtClean="0">
                <a:solidFill>
                  <a:srgbClr val="000000"/>
                </a:solidFill>
                <a:latin typeface="Times New Roman" panose="02020603050405020304" pitchFamily="65" charset="-122"/>
                <a:ea typeface="宋体" panose="02010600030101010101" pitchFamily="2" charset="-122"/>
              </a:rPr>
              <a:t>,32,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China’s image is improving steadily, with more countries</a:t>
            </a:r>
          </a:p>
          <a:p>
            <a:pPr eaLnBrk="0" latinLnBrk="1" hangingPunct="0">
              <a:lnSpc>
                <a:spcPct val="150000"/>
              </a:lnSpc>
              <a:spcBef>
                <a:spcPts val="140"/>
              </a:spcBef>
            </a:pPr>
            <a:r>
              <a:rPr lang="en-US" altLang="zh-CN" sz="1815" u="sng" kern="0" dirty="0" smtClean="0">
                <a:solidFill>
                  <a:srgbClr val="FF0000"/>
                </a:solidFill>
                <a:latin typeface="Times New Roman" panose="02020603050405020304" pitchFamily="65" charset="-122"/>
                <a:ea typeface="宋体" panose="02010600030101010101" pitchFamily="2" charset="-122"/>
              </a:rPr>
              <a:t>     recognizing    </a:t>
            </a:r>
            <a:r>
              <a:rPr lang="en-US" altLang="zh-CN" sz="1815" kern="0" dirty="0" smtClean="0">
                <a:solidFill>
                  <a:srgbClr val="000000"/>
                </a:solidFill>
                <a:latin typeface="Times New Roman" panose="02020603050405020304" pitchFamily="65" charset="-122"/>
                <a:ea typeface="宋体" panose="02010600030101010101" pitchFamily="2" charset="-122"/>
              </a:rPr>
              <a:t>(recognize) its role in international affairs.</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考查现在分词。句意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随着更多的国家承认中国在国际事务中的作用</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中国的形象正在稳步提升。本句中</a:t>
            </a:r>
            <a:r>
              <a:rPr lang="en-US" altLang="zh-CN" sz="1815" kern="0" dirty="0" smtClean="0">
                <a:solidFill>
                  <a:srgbClr val="000000"/>
                </a:solidFill>
                <a:latin typeface="Times New Roman" panose="02020603050405020304" pitchFamily="65" charset="-122"/>
                <a:ea typeface="宋体" panose="02010600030101010101" pitchFamily="2" charset="-122"/>
              </a:rPr>
              <a:t>with more countries </a:t>
            </a:r>
            <a:r>
              <a:rPr lang="en-US" altLang="zh-CN"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(recognize) its role in international affairs</a:t>
            </a:r>
            <a:r>
              <a:rPr lang="zh-CN" altLang="en-US" sz="1815" kern="0" dirty="0" smtClean="0">
                <a:solidFill>
                  <a:srgbClr val="000000"/>
                </a:solidFill>
                <a:latin typeface="Times New Roman" panose="02020603050405020304" pitchFamily="65" charset="-122"/>
                <a:ea typeface="宋体" panose="02010600030101010101" pitchFamily="2" charset="-122"/>
              </a:rPr>
              <a:t>为“</a:t>
            </a:r>
            <a:r>
              <a:rPr lang="en-US" altLang="zh-CN" sz="1815" kern="0" dirty="0" smtClean="0">
                <a:solidFill>
                  <a:srgbClr val="000000"/>
                </a:solidFill>
                <a:latin typeface="Times New Roman" panose="02020603050405020304" pitchFamily="65" charset="-122"/>
                <a:ea typeface="宋体" panose="02010600030101010101" pitchFamily="2" charset="-122"/>
              </a:rPr>
              <a:t>with+</a:t>
            </a:r>
            <a:r>
              <a:rPr lang="zh-CN" altLang="en-US" sz="1815" kern="0" dirty="0" smtClean="0">
                <a:solidFill>
                  <a:srgbClr val="000000"/>
                </a:solidFill>
                <a:latin typeface="Times New Roman" panose="02020603050405020304" pitchFamily="65" charset="-122"/>
                <a:ea typeface="宋体" panose="02010600030101010101" pitchFamily="2" charset="-122"/>
              </a:rPr>
              <a:t>宾语</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宾语补足语”结构</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其中</a:t>
            </a:r>
            <a:r>
              <a:rPr lang="en-US" altLang="zh-CN" sz="1815" kern="0" dirty="0" smtClean="0">
                <a:solidFill>
                  <a:srgbClr val="000000"/>
                </a:solidFill>
                <a:latin typeface="Times New Roman" panose="02020603050405020304" pitchFamily="65" charset="-122"/>
                <a:ea typeface="宋体" panose="02010600030101010101" pitchFamily="2" charset="-122"/>
              </a:rPr>
              <a:t>more countries</a:t>
            </a:r>
            <a:r>
              <a:rPr lang="zh-CN" altLang="en-US" sz="1815" kern="0" dirty="0" smtClean="0">
                <a:solidFill>
                  <a:srgbClr val="000000"/>
                </a:solidFill>
                <a:latin typeface="Times New Roman" panose="02020603050405020304" pitchFamily="65" charset="-122"/>
                <a:ea typeface="宋体" panose="02010600030101010101" pitchFamily="2" charset="-122"/>
              </a:rPr>
              <a:t>和</a:t>
            </a:r>
            <a:r>
              <a:rPr lang="en-US" altLang="zh-CN" sz="1815" kern="0" dirty="0" smtClean="0">
                <a:solidFill>
                  <a:srgbClr val="000000"/>
                </a:solidFill>
                <a:latin typeface="Times New Roman" panose="02020603050405020304" pitchFamily="65" charset="-122"/>
                <a:ea typeface="宋体" panose="02010600030101010101" pitchFamily="2" charset="-122"/>
              </a:rPr>
              <a:t>recognize</a:t>
            </a:r>
            <a:r>
              <a:rPr lang="zh-CN" altLang="en-US" sz="1815" kern="0" dirty="0" smtClean="0">
                <a:solidFill>
                  <a:srgbClr val="000000"/>
                </a:solidFill>
                <a:latin typeface="Times New Roman" panose="02020603050405020304" pitchFamily="65" charset="-122"/>
                <a:ea typeface="宋体" panose="02010600030101010101" pitchFamily="2" charset="-122"/>
              </a:rPr>
              <a:t>之间是主动关系</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故本空应用现在分词作宾语补足语。</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5.</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2018</a:t>
            </a:r>
            <a:r>
              <a:rPr lang="zh-CN" altLang="en-US" sz="1815" kern="0" dirty="0" smtClean="0">
                <a:solidFill>
                  <a:srgbClr val="000000"/>
                </a:solidFill>
                <a:latin typeface="Times New Roman" panose="02020603050405020304" pitchFamily="65" charset="-122"/>
                <a:ea typeface="宋体" panose="02010600030101010101" pitchFamily="2" charset="-122"/>
              </a:rPr>
              <a:t>天津</a:t>
            </a:r>
            <a:r>
              <a:rPr lang="en-US" altLang="zh-CN" sz="1815" kern="0" dirty="0" smtClean="0">
                <a:solidFill>
                  <a:srgbClr val="000000"/>
                </a:solidFill>
                <a:latin typeface="Times New Roman" panose="02020603050405020304" pitchFamily="65" charset="-122"/>
                <a:ea typeface="宋体" panose="02010600030101010101" pitchFamily="2" charset="-122"/>
              </a:rPr>
              <a:t>,7</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I need a new passport so I will have to have my photograph</a:t>
            </a:r>
          </a:p>
          <a:p>
            <a:pPr eaLnBrk="0" latinLnBrk="1" hangingPunct="0">
              <a:lnSpc>
                <a:spcPct val="150000"/>
              </a:lnSpc>
              <a:spcBef>
                <a:spcPts val="140"/>
              </a:spcBef>
            </a:pPr>
            <a:r>
              <a:rPr lang="en-US" altLang="zh-CN"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taken    </a:t>
            </a:r>
            <a:r>
              <a:rPr lang="en-US" altLang="zh-CN" sz="1815" kern="0" dirty="0" smtClean="0">
                <a:solidFill>
                  <a:srgbClr val="000000"/>
                </a:solidFill>
                <a:latin typeface="Times New Roman" panose="02020603050405020304" pitchFamily="65" charset="-122"/>
                <a:ea typeface="宋体" panose="02010600030101010101" pitchFamily="2" charset="-122"/>
              </a:rPr>
              <a:t>(take).</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考查过去分词。句意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我需要一个新护照</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所以我将不得不拍张照片。本空在句中作宾语补足语</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且</a:t>
            </a:r>
            <a:r>
              <a:rPr lang="en-US" altLang="zh-CN" sz="1815" kern="0" dirty="0" smtClean="0">
                <a:solidFill>
                  <a:srgbClr val="000000"/>
                </a:solidFill>
                <a:latin typeface="Times New Roman" panose="02020603050405020304" pitchFamily="65" charset="-122"/>
                <a:ea typeface="宋体" panose="02010600030101010101" pitchFamily="2" charset="-122"/>
              </a:rPr>
              <a:t>my photograph</a:t>
            </a:r>
            <a:r>
              <a:rPr lang="zh-CN" altLang="en-US" sz="1815" kern="0" dirty="0" smtClean="0">
                <a:solidFill>
                  <a:srgbClr val="000000"/>
                </a:solidFill>
                <a:latin typeface="Times New Roman" panose="02020603050405020304" pitchFamily="65" charset="-122"/>
                <a:ea typeface="宋体" panose="02010600030101010101" pitchFamily="2" charset="-122"/>
              </a:rPr>
              <a:t>和</a:t>
            </a:r>
            <a:r>
              <a:rPr lang="en-US" altLang="zh-CN" sz="1815" kern="0" dirty="0" smtClean="0">
                <a:solidFill>
                  <a:srgbClr val="000000"/>
                </a:solidFill>
                <a:latin typeface="Times New Roman" panose="02020603050405020304" pitchFamily="65" charset="-122"/>
                <a:ea typeface="宋体" panose="02010600030101010101" pitchFamily="2" charset="-122"/>
              </a:rPr>
              <a:t>take</a:t>
            </a:r>
            <a:r>
              <a:rPr lang="zh-CN" altLang="en-US" sz="1815" kern="0" dirty="0" smtClean="0">
                <a:solidFill>
                  <a:srgbClr val="000000"/>
                </a:solidFill>
                <a:latin typeface="Times New Roman" panose="02020603050405020304" pitchFamily="65" charset="-122"/>
                <a:ea typeface="宋体" panose="02010600030101010101" pitchFamily="2" charset="-122"/>
              </a:rPr>
              <a:t>之间为被动关系</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故本空应用过去分词作宾语补足语。</a:t>
            </a:r>
            <a:endParaRPr lang="zh-CN" altLang="en-US" dirty="0"/>
          </a:p>
        </p:txBody>
      </p:sp>
      <p:pic>
        <p:nvPicPr>
          <p:cNvPr id="5" name="图片 3" descr="textimage103.jpeg"/>
          <p:cNvPicPr>
            <a:picLocks noChangeAspect="1"/>
          </p:cNvPicPr>
          <p:nvPr/>
        </p:nvPicPr>
        <p:blipFill>
          <a:blip r:embed="rId3" cstate="print"/>
          <a:stretch>
            <a:fillRect/>
          </a:stretch>
        </p:blipFill>
        <p:spPr>
          <a:xfrm>
            <a:off x="2379932" y="1277129"/>
            <a:ext cx="406118" cy="272860"/>
          </a:xfrm>
          <a:prstGeom prst="rect">
            <a:avLst/>
          </a:prstGeom>
        </p:spPr>
      </p:pic>
      <p:pic>
        <p:nvPicPr>
          <p:cNvPr id="6" name="图片 3" descr="textimage103.jpeg"/>
          <p:cNvPicPr>
            <a:picLocks noChangeAspect="1"/>
          </p:cNvPicPr>
          <p:nvPr/>
        </p:nvPicPr>
        <p:blipFill>
          <a:blip r:embed="rId3" cstate="print"/>
          <a:stretch>
            <a:fillRect/>
          </a:stretch>
        </p:blipFill>
        <p:spPr>
          <a:xfrm>
            <a:off x="2428860" y="3848897"/>
            <a:ext cx="406118" cy="272860"/>
          </a:xfrm>
          <a:prstGeom prst="rect">
            <a:avLst/>
          </a:prstGeom>
        </p:spPr>
      </p:pic>
      <p:pic>
        <p:nvPicPr>
          <p:cNvPr id="7" name="Picture 4" descr="\\a015\吴双婷\线.tif"/>
          <p:cNvPicPr>
            <a:picLocks noChangeAspect="1" noChangeArrowheads="1"/>
          </p:cNvPicPr>
          <p:nvPr/>
        </p:nvPicPr>
        <p:blipFill>
          <a:blip r:embed="rId4" cstate="print"/>
          <a:srcRect/>
          <a:stretch>
            <a:fillRect/>
          </a:stretch>
        </p:blipFill>
        <p:spPr bwMode="auto">
          <a:xfrm>
            <a:off x="720090" y="1707515"/>
            <a:ext cx="1593850"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4" cstate="print"/>
          <a:srcRect/>
          <a:stretch>
            <a:fillRect/>
          </a:stretch>
        </p:blipFill>
        <p:spPr bwMode="auto">
          <a:xfrm>
            <a:off x="720090" y="4250690"/>
            <a:ext cx="101282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7"/>
                                        </p:tgtEl>
                                      </p:cBhvr>
                                    </p:animEffect>
                                    <p:set>
                                      <p:cBhvr>
                                        <p:cTn id="7" dur="1" fill="hold">
                                          <p:stCondLst>
                                            <p:cond delay="19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8"/>
                                        </p:tgtEl>
                                      </p:cBhvr>
                                    </p:animEffect>
                                    <p:set>
                                      <p:cBhvr>
                                        <p:cTn id="12"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337252"/>
            <a:ext cx="8316000" cy="4271645"/>
          </a:xfrm>
          <a:prstGeom prst="rect">
            <a:avLst/>
          </a:prstGeom>
          <a:noFill/>
        </p:spPr>
        <p:txBody>
          <a:bodyPr wrap="square" lIns="0" tIns="0" rIns="0" bIns="0" rtlCol="0">
            <a:spAutoFit/>
          </a:bodyPr>
          <a:lstStyle/>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6.</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Listening to music at home is one </a:t>
            </a:r>
            <a:r>
              <a:rPr lang="en-US" altLang="zh-CN" sz="1815" kern="0" dirty="0" err="1" smtClean="0">
                <a:solidFill>
                  <a:srgbClr val="000000"/>
                </a:solidFill>
                <a:latin typeface="Times New Roman" panose="02020603050405020304" pitchFamily="65" charset="-122"/>
                <a:ea typeface="宋体" panose="02010600030101010101" pitchFamily="2" charset="-122"/>
              </a:rPr>
              <a:t>thing;going</a:t>
            </a:r>
            <a:r>
              <a:rPr lang="en-US" altLang="zh-CN" sz="1815" kern="0" dirty="0" smtClean="0">
                <a:solidFill>
                  <a:srgbClr val="000000"/>
                </a:solidFill>
                <a:latin typeface="Times New Roman" panose="02020603050405020304" pitchFamily="65" charset="-122"/>
                <a:ea typeface="宋体" panose="02010600030101010101" pitchFamily="2" charset="-122"/>
              </a:rPr>
              <a:t> to hear it </a:t>
            </a:r>
          </a:p>
          <a:p>
            <a:pPr eaLnBrk="0" latinLnBrk="1" hangingPunct="0">
              <a:lnSpc>
                <a:spcPct val="150000"/>
              </a:lnSpc>
              <a:spcBef>
                <a:spcPts val="140"/>
              </a:spcBef>
            </a:pPr>
            <a:r>
              <a:rPr lang="en-US" altLang="zh-CN" sz="1815" u="sng" kern="0" dirty="0" smtClean="0">
                <a:solidFill>
                  <a:srgbClr val="FF0000"/>
                </a:solidFill>
                <a:latin typeface="Times New Roman" panose="02020603050405020304" pitchFamily="65" charset="-122"/>
                <a:ea typeface="宋体" panose="02010600030101010101" pitchFamily="2" charset="-122"/>
              </a:rPr>
              <a:t>    being performed    </a:t>
            </a:r>
            <a:r>
              <a:rPr lang="en-US" altLang="zh-CN" sz="1815" kern="0" dirty="0" smtClean="0">
                <a:solidFill>
                  <a:srgbClr val="000000"/>
                </a:solidFill>
                <a:latin typeface="Times New Roman" panose="02020603050405020304" pitchFamily="65" charset="-122"/>
                <a:ea typeface="宋体" panose="02010600030101010101" pitchFamily="2" charset="-122"/>
              </a:rPr>
              <a:t>(perform) live is quite another.</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考查现在分词的被动式。句意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在家听音乐是一回事</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去听现场演奏完全是另外一回事。本空在句中作宾语补足语</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宾语</a:t>
            </a:r>
            <a:r>
              <a:rPr lang="en-US" altLang="zh-CN" sz="1815" kern="0" dirty="0" smtClean="0">
                <a:solidFill>
                  <a:srgbClr val="000000"/>
                </a:solidFill>
                <a:latin typeface="Times New Roman" panose="02020603050405020304" pitchFamily="65" charset="-122"/>
                <a:ea typeface="宋体" panose="02010600030101010101" pitchFamily="2" charset="-122"/>
              </a:rPr>
              <a:t>it</a:t>
            </a:r>
            <a:r>
              <a:rPr lang="zh-CN" altLang="en-US" sz="1815" kern="0" dirty="0" smtClean="0">
                <a:solidFill>
                  <a:srgbClr val="000000"/>
                </a:solidFill>
                <a:latin typeface="Times New Roman" panose="02020603050405020304" pitchFamily="65" charset="-122"/>
                <a:ea typeface="宋体" panose="02010600030101010101" pitchFamily="2" charset="-122"/>
              </a:rPr>
              <a:t>与动词</a:t>
            </a:r>
            <a:r>
              <a:rPr lang="en-US" altLang="zh-CN" sz="1815" kern="0" dirty="0" smtClean="0">
                <a:solidFill>
                  <a:srgbClr val="000000"/>
                </a:solidFill>
                <a:latin typeface="Times New Roman" panose="02020603050405020304" pitchFamily="65" charset="-122"/>
                <a:ea typeface="宋体" panose="02010600030101010101" pitchFamily="2" charset="-122"/>
              </a:rPr>
              <a:t>perform</a:t>
            </a:r>
            <a:r>
              <a:rPr lang="zh-CN" altLang="en-US" sz="1815" kern="0" dirty="0" smtClean="0">
                <a:solidFill>
                  <a:srgbClr val="000000"/>
                </a:solidFill>
                <a:latin typeface="Times New Roman" panose="02020603050405020304" pitchFamily="65" charset="-122"/>
                <a:ea typeface="宋体" panose="02010600030101010101" pitchFamily="2" charset="-122"/>
              </a:rPr>
              <a:t>之间为被动关系</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且表示动作正在进行</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故本空应用现在分词的被动式作宾语补足语。</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7.</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On the way, we spotted a man</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holding    </a:t>
            </a:r>
            <a:r>
              <a:rPr lang="en-US" altLang="zh-CN" sz="1815" kern="0" dirty="0" smtClean="0">
                <a:solidFill>
                  <a:srgbClr val="000000"/>
                </a:solidFill>
                <a:latin typeface="Times New Roman" panose="02020603050405020304" pitchFamily="65" charset="-122"/>
                <a:ea typeface="宋体" panose="02010600030101010101" pitchFamily="2" charset="-122"/>
              </a:rPr>
              <a:t>(hold) a piece of paper that said, “Lost my job. Family to Feed.”</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考查现在分词。此处表示“我们看到一个男人拿着一张纸”，本空在句中作宾语补足语</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且宾语</a:t>
            </a:r>
            <a:r>
              <a:rPr lang="en-US" altLang="zh-CN" sz="1815" kern="0" dirty="0" smtClean="0">
                <a:solidFill>
                  <a:srgbClr val="000000"/>
                </a:solidFill>
                <a:latin typeface="Times New Roman" panose="02020603050405020304" pitchFamily="65" charset="-122"/>
                <a:ea typeface="宋体" panose="02010600030101010101" pitchFamily="2" charset="-122"/>
              </a:rPr>
              <a:t>a man</a:t>
            </a:r>
            <a:r>
              <a:rPr lang="zh-CN" altLang="en-US" sz="1815" kern="0" dirty="0" smtClean="0">
                <a:solidFill>
                  <a:srgbClr val="000000"/>
                </a:solidFill>
                <a:latin typeface="Times New Roman" panose="02020603050405020304" pitchFamily="65" charset="-122"/>
                <a:ea typeface="宋体" panose="02010600030101010101" pitchFamily="2" charset="-122"/>
              </a:rPr>
              <a:t>和动词</a:t>
            </a:r>
            <a:r>
              <a:rPr lang="en-US" altLang="zh-CN" sz="1815" kern="0" dirty="0" smtClean="0">
                <a:solidFill>
                  <a:srgbClr val="000000"/>
                </a:solidFill>
                <a:latin typeface="Times New Roman" panose="02020603050405020304" pitchFamily="65" charset="-122"/>
                <a:ea typeface="宋体" panose="02010600030101010101" pitchFamily="2" charset="-122"/>
              </a:rPr>
              <a:t>hold</a:t>
            </a:r>
            <a:r>
              <a:rPr lang="zh-CN" altLang="en-US" sz="1815" kern="0" dirty="0" smtClean="0">
                <a:solidFill>
                  <a:srgbClr val="000000"/>
                </a:solidFill>
                <a:latin typeface="Times New Roman" panose="02020603050405020304" pitchFamily="65" charset="-122"/>
                <a:ea typeface="宋体" panose="02010600030101010101" pitchFamily="2" charset="-122"/>
              </a:rPr>
              <a:t>之间为主动关系</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故本空应用现在分词作宾语补足语。</a:t>
            </a:r>
            <a:endParaRPr lang="zh-CN" altLang="en-US" dirty="0"/>
          </a:p>
        </p:txBody>
      </p:sp>
      <p:pic>
        <p:nvPicPr>
          <p:cNvPr id="6" name="图片 3" descr="textimage103.jpeg"/>
          <p:cNvPicPr>
            <a:picLocks noChangeAspect="1"/>
          </p:cNvPicPr>
          <p:nvPr/>
        </p:nvPicPr>
        <p:blipFill>
          <a:blip r:embed="rId3" cstate="print"/>
          <a:stretch>
            <a:fillRect/>
          </a:stretch>
        </p:blipFill>
        <p:spPr>
          <a:xfrm>
            <a:off x="1214414" y="1420005"/>
            <a:ext cx="406118" cy="272860"/>
          </a:xfrm>
          <a:prstGeom prst="rect">
            <a:avLst/>
          </a:prstGeom>
        </p:spPr>
      </p:pic>
      <p:pic>
        <p:nvPicPr>
          <p:cNvPr id="7" name="图片 3" descr="textimage103.jpeg"/>
          <p:cNvPicPr>
            <a:picLocks noChangeAspect="1"/>
          </p:cNvPicPr>
          <p:nvPr/>
        </p:nvPicPr>
        <p:blipFill>
          <a:blip r:embed="rId3" cstate="print"/>
          <a:stretch>
            <a:fillRect/>
          </a:stretch>
        </p:blipFill>
        <p:spPr>
          <a:xfrm>
            <a:off x="1142976" y="3491707"/>
            <a:ext cx="406118" cy="272860"/>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720090" y="1797050"/>
            <a:ext cx="1985010"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4" cstate="print"/>
          <a:srcRect/>
          <a:stretch>
            <a:fillRect/>
          </a:stretch>
        </p:blipFill>
        <p:spPr bwMode="auto">
          <a:xfrm>
            <a:off x="4712335" y="3546475"/>
            <a:ext cx="118364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8"/>
                                        </p:tgtEl>
                                      </p:cBhvr>
                                    </p:animEffect>
                                    <p:set>
                                      <p:cBhvr>
                                        <p:cTn id="12"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70268"/>
            <a:ext cx="8316000" cy="3833495"/>
          </a:xfrm>
          <a:prstGeom prst="rect">
            <a:avLst/>
          </a:prstGeom>
          <a:noFill/>
        </p:spPr>
        <p:txBody>
          <a:bodyPr wrap="square" lIns="0" tIns="0" rIns="0" bIns="0" rtlCol="0">
            <a:spAutoFit/>
          </a:bodyPr>
          <a:lstStyle/>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8.</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When we saw the road</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blocked    </a:t>
            </a:r>
            <a:r>
              <a:rPr lang="en-US" altLang="zh-CN" sz="1815" kern="0" dirty="0" smtClean="0">
                <a:solidFill>
                  <a:srgbClr val="000000"/>
                </a:solidFill>
                <a:latin typeface="Times New Roman" panose="02020603050405020304" pitchFamily="65" charset="-122"/>
                <a:ea typeface="宋体" panose="02010600030101010101" pitchFamily="2" charset="-122"/>
              </a:rPr>
              <a:t>(block)with snow, we decided to spend the holiday at home.</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考查过去分词。句意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当看到道路被雪堵住的时候</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我们决定在家里度过假期。本空在句中作宾语补足语</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且宾语</a:t>
            </a:r>
            <a:r>
              <a:rPr lang="en-US" altLang="zh-CN" sz="1815" kern="0" dirty="0" smtClean="0">
                <a:solidFill>
                  <a:srgbClr val="000000"/>
                </a:solidFill>
                <a:latin typeface="Times New Roman" panose="02020603050405020304" pitchFamily="65" charset="-122"/>
                <a:ea typeface="宋体" panose="02010600030101010101" pitchFamily="2" charset="-122"/>
              </a:rPr>
              <a:t>road</a:t>
            </a:r>
            <a:r>
              <a:rPr lang="zh-CN" altLang="en-US" sz="1815" kern="0" dirty="0" smtClean="0">
                <a:solidFill>
                  <a:srgbClr val="000000"/>
                </a:solidFill>
                <a:latin typeface="Times New Roman" panose="02020603050405020304" pitchFamily="65" charset="-122"/>
                <a:ea typeface="宋体" panose="02010600030101010101" pitchFamily="2" charset="-122"/>
              </a:rPr>
              <a:t>和动词</a:t>
            </a:r>
            <a:r>
              <a:rPr lang="en-US" altLang="zh-CN" sz="1815" kern="0" dirty="0" smtClean="0">
                <a:solidFill>
                  <a:srgbClr val="000000"/>
                </a:solidFill>
                <a:latin typeface="Times New Roman" panose="02020603050405020304" pitchFamily="65" charset="-122"/>
                <a:ea typeface="宋体" panose="02010600030101010101" pitchFamily="2" charset="-122"/>
              </a:rPr>
              <a:t>block</a:t>
            </a:r>
            <a:r>
              <a:rPr lang="zh-CN" altLang="en-US" sz="1815" kern="0" dirty="0" smtClean="0">
                <a:solidFill>
                  <a:srgbClr val="000000"/>
                </a:solidFill>
                <a:latin typeface="Times New Roman" panose="02020603050405020304" pitchFamily="65" charset="-122"/>
                <a:ea typeface="宋体" panose="02010600030101010101" pitchFamily="2" charset="-122"/>
              </a:rPr>
              <a:t>之间为被动关系</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故本空应用过去分词作宾语补足语。</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9.</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The manager was satisfied to see many new products </a:t>
            </a:r>
            <a:r>
              <a:rPr lang="en-US" altLang="zh-CN" sz="1815" u="sng" kern="0" dirty="0" smtClean="0">
                <a:solidFill>
                  <a:srgbClr val="FF0000"/>
                </a:solidFill>
                <a:latin typeface="Times New Roman" panose="02020603050405020304" pitchFamily="65" charset="-122"/>
                <a:ea typeface="宋体" panose="02010600030101010101" pitchFamily="2" charset="-122"/>
              </a:rPr>
              <a:t>   developed    </a:t>
            </a:r>
            <a:r>
              <a:rPr lang="en-US" altLang="zh-CN" sz="1815" kern="0" dirty="0" smtClean="0">
                <a:solidFill>
                  <a:srgbClr val="000000"/>
                </a:solidFill>
                <a:latin typeface="Times New Roman" panose="02020603050405020304" pitchFamily="65" charset="-122"/>
                <a:ea typeface="宋体" panose="02010600030101010101" pitchFamily="2" charset="-122"/>
              </a:rPr>
              <a:t>(develop)after great effort.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考查过去分词。本空在句中作宾语补足语，且宾语</a:t>
            </a:r>
            <a:r>
              <a:rPr lang="en-US" altLang="zh-CN" sz="1815" kern="0" dirty="0" smtClean="0">
                <a:solidFill>
                  <a:srgbClr val="000000"/>
                </a:solidFill>
                <a:latin typeface="Times New Roman" panose="02020603050405020304" pitchFamily="65" charset="-122"/>
                <a:ea typeface="宋体" panose="02010600030101010101" pitchFamily="2" charset="-122"/>
              </a:rPr>
              <a:t>products</a:t>
            </a:r>
            <a:r>
              <a:rPr lang="zh-CN" altLang="en-US" sz="1815" kern="0" dirty="0" smtClean="0">
                <a:solidFill>
                  <a:srgbClr val="000000"/>
                </a:solidFill>
                <a:latin typeface="Times New Roman" panose="02020603050405020304" pitchFamily="65" charset="-122"/>
                <a:ea typeface="宋体" panose="02010600030101010101" pitchFamily="2" charset="-122"/>
              </a:rPr>
              <a:t>和动词</a:t>
            </a:r>
            <a:r>
              <a:rPr lang="en-US" altLang="zh-CN" sz="1815" kern="0" dirty="0" smtClean="0">
                <a:solidFill>
                  <a:srgbClr val="000000"/>
                </a:solidFill>
                <a:latin typeface="Times New Roman" panose="02020603050405020304" pitchFamily="65" charset="-122"/>
                <a:ea typeface="宋体" panose="02010600030101010101" pitchFamily="2" charset="-122"/>
              </a:rPr>
              <a:t>develop</a:t>
            </a:r>
            <a:r>
              <a:rPr lang="zh-CN" altLang="en-US" sz="1815" kern="0" dirty="0" smtClean="0">
                <a:solidFill>
                  <a:srgbClr val="000000"/>
                </a:solidFill>
                <a:latin typeface="Times New Roman" panose="02020603050405020304" pitchFamily="65" charset="-122"/>
                <a:ea typeface="宋体" panose="02010600030101010101" pitchFamily="2" charset="-122"/>
              </a:rPr>
              <a:t>之间为被动关系，故本空应用过去分词形式。</a:t>
            </a:r>
            <a:endParaRPr lang="zh-CN" altLang="en-US" dirty="0"/>
          </a:p>
        </p:txBody>
      </p:sp>
      <p:pic>
        <p:nvPicPr>
          <p:cNvPr id="5" name="图片 3" descr="textimage103.jpeg"/>
          <p:cNvPicPr>
            <a:picLocks noChangeAspect="1"/>
          </p:cNvPicPr>
          <p:nvPr/>
        </p:nvPicPr>
        <p:blipFill>
          <a:blip r:embed="rId3" cstate="print"/>
          <a:stretch>
            <a:fillRect/>
          </a:stretch>
        </p:blipFill>
        <p:spPr>
          <a:xfrm>
            <a:off x="1142976" y="1562881"/>
            <a:ext cx="406118" cy="272860"/>
          </a:xfrm>
          <a:prstGeom prst="rect">
            <a:avLst/>
          </a:prstGeom>
        </p:spPr>
      </p:pic>
      <p:pic>
        <p:nvPicPr>
          <p:cNvPr id="8" name="图片 3" descr="textimage103.jpeg"/>
          <p:cNvPicPr>
            <a:picLocks noChangeAspect="1"/>
          </p:cNvPicPr>
          <p:nvPr/>
        </p:nvPicPr>
        <p:blipFill>
          <a:blip r:embed="rId3" cstate="print"/>
          <a:stretch>
            <a:fillRect/>
          </a:stretch>
        </p:blipFill>
        <p:spPr>
          <a:xfrm>
            <a:off x="1142976" y="3634583"/>
            <a:ext cx="406118" cy="272860"/>
          </a:xfrm>
          <a:prstGeom prst="rect">
            <a:avLst/>
          </a:prstGeom>
        </p:spPr>
      </p:pic>
      <p:pic>
        <p:nvPicPr>
          <p:cNvPr id="6" name="Picture 4" descr="\\a015\吴双婷\线.tif"/>
          <p:cNvPicPr>
            <a:picLocks noChangeAspect="1" noChangeArrowheads="1"/>
          </p:cNvPicPr>
          <p:nvPr/>
        </p:nvPicPr>
        <p:blipFill>
          <a:blip r:embed="rId4" cstate="print"/>
          <a:srcRect/>
          <a:stretch>
            <a:fillRect/>
          </a:stretch>
        </p:blipFill>
        <p:spPr bwMode="auto">
          <a:xfrm>
            <a:off x="4060190" y="1520825"/>
            <a:ext cx="115697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6820535" y="3634740"/>
            <a:ext cx="139827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71472" y="1348567"/>
            <a:ext cx="8316000" cy="4289425"/>
          </a:xfrm>
          <a:prstGeom prst="rect">
            <a:avLst/>
          </a:prstGeom>
          <a:noFill/>
        </p:spPr>
        <p:txBody>
          <a:bodyPr wrap="square" lIns="0" tIns="0" rIns="0" bIns="0" rtlCol="0">
            <a:spAutoFit/>
          </a:bodyPr>
          <a:lstStyle/>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10.</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People of all ages happily walk along the pavement with eyes and hands</a:t>
            </a:r>
          </a:p>
          <a:p>
            <a:pPr eaLnBrk="0" latinLnBrk="1" hangingPunct="0">
              <a:lnSpc>
                <a:spcPct val="150000"/>
              </a:lnSpc>
              <a:spcBef>
                <a:spcPts val="140"/>
              </a:spcBef>
            </a:pPr>
            <a:r>
              <a:rPr lang="en-US" altLang="zh-CN" sz="1815" u="sng" kern="0" dirty="0" smtClean="0">
                <a:solidFill>
                  <a:srgbClr val="FF0000"/>
                </a:solidFill>
                <a:latin typeface="Times New Roman" panose="02020603050405020304" pitchFamily="65" charset="-122"/>
                <a:ea typeface="宋体" panose="02010600030101010101" pitchFamily="2" charset="-122"/>
              </a:rPr>
              <a:t>    glued    </a:t>
            </a:r>
            <a:r>
              <a:rPr lang="en-US" altLang="zh-CN" sz="1815" kern="0" dirty="0" smtClean="0">
                <a:solidFill>
                  <a:srgbClr val="000000"/>
                </a:solidFill>
                <a:latin typeface="Times New Roman" panose="02020603050405020304" pitchFamily="65" charset="-122"/>
                <a:ea typeface="宋体" panose="02010600030101010101" pitchFamily="2" charset="-122"/>
              </a:rPr>
              <a:t>(glue) to the mobile phone.</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考查过去分词。本句中</a:t>
            </a:r>
            <a:r>
              <a:rPr lang="en-US" altLang="zh-CN" sz="1815" kern="0" dirty="0" smtClean="0">
                <a:solidFill>
                  <a:srgbClr val="000000"/>
                </a:solidFill>
                <a:latin typeface="Times New Roman" panose="02020603050405020304" pitchFamily="65" charset="-122"/>
                <a:ea typeface="宋体" panose="02010600030101010101" pitchFamily="2" charset="-122"/>
              </a:rPr>
              <a:t>with eyes and hands</a:t>
            </a:r>
            <a:r>
              <a:rPr lang="en-US" altLang="zh-CN"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(glue) to the mobile phone</a:t>
            </a:r>
            <a:r>
              <a:rPr lang="zh-CN" altLang="en-US" sz="1815" kern="0" dirty="0" smtClean="0">
                <a:solidFill>
                  <a:srgbClr val="000000"/>
                </a:solidFill>
                <a:latin typeface="Times New Roman" panose="02020603050405020304" pitchFamily="65" charset="-122"/>
                <a:ea typeface="宋体" panose="02010600030101010101" pitchFamily="2" charset="-122"/>
              </a:rPr>
              <a:t>为“</a:t>
            </a:r>
            <a:r>
              <a:rPr lang="en-US" altLang="zh-CN" sz="1815" kern="0" dirty="0" smtClean="0">
                <a:solidFill>
                  <a:srgbClr val="000000"/>
                </a:solidFill>
                <a:latin typeface="Times New Roman" panose="02020603050405020304" pitchFamily="65" charset="-122"/>
                <a:ea typeface="宋体" panose="02010600030101010101" pitchFamily="2" charset="-122"/>
              </a:rPr>
              <a:t>with</a:t>
            </a:r>
            <a:r>
              <a:rPr lang="zh-CN" altLang="en-US" sz="1815" kern="0" dirty="0" smtClean="0">
                <a:solidFill>
                  <a:srgbClr val="000000"/>
                </a:solidFill>
                <a:latin typeface="Times New Roman" panose="02020603050405020304" pitchFamily="65" charset="-122"/>
                <a:ea typeface="宋体" panose="02010600030101010101" pitchFamily="2" charset="-122"/>
              </a:rPr>
              <a:t>的复合结构”，其中宾语</a:t>
            </a:r>
            <a:r>
              <a:rPr lang="en-US" altLang="zh-CN" sz="1815" kern="0" dirty="0" smtClean="0">
                <a:solidFill>
                  <a:srgbClr val="000000"/>
                </a:solidFill>
                <a:latin typeface="Times New Roman" panose="02020603050405020304" pitchFamily="65" charset="-122"/>
                <a:ea typeface="宋体" panose="02010600030101010101" pitchFamily="2" charset="-122"/>
              </a:rPr>
              <a:t>eyes and hands</a:t>
            </a:r>
            <a:r>
              <a:rPr lang="zh-CN" altLang="en-US" sz="1815" kern="0" dirty="0" smtClean="0">
                <a:solidFill>
                  <a:srgbClr val="000000"/>
                </a:solidFill>
                <a:latin typeface="Times New Roman" panose="02020603050405020304" pitchFamily="65" charset="-122"/>
                <a:ea typeface="宋体" panose="02010600030101010101" pitchFamily="2" charset="-122"/>
              </a:rPr>
              <a:t>和</a:t>
            </a:r>
            <a:r>
              <a:rPr lang="en-US" altLang="zh-CN" sz="1815" kern="0" dirty="0" smtClean="0">
                <a:solidFill>
                  <a:srgbClr val="000000"/>
                </a:solidFill>
                <a:latin typeface="Times New Roman" panose="02020603050405020304" pitchFamily="65" charset="-122"/>
                <a:ea typeface="宋体" panose="02010600030101010101" pitchFamily="2" charset="-122"/>
              </a:rPr>
              <a:t>glue</a:t>
            </a:r>
            <a:r>
              <a:rPr lang="zh-CN" altLang="en-US" sz="1815" kern="0" dirty="0" smtClean="0">
                <a:solidFill>
                  <a:srgbClr val="000000"/>
                </a:solidFill>
                <a:latin typeface="Times New Roman" panose="02020603050405020304" pitchFamily="65" charset="-122"/>
                <a:ea typeface="宋体" panose="02010600030101010101" pitchFamily="2" charset="-122"/>
              </a:rPr>
              <a:t>之间为被动关系，故用过去分词作宾语补足语。</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完成句子</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11.</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2020</a:t>
            </a:r>
            <a:r>
              <a:rPr lang="zh-CN" altLang="en-US" sz="1815" kern="0" dirty="0" smtClean="0">
                <a:solidFill>
                  <a:srgbClr val="000000"/>
                </a:solidFill>
                <a:latin typeface="Times New Roman" panose="02020603050405020304" pitchFamily="65" charset="-122"/>
                <a:ea typeface="宋体" panose="02010600030101010101" pitchFamily="2" charset="-122"/>
              </a:rPr>
              <a:t>全国</a:t>
            </a:r>
            <a:r>
              <a:rPr lang="en-US" altLang="zh-CN" sz="1815" kern="0" dirty="0" smtClean="0">
                <a:solidFill>
                  <a:srgbClr val="000000"/>
                </a:solidFill>
                <a:latin typeface="Times New Roman" panose="02020603050405020304" pitchFamily="65" charset="-122"/>
                <a:ea typeface="宋体" panose="02010600030101010101" pitchFamily="2" charset="-122"/>
              </a:rPr>
              <a:t>Ⅱ</a:t>
            </a:r>
            <a:r>
              <a:rPr lang="zh-CN" altLang="en-US" sz="1815" kern="0" dirty="0" smtClean="0">
                <a:solidFill>
                  <a:srgbClr val="000000"/>
                </a:solidFill>
                <a:latin typeface="Times New Roman" panose="02020603050405020304" pitchFamily="65" charset="-122"/>
                <a:ea typeface="宋体" panose="02010600030101010101" pitchFamily="2" charset="-122"/>
              </a:rPr>
              <a:t>，语法填空</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）它们是很棒的礼物，你会经常看到它们被红包和好运的信息装饰着。</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They make great gifts and you see them many times</a:t>
            </a:r>
            <a:r>
              <a:rPr lang="en-US" altLang="zh-CN" sz="1815" u="sng" kern="0" dirty="0" smtClean="0">
                <a:solidFill>
                  <a:srgbClr val="FF0000"/>
                </a:solidFill>
                <a:latin typeface="Times New Roman" panose="02020603050405020304" pitchFamily="65" charset="-122"/>
                <a:ea typeface="宋体" panose="02010600030101010101" pitchFamily="2" charset="-122"/>
              </a:rPr>
              <a:t>     decorated with     </a:t>
            </a:r>
            <a:r>
              <a:rPr lang="en-US" altLang="zh-CN" sz="1815" kern="0" dirty="0" smtClean="0">
                <a:solidFill>
                  <a:srgbClr val="000000"/>
                </a:solidFill>
                <a:latin typeface="Times New Roman" panose="02020603050405020304" pitchFamily="65" charset="-122"/>
                <a:ea typeface="宋体" panose="02010600030101010101" pitchFamily="2" charset="-122"/>
              </a:rPr>
              <a:t>red envelopes and messages of good fortune.</a:t>
            </a:r>
            <a:endParaRPr lang="zh-CN" altLang="en-US" dirty="0"/>
          </a:p>
        </p:txBody>
      </p:sp>
      <p:pic>
        <p:nvPicPr>
          <p:cNvPr id="4" name="图片 3" descr="textimage103.jpeg"/>
          <p:cNvPicPr>
            <a:picLocks noChangeAspect="1"/>
          </p:cNvPicPr>
          <p:nvPr/>
        </p:nvPicPr>
        <p:blipFill>
          <a:blip r:embed="rId3" cstate="print"/>
          <a:stretch>
            <a:fillRect/>
          </a:stretch>
        </p:blipFill>
        <p:spPr>
          <a:xfrm>
            <a:off x="1142976" y="1399320"/>
            <a:ext cx="406118" cy="272860"/>
          </a:xfrm>
          <a:prstGeom prst="rect">
            <a:avLst/>
          </a:prstGeom>
        </p:spPr>
      </p:pic>
      <p:pic>
        <p:nvPicPr>
          <p:cNvPr id="5" name="图片 3" descr="textimage103.jpeg"/>
          <p:cNvPicPr>
            <a:picLocks noChangeAspect="1"/>
          </p:cNvPicPr>
          <p:nvPr/>
        </p:nvPicPr>
        <p:blipFill>
          <a:blip r:embed="rId3" cstate="print"/>
          <a:stretch>
            <a:fillRect/>
          </a:stretch>
        </p:blipFill>
        <p:spPr>
          <a:xfrm>
            <a:off x="3571868" y="3899650"/>
            <a:ext cx="406118" cy="272860"/>
          </a:xfrm>
          <a:prstGeom prst="rect">
            <a:avLst/>
          </a:prstGeom>
        </p:spPr>
      </p:pic>
      <p:pic>
        <p:nvPicPr>
          <p:cNvPr id="6" name="Picture 4" descr="\\a015\吴双婷\线.tif"/>
          <p:cNvPicPr>
            <a:picLocks noChangeAspect="1" noChangeArrowheads="1"/>
          </p:cNvPicPr>
          <p:nvPr/>
        </p:nvPicPr>
        <p:blipFill>
          <a:blip r:embed="rId4" cstate="print"/>
          <a:srcRect/>
          <a:stretch>
            <a:fillRect/>
          </a:stretch>
        </p:blipFill>
        <p:spPr bwMode="auto">
          <a:xfrm>
            <a:off x="571500" y="1814830"/>
            <a:ext cx="97790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5428615" y="4787900"/>
            <a:ext cx="189738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99415" y="1205865"/>
            <a:ext cx="8488045" cy="3449320"/>
          </a:xfrm>
          <a:prstGeom prst="rect">
            <a:avLst/>
          </a:prstGeom>
          <a:noFill/>
        </p:spPr>
        <p:txBody>
          <a:bodyPr wrap="square" lIns="0" tIns="0" rIns="0" bIns="0" rtlCol="0">
            <a:spAutoFit/>
          </a:bodyPr>
          <a:lstStyle/>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12.(2020</a:t>
            </a:r>
            <a:r>
              <a:rPr lang="zh-CN" altLang="en-US" sz="1815" kern="0" dirty="0" smtClean="0">
                <a:solidFill>
                  <a:srgbClr val="000000"/>
                </a:solidFill>
                <a:latin typeface="Times New Roman" panose="02020603050405020304" pitchFamily="65" charset="-122"/>
                <a:ea typeface="宋体" panose="02010600030101010101" pitchFamily="2" charset="-122"/>
              </a:rPr>
              <a:t>全国</a:t>
            </a:r>
            <a:r>
              <a:rPr lang="en-US" altLang="zh-CN" sz="1815" kern="0" dirty="0" smtClean="0">
                <a:solidFill>
                  <a:srgbClr val="000000"/>
                </a:solidFill>
                <a:latin typeface="Times New Roman" panose="02020603050405020304" pitchFamily="65" charset="-122"/>
                <a:ea typeface="宋体" panose="02010600030101010101" pitchFamily="2" charset="-122"/>
              </a:rPr>
              <a:t>Ⅲ,</a:t>
            </a:r>
            <a:r>
              <a:rPr lang="zh-CN" altLang="en-US" sz="1815" kern="0" dirty="0" smtClean="0">
                <a:solidFill>
                  <a:srgbClr val="000000"/>
                </a:solidFill>
                <a:latin typeface="Times New Roman" panose="02020603050405020304" pitchFamily="65" charset="-122"/>
                <a:ea typeface="宋体" panose="02010600030101010101" pitchFamily="2" charset="-122"/>
              </a:rPr>
              <a:t>语法填空</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）当他看到雾从江上升起，柔软的云围绕着山顶时，他流下了眼泪。</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And when he saw the mists rising from the river and the soft clouds</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surrounding the mountain tops</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he was reduced to tears.</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句型转换</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13.</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2016</a:t>
            </a:r>
            <a:r>
              <a:rPr lang="zh-CN" altLang="en-US" sz="1815" kern="0" dirty="0" smtClean="0">
                <a:solidFill>
                  <a:srgbClr val="000000"/>
                </a:solidFill>
                <a:latin typeface="Times New Roman" panose="02020603050405020304" pitchFamily="65" charset="-122"/>
                <a:ea typeface="宋体" panose="02010600030101010101" pitchFamily="2" charset="-122"/>
              </a:rPr>
              <a:t>课标全国</a:t>
            </a:r>
            <a:r>
              <a:rPr lang="en-US" altLang="zh-CN" sz="1815" kern="0" dirty="0" smtClean="0">
                <a:solidFill>
                  <a:srgbClr val="000000"/>
                </a:solidFill>
                <a:latin typeface="Times New Roman" panose="02020603050405020304" pitchFamily="65" charset="-122"/>
                <a:ea typeface="宋体" panose="02010600030101010101" pitchFamily="2" charset="-122"/>
              </a:rPr>
              <a:t>Ⅰ</a:t>
            </a:r>
            <a:r>
              <a:rPr lang="zh-CN" altLang="en-US" sz="1815" kern="0" dirty="0" smtClean="0">
                <a:solidFill>
                  <a:srgbClr val="000000"/>
                </a:solidFill>
                <a:latin typeface="Times New Roman" panose="02020603050405020304" pitchFamily="65" charset="-122"/>
                <a:ea typeface="宋体" panose="02010600030101010101" pitchFamily="2" charset="-122"/>
              </a:rPr>
              <a:t>，完形填空，</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Approaching the vehicle, they saw that a woman was trying to get out of the broken window.</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→Approaching the vehicle, they </a:t>
            </a:r>
            <a:r>
              <a:rPr lang="en-US" altLang="zh-CN" sz="1815" u="sng" kern="0" dirty="0" smtClean="0">
                <a:solidFill>
                  <a:srgbClr val="FF0000"/>
                </a:solidFill>
                <a:latin typeface="Times New Roman" panose="02020603050405020304" pitchFamily="65" charset="-122"/>
                <a:ea typeface="宋体" panose="02010600030101010101" pitchFamily="2" charset="-122"/>
              </a:rPr>
              <a:t>saw a woman trying</a:t>
            </a:r>
            <a:r>
              <a:rPr lang="en-US" altLang="zh-CN" sz="1815" kern="0" dirty="0" smtClean="0">
                <a:solidFill>
                  <a:srgbClr val="000000"/>
                </a:solidFill>
                <a:latin typeface="Times New Roman" panose="02020603050405020304" pitchFamily="65" charset="-122"/>
                <a:ea typeface="宋体" panose="02010600030101010101" pitchFamily="2" charset="-122"/>
              </a:rPr>
              <a:t>  to get out of the broken window.</a:t>
            </a:r>
            <a:endParaRPr lang="zh-CN" altLang="en-US" dirty="0"/>
          </a:p>
        </p:txBody>
      </p:sp>
      <p:pic>
        <p:nvPicPr>
          <p:cNvPr id="6" name="图片 3" descr="textimage103.jpeg"/>
          <p:cNvPicPr>
            <a:picLocks noChangeAspect="1"/>
          </p:cNvPicPr>
          <p:nvPr/>
        </p:nvPicPr>
        <p:blipFill>
          <a:blip r:embed="rId3" cstate="print"/>
          <a:stretch>
            <a:fillRect/>
          </a:stretch>
        </p:blipFill>
        <p:spPr>
          <a:xfrm>
            <a:off x="4000496" y="3420269"/>
            <a:ext cx="406118" cy="272860"/>
          </a:xfrm>
          <a:prstGeom prst="rect">
            <a:avLst/>
          </a:prstGeom>
        </p:spPr>
      </p:pic>
      <p:pic>
        <p:nvPicPr>
          <p:cNvPr id="7" name="图片 4" descr="textimage24.jpeg"/>
          <p:cNvPicPr>
            <a:picLocks noChangeAspect="1"/>
          </p:cNvPicPr>
          <p:nvPr/>
        </p:nvPicPr>
        <p:blipFill>
          <a:blip r:embed="rId4" cstate="print"/>
          <a:stretch>
            <a:fillRect/>
          </a:stretch>
        </p:blipFill>
        <p:spPr>
          <a:xfrm>
            <a:off x="3214678" y="1277129"/>
            <a:ext cx="442819" cy="288183"/>
          </a:xfrm>
          <a:prstGeom prst="rect">
            <a:avLst/>
          </a:prstGeom>
        </p:spPr>
      </p:pic>
      <p:pic>
        <p:nvPicPr>
          <p:cNvPr id="5" name="Picture 4" descr="\\a015\吴双婷\线.tif"/>
          <p:cNvPicPr>
            <a:picLocks noChangeAspect="1" noChangeArrowheads="1"/>
          </p:cNvPicPr>
          <p:nvPr/>
        </p:nvPicPr>
        <p:blipFill>
          <a:blip r:embed="rId5" cstate="print"/>
          <a:srcRect/>
          <a:stretch>
            <a:fillRect/>
          </a:stretch>
        </p:blipFill>
        <p:spPr bwMode="auto">
          <a:xfrm>
            <a:off x="460375" y="2540000"/>
            <a:ext cx="2889250"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5" cstate="print"/>
          <a:srcRect/>
          <a:stretch>
            <a:fillRect/>
          </a:stretch>
        </p:blipFill>
        <p:spPr bwMode="auto">
          <a:xfrm>
            <a:off x="3405505" y="4298315"/>
            <a:ext cx="197421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8"/>
                                        </p:tgtEl>
                                      </p:cBhvr>
                                    </p:animEffect>
                                    <p:set>
                                      <p:cBhvr>
                                        <p:cTn id="12"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00034" y="777063"/>
            <a:ext cx="8501090" cy="5544820"/>
          </a:xfrm>
          <a:prstGeom prst="rect">
            <a:avLst/>
          </a:prstGeom>
          <a:noFill/>
        </p:spPr>
        <p:txBody>
          <a:bodyPr wrap="square" lIns="0" tIns="0" rIns="0" bIns="0" rtlCol="0">
            <a:spAutoFit/>
          </a:bodyPr>
          <a:lstStyle/>
          <a:p>
            <a:pPr eaLnBrk="0" latinLnBrk="1" hangingPunct="0">
              <a:lnSpc>
                <a:spcPct val="150000"/>
              </a:lnSpc>
              <a:spcBef>
                <a:spcPts val="140"/>
              </a:spcBef>
            </a:pPr>
            <a:r>
              <a:rPr lang="en-US" dirty="0" smtClean="0">
                <a:latin typeface="Times New Roman" panose="02020603050405020304" pitchFamily="18" charset="0"/>
                <a:cs typeface="Times New Roman" panose="02020603050405020304" pitchFamily="18" charset="0"/>
              </a:rPr>
              <a:t>17. </a:t>
            </a:r>
            <a:r>
              <a:rPr lang="en-US" u="sng" dirty="0" smtClean="0">
                <a:solidFill>
                  <a:srgbClr val="FF0000"/>
                </a:solidFill>
                <a:latin typeface="Times New Roman" panose="02020603050405020304" pitchFamily="18" charset="0"/>
                <a:cs typeface="Times New Roman" panose="02020603050405020304" pitchFamily="18" charset="0"/>
              </a:rPr>
              <a:t>  lecture   </a:t>
            </a:r>
            <a:r>
              <a:rPr lang="en-US" i="1"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a:t>
            </a:r>
            <a:r>
              <a:rPr lang="zh-CN" altLang="en-US" spc="-150" dirty="0" smtClean="0">
                <a:latin typeface="Times New Roman" panose="02020603050405020304" pitchFamily="18" charset="0"/>
                <a:cs typeface="Times New Roman" panose="02020603050405020304" pitchFamily="18" charset="0"/>
              </a:rPr>
              <a:t>尤指大学里的）讲座，讲课</a:t>
            </a:r>
            <a:r>
              <a:rPr lang="zh-CN" altLang="en-US" dirty="0" smtClean="0">
                <a:latin typeface="Times New Roman" panose="02020603050405020304" pitchFamily="18" charset="0"/>
                <a:cs typeface="Times New Roman" panose="02020603050405020304" pitchFamily="18" charset="0"/>
              </a:rPr>
              <a:t>，演讲→</a:t>
            </a:r>
            <a:r>
              <a:rPr lang="zh-CN" altLang="en-US" u="sng"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lecturer   </a:t>
            </a:r>
            <a:r>
              <a:rPr lang="en-US" i="1" dirty="0" smtClean="0">
                <a:latin typeface="Times New Roman" panose="02020603050405020304" pitchFamily="18" charset="0"/>
                <a:cs typeface="Times New Roman" panose="02020603050405020304" pitchFamily="18" charset="0"/>
              </a:rPr>
              <a:t>n.</a:t>
            </a:r>
            <a:r>
              <a:rPr lang="zh-CN" altLang="en-US" spc="-150" dirty="0" smtClean="0">
                <a:latin typeface="Times New Roman" panose="02020603050405020304" pitchFamily="18" charset="0"/>
                <a:cs typeface="Times New Roman" panose="02020603050405020304" pitchFamily="18" charset="0"/>
              </a:rPr>
              <a:t>讲课者，讲演者；</a:t>
            </a:r>
            <a:r>
              <a:rPr lang="zh-CN" altLang="en-US" dirty="0" smtClean="0">
                <a:latin typeface="Times New Roman" panose="02020603050405020304" pitchFamily="18" charset="0"/>
                <a:cs typeface="Times New Roman" panose="02020603050405020304" pitchFamily="18" charset="0"/>
              </a:rPr>
              <a:t>讲师</a:t>
            </a:r>
            <a:r>
              <a:rPr lang="en-US" altLang="zh-CN" dirty="0" smtClean="0">
                <a:latin typeface="Times New Roman" panose="02020603050405020304" pitchFamily="18" charset="0"/>
                <a:cs typeface="Times New Roman" panose="02020603050405020304" pitchFamily="18" charset="0"/>
              </a:rPr>
              <a:t>18. </a:t>
            </a:r>
            <a:r>
              <a:rPr lang="en-US" altLang="zh-CN" u="sng"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permission    </a:t>
            </a:r>
            <a:r>
              <a:rPr lang="en-US" i="1"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允许，许可→ </a:t>
            </a:r>
            <a:r>
              <a:rPr lang="zh-CN" altLang="en-US" u="sng"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permit    </a:t>
            </a:r>
            <a:r>
              <a:rPr lang="en-US" i="1" dirty="0" smtClean="0">
                <a:latin typeface="Times New Roman" panose="02020603050405020304" pitchFamily="18" charset="0"/>
                <a:cs typeface="Times New Roman" panose="02020603050405020304" pitchFamily="18" charset="0"/>
              </a:rPr>
              <a:t>v</a:t>
            </a:r>
            <a:r>
              <a:rPr lang="en-US"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允许，准许 </a:t>
            </a:r>
            <a:r>
              <a:rPr lang="en-US" i="1"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许可证</a:t>
            </a:r>
          </a:p>
          <a:p>
            <a:pPr marL="342900" indent="-342900" eaLnBrk="0" latinLnBrk="1" hangingPunct="0">
              <a:lnSpc>
                <a:spcPct val="150000"/>
              </a:lnSpc>
              <a:spcBef>
                <a:spcPts val="140"/>
              </a:spcBef>
            </a:pPr>
            <a:r>
              <a:rPr lang="en-US" dirty="0" smtClean="0">
                <a:latin typeface="Times New Roman" panose="02020603050405020304" pitchFamily="18" charset="0"/>
                <a:cs typeface="Times New Roman" panose="02020603050405020304" pitchFamily="18" charset="0"/>
              </a:rPr>
              <a:t>19.</a:t>
            </a:r>
            <a:r>
              <a:rPr lang="en-US" u="sng" dirty="0" smtClean="0">
                <a:solidFill>
                  <a:srgbClr val="FF0000"/>
                </a:solidFill>
                <a:latin typeface="Times New Roman" panose="02020603050405020304" pitchFamily="18" charset="0"/>
                <a:cs typeface="Times New Roman" panose="02020603050405020304" pitchFamily="18" charset="0"/>
              </a:rPr>
              <a:t>   majority    </a:t>
            </a:r>
            <a:r>
              <a:rPr lang="en-US" i="1"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多数，大多数（人或物）→ </a:t>
            </a:r>
            <a:r>
              <a:rPr lang="zh-CN" altLang="en-US" u="sng"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major    </a:t>
            </a:r>
            <a:r>
              <a:rPr lang="en-US" i="1" dirty="0" smtClean="0">
                <a:latin typeface="Times New Roman" panose="02020603050405020304" pitchFamily="18" charset="0"/>
                <a:cs typeface="Times New Roman" panose="02020603050405020304" pitchFamily="18" charset="0"/>
              </a:rPr>
              <a:t>adj.</a:t>
            </a:r>
            <a:r>
              <a:rPr lang="zh-CN" altLang="en-US" dirty="0" smtClean="0">
                <a:latin typeface="Times New Roman" panose="02020603050405020304" pitchFamily="18" charset="0"/>
                <a:cs typeface="Times New Roman" panose="02020603050405020304" pitchFamily="18" charset="0"/>
              </a:rPr>
              <a:t>主要的；重要的</a:t>
            </a:r>
            <a:r>
              <a:rPr lang="en-US" i="1"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主修课</a:t>
            </a:r>
            <a:endParaRPr lang="en-US" altLang="zh-CN" dirty="0" smtClean="0">
              <a:latin typeface="Times New Roman" panose="02020603050405020304" pitchFamily="18" charset="0"/>
              <a:cs typeface="Times New Roman" panose="02020603050405020304" pitchFamily="18" charset="0"/>
            </a:endParaRPr>
          </a:p>
          <a:p>
            <a:pPr marL="342900" indent="-342900" eaLnBrk="0" latinLnBrk="1" hangingPunct="0">
              <a:lnSpc>
                <a:spcPct val="150000"/>
              </a:lnSpc>
              <a:spcBef>
                <a:spcPts val="140"/>
              </a:spcBef>
            </a:pPr>
            <a:r>
              <a:rPr lang="zh-CN" altLang="en-US" dirty="0" smtClean="0">
                <a:latin typeface="Times New Roman" panose="02020603050405020304" pitchFamily="18" charset="0"/>
                <a:cs typeface="Times New Roman" panose="02020603050405020304" pitchFamily="18" charset="0"/>
              </a:rPr>
              <a:t>程；专业课；主修学生</a:t>
            </a:r>
            <a:r>
              <a:rPr lang="en-US" i="1" dirty="0" smtClean="0">
                <a:latin typeface="Times New Roman" panose="02020603050405020304" pitchFamily="18" charset="0"/>
                <a:cs typeface="Times New Roman" panose="02020603050405020304" pitchFamily="18" charset="0"/>
              </a:rPr>
              <a:t>v.</a:t>
            </a:r>
            <a:r>
              <a:rPr lang="zh-CN" altLang="en-US" dirty="0" smtClean="0">
                <a:latin typeface="Times New Roman" panose="02020603050405020304" pitchFamily="18" charset="0"/>
                <a:cs typeface="Times New Roman" panose="02020603050405020304" pitchFamily="18" charset="0"/>
              </a:rPr>
              <a:t>主修</a:t>
            </a: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20. </a:t>
            </a:r>
            <a:r>
              <a:rPr lang="en-US" altLang="zh-CN" u="sng"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electricity    </a:t>
            </a:r>
            <a:r>
              <a:rPr lang="en-US" i="1"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电→</a:t>
            </a:r>
            <a:r>
              <a:rPr lang="zh-CN" altLang="en-US"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electrical    </a:t>
            </a:r>
            <a:r>
              <a:rPr lang="en-US" i="1" dirty="0" smtClean="0">
                <a:latin typeface="Times New Roman" panose="02020603050405020304" pitchFamily="18" charset="0"/>
                <a:cs typeface="Times New Roman" panose="02020603050405020304" pitchFamily="18" charset="0"/>
              </a:rPr>
              <a:t>adj.</a:t>
            </a:r>
            <a:r>
              <a:rPr lang="zh-CN" altLang="en-US" dirty="0" smtClean="0">
                <a:latin typeface="Times New Roman" panose="02020603050405020304" pitchFamily="18" charset="0"/>
                <a:cs typeface="Times New Roman" panose="02020603050405020304" pitchFamily="18" charset="0"/>
              </a:rPr>
              <a:t>发电的；用电的→ </a:t>
            </a:r>
            <a:r>
              <a:rPr lang="zh-CN" altLang="en-US" u="sng"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electrician    </a:t>
            </a:r>
            <a:r>
              <a:rPr lang="en-US" i="1"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电工；电器技师</a:t>
            </a: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21.</a:t>
            </a:r>
            <a:r>
              <a:rPr lang="en-US" altLang="zh-CN" u="sng"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remove    </a:t>
            </a:r>
            <a:r>
              <a:rPr lang="en-US" i="1" dirty="0" smtClean="0">
                <a:latin typeface="Times New Roman" panose="02020603050405020304" pitchFamily="18" charset="0"/>
                <a:cs typeface="Times New Roman" panose="02020603050405020304" pitchFamily="18" charset="0"/>
              </a:rPr>
              <a:t>v</a:t>
            </a:r>
            <a:r>
              <a:rPr lang="en-US"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移走，搬走，去掉→ </a:t>
            </a:r>
            <a:r>
              <a:rPr lang="zh-CN" altLang="en-US" u="sng"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removal    </a:t>
            </a:r>
            <a:r>
              <a:rPr lang="en-US" i="1"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移动，调动；除去；免</a:t>
            </a:r>
          </a:p>
          <a:p>
            <a:pPr marL="342900" indent="-342900" eaLnBrk="0" latinLnBrk="1" hangingPunct="0">
              <a:lnSpc>
                <a:spcPct val="150000"/>
              </a:lnSpc>
              <a:spcBef>
                <a:spcPts val="140"/>
              </a:spcBef>
            </a:pPr>
            <a:r>
              <a:rPr lang="en-US" dirty="0" smtClean="0">
                <a:latin typeface="Times New Roman" panose="02020603050405020304" pitchFamily="18" charset="0"/>
                <a:cs typeface="Times New Roman" panose="02020603050405020304" pitchFamily="18" charset="0"/>
              </a:rPr>
              <a:t>22. </a:t>
            </a:r>
            <a:r>
              <a:rPr lang="en-US" u="sng" dirty="0" smtClean="0">
                <a:solidFill>
                  <a:srgbClr val="FF0000"/>
                </a:solidFill>
                <a:latin typeface="Times New Roman" panose="02020603050405020304" pitchFamily="18" charset="0"/>
                <a:cs typeface="Times New Roman" panose="02020603050405020304" pitchFamily="18" charset="0"/>
              </a:rPr>
              <a:t>     urge    </a:t>
            </a:r>
            <a:r>
              <a:rPr lang="en-US" i="1" dirty="0" smtClean="0">
                <a:latin typeface="Times New Roman" panose="02020603050405020304" pitchFamily="18" charset="0"/>
                <a:cs typeface="Times New Roman" panose="02020603050405020304" pitchFamily="18" charset="0"/>
              </a:rPr>
              <a:t>v</a:t>
            </a:r>
            <a:r>
              <a:rPr lang="en-US"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竭力主张，强烈要求，敦促→ </a:t>
            </a:r>
            <a:r>
              <a:rPr lang="zh-CN" altLang="en-US" u="sng"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urgency    </a:t>
            </a:r>
            <a:r>
              <a:rPr lang="en-US" i="1" dirty="0" err="1" smtClean="0">
                <a:latin typeface="Times New Roman" panose="02020603050405020304" pitchFamily="18" charset="0"/>
                <a:cs typeface="Times New Roman" panose="02020603050405020304" pitchFamily="18" charset="0"/>
              </a:rPr>
              <a:t>n</a:t>
            </a:r>
            <a:r>
              <a:rPr lang="en-US" dirty="0" err="1" smtClean="0">
                <a:latin typeface="Times New Roman" panose="02020603050405020304" pitchFamily="18" charset="0"/>
                <a:cs typeface="Times New Roman" panose="02020603050405020304" pitchFamily="18" charset="0"/>
              </a:rPr>
              <a:t>.［U</a:t>
            </a:r>
            <a:r>
              <a:rPr lang="en-US"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紧急，紧迫→</a:t>
            </a:r>
            <a:endParaRPr lang="en-US" altLang="zh-CN" dirty="0" smtClean="0">
              <a:latin typeface="Times New Roman" panose="02020603050405020304" pitchFamily="18" charset="0"/>
              <a:cs typeface="Times New Roman" panose="02020603050405020304" pitchFamily="18" charset="0"/>
            </a:endParaRPr>
          </a:p>
          <a:p>
            <a:pPr marL="342900" indent="-342900" eaLnBrk="0" latinLnBrk="1" hangingPunct="0">
              <a:lnSpc>
                <a:spcPct val="150000"/>
              </a:lnSpc>
              <a:spcBef>
                <a:spcPts val="140"/>
              </a:spcBef>
            </a:pPr>
            <a:r>
              <a:rPr lang="zh-CN" altLang="en-US" u="sng" dirty="0" smtClean="0">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urgent    </a:t>
            </a:r>
            <a:r>
              <a:rPr lang="en-US" i="1" dirty="0" smtClean="0">
                <a:latin typeface="Times New Roman" panose="02020603050405020304" pitchFamily="18" charset="0"/>
                <a:cs typeface="Times New Roman" panose="02020603050405020304" pitchFamily="18" charset="0"/>
              </a:rPr>
              <a:t>adj.</a:t>
            </a:r>
            <a:r>
              <a:rPr lang="zh-CN" altLang="en-US" dirty="0" smtClean="0">
                <a:latin typeface="Times New Roman" panose="02020603050405020304" pitchFamily="18" charset="0"/>
                <a:cs typeface="Times New Roman" panose="02020603050405020304" pitchFamily="18" charset="0"/>
              </a:rPr>
              <a:t>紧急的；急切的</a:t>
            </a: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23.</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concerned    </a:t>
            </a:r>
            <a:r>
              <a:rPr lang="en-US" i="1" dirty="0" smtClean="0">
                <a:latin typeface="Times New Roman" panose="02020603050405020304" pitchFamily="18" charset="0"/>
                <a:cs typeface="Times New Roman" panose="02020603050405020304" pitchFamily="18" charset="0"/>
              </a:rPr>
              <a:t>adj</a:t>
            </a:r>
            <a:r>
              <a:rPr lang="en-US"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焦急的，担忧的→  </a:t>
            </a:r>
            <a:r>
              <a:rPr lang="zh-CN" altLang="en-US" u="sng"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concern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 ［U］</a:t>
            </a:r>
            <a:r>
              <a:rPr lang="zh-CN" altLang="en-US" dirty="0" smtClean="0">
                <a:latin typeface="Times New Roman" panose="02020603050405020304" pitchFamily="18" charset="0"/>
                <a:cs typeface="Times New Roman" panose="02020603050405020304" pitchFamily="18" charset="0"/>
              </a:rPr>
              <a:t>担心；关心 ［</a:t>
            </a:r>
            <a:r>
              <a:rPr lang="en-US" dirty="0" smtClean="0">
                <a:latin typeface="Times New Roman" panose="02020603050405020304" pitchFamily="18" charset="0"/>
                <a:cs typeface="Times New Roman" panose="02020603050405020304" pitchFamily="18" charset="0"/>
              </a:rPr>
              <a:t>C］</a:t>
            </a:r>
            <a:r>
              <a:rPr lang="zh-CN" altLang="en-US" dirty="0" smtClean="0">
                <a:latin typeface="Times New Roman" panose="02020603050405020304" pitchFamily="18" charset="0"/>
                <a:cs typeface="Times New Roman" panose="02020603050405020304" pitchFamily="18" charset="0"/>
              </a:rPr>
              <a:t>关心之事</a:t>
            </a:r>
            <a:r>
              <a:rPr lang="en-US" i="1" dirty="0" err="1" smtClean="0">
                <a:latin typeface="Times New Roman" panose="02020603050405020304" pitchFamily="18" charset="0"/>
                <a:cs typeface="Times New Roman" panose="02020603050405020304" pitchFamily="18" charset="0"/>
              </a:rPr>
              <a:t>vt</a:t>
            </a:r>
            <a:r>
              <a:rPr lang="en-US"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涉及，影响；让（某人）担忧→ </a:t>
            </a:r>
            <a:r>
              <a:rPr lang="zh-CN" altLang="en-US" u="sng"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concerning </a:t>
            </a:r>
            <a:r>
              <a:rPr lang="en-US" dirty="0" smtClean="0">
                <a:solidFill>
                  <a:srgbClr val="FF0000"/>
                </a:solidFill>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prep.</a:t>
            </a:r>
            <a:r>
              <a:rPr lang="zh-CN" altLang="en-US" dirty="0" smtClean="0">
                <a:latin typeface="Times New Roman" panose="02020603050405020304" pitchFamily="18" charset="0"/>
                <a:cs typeface="Times New Roman" panose="02020603050405020304" pitchFamily="18" charset="0"/>
              </a:rPr>
              <a:t>关于；涉及</a:t>
            </a: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24.  </a:t>
            </a:r>
            <a:r>
              <a:rPr lang="en-US" altLang="zh-CN" u="sng" dirty="0" smtClean="0">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contribute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v</a:t>
            </a:r>
            <a:r>
              <a:rPr lang="en-US"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促成，造成（某事发生）→  </a:t>
            </a:r>
            <a:r>
              <a:rPr lang="en-US" u="sng" dirty="0" smtClean="0">
                <a:solidFill>
                  <a:srgbClr val="FF0000"/>
                </a:solidFill>
                <a:latin typeface="Times New Roman" panose="02020603050405020304" pitchFamily="18" charset="0"/>
                <a:cs typeface="Times New Roman" panose="02020603050405020304" pitchFamily="18" charset="0"/>
              </a:rPr>
              <a:t>contribution</a:t>
            </a:r>
            <a:r>
              <a:rPr lang="en-US" dirty="0" smtClean="0">
                <a:solidFill>
                  <a:srgbClr val="FF0000"/>
                </a:solidFill>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捐献；贡献物；稿件→ </a:t>
            </a:r>
            <a:r>
              <a:rPr lang="zh-CN" altLang="en-US" u="sng" dirty="0" smtClean="0">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contributo</a:t>
            </a:r>
            <a:r>
              <a:rPr lang="en-US" dirty="0" smtClean="0">
                <a:solidFill>
                  <a:srgbClr val="FF0000"/>
                </a:solidFill>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捐款者；撰稿人；（尤指不愉快事件的）促成因素</a:t>
            </a:r>
          </a:p>
        </p:txBody>
      </p:sp>
      <p:pic>
        <p:nvPicPr>
          <p:cNvPr id="3" name="Picture 4" descr="\\a015\吴双婷\线.tif"/>
          <p:cNvPicPr>
            <a:picLocks noChangeAspect="1" noChangeArrowheads="1"/>
          </p:cNvPicPr>
          <p:nvPr/>
        </p:nvPicPr>
        <p:blipFill>
          <a:blip r:embed="rId3" cstate="print"/>
          <a:srcRect/>
          <a:stretch>
            <a:fillRect/>
          </a:stretch>
        </p:blipFill>
        <p:spPr bwMode="auto">
          <a:xfrm>
            <a:off x="802005" y="823595"/>
            <a:ext cx="912495"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5589270" y="823595"/>
            <a:ext cx="1029970"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856615" y="1239520"/>
            <a:ext cx="137795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3829050" y="1239520"/>
            <a:ext cx="101282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3" cstate="print"/>
          <a:srcRect/>
          <a:stretch>
            <a:fillRect/>
          </a:stretch>
        </p:blipFill>
        <p:spPr bwMode="auto">
          <a:xfrm>
            <a:off x="802005" y="1672590"/>
            <a:ext cx="1107440"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3" cstate="print"/>
          <a:srcRect/>
          <a:stretch>
            <a:fillRect/>
          </a:stretch>
        </p:blipFill>
        <p:spPr bwMode="auto">
          <a:xfrm>
            <a:off x="4926965" y="1672590"/>
            <a:ext cx="931545"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3" cstate="print"/>
          <a:srcRect/>
          <a:stretch>
            <a:fillRect/>
          </a:stretch>
        </p:blipFill>
        <p:spPr bwMode="auto">
          <a:xfrm>
            <a:off x="821690" y="2538095"/>
            <a:ext cx="1317625" cy="356870"/>
          </a:xfrm>
          <a:prstGeom prst="rect">
            <a:avLst/>
          </a:prstGeom>
          <a:noFill/>
          <a:ln w="9525">
            <a:noFill/>
            <a:miter lim="800000"/>
            <a:headEnd/>
            <a:tailEnd/>
          </a:ln>
        </p:spPr>
      </p:pic>
      <p:pic>
        <p:nvPicPr>
          <p:cNvPr id="10" name="Picture 4" descr="\\a015\吴双婷\线.tif"/>
          <p:cNvPicPr>
            <a:picLocks noChangeAspect="1" noChangeArrowheads="1"/>
          </p:cNvPicPr>
          <p:nvPr/>
        </p:nvPicPr>
        <p:blipFill>
          <a:blip r:embed="rId3" cstate="print"/>
          <a:srcRect/>
          <a:stretch>
            <a:fillRect/>
          </a:stretch>
        </p:blipFill>
        <p:spPr bwMode="auto">
          <a:xfrm>
            <a:off x="2828925" y="2538095"/>
            <a:ext cx="1245235" cy="35687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3" cstate="print"/>
          <a:srcRect/>
          <a:stretch>
            <a:fillRect/>
          </a:stretch>
        </p:blipFill>
        <p:spPr bwMode="auto">
          <a:xfrm>
            <a:off x="6320790" y="2538095"/>
            <a:ext cx="1359535" cy="356870"/>
          </a:xfrm>
          <a:prstGeom prst="rect">
            <a:avLst/>
          </a:prstGeom>
          <a:noFill/>
          <a:ln w="9525">
            <a:noFill/>
            <a:miter lim="800000"/>
            <a:headEnd/>
            <a:tailEnd/>
          </a:ln>
        </p:spPr>
      </p:pic>
      <p:pic>
        <p:nvPicPr>
          <p:cNvPr id="12" name="Picture 4" descr="\\a015\吴双婷\线.tif"/>
          <p:cNvPicPr>
            <a:picLocks noChangeAspect="1" noChangeArrowheads="1"/>
          </p:cNvPicPr>
          <p:nvPr/>
        </p:nvPicPr>
        <p:blipFill>
          <a:blip r:embed="rId3" cstate="print"/>
          <a:srcRect/>
          <a:stretch>
            <a:fillRect/>
          </a:stretch>
        </p:blipFill>
        <p:spPr bwMode="auto">
          <a:xfrm>
            <a:off x="821690" y="3366135"/>
            <a:ext cx="1088390" cy="356870"/>
          </a:xfrm>
          <a:prstGeom prst="rect">
            <a:avLst/>
          </a:prstGeom>
          <a:noFill/>
          <a:ln w="9525">
            <a:noFill/>
            <a:miter lim="800000"/>
            <a:headEnd/>
            <a:tailEnd/>
          </a:ln>
        </p:spPr>
      </p:pic>
      <p:pic>
        <p:nvPicPr>
          <p:cNvPr id="13" name="Picture 4" descr="\\a015\吴双婷\线.tif"/>
          <p:cNvPicPr>
            <a:picLocks noChangeAspect="1" noChangeArrowheads="1"/>
          </p:cNvPicPr>
          <p:nvPr/>
        </p:nvPicPr>
        <p:blipFill>
          <a:blip r:embed="rId3" cstate="print"/>
          <a:srcRect/>
          <a:stretch>
            <a:fillRect/>
          </a:stretch>
        </p:blipFill>
        <p:spPr bwMode="auto">
          <a:xfrm>
            <a:off x="4143375" y="3357245"/>
            <a:ext cx="1173480" cy="356870"/>
          </a:xfrm>
          <a:prstGeom prst="rect">
            <a:avLst/>
          </a:prstGeom>
          <a:noFill/>
          <a:ln w="9525">
            <a:noFill/>
            <a:miter lim="800000"/>
            <a:headEnd/>
            <a:tailEnd/>
          </a:ln>
        </p:spPr>
      </p:pic>
      <p:pic>
        <p:nvPicPr>
          <p:cNvPr id="14" name="Picture 4" descr="\\a015\吴双婷\线.tif"/>
          <p:cNvPicPr>
            <a:picLocks noChangeAspect="1" noChangeArrowheads="1"/>
          </p:cNvPicPr>
          <p:nvPr/>
        </p:nvPicPr>
        <p:blipFill>
          <a:blip r:embed="rId3" cstate="print"/>
          <a:srcRect/>
          <a:stretch>
            <a:fillRect/>
          </a:stretch>
        </p:blipFill>
        <p:spPr bwMode="auto">
          <a:xfrm>
            <a:off x="821690" y="3777615"/>
            <a:ext cx="892175" cy="356870"/>
          </a:xfrm>
          <a:prstGeom prst="rect">
            <a:avLst/>
          </a:prstGeom>
          <a:noFill/>
          <a:ln w="9525">
            <a:noFill/>
            <a:miter lim="800000"/>
            <a:headEnd/>
            <a:tailEnd/>
          </a:ln>
        </p:spPr>
      </p:pic>
      <p:pic>
        <p:nvPicPr>
          <p:cNvPr id="15" name="Picture 4" descr="\\a015\吴双婷\线.tif"/>
          <p:cNvPicPr>
            <a:picLocks noChangeAspect="1" noChangeArrowheads="1"/>
          </p:cNvPicPr>
          <p:nvPr/>
        </p:nvPicPr>
        <p:blipFill>
          <a:blip r:embed="rId3" cstate="print"/>
          <a:srcRect/>
          <a:stretch>
            <a:fillRect/>
          </a:stretch>
        </p:blipFill>
        <p:spPr bwMode="auto">
          <a:xfrm>
            <a:off x="4963795" y="3777615"/>
            <a:ext cx="1092835" cy="356870"/>
          </a:xfrm>
          <a:prstGeom prst="rect">
            <a:avLst/>
          </a:prstGeom>
          <a:noFill/>
          <a:ln w="9525">
            <a:noFill/>
            <a:miter lim="800000"/>
            <a:headEnd/>
            <a:tailEnd/>
          </a:ln>
        </p:spPr>
      </p:pic>
      <p:pic>
        <p:nvPicPr>
          <p:cNvPr id="16" name="Picture 4" descr="\\a015\吴双婷\线.tif"/>
          <p:cNvPicPr>
            <a:picLocks noChangeAspect="1" noChangeArrowheads="1"/>
          </p:cNvPicPr>
          <p:nvPr/>
        </p:nvPicPr>
        <p:blipFill>
          <a:blip r:embed="rId3" cstate="print"/>
          <a:srcRect/>
          <a:stretch>
            <a:fillRect/>
          </a:stretch>
        </p:blipFill>
        <p:spPr bwMode="auto">
          <a:xfrm>
            <a:off x="499745" y="4206240"/>
            <a:ext cx="1022350" cy="356870"/>
          </a:xfrm>
          <a:prstGeom prst="rect">
            <a:avLst/>
          </a:prstGeom>
          <a:noFill/>
          <a:ln w="9525">
            <a:noFill/>
            <a:miter lim="800000"/>
            <a:headEnd/>
            <a:tailEnd/>
          </a:ln>
        </p:spPr>
      </p:pic>
      <p:pic>
        <p:nvPicPr>
          <p:cNvPr id="17" name="Picture 4" descr="\\a015\吴双婷\线.tif"/>
          <p:cNvPicPr>
            <a:picLocks noChangeAspect="1" noChangeArrowheads="1"/>
          </p:cNvPicPr>
          <p:nvPr/>
        </p:nvPicPr>
        <p:blipFill>
          <a:blip r:embed="rId3" cstate="print"/>
          <a:srcRect/>
          <a:stretch>
            <a:fillRect/>
          </a:stretch>
        </p:blipFill>
        <p:spPr bwMode="auto">
          <a:xfrm>
            <a:off x="819785" y="4672330"/>
            <a:ext cx="1319530" cy="356870"/>
          </a:xfrm>
          <a:prstGeom prst="rect">
            <a:avLst/>
          </a:prstGeom>
          <a:noFill/>
          <a:ln w="9525">
            <a:noFill/>
            <a:miter lim="800000"/>
            <a:headEnd/>
            <a:tailEnd/>
          </a:ln>
        </p:spPr>
      </p:pic>
      <p:pic>
        <p:nvPicPr>
          <p:cNvPr id="18" name="Picture 4" descr="\\a015\吴双婷\线.tif"/>
          <p:cNvPicPr>
            <a:picLocks noChangeArrowheads="1"/>
          </p:cNvPicPr>
          <p:nvPr/>
        </p:nvPicPr>
        <p:blipFill>
          <a:blip r:embed="rId3" cstate="print"/>
          <a:srcRect/>
          <a:stretch>
            <a:fillRect/>
          </a:stretch>
        </p:blipFill>
        <p:spPr bwMode="auto">
          <a:xfrm>
            <a:off x="4429125" y="4618355"/>
            <a:ext cx="1071880" cy="396000"/>
          </a:xfrm>
          <a:prstGeom prst="rect">
            <a:avLst/>
          </a:prstGeom>
          <a:noFill/>
          <a:ln w="9525">
            <a:noFill/>
            <a:miter lim="800000"/>
            <a:headEnd/>
            <a:tailEnd/>
          </a:ln>
        </p:spPr>
      </p:pic>
      <p:pic>
        <p:nvPicPr>
          <p:cNvPr id="19" name="Picture 4" descr="\\a015\吴双婷\线.tif"/>
          <p:cNvPicPr>
            <a:picLocks noChangeAspect="1" noChangeArrowheads="1"/>
          </p:cNvPicPr>
          <p:nvPr/>
        </p:nvPicPr>
        <p:blipFill>
          <a:blip r:embed="rId3" cstate="print"/>
          <a:srcRect/>
          <a:stretch>
            <a:fillRect/>
          </a:stretch>
        </p:blipFill>
        <p:spPr bwMode="auto">
          <a:xfrm>
            <a:off x="4143375" y="5038725"/>
            <a:ext cx="1358265" cy="356870"/>
          </a:xfrm>
          <a:prstGeom prst="rect">
            <a:avLst/>
          </a:prstGeom>
          <a:noFill/>
          <a:ln w="9525">
            <a:noFill/>
            <a:miter lim="800000"/>
            <a:headEnd/>
            <a:tailEnd/>
          </a:ln>
        </p:spPr>
      </p:pic>
      <p:pic>
        <p:nvPicPr>
          <p:cNvPr id="20" name="Picture 4" descr="\\a015\吴双婷\线.tif"/>
          <p:cNvPicPr>
            <a:picLocks noChangeAspect="1" noChangeArrowheads="1"/>
          </p:cNvPicPr>
          <p:nvPr/>
        </p:nvPicPr>
        <p:blipFill>
          <a:blip r:embed="rId3" cstate="print"/>
          <a:srcRect/>
          <a:stretch>
            <a:fillRect/>
          </a:stretch>
        </p:blipFill>
        <p:spPr bwMode="auto">
          <a:xfrm>
            <a:off x="802297" y="5486171"/>
            <a:ext cx="1143008" cy="356870"/>
          </a:xfrm>
          <a:prstGeom prst="rect">
            <a:avLst/>
          </a:prstGeom>
          <a:noFill/>
          <a:ln w="9525">
            <a:noFill/>
            <a:miter lim="800000"/>
            <a:headEnd/>
            <a:tailEnd/>
          </a:ln>
        </p:spPr>
      </p:pic>
      <p:pic>
        <p:nvPicPr>
          <p:cNvPr id="21" name="Picture 4" descr="\\a015\吴双婷\线.tif"/>
          <p:cNvPicPr>
            <a:picLocks noChangeAspect="1" noChangeArrowheads="1"/>
          </p:cNvPicPr>
          <p:nvPr/>
        </p:nvPicPr>
        <p:blipFill>
          <a:blip r:embed="rId3" cstate="print"/>
          <a:srcRect/>
          <a:stretch>
            <a:fillRect/>
          </a:stretch>
        </p:blipFill>
        <p:spPr bwMode="auto">
          <a:xfrm>
            <a:off x="4963795" y="5486400"/>
            <a:ext cx="1256665" cy="356870"/>
          </a:xfrm>
          <a:prstGeom prst="rect">
            <a:avLst/>
          </a:prstGeom>
          <a:noFill/>
          <a:ln w="9525">
            <a:noFill/>
            <a:miter lim="800000"/>
            <a:headEnd/>
            <a:tailEnd/>
          </a:ln>
        </p:spPr>
      </p:pic>
      <p:pic>
        <p:nvPicPr>
          <p:cNvPr id="22" name="Picture 4" descr="\\a015\吴双婷\线.tif"/>
          <p:cNvPicPr>
            <a:picLocks noChangeAspect="1" noChangeArrowheads="1"/>
          </p:cNvPicPr>
          <p:nvPr/>
        </p:nvPicPr>
        <p:blipFill>
          <a:blip r:embed="rId3" cstate="print"/>
          <a:srcRect/>
          <a:stretch>
            <a:fillRect/>
          </a:stretch>
        </p:blipFill>
        <p:spPr bwMode="auto">
          <a:xfrm>
            <a:off x="499745" y="5901690"/>
            <a:ext cx="102171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8"/>
                                        </p:tgtEl>
                                      </p:cBhvr>
                                    </p:animEffect>
                                    <p:set>
                                      <p:cBhvr>
                                        <p:cTn id="32" dur="1" fill="hold">
                                          <p:stCondLst>
                                            <p:cond delay="19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9"/>
                                        </p:tgtEl>
                                      </p:cBhvr>
                                    </p:animEffect>
                                    <p:set>
                                      <p:cBhvr>
                                        <p:cTn id="37" dur="1" fill="hold">
                                          <p:stCondLst>
                                            <p:cond delay="19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000"/>
                                        <p:tgtEl>
                                          <p:spTgt spid="11"/>
                                        </p:tgtEl>
                                      </p:cBhvr>
                                    </p:animEffect>
                                    <p:set>
                                      <p:cBhvr>
                                        <p:cTn id="47" dur="1" fill="hold">
                                          <p:stCondLst>
                                            <p:cond delay="19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2000"/>
                                        <p:tgtEl>
                                          <p:spTgt spid="12"/>
                                        </p:tgtEl>
                                      </p:cBhvr>
                                    </p:animEffect>
                                    <p:set>
                                      <p:cBhvr>
                                        <p:cTn id="52" dur="1" fill="hold">
                                          <p:stCondLst>
                                            <p:cond delay="1999"/>
                                          </p:stCondLst>
                                        </p:cTn>
                                        <p:tgtEl>
                                          <p:spTgt spid="1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2000"/>
                                        <p:tgtEl>
                                          <p:spTgt spid="13"/>
                                        </p:tgtEl>
                                      </p:cBhvr>
                                    </p:animEffect>
                                    <p:set>
                                      <p:cBhvr>
                                        <p:cTn id="57" dur="1" fill="hold">
                                          <p:stCondLst>
                                            <p:cond delay="1999"/>
                                          </p:stCondLst>
                                        </p:cTn>
                                        <p:tgtEl>
                                          <p:spTgt spid="1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2000"/>
                                        <p:tgtEl>
                                          <p:spTgt spid="14"/>
                                        </p:tgtEl>
                                      </p:cBhvr>
                                    </p:animEffect>
                                    <p:set>
                                      <p:cBhvr>
                                        <p:cTn id="62" dur="1" fill="hold">
                                          <p:stCondLst>
                                            <p:cond delay="1999"/>
                                          </p:stCondLst>
                                        </p:cTn>
                                        <p:tgtEl>
                                          <p:spTgt spid="1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2000"/>
                                        <p:tgtEl>
                                          <p:spTgt spid="15"/>
                                        </p:tgtEl>
                                      </p:cBhvr>
                                    </p:animEffect>
                                    <p:set>
                                      <p:cBhvr>
                                        <p:cTn id="67" dur="1" fill="hold">
                                          <p:stCondLst>
                                            <p:cond delay="1999"/>
                                          </p:stCondLst>
                                        </p:cTn>
                                        <p:tgtEl>
                                          <p:spTgt spid="15"/>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2000"/>
                                        <p:tgtEl>
                                          <p:spTgt spid="16"/>
                                        </p:tgtEl>
                                      </p:cBhvr>
                                    </p:animEffect>
                                    <p:set>
                                      <p:cBhvr>
                                        <p:cTn id="72" dur="1" fill="hold">
                                          <p:stCondLst>
                                            <p:cond delay="1999"/>
                                          </p:stCondLst>
                                        </p:cTn>
                                        <p:tgtEl>
                                          <p:spTgt spid="1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2000"/>
                                        <p:tgtEl>
                                          <p:spTgt spid="17"/>
                                        </p:tgtEl>
                                      </p:cBhvr>
                                    </p:animEffect>
                                    <p:set>
                                      <p:cBhvr>
                                        <p:cTn id="77" dur="1" fill="hold">
                                          <p:stCondLst>
                                            <p:cond delay="1999"/>
                                          </p:stCondLst>
                                        </p:cTn>
                                        <p:tgtEl>
                                          <p:spTgt spid="17"/>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nodeType="clickEffect">
                                  <p:stCondLst>
                                    <p:cond delay="0"/>
                                  </p:stCondLst>
                                  <p:childTnLst>
                                    <p:animEffect transition="out" filter="fade">
                                      <p:cBhvr>
                                        <p:cTn id="81" dur="2000"/>
                                        <p:tgtEl>
                                          <p:spTgt spid="18"/>
                                        </p:tgtEl>
                                      </p:cBhvr>
                                    </p:animEffect>
                                    <p:set>
                                      <p:cBhvr>
                                        <p:cTn id="82" dur="1" fill="hold">
                                          <p:stCondLst>
                                            <p:cond delay="1999"/>
                                          </p:stCondLst>
                                        </p:cTn>
                                        <p:tgtEl>
                                          <p:spTgt spid="18"/>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2000"/>
                                        <p:tgtEl>
                                          <p:spTgt spid="19"/>
                                        </p:tgtEl>
                                      </p:cBhvr>
                                    </p:animEffect>
                                    <p:set>
                                      <p:cBhvr>
                                        <p:cTn id="87" dur="1" fill="hold">
                                          <p:stCondLst>
                                            <p:cond delay="1999"/>
                                          </p:stCondLst>
                                        </p:cTn>
                                        <p:tgtEl>
                                          <p:spTgt spid="19"/>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nodeType="clickEffect">
                                  <p:stCondLst>
                                    <p:cond delay="0"/>
                                  </p:stCondLst>
                                  <p:childTnLst>
                                    <p:animEffect transition="out" filter="fade">
                                      <p:cBhvr>
                                        <p:cTn id="91" dur="2000"/>
                                        <p:tgtEl>
                                          <p:spTgt spid="20"/>
                                        </p:tgtEl>
                                      </p:cBhvr>
                                    </p:animEffect>
                                    <p:set>
                                      <p:cBhvr>
                                        <p:cTn id="92" dur="1" fill="hold">
                                          <p:stCondLst>
                                            <p:cond delay="1999"/>
                                          </p:stCondLst>
                                        </p:cTn>
                                        <p:tgtEl>
                                          <p:spTgt spid="20"/>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nodeType="clickEffect">
                                  <p:stCondLst>
                                    <p:cond delay="0"/>
                                  </p:stCondLst>
                                  <p:childTnLst>
                                    <p:animEffect transition="out" filter="fade">
                                      <p:cBhvr>
                                        <p:cTn id="96" dur="2000"/>
                                        <p:tgtEl>
                                          <p:spTgt spid="21"/>
                                        </p:tgtEl>
                                      </p:cBhvr>
                                    </p:animEffect>
                                    <p:set>
                                      <p:cBhvr>
                                        <p:cTn id="97" dur="1" fill="hold">
                                          <p:stCondLst>
                                            <p:cond delay="1999"/>
                                          </p:stCondLst>
                                        </p:cTn>
                                        <p:tgtEl>
                                          <p:spTgt spid="21"/>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nodeType="clickEffect">
                                  <p:stCondLst>
                                    <p:cond delay="0"/>
                                  </p:stCondLst>
                                  <p:childTnLst>
                                    <p:animEffect transition="out" filter="fade">
                                      <p:cBhvr>
                                        <p:cTn id="101" dur="2000"/>
                                        <p:tgtEl>
                                          <p:spTgt spid="22"/>
                                        </p:tgtEl>
                                      </p:cBhvr>
                                    </p:animEffect>
                                    <p:set>
                                      <p:cBhvr>
                                        <p:cTn id="102" dur="1" fill="hold">
                                          <p:stCondLst>
                                            <p:cond delay="19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062815"/>
            <a:ext cx="8316000" cy="498602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b="1"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Ⅱ.重点短语</a:t>
            </a:r>
            <a:endParaRPr lang="zh-CN" altLang="en-US" b="1" dirty="0">
              <a:latin typeface="Times New Roman" panose="02020603050405020304" pitchFamily="18" charset="0"/>
              <a:cs typeface="Times New Roman" panose="02020603050405020304" pitchFamily="18" charset="0"/>
            </a:endParaRPr>
          </a:p>
          <a:p>
            <a:pPr marL="342900" indent="-342900">
              <a:lnSpc>
                <a:spcPct val="150000"/>
              </a:lnSpc>
            </a:pPr>
            <a:r>
              <a:rPr lang="en-US" altLang="zh-CN" dirty="0" smtClean="0">
                <a:latin typeface="Times New Roman" panose="02020603050405020304" pitchFamily="18" charset="0"/>
                <a:cs typeface="Times New Roman" panose="02020603050405020304" pitchFamily="18" charset="0"/>
              </a:rPr>
              <a:t>1. </a:t>
            </a:r>
            <a:r>
              <a:rPr lang="en-US" altLang="zh-CN" u="sng" dirty="0" smtClean="0">
                <a:solidFill>
                  <a:srgbClr val="FF0000"/>
                </a:solidFill>
                <a:latin typeface="Times New Roman" panose="02020603050405020304" pitchFamily="18" charset="0"/>
                <a:cs typeface="Times New Roman" panose="02020603050405020304" pitchFamily="18" charset="0"/>
              </a:rPr>
              <a:t>   be scared/frightened/afraid of    </a:t>
            </a:r>
            <a:r>
              <a:rPr lang="zh-CN" altLang="en-US" dirty="0" smtClean="0">
                <a:latin typeface="Times New Roman" panose="02020603050405020304" pitchFamily="18" charset="0"/>
                <a:cs typeface="Times New Roman" panose="02020603050405020304" pitchFamily="18" charset="0"/>
              </a:rPr>
              <a:t>害怕</a:t>
            </a:r>
          </a:p>
          <a:p>
            <a:pPr marL="342900" indent="-342900">
              <a:lnSpc>
                <a:spcPct val="150000"/>
              </a:lnSpc>
            </a:pPr>
            <a:r>
              <a:rPr lang="en-US" altLang="zh-CN" dirty="0" smtClean="0">
                <a:latin typeface="Times New Roman" panose="02020603050405020304" pitchFamily="18" charset="0"/>
                <a:cs typeface="Times New Roman" panose="02020603050405020304" pitchFamily="18" charset="0"/>
              </a:rPr>
              <a:t>2. </a:t>
            </a:r>
            <a:r>
              <a:rPr lang="en-US" altLang="zh-CN" u="sng" dirty="0" smtClean="0">
                <a:solidFill>
                  <a:srgbClr val="FF0000"/>
                </a:solidFill>
                <a:latin typeface="Times New Roman" panose="02020603050405020304" pitchFamily="18" charset="0"/>
                <a:cs typeface="Times New Roman" panose="02020603050405020304" pitchFamily="18" charset="0"/>
              </a:rPr>
              <a:t>   have a(n)...effect upon...    </a:t>
            </a:r>
            <a:r>
              <a:rPr lang="zh-CN" altLang="en-US" dirty="0" smtClean="0">
                <a:latin typeface="Times New Roman" panose="02020603050405020304" pitchFamily="18" charset="0"/>
                <a:cs typeface="Times New Roman" panose="02020603050405020304" pitchFamily="18" charset="0"/>
              </a:rPr>
              <a:t>对</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有</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的影</a:t>
            </a:r>
          </a:p>
          <a:p>
            <a:pPr marL="342900" indent="-342900">
              <a:lnSpc>
                <a:spcPct val="150000"/>
              </a:lnSpc>
            </a:pPr>
            <a:r>
              <a:rPr lang="en-US" altLang="zh-CN" dirty="0" smtClean="0">
                <a:latin typeface="Times New Roman" panose="02020603050405020304" pitchFamily="18" charset="0"/>
                <a:cs typeface="Times New Roman" panose="02020603050405020304" pitchFamily="18" charset="0"/>
              </a:rPr>
              <a:t>3. </a:t>
            </a:r>
            <a:r>
              <a:rPr lang="en-US" altLang="zh-CN" u="sng" dirty="0" smtClean="0">
                <a:solidFill>
                  <a:srgbClr val="FF0000"/>
                </a:solidFill>
                <a:latin typeface="Times New Roman" panose="02020603050405020304" pitchFamily="18" charset="0"/>
                <a:cs typeface="Times New Roman" panose="02020603050405020304" pitchFamily="18" charset="0"/>
              </a:rPr>
              <a:t>   come across    </a:t>
            </a:r>
            <a:r>
              <a:rPr lang="zh-CN" altLang="en-US" dirty="0" smtClean="0">
                <a:latin typeface="Times New Roman" panose="02020603050405020304" pitchFamily="18" charset="0"/>
                <a:cs typeface="Times New Roman" panose="02020603050405020304" pitchFamily="18" charset="0"/>
              </a:rPr>
              <a:t>偶然遇见</a:t>
            </a:r>
          </a:p>
          <a:p>
            <a:pPr marL="342900" indent="-342900">
              <a:lnSpc>
                <a:spcPct val="150000"/>
              </a:lnSpc>
            </a:pPr>
            <a:r>
              <a:rPr lang="en-US" altLang="zh-CN" dirty="0" smtClean="0">
                <a:latin typeface="Times New Roman" panose="02020603050405020304" pitchFamily="18" charset="0"/>
                <a:cs typeface="Times New Roman" panose="02020603050405020304" pitchFamily="18" charset="0"/>
              </a:rPr>
              <a:t>4. </a:t>
            </a:r>
            <a:r>
              <a:rPr lang="en-US" altLang="zh-CN" u="sng" dirty="0" smtClean="0">
                <a:solidFill>
                  <a:srgbClr val="FF0000"/>
                </a:solidFill>
                <a:latin typeface="Times New Roman" panose="02020603050405020304" pitchFamily="18" charset="0"/>
                <a:cs typeface="Times New Roman" panose="02020603050405020304" pitchFamily="18" charset="0"/>
              </a:rPr>
              <a:t>   be covered with    </a:t>
            </a:r>
            <a:r>
              <a:rPr lang="zh-CN" altLang="en-US" dirty="0" smtClean="0">
                <a:latin typeface="Times New Roman" panose="02020603050405020304" pitchFamily="18" charset="0"/>
                <a:cs typeface="Times New Roman" panose="02020603050405020304" pitchFamily="18" charset="0"/>
              </a:rPr>
              <a:t>覆盖着</a:t>
            </a:r>
          </a:p>
          <a:p>
            <a:pPr marL="342900" indent="-342900">
              <a:lnSpc>
                <a:spcPct val="150000"/>
              </a:lnSpc>
            </a:pPr>
            <a:r>
              <a:rPr lang="en-US" altLang="zh-CN" dirty="0" smtClean="0">
                <a:latin typeface="Times New Roman" panose="02020603050405020304" pitchFamily="18" charset="0"/>
                <a:cs typeface="Times New Roman" panose="02020603050405020304" pitchFamily="18" charset="0"/>
              </a:rPr>
              <a:t>5. </a:t>
            </a:r>
            <a:r>
              <a:rPr lang="en-US" altLang="zh-CN" u="sng" dirty="0" smtClean="0">
                <a:solidFill>
                  <a:srgbClr val="FF0000"/>
                </a:solidFill>
                <a:latin typeface="Times New Roman" panose="02020603050405020304" pitchFamily="18" charset="0"/>
                <a:cs typeface="Times New Roman" panose="02020603050405020304" pitchFamily="18" charset="0"/>
              </a:rPr>
              <a:t>   from that day on    </a:t>
            </a:r>
            <a:r>
              <a:rPr lang="zh-CN" altLang="en-US" dirty="0" smtClean="0">
                <a:latin typeface="Times New Roman" panose="02020603050405020304" pitchFamily="18" charset="0"/>
                <a:cs typeface="Times New Roman" panose="02020603050405020304" pitchFamily="18" charset="0"/>
              </a:rPr>
              <a:t>从那天起</a:t>
            </a:r>
          </a:p>
          <a:p>
            <a:pPr marL="342900" indent="-342900">
              <a:lnSpc>
                <a:spcPct val="150000"/>
              </a:lnSpc>
            </a:pPr>
            <a:r>
              <a:rPr lang="en-US" altLang="zh-CN" dirty="0" smtClean="0">
                <a:latin typeface="Times New Roman" panose="02020603050405020304" pitchFamily="18" charset="0"/>
                <a:cs typeface="Times New Roman" panose="02020603050405020304" pitchFamily="18" charset="0"/>
              </a:rPr>
              <a:t>6.</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   by mistake    </a:t>
            </a:r>
            <a:r>
              <a:rPr lang="zh-CN" altLang="en-US" dirty="0" smtClean="0">
                <a:latin typeface="Times New Roman" panose="02020603050405020304" pitchFamily="18" charset="0"/>
                <a:cs typeface="Times New Roman" panose="02020603050405020304" pitchFamily="18" charset="0"/>
              </a:rPr>
              <a:t>错误地；无意中</a:t>
            </a:r>
          </a:p>
          <a:p>
            <a:pPr marL="342900" indent="-342900">
              <a:lnSpc>
                <a:spcPct val="150000"/>
              </a:lnSpc>
            </a:pPr>
            <a:r>
              <a:rPr lang="en-US" altLang="zh-CN" dirty="0" smtClean="0">
                <a:latin typeface="Times New Roman" panose="02020603050405020304" pitchFamily="18" charset="0"/>
                <a:cs typeface="Times New Roman" panose="02020603050405020304" pitchFamily="18" charset="0"/>
              </a:rPr>
              <a:t>7. </a:t>
            </a:r>
            <a:r>
              <a:rPr lang="en-US" altLang="zh-CN" u="sng" dirty="0" smtClean="0">
                <a:solidFill>
                  <a:srgbClr val="FF0000"/>
                </a:solidFill>
                <a:latin typeface="Times New Roman" panose="02020603050405020304" pitchFamily="18" charset="0"/>
                <a:cs typeface="Times New Roman" panose="02020603050405020304" pitchFamily="18" charset="0"/>
              </a:rPr>
              <a:t>    protect...from...    </a:t>
            </a:r>
            <a:r>
              <a:rPr lang="zh-CN" altLang="en-US" dirty="0" smtClean="0">
                <a:latin typeface="Times New Roman" panose="02020603050405020304" pitchFamily="18" charset="0"/>
                <a:cs typeface="Times New Roman" panose="02020603050405020304" pitchFamily="18" charset="0"/>
              </a:rPr>
              <a:t>保护</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免遭</a:t>
            </a:r>
            <a:r>
              <a:rPr lang="en-US" altLang="zh-CN" dirty="0" smtClean="0">
                <a:latin typeface="Times New Roman" panose="02020603050405020304" pitchFamily="18" charset="0"/>
                <a:cs typeface="Times New Roman" panose="02020603050405020304" pitchFamily="18" charset="0"/>
              </a:rPr>
              <a:t>……</a:t>
            </a:r>
          </a:p>
          <a:p>
            <a:pPr marL="342900" indent="-342900">
              <a:lnSpc>
                <a:spcPct val="150000"/>
              </a:lnSpc>
            </a:pPr>
            <a:r>
              <a:rPr lang="en-US" altLang="zh-CN" dirty="0" smtClean="0">
                <a:latin typeface="Times New Roman" panose="02020603050405020304" pitchFamily="18" charset="0"/>
                <a:cs typeface="Times New Roman" panose="02020603050405020304" pitchFamily="18" charset="0"/>
              </a:rPr>
              <a:t>8.</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    the majority of    </a:t>
            </a:r>
            <a:r>
              <a:rPr lang="zh-CN" altLang="en-US" dirty="0" smtClean="0">
                <a:latin typeface="Times New Roman" panose="02020603050405020304" pitchFamily="18" charset="0"/>
                <a:cs typeface="Times New Roman" panose="02020603050405020304" pitchFamily="18" charset="0"/>
              </a:rPr>
              <a:t>大多数</a:t>
            </a:r>
          </a:p>
          <a:p>
            <a:pPr marL="342900" indent="-342900">
              <a:lnSpc>
                <a:spcPct val="150000"/>
              </a:lnSpc>
            </a:pPr>
            <a:r>
              <a:rPr lang="en-US" altLang="zh-CN" dirty="0" smtClean="0">
                <a:latin typeface="Times New Roman" panose="02020603050405020304" pitchFamily="18" charset="0"/>
                <a:cs typeface="Times New Roman" panose="02020603050405020304" pitchFamily="18" charset="0"/>
              </a:rPr>
              <a:t>9. </a:t>
            </a:r>
            <a:r>
              <a:rPr lang="en-US" altLang="zh-CN" u="sng" dirty="0" smtClean="0">
                <a:solidFill>
                  <a:srgbClr val="FF0000"/>
                </a:solidFill>
                <a:latin typeface="Times New Roman" panose="02020603050405020304" pitchFamily="18" charset="0"/>
                <a:cs typeface="Times New Roman" panose="02020603050405020304" pitchFamily="18" charset="0"/>
              </a:rPr>
              <a:t>    mistake...for...    </a:t>
            </a:r>
            <a:r>
              <a:rPr lang="zh-CN" altLang="en-US" dirty="0" smtClean="0">
                <a:latin typeface="Times New Roman" panose="02020603050405020304" pitchFamily="18" charset="0"/>
                <a:cs typeface="Times New Roman" panose="02020603050405020304" pitchFamily="18" charset="0"/>
              </a:rPr>
              <a:t>把</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错当成</a:t>
            </a:r>
            <a:r>
              <a:rPr lang="en-US" altLang="zh-CN" dirty="0" smtClean="0">
                <a:latin typeface="Times New Roman" panose="02020603050405020304" pitchFamily="18" charset="0"/>
                <a:cs typeface="Times New Roman" panose="02020603050405020304" pitchFamily="18" charset="0"/>
              </a:rPr>
              <a:t>……</a:t>
            </a:r>
          </a:p>
          <a:p>
            <a:pPr marL="342900" indent="-342900">
              <a:lnSpc>
                <a:spcPct val="150000"/>
              </a:lnSpc>
            </a:pPr>
            <a:r>
              <a:rPr lang="en-US" altLang="zh-CN" dirty="0" smtClean="0">
                <a:latin typeface="Times New Roman" panose="02020603050405020304" pitchFamily="18" charset="0"/>
                <a:cs typeface="Times New Roman" panose="02020603050405020304" pitchFamily="18" charset="0"/>
              </a:rPr>
              <a:t>10.</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  break down  </a:t>
            </a:r>
            <a:r>
              <a:rPr lang="en-US" altLang="zh-CN" dirty="0" smtClean="0">
                <a:solidFill>
                  <a:srgbClr val="FF0000"/>
                </a:solidFill>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分解</a:t>
            </a:r>
            <a:endParaRPr lang="en-US" altLang="zh-CN" dirty="0" smtClean="0">
              <a:latin typeface="Times New Roman" panose="02020603050405020304" pitchFamily="18" charset="0"/>
              <a:cs typeface="Times New Roman" panose="02020603050405020304" pitchFamily="18" charset="0"/>
            </a:endParaRPr>
          </a:p>
          <a:p>
            <a:pPr marL="342900" indent="-342900">
              <a:lnSpc>
                <a:spcPct val="150000"/>
              </a:lnSpc>
              <a:buAutoNum type="arabicPeriod" startAt="11"/>
            </a:pPr>
            <a:r>
              <a:rPr lang="en-US" dirty="0" smtClean="0">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take...into account</a:t>
            </a:r>
            <a:r>
              <a:rPr lang="en-US"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把</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考虑进去</a:t>
            </a:r>
          </a:p>
        </p:txBody>
      </p:sp>
      <p:pic>
        <p:nvPicPr>
          <p:cNvPr id="3" name="Picture 4" descr="\\a015\吴双婷\线.tif"/>
          <p:cNvPicPr>
            <a:picLocks noChangeAspect="1" noChangeArrowheads="1"/>
          </p:cNvPicPr>
          <p:nvPr/>
        </p:nvPicPr>
        <p:blipFill>
          <a:blip r:embed="rId3" cstate="print"/>
          <a:srcRect/>
          <a:stretch>
            <a:fillRect/>
          </a:stretch>
        </p:blipFill>
        <p:spPr bwMode="auto">
          <a:xfrm>
            <a:off x="928370" y="1517015"/>
            <a:ext cx="3101975"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928370" y="1928495"/>
            <a:ext cx="2665095"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928370" y="2332355"/>
            <a:ext cx="157099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929005" y="2752725"/>
            <a:ext cx="188023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3" cstate="print"/>
          <a:srcRect/>
          <a:stretch>
            <a:fillRect/>
          </a:stretch>
        </p:blipFill>
        <p:spPr bwMode="auto">
          <a:xfrm>
            <a:off x="928370" y="3155950"/>
            <a:ext cx="1958975"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3" cstate="print"/>
          <a:srcRect/>
          <a:stretch>
            <a:fillRect/>
          </a:stretch>
        </p:blipFill>
        <p:spPr bwMode="auto">
          <a:xfrm>
            <a:off x="929640" y="3571875"/>
            <a:ext cx="1383665"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3" cstate="print"/>
          <a:srcRect/>
          <a:stretch>
            <a:fillRect/>
          </a:stretch>
        </p:blipFill>
        <p:spPr bwMode="auto">
          <a:xfrm>
            <a:off x="928370" y="3975100"/>
            <a:ext cx="1880870" cy="356870"/>
          </a:xfrm>
          <a:prstGeom prst="rect">
            <a:avLst/>
          </a:prstGeom>
          <a:noFill/>
          <a:ln w="9525">
            <a:noFill/>
            <a:miter lim="800000"/>
            <a:headEnd/>
            <a:tailEnd/>
          </a:ln>
        </p:spPr>
      </p:pic>
      <p:pic>
        <p:nvPicPr>
          <p:cNvPr id="10" name="Picture 4" descr="\\a015\吴双婷\线.tif"/>
          <p:cNvPicPr>
            <a:picLocks noChangeAspect="1" noChangeArrowheads="1"/>
          </p:cNvPicPr>
          <p:nvPr/>
        </p:nvPicPr>
        <p:blipFill>
          <a:blip r:embed="rId3" cstate="print"/>
          <a:srcRect/>
          <a:stretch>
            <a:fillRect/>
          </a:stretch>
        </p:blipFill>
        <p:spPr bwMode="auto">
          <a:xfrm>
            <a:off x="929640" y="4395470"/>
            <a:ext cx="1880235" cy="35687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3" cstate="print"/>
          <a:srcRect/>
          <a:stretch>
            <a:fillRect/>
          </a:stretch>
        </p:blipFill>
        <p:spPr bwMode="auto">
          <a:xfrm>
            <a:off x="928370" y="4794885"/>
            <a:ext cx="1791335" cy="356870"/>
          </a:xfrm>
          <a:prstGeom prst="rect">
            <a:avLst/>
          </a:prstGeom>
          <a:noFill/>
          <a:ln w="9525">
            <a:noFill/>
            <a:miter lim="800000"/>
            <a:headEnd/>
            <a:tailEnd/>
          </a:ln>
        </p:spPr>
      </p:pic>
      <p:pic>
        <p:nvPicPr>
          <p:cNvPr id="12" name="Picture 4" descr="\\a015\吴双婷\线.tif"/>
          <p:cNvPicPr>
            <a:picLocks noChangeAspect="1" noChangeArrowheads="1"/>
          </p:cNvPicPr>
          <p:nvPr/>
        </p:nvPicPr>
        <p:blipFill>
          <a:blip r:embed="rId3" cstate="print"/>
          <a:srcRect/>
          <a:stretch>
            <a:fillRect/>
          </a:stretch>
        </p:blipFill>
        <p:spPr bwMode="auto">
          <a:xfrm>
            <a:off x="1035026" y="5223314"/>
            <a:ext cx="1357322" cy="356870"/>
          </a:xfrm>
          <a:prstGeom prst="rect">
            <a:avLst/>
          </a:prstGeom>
          <a:noFill/>
          <a:ln w="9525">
            <a:noFill/>
            <a:miter lim="800000"/>
            <a:headEnd/>
            <a:tailEnd/>
          </a:ln>
        </p:spPr>
      </p:pic>
      <p:pic>
        <p:nvPicPr>
          <p:cNvPr id="13" name="Picture 4" descr="\\a015\吴双婷\线.tif"/>
          <p:cNvPicPr>
            <a:picLocks noChangeArrowheads="1"/>
          </p:cNvPicPr>
          <p:nvPr/>
        </p:nvPicPr>
        <p:blipFill>
          <a:blip r:embed="rId3" cstate="print"/>
          <a:srcRect/>
          <a:stretch>
            <a:fillRect/>
          </a:stretch>
        </p:blipFill>
        <p:spPr bwMode="auto">
          <a:xfrm>
            <a:off x="1035050" y="5692140"/>
            <a:ext cx="1774190" cy="28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8"/>
                                        </p:tgtEl>
                                      </p:cBhvr>
                                    </p:animEffect>
                                    <p:set>
                                      <p:cBhvr>
                                        <p:cTn id="32" dur="1" fill="hold">
                                          <p:stCondLst>
                                            <p:cond delay="19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9"/>
                                        </p:tgtEl>
                                      </p:cBhvr>
                                    </p:animEffect>
                                    <p:set>
                                      <p:cBhvr>
                                        <p:cTn id="37" dur="1" fill="hold">
                                          <p:stCondLst>
                                            <p:cond delay="19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000"/>
                                        <p:tgtEl>
                                          <p:spTgt spid="11"/>
                                        </p:tgtEl>
                                      </p:cBhvr>
                                    </p:animEffect>
                                    <p:set>
                                      <p:cBhvr>
                                        <p:cTn id="47" dur="1" fill="hold">
                                          <p:stCondLst>
                                            <p:cond delay="19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2000"/>
                                        <p:tgtEl>
                                          <p:spTgt spid="12"/>
                                        </p:tgtEl>
                                      </p:cBhvr>
                                    </p:animEffect>
                                    <p:set>
                                      <p:cBhvr>
                                        <p:cTn id="52" dur="1" fill="hold">
                                          <p:stCondLst>
                                            <p:cond delay="1999"/>
                                          </p:stCondLst>
                                        </p:cTn>
                                        <p:tgtEl>
                                          <p:spTgt spid="1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2000"/>
                                        <p:tgtEl>
                                          <p:spTgt spid="13"/>
                                        </p:tgtEl>
                                      </p:cBhvr>
                                    </p:animEffect>
                                    <p:set>
                                      <p:cBhvr>
                                        <p:cTn id="57" dur="1" fill="hold">
                                          <p:stCondLst>
                                            <p:cond delay="1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876310"/>
            <a:ext cx="8316000" cy="5401310"/>
          </a:xfrm>
          <a:prstGeom prst="rect">
            <a:avLst/>
          </a:prstGeom>
          <a:noFill/>
        </p:spPr>
        <p:txBody>
          <a:bodyPr wrap="square" lIns="0" tIns="0" rIns="0" bIns="0" rtlCol="0">
            <a:spAutoFit/>
          </a:bodyPr>
          <a:lstStyle/>
          <a:p>
            <a:pPr>
              <a:lnSpc>
                <a:spcPct val="150000"/>
              </a:lnSpc>
            </a:pPr>
            <a:r>
              <a:rPr lang="en-US" altLang="zh-CN" dirty="0" smtClean="0">
                <a:latin typeface="Times New Roman" panose="02020603050405020304" pitchFamily="18" charset="0"/>
                <a:cs typeface="Times New Roman" panose="02020603050405020304" pitchFamily="18" charset="0"/>
              </a:rPr>
              <a:t>12. </a:t>
            </a:r>
            <a:r>
              <a:rPr lang="en-US" altLang="zh-CN" u="sng"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contribute to   </a:t>
            </a:r>
            <a:r>
              <a:rPr lang="en-US" dirty="0" smtClean="0">
                <a:solidFill>
                  <a:srgbClr val="FF0000"/>
                </a:solidFill>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是</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的原因之一</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增进；为</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捐款</a:t>
            </a:r>
          </a:p>
          <a:p>
            <a:pPr>
              <a:lnSpc>
                <a:spcPct val="150000"/>
              </a:lnSpc>
            </a:pPr>
            <a:r>
              <a:rPr lang="en-US" altLang="zh-CN" dirty="0" smtClean="0">
                <a:latin typeface="Times New Roman" panose="02020603050405020304" pitchFamily="18" charset="0"/>
                <a:cs typeface="Times New Roman" panose="02020603050405020304" pitchFamily="18" charset="0"/>
              </a:rPr>
              <a:t>13. </a:t>
            </a:r>
            <a:r>
              <a:rPr lang="en-US" altLang="zh-CN" u="sng"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carry out    </a:t>
            </a:r>
            <a:r>
              <a:rPr lang="zh-CN" altLang="en-US" dirty="0" smtClean="0">
                <a:latin typeface="Times New Roman" panose="02020603050405020304" pitchFamily="18" charset="0"/>
                <a:cs typeface="Times New Roman" panose="02020603050405020304" pitchFamily="18" charset="0"/>
              </a:rPr>
              <a:t>实施，执行，完成</a:t>
            </a:r>
          </a:p>
          <a:p>
            <a:pPr>
              <a:lnSpc>
                <a:spcPct val="150000"/>
              </a:lnSpc>
            </a:pPr>
            <a:r>
              <a:rPr lang="en-US" altLang="zh-CN" dirty="0" smtClean="0">
                <a:latin typeface="Times New Roman" panose="02020603050405020304" pitchFamily="18" charset="0"/>
                <a:cs typeface="Times New Roman" panose="02020603050405020304" pitchFamily="18" charset="0"/>
              </a:rPr>
              <a:t>14. </a:t>
            </a:r>
            <a:r>
              <a:rPr lang="en-US" altLang="zh-CN" u="sng"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come up with    </a:t>
            </a:r>
            <a:r>
              <a:rPr lang="zh-CN" altLang="en-US" dirty="0" smtClean="0">
                <a:latin typeface="Times New Roman" panose="02020603050405020304" pitchFamily="18" charset="0"/>
                <a:cs typeface="Times New Roman" panose="02020603050405020304" pitchFamily="18" charset="0"/>
              </a:rPr>
              <a:t>想出，提出（计划、想法等）</a:t>
            </a:r>
          </a:p>
          <a:p>
            <a:pPr>
              <a:lnSpc>
                <a:spcPct val="150000"/>
              </a:lnSpc>
            </a:pPr>
            <a:r>
              <a:rPr lang="en-US" altLang="zh-CN" dirty="0" smtClean="0">
                <a:latin typeface="Times New Roman" panose="02020603050405020304" pitchFamily="18" charset="0"/>
                <a:cs typeface="Times New Roman" panose="02020603050405020304" pitchFamily="18" charset="0"/>
              </a:rPr>
              <a:t>15.</a:t>
            </a:r>
            <a:r>
              <a:rPr lang="en-US" dirty="0" smtClean="0">
                <a:latin typeface="Times New Roman" panose="02020603050405020304" pitchFamily="18" charset="0"/>
                <a:cs typeface="Times New Roman" panose="02020603050405020304" pitchFamily="18" charset="0"/>
              </a:rPr>
              <a:t>in fear</a:t>
            </a:r>
            <a:r>
              <a:rPr lang="en-US"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害怕地    </a:t>
            </a:r>
          </a:p>
          <a:p>
            <a:pPr>
              <a:lnSpc>
                <a:spcPct val="150000"/>
              </a:lnSpc>
            </a:pPr>
            <a:r>
              <a:rPr lang="en-US" altLang="zh-CN" dirty="0" smtClean="0">
                <a:latin typeface="Times New Roman" panose="02020603050405020304" pitchFamily="18" charset="0"/>
                <a:cs typeface="Times New Roman" panose="02020603050405020304" pitchFamily="18" charset="0"/>
              </a:rPr>
              <a:t>16.</a:t>
            </a:r>
            <a:r>
              <a:rPr lang="en-US" dirty="0" smtClean="0">
                <a:latin typeface="Times New Roman" panose="02020603050405020304" pitchFamily="18" charset="0"/>
                <a:cs typeface="Times New Roman" panose="02020603050405020304" pitchFamily="18" charset="0"/>
              </a:rPr>
              <a:t>tell the story of </a:t>
            </a:r>
            <a:r>
              <a:rPr lang="en-US" u="sng"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讲述</a:t>
            </a:r>
            <a:r>
              <a:rPr lang="en-US" altLang="zh-CN" u="sng" dirty="0" smtClean="0">
                <a:solidFill>
                  <a:srgbClr val="FF0000"/>
                </a:solidFill>
                <a:latin typeface="Times New Roman" panose="02020603050405020304" pitchFamily="18" charset="0"/>
                <a:cs typeface="Times New Roman" panose="02020603050405020304" pitchFamily="18" charset="0"/>
              </a:rPr>
              <a:t>……</a:t>
            </a:r>
            <a:r>
              <a:rPr lang="zh-CN" altLang="en-US" u="sng" dirty="0" smtClean="0">
                <a:solidFill>
                  <a:srgbClr val="FF0000"/>
                </a:solidFill>
                <a:latin typeface="Times New Roman" panose="02020603050405020304" pitchFamily="18" charset="0"/>
                <a:cs typeface="Times New Roman" panose="02020603050405020304" pitchFamily="18" charset="0"/>
              </a:rPr>
              <a:t>的故事    </a:t>
            </a:r>
          </a:p>
          <a:p>
            <a:pPr>
              <a:lnSpc>
                <a:spcPct val="150000"/>
              </a:lnSpc>
            </a:pPr>
            <a:r>
              <a:rPr lang="en-US" altLang="zh-CN" dirty="0" smtClean="0">
                <a:latin typeface="Times New Roman" panose="02020603050405020304" pitchFamily="18" charset="0"/>
                <a:cs typeface="Times New Roman" panose="02020603050405020304" pitchFamily="18" charset="0"/>
              </a:rPr>
              <a:t>17.</a:t>
            </a:r>
            <a:r>
              <a:rPr lang="en-US" dirty="0" smtClean="0">
                <a:latin typeface="Times New Roman" panose="02020603050405020304" pitchFamily="18" charset="0"/>
                <a:cs typeface="Times New Roman" panose="02020603050405020304" pitchFamily="18" charset="0"/>
              </a:rPr>
              <a:t>due to </a:t>
            </a:r>
            <a:r>
              <a:rPr lang="en-US" u="sng"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由于，因为    </a:t>
            </a:r>
          </a:p>
          <a:p>
            <a:pPr>
              <a:lnSpc>
                <a:spcPct val="150000"/>
              </a:lnSpc>
            </a:pPr>
            <a:r>
              <a:rPr lang="en-US" altLang="zh-CN" dirty="0" smtClean="0">
                <a:latin typeface="Times New Roman" panose="02020603050405020304" pitchFamily="18" charset="0"/>
                <a:cs typeface="Times New Roman" panose="02020603050405020304" pitchFamily="18" charset="0"/>
              </a:rPr>
              <a:t>18.</a:t>
            </a:r>
            <a:r>
              <a:rPr lang="en-US" dirty="0" smtClean="0">
                <a:latin typeface="Times New Roman" panose="02020603050405020304" pitchFamily="18" charset="0"/>
                <a:cs typeface="Times New Roman" panose="02020603050405020304" pitchFamily="18" charset="0"/>
              </a:rPr>
              <a:t>cut...off </a:t>
            </a:r>
            <a:r>
              <a:rPr lang="en-US" u="sng"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切掉</a:t>
            </a:r>
            <a:r>
              <a:rPr lang="en-US" altLang="zh-CN" u="sng" dirty="0" smtClean="0">
                <a:solidFill>
                  <a:srgbClr val="FF0000"/>
                </a:solidFill>
                <a:latin typeface="Times New Roman" panose="02020603050405020304" pitchFamily="18" charset="0"/>
                <a:cs typeface="Times New Roman" panose="02020603050405020304" pitchFamily="18" charset="0"/>
              </a:rPr>
              <a:t>……</a:t>
            </a:r>
            <a:r>
              <a:rPr lang="zh-CN" altLang="en-US" u="sng" dirty="0" smtClean="0">
                <a:solidFill>
                  <a:srgbClr val="FF0000"/>
                </a:solidFill>
                <a:latin typeface="Times New Roman" panose="02020603050405020304" pitchFamily="18" charset="0"/>
                <a:cs typeface="Times New Roman" panose="02020603050405020304" pitchFamily="18" charset="0"/>
              </a:rPr>
              <a:t>，割掉</a:t>
            </a:r>
            <a:r>
              <a:rPr lang="en-US" altLang="zh-CN" u="sng" dirty="0" smtClean="0">
                <a:solidFill>
                  <a:srgbClr val="FF0000"/>
                </a:solidFill>
                <a:latin typeface="Times New Roman" panose="02020603050405020304" pitchFamily="18" charset="0"/>
                <a:cs typeface="Times New Roman" panose="02020603050405020304" pitchFamily="18" charset="0"/>
              </a:rPr>
              <a:t>……    </a:t>
            </a:r>
          </a:p>
          <a:p>
            <a:pPr>
              <a:lnSpc>
                <a:spcPct val="150000"/>
              </a:lnSpc>
            </a:pPr>
            <a:r>
              <a:rPr lang="en-US" altLang="zh-CN" dirty="0" smtClean="0">
                <a:latin typeface="Times New Roman" panose="02020603050405020304" pitchFamily="18" charset="0"/>
                <a:cs typeface="Times New Roman" panose="02020603050405020304" pitchFamily="18" charset="0"/>
              </a:rPr>
              <a:t>19.</a:t>
            </a:r>
            <a:r>
              <a:rPr lang="en-US" dirty="0" smtClean="0">
                <a:latin typeface="Times New Roman" panose="02020603050405020304" pitchFamily="18" charset="0"/>
                <a:cs typeface="Times New Roman" panose="02020603050405020304" pitchFamily="18" charset="0"/>
              </a:rPr>
              <a:t>see...as... </a:t>
            </a:r>
            <a:r>
              <a:rPr lang="en-US" u="sng"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把</a:t>
            </a:r>
            <a:r>
              <a:rPr lang="en-US" altLang="zh-CN" u="sng" dirty="0" smtClean="0">
                <a:solidFill>
                  <a:srgbClr val="FF0000"/>
                </a:solidFill>
                <a:latin typeface="Times New Roman" panose="02020603050405020304" pitchFamily="18" charset="0"/>
                <a:cs typeface="Times New Roman" panose="02020603050405020304" pitchFamily="18" charset="0"/>
              </a:rPr>
              <a:t>……</a:t>
            </a:r>
            <a:r>
              <a:rPr lang="zh-CN" altLang="en-US" u="sng" dirty="0" smtClean="0">
                <a:solidFill>
                  <a:srgbClr val="FF0000"/>
                </a:solidFill>
                <a:latin typeface="Times New Roman" panose="02020603050405020304" pitchFamily="18" charset="0"/>
                <a:cs typeface="Times New Roman" panose="02020603050405020304" pitchFamily="18" charset="0"/>
              </a:rPr>
              <a:t>看作</a:t>
            </a:r>
            <a:r>
              <a:rPr lang="en-US" altLang="zh-CN" u="sng" dirty="0" smtClean="0">
                <a:solidFill>
                  <a:srgbClr val="FF0000"/>
                </a:solidFill>
                <a:latin typeface="Times New Roman" panose="02020603050405020304" pitchFamily="18" charset="0"/>
                <a:cs typeface="Times New Roman" panose="02020603050405020304" pitchFamily="18" charset="0"/>
              </a:rPr>
              <a:t>……  </a:t>
            </a:r>
            <a:r>
              <a:rPr lang="en-US" altLang="zh-CN" u="sng" dirty="0" smtClean="0">
                <a:latin typeface="Times New Roman" panose="02020603050405020304" pitchFamily="18" charset="0"/>
                <a:cs typeface="Times New Roman" panose="02020603050405020304" pitchFamily="18" charset="0"/>
              </a:rPr>
              <a:t>  </a:t>
            </a:r>
          </a:p>
          <a:p>
            <a:pPr>
              <a:lnSpc>
                <a:spcPct val="150000"/>
              </a:lnSpc>
            </a:pPr>
            <a:r>
              <a:rPr lang="en-US" altLang="zh-CN" dirty="0" smtClean="0">
                <a:latin typeface="Times New Roman" panose="02020603050405020304" pitchFamily="18" charset="0"/>
                <a:cs typeface="Times New Roman" panose="02020603050405020304" pitchFamily="18" charset="0"/>
              </a:rPr>
              <a:t>20.</a:t>
            </a:r>
            <a:r>
              <a:rPr lang="en-US" dirty="0" smtClean="0">
                <a:latin typeface="Times New Roman" panose="02020603050405020304" pitchFamily="18" charset="0"/>
                <a:cs typeface="Times New Roman" panose="02020603050405020304" pitchFamily="18" charset="0"/>
              </a:rPr>
              <a:t>rather than </a:t>
            </a:r>
            <a:r>
              <a:rPr lang="en-US"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而不是    </a:t>
            </a:r>
          </a:p>
          <a:p>
            <a:pPr>
              <a:lnSpc>
                <a:spcPct val="150000"/>
              </a:lnSpc>
            </a:pPr>
            <a:r>
              <a:rPr lang="en-US" altLang="zh-CN" dirty="0" smtClean="0">
                <a:latin typeface="Times New Roman" panose="02020603050405020304" pitchFamily="18" charset="0"/>
                <a:cs typeface="Times New Roman" panose="02020603050405020304" pitchFamily="18" charset="0"/>
              </a:rPr>
              <a:t>21.</a:t>
            </a:r>
            <a:r>
              <a:rPr lang="en-US" dirty="0" smtClean="0">
                <a:latin typeface="Times New Roman" panose="02020603050405020304" pitchFamily="18" charset="0"/>
                <a:cs typeface="Times New Roman" panose="02020603050405020304" pitchFamily="18" charset="0"/>
              </a:rPr>
              <a:t>the other way round </a:t>
            </a:r>
            <a:r>
              <a:rPr lang="en-US" u="sng"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与之相反    </a:t>
            </a:r>
          </a:p>
          <a:p>
            <a:pPr>
              <a:lnSpc>
                <a:spcPct val="150000"/>
              </a:lnSpc>
            </a:pPr>
            <a:r>
              <a:rPr lang="en-US" altLang="zh-CN" dirty="0" smtClean="0">
                <a:latin typeface="Times New Roman" panose="02020603050405020304" pitchFamily="18" charset="0"/>
                <a:cs typeface="Times New Roman" panose="02020603050405020304" pitchFamily="18" charset="0"/>
              </a:rPr>
              <a:t>22.</a:t>
            </a:r>
            <a:r>
              <a:rPr lang="en-US" dirty="0" smtClean="0">
                <a:latin typeface="Times New Roman" panose="02020603050405020304" pitchFamily="18" charset="0"/>
                <a:cs typeface="Times New Roman" panose="02020603050405020304" pitchFamily="18" charset="0"/>
              </a:rPr>
              <a:t>stand-by mode </a:t>
            </a:r>
            <a:r>
              <a:rPr lang="en-US" u="sng"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待机模式    </a:t>
            </a:r>
          </a:p>
          <a:p>
            <a:pPr>
              <a:lnSpc>
                <a:spcPct val="150000"/>
              </a:lnSpc>
            </a:pPr>
            <a:r>
              <a:rPr lang="en-US" altLang="zh-CN" dirty="0" smtClean="0">
                <a:latin typeface="Times New Roman" panose="02020603050405020304" pitchFamily="18" charset="0"/>
                <a:cs typeface="Times New Roman" panose="02020603050405020304" pitchFamily="18" charset="0"/>
              </a:rPr>
              <a:t>23.</a:t>
            </a:r>
            <a:r>
              <a:rPr lang="en-US" dirty="0" smtClean="0">
                <a:latin typeface="Times New Roman" panose="02020603050405020304" pitchFamily="18" charset="0"/>
                <a:cs typeface="Times New Roman" panose="02020603050405020304" pitchFamily="18" charset="0"/>
              </a:rPr>
              <a:t>common sense </a:t>
            </a:r>
            <a:r>
              <a:rPr lang="en-US" u="sng"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常识   </a:t>
            </a:r>
            <a:r>
              <a:rPr lang="zh-CN" altLang="en-US" u="sng" dirty="0" smtClean="0">
                <a:latin typeface="Times New Roman" panose="02020603050405020304" pitchFamily="18" charset="0"/>
                <a:cs typeface="Times New Roman" panose="02020603050405020304" pitchFamily="18" charset="0"/>
              </a:rPr>
              <a:t> </a:t>
            </a:r>
          </a:p>
          <a:p>
            <a:pPr>
              <a:lnSpc>
                <a:spcPct val="150000"/>
              </a:lnSpc>
            </a:pPr>
            <a:r>
              <a:rPr lang="en-US" altLang="zh-CN" dirty="0" smtClean="0">
                <a:latin typeface="Times New Roman" panose="02020603050405020304" pitchFamily="18" charset="0"/>
                <a:cs typeface="Times New Roman" panose="02020603050405020304" pitchFamily="18" charset="0"/>
              </a:rPr>
              <a:t>24.</a:t>
            </a:r>
            <a:r>
              <a:rPr lang="en-US" dirty="0" smtClean="0">
                <a:latin typeface="Times New Roman" panose="02020603050405020304" pitchFamily="18" charset="0"/>
                <a:cs typeface="Times New Roman" panose="02020603050405020304" pitchFamily="18" charset="0"/>
              </a:rPr>
              <a:t>raise awareness of... </a:t>
            </a:r>
            <a:r>
              <a:rPr lang="en-US" u="sng"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提高</a:t>
            </a:r>
            <a:r>
              <a:rPr lang="en-US" altLang="zh-CN" u="sng" dirty="0" smtClean="0">
                <a:solidFill>
                  <a:srgbClr val="FF0000"/>
                </a:solidFill>
                <a:latin typeface="Times New Roman" panose="02020603050405020304" pitchFamily="18" charset="0"/>
                <a:cs typeface="Times New Roman" panose="02020603050405020304" pitchFamily="18" charset="0"/>
              </a:rPr>
              <a:t>……</a:t>
            </a:r>
            <a:r>
              <a:rPr lang="zh-CN" altLang="en-US" u="sng" dirty="0" smtClean="0">
                <a:solidFill>
                  <a:srgbClr val="FF0000"/>
                </a:solidFill>
                <a:latin typeface="Times New Roman" panose="02020603050405020304" pitchFamily="18" charset="0"/>
                <a:cs typeface="Times New Roman" panose="02020603050405020304" pitchFamily="18" charset="0"/>
              </a:rPr>
              <a:t>的意识    </a:t>
            </a:r>
          </a:p>
        </p:txBody>
      </p:sp>
      <p:pic>
        <p:nvPicPr>
          <p:cNvPr id="3" name="Picture 4" descr="\\a015\吴双婷\线.tif"/>
          <p:cNvPicPr>
            <a:picLocks noChangeAspect="1" noChangeArrowheads="1"/>
          </p:cNvPicPr>
          <p:nvPr/>
        </p:nvPicPr>
        <p:blipFill>
          <a:blip r:embed="rId3" cstate="print"/>
          <a:srcRect/>
          <a:stretch>
            <a:fillRect/>
          </a:stretch>
        </p:blipFill>
        <p:spPr bwMode="auto">
          <a:xfrm>
            <a:off x="1071245" y="911860"/>
            <a:ext cx="1501140"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1071245" y="1332230"/>
            <a:ext cx="1208405"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1071245" y="1731010"/>
            <a:ext cx="164846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1642745" y="2143125"/>
            <a:ext cx="92900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3" cstate="print"/>
          <a:srcRect/>
          <a:stretch>
            <a:fillRect/>
          </a:stretch>
        </p:blipFill>
        <p:spPr bwMode="auto">
          <a:xfrm>
            <a:off x="2428875" y="2555240"/>
            <a:ext cx="1857375"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3" cstate="print"/>
          <a:srcRect/>
          <a:stretch>
            <a:fillRect/>
          </a:stretch>
        </p:blipFill>
        <p:spPr bwMode="auto">
          <a:xfrm>
            <a:off x="1642725" y="2966424"/>
            <a:ext cx="1357322"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3" cstate="print"/>
          <a:srcRect/>
          <a:stretch>
            <a:fillRect/>
          </a:stretch>
        </p:blipFill>
        <p:spPr bwMode="auto">
          <a:xfrm>
            <a:off x="1750695" y="3398520"/>
            <a:ext cx="2392680" cy="356870"/>
          </a:xfrm>
          <a:prstGeom prst="rect">
            <a:avLst/>
          </a:prstGeom>
          <a:noFill/>
          <a:ln w="9525">
            <a:noFill/>
            <a:miter lim="800000"/>
            <a:headEnd/>
            <a:tailEnd/>
          </a:ln>
        </p:spPr>
      </p:pic>
      <p:pic>
        <p:nvPicPr>
          <p:cNvPr id="10" name="Picture 4" descr="\\a015\吴双婷\线.tif"/>
          <p:cNvPicPr>
            <a:picLocks noChangeAspect="1" noChangeArrowheads="1"/>
          </p:cNvPicPr>
          <p:nvPr/>
        </p:nvPicPr>
        <p:blipFill>
          <a:blip r:embed="rId3" cstate="print"/>
          <a:srcRect/>
          <a:stretch>
            <a:fillRect/>
          </a:stretch>
        </p:blipFill>
        <p:spPr bwMode="auto">
          <a:xfrm>
            <a:off x="1892917" y="3794569"/>
            <a:ext cx="1857388" cy="35687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3" cstate="print"/>
          <a:srcRect/>
          <a:stretch>
            <a:fillRect/>
          </a:stretch>
        </p:blipFill>
        <p:spPr bwMode="auto">
          <a:xfrm>
            <a:off x="2071403" y="4189527"/>
            <a:ext cx="928694" cy="356870"/>
          </a:xfrm>
          <a:prstGeom prst="rect">
            <a:avLst/>
          </a:prstGeom>
          <a:noFill/>
          <a:ln w="9525">
            <a:noFill/>
            <a:miter lim="800000"/>
            <a:headEnd/>
            <a:tailEnd/>
          </a:ln>
        </p:spPr>
      </p:pic>
      <p:pic>
        <p:nvPicPr>
          <p:cNvPr id="12" name="Picture 4" descr="\\a015\吴双婷\线.tif"/>
          <p:cNvPicPr>
            <a:picLocks noChangeAspect="1" noChangeArrowheads="1"/>
          </p:cNvPicPr>
          <p:nvPr/>
        </p:nvPicPr>
        <p:blipFill>
          <a:blip r:embed="rId3" cstate="print"/>
          <a:srcRect/>
          <a:stretch>
            <a:fillRect/>
          </a:stretch>
        </p:blipFill>
        <p:spPr bwMode="auto">
          <a:xfrm>
            <a:off x="2857806" y="4609999"/>
            <a:ext cx="1285884" cy="356870"/>
          </a:xfrm>
          <a:prstGeom prst="rect">
            <a:avLst/>
          </a:prstGeom>
          <a:noFill/>
          <a:ln w="9525">
            <a:noFill/>
            <a:miter lim="800000"/>
            <a:headEnd/>
            <a:tailEnd/>
          </a:ln>
        </p:spPr>
      </p:pic>
      <p:pic>
        <p:nvPicPr>
          <p:cNvPr id="13" name="Picture 4" descr="\\a015\吴双婷\线.tif"/>
          <p:cNvPicPr>
            <a:picLocks noChangeAspect="1" noChangeArrowheads="1"/>
          </p:cNvPicPr>
          <p:nvPr/>
        </p:nvPicPr>
        <p:blipFill>
          <a:blip r:embed="rId3" cstate="print"/>
          <a:srcRect/>
          <a:stretch>
            <a:fillRect/>
          </a:stretch>
        </p:blipFill>
        <p:spPr bwMode="auto">
          <a:xfrm>
            <a:off x="2429178" y="5016903"/>
            <a:ext cx="1285884" cy="356870"/>
          </a:xfrm>
          <a:prstGeom prst="rect">
            <a:avLst/>
          </a:prstGeom>
          <a:noFill/>
          <a:ln w="9525">
            <a:noFill/>
            <a:miter lim="800000"/>
            <a:headEnd/>
            <a:tailEnd/>
          </a:ln>
        </p:spPr>
      </p:pic>
      <p:pic>
        <p:nvPicPr>
          <p:cNvPr id="14" name="Picture 4" descr="\\a015\吴双婷\线.tif"/>
          <p:cNvPicPr>
            <a:picLocks noChangeAspect="1" noChangeArrowheads="1"/>
          </p:cNvPicPr>
          <p:nvPr/>
        </p:nvPicPr>
        <p:blipFill>
          <a:blip r:embed="rId3" cstate="print"/>
          <a:srcRect/>
          <a:stretch>
            <a:fillRect/>
          </a:stretch>
        </p:blipFill>
        <p:spPr bwMode="auto">
          <a:xfrm>
            <a:off x="2428225" y="5437762"/>
            <a:ext cx="785818" cy="356870"/>
          </a:xfrm>
          <a:prstGeom prst="rect">
            <a:avLst/>
          </a:prstGeom>
          <a:noFill/>
          <a:ln w="9525">
            <a:noFill/>
            <a:miter lim="800000"/>
            <a:headEnd/>
            <a:tailEnd/>
          </a:ln>
        </p:spPr>
      </p:pic>
      <p:pic>
        <p:nvPicPr>
          <p:cNvPr id="15" name="Picture 4" descr="\\a015\吴双婷\线.tif"/>
          <p:cNvPicPr>
            <a:picLocks noChangeAspect="1" noChangeArrowheads="1"/>
          </p:cNvPicPr>
          <p:nvPr/>
        </p:nvPicPr>
        <p:blipFill>
          <a:blip r:embed="rId3" cstate="print"/>
          <a:srcRect/>
          <a:stretch>
            <a:fillRect/>
          </a:stretch>
        </p:blipFill>
        <p:spPr bwMode="auto">
          <a:xfrm>
            <a:off x="2857806" y="5866891"/>
            <a:ext cx="2000264"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8"/>
                                        </p:tgtEl>
                                      </p:cBhvr>
                                    </p:animEffect>
                                    <p:set>
                                      <p:cBhvr>
                                        <p:cTn id="32" dur="1" fill="hold">
                                          <p:stCondLst>
                                            <p:cond delay="19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9"/>
                                        </p:tgtEl>
                                      </p:cBhvr>
                                    </p:animEffect>
                                    <p:set>
                                      <p:cBhvr>
                                        <p:cTn id="37" dur="1" fill="hold">
                                          <p:stCondLst>
                                            <p:cond delay="19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000"/>
                                        <p:tgtEl>
                                          <p:spTgt spid="11"/>
                                        </p:tgtEl>
                                      </p:cBhvr>
                                    </p:animEffect>
                                    <p:set>
                                      <p:cBhvr>
                                        <p:cTn id="47" dur="1" fill="hold">
                                          <p:stCondLst>
                                            <p:cond delay="19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2000"/>
                                        <p:tgtEl>
                                          <p:spTgt spid="12"/>
                                        </p:tgtEl>
                                      </p:cBhvr>
                                    </p:animEffect>
                                    <p:set>
                                      <p:cBhvr>
                                        <p:cTn id="52" dur="1" fill="hold">
                                          <p:stCondLst>
                                            <p:cond delay="1999"/>
                                          </p:stCondLst>
                                        </p:cTn>
                                        <p:tgtEl>
                                          <p:spTgt spid="1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2000"/>
                                        <p:tgtEl>
                                          <p:spTgt spid="13"/>
                                        </p:tgtEl>
                                      </p:cBhvr>
                                    </p:animEffect>
                                    <p:set>
                                      <p:cBhvr>
                                        <p:cTn id="57" dur="1" fill="hold">
                                          <p:stCondLst>
                                            <p:cond delay="1999"/>
                                          </p:stCondLst>
                                        </p:cTn>
                                        <p:tgtEl>
                                          <p:spTgt spid="1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2000"/>
                                        <p:tgtEl>
                                          <p:spTgt spid="14"/>
                                        </p:tgtEl>
                                      </p:cBhvr>
                                    </p:animEffect>
                                    <p:set>
                                      <p:cBhvr>
                                        <p:cTn id="62" dur="1" fill="hold">
                                          <p:stCondLst>
                                            <p:cond delay="1999"/>
                                          </p:stCondLst>
                                        </p:cTn>
                                        <p:tgtEl>
                                          <p:spTgt spid="1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2000"/>
                                        <p:tgtEl>
                                          <p:spTgt spid="15"/>
                                        </p:tgtEl>
                                      </p:cBhvr>
                                    </p:animEffect>
                                    <p:set>
                                      <p:cBhvr>
                                        <p:cTn id="67" dur="1" fill="hold">
                                          <p:stCondLst>
                                            <p:cond delay="19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ustomerInfo>
  <UserName>Administrator</UserName>
  <CompanyName/>
  <MachineID>A666</MachineID>
  <ToolID>ljRTAAAAKGU=</ToolID>
  <Data><![CDATA[bGpSVEFBQUFLR1U9]]></Data>
</CustomerInfo>
</file>

<file path=customXml/itemProps1.xml><?xml version="1.0" encoding="utf-8"?>
<ds:datastoreItem xmlns:ds="http://schemas.openxmlformats.org/officeDocument/2006/customXml" ds:itemID="{342C1E57-F7FF-441A-9F36-E8B4CEBB4EEA}">
  <ds:schemaRefs/>
</ds:datastoreItem>
</file>

<file path=docProps/app.xml><?xml version="1.0" encoding="utf-8"?>
<Properties xmlns="http://schemas.openxmlformats.org/officeDocument/2006/extended-properties" xmlns:vt="http://schemas.openxmlformats.org/officeDocument/2006/docPropsVTypes">
  <Template>UNIT 1　CULTURAL HERITAGE</Template>
  <TotalTime>0</TotalTime>
  <Words>9223</Words>
  <Application>Microsoft Office PowerPoint</Application>
  <PresentationFormat>自定义</PresentationFormat>
  <Paragraphs>484</Paragraphs>
  <Slides>67</Slides>
  <Notes>67</Notes>
  <HiddenSlides>0</HiddenSlides>
  <MMClips>0</MMClips>
  <ScaleCrop>false</ScaleCrop>
  <HeadingPairs>
    <vt:vector size="4" baseType="variant">
      <vt:variant>
        <vt:lpstr>主题</vt:lpstr>
      </vt:variant>
      <vt:variant>
        <vt:i4>1</vt:i4>
      </vt:variant>
      <vt:variant>
        <vt:lpstr>幻灯片标题</vt:lpstr>
      </vt:variant>
      <vt:variant>
        <vt:i4>67</vt:i4>
      </vt:variant>
    </vt:vector>
  </HeadingPairs>
  <TitlesOfParts>
    <vt:vector size="68" baseType="lpstr">
      <vt:lpstr>1_Office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封面标题</dc:title>
  <dc:creator>Administrator</dc:creator>
  <cp:lastModifiedBy>Administrator</cp:lastModifiedBy>
  <cp:revision>490</cp:revision>
  <dcterms:created xsi:type="dcterms:W3CDTF">2021-06-26T14:35:00Z</dcterms:created>
  <dcterms:modified xsi:type="dcterms:W3CDTF">2021-07-01T07:25:41Z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