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1227" r:id="rId2"/>
    <p:sldId id="1223" r:id="rId3"/>
    <p:sldId id="1249" r:id="rId4"/>
    <p:sldId id="1216" r:id="rId5"/>
    <p:sldId id="1270" r:id="rId6"/>
    <p:sldId id="1250" r:id="rId7"/>
    <p:sldId id="1266" r:id="rId8"/>
    <p:sldId id="1265" r:id="rId9"/>
    <p:sldId id="1169" r:id="rId10"/>
    <p:sldId id="1199" r:id="rId11"/>
    <p:sldId id="1190" r:id="rId12"/>
    <p:sldId id="1268" r:id="rId13"/>
    <p:sldId id="1269" r:id="rId14"/>
    <p:sldId id="1231" r:id="rId15"/>
    <p:sldId id="1234" r:id="rId16"/>
    <p:sldId id="1241" r:id="rId17"/>
    <p:sldId id="1242" r:id="rId18"/>
    <p:sldId id="1243" r:id="rId19"/>
  </p:sldIdLst>
  <p:sldSz cx="9144000" cy="6858000" type="screen4x3"/>
  <p:notesSz cx="6773863" cy="96599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320008" algn="ctr" rtl="0" eaLnBrk="0" fontAlgn="base" hangingPunct="0">
      <a:spcBef>
        <a:spcPct val="0"/>
      </a:spcBef>
      <a:spcAft>
        <a:spcPct val="0"/>
      </a:spcAft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640016" algn="ctr" rtl="0" eaLnBrk="0" fontAlgn="base" hangingPunct="0">
      <a:spcBef>
        <a:spcPct val="0"/>
      </a:spcBef>
      <a:spcAft>
        <a:spcPct val="0"/>
      </a:spcAft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960024" algn="ctr" rtl="0" eaLnBrk="0" fontAlgn="base" hangingPunct="0">
      <a:spcBef>
        <a:spcPct val="0"/>
      </a:spcBef>
      <a:spcAft>
        <a:spcPct val="0"/>
      </a:spcAft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280032" algn="ctr" rtl="0" eaLnBrk="0" fontAlgn="base" hangingPunct="0">
      <a:spcBef>
        <a:spcPct val="0"/>
      </a:spcBef>
      <a:spcAft>
        <a:spcPct val="0"/>
      </a:spcAft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1600040" algn="l" defTabSz="640016" rtl="0" eaLnBrk="1" latinLnBrk="0" hangingPunct="1"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1920048" algn="l" defTabSz="640016" rtl="0" eaLnBrk="1" latinLnBrk="0" hangingPunct="1"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2240056" algn="l" defTabSz="640016" rtl="0" eaLnBrk="1" latinLnBrk="0" hangingPunct="1"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2560064" algn="l" defTabSz="640016" rtl="0" eaLnBrk="1" latinLnBrk="0" hangingPunct="1">
      <a:defRPr kumimoji="1" sz="4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1">
          <p15:clr>
            <a:srgbClr val="A4A3A4"/>
          </p15:clr>
        </p15:guide>
        <p15:guide id="2" pos="21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FFFF00"/>
    <a:srgbClr val="000066"/>
    <a:srgbClr val="336600"/>
    <a:srgbClr val="CC6600"/>
    <a:srgbClr val="008000"/>
    <a:srgbClr val="DDDDD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4575" autoAdjust="0"/>
  </p:normalViewPr>
  <p:slideViewPr>
    <p:cSldViewPr>
      <p:cViewPr varScale="1">
        <p:scale>
          <a:sx n="64" d="100"/>
          <a:sy n="64" d="100"/>
        </p:scale>
        <p:origin x="1336" y="52"/>
      </p:cViewPr>
      <p:guideLst>
        <p:guide orient="horz" pos="1901"/>
        <p:guide pos="2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1" d="100"/>
          <a:sy n="31" d="100"/>
        </p:scale>
        <p:origin x="-846" y="-102"/>
      </p:cViewPr>
      <p:guideLst>
        <p:guide orient="horz" pos="3042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046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587875"/>
            <a:ext cx="4967287" cy="4348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25488"/>
            <a:ext cx="4827587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595025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320008" algn="l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640016" algn="l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960024" algn="l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280032" algn="l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1600040" algn="l" defTabSz="64001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048" algn="l" defTabSz="64001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056" algn="l" defTabSz="64001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064" algn="l" defTabSz="64001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73138" y="725488"/>
            <a:ext cx="4827587" cy="3619500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1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73138" y="725488"/>
            <a:ext cx="4827587" cy="3619500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73138" y="725488"/>
            <a:ext cx="4827587" cy="3619500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73138" y="725488"/>
            <a:ext cx="4827587" cy="3619500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2"/>
            <a:ext cx="7772400" cy="14698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0024" indent="0" algn="ctr">
              <a:buNone/>
              <a:defRPr/>
            </a:lvl2pPr>
            <a:lvl3pPr marL="640048" indent="0" algn="ctr">
              <a:buNone/>
              <a:defRPr/>
            </a:lvl3pPr>
            <a:lvl4pPr marL="960072" indent="0" algn="ctr">
              <a:buNone/>
              <a:defRPr/>
            </a:lvl4pPr>
            <a:lvl5pPr marL="1280096" indent="0" algn="ctr">
              <a:buNone/>
              <a:defRPr/>
            </a:lvl5pPr>
            <a:lvl6pPr marL="1600120" indent="0" algn="ctr">
              <a:buNone/>
              <a:defRPr/>
            </a:lvl6pPr>
            <a:lvl7pPr marL="1920144" indent="0" algn="ctr">
              <a:buNone/>
              <a:defRPr/>
            </a:lvl7pPr>
            <a:lvl8pPr marL="2240168" indent="0" algn="ctr">
              <a:buNone/>
              <a:defRPr/>
            </a:lvl8pPr>
            <a:lvl9pPr marL="256019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A1F6-CD75-424D-9B4C-A1A2D2C36C0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7041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C023A-6062-4AF6-A125-180C9142C5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6734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1" y="274322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9" y="274322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A1213-96DC-4C4A-A3D8-8DA82676F7E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5992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F688-6AE0-4876-BF60-29EC176EDF9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243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0"/>
            <a:ext cx="7772400" cy="136131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0"/>
            <a:ext cx="7772400" cy="1500759"/>
          </a:xfrm>
        </p:spPr>
        <p:txBody>
          <a:bodyPr anchor="b"/>
          <a:lstStyle>
            <a:lvl1pPr marL="0" indent="0">
              <a:buNone/>
              <a:defRPr sz="1400"/>
            </a:lvl1pPr>
            <a:lvl2pPr marL="320024" indent="0">
              <a:buNone/>
              <a:defRPr sz="1300"/>
            </a:lvl2pPr>
            <a:lvl3pPr marL="640048" indent="0">
              <a:buNone/>
              <a:defRPr sz="1100"/>
            </a:lvl3pPr>
            <a:lvl4pPr marL="960072" indent="0">
              <a:buNone/>
              <a:defRPr sz="1000"/>
            </a:lvl4pPr>
            <a:lvl5pPr marL="1280096" indent="0">
              <a:buNone/>
              <a:defRPr sz="1000"/>
            </a:lvl5pPr>
            <a:lvl6pPr marL="1600120" indent="0">
              <a:buNone/>
              <a:defRPr sz="1000"/>
            </a:lvl6pPr>
            <a:lvl7pPr marL="1920144" indent="0">
              <a:buNone/>
              <a:defRPr sz="1000"/>
            </a:lvl7pPr>
            <a:lvl8pPr marL="2240168" indent="0">
              <a:buNone/>
              <a:defRPr sz="1000"/>
            </a:lvl8pPr>
            <a:lvl9pPr marL="256019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84DF9-305A-4655-938B-85405B4E84D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5290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06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06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6A119-1C78-4178-9AA9-2C7E8A7DA13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0891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049"/>
            <a:ext cx="4039689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5130"/>
            <a:ext cx="4039689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36" y="1535049"/>
            <a:ext cx="4041865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36" y="2175130"/>
            <a:ext cx="4041865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7F2A9-8EBD-4398-8CCF-A29D18A4C51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8131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5A868-A09E-4E2C-8556-CA01A1EB8F3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7608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A544B-F8F5-499D-B35B-482F8325CBC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1235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178"/>
            <a:ext cx="3008811" cy="11624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0" y="273178"/>
            <a:ext cx="5111931" cy="58533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608"/>
            <a:ext cx="3008811" cy="4690872"/>
          </a:xfrm>
        </p:spPr>
        <p:txBody>
          <a:bodyPr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E5BC0-CF9E-4B50-98BF-B74BE2AEAAC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9162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320024" indent="0">
              <a:buNone/>
              <a:defRPr sz="2000"/>
            </a:lvl2pPr>
            <a:lvl3pPr marL="640048" indent="0">
              <a:buNone/>
              <a:defRPr sz="1700"/>
            </a:lvl3pPr>
            <a:lvl4pPr marL="960072" indent="0">
              <a:buNone/>
              <a:defRPr sz="1400"/>
            </a:lvl4pPr>
            <a:lvl5pPr marL="1280096" indent="0">
              <a:buNone/>
              <a:defRPr sz="1400"/>
            </a:lvl5pPr>
            <a:lvl6pPr marL="1600120" indent="0">
              <a:buNone/>
              <a:defRPr sz="1400"/>
            </a:lvl6pPr>
            <a:lvl7pPr marL="1920144" indent="0">
              <a:buNone/>
              <a:defRPr sz="1400"/>
            </a:lvl7pPr>
            <a:lvl8pPr marL="2240168" indent="0">
              <a:buNone/>
              <a:defRPr sz="1400"/>
            </a:lvl8pPr>
            <a:lvl9pPr marL="2560192" indent="0">
              <a:buNone/>
              <a:defRPr sz="14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43AD3-145C-453C-9909-B907BD6A476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4370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270" y="274320"/>
            <a:ext cx="7770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270" y="1975106"/>
            <a:ext cx="7770223" cy="41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889" y="6247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defTabSz="914514" eaLnBrk="1" hangingPunct="1">
              <a:spcBef>
                <a:spcPct val="50000"/>
              </a:spcBef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113" y="6247638"/>
            <a:ext cx="28977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defTabSz="914514" eaLnBrk="1" hangingPunct="1">
              <a:spcBef>
                <a:spcPct val="50000"/>
              </a:spcBef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112" y="6247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4514" eaLnBrk="1" hangingPunct="1">
              <a:spcBef>
                <a:spcPct val="50000"/>
              </a:spcBef>
              <a:defRPr sz="17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8F7627-81DD-4B4E-8274-3AEB26E24FC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1031" name="Picture 10" descr="XXTongji-1907反色透明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31" y="54864"/>
            <a:ext cx="731520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-6530" y="0"/>
            <a:ext cx="9150531" cy="104355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5" tIns="32003" rIns="64005" bIns="32003"/>
          <a:lstStyle/>
          <a:p>
            <a:pPr algn="l" eaLnBrk="1" hangingPunct="1">
              <a:defRPr/>
            </a:pPr>
            <a:endParaRPr kumimoji="0" lang="en-US" sz="1300" b="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3004458" y="2"/>
            <a:ext cx="4755969" cy="6389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5" tIns="32003" rIns="64005" bIns="32003"/>
          <a:lstStyle/>
          <a:p>
            <a:pPr algn="l" eaLnBrk="1" hangingPunct="1">
              <a:defRPr/>
            </a:pPr>
            <a:endParaRPr kumimoji="0" lang="en-US" sz="1300" b="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7058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random/>
  </p:transition>
  <p:hf hdr="0" ftr="0" dt="0"/>
  <p:txStyles>
    <p:titleStyle>
      <a:lvl1pPr algn="ctr" defTabSz="914514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4514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defTabSz="914514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defTabSz="914514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defTabSz="914514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20024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40048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60072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80096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44471" indent="-344471" algn="l" defTabSz="914514" rtl="0" eaLnBrk="0" fontAlgn="base" hangingPunct="0">
        <a:spcBef>
          <a:spcPct val="20000"/>
        </a:spcBef>
        <a:spcAft>
          <a:spcPct val="0"/>
        </a:spcAft>
        <a:buChar char="•"/>
        <a:defRPr kumimoji="1" sz="2500" b="1">
          <a:solidFill>
            <a:schemeClr val="bg1"/>
          </a:solidFill>
          <a:latin typeface="+mn-lt"/>
          <a:ea typeface="+mn-ea"/>
          <a:cs typeface="+mn-cs"/>
        </a:defRPr>
      </a:lvl1pPr>
      <a:lvl2pPr marL="741167" indent="-283355" algn="l" defTabSz="914514" rtl="0" eaLnBrk="0" fontAlgn="base" hangingPunct="0">
        <a:spcBef>
          <a:spcPct val="20000"/>
        </a:spcBef>
        <a:spcAft>
          <a:spcPct val="0"/>
        </a:spcAft>
        <a:defRPr kumimoji="1" sz="2100">
          <a:solidFill>
            <a:schemeClr val="bg1"/>
          </a:solidFill>
          <a:latin typeface="+mn-lt"/>
          <a:ea typeface="+mn-ea"/>
        </a:defRPr>
      </a:lvl2pPr>
      <a:lvl3pPr marL="1142308" indent="-227795" algn="l" defTabSz="914514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</a:defRPr>
      </a:lvl3pPr>
      <a:lvl4pPr marL="1600120" indent="-227795" algn="l" defTabSz="914514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932" indent="-228906" algn="l" defTabSz="914514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377956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697980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018004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338028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2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4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7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2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4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16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19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836712"/>
            <a:ext cx="6948264" cy="822960"/>
          </a:xfrm>
        </p:spPr>
        <p:txBody>
          <a:bodyPr/>
          <a:lstStyle/>
          <a:p>
            <a:pPr eaLnBrk="1" hangingPunct="1"/>
            <a:r>
              <a:rPr lang="zh-CN" altLang="en-US" sz="3200" b="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操作系统基础</a:t>
            </a:r>
            <a:endParaRPr lang="zh-CN" altLang="en-US" sz="3200" b="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2112" y="6247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/>
          <a:lstStyle>
            <a:lvl1pPr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520013" indent="-200005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800020" indent="-160004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120028" indent="-160004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1440036" indent="-160004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1760044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080052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2400060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2720068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4605311-2723-4D74-98A9-68774EA58DF1}" type="slidenum">
              <a:rPr lang="en-US" altLang="zh-CN" sz="1700" b="0">
                <a:solidFill>
                  <a:srgbClr val="002060"/>
                </a:solidFill>
              </a:rPr>
              <a:pPr algn="r" eaLnBrk="1" hangingPunct="1">
                <a:spcBef>
                  <a:spcPct val="50000"/>
                </a:spcBef>
              </a:pPr>
              <a:t>1</a:t>
            </a:fld>
            <a:endParaRPr lang="en-US" altLang="zh-CN" sz="1700" b="0">
              <a:solidFill>
                <a:srgbClr val="002060"/>
              </a:solidFill>
            </a:endParaRPr>
          </a:p>
        </p:txBody>
      </p:sp>
      <p:sp>
        <p:nvSpPr>
          <p:cNvPr id="12292" name="Rectangle 20"/>
          <p:cNvSpPr>
            <a:spLocks noChangeArrowheads="1"/>
          </p:cNvSpPr>
          <p:nvPr/>
        </p:nvSpPr>
        <p:spPr bwMode="auto">
          <a:xfrm>
            <a:off x="2925716" y="1877705"/>
            <a:ext cx="4572000" cy="415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3.1 </a:t>
            </a:r>
            <a:r>
              <a:rPr lang="zh-CN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操作系统概</a:t>
            </a:r>
            <a:r>
              <a:rPr lang="zh-CN" altLang="en-US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述</a:t>
            </a:r>
            <a:endParaRPr lang="en-US" altLang="zh-CN" sz="2800" b="0" dirty="0">
              <a:solidFill>
                <a:srgbClr val="000066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3.2 Windows</a:t>
            </a:r>
            <a:r>
              <a:rPr lang="zh-CN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和云</a:t>
            </a:r>
            <a:r>
              <a:rPr lang="zh-CN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服</a:t>
            </a:r>
            <a:r>
              <a:rPr lang="zh-CN" altLang="en-US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务</a:t>
            </a:r>
            <a:endParaRPr lang="en-US" altLang="zh-CN" sz="2800" b="0" dirty="0">
              <a:solidFill>
                <a:srgbClr val="000066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3.3 </a:t>
            </a:r>
            <a:r>
              <a:rPr lang="zh-CN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操作系统基本</a:t>
            </a:r>
            <a:r>
              <a:rPr lang="zh-CN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功</a:t>
            </a:r>
            <a:r>
              <a:rPr lang="zh-CN" altLang="en-US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  <a:cs typeface="+mj-cs"/>
              </a:rPr>
              <a:t>能</a:t>
            </a:r>
            <a:endParaRPr lang="en-US" altLang="zh-CN" sz="2800" b="0" dirty="0">
              <a:solidFill>
                <a:srgbClr val="000066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l">
              <a:lnSpc>
                <a:spcPct val="125000"/>
              </a:lnSpc>
              <a:spcBef>
                <a:spcPct val="35000"/>
              </a:spcBef>
            </a:pPr>
            <a:r>
              <a:rPr lang="en-US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        3.3.1 </a:t>
            </a:r>
            <a:r>
              <a:rPr lang="zh-CN" altLang="zh-CN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程序</a:t>
            </a:r>
            <a:r>
              <a:rPr lang="zh-CN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管</a:t>
            </a:r>
            <a:r>
              <a:rPr lang="zh-CN" altLang="en-US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理</a:t>
            </a:r>
            <a:endParaRPr lang="en-US" altLang="zh-CN" sz="2400" b="0" dirty="0">
              <a:solidFill>
                <a:srgbClr val="A50021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l">
              <a:lnSpc>
                <a:spcPct val="125000"/>
              </a:lnSpc>
              <a:spcBef>
                <a:spcPct val="35000"/>
              </a:spcBef>
            </a:pPr>
            <a:r>
              <a:rPr lang="en-US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        3.3.2 </a:t>
            </a:r>
            <a:r>
              <a:rPr lang="zh-CN" altLang="zh-CN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存储</a:t>
            </a:r>
            <a:r>
              <a:rPr lang="zh-CN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管</a:t>
            </a:r>
            <a:r>
              <a:rPr lang="zh-CN" altLang="en-US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理</a:t>
            </a:r>
            <a:endParaRPr lang="en-US" altLang="zh-CN" sz="2400" b="0" dirty="0">
              <a:solidFill>
                <a:srgbClr val="A50021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l">
              <a:lnSpc>
                <a:spcPct val="125000"/>
              </a:lnSpc>
              <a:spcBef>
                <a:spcPct val="35000"/>
              </a:spcBef>
            </a:pPr>
            <a:r>
              <a:rPr lang="en-US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        3.3.3 </a:t>
            </a:r>
            <a:r>
              <a:rPr lang="zh-CN" altLang="zh-CN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文件系</a:t>
            </a:r>
            <a:r>
              <a:rPr lang="zh-CN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统</a:t>
            </a:r>
            <a:endParaRPr lang="en-US" altLang="zh-CN" sz="2400" b="0" dirty="0" smtClean="0">
              <a:solidFill>
                <a:srgbClr val="A50021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l">
              <a:lnSpc>
                <a:spcPct val="125000"/>
              </a:lnSpc>
              <a:spcBef>
                <a:spcPct val="35000"/>
              </a:spcBef>
            </a:pPr>
            <a:r>
              <a:rPr lang="en-US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        3.3.4 </a:t>
            </a:r>
            <a:r>
              <a:rPr lang="zh-CN" altLang="zh-CN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+mj-cs"/>
              </a:rPr>
              <a:t>磁盘管理</a:t>
            </a:r>
            <a:endParaRPr lang="en-US" altLang="zh-CN" sz="2400" b="0" dirty="0">
              <a:solidFill>
                <a:srgbClr val="A50021"/>
              </a:solidFill>
              <a:latin typeface="+mn-lt"/>
              <a:ea typeface="黑体" panose="02010609060101010101" pitchFamily="49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25484" y="332656"/>
            <a:ext cx="6622780" cy="154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002" tIns="32001" rIns="64002" bIns="32001">
            <a:spAutoFit/>
          </a:bodyPr>
          <a:lstStyle>
            <a:lvl1pPr indent="3048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50000"/>
              </a:spcBef>
            </a:pPr>
            <a:r>
              <a:rPr lang="zh-CN" altLang="en-US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    什么是虚拟内存？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用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硬盘空间模拟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内存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楷体_GB2312"/>
            </a:endParaRPr>
          </a:p>
          <a:p>
            <a:pPr indent="0" algn="just"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itchFamily="18" charset="0"/>
              </a:rPr>
              <a:t>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itchFamily="18" charset="0"/>
              </a:rPr>
              <a:t>为什么要模拟：内存不够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Times New Roman" pitchFamily="18" charset="0"/>
            </a:endParaRPr>
          </a:p>
          <a:p>
            <a:pPr indent="0" algn="just" eaLnBrk="1" hangingPunct="1">
              <a:spcBef>
                <a:spcPct val="5000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itchFamily="18" charset="0"/>
              </a:rPr>
              <a:t>    内存为什么不够：运行的程序必须放在内存中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2681259" y="1873397"/>
            <a:ext cx="1827712" cy="985266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002" tIns="32001" rIns="64002" bIns="32001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真正内存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2681259" y="2858662"/>
            <a:ext cx="1827712" cy="1476756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002" tIns="32001" rIns="64002" bIns="32001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虚拟内存</a:t>
            </a:r>
          </a:p>
        </p:txBody>
      </p:sp>
      <p:sp>
        <p:nvSpPr>
          <p:cNvPr id="27654" name="AutoShape 8"/>
          <p:cNvSpPr>
            <a:spLocks/>
          </p:cNvSpPr>
          <p:nvPr/>
        </p:nvSpPr>
        <p:spPr bwMode="auto">
          <a:xfrm>
            <a:off x="2367723" y="1844824"/>
            <a:ext cx="296091" cy="2540889"/>
          </a:xfrm>
          <a:prstGeom prst="leftBrace">
            <a:avLst>
              <a:gd name="adj1" fmla="val 68107"/>
              <a:gd name="adj2" fmla="val 50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002" tIns="32001" rIns="64002" bIns="32001" anchor="ctr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755576" y="2674642"/>
            <a:ext cx="1580606" cy="8812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002" tIns="32001" rIns="64002" bIns="32001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内存空间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683568" y="4169689"/>
            <a:ext cx="62646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002" tIns="32001" rIns="64002" bIns="32001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Windows 7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：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控制面板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｜系统和安全｜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系统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｜高级系统设置｜高级｜设置｜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高级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｜更改</a:t>
            </a:r>
            <a:endParaRPr lang="en-US" altLang="zh-CN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页面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文件是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pagefile.sys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6021288"/>
            <a:ext cx="374461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rgbClr val="A50021"/>
                </a:solidFill>
                <a:ea typeface="黑体" panose="02010609060101010101" pitchFamily="49" charset="-122"/>
              </a:rPr>
              <a:t>□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4" grpId="0" animBg="1"/>
      <p:bldP spid="27655" grpId="0" animBg="1"/>
      <p:bldP spid="276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35294" y="274320"/>
            <a:ext cx="4408714" cy="609219"/>
          </a:xfrm>
        </p:spPr>
        <p:txBody>
          <a:bodyPr/>
          <a:lstStyle/>
          <a:p>
            <a:pPr algn="l" eaLnBrk="1" hangingPunct="1"/>
            <a:r>
              <a:rPr lang="en-US" altLang="zh-CN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文件系统 </a:t>
            </a:r>
            <a:endParaRPr lang="zh-CN" altLang="en-US" sz="2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2112" y="6247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/>
          <a:lstStyle>
            <a:lvl1pPr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520013" indent="-200005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800020" indent="-160004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120028" indent="-160004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1440036" indent="-160004" defTabSz="914468"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1760044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080052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2400060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2720068" indent="-160004" algn="ctr" defTabSz="914468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1C8A2AC-6C8A-43B8-A75C-F87D985051B7}" type="slidenum">
              <a:rPr lang="en-US" altLang="zh-CN" sz="2400" b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pPr algn="r" eaLnBrk="1" hangingPunct="1">
                <a:spcBef>
                  <a:spcPct val="50000"/>
                </a:spcBef>
              </a:pPr>
              <a:t>11</a:t>
            </a:fld>
            <a:endParaRPr lang="en-US" altLang="zh-CN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560" y="878465"/>
            <a:ext cx="6696744" cy="420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又称</a:t>
            </a:r>
            <a:r>
              <a:rPr lang="zh-CN" altLang="en-US" sz="2400" b="0" dirty="0">
                <a:solidFill>
                  <a:srgbClr val="002060"/>
                </a:solidFill>
                <a:ea typeface="黑体" panose="02010609060101010101" pitchFamily="49" charset="-122"/>
              </a:rPr>
              <a:t>信息管理</a:t>
            </a:r>
            <a:r>
              <a:rPr lang="zh-CN" altLang="en-US" sz="2400" b="0" dirty="0" smtClean="0">
                <a:solidFill>
                  <a:srgbClr val="002060"/>
                </a:solidFill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负责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管理和存取文件信息的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部分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为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用户提供了一个简单、统一的访问文件的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方法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>
              <a:lnSpc>
                <a:spcPct val="114000"/>
              </a:lnSpc>
              <a:spcBef>
                <a:spcPts val="168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有了文件系统： </a:t>
            </a:r>
          </a:p>
          <a:p>
            <a:pPr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实现了按名访问</a:t>
            </a:r>
          </a:p>
          <a:p>
            <a:pPr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不必考虑各种外存储器的差异，</a:t>
            </a:r>
          </a:p>
          <a:p>
            <a:pPr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不必了解文件在外存储器上的具体物理位置以及如何存放的 </a:t>
            </a:r>
          </a:p>
          <a:p>
            <a:pPr algn="l">
              <a:spcBef>
                <a:spcPct val="50000"/>
              </a:spcBef>
              <a:spcAft>
                <a:spcPct val="20000"/>
              </a:spcAft>
            </a:pPr>
            <a:r>
              <a:rPr lang="en-US" altLang="zh-CN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．目录结构 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26564" y="5045538"/>
            <a:ext cx="2293308" cy="191128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 anchor="ctr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树状结构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树根：根目录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树枝：文件夹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树叶：文件 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390709" cy="43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(2) </a:t>
            </a:r>
            <a:r>
              <a:rPr lang="zh-CN" altLang="en-US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文件</a:t>
            </a:r>
            <a:r>
              <a:rPr lang="zh-CN" altLang="en-US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路径 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57852" y="741302"/>
            <a:ext cx="6544408" cy="391183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 anchor="ctr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绝对路径：从根目录开始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相对路径：从当前目录开始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绝对路径：</a:t>
            </a:r>
          </a:p>
          <a:p>
            <a:pPr algn="l"/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</a:t>
            </a:r>
            <a:r>
              <a:rPr lang="en-US" altLang="zh-CN" sz="22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Notepad.exe  C</a:t>
            </a:r>
            <a:r>
              <a:rPr lang="en-US" altLang="zh-CN" sz="22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:\Windows\System32\Notepad.exe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</a:t>
            </a:r>
            <a:r>
              <a:rPr lang="en-US" altLang="zh-CN" sz="22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Test.doc	</a:t>
            </a:r>
            <a:r>
              <a:rPr lang="en-US" altLang="zh-CN" sz="22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C</a:t>
            </a:r>
            <a:r>
              <a:rPr lang="en-US" altLang="zh-CN" sz="22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:\</a:t>
            </a:r>
            <a:r>
              <a:rPr lang="en-US" altLang="zh-CN" sz="22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User\Test.doc</a:t>
            </a:r>
            <a:endParaRPr lang="zh-CN" altLang="en-US" sz="22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相对路径：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假定当前目录为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System32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Data.mdb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..\..\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User\Data.mdb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注：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..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表示上一级目录 </a:t>
            </a:r>
          </a:p>
          <a:p>
            <a:pPr algn="l"/>
            <a:r>
              <a:rPr lang="zh-CN" altLang="en-US" sz="2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3969533" y="4365104"/>
            <a:ext cx="1394555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66"/>
                </a:solidFill>
              </a:rPr>
              <a:t>\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</a:rPr>
              <a:t>（根目录）</a:t>
            </a: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3019027" y="4653136"/>
            <a:ext cx="996111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421361" y="4941168"/>
            <a:ext cx="996111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Windows</a:t>
            </a: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413582" y="4653136"/>
            <a:ext cx="1195333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210471" y="4941168"/>
            <a:ext cx="996111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User1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624473" y="5517232"/>
            <a:ext cx="996111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System32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827584" y="6093296"/>
            <a:ext cx="1394555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Notepad.exe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5210471" y="5229200"/>
            <a:ext cx="398444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808137" y="5229200"/>
            <a:ext cx="398444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499992" y="5517232"/>
            <a:ext cx="1340549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Test.doc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08526" y="5517232"/>
            <a:ext cx="1167730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Data.mdb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2222139" y="5229200"/>
            <a:ext cx="398444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019027" y="5229200"/>
            <a:ext cx="398444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1508260" y="5805264"/>
            <a:ext cx="398444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88157" y="5805264"/>
            <a:ext cx="398444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66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255343" y="6093296"/>
            <a:ext cx="1195333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Mspaint.exe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819805" y="5517232"/>
            <a:ext cx="1392155" cy="28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Explorer.exe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323527" y="474347"/>
            <a:ext cx="6696745" cy="43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(3) </a:t>
            </a:r>
            <a:r>
              <a:rPr lang="zh-CN" altLang="en-US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文件系统</a:t>
            </a:r>
            <a:endParaRPr lang="zh-CN" altLang="en-US" sz="2400" b="0" dirty="0">
              <a:solidFill>
                <a:srgbClr val="A5002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755576" y="1056390"/>
            <a:ext cx="6192689" cy="41939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2" tIns="32001" rIns="64002" bIns="32001" anchor="ctr">
            <a:spAutoFit/>
          </a:bodyPr>
          <a:lstStyle/>
          <a:p>
            <a:pPr algn="l"/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①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FAT32    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可支持达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8TB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的卷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 不能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支持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512MB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以下的卷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2400" b="0" dirty="0" smtClean="0">
                <a:solidFill>
                  <a:srgbClr val="002060"/>
                </a:solidFill>
                <a:ea typeface="黑体" panose="02010609060101010101" pitchFamily="49" charset="-122"/>
              </a:rPr>
              <a:t>   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因此用在硬盘分区上。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>
              <a:spcBef>
                <a:spcPts val="168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② </a:t>
            </a:r>
            <a:r>
              <a:rPr lang="en-US" altLang="zh-CN" sz="2400" b="0" dirty="0" err="1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exFAT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扩展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FAT</a:t>
            </a:r>
          </a:p>
          <a:p>
            <a:pPr algn="l"/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              FAT32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不支持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4G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及其更大的文件</a:t>
            </a:r>
          </a:p>
          <a:p>
            <a:pPr algn="l"/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              对于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闪存，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NTFS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文件系统</a:t>
            </a:r>
          </a:p>
          <a:p>
            <a:pPr algn="l">
              <a:spcBef>
                <a:spcPts val="168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③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NTFS 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高性能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、安全性、可靠性</a:t>
            </a:r>
          </a:p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  例如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文件和文件夹权限、加密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、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       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配额等高级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功能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                当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系统故障或误删除恢复好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。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6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2"/>
          <a:stretch>
            <a:fillRect/>
          </a:stretch>
        </p:blipFill>
        <p:spPr bwMode="auto">
          <a:xfrm>
            <a:off x="3945770" y="4057560"/>
            <a:ext cx="3337372" cy="174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59436"/>
            <a:ext cx="7271657" cy="914400"/>
          </a:xfrm>
          <a:noFill/>
        </p:spPr>
        <p:txBody>
          <a:bodyPr lIns="73010" tIns="36505" rIns="73010" bIns="36505"/>
          <a:lstStyle/>
          <a:p>
            <a:pPr algn="l" eaLnBrk="1" hangingPunct="1"/>
            <a:r>
              <a:rPr lang="en-US" altLang="zh-CN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4. </a:t>
            </a:r>
            <a:r>
              <a:rPr lang="zh-CN" altLang="en-US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</a:t>
            </a:r>
            <a:r>
              <a:rPr lang="zh-CN" altLang="en-US" sz="2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管理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683568" y="2119932"/>
            <a:ext cx="6624736" cy="17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999" tIns="31999" rIns="63999" bIns="31999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ct val="20000"/>
              </a:spcAft>
            </a:pP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(1)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分区与创建逻辑驱动器 </a:t>
            </a:r>
          </a:p>
          <a:p>
            <a:pPr algn="l" eaLnBrk="1" hangingPunct="1">
              <a:spcAft>
                <a:spcPct val="2000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分区目的：</a:t>
            </a:r>
          </a:p>
          <a:p>
            <a:pPr algn="l" eaLnBrk="1" hangingPunct="1">
              <a:spcAft>
                <a:spcPct val="2000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① 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硬盘容量很大，为便于管理</a:t>
            </a:r>
          </a:p>
          <a:p>
            <a:pPr algn="l" eaLnBrk="1" hangingPunct="1">
              <a:spcAft>
                <a:spcPct val="2000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② 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安装不同的系统，如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Windows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Linux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等</a:t>
            </a:r>
          </a:p>
        </p:txBody>
      </p:sp>
      <p:sp>
        <p:nvSpPr>
          <p:cNvPr id="35846" name="Line 12"/>
          <p:cNvSpPr>
            <a:spLocks noChangeShapeType="1"/>
          </p:cNvSpPr>
          <p:nvPr/>
        </p:nvSpPr>
        <p:spPr bwMode="auto">
          <a:xfrm>
            <a:off x="3492577" y="4430369"/>
            <a:ext cx="791391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1512465" y="4191483"/>
            <a:ext cx="1975757" cy="46165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4" rIns="91426" bIns="45714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不可以细分</a:t>
            </a:r>
          </a:p>
        </p:txBody>
      </p:sp>
      <p:sp>
        <p:nvSpPr>
          <p:cNvPr id="35848" name="Text Box 14"/>
          <p:cNvSpPr txBox="1">
            <a:spLocks noChangeArrowheads="1"/>
          </p:cNvSpPr>
          <p:nvPr/>
        </p:nvSpPr>
        <p:spPr bwMode="auto">
          <a:xfrm>
            <a:off x="1512465" y="4941168"/>
            <a:ext cx="1980112" cy="46165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4" rIns="91426" bIns="45714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可以细分</a:t>
            </a:r>
          </a:p>
        </p:txBody>
      </p:sp>
      <p:sp>
        <p:nvSpPr>
          <p:cNvPr id="35849" name="Line 15"/>
          <p:cNvSpPr>
            <a:spLocks noChangeShapeType="1"/>
          </p:cNvSpPr>
          <p:nvPr/>
        </p:nvSpPr>
        <p:spPr bwMode="auto">
          <a:xfrm>
            <a:off x="3492577" y="5229201"/>
            <a:ext cx="528739" cy="13716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850" name="Rectangle 16"/>
          <p:cNvSpPr>
            <a:spLocks noChangeArrowheads="1"/>
          </p:cNvSpPr>
          <p:nvPr/>
        </p:nvSpPr>
        <p:spPr bwMode="auto">
          <a:xfrm>
            <a:off x="2" y="0"/>
            <a:ext cx="7235735" cy="69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10" tIns="36505" rIns="73010" bIns="36505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 sz="3800">
              <a:solidFill>
                <a:srgbClr val="002060"/>
              </a:solidFill>
              <a:ea typeface="隶书" pitchFamily="49" charset="-122"/>
            </a:endParaRPr>
          </a:p>
        </p:txBody>
      </p:sp>
      <p:sp>
        <p:nvSpPr>
          <p:cNvPr id="35852" name="Rectangle 4"/>
          <p:cNvSpPr>
            <a:spLocks noChangeArrowheads="1"/>
          </p:cNvSpPr>
          <p:nvPr/>
        </p:nvSpPr>
        <p:spPr bwMode="auto">
          <a:xfrm>
            <a:off x="708948" y="1121669"/>
            <a:ext cx="1440160" cy="60921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9" tIns="45709" rIns="91419" bIns="45709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磁盘分区</a:t>
            </a:r>
          </a:p>
        </p:txBody>
      </p:sp>
      <p:sp>
        <p:nvSpPr>
          <p:cNvPr id="35853" name="Rectangle 5"/>
          <p:cNvSpPr>
            <a:spLocks noChangeArrowheads="1"/>
          </p:cNvSpPr>
          <p:nvPr/>
        </p:nvSpPr>
        <p:spPr bwMode="auto">
          <a:xfrm>
            <a:off x="2797180" y="1111019"/>
            <a:ext cx="2304256" cy="66179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09" rIns="0" bIns="45709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创建逻辑驱动器</a:t>
            </a:r>
          </a:p>
        </p:txBody>
      </p:sp>
      <p:sp>
        <p:nvSpPr>
          <p:cNvPr id="35855" name="Line 7"/>
          <p:cNvSpPr>
            <a:spLocks noChangeShapeType="1"/>
          </p:cNvSpPr>
          <p:nvPr/>
        </p:nvSpPr>
        <p:spPr bwMode="auto">
          <a:xfrm>
            <a:off x="2149108" y="1412776"/>
            <a:ext cx="636814" cy="0"/>
          </a:xfrm>
          <a:prstGeom prst="line">
            <a:avLst/>
          </a:prstGeom>
          <a:noFill/>
          <a:ln w="38100" cmpd="dbl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856" name="Line 8"/>
          <p:cNvSpPr>
            <a:spLocks noChangeShapeType="1"/>
          </p:cNvSpPr>
          <p:nvPr/>
        </p:nvSpPr>
        <p:spPr bwMode="auto">
          <a:xfrm>
            <a:off x="5115951" y="1412776"/>
            <a:ext cx="598906" cy="0"/>
          </a:xfrm>
          <a:prstGeom prst="line">
            <a:avLst/>
          </a:prstGeom>
          <a:noFill/>
          <a:ln w="38100" cmpd="dbl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857" name="Rectangle 9"/>
          <p:cNvSpPr>
            <a:spLocks noChangeArrowheads="1"/>
          </p:cNvSpPr>
          <p:nvPr/>
        </p:nvSpPr>
        <p:spPr bwMode="auto">
          <a:xfrm>
            <a:off x="5719098" y="1124744"/>
            <a:ext cx="1157158" cy="60921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9" tIns="45709" rIns="91419" bIns="45709" anchor="ctr"/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格式化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783168" y="5803353"/>
            <a:ext cx="2468880" cy="43395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Windows XP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分区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 animBg="1"/>
      <p:bldP spid="35848" grpId="0" animBg="1"/>
      <p:bldP spid="35849" grpId="0" animBg="1"/>
      <p:bldP spid="358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" y="2201457"/>
            <a:ext cx="6594732" cy="136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24" name="Rectangle 3"/>
          <p:cNvSpPr>
            <a:spLocks noChangeArrowheads="1"/>
          </p:cNvSpPr>
          <p:nvPr/>
        </p:nvSpPr>
        <p:spPr bwMode="auto">
          <a:xfrm>
            <a:off x="123553" y="836746"/>
            <a:ext cx="6824711" cy="11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999" tIns="31999" rIns="63999" bIns="31999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ct val="20000"/>
              </a:spcAft>
            </a:pPr>
            <a: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注</a:t>
            </a:r>
            <a:r>
              <a:rPr lang="zh-CN" altLang="en-US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：在</a:t>
            </a:r>
            <a:r>
              <a:rPr lang="en-US" altLang="zh-CN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Windows7</a:t>
            </a:r>
            <a:r>
              <a:rPr lang="zh-CN" altLang="en-US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中</a:t>
            </a:r>
            <a:r>
              <a:rPr lang="en-US" altLang="zh-CN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/>
            </a:r>
            <a:br>
              <a:rPr lang="en-US" altLang="zh-CN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</a:br>
            <a:r>
              <a:rPr lang="en-US" altLang="zh-CN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   </a:t>
            </a:r>
            <a:r>
              <a:rPr lang="zh-CN" altLang="en-US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可以</a:t>
            </a:r>
            <a: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创建</a:t>
            </a:r>
            <a:r>
              <a:rPr lang="en-US" altLang="zh-CN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3</a:t>
            </a:r>
            <a: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个主分区</a:t>
            </a:r>
            <a:b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</a:br>
            <a: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</a:t>
            </a:r>
            <a:r>
              <a:rPr lang="zh-CN" altLang="en-US" sz="23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只有</a:t>
            </a:r>
            <a: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创建了</a:t>
            </a:r>
            <a:r>
              <a:rPr lang="en-US" altLang="zh-CN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3</a:t>
            </a:r>
            <a:r>
              <a:rPr lang="zh-CN" altLang="en-US" sz="23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个主分区才能建后面的逻辑驱动器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949540" y="3571105"/>
            <a:ext cx="2468880" cy="43395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Windows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7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的分区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5997" y="4437112"/>
            <a:ext cx="6468291" cy="47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6" tIns="46029" rIns="92056" bIns="46029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" hangingPunct="1">
              <a:spcBef>
                <a:spcPct val="50000"/>
              </a:spcBef>
              <a:buSzPct val="120000"/>
              <a:buFont typeface="Wingdings" pitchFamily="2" charset="2"/>
              <a:buNone/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控制面板｜管理工具｜创建并格式硬盘分区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62" y="37300"/>
            <a:ext cx="7271657" cy="914400"/>
          </a:xfrm>
          <a:noFill/>
        </p:spPr>
        <p:txBody>
          <a:bodyPr lIns="73010" tIns="36505" rIns="73010" bIns="36505"/>
          <a:lstStyle/>
          <a:p>
            <a:pPr algn="l" defTabSz="1305589"/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(2) 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磁盘格式化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1805" y="836156"/>
            <a:ext cx="6170435" cy="36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999" tIns="31999" rIns="63999" bIns="31999">
            <a:spAutoFit/>
          </a:bodyPr>
          <a:lstStyle>
            <a:lvl1pPr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912813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400" b="0" dirty="0" smtClean="0">
                <a:solidFill>
                  <a:srgbClr val="A50021"/>
                </a:solidFill>
                <a:latin typeface="+mn-lt"/>
                <a:ea typeface="黑体" panose="02010609060101010101" pitchFamily="49" charset="-122"/>
                <a:sym typeface="Wingdings 2" pitchFamily="18" charset="2"/>
              </a:rPr>
              <a:t>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格式化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目的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①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把磁道划分成一个个扇区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，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/>
            </a:r>
            <a:b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</a:b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每个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扇区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512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个字节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。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/>
            </a:r>
            <a:b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</a:b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②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安装文件系统，建立根目录。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sym typeface="Wingdings 2" pitchFamily="18" charset="2"/>
              </a:rPr>
              <a:t>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注意：格式化磁盘会丢失磁盘上所有信息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sym typeface="Wingdings 2" pitchFamily="18" charset="2"/>
              </a:rPr>
              <a:t>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两类磁盘不能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格式化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①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磁盘不能处于写保护状态。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/>
            </a:r>
            <a:b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</a:b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② 磁盘上不能有打开的文件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364" y="846040"/>
            <a:ext cx="3295812" cy="53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Line 5"/>
          <p:cNvSpPr>
            <a:spLocks noChangeShapeType="1"/>
          </p:cNvSpPr>
          <p:nvPr/>
        </p:nvSpPr>
        <p:spPr bwMode="auto">
          <a:xfrm>
            <a:off x="2380089" y="1628238"/>
            <a:ext cx="64987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4" rIns="91426" bIns="45714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691680" y="1354143"/>
            <a:ext cx="80339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容量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368780" y="2176398"/>
            <a:ext cx="64987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4" rIns="91426" bIns="45714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971600" y="1931346"/>
            <a:ext cx="1512026" cy="193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文件系统</a:t>
            </a:r>
          </a:p>
          <a:p>
            <a:pPr algn="l"/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 FAT32</a:t>
            </a:r>
            <a:endParaRPr lang="en-US" altLang="zh-CN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楷体_GB2312"/>
            </a:endParaRPr>
          </a:p>
          <a:p>
            <a:pPr algn="l"/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NTFS</a:t>
            </a:r>
          </a:p>
          <a:p>
            <a:pPr algn="l"/>
            <a:r>
              <a:rPr lang="en-US" altLang="zh-CN" sz="2400" b="0" dirty="0" smtClean="0">
                <a:solidFill>
                  <a:srgbClr val="002060"/>
                </a:solidFill>
                <a:ea typeface="黑体" panose="02010609060101010101" pitchFamily="49" charset="-122"/>
                <a:cs typeface="楷体_GB2312"/>
              </a:rPr>
              <a:t>      exFAT</a:t>
            </a:r>
            <a:endParaRPr lang="en-US" altLang="zh-CN" sz="2400" b="0" dirty="0">
              <a:solidFill>
                <a:srgbClr val="002060"/>
              </a:solidFill>
              <a:ea typeface="黑体" panose="02010609060101010101" pitchFamily="49" charset="-122"/>
              <a:cs typeface="楷体_GB2312"/>
            </a:endParaRPr>
          </a:p>
          <a:p>
            <a:pPr algn="l"/>
            <a:endParaRPr lang="en-US" altLang="zh-CN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5664016" y="2716170"/>
            <a:ext cx="64987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4" rIns="91426" bIns="45714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6337927" y="2276872"/>
            <a:ext cx="1762465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4" rIns="91426" bIns="45714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文件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占用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</a:b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磁盘空间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</a:b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的基本单位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V="1">
            <a:off x="2389835" y="3845851"/>
            <a:ext cx="62701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4" rIns="91426" bIns="45714"/>
          <a:lstStyle/>
          <a:p>
            <a:endParaRPr lang="zh-CN" altLang="en-US" sz="2400" b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1017874" y="3600905"/>
            <a:ext cx="1512025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卷的名称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14" y="73652"/>
            <a:ext cx="7270569" cy="914400"/>
          </a:xfrm>
          <a:noFill/>
        </p:spPr>
        <p:txBody>
          <a:bodyPr lIns="73010" tIns="36505" rIns="73010" bIns="36505"/>
          <a:lstStyle/>
          <a:p>
            <a:pPr algn="l" defTabSz="1305589"/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(3) 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磁盘碎片整理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48801" y="787428"/>
            <a:ext cx="8359703" cy="168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999" tIns="31999" rIns="63999" bIns="31999">
            <a:spAutoFit/>
          </a:bodyPr>
          <a:lstStyle>
            <a:lvl1pPr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磁盘碎片：文件碎片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，是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指一个文件没有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保存在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一个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连续的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/>
            </a:r>
            <a:b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</a:b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              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磁盘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空间上，而是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被分散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存放在许多地方</a:t>
            </a:r>
            <a:b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</a:b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                    </a:t>
            </a:r>
            <a:r>
              <a:rPr lang="zh-CN" altLang="en-US" sz="2400" dirty="0" smtClean="0">
                <a:solidFill>
                  <a:srgbClr val="002060"/>
                </a:solidFill>
                <a:ea typeface="楷体_GB2312"/>
                <a:cs typeface="楷体_GB2312"/>
              </a:rPr>
              <a:t>时间</a:t>
            </a:r>
            <a:r>
              <a:rPr lang="zh-CN" altLang="en-US" sz="2400" dirty="0">
                <a:solidFill>
                  <a:srgbClr val="002060"/>
                </a:solidFill>
                <a:ea typeface="楷体_GB2312"/>
                <a:cs typeface="楷体_GB2312"/>
              </a:rPr>
              <a:t>长了会有磁盘碎片</a:t>
            </a:r>
          </a:p>
          <a:p>
            <a:pPr algn="l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2060"/>
                </a:solidFill>
                <a:ea typeface="楷体_GB2312"/>
                <a:cs typeface="楷体_GB2312"/>
              </a:rPr>
              <a:t>                    磁盘</a:t>
            </a:r>
            <a:r>
              <a:rPr lang="zh-CN" altLang="en-US" sz="2400" dirty="0">
                <a:solidFill>
                  <a:srgbClr val="002060"/>
                </a:solidFill>
                <a:ea typeface="楷体_GB2312"/>
                <a:cs typeface="楷体_GB2312"/>
              </a:rPr>
              <a:t>碎片太多会影响数据的读写速度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9" y="2636913"/>
            <a:ext cx="6187177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1600" y="4653136"/>
            <a:ext cx="475252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010" tIns="36505" rIns="73010" bIns="36505" numCol="1" anchor="ctr" anchorCtr="0" compatLnSpc="1">
            <a:prstTxWarp prst="textNoShape">
              <a:avLst/>
            </a:prstTxWarp>
          </a:bodyPr>
          <a:lstStyle>
            <a:lvl1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2pPr>
            <a:lvl3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3pPr>
            <a:lvl4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4pPr>
            <a:lvl5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5pPr>
            <a:lvl6pPr marL="320024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6pPr>
            <a:lvl7pPr marL="640048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7pPr>
            <a:lvl8pPr marL="960072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8pPr>
            <a:lvl9pPr marL="1280096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l" defTabSz="1305589"/>
            <a:r>
              <a:rPr lang="zh-CN" altLang="en-US" sz="2400" b="0" kern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附件｜系统工具｜磁盘碎片整理 </a:t>
            </a:r>
            <a:endParaRPr lang="zh-CN" altLang="en-US" sz="2400" b="0" kern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3528" y="5157192"/>
            <a:ext cx="592229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010" tIns="36505" rIns="73010" bIns="36505" numCol="1" anchor="ctr" anchorCtr="0" compatLnSpc="1">
            <a:prstTxWarp prst="textNoShape">
              <a:avLst/>
            </a:prstTxWarp>
          </a:bodyPr>
          <a:lstStyle>
            <a:lvl1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2pPr>
            <a:lvl3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3pPr>
            <a:lvl4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4pPr>
            <a:lvl5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5pPr>
            <a:lvl6pPr marL="320024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6pPr>
            <a:lvl7pPr marL="640048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7pPr>
            <a:lvl8pPr marL="960072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8pPr>
            <a:lvl9pPr marL="1280096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l" defTabSz="1305589"/>
            <a:r>
              <a:rPr lang="en-US" altLang="zh-CN" sz="2400" b="0" kern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(4)  </a:t>
            </a:r>
            <a:r>
              <a:rPr lang="zh-CN" altLang="en-US" sz="2400" b="0" kern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磁盘清理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78216" y="5805264"/>
            <a:ext cx="5377960" cy="44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999" tIns="31999" rIns="63999" bIns="31999">
            <a:spAutoFit/>
          </a:bodyPr>
          <a:lstStyle>
            <a:lvl1pPr marL="342900" indent="-3429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912813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2"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j-cs"/>
              </a:rPr>
              <a:t>删除垃圾文件，释放硬盘空间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76097" y="6032724"/>
            <a:ext cx="475252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010" tIns="36505" rIns="73010" bIns="36505" numCol="1" anchor="ctr" anchorCtr="0" compatLnSpc="1">
            <a:prstTxWarp prst="textNoShape">
              <a:avLst/>
            </a:prstTxWarp>
          </a:bodyPr>
          <a:lstStyle>
            <a:lvl1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2pPr>
            <a:lvl3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3pPr>
            <a:lvl4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4pPr>
            <a:lvl5pPr algn="ctr" defTabSz="914514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5pPr>
            <a:lvl6pPr marL="320024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6pPr>
            <a:lvl7pPr marL="640048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7pPr>
            <a:lvl8pPr marL="960072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8pPr>
            <a:lvl9pPr marL="1280096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l" defTabSz="1305589"/>
            <a:r>
              <a:rPr lang="zh-CN" altLang="en-US" sz="2400" b="0" kern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附件｜系统工具｜磁盘清理</a:t>
            </a:r>
            <a:endParaRPr lang="zh-CN" altLang="en-US" sz="2400" b="0" kern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586561" y="4066821"/>
            <a:ext cx="1871254" cy="187337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66"/>
            </a:solidFill>
            <a:prstDash val="dash"/>
            <a:miter lim="800000"/>
            <a:headEnd/>
            <a:tailEnd/>
          </a:ln>
        </p:spPr>
        <p:txBody>
          <a:bodyPr wrap="none" lIns="64002" tIns="32001" rIns="64002" bIns="32001" anchor="ctr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7715" y="188597"/>
            <a:ext cx="7810500" cy="87668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eaLnBrk="1" hangingPunct="1"/>
            <a:r>
              <a:rPr lang="zh-CN" altLang="en-US" sz="2800" b="0" dirty="0">
                <a:solidFill>
                  <a:srgbClr val="002060"/>
                </a:solidFill>
                <a:ea typeface="黑体" pitchFamily="49" charset="-122"/>
              </a:rPr>
              <a:t>操作系统的基本功能</a:t>
            </a:r>
          </a:p>
        </p:txBody>
      </p:sp>
      <p:sp>
        <p:nvSpPr>
          <p:cNvPr id="1344516" name="Rectangle 4"/>
          <p:cNvSpPr>
            <a:spLocks noChangeArrowheads="1"/>
          </p:cNvSpPr>
          <p:nvPr/>
        </p:nvSpPr>
        <p:spPr bwMode="auto">
          <a:xfrm>
            <a:off x="227512" y="1046989"/>
            <a:ext cx="4767942" cy="44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FFFF00"/>
                  </a:outerShdw>
                </a:effectLst>
              </a14:hiddenEffects>
            </a:ext>
          </a:extLst>
        </p:spPr>
        <p:txBody>
          <a:bodyPr wrap="square" lIns="79360" tIns="39680" rIns="79360" bIns="39680">
            <a:spAutoFit/>
          </a:bodyPr>
          <a:lstStyle>
            <a:lvl1pPr defTabSz="112236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12236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12236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12236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12236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12236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12236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12236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12236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</a:t>
            </a:r>
            <a:r>
              <a:rPr lang="en-US" altLang="zh-CN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诺依曼计算机的组成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060783" y="1628800"/>
            <a:ext cx="2641963" cy="2123694"/>
          </a:xfrm>
          <a:prstGeom prst="rect">
            <a:avLst/>
          </a:prstGeom>
          <a:solidFill>
            <a:srgbClr val="9999FF"/>
          </a:solidFill>
          <a:ln w="19050" cap="rnd">
            <a:solidFill>
              <a:srgbClr val="000066"/>
            </a:solidFill>
            <a:prstDash val="sysDot"/>
            <a:miter lim="800000"/>
            <a:headEnd/>
            <a:tailEnd/>
          </a:ln>
        </p:spPr>
        <p:txBody>
          <a:bodyPr lIns="63999" tIns="31999" rIns="63999" bIns="3199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zh-CN" altLang="en-US" sz="2000">
                <a:solidFill>
                  <a:srgbClr val="002060"/>
                </a:solidFill>
                <a:latin typeface="楷体_GB2312"/>
                <a:ea typeface="楷体_GB2312"/>
                <a:cs typeface="楷体_GB2312"/>
              </a:rPr>
              <a:t>存储器</a:t>
            </a:r>
            <a:endParaRPr kumimoji="0" lang="zh-CN" altLang="en-US" sz="2000">
              <a:solidFill>
                <a:srgbClr val="002060"/>
              </a:solidFill>
            </a:endParaRP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814763" y="6208800"/>
            <a:ext cx="1123406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999" tIns="31999" rIns="63999" bIns="3199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kumimoji="0" lang="zh-CN" altLang="en-US" sz="2000">
                <a:solidFill>
                  <a:srgbClr val="002060"/>
                </a:solidFill>
              </a:rPr>
              <a:t>数据流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3602198" y="6206514"/>
            <a:ext cx="1123406" cy="52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999" tIns="31999" rIns="63999" bIns="3199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kumimoji="0" lang="zh-CN" altLang="en-US" sz="2000">
                <a:solidFill>
                  <a:srgbClr val="002060"/>
                </a:solidFill>
              </a:rPr>
              <a:t>控制流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2721546" y="6401967"/>
            <a:ext cx="770709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573205" y="6381393"/>
            <a:ext cx="1235529" cy="20574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2873946" y="4572024"/>
            <a:ext cx="1411877" cy="39433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889" tIns="54000" rIns="8889" bIns="888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ts val="1200"/>
              </a:spcBef>
            </a:pPr>
            <a:r>
              <a:rPr kumimoji="0" lang="zh-CN" altLang="en-US" sz="2000" dirty="0">
                <a:solidFill>
                  <a:srgbClr val="FFFF00"/>
                </a:solidFill>
              </a:rPr>
              <a:t>运算器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2856529" y="2002907"/>
            <a:ext cx="1411877" cy="396621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889" tIns="54000" rIns="8889" bIns="888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kumimoji="0" lang="zh-CN" altLang="en-US" sz="2000" b="0" dirty="0">
                <a:solidFill>
                  <a:srgbClr val="002060"/>
                </a:solidFill>
              </a:rPr>
              <a:t>外存储器</a:t>
            </a:r>
          </a:p>
        </p:txBody>
      </p:sp>
      <p:sp>
        <p:nvSpPr>
          <p:cNvPr id="1344524" name="Rectangle 12"/>
          <p:cNvSpPr>
            <a:spLocks noChangeArrowheads="1"/>
          </p:cNvSpPr>
          <p:nvPr/>
        </p:nvSpPr>
        <p:spPr bwMode="auto">
          <a:xfrm>
            <a:off x="5551829" y="2414040"/>
            <a:ext cx="513806" cy="23797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80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8889" tIns="8889" rIns="8889" bIns="8889"/>
          <a:lstStyle/>
          <a:p>
            <a:endParaRPr kumimoji="0" lang="en-US" altLang="zh-CN" sz="2000" b="0" dirty="0">
              <a:solidFill>
                <a:srgbClr val="002060"/>
              </a:solidFill>
            </a:endParaRPr>
          </a:p>
          <a:p>
            <a:r>
              <a:rPr kumimoji="0" lang="zh-CN" altLang="en-US" sz="2000" b="0" dirty="0">
                <a:solidFill>
                  <a:srgbClr val="002060"/>
                </a:solidFill>
              </a:rPr>
              <a:t>输</a:t>
            </a:r>
          </a:p>
          <a:p>
            <a:r>
              <a:rPr kumimoji="0" lang="zh-CN" altLang="en-US" sz="2000" b="0" dirty="0">
                <a:solidFill>
                  <a:srgbClr val="002060"/>
                </a:solidFill>
              </a:rPr>
              <a:t>出</a:t>
            </a:r>
          </a:p>
          <a:p>
            <a:r>
              <a:rPr kumimoji="0" lang="zh-CN" altLang="en-US" sz="2000" b="0" dirty="0">
                <a:solidFill>
                  <a:srgbClr val="002060"/>
                </a:solidFill>
              </a:rPr>
              <a:t>设</a:t>
            </a:r>
          </a:p>
          <a:p>
            <a:r>
              <a:rPr kumimoji="0" lang="zh-CN" altLang="en-US" sz="2000" b="0" dirty="0">
                <a:solidFill>
                  <a:srgbClr val="002060"/>
                </a:solidFill>
              </a:rPr>
              <a:t>备</a:t>
            </a: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2856529" y="3208427"/>
            <a:ext cx="1411877" cy="39662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889" tIns="54000" rIns="8889" bIns="888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kumimoji="0" lang="zh-CN" altLang="en-US" sz="2000" b="0" dirty="0">
                <a:solidFill>
                  <a:srgbClr val="002060"/>
                </a:solidFill>
              </a:rPr>
              <a:t>内存储器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930843" y="2414040"/>
            <a:ext cx="544286" cy="236029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80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8889" tIns="8889" rIns="8889" bIns="888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kumimoji="0" lang="en-US" altLang="zh-CN" sz="2000" b="0" dirty="0">
              <a:solidFill>
                <a:srgbClr val="002060"/>
              </a:solidFill>
            </a:endParaRPr>
          </a:p>
          <a:p>
            <a:pPr>
              <a:lnSpc>
                <a:spcPct val="96000"/>
              </a:lnSpc>
            </a:pPr>
            <a:r>
              <a:rPr kumimoji="0" lang="zh-CN" altLang="en-US" sz="2000" b="0" dirty="0" smtClean="0">
                <a:solidFill>
                  <a:srgbClr val="002060"/>
                </a:solidFill>
              </a:rPr>
              <a:t>输</a:t>
            </a:r>
            <a:endParaRPr kumimoji="0" lang="zh-CN" altLang="en-US" sz="2000" b="0" dirty="0">
              <a:solidFill>
                <a:srgbClr val="002060"/>
              </a:solidFill>
            </a:endParaRPr>
          </a:p>
          <a:p>
            <a:pPr>
              <a:lnSpc>
                <a:spcPct val="96000"/>
              </a:lnSpc>
            </a:pPr>
            <a:r>
              <a:rPr kumimoji="0" lang="zh-CN" altLang="en-US" sz="2000" b="0" dirty="0">
                <a:solidFill>
                  <a:srgbClr val="002060"/>
                </a:solidFill>
              </a:rPr>
              <a:t>入</a:t>
            </a:r>
          </a:p>
          <a:p>
            <a:pPr>
              <a:lnSpc>
                <a:spcPct val="96000"/>
              </a:lnSpc>
            </a:pPr>
            <a:r>
              <a:rPr kumimoji="0" lang="zh-CN" altLang="en-US" sz="2000" b="0" dirty="0">
                <a:solidFill>
                  <a:srgbClr val="002060"/>
                </a:solidFill>
              </a:rPr>
              <a:t>设</a:t>
            </a:r>
          </a:p>
          <a:p>
            <a:pPr>
              <a:lnSpc>
                <a:spcPct val="96000"/>
              </a:lnSpc>
            </a:pPr>
            <a:r>
              <a:rPr kumimoji="0" lang="zh-CN" altLang="en-US" sz="2000" b="0" dirty="0">
                <a:solidFill>
                  <a:srgbClr val="002060"/>
                </a:solidFill>
              </a:rPr>
              <a:t>备</a:t>
            </a: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H="1" flipV="1">
            <a:off x="4271672" y="2170473"/>
            <a:ext cx="642257" cy="0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1187747" y="5709309"/>
            <a:ext cx="1649186" cy="0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4910661" y="2147370"/>
            <a:ext cx="0" cy="3372993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4268405" y="3406164"/>
            <a:ext cx="1283426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498784" y="3599332"/>
            <a:ext cx="0" cy="985266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2856529" y="5389269"/>
            <a:ext cx="1411877" cy="397764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889" tIns="54000" rIns="8889" bIns="888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kumimoji="0" lang="zh-CN" altLang="en-US" sz="2000" dirty="0">
                <a:solidFill>
                  <a:srgbClr val="FFFF00"/>
                </a:solidFill>
              </a:rPr>
              <a:t>控制器</a:t>
            </a:r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4285822" y="5709309"/>
            <a:ext cx="1522912" cy="0"/>
          </a:xfrm>
          <a:prstGeom prst="line">
            <a:avLst/>
          </a:prstGeom>
          <a:noFill/>
          <a:ln w="76200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 flipV="1">
            <a:off x="3497695" y="4914210"/>
            <a:ext cx="7620" cy="471630"/>
          </a:xfrm>
          <a:prstGeom prst="line">
            <a:avLst/>
          </a:prstGeom>
          <a:noFill/>
          <a:ln w="76200">
            <a:solidFill>
              <a:srgbClr val="000066"/>
            </a:solidFill>
            <a:prstDash val="lg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>
            <a:off x="4652670" y="3528467"/>
            <a:ext cx="0" cy="1951101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 flipH="1" flipV="1">
            <a:off x="4271671" y="3541038"/>
            <a:ext cx="386443" cy="0"/>
          </a:xfrm>
          <a:prstGeom prst="line">
            <a:avLst/>
          </a:prstGeom>
          <a:noFill/>
          <a:ln w="76200">
            <a:solidFill>
              <a:srgbClr val="C00000"/>
            </a:solidFill>
            <a:prstDash val="lg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 flipH="1" flipV="1">
            <a:off x="4271671" y="5487567"/>
            <a:ext cx="386443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lgDash"/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 flipH="1" flipV="1">
            <a:off x="4271672" y="5517232"/>
            <a:ext cx="642257" cy="0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6" name="Line 27"/>
          <p:cNvSpPr>
            <a:spLocks noChangeShapeType="1"/>
          </p:cNvSpPr>
          <p:nvPr/>
        </p:nvSpPr>
        <p:spPr bwMode="auto">
          <a:xfrm>
            <a:off x="1479486" y="3251859"/>
            <a:ext cx="1387929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7" name="Line 28"/>
          <p:cNvSpPr>
            <a:spLocks noChangeShapeType="1"/>
          </p:cNvSpPr>
          <p:nvPr/>
        </p:nvSpPr>
        <p:spPr bwMode="auto">
          <a:xfrm flipV="1">
            <a:off x="2233864" y="3459885"/>
            <a:ext cx="64116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8" name="Line 29"/>
          <p:cNvSpPr>
            <a:spLocks noChangeShapeType="1"/>
          </p:cNvSpPr>
          <p:nvPr/>
        </p:nvSpPr>
        <p:spPr bwMode="auto">
          <a:xfrm flipV="1">
            <a:off x="2213181" y="5511570"/>
            <a:ext cx="643346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59" name="Line 30"/>
          <p:cNvSpPr>
            <a:spLocks noChangeShapeType="1"/>
          </p:cNvSpPr>
          <p:nvPr/>
        </p:nvSpPr>
        <p:spPr bwMode="auto">
          <a:xfrm>
            <a:off x="2200118" y="3425596"/>
            <a:ext cx="0" cy="2090547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60" name="Line 31"/>
          <p:cNvSpPr>
            <a:spLocks noChangeShapeType="1"/>
          </p:cNvSpPr>
          <p:nvPr/>
        </p:nvSpPr>
        <p:spPr bwMode="auto">
          <a:xfrm>
            <a:off x="3505315" y="2414043"/>
            <a:ext cx="0" cy="79438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 flipH="1" flipV="1">
            <a:off x="1187746" y="4789194"/>
            <a:ext cx="0" cy="925830"/>
          </a:xfrm>
          <a:prstGeom prst="line">
            <a:avLst/>
          </a:prstGeom>
          <a:noFill/>
          <a:ln w="76200">
            <a:solidFill>
              <a:srgbClr val="C00000"/>
            </a:solidFill>
            <a:prstDash val="lg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 flipH="1" flipV="1">
            <a:off x="5808732" y="4733187"/>
            <a:ext cx="0" cy="905256"/>
          </a:xfrm>
          <a:prstGeom prst="line">
            <a:avLst/>
          </a:prstGeom>
          <a:noFill/>
          <a:ln w="76200">
            <a:solidFill>
              <a:srgbClr val="336600"/>
            </a:solidFill>
            <a:prstDash val="lg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344546" name="AutoShape 34"/>
          <p:cNvSpPr>
            <a:spLocks noChangeArrowheads="1"/>
          </p:cNvSpPr>
          <p:nvPr/>
        </p:nvSpPr>
        <p:spPr bwMode="auto">
          <a:xfrm>
            <a:off x="6187427" y="2354310"/>
            <a:ext cx="1800200" cy="1357311"/>
          </a:xfrm>
          <a:prstGeom prst="wedgeRoundRectCallout">
            <a:avLst>
              <a:gd name="adj1" fmla="val -57740"/>
              <a:gd name="adj2" fmla="val -1834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999" tIns="31999" rIns="63999" bIns="3199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000" b="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处理机管理</a:t>
            </a:r>
            <a:endParaRPr lang="zh-CN" altLang="en-US" sz="2000" b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buFontTx/>
              <a:buChar char="•"/>
            </a:pPr>
            <a:r>
              <a:rPr lang="zh-CN" altLang="en-US" sz="2000" b="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存储管理</a:t>
            </a:r>
            <a:endParaRPr lang="en-US" altLang="zh-CN" sz="2000" b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buFontTx/>
              <a:buChar char="•"/>
            </a:pPr>
            <a:r>
              <a:rPr lang="zh-CN" altLang="en-US" sz="2000" b="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文件系统</a:t>
            </a:r>
            <a:endParaRPr lang="en-US" altLang="zh-CN" sz="2000" b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buFontTx/>
              <a:buChar char="•"/>
            </a:pPr>
            <a:r>
              <a:rPr lang="zh-CN" altLang="en-US" sz="2000" b="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设备管理</a:t>
            </a:r>
            <a:endParaRPr lang="zh-CN" altLang="en-US" sz="2000" b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2479901" y="3958337"/>
            <a:ext cx="120831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4" rIns="91426" bIns="45714">
            <a:spAutoFit/>
          </a:bodyPr>
          <a:lstStyle>
            <a:lvl1pPr marL="342900" indent="-3429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algn="l" eaLnBrk="1" hangingPunct="1">
              <a:spcBef>
                <a:spcPct val="50000"/>
              </a:spcBef>
            </a:pPr>
            <a:r>
              <a:rPr kumimoji="0" lang="en-US" altLang="zh-CN" sz="2400" dirty="0" smtClean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CPU</a:t>
            </a:r>
            <a:endParaRPr kumimoji="0" lang="zh-CN" altLang="en-US" sz="2400" dirty="0">
              <a:solidFill>
                <a:srgbClr val="00206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AutoShape 34"/>
          <p:cNvSpPr>
            <a:spLocks noChangeArrowheads="1"/>
          </p:cNvSpPr>
          <p:nvPr/>
        </p:nvSpPr>
        <p:spPr bwMode="auto">
          <a:xfrm>
            <a:off x="6187427" y="4293096"/>
            <a:ext cx="1800200" cy="1555623"/>
          </a:xfrm>
          <a:prstGeom prst="wedgeRoundRectCallout">
            <a:avLst>
              <a:gd name="adj1" fmla="val -19593"/>
              <a:gd name="adj2" fmla="val -5014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999" tIns="31999" rIns="63999" bIns="31999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程序管理</a:t>
            </a:r>
          </a:p>
          <a:p>
            <a:pPr algn="l"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存储管理</a:t>
            </a:r>
            <a:endParaRPr lang="en-US" altLang="zh-CN" sz="2000" b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文件系统</a:t>
            </a:r>
            <a:endParaRPr lang="en-US" altLang="zh-CN" sz="2000" b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磁盘管理</a:t>
            </a:r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8604448" y="4103370"/>
            <a:ext cx="0" cy="466344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64002" tIns="32001" rIns="64002" bIns="32001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6835" y="214884"/>
            <a:ext cx="3073037" cy="603504"/>
          </a:xfrm>
        </p:spPr>
        <p:txBody>
          <a:bodyPr/>
          <a:lstStyle/>
          <a:p>
            <a:pPr algn="l" eaLnBrk="1" hangingPunct="1"/>
            <a:r>
              <a:rPr lang="en-US" altLang="zh-CN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1. </a:t>
            </a:r>
            <a:r>
              <a:rPr lang="zh-CN" altLang="en-US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程序管理 </a:t>
            </a:r>
            <a:endParaRPr lang="zh-CN" altLang="en-US" sz="2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683569" y="1268760"/>
            <a:ext cx="6840759" cy="120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61" tIns="46031" rIns="92061" bIns="46031">
            <a:spAutoFit/>
          </a:bodyPr>
          <a:lstStyle>
            <a:lvl1pPr marL="609600" indent="-609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 eaLnBrk="1" hangingPunct="1"/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单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道程序系统</a:t>
            </a:r>
            <a:r>
              <a:rPr lang="en-US" altLang="zh-CN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b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eaLnBrk="1" hangingPunct="1"/>
            <a:r>
              <a:rPr lang="zh-CN" altLang="en-US" sz="2400" b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任何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时刻内存中只有一道程序。 </a:t>
            </a:r>
          </a:p>
          <a:p>
            <a:pPr algn="l" eaLnBrk="1" hangingPunct="1"/>
            <a:r>
              <a:rPr lang="zh-CN" altLang="en-US" sz="2400" b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一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400" b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程序运行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完全结束后才能运行下一个程序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11560" y="785242"/>
            <a:ext cx="5361456" cy="43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zh-CN" altLang="en-US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：有效地、合理地分配</a:t>
            </a:r>
            <a:r>
              <a:rPr lang="en-US" altLang="zh-CN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255170" y="5157192"/>
            <a:ext cx="975360" cy="55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CPU</a:t>
            </a:r>
            <a:r>
              <a:rPr kumimoji="0" lang="zh-CN" altLang="en-US" sz="200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：</a:t>
            </a:r>
            <a:endParaRPr kumimoji="0" lang="en-US" altLang="zh-CN" sz="200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727610" y="4968592"/>
            <a:ext cx="1559923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80000" rIns="0" bIns="0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60000"/>
              </a:spcBef>
            </a:pPr>
            <a:r>
              <a:rPr kumimoji="0" lang="zh-CN" altLang="en-US" sz="20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程序</a:t>
            </a:r>
            <a:r>
              <a:rPr kumimoji="0" lang="en-US" altLang="zh-CN" sz="2000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924991" y="6307085"/>
            <a:ext cx="7794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002060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06918" y="4968592"/>
            <a:ext cx="1193074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80000" rIns="0" bIns="0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solidFill>
                  <a:srgbClr val="002060"/>
                </a:solidFill>
              </a:rPr>
              <a:t>程序</a:t>
            </a:r>
            <a:r>
              <a:rPr kumimoji="0" lang="en-US" altLang="zh-CN" sz="2000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584563" y="6307085"/>
            <a:ext cx="7805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00206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673379" y="4968592"/>
            <a:ext cx="1410789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80000" rIns="0" bIns="0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solidFill>
                  <a:srgbClr val="002060"/>
                </a:solidFill>
              </a:rPr>
              <a:t>程序</a:t>
            </a:r>
            <a:r>
              <a:rPr kumimoji="0" lang="en-US" altLang="zh-CN" sz="2000" dirty="0">
                <a:solidFill>
                  <a:srgbClr val="002060"/>
                </a:solidFill>
              </a:rPr>
              <a:t>C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2927525" y="5301208"/>
            <a:ext cx="5643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4367685" y="5301208"/>
            <a:ext cx="5643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807845" y="5301208"/>
            <a:ext cx="5643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1653101" y="2636912"/>
            <a:ext cx="0" cy="16561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1653101" y="4293096"/>
            <a:ext cx="522315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274146" y="2989401"/>
            <a:ext cx="506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000066"/>
                </a:solidFill>
              </a:rPr>
              <a:t>内</a:t>
            </a:r>
            <a:r>
              <a:rPr lang="en-US" altLang="zh-CN" sz="2000" dirty="0">
                <a:solidFill>
                  <a:srgbClr val="000066"/>
                </a:solidFill>
              </a:rPr>
              <a:t> </a:t>
            </a:r>
            <a:endParaRPr lang="zh-CN" altLang="zh-CN" sz="2000" dirty="0">
              <a:solidFill>
                <a:srgbClr val="000066"/>
              </a:solidFill>
            </a:endParaRPr>
          </a:p>
          <a:p>
            <a:r>
              <a:rPr lang="en-US" altLang="zh-CN" sz="2000" dirty="0">
                <a:solidFill>
                  <a:srgbClr val="000066"/>
                </a:solidFill>
              </a:rPr>
              <a:t> </a:t>
            </a:r>
            <a:endParaRPr lang="zh-CN" altLang="zh-CN" sz="2000" dirty="0">
              <a:solidFill>
                <a:srgbClr val="000066"/>
              </a:solidFill>
            </a:endParaRPr>
          </a:p>
          <a:p>
            <a:r>
              <a:rPr lang="zh-CN" altLang="zh-CN" sz="2000" dirty="0" smtClean="0">
                <a:solidFill>
                  <a:srgbClr val="000066"/>
                </a:solidFill>
              </a:rPr>
              <a:t>存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2812866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000066"/>
                </a:solidFill>
              </a:rPr>
              <a:t>程序</a:t>
            </a:r>
            <a:r>
              <a:rPr lang="en-US" altLang="zh-CN" sz="2000" dirty="0" smtClean="0">
                <a:solidFill>
                  <a:srgbClr val="000066"/>
                </a:solidFill>
              </a:rPr>
              <a:t>A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42909" y="3284984"/>
            <a:ext cx="872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000066"/>
                </a:solidFill>
              </a:rPr>
              <a:t>程序</a:t>
            </a:r>
            <a:r>
              <a:rPr lang="en-US" altLang="zh-CN" sz="2000" dirty="0" smtClean="0">
                <a:solidFill>
                  <a:srgbClr val="000066"/>
                </a:solidFill>
              </a:rPr>
              <a:t>B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5696" y="374897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000066"/>
                </a:solidFill>
              </a:rPr>
              <a:t>程序</a:t>
            </a:r>
            <a:r>
              <a:rPr lang="en-US" altLang="zh-CN" sz="2000" dirty="0">
                <a:solidFill>
                  <a:srgbClr val="000066"/>
                </a:solidFill>
              </a:rPr>
              <a:t>C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71800" y="2812866"/>
            <a:ext cx="1131655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24402" y="3284984"/>
            <a:ext cx="720080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60032" y="3748970"/>
            <a:ext cx="1728192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84168" y="4293096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时间</a:t>
            </a:r>
            <a:r>
              <a:rPr lang="en-US" altLang="zh-CN" sz="2000" dirty="0" smtClean="0">
                <a:solidFill>
                  <a:srgbClr val="000066"/>
                </a:solidFill>
              </a:rPr>
              <a:t>t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/>
      <p:bldP spid="1034" grpId="0"/>
      <p:bldP spid="1034" grpId="1"/>
      <p:bldP spid="1035" grpId="0" animBg="1"/>
      <p:bldP spid="1037" grpId="0" animBg="1"/>
      <p:bldP spid="1041" grpId="0" animBg="1"/>
      <p:bldP spid="24" grpId="0"/>
      <p:bldP spid="25" grpId="0"/>
      <p:bldP spid="42" grpId="0"/>
      <p:bldP spid="43" grpId="0"/>
      <p:bldP spid="45" grpId="0" animBg="1"/>
      <p:bldP spid="46" grpId="0" animBg="1"/>
      <p:bldP spid="47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829" y="3501008"/>
            <a:ext cx="7704603" cy="404351"/>
            <a:chOff x="244037" y="4225600"/>
            <a:chExt cx="7704603" cy="404351"/>
          </a:xfrm>
        </p:grpSpPr>
        <p:grpSp>
          <p:nvGrpSpPr>
            <p:cNvPr id="2056" name="Group 16"/>
            <p:cNvGrpSpPr>
              <a:grpSpLocks/>
            </p:cNvGrpSpPr>
            <p:nvPr/>
          </p:nvGrpSpPr>
          <p:grpSpPr bwMode="auto">
            <a:xfrm>
              <a:off x="688825" y="4225600"/>
              <a:ext cx="7259815" cy="404351"/>
              <a:chOff x="2340" y="7218"/>
              <a:chExt cx="7200" cy="319"/>
            </a:xfrm>
          </p:grpSpPr>
          <p:sp>
            <p:nvSpPr>
              <p:cNvPr id="2059" name="Rectangle 17"/>
              <p:cNvSpPr>
                <a:spLocks noChangeArrowheads="1"/>
              </p:cNvSpPr>
              <p:nvPr/>
            </p:nvSpPr>
            <p:spPr bwMode="auto">
              <a:xfrm>
                <a:off x="6769" y="7223"/>
                <a:ext cx="72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程序</a:t>
                </a:r>
                <a:r>
                  <a:rPr kumimoji="0" lang="en-US" altLang="zh-CN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2060" name="Rectangle 18"/>
              <p:cNvSpPr>
                <a:spLocks noChangeArrowheads="1"/>
              </p:cNvSpPr>
              <p:nvPr/>
            </p:nvSpPr>
            <p:spPr bwMode="auto">
              <a:xfrm>
                <a:off x="7769" y="7225"/>
                <a:ext cx="72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程序</a:t>
                </a:r>
                <a:r>
                  <a:rPr kumimoji="0" lang="en-US" altLang="zh-CN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2061" name="Line 19"/>
              <p:cNvSpPr>
                <a:spLocks noChangeShapeType="1"/>
              </p:cNvSpPr>
              <p:nvPr/>
            </p:nvSpPr>
            <p:spPr bwMode="auto">
              <a:xfrm>
                <a:off x="2340" y="7369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62" name="Rectangle 20"/>
              <p:cNvSpPr>
                <a:spLocks noChangeArrowheads="1"/>
              </p:cNvSpPr>
              <p:nvPr/>
            </p:nvSpPr>
            <p:spPr bwMode="auto">
              <a:xfrm>
                <a:off x="2633" y="7219"/>
                <a:ext cx="72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程序</a:t>
                </a:r>
                <a:r>
                  <a:rPr kumimoji="0" lang="en-US" altLang="zh-CN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2063" name="Line 21"/>
              <p:cNvSpPr>
                <a:spLocks noChangeShapeType="1"/>
              </p:cNvSpPr>
              <p:nvPr/>
            </p:nvSpPr>
            <p:spPr bwMode="auto">
              <a:xfrm>
                <a:off x="3420" y="7369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64" name="Line 22"/>
              <p:cNvSpPr>
                <a:spLocks noChangeShapeType="1"/>
              </p:cNvSpPr>
              <p:nvPr/>
            </p:nvSpPr>
            <p:spPr bwMode="auto">
              <a:xfrm>
                <a:off x="4500" y="7369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65" name="Line 23"/>
              <p:cNvSpPr>
                <a:spLocks noChangeShapeType="1"/>
              </p:cNvSpPr>
              <p:nvPr/>
            </p:nvSpPr>
            <p:spPr bwMode="auto">
              <a:xfrm>
                <a:off x="5580" y="7369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67" name="Line 25"/>
              <p:cNvSpPr>
                <a:spLocks noChangeShapeType="1"/>
              </p:cNvSpPr>
              <p:nvPr/>
            </p:nvSpPr>
            <p:spPr bwMode="auto">
              <a:xfrm>
                <a:off x="8820" y="7369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68" name="Rectangle 26"/>
              <p:cNvSpPr>
                <a:spLocks noChangeArrowheads="1"/>
              </p:cNvSpPr>
              <p:nvPr/>
            </p:nvSpPr>
            <p:spPr bwMode="auto">
              <a:xfrm>
                <a:off x="3641" y="7218"/>
                <a:ext cx="72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程序</a:t>
                </a:r>
                <a:r>
                  <a:rPr kumimoji="0" lang="en-US" altLang="zh-CN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069" name="Rectangle 27"/>
              <p:cNvSpPr>
                <a:spLocks noChangeArrowheads="1"/>
              </p:cNvSpPr>
              <p:nvPr/>
            </p:nvSpPr>
            <p:spPr bwMode="auto">
              <a:xfrm>
                <a:off x="4698" y="7223"/>
                <a:ext cx="72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程序</a:t>
                </a:r>
                <a:r>
                  <a:rPr kumimoji="0" lang="en-US" altLang="zh-CN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2070" name="Rectangle 28"/>
              <p:cNvSpPr>
                <a:spLocks noChangeArrowheads="1"/>
              </p:cNvSpPr>
              <p:nvPr/>
            </p:nvSpPr>
            <p:spPr bwMode="auto">
              <a:xfrm>
                <a:off x="5704" y="7223"/>
                <a:ext cx="72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程序</a:t>
                </a:r>
                <a:r>
                  <a:rPr kumimoji="0" lang="en-US" altLang="zh-CN" sz="20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2057" name="Text Box 30"/>
            <p:cNvSpPr txBox="1">
              <a:spLocks noChangeArrowheads="1"/>
            </p:cNvSpPr>
            <p:nvPr/>
          </p:nvSpPr>
          <p:spPr bwMode="auto">
            <a:xfrm>
              <a:off x="244037" y="4234473"/>
              <a:ext cx="907946" cy="395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000" b="0" dirty="0" smtClean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rPr>
                <a:t>CPU</a:t>
              </a:r>
              <a:r>
                <a:rPr kumimoji="0" lang="zh-CN" altLang="en-US" sz="2000" b="0" dirty="0" smtClean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rPr>
                <a:t>：</a:t>
              </a:r>
              <a:endParaRPr kumimoji="0"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35496" y="240856"/>
            <a:ext cx="8046720" cy="46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61" tIns="46031" rIns="92061" bIns="46031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多道程序系统：多道程序同时在执行</a:t>
            </a:r>
          </a:p>
        </p:txBody>
      </p:sp>
      <p:sp>
        <p:nvSpPr>
          <p:cNvPr id="2054" name="Rectangle 32"/>
          <p:cNvSpPr>
            <a:spLocks noChangeArrowheads="1"/>
          </p:cNvSpPr>
          <p:nvPr/>
        </p:nvSpPr>
        <p:spPr bwMode="auto">
          <a:xfrm>
            <a:off x="749859" y="4179190"/>
            <a:ext cx="6788983" cy="193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61" tIns="46031" rIns="92061" bIns="46031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特点：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多道：计算机内存中同时存放了几道相互独立的程序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宏观上并行：同时在执行 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微观上串行：各程序轮流地占有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CPU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，交替</a:t>
            </a:r>
            <a:r>
              <a:rPr lang="zh-CN" altLang="en-US" sz="20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执行</a:t>
            </a:r>
            <a:endParaRPr lang="en-US" altLang="zh-CN" sz="20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0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□</a:t>
            </a: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2209894" y="3645793"/>
            <a:ext cx="2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3246504" y="3646355"/>
            <a:ext cx="2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4298126" y="3646355"/>
            <a:ext cx="2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5335266" y="3646355"/>
            <a:ext cx="2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>
            <a:off x="6386358" y="3646355"/>
            <a:ext cx="2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1077037" y="1052736"/>
            <a:ext cx="0" cy="16561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1077037" y="2708920"/>
            <a:ext cx="60151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98082" y="1405225"/>
            <a:ext cx="506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000066"/>
                </a:solidFill>
              </a:rPr>
              <a:t>内</a:t>
            </a:r>
            <a:r>
              <a:rPr lang="en-US" altLang="zh-CN" sz="2000" dirty="0">
                <a:solidFill>
                  <a:srgbClr val="000066"/>
                </a:solidFill>
              </a:rPr>
              <a:t> </a:t>
            </a:r>
            <a:endParaRPr lang="zh-CN" altLang="zh-CN" sz="2000" dirty="0">
              <a:solidFill>
                <a:srgbClr val="000066"/>
              </a:solidFill>
            </a:endParaRPr>
          </a:p>
          <a:p>
            <a:r>
              <a:rPr lang="en-US" altLang="zh-CN" sz="2000" dirty="0">
                <a:solidFill>
                  <a:srgbClr val="000066"/>
                </a:solidFill>
              </a:rPr>
              <a:t> </a:t>
            </a:r>
            <a:endParaRPr lang="zh-CN" altLang="zh-CN" sz="2000" dirty="0">
              <a:solidFill>
                <a:srgbClr val="000066"/>
              </a:solidFill>
            </a:endParaRPr>
          </a:p>
          <a:p>
            <a:r>
              <a:rPr lang="zh-CN" altLang="zh-CN" sz="2000" dirty="0" smtClean="0">
                <a:solidFill>
                  <a:srgbClr val="000066"/>
                </a:solidFill>
              </a:rPr>
              <a:t>存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9632" y="122869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000066"/>
                </a:solidFill>
              </a:rPr>
              <a:t>程序</a:t>
            </a:r>
            <a:r>
              <a:rPr lang="en-US" altLang="zh-CN" sz="2000" dirty="0" smtClean="0">
                <a:solidFill>
                  <a:srgbClr val="000066"/>
                </a:solidFill>
              </a:rPr>
              <a:t>A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66845" y="1700808"/>
            <a:ext cx="872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000066"/>
                </a:solidFill>
              </a:rPr>
              <a:t>程序</a:t>
            </a:r>
            <a:r>
              <a:rPr lang="en-US" altLang="zh-CN" sz="2000" dirty="0" smtClean="0">
                <a:solidFill>
                  <a:srgbClr val="000066"/>
                </a:solidFill>
              </a:rPr>
              <a:t>B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59632" y="2164794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rgbClr val="000066"/>
                </a:solidFill>
              </a:rPr>
              <a:t>程序</a:t>
            </a:r>
            <a:r>
              <a:rPr lang="en-US" altLang="zh-CN" sz="2000" dirty="0">
                <a:solidFill>
                  <a:srgbClr val="000066"/>
                </a:solidFill>
              </a:rPr>
              <a:t>C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95736" y="1228690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56176" y="2164794"/>
            <a:ext cx="720080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06487" y="2708920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时间</a:t>
            </a:r>
            <a:r>
              <a:rPr lang="en-US" altLang="zh-CN" sz="2000" dirty="0" smtClean="0">
                <a:solidFill>
                  <a:srgbClr val="000066"/>
                </a:solidFill>
              </a:rPr>
              <a:t>t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27377" y="1228690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>
                <a:solidFill>
                  <a:srgbClr val="000066"/>
                </a:solidFill>
              </a:rPr>
              <a:t>等待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0124" y="1228690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等待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86514" y="1225780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等待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64088" y="1233017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95736" y="1689204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等待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7377" y="1689204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96523" y="2145953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等待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28164" y="2145953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>
                <a:solidFill>
                  <a:srgbClr val="000066"/>
                </a:solidFill>
              </a:rPr>
              <a:t>等待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10911" y="2145953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87301" y="2143043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执行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79389" y="2150280"/>
            <a:ext cx="661237" cy="40011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</a:rPr>
              <a:t>等待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38" grpId="0"/>
      <p:bldP spid="39" grpId="0"/>
      <p:bldP spid="40" grpId="0"/>
      <p:bldP spid="41" grpId="0"/>
      <p:bldP spid="42" grpId="0" animBg="1"/>
      <p:bldP spid="43" grpId="0" animBg="1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83568" y="767774"/>
            <a:ext cx="8460432" cy="3096226"/>
          </a:xfrm>
          <a:prstGeom prst="rect">
            <a:avLst/>
          </a:prstGeom>
        </p:spPr>
        <p:txBody>
          <a:bodyPr wrap="square" lIns="64002" tIns="32001" rIns="64002" bIns="32001">
            <a:spAutoFit/>
          </a:bodyPr>
          <a:lstStyle>
            <a:lvl1pPr marL="742950" indent="-7429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en-US" altLang="zh-CN" sz="2400" dirty="0" smtClean="0">
                <a:solidFill>
                  <a:srgbClr val="008000"/>
                </a:solidFill>
                <a:ea typeface="楷体_GB2312"/>
                <a:cs typeface="楷体_GB2312"/>
              </a:rPr>
              <a:t>◆</a:t>
            </a:r>
            <a:r>
              <a:rPr lang="en-US" altLang="zh-CN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</a:p>
          <a:p>
            <a:pPr marL="0" indent="0" algn="l">
              <a:spcBef>
                <a:spcPts val="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程序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是文件的形式存放在外储存器。</a:t>
            </a:r>
          </a:p>
          <a:p>
            <a:pPr marL="0" indent="0" algn="l">
              <a:spcBef>
                <a:spcPts val="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运行一个程序，首先将程序文件从</a:t>
            </a:r>
            <a:r>
              <a:rPr lang="zh-CN" altLang="en-US" sz="2400" b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外存储器调入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内存才能运行。</a:t>
            </a:r>
          </a:p>
          <a:p>
            <a:pPr marL="0" indent="0" algn="l">
              <a:spcBef>
                <a:spcPts val="600"/>
              </a:spcBef>
            </a:pPr>
            <a:r>
              <a:rPr lang="en-US" altLang="zh-CN" sz="2400" dirty="0" smtClean="0">
                <a:solidFill>
                  <a:srgbClr val="008000"/>
                </a:solidFill>
                <a:ea typeface="楷体_GB2312"/>
                <a:cs typeface="楷体_GB2312"/>
              </a:rPr>
              <a:t>◆</a:t>
            </a:r>
            <a:r>
              <a:rPr lang="en-US" altLang="zh-CN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</a:p>
          <a:p>
            <a:pPr marL="0" indent="0" algn="l">
              <a:spcBef>
                <a:spcPts val="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一个正在执行的程序</a:t>
            </a:r>
          </a:p>
          <a:p>
            <a:pPr marL="0" indent="0" algn="l">
              <a:spcBef>
                <a:spcPts val="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进程是一个程序与其数据一道在计算机</a:t>
            </a:r>
            <a:r>
              <a:rPr lang="zh-CN" altLang="en-US" sz="2400" b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上顺序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执行时所发生的活动。</a:t>
            </a:r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33671" y="260648"/>
            <a:ext cx="6770577" cy="46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061" tIns="46031" rIns="92061" bIns="46031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24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程序、进程和线程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2498282" y="3933056"/>
            <a:ext cx="864096" cy="1902483"/>
          </a:xfrm>
          <a:prstGeom prst="can">
            <a:avLst>
              <a:gd name="adj" fmla="val 4770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601038" y="4785078"/>
            <a:ext cx="717798" cy="198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9144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2860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7432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2004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657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1306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kumimoji="1" lang="zh-CN" altLang="zh-CN" sz="2000" b="1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2498282" y="4785078"/>
            <a:ext cx="864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498282" y="5115459"/>
            <a:ext cx="864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354030" y="4938158"/>
            <a:ext cx="222312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577150" y="4179355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6458722" y="4179355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679906" y="4781315"/>
            <a:ext cx="717798" cy="198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9144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2860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7432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2004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657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1306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kumimoji="1" lang="zh-CN" altLang="zh-CN" sz="2000" b="1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5577150" y="4781315"/>
            <a:ext cx="864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5577150" y="5111696"/>
            <a:ext cx="864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454478" y="4971443"/>
            <a:ext cx="2068140" cy="6942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9144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2860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7432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2004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657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1306513" rtl="0" eaLnBrk="0" fontAlgn="base" latinLnBrk="0" hangingPunct="0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2000" b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被执行</a:t>
            </a:r>
          </a:p>
          <a:p>
            <a:pPr marL="0" marR="0" lvl="0" indent="0" algn="ctr" defTabSz="1306513" rtl="0" eaLnBrk="0" fontAlgn="base" latinLnBrk="0" hangingPunct="0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调入内存后称进程</a:t>
            </a:r>
            <a:endParaRPr lang="zh-CN" altLang="zh-CN" sz="2000" b="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27784" y="5835539"/>
            <a:ext cx="3960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000" b="0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r>
              <a:rPr lang="en-US" altLang="zh-CN" sz="2000" b="0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zh-CN" sz="2000" b="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sz="2000" b="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4186" y="6165304"/>
            <a:ext cx="441146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000" b="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3841278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 animBg="1"/>
      <p:bldP spid="27" grpId="0" animBg="1"/>
      <p:bldP spid="28" grpId="0" animBg="1"/>
      <p:bldP spid="29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561949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512" y="474527"/>
            <a:ext cx="8882743" cy="1874353"/>
          </a:xfrm>
          <a:prstGeom prst="rect">
            <a:avLst/>
          </a:prstGeom>
        </p:spPr>
        <p:txBody>
          <a:bodyPr lIns="64002" tIns="32001" rIns="64002" bIns="32001">
            <a:spAutoFit/>
          </a:bodyPr>
          <a:lstStyle>
            <a:lvl1pPr marL="742950" indent="-7429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进程的状态和调度</a:t>
            </a:r>
          </a:p>
          <a:p>
            <a:pPr algn="l">
              <a:spcBef>
                <a:spcPct val="50000"/>
              </a:spcBef>
              <a:spcAft>
                <a:spcPct val="2000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① 就绪状态  除了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CPU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，所有的资源都拥有了 </a:t>
            </a:r>
          </a:p>
          <a:p>
            <a:pPr algn="l">
              <a:spcAft>
                <a:spcPct val="2000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② 执行状态  在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CPU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上运行</a:t>
            </a:r>
          </a:p>
          <a:p>
            <a:pPr algn="l">
              <a:spcAft>
                <a:spcPct val="20000"/>
              </a:spcAft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③ 挂起状态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因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等待某个事件而暂停执行时的状态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380122" y="5287320"/>
            <a:ext cx="6284785" cy="129573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 anchor="ctr">
            <a:spAutoFit/>
          </a:bodyPr>
          <a:lstStyle>
            <a:lvl1pPr indent="2667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程序和进程</a:t>
            </a:r>
            <a:r>
              <a:rPr lang="zh-CN" altLang="en-US" sz="20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的区别</a:t>
            </a:r>
          </a:p>
          <a:p>
            <a:pPr indent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楷体_GB2312"/>
              </a:rPr>
              <a:t>   ① 程序是一个静态的概念，进程是一个动态的概念。</a:t>
            </a:r>
          </a:p>
          <a:p>
            <a:pPr indent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楷体_GB2312"/>
              </a:rPr>
              <a:t>   ② 程序可以脱离机器长期保存，进程是执行着的程序</a:t>
            </a:r>
          </a:p>
          <a:p>
            <a:pPr indent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楷体_GB2312"/>
              </a:rPr>
              <a:t>   </a:t>
            </a:r>
            <a:r>
              <a:rPr lang="en-US" altLang="zh-CN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楷体_GB2312"/>
              </a:rPr>
              <a:t>③ </a:t>
            </a: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楷体_GB2312"/>
              </a:rPr>
              <a:t>一个</a:t>
            </a: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程序可多次执行并产生多个不同的进程。</a:t>
            </a:r>
            <a:endParaRPr lang="zh-CN" altLang="en-US" sz="2000" b="0" dirty="0">
              <a:solidFill>
                <a:srgbClr val="C00000"/>
              </a:solidFill>
              <a:latin typeface="+mn-lt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117784" name="Text Box 19"/>
          <p:cNvSpPr txBox="1">
            <a:spLocks noChangeArrowheads="1"/>
          </p:cNvSpPr>
          <p:nvPr/>
        </p:nvSpPr>
        <p:spPr bwMode="auto">
          <a:xfrm>
            <a:off x="3275856" y="2408524"/>
            <a:ext cx="2181098" cy="37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分配到了所需资源</a:t>
            </a:r>
          </a:p>
        </p:txBody>
      </p:sp>
      <p:sp>
        <p:nvSpPr>
          <p:cNvPr id="117786" name="Text Box 22"/>
          <p:cNvSpPr txBox="1">
            <a:spLocks noChangeArrowheads="1"/>
          </p:cNvSpPr>
          <p:nvPr/>
        </p:nvSpPr>
        <p:spPr bwMode="auto">
          <a:xfrm>
            <a:off x="971600" y="4405004"/>
            <a:ext cx="3207020" cy="68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除了</a:t>
            </a:r>
            <a:r>
              <a:rPr lang="en-US" altLang="zh-CN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CPU</a:t>
            </a: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以外，</a:t>
            </a:r>
          </a:p>
          <a:p>
            <a:pPr algn="l"/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所需要的所有资源都分配了</a:t>
            </a:r>
          </a:p>
        </p:txBody>
      </p:sp>
      <p:sp>
        <p:nvSpPr>
          <p:cNvPr id="117787" name="Text Box 23"/>
          <p:cNvSpPr txBox="1">
            <a:spLocks noChangeArrowheads="1"/>
          </p:cNvSpPr>
          <p:nvPr/>
        </p:nvSpPr>
        <p:spPr bwMode="auto">
          <a:xfrm>
            <a:off x="3601031" y="4424748"/>
            <a:ext cx="1155176" cy="37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缺少资源</a:t>
            </a:r>
          </a:p>
        </p:txBody>
      </p:sp>
      <p:sp>
        <p:nvSpPr>
          <p:cNvPr id="117789" name="Text Box 18"/>
          <p:cNvSpPr txBox="1">
            <a:spLocks noChangeArrowheads="1"/>
          </p:cNvSpPr>
          <p:nvPr/>
        </p:nvSpPr>
        <p:spPr bwMode="auto">
          <a:xfrm>
            <a:off x="4663607" y="3068960"/>
            <a:ext cx="1924617" cy="68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等待某个资源</a:t>
            </a:r>
            <a:r>
              <a:rPr lang="zh-CN" altLang="en-US" sz="2000" b="0" dirty="0" smtClean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，</a:t>
            </a:r>
            <a:endParaRPr lang="en-US" altLang="zh-CN" sz="2000" b="0" dirty="0" smtClean="0">
              <a:solidFill>
                <a:srgbClr val="C0000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lang="zh-CN" altLang="en-US" sz="2000" b="0" dirty="0" smtClean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如</a:t>
            </a:r>
            <a:r>
              <a:rPr lang="zh-CN" altLang="en-US" sz="20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打印机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2123728" y="2408524"/>
            <a:ext cx="1152128" cy="660436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306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dirty="0" smtClean="0">
              <a:ln>
                <a:solidFill>
                  <a:srgbClr val="000066"/>
                </a:solidFill>
              </a:ln>
              <a:noFill/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6350" y="25068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执行状态</a:t>
            </a:r>
            <a:endParaRPr lang="zh-CN" altLang="en-US" sz="2000" b="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84042" y="3561214"/>
            <a:ext cx="1152128" cy="660436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306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dirty="0" smtClean="0">
              <a:ln>
                <a:solidFill>
                  <a:srgbClr val="000066"/>
                </a:solidFill>
              </a:ln>
              <a:noFill/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9869" y="365953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r>
              <a:rPr lang="zh-CN" altLang="en-US" sz="2000" b="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</a:t>
            </a:r>
            <a:r>
              <a:rPr lang="zh-CN" altLang="en-US" sz="2000" b="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sz="2000" b="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499258" y="3561214"/>
            <a:ext cx="1152128" cy="660436"/>
          </a:xfrm>
          <a:prstGeom prst="ellipse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306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 dirty="0" smtClean="0">
              <a:ln>
                <a:solidFill>
                  <a:srgbClr val="000066"/>
                </a:solidFill>
              </a:ln>
              <a:noFill/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085" y="365953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挂</a:t>
            </a:r>
            <a:r>
              <a:rPr lang="zh-CN" altLang="en-US" sz="2000" b="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zh-CN" altLang="en-US" sz="2000" b="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sz="2000" b="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endCxn id="13" idx="7"/>
          </p:cNvCxnSpPr>
          <p:nvPr/>
        </p:nvCxnSpPr>
        <p:spPr bwMode="auto">
          <a:xfrm flipH="1">
            <a:off x="1767445" y="3037022"/>
            <a:ext cx="649135" cy="620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723903" y="3011466"/>
            <a:ext cx="609482" cy="59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997054" y="3035757"/>
            <a:ext cx="603977" cy="713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1936170" y="3904028"/>
            <a:ext cx="1558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2051720" y="3256501"/>
            <a:ext cx="949992" cy="3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600" b="0" dirty="0" smtClean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时间片到</a:t>
            </a:r>
            <a:endParaRPr lang="zh-CN" altLang="en-US" sz="1600" b="0" dirty="0">
              <a:solidFill>
                <a:srgbClr val="C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971600" y="3068960"/>
            <a:ext cx="1155177" cy="3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600" b="0" dirty="0" smtClean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进程被选</a:t>
            </a:r>
            <a:r>
              <a:rPr lang="zh-CN" altLang="en-US" sz="1600" b="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中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3139631" y="3068960"/>
            <a:ext cx="1360361" cy="3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600" b="0" dirty="0" smtClean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等待某个事件</a:t>
            </a:r>
            <a:endParaRPr lang="zh-CN" altLang="en-US" sz="1600" b="0" dirty="0">
              <a:solidFill>
                <a:srgbClr val="C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1960451" y="3910802"/>
            <a:ext cx="1565545" cy="3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2" tIns="32001" rIns="64002" bIns="32001">
            <a:spAutoFit/>
          </a:bodyPr>
          <a:lstStyle>
            <a:lvl1pPr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30651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6513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600" b="0" dirty="0" smtClean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发生了某个事件</a:t>
            </a:r>
            <a:endParaRPr lang="zh-CN" altLang="en-US" sz="1600" b="0" dirty="0">
              <a:solidFill>
                <a:srgbClr val="C00000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8" grpId="0"/>
      <p:bldP spid="117784" grpId="0"/>
      <p:bldP spid="117786" grpId="0"/>
      <p:bldP spid="117787" grpId="0"/>
      <p:bldP spid="117789" grpId="0"/>
      <p:bldP spid="2" grpId="0" animBg="1"/>
      <p:bldP spid="3" grpId="0"/>
      <p:bldP spid="13" grpId="0" animBg="1"/>
      <p:bldP spid="14" grpId="0"/>
      <p:bldP spid="15" grpId="0" animBg="1"/>
      <p:bldP spid="16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矩形 6"/>
          <p:cNvSpPr>
            <a:spLocks noChangeArrowheads="1"/>
          </p:cNvSpPr>
          <p:nvPr/>
        </p:nvSpPr>
        <p:spPr bwMode="auto">
          <a:xfrm>
            <a:off x="179512" y="317756"/>
            <a:ext cx="7413171" cy="31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b="0" dirty="0" smtClean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楷体_GB2312"/>
              </a:rPr>
              <a:t>◆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线程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(threads)</a:t>
            </a:r>
            <a:endParaRPr lang="zh-CN" altLang="en-US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ea typeface="黑体" panose="02010609060101010101" pitchFamily="49" charset="-122"/>
                <a:cs typeface="楷体_GB2312"/>
              </a:rPr>
              <a:t>     目前</a:t>
            </a:r>
            <a:r>
              <a:rPr lang="zh-CN" altLang="en-US" sz="2400" b="0" dirty="0">
                <a:solidFill>
                  <a:srgbClr val="002060"/>
                </a:solidFill>
                <a:ea typeface="黑体" panose="02010609060101010101" pitchFamily="49" charset="-122"/>
                <a:cs typeface="楷体_GB2312"/>
              </a:rPr>
              <a:t>许多操作系统把进程再“细分”成线程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楷体_GB2312"/>
            </a:endParaRPr>
          </a:p>
          <a:p>
            <a:pPr algn="l">
              <a:spcBef>
                <a:spcPts val="60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目的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：充分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共享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资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源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，减少内存开销</a:t>
            </a:r>
          </a:p>
          <a:p>
            <a:pPr algn="l">
              <a:spcBef>
                <a:spcPts val="6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     提高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并发性，切换速度相对较快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</a:p>
          <a:p>
            <a:pPr algn="l">
              <a:spcBef>
                <a:spcPts val="6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UNIX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：进程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仍然是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CPU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的分配单位</a:t>
            </a:r>
          </a:p>
          <a:p>
            <a:pPr algn="l">
              <a:spcBef>
                <a:spcPts val="600"/>
              </a:spcBef>
            </a:pP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    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Windows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：线程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是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CPU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的分配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楷体_GB2312"/>
              </a:rPr>
              <a:t>单位</a:t>
            </a:r>
            <a:endParaRPr lang="en-US" altLang="zh-CN" sz="2400" b="0" dirty="0" smtClean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楷体_GB2312"/>
            </a:endParaRPr>
          </a:p>
          <a:p>
            <a:pPr algn="l">
              <a:spcBef>
                <a:spcPts val="600"/>
              </a:spcBef>
            </a:pPr>
            <a:r>
              <a:rPr lang="zh-CN" altLang="en-US" sz="2400" b="0" dirty="0" smtClean="0">
                <a:solidFill>
                  <a:srgbClr val="A50021"/>
                </a:solidFill>
                <a:ea typeface="黑体" panose="02010609060101010101" pitchFamily="49" charset="-122"/>
              </a:rPr>
              <a:t>     □</a:t>
            </a:r>
            <a:endParaRPr lang="zh-CN" altLang="en-US" sz="2400" b="0" dirty="0">
              <a:solidFill>
                <a:srgbClr val="A50021"/>
              </a:solidFill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511" y="333093"/>
            <a:ext cx="5904411" cy="603504"/>
          </a:xfrm>
        </p:spPr>
        <p:txBody>
          <a:bodyPr/>
          <a:lstStyle/>
          <a:p>
            <a:pPr algn="l" eaLnBrk="1" hangingPunct="1"/>
            <a:r>
              <a:rPr lang="en-US" altLang="zh-CN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2. </a:t>
            </a:r>
            <a:r>
              <a:rPr lang="zh-CN" altLang="en-US" sz="28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存储管理 </a:t>
            </a:r>
            <a:endParaRPr lang="zh-CN" altLang="en-US" sz="2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-66287" y="1001751"/>
            <a:ext cx="6582503" cy="32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002" tIns="32001" rIns="64002" bIns="32001">
            <a:spAutoFit/>
          </a:bodyPr>
          <a:lstStyle>
            <a:lvl1pPr indent="3048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计算机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内存是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CPU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可以直接存取的存储器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  存储管理主要功能有下面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个方面</a:t>
            </a: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:</a:t>
            </a:r>
          </a:p>
          <a:p>
            <a:pPr marL="457200" lvl="1" indent="0"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solidFill>
                  <a:srgbClr val="002060"/>
                </a:solidFill>
                <a:latin typeface="宋体"/>
                <a:ea typeface="宋体"/>
              </a:rPr>
              <a:t>①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虚拟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内存</a:t>
            </a:r>
            <a:endParaRPr lang="en-US" altLang="zh-CN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marL="457200" lvl="1" indent="0"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400" b="0" dirty="0" smtClean="0">
                <a:solidFill>
                  <a:srgbClr val="002060"/>
                </a:solidFill>
                <a:latin typeface="宋体"/>
                <a:ea typeface="宋体"/>
              </a:rPr>
              <a:t>②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存储器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分配</a:t>
            </a:r>
            <a:endParaRPr lang="en-US" altLang="zh-CN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marL="457200" lvl="1" indent="0"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400" b="0" dirty="0" smtClean="0">
                <a:solidFill>
                  <a:srgbClr val="002060"/>
                </a:solidFill>
                <a:latin typeface="宋体"/>
                <a:ea typeface="宋体"/>
              </a:rPr>
              <a:t>③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地址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的转换</a:t>
            </a:r>
            <a:endParaRPr lang="en-US" altLang="zh-CN" sz="24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marL="457200" lvl="1" indent="0"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400" b="0" dirty="0" smtClean="0">
                <a:solidFill>
                  <a:srgbClr val="002060"/>
                </a:solidFill>
                <a:latin typeface="宋体"/>
                <a:ea typeface="宋体"/>
              </a:rPr>
              <a:t>④ </a:t>
            </a:r>
            <a:r>
              <a:rPr lang="zh-CN" altLang="en-US" sz="2400" b="0" dirty="0" smtClean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信息</a:t>
            </a:r>
            <a:r>
              <a:rPr lang="zh-CN" altLang="en-US" sz="24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的保护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5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6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7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8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34658</TotalTime>
  <Pages>242</Pages>
  <Words>1425</Words>
  <Application>Microsoft Office PowerPoint</Application>
  <PresentationFormat>全屏显示(4:3)</PresentationFormat>
  <Paragraphs>227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楷体_GB2312</vt:lpstr>
      <vt:lpstr>隶书</vt:lpstr>
      <vt:lpstr>宋体</vt:lpstr>
      <vt:lpstr>Times New Roman</vt:lpstr>
      <vt:lpstr>Wingdings</vt:lpstr>
      <vt:lpstr>Wingdings 2</vt:lpstr>
      <vt:lpstr>1_Vballppt1</vt:lpstr>
      <vt:lpstr>第三章  操作系统基础</vt:lpstr>
      <vt:lpstr>操作系统的基本功能</vt:lpstr>
      <vt:lpstr>1. 程序管理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存储管理 </vt:lpstr>
      <vt:lpstr>PowerPoint 演示文稿</vt:lpstr>
      <vt:lpstr>3. 文件系统 </vt:lpstr>
      <vt:lpstr>PowerPoint 演示文稿</vt:lpstr>
      <vt:lpstr>PowerPoint 演示文稿</vt:lpstr>
      <vt:lpstr>4. 磁盘管理</vt:lpstr>
      <vt:lpstr>PowerPoint 演示文稿</vt:lpstr>
      <vt:lpstr>(2)  磁盘格式化 </vt:lpstr>
      <vt:lpstr>PowerPoint 演示文稿</vt:lpstr>
      <vt:lpstr>(3) 磁盘碎片整理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计算机文化基础</dc:title>
  <dc:subject>第三版</dc:subject>
  <dc:creator>同济大学计算机基础教研室</dc:creator>
  <cp:lastModifiedBy>YZQ98K</cp:lastModifiedBy>
  <cp:revision>356</cp:revision>
  <cp:lastPrinted>1999-01-27T10:46:04Z</cp:lastPrinted>
  <dcterms:created xsi:type="dcterms:W3CDTF">1996-12-01T19:28:20Z</dcterms:created>
  <dcterms:modified xsi:type="dcterms:W3CDTF">2017-07-28T08:43:44Z</dcterms:modified>
</cp:coreProperties>
</file>