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3"/>
  </p:notesMasterIdLst>
  <p:handoutMasterIdLst>
    <p:handoutMasterId r:id="rId24"/>
  </p:handoutMasterIdLst>
  <p:sldIdLst>
    <p:sldId id="1239" r:id="rId2"/>
    <p:sldId id="1261" r:id="rId3"/>
    <p:sldId id="1281" r:id="rId4"/>
    <p:sldId id="1262" r:id="rId5"/>
    <p:sldId id="1196" r:id="rId6"/>
    <p:sldId id="1263" r:id="rId7"/>
    <p:sldId id="1264" r:id="rId8"/>
    <p:sldId id="1208" r:id="rId9"/>
    <p:sldId id="1265" r:id="rId10"/>
    <p:sldId id="1267" r:id="rId11"/>
    <p:sldId id="1271" r:id="rId12"/>
    <p:sldId id="1270" r:id="rId13"/>
    <p:sldId id="1275" r:id="rId14"/>
    <p:sldId id="1274" r:id="rId15"/>
    <p:sldId id="1273" r:id="rId16"/>
    <p:sldId id="1280" r:id="rId17"/>
    <p:sldId id="1282" r:id="rId18"/>
    <p:sldId id="1283" r:id="rId19"/>
    <p:sldId id="1276" r:id="rId20"/>
    <p:sldId id="1268" r:id="rId21"/>
    <p:sldId id="1279" r:id="rId22"/>
  </p:sldIdLst>
  <p:sldSz cx="13335000" cy="9525000"/>
  <p:notesSz cx="6773863" cy="9659938"/>
  <p:kinsoku lang="zh-CN" invalStChars="!),.:;?]}、。—ˇ¨〃々—～‖…’”〕〉》」』〗】∶！＂＇），．：；？］｀｜｝·" invalEndChars="([{‘“〔〈《「『〖【（［｛．·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3200" b="1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200" b="1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200" b="1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200" b="1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200" b="1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3200" b="1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3200" b="1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3200" b="1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3200" b="1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F8F8F8"/>
    <a:srgbClr val="A50021"/>
    <a:srgbClr val="FF0000"/>
    <a:srgbClr val="800080"/>
    <a:srgbClr val="336600"/>
    <a:srgbClr val="FFFFCC"/>
    <a:srgbClr val="333399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88" autoAdjust="0"/>
    <p:restoredTop sz="90929"/>
  </p:normalViewPr>
  <p:slideViewPr>
    <p:cSldViewPr>
      <p:cViewPr>
        <p:scale>
          <a:sx n="50" d="100"/>
          <a:sy n="50" d="100"/>
        </p:scale>
        <p:origin x="-306" y="72"/>
      </p:cViewPr>
      <p:guideLst>
        <p:guide orient="horz" pos="2640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542" y="-96"/>
      </p:cViewPr>
      <p:guideLst>
        <p:guide orient="horz" pos="3042"/>
        <p:guide pos="213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3242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587875"/>
            <a:ext cx="4967287" cy="434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301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25488"/>
            <a:ext cx="5068887" cy="3619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578442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36955" y="9175265"/>
            <a:ext cx="2935341" cy="48299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973D628-3857-4B7A-AC69-122AF0ACD57F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7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36955" y="9175265"/>
            <a:ext cx="2935341" cy="48299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973D628-3857-4B7A-AC69-122AF0ACD57F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597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00125" y="2958927"/>
            <a:ext cx="11334750" cy="2041701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00250" y="5397500"/>
            <a:ext cx="9334500" cy="24341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627514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750" y="8828088"/>
            <a:ext cx="3111500" cy="508000"/>
          </a:xfrm>
          <a:prstGeom prst="rect">
            <a:avLst/>
          </a:prstGeom>
        </p:spPr>
        <p:txBody>
          <a:bodyPr/>
          <a:lstStyle>
            <a:lvl1pPr algn="ctr" eaLnBrk="0" hangingPunct="0"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56125" y="8828088"/>
            <a:ext cx="4222750" cy="508000"/>
          </a:xfrm>
          <a:prstGeom prst="rect">
            <a:avLst/>
          </a:prstGeom>
        </p:spPr>
        <p:txBody>
          <a:bodyPr/>
          <a:lstStyle>
            <a:lvl1pPr algn="ctr" eaLnBrk="0" hangingPunct="0"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556750" y="8828088"/>
            <a:ext cx="3111500" cy="508000"/>
          </a:xfrm>
          <a:prstGeom prst="rect">
            <a:avLst/>
          </a:prstGeom>
        </p:spPr>
        <p:txBody>
          <a:bodyPr/>
          <a:lstStyle>
            <a:lvl1pPr algn="ctr" eaLnBrk="0" hangingPunct="0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BBDA73D-46BD-4827-BCB8-6713649F88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5802994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4098988" y="529168"/>
            <a:ext cx="4375547" cy="1128888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72347" y="529168"/>
            <a:ext cx="12904391" cy="112888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750" y="8828088"/>
            <a:ext cx="3111500" cy="508000"/>
          </a:xfrm>
          <a:prstGeom prst="rect">
            <a:avLst/>
          </a:prstGeom>
        </p:spPr>
        <p:txBody>
          <a:bodyPr/>
          <a:lstStyle>
            <a:lvl1pPr algn="ctr" eaLnBrk="0" hangingPunct="0"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56125" y="8828088"/>
            <a:ext cx="4222750" cy="508000"/>
          </a:xfrm>
          <a:prstGeom prst="rect">
            <a:avLst/>
          </a:prstGeom>
        </p:spPr>
        <p:txBody>
          <a:bodyPr/>
          <a:lstStyle>
            <a:lvl1pPr algn="ctr" eaLnBrk="0" hangingPunct="0"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556750" y="8828088"/>
            <a:ext cx="3111500" cy="508000"/>
          </a:xfrm>
          <a:prstGeom prst="rect">
            <a:avLst/>
          </a:prstGeom>
        </p:spPr>
        <p:txBody>
          <a:bodyPr/>
          <a:lstStyle>
            <a:lvl1pPr algn="ctr" eaLnBrk="0" hangingPunct="0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9ABDDE86-6DB5-4E32-BFA9-A28B6AA6EC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888093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047085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3373" y="6120698"/>
            <a:ext cx="11334750" cy="1891771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53373" y="4037105"/>
            <a:ext cx="11334750" cy="2083593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04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09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13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18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22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27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31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35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750" y="8828088"/>
            <a:ext cx="3111500" cy="508000"/>
          </a:xfrm>
          <a:prstGeom prst="rect">
            <a:avLst/>
          </a:prstGeom>
        </p:spPr>
        <p:txBody>
          <a:bodyPr/>
          <a:lstStyle>
            <a:lvl1pPr algn="ctr" eaLnBrk="0" hangingPunct="0"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56125" y="8828088"/>
            <a:ext cx="4222750" cy="508000"/>
          </a:xfrm>
          <a:prstGeom prst="rect">
            <a:avLst/>
          </a:prstGeom>
        </p:spPr>
        <p:txBody>
          <a:bodyPr/>
          <a:lstStyle>
            <a:lvl1pPr algn="ctr" eaLnBrk="0" hangingPunct="0"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556750" y="8828088"/>
            <a:ext cx="3111500" cy="508000"/>
          </a:xfrm>
          <a:prstGeom prst="rect">
            <a:avLst/>
          </a:prstGeom>
        </p:spPr>
        <p:txBody>
          <a:bodyPr/>
          <a:lstStyle>
            <a:lvl1pPr algn="ctr" eaLnBrk="0" hangingPunct="0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FA25249-492D-429A-96E1-E6383B098D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2411899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2345" y="3086806"/>
            <a:ext cx="8639969" cy="8731250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834562" y="3086806"/>
            <a:ext cx="8639969" cy="8731250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66750" y="8828088"/>
            <a:ext cx="3111500" cy="508000"/>
          </a:xfrm>
          <a:prstGeom prst="rect">
            <a:avLst/>
          </a:prstGeom>
        </p:spPr>
        <p:txBody>
          <a:bodyPr/>
          <a:lstStyle>
            <a:lvl1pPr algn="ctr" eaLnBrk="0" hangingPunct="0"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56125" y="8828088"/>
            <a:ext cx="4222750" cy="508000"/>
          </a:xfrm>
          <a:prstGeom prst="rect">
            <a:avLst/>
          </a:prstGeom>
        </p:spPr>
        <p:txBody>
          <a:bodyPr/>
          <a:lstStyle>
            <a:lvl1pPr algn="ctr" eaLnBrk="0" hangingPunct="0"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556750" y="8828088"/>
            <a:ext cx="3111500" cy="508000"/>
          </a:xfrm>
          <a:prstGeom prst="rect">
            <a:avLst/>
          </a:prstGeom>
        </p:spPr>
        <p:txBody>
          <a:bodyPr/>
          <a:lstStyle>
            <a:lvl1pPr algn="ctr" eaLnBrk="0" hangingPunct="0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38DB4C-E76B-416F-8C5F-15F19269F5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3885862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750" y="381442"/>
            <a:ext cx="12001500" cy="1587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6750" y="2132102"/>
            <a:ext cx="5891941" cy="888558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044" indent="0">
              <a:buNone/>
              <a:defRPr sz="2900" b="1"/>
            </a:lvl2pPr>
            <a:lvl3pPr marL="1306090" indent="0">
              <a:buNone/>
              <a:defRPr sz="2600" b="1"/>
            </a:lvl3pPr>
            <a:lvl4pPr marL="1959135" indent="0">
              <a:buNone/>
              <a:defRPr sz="2300" b="1"/>
            </a:lvl4pPr>
            <a:lvl5pPr marL="2612181" indent="0">
              <a:buNone/>
              <a:defRPr sz="2300" b="1"/>
            </a:lvl5pPr>
            <a:lvl6pPr marL="3265225" indent="0">
              <a:buNone/>
              <a:defRPr sz="2300" b="1"/>
            </a:lvl6pPr>
            <a:lvl7pPr marL="3918270" indent="0">
              <a:buNone/>
              <a:defRPr sz="2300" b="1"/>
            </a:lvl7pPr>
            <a:lvl8pPr marL="4571314" indent="0">
              <a:buNone/>
              <a:defRPr sz="2300" b="1"/>
            </a:lvl8pPr>
            <a:lvl9pPr marL="5224359" indent="0">
              <a:buNone/>
              <a:defRPr sz="2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6750" y="3020660"/>
            <a:ext cx="5891941" cy="5487900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773999" y="2132102"/>
            <a:ext cx="5894255" cy="888558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044" indent="0">
              <a:buNone/>
              <a:defRPr sz="2900" b="1"/>
            </a:lvl2pPr>
            <a:lvl3pPr marL="1306090" indent="0">
              <a:buNone/>
              <a:defRPr sz="2600" b="1"/>
            </a:lvl3pPr>
            <a:lvl4pPr marL="1959135" indent="0">
              <a:buNone/>
              <a:defRPr sz="2300" b="1"/>
            </a:lvl4pPr>
            <a:lvl5pPr marL="2612181" indent="0">
              <a:buNone/>
              <a:defRPr sz="2300" b="1"/>
            </a:lvl5pPr>
            <a:lvl6pPr marL="3265225" indent="0">
              <a:buNone/>
              <a:defRPr sz="2300" b="1"/>
            </a:lvl6pPr>
            <a:lvl7pPr marL="3918270" indent="0">
              <a:buNone/>
              <a:defRPr sz="2300" b="1"/>
            </a:lvl7pPr>
            <a:lvl8pPr marL="4571314" indent="0">
              <a:buNone/>
              <a:defRPr sz="2300" b="1"/>
            </a:lvl8pPr>
            <a:lvl9pPr marL="5224359" indent="0">
              <a:buNone/>
              <a:defRPr sz="2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773999" y="3020660"/>
            <a:ext cx="5894255" cy="5487900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666750" y="8828088"/>
            <a:ext cx="3111500" cy="508000"/>
          </a:xfrm>
          <a:prstGeom prst="rect">
            <a:avLst/>
          </a:prstGeom>
        </p:spPr>
        <p:txBody>
          <a:bodyPr/>
          <a:lstStyle>
            <a:lvl1pPr algn="ctr" eaLnBrk="0" hangingPunct="0"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56125" y="8828088"/>
            <a:ext cx="4222750" cy="508000"/>
          </a:xfrm>
          <a:prstGeom prst="rect">
            <a:avLst/>
          </a:prstGeom>
        </p:spPr>
        <p:txBody>
          <a:bodyPr/>
          <a:lstStyle>
            <a:lvl1pPr algn="ctr" eaLnBrk="0" hangingPunct="0"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556750" y="8828088"/>
            <a:ext cx="3111500" cy="508000"/>
          </a:xfrm>
          <a:prstGeom prst="rect">
            <a:avLst/>
          </a:prstGeom>
        </p:spPr>
        <p:txBody>
          <a:bodyPr/>
          <a:lstStyle>
            <a:lvl1pPr algn="ctr" eaLnBrk="0" hangingPunct="0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F5536A6-CE50-4102-91DF-0F89E48A90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2462361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666750" y="8828088"/>
            <a:ext cx="3111500" cy="508000"/>
          </a:xfrm>
          <a:prstGeom prst="rect">
            <a:avLst/>
          </a:prstGeom>
        </p:spPr>
        <p:txBody>
          <a:bodyPr/>
          <a:lstStyle>
            <a:lvl1pPr algn="ctr" eaLnBrk="0" hangingPunct="0"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56125" y="8828088"/>
            <a:ext cx="4222750" cy="508000"/>
          </a:xfrm>
          <a:prstGeom prst="rect">
            <a:avLst/>
          </a:prstGeom>
        </p:spPr>
        <p:txBody>
          <a:bodyPr/>
          <a:lstStyle>
            <a:lvl1pPr algn="ctr" eaLnBrk="0" hangingPunct="0"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556750" y="8828088"/>
            <a:ext cx="3111500" cy="508000"/>
          </a:xfrm>
          <a:prstGeom prst="rect">
            <a:avLst/>
          </a:prstGeom>
        </p:spPr>
        <p:txBody>
          <a:bodyPr/>
          <a:lstStyle>
            <a:lvl1pPr algn="ctr" eaLnBrk="0" hangingPunct="0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A477AE4-9749-4F29-8F2B-4B1BAB99CF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9764732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666750" y="8828088"/>
            <a:ext cx="3111500" cy="508000"/>
          </a:xfrm>
          <a:prstGeom prst="rect">
            <a:avLst/>
          </a:prstGeom>
        </p:spPr>
        <p:txBody>
          <a:bodyPr/>
          <a:lstStyle>
            <a:lvl1pPr algn="ctr" eaLnBrk="0" hangingPunct="0"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56125" y="8828088"/>
            <a:ext cx="4222750" cy="508000"/>
          </a:xfrm>
          <a:prstGeom prst="rect">
            <a:avLst/>
          </a:prstGeom>
        </p:spPr>
        <p:txBody>
          <a:bodyPr/>
          <a:lstStyle>
            <a:lvl1pPr algn="ctr" eaLnBrk="0" hangingPunct="0"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556750" y="8828088"/>
            <a:ext cx="3111500" cy="508000"/>
          </a:xfrm>
          <a:prstGeom prst="rect">
            <a:avLst/>
          </a:prstGeom>
        </p:spPr>
        <p:txBody>
          <a:bodyPr/>
          <a:lstStyle>
            <a:lvl1pPr algn="ctr" eaLnBrk="0" hangingPunct="0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A5731-019C-435A-B566-FB6295B1AC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7305877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754" y="379236"/>
            <a:ext cx="4387123" cy="1613958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13615" y="379239"/>
            <a:ext cx="7454635" cy="8129324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6754" y="1993198"/>
            <a:ext cx="4387123" cy="6515365"/>
          </a:xfrm>
        </p:spPr>
        <p:txBody>
          <a:bodyPr/>
          <a:lstStyle>
            <a:lvl1pPr marL="0" indent="0">
              <a:buNone/>
              <a:defRPr sz="2000"/>
            </a:lvl1pPr>
            <a:lvl2pPr marL="653044" indent="0">
              <a:buNone/>
              <a:defRPr sz="1700"/>
            </a:lvl2pPr>
            <a:lvl3pPr marL="1306090" indent="0">
              <a:buNone/>
              <a:defRPr sz="1400"/>
            </a:lvl3pPr>
            <a:lvl4pPr marL="1959135" indent="0">
              <a:buNone/>
              <a:defRPr sz="1300"/>
            </a:lvl4pPr>
            <a:lvl5pPr marL="2612181" indent="0">
              <a:buNone/>
              <a:defRPr sz="1300"/>
            </a:lvl5pPr>
            <a:lvl6pPr marL="3265225" indent="0">
              <a:buNone/>
              <a:defRPr sz="1300"/>
            </a:lvl6pPr>
            <a:lvl7pPr marL="3918270" indent="0">
              <a:buNone/>
              <a:defRPr sz="1300"/>
            </a:lvl7pPr>
            <a:lvl8pPr marL="4571314" indent="0">
              <a:buNone/>
              <a:defRPr sz="1300"/>
            </a:lvl8pPr>
            <a:lvl9pPr marL="5224359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66750" y="8828088"/>
            <a:ext cx="3111500" cy="508000"/>
          </a:xfrm>
          <a:prstGeom prst="rect">
            <a:avLst/>
          </a:prstGeom>
        </p:spPr>
        <p:txBody>
          <a:bodyPr/>
          <a:lstStyle>
            <a:lvl1pPr algn="ctr" eaLnBrk="0" hangingPunct="0"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56125" y="8828088"/>
            <a:ext cx="4222750" cy="508000"/>
          </a:xfrm>
          <a:prstGeom prst="rect">
            <a:avLst/>
          </a:prstGeom>
        </p:spPr>
        <p:txBody>
          <a:bodyPr/>
          <a:lstStyle>
            <a:lvl1pPr algn="ctr" eaLnBrk="0" hangingPunct="0"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556750" y="8828088"/>
            <a:ext cx="3111500" cy="508000"/>
          </a:xfrm>
          <a:prstGeom prst="rect">
            <a:avLst/>
          </a:prstGeom>
        </p:spPr>
        <p:txBody>
          <a:bodyPr/>
          <a:lstStyle>
            <a:lvl1pPr algn="ctr" eaLnBrk="0" hangingPunct="0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9563DE4F-D3F5-46AA-BF76-A54C14C70E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5825838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3753" y="6667500"/>
            <a:ext cx="8001000" cy="787136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613753" y="851076"/>
            <a:ext cx="8001000" cy="5715000"/>
          </a:xfrm>
        </p:spPr>
        <p:txBody>
          <a:bodyPr rtlCol="0">
            <a:normAutofit/>
          </a:bodyPr>
          <a:lstStyle>
            <a:lvl1pPr marL="0" indent="0">
              <a:buNone/>
              <a:defRPr sz="4600"/>
            </a:lvl1pPr>
            <a:lvl2pPr marL="653044" indent="0">
              <a:buNone/>
              <a:defRPr sz="4000"/>
            </a:lvl2pPr>
            <a:lvl3pPr marL="1306090" indent="0">
              <a:buNone/>
              <a:defRPr sz="3400"/>
            </a:lvl3pPr>
            <a:lvl4pPr marL="1959135" indent="0">
              <a:buNone/>
              <a:defRPr sz="2900"/>
            </a:lvl4pPr>
            <a:lvl5pPr marL="2612181" indent="0">
              <a:buNone/>
              <a:defRPr sz="2900"/>
            </a:lvl5pPr>
            <a:lvl6pPr marL="3265225" indent="0">
              <a:buNone/>
              <a:defRPr sz="2900"/>
            </a:lvl6pPr>
            <a:lvl7pPr marL="3918270" indent="0">
              <a:buNone/>
              <a:defRPr sz="2900"/>
            </a:lvl7pPr>
            <a:lvl8pPr marL="4571314" indent="0">
              <a:buNone/>
              <a:defRPr sz="2900"/>
            </a:lvl8pPr>
            <a:lvl9pPr marL="5224359" indent="0">
              <a:buNone/>
              <a:defRPr sz="29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613753" y="7454636"/>
            <a:ext cx="8001000" cy="1117864"/>
          </a:xfrm>
        </p:spPr>
        <p:txBody>
          <a:bodyPr/>
          <a:lstStyle>
            <a:lvl1pPr marL="0" indent="0">
              <a:buNone/>
              <a:defRPr sz="2000"/>
            </a:lvl1pPr>
            <a:lvl2pPr marL="653044" indent="0">
              <a:buNone/>
              <a:defRPr sz="1700"/>
            </a:lvl2pPr>
            <a:lvl3pPr marL="1306090" indent="0">
              <a:buNone/>
              <a:defRPr sz="1400"/>
            </a:lvl3pPr>
            <a:lvl4pPr marL="1959135" indent="0">
              <a:buNone/>
              <a:defRPr sz="1300"/>
            </a:lvl4pPr>
            <a:lvl5pPr marL="2612181" indent="0">
              <a:buNone/>
              <a:defRPr sz="1300"/>
            </a:lvl5pPr>
            <a:lvl6pPr marL="3265225" indent="0">
              <a:buNone/>
              <a:defRPr sz="1300"/>
            </a:lvl6pPr>
            <a:lvl7pPr marL="3918270" indent="0">
              <a:buNone/>
              <a:defRPr sz="1300"/>
            </a:lvl7pPr>
            <a:lvl8pPr marL="4571314" indent="0">
              <a:buNone/>
              <a:defRPr sz="1300"/>
            </a:lvl8pPr>
            <a:lvl9pPr marL="5224359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66750" y="8828088"/>
            <a:ext cx="3111500" cy="508000"/>
          </a:xfrm>
          <a:prstGeom prst="rect">
            <a:avLst/>
          </a:prstGeom>
        </p:spPr>
        <p:txBody>
          <a:bodyPr/>
          <a:lstStyle>
            <a:lvl1pPr algn="ctr" eaLnBrk="0" hangingPunct="0"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56125" y="8828088"/>
            <a:ext cx="4222750" cy="508000"/>
          </a:xfrm>
          <a:prstGeom prst="rect">
            <a:avLst/>
          </a:prstGeom>
        </p:spPr>
        <p:txBody>
          <a:bodyPr/>
          <a:lstStyle>
            <a:lvl1pPr algn="ctr" eaLnBrk="0" hangingPunct="0"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556750" y="8828088"/>
            <a:ext cx="3111500" cy="508000"/>
          </a:xfrm>
          <a:prstGeom prst="rect">
            <a:avLst/>
          </a:prstGeom>
        </p:spPr>
        <p:txBody>
          <a:bodyPr/>
          <a:lstStyle>
            <a:lvl1pPr algn="ctr" eaLnBrk="0" hangingPunct="0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9A431CA5-DA4B-483C-854A-723E8911C0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3497086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18" Type="http://schemas.openxmlformats.org/officeDocument/2006/relationships/image" Target="../media/image7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66750" y="381000"/>
            <a:ext cx="120015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09" tIns="65305" rIns="130609" bIns="6530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66750" y="2222500"/>
            <a:ext cx="120015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09" tIns="65305" rIns="130609" bIns="653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grpSp>
        <p:nvGrpSpPr>
          <p:cNvPr id="1028" name="组合 7"/>
          <p:cNvGrpSpPr>
            <a:grpSpLocks/>
          </p:cNvGrpSpPr>
          <p:nvPr userDrawn="1"/>
        </p:nvGrpSpPr>
        <p:grpSpPr bwMode="auto">
          <a:xfrm>
            <a:off x="6507163" y="9083675"/>
            <a:ext cx="6640512" cy="441325"/>
            <a:chOff x="4356100" y="6559550"/>
            <a:chExt cx="4598988" cy="317500"/>
          </a:xfrm>
        </p:grpSpPr>
        <p:pic>
          <p:nvPicPr>
            <p:cNvPr id="1029" name="Picture 7" descr="1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6100" y="6559550"/>
              <a:ext cx="3175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8" descr="2">
              <a:hlinkClick r:id="" action="ppaction://hlinkshowjump?jump=previousslide"/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163" y="6559550"/>
              <a:ext cx="3175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9" descr="3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3663" y="6559550"/>
              <a:ext cx="3175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10" descr="4">
              <a:hlinkClick r:id="" action="ppaction://hlinkshowjump?jump=endshow"/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750" y="6559550"/>
              <a:ext cx="3175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11" descr="5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9788" y="6559550"/>
              <a:ext cx="4953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ransition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1304925" rtl="0" eaLnBrk="0" fontAlgn="base" hangingPunct="0">
        <a:spcBef>
          <a:spcPct val="0"/>
        </a:spcBef>
        <a:spcAft>
          <a:spcPct val="0"/>
        </a:spcAft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304925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Arial" charset="0"/>
          <a:ea typeface="黑体" pitchFamily="49" charset="-122"/>
        </a:defRPr>
      </a:lvl2pPr>
      <a:lvl3pPr algn="ctr" defTabSz="1304925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Arial" charset="0"/>
          <a:ea typeface="黑体" pitchFamily="49" charset="-122"/>
        </a:defRPr>
      </a:lvl3pPr>
      <a:lvl4pPr algn="ctr" defTabSz="1304925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Arial" charset="0"/>
          <a:ea typeface="黑体" pitchFamily="49" charset="-122"/>
        </a:defRPr>
      </a:lvl4pPr>
      <a:lvl5pPr algn="ctr" defTabSz="1304925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Arial" charset="0"/>
          <a:ea typeface="黑体" pitchFamily="49" charset="-122"/>
        </a:defRPr>
      </a:lvl5pPr>
      <a:lvl6pPr marL="457200" algn="ctr" defTabSz="1304925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Arial" charset="0"/>
          <a:ea typeface="黑体" pitchFamily="49" charset="-122"/>
        </a:defRPr>
      </a:lvl6pPr>
      <a:lvl7pPr marL="914400" algn="ctr" defTabSz="1304925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Arial" charset="0"/>
          <a:ea typeface="黑体" pitchFamily="49" charset="-122"/>
        </a:defRPr>
      </a:lvl7pPr>
      <a:lvl8pPr marL="1371600" algn="ctr" defTabSz="1304925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Arial" charset="0"/>
          <a:ea typeface="黑体" pitchFamily="49" charset="-122"/>
        </a:defRPr>
      </a:lvl8pPr>
      <a:lvl9pPr marL="1828800" algn="ctr" defTabSz="1304925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Arial" charset="0"/>
          <a:ea typeface="黑体" pitchFamily="49" charset="-122"/>
        </a:defRPr>
      </a:lvl9pPr>
    </p:titleStyle>
    <p:bodyStyle>
      <a:lvl1pPr marL="488950" indent="-488950" algn="l" defTabSz="13049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0450" indent="-407988" algn="l" defTabSz="13049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1950" indent="-325438" algn="l" defTabSz="13049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4413" indent="-325438" algn="l" defTabSz="13049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463" indent="-325438" algn="l" defTabSz="130492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1746" indent="-326522" algn="l" defTabSz="130609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4791" indent="-326522" algn="l" defTabSz="130609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7837" indent="-326522" algn="l" defTabSz="130609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0882" indent="-326522" algn="l" defTabSz="130609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0609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044" algn="l" defTabSz="130609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090" algn="l" defTabSz="130609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135" algn="l" defTabSz="130609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181" algn="l" defTabSz="130609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225" algn="l" defTabSz="130609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270" algn="l" defTabSz="130609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14" algn="l" defTabSz="130609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359" algn="l" defTabSz="130609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&#32032;&#26448;/W1%20&#26679;&#24352;.docx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5.2 </a:t>
            </a:r>
            <a:r>
              <a:rPr lang="zh-CN" altLang="en-US" smtClean="0"/>
              <a:t>电子表格</a:t>
            </a: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908" y="2314228"/>
            <a:ext cx="8784976" cy="6192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556750" y="8828265"/>
            <a:ext cx="3111500" cy="507118"/>
          </a:xfrm>
          <a:prstGeom prst="rect">
            <a:avLst/>
          </a:prstGeom>
        </p:spPr>
        <p:txBody>
          <a:bodyPr lIns="91435" tIns="45718" rIns="91435" bIns="45718"/>
          <a:lstStyle/>
          <a:p>
            <a:pPr>
              <a:defRPr/>
            </a:pPr>
            <a:fld id="{66432DDC-BEC3-484B-BB62-F9CD06DEA28C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74617" y="463021"/>
            <a:ext cx="12014325" cy="83099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91435" tIns="45718" rIns="91435" bIns="45718">
            <a:spAutoFit/>
          </a:bodyPr>
          <a:lstStyle>
            <a:lvl1pPr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130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130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130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130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格式化表格</a:t>
            </a:r>
          </a:p>
        </p:txBody>
      </p:sp>
      <p:sp>
        <p:nvSpPr>
          <p:cNvPr id="19" name="矩形 18"/>
          <p:cNvSpPr/>
          <p:nvPr/>
        </p:nvSpPr>
        <p:spPr>
          <a:xfrm>
            <a:off x="262441" y="1496702"/>
            <a:ext cx="12014325" cy="750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marL="489833" indent="-489833">
              <a:buFont typeface="Wingdings" pitchFamily="2" charset="2"/>
              <a:buChar char="n"/>
              <a:defRPr/>
            </a:pPr>
            <a:r>
              <a:rPr lang="zh-CN" altLang="zh-CN" sz="3400" smtClean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设置</a:t>
            </a:r>
            <a:r>
              <a:rPr lang="zh-CN" altLang="zh-CN" sz="34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边框线、底纹、</a:t>
            </a:r>
            <a:r>
              <a:rPr lang="zh-CN" altLang="zh-CN" sz="340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数据</a:t>
            </a:r>
            <a:r>
              <a:rPr lang="zh-CN" altLang="zh-CN" sz="3400" smtClean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显示方式</a:t>
            </a:r>
            <a:r>
              <a:rPr lang="en-US" altLang="zh-CN" sz="3400" smtClean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400" smtClean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小数点</a:t>
            </a:r>
            <a:r>
              <a:rPr lang="en-US" altLang="zh-CN" sz="3400" smtClean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zh-CN" sz="3400" smtClean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zh-CN" sz="34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对齐</a:t>
            </a:r>
            <a:endParaRPr lang="en-US" altLang="zh-CN" sz="3400" dirty="0">
              <a:solidFill>
                <a:srgbClr val="000066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44"/>
          <p:cNvSpPr>
            <a:spLocks noChangeArrowheads="1"/>
          </p:cNvSpPr>
          <p:nvPr/>
        </p:nvSpPr>
        <p:spPr bwMode="auto">
          <a:xfrm>
            <a:off x="293122" y="2308568"/>
            <a:ext cx="12075690" cy="105723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lIns="130622" tIns="65311" rIns="130622" bIns="65311" anchor="ctr"/>
          <a:lstStyle/>
          <a:p>
            <a:pPr marL="457200" indent="-457200">
              <a:buFont typeface="Wingdings" pitchFamily="2" charset="2"/>
              <a:buChar char="n"/>
            </a:pPr>
            <a:r>
              <a:rPr lang="zh-CN" altLang="en-US" sz="34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实现方法：选中单元格，在快显菜单</a:t>
            </a:r>
            <a:r>
              <a:rPr lang="zh-CN" altLang="en-US" sz="340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选择</a:t>
            </a:r>
            <a:r>
              <a:rPr lang="zh-CN" altLang="en-US" sz="3400" smtClean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“</a:t>
            </a:r>
            <a:r>
              <a:rPr lang="zh-CN" altLang="en-US" sz="3400" smtClean="0">
                <a:solidFill>
                  <a:srgbClr val="000066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单元格格式”</a:t>
            </a:r>
            <a:endParaRPr lang="en-US" altLang="zh-CN" sz="3400" smtClean="0">
              <a:solidFill>
                <a:srgbClr val="000066"/>
              </a:solidFill>
              <a:latin typeface="黑体" pitchFamily="49" charset="-122"/>
              <a:ea typeface="黑体" pitchFamily="49" charset="-122"/>
              <a:sym typeface="Wingdings" pitchFamily="2" charset="2"/>
            </a:endParaRPr>
          </a:p>
          <a:p>
            <a:r>
              <a:rPr lang="en-US" altLang="zh-CN" sz="3400" smtClean="0">
                <a:solidFill>
                  <a:srgbClr val="000066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                        </a:t>
            </a:r>
            <a:r>
              <a:rPr lang="zh-CN" altLang="en-US" sz="3400" smtClean="0">
                <a:solidFill>
                  <a:srgbClr val="000066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或“开始”选项卡的各功能组</a:t>
            </a:r>
            <a:endParaRPr lang="zh-CN" altLang="en-US" sz="3400" dirty="0">
              <a:solidFill>
                <a:srgbClr val="000066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717523" y="3610372"/>
            <a:ext cx="6041139" cy="432048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312170"/>
            <a:ext cx="263860" cy="6243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130622" tIns="65311" rIns="130622" bIns="65311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000066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563185"/>
              </p:ext>
            </p:extLst>
          </p:nvPr>
        </p:nvGraphicFramePr>
        <p:xfrm>
          <a:off x="7027540" y="3473459"/>
          <a:ext cx="5839079" cy="4753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7" name="Picture" r:id="rId4" imgW="3657600" imgH="2518798" progId="Word.Picture.8">
                  <p:embed/>
                </p:oleObj>
              </mc:Choice>
              <mc:Fallback>
                <p:oleObj name="Picture" r:id="rId4" imgW="3657600" imgH="251879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283" r="7199" b="4663"/>
                      <a:stretch>
                        <a:fillRect/>
                      </a:stretch>
                    </p:blipFill>
                    <p:spPr bwMode="auto">
                      <a:xfrm>
                        <a:off x="7027540" y="3473459"/>
                        <a:ext cx="5839079" cy="47530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17523" y="8218884"/>
            <a:ext cx="10918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操作例：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小数位数、单元格内容分行、标题居中显示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811035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556750" y="8828265"/>
            <a:ext cx="3111500" cy="507118"/>
          </a:xfrm>
          <a:prstGeom prst="rect">
            <a:avLst/>
          </a:prstGeom>
        </p:spPr>
        <p:txBody>
          <a:bodyPr lIns="91435" tIns="45718" rIns="91435" bIns="45718"/>
          <a:lstStyle/>
          <a:p>
            <a:pPr>
              <a:defRPr/>
            </a:pPr>
            <a:fld id="{66432DDC-BEC3-484B-BB62-F9CD06DEA28C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23805" y="463022"/>
            <a:ext cx="12014325" cy="83099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91435" tIns="45718" rIns="91435" bIns="45718">
            <a:spAutoFit/>
          </a:bodyPr>
          <a:lstStyle>
            <a:lvl1pPr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130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130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130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130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格式套用</a:t>
            </a:r>
          </a:p>
        </p:txBody>
      </p:sp>
      <p:sp>
        <p:nvSpPr>
          <p:cNvPr id="19" name="矩形 18"/>
          <p:cNvSpPr/>
          <p:nvPr/>
        </p:nvSpPr>
        <p:spPr>
          <a:xfrm>
            <a:off x="298934" y="1492137"/>
            <a:ext cx="12014325" cy="750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marL="457200" indent="-457200">
              <a:buFont typeface="Wingdings" pitchFamily="2" charset="2"/>
              <a:buChar char="n"/>
              <a:defRPr/>
            </a:pPr>
            <a:r>
              <a:rPr lang="zh-CN" altLang="en-US" sz="3400" smtClean="0">
                <a:solidFill>
                  <a:srgbClr val="000066"/>
                </a:solidFill>
                <a:latin typeface="+mj-ea"/>
                <a:ea typeface="+mj-ea"/>
              </a:rPr>
              <a:t>特点：系统</a:t>
            </a:r>
            <a:r>
              <a:rPr lang="zh-CN" altLang="en-US" sz="3400" dirty="0">
                <a:solidFill>
                  <a:srgbClr val="000066"/>
                </a:solidFill>
                <a:latin typeface="+mj-ea"/>
                <a:ea typeface="+mj-ea"/>
              </a:rPr>
              <a:t>中已经设定</a:t>
            </a:r>
            <a:r>
              <a:rPr lang="zh-CN" altLang="en-US" sz="3400">
                <a:solidFill>
                  <a:srgbClr val="000066"/>
                </a:solidFill>
                <a:latin typeface="+mj-ea"/>
                <a:ea typeface="+mj-ea"/>
              </a:rPr>
              <a:t>的</a:t>
            </a:r>
            <a:r>
              <a:rPr lang="zh-CN" altLang="en-US" sz="3400" smtClean="0">
                <a:solidFill>
                  <a:srgbClr val="000066"/>
                </a:solidFill>
                <a:latin typeface="+mj-ea"/>
                <a:ea typeface="+mj-ea"/>
              </a:rPr>
              <a:t>显示格式</a:t>
            </a:r>
            <a:r>
              <a:rPr lang="en-US" altLang="zh-CN" sz="3400" smtClean="0">
                <a:solidFill>
                  <a:srgbClr val="000066"/>
                </a:solidFill>
                <a:latin typeface="+mj-ea"/>
                <a:ea typeface="+mj-ea"/>
              </a:rPr>
              <a:t>,</a:t>
            </a:r>
            <a:r>
              <a:rPr lang="zh-CN" altLang="en-US" sz="3400" smtClean="0">
                <a:solidFill>
                  <a:srgbClr val="000066"/>
                </a:solidFill>
                <a:latin typeface="+mj-ea"/>
                <a:ea typeface="+mj-ea"/>
              </a:rPr>
              <a:t>方便格式化表格</a:t>
            </a:r>
            <a:endParaRPr lang="en-US" altLang="zh-CN" sz="3400" dirty="0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10" name="Rectangle 44"/>
          <p:cNvSpPr>
            <a:spLocks noChangeArrowheads="1"/>
          </p:cNvSpPr>
          <p:nvPr/>
        </p:nvSpPr>
        <p:spPr bwMode="auto">
          <a:xfrm>
            <a:off x="293122" y="2376562"/>
            <a:ext cx="12075690" cy="105723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30622" tIns="65311" rIns="130622" bIns="65311" anchor="ctr"/>
          <a:lstStyle/>
          <a:p>
            <a:pPr marL="457200" indent="-457200">
              <a:buFont typeface="Wingdings" pitchFamily="2" charset="2"/>
              <a:buChar char="n"/>
            </a:pPr>
            <a:r>
              <a:rPr lang="zh-CN" altLang="en-US" sz="3400" smtClean="0">
                <a:solidFill>
                  <a:srgbClr val="000066"/>
                </a:solidFill>
                <a:latin typeface="+mj-ea"/>
                <a:ea typeface="+mj-ea"/>
              </a:rPr>
              <a:t>操作：选中要格式化的区域后</a:t>
            </a:r>
            <a:r>
              <a:rPr lang="zh-CN" altLang="en-US" sz="3400" dirty="0">
                <a:solidFill>
                  <a:srgbClr val="000066"/>
                </a:solidFill>
                <a:latin typeface="+mj-ea"/>
                <a:ea typeface="+mj-ea"/>
              </a:rPr>
              <a:t>，开始</a:t>
            </a:r>
            <a:r>
              <a:rPr lang="en-US" altLang="zh-CN" sz="3400" dirty="0">
                <a:solidFill>
                  <a:srgbClr val="000066"/>
                </a:solidFill>
                <a:latin typeface="+mj-ea"/>
                <a:ea typeface="+mj-ea"/>
                <a:sym typeface="Wingdings" pitchFamily="2" charset="2"/>
              </a:rPr>
              <a:t></a:t>
            </a:r>
            <a:r>
              <a:rPr lang="zh-CN" altLang="en-US" sz="3400" dirty="0">
                <a:solidFill>
                  <a:srgbClr val="000066"/>
                </a:solidFill>
                <a:latin typeface="+mj-ea"/>
                <a:ea typeface="+mj-ea"/>
                <a:sym typeface="Wingdings" pitchFamily="2" charset="2"/>
              </a:rPr>
              <a:t>套用表格格式</a:t>
            </a:r>
            <a:endParaRPr lang="zh-CN" altLang="en-US" sz="3400" dirty="0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312170"/>
            <a:ext cx="263860" cy="624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30622" tIns="65311" rIns="130622" bIns="65311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000066"/>
              </a:solidFill>
              <a:latin typeface="+mj-ea"/>
              <a:ea typeface="+mj-ea"/>
            </a:endParaRP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980" y="3867239"/>
            <a:ext cx="5355595" cy="3345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椭圆 15"/>
          <p:cNvSpPr/>
          <p:nvPr/>
        </p:nvSpPr>
        <p:spPr>
          <a:xfrm>
            <a:off x="8323684" y="5048532"/>
            <a:ext cx="3360373" cy="13001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r>
              <a:rPr lang="zh-CN" altLang="en-US" dirty="0" smtClean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从现有格式中选一个  </a:t>
            </a:r>
            <a:endParaRPr lang="en-US" altLang="zh-CN" dirty="0" smtClean="0">
              <a:solidFill>
                <a:srgbClr val="000066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 flipV="1">
            <a:off x="7171556" y="5262556"/>
            <a:ext cx="1269141" cy="436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89524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23805" y="463022"/>
            <a:ext cx="12014325" cy="83099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91435" tIns="45718" rIns="91435" bIns="45718">
            <a:spAutoFit/>
          </a:bodyPr>
          <a:lstStyle>
            <a:lvl1pPr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130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130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130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130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条件格式</a:t>
            </a:r>
          </a:p>
        </p:txBody>
      </p:sp>
      <p:sp>
        <p:nvSpPr>
          <p:cNvPr id="19" name="矩形 18"/>
          <p:cNvSpPr/>
          <p:nvPr/>
        </p:nvSpPr>
        <p:spPr>
          <a:xfrm>
            <a:off x="53775" y="1522140"/>
            <a:ext cx="12014325" cy="750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marL="457200" indent="-457200">
              <a:buFont typeface="Wingdings" pitchFamily="2" charset="2"/>
              <a:buChar char="n"/>
              <a:defRPr/>
            </a:pPr>
            <a:r>
              <a:rPr lang="zh-CN" altLang="en-US" sz="34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目的：动态实现按格式显示某些数据</a:t>
            </a:r>
            <a:endParaRPr lang="en-US" altLang="zh-CN" sz="3400" dirty="0">
              <a:solidFill>
                <a:srgbClr val="000066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44"/>
          <p:cNvSpPr>
            <a:spLocks noChangeArrowheads="1"/>
          </p:cNvSpPr>
          <p:nvPr/>
        </p:nvSpPr>
        <p:spPr bwMode="auto">
          <a:xfrm>
            <a:off x="-7590" y="2314228"/>
            <a:ext cx="12075690" cy="105723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lIns="130622" tIns="65311" rIns="130622" bIns="65311" anchor="ctr"/>
          <a:lstStyle/>
          <a:p>
            <a:pPr marL="457200" indent="-457200">
              <a:buFont typeface="Wingdings" pitchFamily="2" charset="2"/>
              <a:buChar char="n"/>
            </a:pPr>
            <a:r>
              <a:rPr lang="zh-CN" altLang="en-US" sz="34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实现方法：</a:t>
            </a:r>
            <a:r>
              <a:rPr lang="zh-CN" altLang="en-US" sz="340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选中</a:t>
            </a:r>
            <a:r>
              <a:rPr lang="zh-CN" altLang="en-US" sz="3400" smtClean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数据区域后</a:t>
            </a:r>
            <a:r>
              <a:rPr lang="zh-CN" altLang="en-US" sz="34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，开始</a:t>
            </a:r>
            <a:r>
              <a:rPr lang="en-US" altLang="zh-CN" sz="34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</a:t>
            </a:r>
            <a:r>
              <a:rPr lang="zh-CN" altLang="en-US" sz="34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条件格式</a:t>
            </a:r>
            <a:endParaRPr lang="zh-CN" altLang="en-US" sz="3400" dirty="0">
              <a:solidFill>
                <a:srgbClr val="000066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312170"/>
            <a:ext cx="263860" cy="624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30622" tIns="65311" rIns="130622" bIns="65311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" name="图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12" y="3385196"/>
            <a:ext cx="5040560" cy="45005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3" name="图片 12"/>
          <p:cNvPicPr/>
          <p:nvPr/>
        </p:nvPicPr>
        <p:blipFill>
          <a:blip r:embed="rId3"/>
          <a:stretch>
            <a:fillRect/>
          </a:stretch>
        </p:blipFill>
        <p:spPr>
          <a:xfrm>
            <a:off x="5957423" y="4743924"/>
            <a:ext cx="4694508" cy="210138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椭圆 13"/>
          <p:cNvSpPr/>
          <p:nvPr/>
        </p:nvSpPr>
        <p:spPr>
          <a:xfrm>
            <a:off x="7097043" y="7494804"/>
            <a:ext cx="2415268" cy="13001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r>
              <a:rPr lang="zh-CN" altLang="en-US" dirty="0" smtClean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条件</a:t>
            </a:r>
            <a:r>
              <a:rPr lang="zh-CN" altLang="en-US" dirty="0" smtClean="0">
                <a:solidFill>
                  <a:srgbClr val="000066"/>
                </a:solidFill>
              </a:rPr>
              <a:t>  </a:t>
            </a:r>
            <a:endParaRPr lang="en-US" altLang="zh-CN" dirty="0" smtClean="0">
              <a:solidFill>
                <a:srgbClr val="000066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806804" y="7494804"/>
            <a:ext cx="2981376" cy="13001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r>
              <a:rPr lang="zh-CN" altLang="en-US" dirty="0" smtClean="0">
                <a:solidFill>
                  <a:srgbClr val="000066"/>
                </a:solidFill>
                <a:latin typeface="+mj-ea"/>
                <a:ea typeface="+mj-ea"/>
              </a:rPr>
              <a:t>条件格式</a:t>
            </a:r>
            <a:endParaRPr lang="en-US" altLang="zh-CN" dirty="0" smtClean="0">
              <a:solidFill>
                <a:srgbClr val="000066"/>
              </a:solidFill>
              <a:latin typeface="+mj-ea"/>
              <a:ea typeface="+mj-ea"/>
            </a:endParaRPr>
          </a:p>
        </p:txBody>
      </p:sp>
      <p:cxnSp>
        <p:nvCxnSpPr>
          <p:cNvPr id="5" name="直接箭头连接符 4"/>
          <p:cNvCxnSpPr>
            <a:stCxn id="14" idx="0"/>
          </p:cNvCxnSpPr>
          <p:nvPr/>
        </p:nvCxnSpPr>
        <p:spPr>
          <a:xfrm flipH="1" flipV="1">
            <a:off x="7097042" y="5794615"/>
            <a:ext cx="1207634" cy="17001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15" idx="0"/>
          </p:cNvCxnSpPr>
          <p:nvPr/>
        </p:nvCxnSpPr>
        <p:spPr>
          <a:xfrm flipH="1" flipV="1">
            <a:off x="10562428" y="5794616"/>
            <a:ext cx="735064" cy="17001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680" y="950790"/>
            <a:ext cx="3637624" cy="3784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002099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556750" y="8828265"/>
            <a:ext cx="3111500" cy="507118"/>
          </a:xfrm>
          <a:prstGeom prst="rect">
            <a:avLst/>
          </a:prstGeom>
        </p:spPr>
        <p:txBody>
          <a:bodyPr lIns="91435" tIns="45718" rIns="91435" bIns="45718"/>
          <a:lstStyle/>
          <a:p>
            <a:pPr>
              <a:defRPr/>
            </a:pPr>
            <a:fld id="{66432DDC-BEC3-484B-BB62-F9CD06DEA28C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23805" y="463022"/>
            <a:ext cx="12014325" cy="83099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91435" tIns="45718" rIns="91435" bIns="45718">
            <a:spAutoFit/>
          </a:bodyPr>
          <a:lstStyle>
            <a:lvl1pPr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130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130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130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130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使用公式</a:t>
            </a:r>
            <a:endParaRPr lang="zh-CN" altLang="en-US" sz="48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44"/>
          <p:cNvSpPr>
            <a:spLocks noChangeArrowheads="1"/>
          </p:cNvSpPr>
          <p:nvPr/>
        </p:nvSpPr>
        <p:spPr bwMode="auto">
          <a:xfrm>
            <a:off x="263860" y="2865934"/>
            <a:ext cx="12075690" cy="105723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lIns="130622" tIns="65311" rIns="130622" bIns="65311" anchor="ctr"/>
          <a:lstStyle/>
          <a:p>
            <a:pPr marL="457200" indent="-457200">
              <a:buFont typeface="Wingdings" pitchFamily="2" charset="2"/>
              <a:buChar char="n"/>
            </a:pPr>
            <a:r>
              <a:rPr lang="zh-CN" altLang="en-US" sz="3400">
                <a:solidFill>
                  <a:srgbClr val="000066"/>
                </a:solidFill>
                <a:latin typeface="+mj-ea"/>
                <a:ea typeface="+mj-ea"/>
              </a:rPr>
              <a:t>操作数</a:t>
            </a:r>
            <a:r>
              <a:rPr lang="zh-CN" altLang="en-US" sz="3400" smtClean="0">
                <a:solidFill>
                  <a:srgbClr val="000066"/>
                </a:solidFill>
                <a:latin typeface="+mj-ea"/>
                <a:ea typeface="+mj-ea"/>
              </a:rPr>
              <a:t>：常用单元格</a:t>
            </a:r>
            <a:r>
              <a:rPr lang="zh-CN" altLang="en-US" sz="3400" dirty="0">
                <a:solidFill>
                  <a:srgbClr val="000066"/>
                </a:solidFill>
                <a:latin typeface="+mj-ea"/>
                <a:ea typeface="+mj-ea"/>
              </a:rPr>
              <a:t>、数字</a:t>
            </a:r>
            <a:r>
              <a:rPr lang="zh-CN" altLang="en-US" sz="3400">
                <a:solidFill>
                  <a:srgbClr val="000066"/>
                </a:solidFill>
                <a:latin typeface="+mj-ea"/>
                <a:ea typeface="+mj-ea"/>
              </a:rPr>
              <a:t>、</a:t>
            </a:r>
            <a:r>
              <a:rPr lang="zh-CN" altLang="en-US" sz="3400" smtClean="0">
                <a:solidFill>
                  <a:srgbClr val="000066"/>
                </a:solidFill>
                <a:latin typeface="+mj-ea"/>
                <a:ea typeface="+mj-ea"/>
              </a:rPr>
              <a:t>字符串、函数</a:t>
            </a:r>
            <a:endParaRPr lang="zh-CN" altLang="en-US" sz="3400" dirty="0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312170"/>
            <a:ext cx="263860" cy="6243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130622" tIns="65311" rIns="130622" bIns="65311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3860" y="1522140"/>
            <a:ext cx="12740344" cy="1150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>
              <a:defRPr/>
            </a:pPr>
            <a:r>
              <a:rPr lang="zh-CN" altLang="en-US" sz="3400" dirty="0">
                <a:solidFill>
                  <a:srgbClr val="000066"/>
                </a:solidFill>
                <a:latin typeface="+mj-ea"/>
                <a:ea typeface="+mj-ea"/>
              </a:rPr>
              <a:t>公式形式：</a:t>
            </a:r>
            <a:r>
              <a:rPr lang="zh-CN" altLang="en-US" sz="3400">
                <a:solidFill>
                  <a:srgbClr val="000066"/>
                </a:solidFill>
                <a:latin typeface="+mj-ea"/>
                <a:ea typeface="+mj-ea"/>
              </a:rPr>
              <a:t>＝</a:t>
            </a:r>
            <a:r>
              <a:rPr lang="zh-CN" altLang="en-US" sz="3400" smtClean="0">
                <a:solidFill>
                  <a:srgbClr val="000066"/>
                </a:solidFill>
                <a:latin typeface="+mj-ea"/>
                <a:ea typeface="+mj-ea"/>
              </a:rPr>
              <a:t>表达式        表达式组成：由</a:t>
            </a:r>
            <a:r>
              <a:rPr lang="zh-CN" altLang="en-US" sz="3400" dirty="0">
                <a:solidFill>
                  <a:srgbClr val="000066"/>
                </a:solidFill>
                <a:latin typeface="+mj-ea"/>
                <a:ea typeface="+mj-ea"/>
              </a:rPr>
              <a:t>操作数</a:t>
            </a:r>
            <a:r>
              <a:rPr lang="zh-CN" altLang="en-US" sz="3400">
                <a:solidFill>
                  <a:srgbClr val="000066"/>
                </a:solidFill>
                <a:latin typeface="+mj-ea"/>
                <a:ea typeface="+mj-ea"/>
              </a:rPr>
              <a:t>和</a:t>
            </a:r>
            <a:r>
              <a:rPr lang="zh-CN" altLang="en-US" sz="3400" smtClean="0">
                <a:solidFill>
                  <a:srgbClr val="000066"/>
                </a:solidFill>
                <a:latin typeface="+mj-ea"/>
                <a:ea typeface="+mj-ea"/>
              </a:rPr>
              <a:t>运算符</a:t>
            </a:r>
            <a:endParaRPr lang="en-US" altLang="zh-CN" sz="3400" dirty="0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1412" y="4042420"/>
            <a:ext cx="12014325" cy="1150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marL="489833" indent="-489833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sz="3400" dirty="0">
                <a:solidFill>
                  <a:srgbClr val="000066"/>
                </a:solidFill>
                <a:latin typeface="+mj-ea"/>
                <a:ea typeface="+mj-ea"/>
              </a:rPr>
              <a:t>算术运算符：＋、－、*、／、</a:t>
            </a:r>
            <a:r>
              <a:rPr lang="en-US" altLang="zh-CN" sz="3400" dirty="0">
                <a:solidFill>
                  <a:srgbClr val="000066"/>
                </a:solidFill>
                <a:latin typeface="+mj-ea"/>
                <a:ea typeface="+mj-ea"/>
              </a:rPr>
              <a:t>%(</a:t>
            </a:r>
            <a:r>
              <a:rPr lang="zh-CN" altLang="en-US" sz="3400" dirty="0">
                <a:solidFill>
                  <a:srgbClr val="000066"/>
                </a:solidFill>
                <a:latin typeface="+mj-ea"/>
                <a:ea typeface="+mj-ea"/>
              </a:rPr>
              <a:t>余</a:t>
            </a:r>
            <a:r>
              <a:rPr lang="en-US" altLang="zh-CN" sz="3400" dirty="0">
                <a:solidFill>
                  <a:srgbClr val="000066"/>
                </a:solidFill>
                <a:latin typeface="+mj-ea"/>
                <a:ea typeface="+mj-ea"/>
              </a:rPr>
              <a:t>)</a:t>
            </a:r>
            <a:r>
              <a:rPr lang="zh-CN" altLang="en-US" sz="3400" dirty="0">
                <a:solidFill>
                  <a:srgbClr val="000066"/>
                </a:solidFill>
                <a:latin typeface="+mj-ea"/>
                <a:ea typeface="+mj-ea"/>
              </a:rPr>
              <a:t>、</a:t>
            </a:r>
            <a:r>
              <a:rPr lang="zh-CN" altLang="en-US" sz="3400" dirty="0">
                <a:solidFill>
                  <a:srgbClr val="000066"/>
                </a:solidFill>
                <a:latin typeface="+mj-ea"/>
                <a:ea typeface="+mj-ea"/>
                <a:sym typeface="Wingdings 3" pitchFamily="18" charset="2"/>
              </a:rPr>
              <a:t></a:t>
            </a:r>
            <a:r>
              <a:rPr lang="en-US" altLang="zh-CN" sz="3400" dirty="0">
                <a:solidFill>
                  <a:srgbClr val="000066"/>
                </a:solidFill>
                <a:latin typeface="+mj-ea"/>
                <a:ea typeface="+mj-ea"/>
                <a:sym typeface="Wingdings 3" pitchFamily="18" charset="2"/>
              </a:rPr>
              <a:t>(</a:t>
            </a:r>
            <a:r>
              <a:rPr lang="zh-CN" altLang="en-US" sz="3400" dirty="0">
                <a:solidFill>
                  <a:srgbClr val="000066"/>
                </a:solidFill>
                <a:latin typeface="+mj-ea"/>
                <a:ea typeface="+mj-ea"/>
                <a:sym typeface="Wingdings 3" pitchFamily="18" charset="2"/>
              </a:rPr>
              <a:t>乘方</a:t>
            </a:r>
            <a:r>
              <a:rPr lang="en-US" altLang="zh-CN" sz="3400" dirty="0">
                <a:solidFill>
                  <a:srgbClr val="000066"/>
                </a:solidFill>
                <a:latin typeface="+mj-ea"/>
                <a:ea typeface="+mj-ea"/>
                <a:sym typeface="Wingdings 3" pitchFamily="18" charset="2"/>
              </a:rPr>
              <a:t>)</a:t>
            </a:r>
            <a:r>
              <a:rPr lang="zh-CN" altLang="en-US" sz="3400" dirty="0">
                <a:solidFill>
                  <a:srgbClr val="000066"/>
                </a:solidFill>
                <a:latin typeface="+mj-ea"/>
                <a:ea typeface="+mj-ea"/>
                <a:sym typeface="Wingdings 3" pitchFamily="18" charset="2"/>
              </a:rPr>
              <a:t>、</a:t>
            </a:r>
            <a:r>
              <a:rPr lang="zh-CN" altLang="en-US" sz="3400" dirty="0">
                <a:solidFill>
                  <a:srgbClr val="000066"/>
                </a:solidFill>
                <a:latin typeface="+mj-ea"/>
                <a:ea typeface="+mj-ea"/>
              </a:rPr>
              <a:t>（）</a:t>
            </a:r>
          </a:p>
        </p:txBody>
      </p:sp>
      <p:sp>
        <p:nvSpPr>
          <p:cNvPr id="14" name="Rectangle 44"/>
          <p:cNvSpPr>
            <a:spLocks noChangeArrowheads="1"/>
          </p:cNvSpPr>
          <p:nvPr/>
        </p:nvSpPr>
        <p:spPr bwMode="auto">
          <a:xfrm>
            <a:off x="338064" y="5167396"/>
            <a:ext cx="12075690" cy="105723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lIns="130622" tIns="65311" rIns="130622" bIns="65311" anchor="ctr"/>
          <a:lstStyle/>
          <a:p>
            <a:pPr marL="457200" indent="-457200">
              <a:buFont typeface="Wingdings" pitchFamily="2" charset="2"/>
              <a:buChar char="n"/>
            </a:pPr>
            <a:r>
              <a:rPr lang="zh-CN" altLang="en-US" sz="3400" smtClean="0">
                <a:solidFill>
                  <a:srgbClr val="000066"/>
                </a:solidFill>
                <a:latin typeface="+mj-ea"/>
                <a:ea typeface="+mj-ea"/>
              </a:rPr>
              <a:t>字符串运算符</a:t>
            </a:r>
            <a:r>
              <a:rPr lang="zh-CN" altLang="en-US" sz="3400" dirty="0">
                <a:solidFill>
                  <a:srgbClr val="000066"/>
                </a:solidFill>
                <a:latin typeface="+mj-ea"/>
                <a:ea typeface="+mj-ea"/>
              </a:rPr>
              <a:t>：＆   首尾相连</a:t>
            </a:r>
          </a:p>
        </p:txBody>
      </p:sp>
      <p:sp>
        <p:nvSpPr>
          <p:cNvPr id="15" name="矩形 14"/>
          <p:cNvSpPr/>
          <p:nvPr/>
        </p:nvSpPr>
        <p:spPr>
          <a:xfrm>
            <a:off x="293122" y="5986636"/>
            <a:ext cx="12014325" cy="1150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marL="489833" indent="-489833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sz="3400" dirty="0">
                <a:solidFill>
                  <a:srgbClr val="000066"/>
                </a:solidFill>
                <a:latin typeface="+mj-ea"/>
                <a:ea typeface="+mj-ea"/>
              </a:rPr>
              <a:t>关系运算符：</a:t>
            </a:r>
            <a:r>
              <a:rPr lang="en-US" altLang="zh-CN" sz="3400" dirty="0">
                <a:solidFill>
                  <a:srgbClr val="000066"/>
                </a:solidFill>
                <a:latin typeface="+mj-ea"/>
                <a:ea typeface="+mj-ea"/>
              </a:rPr>
              <a:t>=</a:t>
            </a:r>
            <a:r>
              <a:rPr lang="zh-CN" altLang="en-US" sz="3400" dirty="0">
                <a:solidFill>
                  <a:srgbClr val="000066"/>
                </a:solidFill>
                <a:latin typeface="+mj-ea"/>
                <a:ea typeface="+mj-ea"/>
              </a:rPr>
              <a:t>、</a:t>
            </a:r>
            <a:r>
              <a:rPr lang="en-US" altLang="zh-CN" sz="3400" dirty="0">
                <a:solidFill>
                  <a:srgbClr val="000066"/>
                </a:solidFill>
                <a:latin typeface="+mj-ea"/>
                <a:ea typeface="+mj-ea"/>
              </a:rPr>
              <a:t>&gt;</a:t>
            </a:r>
            <a:r>
              <a:rPr lang="zh-CN" altLang="en-US" sz="3400" dirty="0">
                <a:solidFill>
                  <a:srgbClr val="000066"/>
                </a:solidFill>
                <a:latin typeface="+mj-ea"/>
                <a:ea typeface="+mj-ea"/>
              </a:rPr>
              <a:t>、</a:t>
            </a:r>
            <a:r>
              <a:rPr lang="en-US" altLang="zh-CN" sz="3400" dirty="0">
                <a:solidFill>
                  <a:srgbClr val="000066"/>
                </a:solidFill>
                <a:latin typeface="+mj-ea"/>
                <a:ea typeface="+mj-ea"/>
              </a:rPr>
              <a:t>&gt;=</a:t>
            </a:r>
            <a:r>
              <a:rPr lang="zh-CN" altLang="en-US" sz="3400" dirty="0">
                <a:solidFill>
                  <a:srgbClr val="000066"/>
                </a:solidFill>
                <a:latin typeface="+mj-ea"/>
                <a:ea typeface="+mj-ea"/>
              </a:rPr>
              <a:t>、</a:t>
            </a:r>
            <a:r>
              <a:rPr lang="en-US" altLang="zh-CN" sz="3400" dirty="0">
                <a:solidFill>
                  <a:srgbClr val="000066"/>
                </a:solidFill>
                <a:latin typeface="+mj-ea"/>
                <a:ea typeface="+mj-ea"/>
              </a:rPr>
              <a:t>&lt;=</a:t>
            </a:r>
            <a:r>
              <a:rPr lang="zh-CN" altLang="en-US" sz="3400" dirty="0">
                <a:solidFill>
                  <a:srgbClr val="000066"/>
                </a:solidFill>
                <a:latin typeface="+mj-ea"/>
                <a:ea typeface="+mj-ea"/>
              </a:rPr>
              <a:t>、</a:t>
            </a:r>
            <a:r>
              <a:rPr lang="en-US" altLang="zh-CN" sz="3400" dirty="0">
                <a:solidFill>
                  <a:srgbClr val="000066"/>
                </a:solidFill>
                <a:latin typeface="+mj-ea"/>
                <a:ea typeface="+mj-ea"/>
              </a:rPr>
              <a:t>&lt;</a:t>
            </a:r>
            <a:r>
              <a:rPr lang="zh-CN" altLang="en-US" sz="3400" dirty="0">
                <a:solidFill>
                  <a:srgbClr val="000066"/>
                </a:solidFill>
                <a:latin typeface="+mj-ea"/>
                <a:ea typeface="+mj-ea"/>
              </a:rPr>
              <a:t>、</a:t>
            </a:r>
            <a:r>
              <a:rPr lang="en-US" altLang="zh-CN" sz="3400" dirty="0">
                <a:solidFill>
                  <a:srgbClr val="000066"/>
                </a:solidFill>
                <a:latin typeface="+mj-ea"/>
                <a:ea typeface="+mj-ea"/>
              </a:rPr>
              <a:t>&lt;&gt;</a:t>
            </a:r>
            <a:endParaRPr lang="zh-CN" altLang="en-US" sz="3400" dirty="0">
              <a:solidFill>
                <a:srgbClr val="00006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6064548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556750" y="8828265"/>
            <a:ext cx="3111500" cy="507118"/>
          </a:xfrm>
          <a:prstGeom prst="rect">
            <a:avLst/>
          </a:prstGeom>
        </p:spPr>
        <p:txBody>
          <a:bodyPr lIns="91435" tIns="45718" rIns="91435" bIns="45718"/>
          <a:lstStyle/>
          <a:p>
            <a:pPr>
              <a:defRPr/>
            </a:pPr>
            <a:fld id="{66432DDC-BEC3-484B-BB62-F9CD06DEA28C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312170"/>
            <a:ext cx="263860" cy="624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30622" tIns="65311" rIns="130622" bIns="65311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38" y="2818284"/>
            <a:ext cx="8795086" cy="430047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椭圆 8"/>
          <p:cNvSpPr/>
          <p:nvPr/>
        </p:nvSpPr>
        <p:spPr>
          <a:xfrm>
            <a:off x="9089528" y="3610372"/>
            <a:ext cx="3745536" cy="130014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</a:rPr>
              <a:t>选存放单元格</a:t>
            </a:r>
            <a:endParaRPr lang="en-US" altLang="zh-CN" sz="2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8532" y="1096156"/>
            <a:ext cx="12014325" cy="11501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marL="816388" indent="-816388">
              <a:buFont typeface="Wingdings" pitchFamily="2" charset="2"/>
              <a:buChar char="u"/>
              <a:defRPr/>
            </a:pPr>
            <a:r>
              <a:rPr lang="zh-CN" altLang="zh-CN" sz="3400" dirty="0">
                <a:solidFill>
                  <a:srgbClr val="000066"/>
                </a:solidFill>
                <a:latin typeface="+mj-ea"/>
                <a:ea typeface="+mj-ea"/>
              </a:rPr>
              <a:t>计算职工奖金，奖金由两部分组成：每一年工龄加</a:t>
            </a:r>
            <a:r>
              <a:rPr lang="en-US" altLang="zh-CN" sz="3400" dirty="0">
                <a:solidFill>
                  <a:srgbClr val="000066"/>
                </a:solidFill>
                <a:latin typeface="+mj-ea"/>
                <a:ea typeface="+mj-ea"/>
              </a:rPr>
              <a:t>10</a:t>
            </a:r>
            <a:r>
              <a:rPr lang="zh-CN" altLang="zh-CN" sz="3400" dirty="0">
                <a:solidFill>
                  <a:srgbClr val="000066"/>
                </a:solidFill>
                <a:latin typeface="+mj-ea"/>
                <a:ea typeface="+mj-ea"/>
              </a:rPr>
              <a:t>元和工资的</a:t>
            </a:r>
            <a:r>
              <a:rPr lang="en-US" altLang="zh-CN" sz="3400" dirty="0">
                <a:solidFill>
                  <a:srgbClr val="000066"/>
                </a:solidFill>
                <a:latin typeface="+mj-ea"/>
                <a:ea typeface="+mj-ea"/>
              </a:rPr>
              <a:t>18%</a:t>
            </a:r>
            <a:r>
              <a:rPr lang="zh-CN" altLang="zh-CN" sz="3400" dirty="0">
                <a:solidFill>
                  <a:srgbClr val="000066"/>
                </a:solidFill>
                <a:latin typeface="+mj-ea"/>
                <a:ea typeface="+mj-ea"/>
              </a:rPr>
              <a:t>。</a:t>
            </a:r>
            <a:endParaRPr lang="en-US" altLang="zh-CN" sz="3400" dirty="0">
              <a:solidFill>
                <a:srgbClr val="000066"/>
              </a:solidFill>
              <a:latin typeface="+mj-ea"/>
              <a:ea typeface="+mj-ea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8899748" y="4258444"/>
            <a:ext cx="1237743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8704364" y="2360978"/>
            <a:ext cx="4130700" cy="160017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+mj-ea"/>
                <a:ea typeface="+mj-ea"/>
              </a:rPr>
              <a:t>编辑栏输入公式</a:t>
            </a:r>
            <a:endParaRPr lang="en-US" altLang="zh-CN" sz="2800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zh-CN" altLang="en-US" sz="2800" dirty="0" smtClean="0">
                <a:solidFill>
                  <a:srgbClr val="C00000"/>
                </a:solidFill>
                <a:latin typeface="+mj-ea"/>
                <a:ea typeface="+mj-ea"/>
              </a:rPr>
              <a:t>以</a:t>
            </a:r>
            <a:r>
              <a:rPr lang="en-US" altLang="zh-CN" sz="2800" dirty="0" smtClean="0">
                <a:solidFill>
                  <a:srgbClr val="C00000"/>
                </a:solidFill>
                <a:latin typeface="+mj-ea"/>
                <a:ea typeface="+mj-ea"/>
              </a:rPr>
              <a:t>=</a:t>
            </a:r>
            <a:r>
              <a:rPr lang="zh-CN" altLang="en-US" sz="2800" dirty="0" smtClean="0">
                <a:solidFill>
                  <a:srgbClr val="C00000"/>
                </a:solidFill>
                <a:latin typeface="+mj-ea"/>
                <a:ea typeface="+mj-ea"/>
              </a:rPr>
              <a:t>开头</a:t>
            </a:r>
            <a:endParaRPr lang="en-US" altLang="zh-CN" sz="2800" dirty="0" smtClean="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6307460" y="3010305"/>
            <a:ext cx="327418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9190780" y="5770612"/>
            <a:ext cx="4245472" cy="170018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</a:rPr>
              <a:t>其他人的怎么算？</a:t>
            </a:r>
            <a:endParaRPr lang="en-US" altLang="zh-CN" sz="2800" dirty="0">
              <a:solidFill>
                <a:srgbClr val="C00000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</a:rPr>
              <a:t>记得填充柄吗？</a:t>
            </a:r>
            <a:endParaRPr lang="en-US" altLang="zh-CN" sz="2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8886126" y="4474468"/>
            <a:ext cx="1391034" cy="17501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00297" y="7356788"/>
            <a:ext cx="12534767" cy="1150128"/>
          </a:xfrm>
          <a:prstGeom prst="rect">
            <a:avLst/>
          </a:prstGeom>
          <a:solidFill>
            <a:srgbClr val="F8F8F8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>
              <a:defRPr/>
            </a:pPr>
            <a:r>
              <a:rPr lang="zh-CN" altLang="en-US" sz="3400" smtClean="0">
                <a:solidFill>
                  <a:srgbClr val="000066"/>
                </a:solidFill>
                <a:latin typeface="+mj-ea"/>
                <a:ea typeface="+mj-ea"/>
              </a:rPr>
              <a:t>注意：当填充柄往下拖曳，公式中的单元格地址</a:t>
            </a:r>
            <a:r>
              <a:rPr lang="en-US" altLang="zh-CN" sz="3400" smtClean="0">
                <a:solidFill>
                  <a:srgbClr val="FF0000"/>
                </a:solidFill>
                <a:latin typeface="+mj-ea"/>
                <a:ea typeface="+mj-ea"/>
              </a:rPr>
              <a:t>E2</a:t>
            </a:r>
            <a:r>
              <a:rPr lang="zh-CN" altLang="en-US" sz="3400" smtClean="0">
                <a:solidFill>
                  <a:srgbClr val="FF0000"/>
                </a:solidFill>
                <a:latin typeface="+mj-ea"/>
                <a:ea typeface="+mj-ea"/>
              </a:rPr>
              <a:t>、</a:t>
            </a:r>
            <a:r>
              <a:rPr lang="en-US" altLang="zh-CN" sz="3400" smtClean="0">
                <a:solidFill>
                  <a:srgbClr val="FF0000"/>
                </a:solidFill>
                <a:latin typeface="+mj-ea"/>
                <a:ea typeface="+mj-ea"/>
              </a:rPr>
              <a:t>F2</a:t>
            </a:r>
            <a:r>
              <a:rPr lang="zh-CN" altLang="en-US" sz="3400" smtClean="0">
                <a:solidFill>
                  <a:srgbClr val="000066"/>
                </a:solidFill>
                <a:latin typeface="+mj-ea"/>
                <a:ea typeface="+mj-ea"/>
              </a:rPr>
              <a:t>跟着变化</a:t>
            </a:r>
            <a:endParaRPr lang="en-US" altLang="zh-CN" sz="3400" dirty="0">
              <a:solidFill>
                <a:srgbClr val="00006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194316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9" grpId="0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556750" y="8828265"/>
            <a:ext cx="3111500" cy="507118"/>
          </a:xfrm>
          <a:prstGeom prst="rect">
            <a:avLst/>
          </a:prstGeom>
        </p:spPr>
        <p:txBody>
          <a:bodyPr lIns="91435" tIns="45718" rIns="91435" bIns="45718"/>
          <a:lstStyle/>
          <a:p>
            <a:pPr>
              <a:defRPr/>
            </a:pPr>
            <a:fld id="{66432DDC-BEC3-484B-BB62-F9CD06DEA28C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658629" y="115083"/>
            <a:ext cx="6007162" cy="83099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35" tIns="45718" rIns="91435" bIns="45718">
            <a:spAutoFit/>
          </a:bodyPr>
          <a:lstStyle>
            <a:lvl1pPr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130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130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130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130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常见函数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312170"/>
            <a:ext cx="263860" cy="624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30622" tIns="65311" rIns="130622" bIns="65311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-29244" y="946076"/>
            <a:ext cx="13356046" cy="3528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>
              <a:defRPr/>
            </a:pPr>
            <a:r>
              <a:rPr lang="zh-CN" altLang="en-US" sz="3400">
                <a:solidFill>
                  <a:srgbClr val="000066"/>
                </a:solidFill>
                <a:latin typeface="+mj-ea"/>
                <a:ea typeface="+mj-ea"/>
              </a:rPr>
              <a:t>函数：系统提供的各种数据处理功能</a:t>
            </a:r>
            <a:endParaRPr lang="en-US" altLang="zh-CN" sz="3400">
              <a:solidFill>
                <a:srgbClr val="000066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3400" smtClean="0">
                <a:solidFill>
                  <a:srgbClr val="000066"/>
                </a:solidFill>
                <a:latin typeface="+mj-ea"/>
                <a:ea typeface="+mj-ea"/>
              </a:rPr>
              <a:t>输入方式</a:t>
            </a:r>
            <a:r>
              <a:rPr lang="en-US" altLang="zh-CN" sz="3400" smtClean="0">
                <a:solidFill>
                  <a:srgbClr val="000066"/>
                </a:solidFill>
                <a:latin typeface="+mj-ea"/>
                <a:ea typeface="+mj-ea"/>
              </a:rPr>
              <a:t>2</a:t>
            </a:r>
            <a:r>
              <a:rPr lang="zh-CN" altLang="en-US" sz="3400" smtClean="0">
                <a:solidFill>
                  <a:srgbClr val="000066"/>
                </a:solidFill>
                <a:latin typeface="+mj-ea"/>
                <a:ea typeface="+mj-ea"/>
              </a:rPr>
              <a:t>种：</a:t>
            </a:r>
            <a:endParaRPr lang="en-US" altLang="zh-CN" sz="3400">
              <a:solidFill>
                <a:srgbClr val="000066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zh-CN" sz="3400">
                <a:solidFill>
                  <a:srgbClr val="000066"/>
                </a:solidFill>
                <a:latin typeface="+mj-ea"/>
                <a:ea typeface="+mj-ea"/>
              </a:rPr>
              <a:t>  (1</a:t>
            </a:r>
            <a:r>
              <a:rPr lang="en-US" altLang="zh-CN" sz="3400" smtClean="0">
                <a:solidFill>
                  <a:srgbClr val="000066"/>
                </a:solidFill>
                <a:latin typeface="+mj-ea"/>
                <a:ea typeface="+mj-ea"/>
              </a:rPr>
              <a:t>)</a:t>
            </a:r>
            <a:r>
              <a:rPr lang="zh-CN" altLang="en-US" sz="3400" smtClean="0">
                <a:solidFill>
                  <a:srgbClr val="000066"/>
                </a:solidFill>
                <a:latin typeface="+mj-ea"/>
                <a:ea typeface="+mj-ea"/>
              </a:rPr>
              <a:t>函数</a:t>
            </a:r>
            <a:r>
              <a:rPr lang="zh-CN" altLang="en-US" sz="3400" smtClean="0">
                <a:solidFill>
                  <a:srgbClr val="000066"/>
                </a:solidFill>
                <a:latin typeface="+mj-ea"/>
                <a:ea typeface="+mj-ea"/>
              </a:rPr>
              <a:t>对话框</a:t>
            </a:r>
            <a:r>
              <a:rPr lang="zh-CN" altLang="en-US" sz="3400" smtClean="0">
                <a:solidFill>
                  <a:srgbClr val="FF0000"/>
                </a:solidFill>
                <a:latin typeface="+mj-ea"/>
                <a:ea typeface="+mj-ea"/>
              </a:rPr>
              <a:t>直观</a:t>
            </a:r>
            <a:r>
              <a:rPr lang="zh-CN" altLang="en-US" sz="3400" smtClean="0">
                <a:solidFill>
                  <a:srgbClr val="000066"/>
                </a:solidFill>
                <a:latin typeface="+mj-ea"/>
                <a:ea typeface="+mj-ea"/>
              </a:rPr>
              <a:t>：</a:t>
            </a:r>
            <a:r>
              <a:rPr lang="zh-CN" altLang="zh-CN" sz="3400" smtClean="0">
                <a:solidFill>
                  <a:srgbClr val="000066"/>
                </a:solidFill>
                <a:latin typeface="+mj-ea"/>
                <a:ea typeface="+mj-ea"/>
              </a:rPr>
              <a:t>“插入函数”</a:t>
            </a:r>
            <a:r>
              <a:rPr lang="zh-CN" altLang="zh-CN" sz="3400">
                <a:solidFill>
                  <a:srgbClr val="000066"/>
                </a:solidFill>
                <a:latin typeface="+mj-ea"/>
                <a:ea typeface="+mj-ea"/>
              </a:rPr>
              <a:t>按钮，在其</a:t>
            </a:r>
            <a:r>
              <a:rPr lang="zh-CN" altLang="zh-CN" sz="3400" smtClean="0">
                <a:solidFill>
                  <a:srgbClr val="000066"/>
                </a:solidFill>
                <a:latin typeface="+mj-ea"/>
                <a:ea typeface="+mj-ea"/>
              </a:rPr>
              <a:t>对话框提示</a:t>
            </a:r>
            <a:r>
              <a:rPr lang="zh-CN" altLang="zh-CN" sz="3400">
                <a:solidFill>
                  <a:srgbClr val="000066"/>
                </a:solidFill>
                <a:latin typeface="+mj-ea"/>
                <a:ea typeface="+mj-ea"/>
              </a:rPr>
              <a:t>下</a:t>
            </a:r>
            <a:r>
              <a:rPr lang="zh-CN" altLang="zh-CN" sz="3400" smtClean="0">
                <a:solidFill>
                  <a:srgbClr val="000066"/>
                </a:solidFill>
                <a:latin typeface="+mj-ea"/>
                <a:ea typeface="+mj-ea"/>
              </a:rPr>
              <a:t>选择</a:t>
            </a:r>
            <a:endParaRPr lang="en-US" altLang="zh-CN" sz="3400" smtClean="0">
              <a:solidFill>
                <a:srgbClr val="000066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zh-CN" sz="3400">
                <a:solidFill>
                  <a:srgbClr val="000066"/>
                </a:solidFill>
                <a:latin typeface="+mj-ea"/>
                <a:ea typeface="+mj-ea"/>
              </a:rPr>
              <a:t> </a:t>
            </a:r>
            <a:r>
              <a:rPr lang="en-US" altLang="zh-CN" sz="3400" smtClean="0">
                <a:solidFill>
                  <a:srgbClr val="000066"/>
                </a:solidFill>
                <a:latin typeface="+mj-ea"/>
                <a:ea typeface="+mj-ea"/>
              </a:rPr>
              <a:t>                  </a:t>
            </a:r>
            <a:r>
              <a:rPr lang="zh-CN" altLang="zh-CN" sz="3400" smtClean="0">
                <a:solidFill>
                  <a:srgbClr val="000066"/>
                </a:solidFill>
                <a:latin typeface="+mj-ea"/>
                <a:ea typeface="+mj-ea"/>
              </a:rPr>
              <a:t>函数</a:t>
            </a:r>
            <a:r>
              <a:rPr lang="zh-CN" altLang="zh-CN" sz="3400">
                <a:solidFill>
                  <a:srgbClr val="000066"/>
                </a:solidFill>
                <a:latin typeface="+mj-ea"/>
                <a:ea typeface="+mj-ea"/>
              </a:rPr>
              <a:t>类型、函数名和参数；</a:t>
            </a:r>
            <a:endParaRPr lang="en-US" altLang="zh-CN" sz="3400">
              <a:solidFill>
                <a:srgbClr val="000066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zh-CN" sz="3400">
                <a:solidFill>
                  <a:srgbClr val="000066"/>
                </a:solidFill>
                <a:latin typeface="+mj-ea"/>
                <a:ea typeface="+mj-ea"/>
              </a:rPr>
              <a:t>  </a:t>
            </a:r>
            <a:r>
              <a:rPr lang="en-US" altLang="zh-CN" sz="3400" smtClean="0">
                <a:solidFill>
                  <a:srgbClr val="000066"/>
                </a:solidFill>
                <a:latin typeface="+mj-ea"/>
                <a:ea typeface="+mj-ea"/>
              </a:rPr>
              <a:t>(</a:t>
            </a:r>
            <a:r>
              <a:rPr lang="en-US" altLang="zh-CN" sz="3400">
                <a:solidFill>
                  <a:srgbClr val="000066"/>
                </a:solidFill>
                <a:latin typeface="+mj-ea"/>
                <a:ea typeface="+mj-ea"/>
              </a:rPr>
              <a:t>2)</a:t>
            </a:r>
            <a:r>
              <a:rPr lang="zh-CN" altLang="en-US" sz="3400">
                <a:solidFill>
                  <a:srgbClr val="000066"/>
                </a:solidFill>
                <a:latin typeface="+mj-ea"/>
                <a:ea typeface="+mj-ea"/>
              </a:rPr>
              <a:t>编辑栏直接</a:t>
            </a:r>
            <a:r>
              <a:rPr lang="zh-CN" altLang="en-US" sz="3400" smtClean="0">
                <a:solidFill>
                  <a:srgbClr val="000066"/>
                </a:solidFill>
                <a:latin typeface="+mj-ea"/>
                <a:ea typeface="+mj-ea"/>
              </a:rPr>
              <a:t>输入</a:t>
            </a:r>
            <a:r>
              <a:rPr lang="zh-CN" altLang="en-US" sz="3400" smtClean="0">
                <a:solidFill>
                  <a:srgbClr val="FF0000"/>
                </a:solidFill>
                <a:latin typeface="+mj-ea"/>
                <a:ea typeface="+mj-ea"/>
              </a:rPr>
              <a:t>快</a:t>
            </a:r>
            <a:r>
              <a:rPr lang="zh-CN" altLang="en-US" sz="3400" smtClean="0">
                <a:solidFill>
                  <a:srgbClr val="000066"/>
                </a:solidFill>
                <a:latin typeface="+mj-ea"/>
                <a:ea typeface="+mj-ea"/>
              </a:rPr>
              <a:t>，</a:t>
            </a:r>
            <a:r>
              <a:rPr lang="zh-CN" altLang="zh-CN" sz="3400">
                <a:solidFill>
                  <a:srgbClr val="000066"/>
                </a:solidFill>
                <a:latin typeface="+mj-ea"/>
                <a:ea typeface="+mj-ea"/>
              </a:rPr>
              <a:t>函数名称（参数</a:t>
            </a:r>
            <a:r>
              <a:rPr lang="en-US" altLang="zh-CN" sz="3400">
                <a:solidFill>
                  <a:srgbClr val="000066"/>
                </a:solidFill>
                <a:latin typeface="+mj-ea"/>
                <a:ea typeface="+mj-ea"/>
              </a:rPr>
              <a:t>1</a:t>
            </a:r>
            <a:r>
              <a:rPr lang="zh-CN" altLang="zh-CN" sz="3400">
                <a:solidFill>
                  <a:srgbClr val="000066"/>
                </a:solidFill>
                <a:latin typeface="+mj-ea"/>
                <a:ea typeface="+mj-ea"/>
              </a:rPr>
              <a:t>，参数</a:t>
            </a:r>
            <a:r>
              <a:rPr lang="en-US" altLang="zh-CN" sz="3400">
                <a:solidFill>
                  <a:srgbClr val="000066"/>
                </a:solidFill>
                <a:latin typeface="+mj-ea"/>
                <a:ea typeface="+mj-ea"/>
              </a:rPr>
              <a:t>2</a:t>
            </a:r>
            <a:r>
              <a:rPr lang="zh-CN" altLang="zh-CN" sz="3400">
                <a:solidFill>
                  <a:srgbClr val="000066"/>
                </a:solidFill>
                <a:latin typeface="+mj-ea"/>
                <a:ea typeface="+mj-ea"/>
              </a:rPr>
              <a:t>，…）。</a:t>
            </a:r>
          </a:p>
          <a:p>
            <a:pPr>
              <a:defRPr/>
            </a:pPr>
            <a:r>
              <a:rPr lang="zh-CN" altLang="en-US" sz="3400" smtClean="0">
                <a:solidFill>
                  <a:srgbClr val="000066"/>
                </a:solidFill>
                <a:latin typeface="+mj-ea"/>
                <a:ea typeface="+mj-ea"/>
              </a:rPr>
              <a:t>常用函数：</a:t>
            </a:r>
            <a:r>
              <a:rPr lang="en-US" altLang="zh-CN" sz="3400" smtClean="0">
                <a:solidFill>
                  <a:srgbClr val="C00000"/>
                </a:solidFill>
                <a:latin typeface="+mj-ea"/>
                <a:ea typeface="+mj-ea"/>
              </a:rPr>
              <a:t>Sum</a:t>
            </a:r>
            <a:r>
              <a:rPr lang="zh-CN" altLang="en-US" sz="3400" smtClean="0">
                <a:solidFill>
                  <a:srgbClr val="C00000"/>
                </a:solidFill>
                <a:latin typeface="+mj-ea"/>
                <a:ea typeface="+mj-ea"/>
              </a:rPr>
              <a:t>、</a:t>
            </a:r>
            <a:r>
              <a:rPr lang="en-US" altLang="zh-CN" sz="3400" smtClean="0">
                <a:solidFill>
                  <a:srgbClr val="C00000"/>
                </a:solidFill>
                <a:latin typeface="+mj-ea"/>
                <a:ea typeface="+mj-ea"/>
              </a:rPr>
              <a:t>Average</a:t>
            </a:r>
            <a:r>
              <a:rPr lang="zh-CN" altLang="en-US" sz="3400" smtClean="0">
                <a:solidFill>
                  <a:srgbClr val="C00000"/>
                </a:solidFill>
                <a:latin typeface="+mj-ea"/>
                <a:ea typeface="+mj-ea"/>
              </a:rPr>
              <a:t>、</a:t>
            </a:r>
            <a:r>
              <a:rPr lang="en-US" altLang="zh-CN" sz="3400" smtClean="0">
                <a:solidFill>
                  <a:srgbClr val="C00000"/>
                </a:solidFill>
                <a:latin typeface="+mj-ea"/>
                <a:ea typeface="+mj-ea"/>
              </a:rPr>
              <a:t>Max,Min</a:t>
            </a:r>
            <a:r>
              <a:rPr lang="zh-CN" altLang="en-US" sz="3400" smtClean="0">
                <a:solidFill>
                  <a:srgbClr val="C00000"/>
                </a:solidFill>
                <a:latin typeface="+mj-ea"/>
                <a:ea typeface="+mj-ea"/>
              </a:rPr>
              <a:t>、</a:t>
            </a:r>
            <a:r>
              <a:rPr lang="en-US" altLang="zh-CN" sz="3400" smtClean="0">
                <a:solidFill>
                  <a:srgbClr val="C00000"/>
                </a:solidFill>
                <a:latin typeface="+mj-ea"/>
                <a:ea typeface="+mj-ea"/>
              </a:rPr>
              <a:t>Count,If</a:t>
            </a:r>
            <a:r>
              <a:rPr lang="zh-CN" altLang="en-US" sz="3400" smtClean="0">
                <a:solidFill>
                  <a:srgbClr val="C00000"/>
                </a:solidFill>
                <a:latin typeface="+mj-ea"/>
                <a:ea typeface="+mj-ea"/>
              </a:rPr>
              <a:t>、</a:t>
            </a:r>
            <a:r>
              <a:rPr lang="en-US" altLang="zh-CN" sz="3400" smtClean="0">
                <a:solidFill>
                  <a:srgbClr val="C00000"/>
                </a:solidFill>
                <a:latin typeface="+mj-ea"/>
              </a:rPr>
              <a:t> CountIf</a:t>
            </a:r>
            <a:r>
              <a:rPr lang="zh-CN" altLang="en-US" sz="3400" smtClean="0">
                <a:solidFill>
                  <a:srgbClr val="C00000"/>
                </a:solidFill>
                <a:latin typeface="+mj-ea"/>
              </a:rPr>
              <a:t>等</a:t>
            </a:r>
            <a:endParaRPr lang="en-US" altLang="zh-CN" sz="34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1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63044" y="4482852"/>
            <a:ext cx="6312700" cy="4791932"/>
          </a:xfrm>
          <a:noFill/>
        </p:spPr>
      </p:pic>
    </p:spTree>
    <p:extLst>
      <p:ext uri="{BB962C8B-B14F-4D97-AF65-F5344CB8AC3E}">
        <p14:creationId xmlns:p14="http://schemas.microsoft.com/office/powerpoint/2010/main" val="290908838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47" y="3330772"/>
            <a:ext cx="7047685" cy="4858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556750" y="8828265"/>
            <a:ext cx="3111500" cy="507118"/>
          </a:xfrm>
          <a:prstGeom prst="rect">
            <a:avLst/>
          </a:prstGeom>
        </p:spPr>
        <p:txBody>
          <a:bodyPr lIns="91435" tIns="45718" rIns="91435" bIns="45718"/>
          <a:lstStyle/>
          <a:p>
            <a:pPr>
              <a:defRPr/>
            </a:pPr>
            <a:fld id="{C1B49015-6E14-4382-8A85-538180A3EBFF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0" y="-312170"/>
            <a:ext cx="263860" cy="624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622" tIns="65311" rIns="130622" bIns="65311" anchor="ctr">
            <a:spAutoFit/>
          </a:bodyPr>
          <a:lstStyle/>
          <a:p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715172" y="2746276"/>
            <a:ext cx="1" cy="90721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6135694" y="3653493"/>
            <a:ext cx="2548030" cy="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7012204" y="4690492"/>
            <a:ext cx="1673752" cy="432048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28532" y="946076"/>
            <a:ext cx="12014325" cy="11501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marL="816388" indent="-816388">
              <a:buFont typeface="Wingdings" pitchFamily="2" charset="2"/>
              <a:buChar char="u"/>
              <a:defRPr/>
            </a:pPr>
            <a:r>
              <a:rPr lang="zh-CN" altLang="zh-CN" sz="3400">
                <a:solidFill>
                  <a:srgbClr val="000066"/>
                </a:solidFill>
                <a:latin typeface="+mj-ea"/>
                <a:ea typeface="+mj-ea"/>
              </a:rPr>
              <a:t>计算</a:t>
            </a:r>
            <a:r>
              <a:rPr lang="zh-CN" altLang="en-US" sz="3400">
                <a:solidFill>
                  <a:srgbClr val="000066"/>
                </a:solidFill>
                <a:latin typeface="+mj-ea"/>
                <a:ea typeface="+mj-ea"/>
              </a:rPr>
              <a:t>每个学生的总分：</a:t>
            </a:r>
            <a:r>
              <a:rPr lang="en-US" altLang="zh-CN" sz="3400">
                <a:solidFill>
                  <a:srgbClr val="C00000"/>
                </a:solidFill>
                <a:latin typeface="+mj-ea"/>
                <a:ea typeface="+mj-ea"/>
              </a:rPr>
              <a:t>Sum</a:t>
            </a:r>
            <a:r>
              <a:rPr lang="zh-CN" altLang="en-US" sz="3400">
                <a:solidFill>
                  <a:srgbClr val="C00000"/>
                </a:solidFill>
                <a:latin typeface="+mj-ea"/>
                <a:ea typeface="+mj-ea"/>
              </a:rPr>
              <a:t>函数</a:t>
            </a:r>
            <a:r>
              <a:rPr lang="zh-CN" altLang="zh-CN" sz="3400" smtClean="0">
                <a:solidFill>
                  <a:srgbClr val="000066"/>
                </a:solidFill>
                <a:latin typeface="+mj-ea"/>
                <a:ea typeface="+mj-ea"/>
              </a:rPr>
              <a:t>。</a:t>
            </a:r>
            <a:endParaRPr lang="en-US" altLang="zh-CN" sz="3400" smtClean="0">
              <a:solidFill>
                <a:srgbClr val="000066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zh-CN" sz="3400">
                <a:solidFill>
                  <a:srgbClr val="000066"/>
                </a:solidFill>
                <a:latin typeface="+mj-ea"/>
                <a:ea typeface="+mj-ea"/>
              </a:rPr>
              <a:t> </a:t>
            </a:r>
            <a:r>
              <a:rPr lang="en-US" altLang="zh-CN" sz="3400" smtClean="0">
                <a:solidFill>
                  <a:srgbClr val="000066"/>
                </a:solidFill>
                <a:latin typeface="+mj-ea"/>
                <a:ea typeface="+mj-ea"/>
              </a:rPr>
              <a:t>   </a:t>
            </a:r>
            <a:r>
              <a:rPr lang="zh-CN" altLang="en-US" sz="3400" smtClean="0">
                <a:solidFill>
                  <a:srgbClr val="000066"/>
                </a:solidFill>
                <a:latin typeface="+mj-ea"/>
                <a:ea typeface="+mj-ea"/>
              </a:rPr>
              <a:t>理解函数输入过程</a:t>
            </a:r>
            <a:endParaRPr lang="en-US" altLang="zh-CN" sz="3400" dirty="0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25804" y="2484666"/>
            <a:ext cx="32528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800">
                <a:solidFill>
                  <a:srgbClr val="C00000"/>
                </a:solidFill>
                <a:latin typeface="+mj-ea"/>
                <a:ea typeface="+mj-ea"/>
              </a:rPr>
              <a:t>从函数列表中选</a:t>
            </a:r>
            <a:r>
              <a:rPr lang="en-US" altLang="zh-CN" sz="2800">
                <a:solidFill>
                  <a:srgbClr val="C00000"/>
                </a:solidFill>
                <a:latin typeface="+mj-ea"/>
                <a:ea typeface="+mj-ea"/>
              </a:rPr>
              <a:t>Sum</a:t>
            </a:r>
            <a:endParaRPr lang="en-US" altLang="zh-CN" sz="2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85956" y="3199884"/>
            <a:ext cx="32038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C00000"/>
                </a:solidFill>
                <a:latin typeface="+mj-ea"/>
                <a:ea typeface="+mj-ea"/>
              </a:rPr>
              <a:t>记得</a:t>
            </a:r>
            <a:r>
              <a:rPr lang="en-US" altLang="zh-CN" sz="2800">
                <a:solidFill>
                  <a:srgbClr val="C00000"/>
                </a:solidFill>
                <a:latin typeface="+mj-ea"/>
                <a:ea typeface="+mj-ea"/>
              </a:rPr>
              <a:t>Sum</a:t>
            </a:r>
            <a:r>
              <a:rPr lang="zh-CN" altLang="en-US" sz="2800">
                <a:solidFill>
                  <a:srgbClr val="C00000"/>
                </a:solidFill>
                <a:latin typeface="+mj-ea"/>
                <a:ea typeface="+mj-ea"/>
              </a:rPr>
              <a:t>函数？</a:t>
            </a:r>
            <a:endParaRPr lang="en-US" altLang="zh-CN" sz="280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800">
                <a:solidFill>
                  <a:srgbClr val="C00000"/>
                </a:solidFill>
                <a:latin typeface="+mj-ea"/>
                <a:ea typeface="+mj-ea"/>
              </a:rPr>
              <a:t>可以直接输入</a:t>
            </a:r>
            <a:endParaRPr lang="en-US" altLang="zh-CN" sz="2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539708" y="4330452"/>
            <a:ext cx="38884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smtClean="0">
                <a:solidFill>
                  <a:srgbClr val="C00000"/>
                </a:solidFill>
                <a:latin typeface="+mj-ea"/>
                <a:ea typeface="+mj-ea"/>
              </a:rPr>
              <a:t>定位存放结果单元格</a:t>
            </a:r>
            <a:endParaRPr lang="en-US" altLang="zh-CN" sz="280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800" smtClean="0">
                <a:solidFill>
                  <a:srgbClr val="C00000"/>
                </a:solidFill>
                <a:latin typeface="+mj-ea"/>
                <a:ea typeface="+mj-ea"/>
              </a:rPr>
              <a:t>显示计算结果</a:t>
            </a:r>
            <a:endParaRPr lang="en-US" altLang="zh-CN" sz="2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H="1" flipV="1">
            <a:off x="7556584" y="5343197"/>
            <a:ext cx="983124" cy="576064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8539708" y="5631229"/>
            <a:ext cx="38884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smtClean="0">
                <a:solidFill>
                  <a:srgbClr val="C00000"/>
                </a:solidFill>
                <a:latin typeface="+mj-ea"/>
                <a:ea typeface="+mj-ea"/>
              </a:rPr>
              <a:t>填充柄往下拖曳</a:t>
            </a:r>
            <a:endParaRPr lang="en-US" altLang="zh-CN" sz="280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800" smtClean="0">
                <a:solidFill>
                  <a:srgbClr val="C00000"/>
                </a:solidFill>
                <a:latin typeface="+mj-ea"/>
                <a:ea typeface="+mj-ea"/>
              </a:rPr>
              <a:t>计算其她学生成绩</a:t>
            </a:r>
            <a:endParaRPr lang="en-US" altLang="zh-CN" sz="2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0143611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25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556750" y="8828265"/>
            <a:ext cx="3111500" cy="507118"/>
          </a:xfrm>
          <a:prstGeom prst="rect">
            <a:avLst/>
          </a:prstGeom>
        </p:spPr>
        <p:txBody>
          <a:bodyPr lIns="91435" tIns="45718" rIns="91435" bIns="45718"/>
          <a:lstStyle/>
          <a:p>
            <a:pPr>
              <a:defRPr/>
            </a:pPr>
            <a:fld id="{0524E0D5-EB17-445E-9C4C-EDA7C2FA6396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0" y="-312170"/>
            <a:ext cx="263860" cy="624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622" tIns="65311" rIns="130622" bIns="65311" anchor="ctr">
            <a:spAutoFit/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58044"/>
            <a:ext cx="13335000" cy="230425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marL="816388" indent="-816388">
              <a:spcBef>
                <a:spcPts val="1800"/>
              </a:spcBef>
              <a:buFont typeface="Wingdings" pitchFamily="2" charset="2"/>
              <a:buChar char="u"/>
              <a:defRPr/>
            </a:pPr>
            <a:r>
              <a:rPr lang="en-US" altLang="zh-CN" sz="3400" smtClean="0">
                <a:solidFill>
                  <a:srgbClr val="C00000"/>
                </a:solidFill>
                <a:latin typeface="+mj-ea"/>
                <a:ea typeface="+mj-ea"/>
              </a:rPr>
              <a:t>If</a:t>
            </a:r>
            <a:r>
              <a:rPr lang="zh-CN" altLang="en-US" sz="3400" smtClean="0">
                <a:solidFill>
                  <a:srgbClr val="C00000"/>
                </a:solidFill>
                <a:latin typeface="+mj-ea"/>
                <a:ea typeface="+mj-ea"/>
              </a:rPr>
              <a:t>函数   </a:t>
            </a:r>
            <a:r>
              <a:rPr lang="en-US" altLang="zh-CN" sz="3400">
                <a:solidFill>
                  <a:srgbClr val="C00000"/>
                </a:solidFill>
                <a:latin typeface="+mj-ea"/>
                <a:ea typeface="+mj-ea"/>
              </a:rPr>
              <a:t>IF(logical_test</a:t>
            </a:r>
            <a:r>
              <a:rPr lang="zh-CN" altLang="zh-CN" sz="3400">
                <a:solidFill>
                  <a:srgbClr val="C00000"/>
                </a:solidFill>
                <a:latin typeface="+mj-ea"/>
                <a:ea typeface="+mj-ea"/>
              </a:rPr>
              <a:t>，</a:t>
            </a:r>
            <a:r>
              <a:rPr lang="en-US" altLang="zh-CN" sz="3400">
                <a:solidFill>
                  <a:srgbClr val="C00000"/>
                </a:solidFill>
                <a:latin typeface="+mj-ea"/>
                <a:ea typeface="+mj-ea"/>
              </a:rPr>
              <a:t>value_if_true</a:t>
            </a:r>
            <a:r>
              <a:rPr lang="zh-CN" altLang="zh-CN" sz="3400">
                <a:solidFill>
                  <a:srgbClr val="C00000"/>
                </a:solidFill>
                <a:latin typeface="+mj-ea"/>
                <a:ea typeface="+mj-ea"/>
              </a:rPr>
              <a:t>，</a:t>
            </a:r>
            <a:r>
              <a:rPr lang="en-US" altLang="zh-CN" sz="3400">
                <a:solidFill>
                  <a:srgbClr val="C00000"/>
                </a:solidFill>
                <a:latin typeface="+mj-ea"/>
                <a:ea typeface="+mj-ea"/>
              </a:rPr>
              <a:t>value_if_false</a:t>
            </a:r>
            <a:r>
              <a:rPr lang="en-US" altLang="zh-CN" sz="3400" smtClean="0">
                <a:solidFill>
                  <a:srgbClr val="C00000"/>
                </a:solidFill>
                <a:latin typeface="+mj-ea"/>
                <a:ea typeface="+mj-ea"/>
              </a:rPr>
              <a:t>)</a:t>
            </a:r>
          </a:p>
          <a:p>
            <a:pPr>
              <a:spcBef>
                <a:spcPts val="1800"/>
              </a:spcBef>
              <a:defRPr/>
            </a:pPr>
            <a:r>
              <a:rPr lang="en-US" altLang="zh-CN" sz="3400">
                <a:solidFill>
                  <a:srgbClr val="C00000"/>
                </a:solidFill>
                <a:latin typeface="+mj-ea"/>
                <a:ea typeface="+mj-ea"/>
              </a:rPr>
              <a:t> </a:t>
            </a:r>
            <a:r>
              <a:rPr lang="en-US" altLang="zh-CN" sz="3400" smtClean="0">
                <a:solidFill>
                  <a:srgbClr val="C00000"/>
                </a:solidFill>
                <a:latin typeface="+mj-ea"/>
                <a:ea typeface="+mj-ea"/>
              </a:rPr>
              <a:t>  </a:t>
            </a:r>
            <a:r>
              <a:rPr lang="zh-CN" altLang="en-US" sz="3400" smtClean="0">
                <a:solidFill>
                  <a:srgbClr val="000066"/>
                </a:solidFill>
                <a:latin typeface="+mj-ea"/>
                <a:ea typeface="+mj-ea"/>
              </a:rPr>
              <a:t>作用：测试</a:t>
            </a:r>
            <a:r>
              <a:rPr lang="en-US" altLang="zh-CN" sz="3400" smtClean="0">
                <a:solidFill>
                  <a:srgbClr val="000066"/>
                </a:solidFill>
                <a:latin typeface="+mj-ea"/>
                <a:ea typeface="+mj-ea"/>
              </a:rPr>
              <a:t>logical</a:t>
            </a:r>
            <a:r>
              <a:rPr lang="zh-CN" altLang="en-US" sz="3400" smtClean="0">
                <a:solidFill>
                  <a:srgbClr val="000066"/>
                </a:solidFill>
                <a:latin typeface="+mj-ea"/>
                <a:ea typeface="+mj-ea"/>
              </a:rPr>
              <a:t>值，</a:t>
            </a:r>
            <a:r>
              <a:rPr lang="en-US" altLang="zh-CN" sz="3400" smtClean="0">
                <a:solidFill>
                  <a:srgbClr val="000066"/>
                </a:solidFill>
                <a:latin typeface="+mj-ea"/>
                <a:ea typeface="+mj-ea"/>
              </a:rPr>
              <a:t>True</a:t>
            </a:r>
            <a:r>
              <a:rPr lang="zh-CN" altLang="en-US" sz="3400" smtClean="0">
                <a:solidFill>
                  <a:srgbClr val="000066"/>
                </a:solidFill>
                <a:latin typeface="+mj-ea"/>
                <a:ea typeface="+mj-ea"/>
              </a:rPr>
              <a:t>返回参数</a:t>
            </a:r>
            <a:r>
              <a:rPr lang="en-US" altLang="zh-CN" sz="3400" smtClean="0">
                <a:solidFill>
                  <a:srgbClr val="000066"/>
                </a:solidFill>
                <a:latin typeface="+mj-ea"/>
                <a:ea typeface="+mj-ea"/>
              </a:rPr>
              <a:t>2</a:t>
            </a:r>
            <a:r>
              <a:rPr lang="zh-CN" altLang="en-US" sz="3400" smtClean="0">
                <a:solidFill>
                  <a:srgbClr val="000066"/>
                </a:solidFill>
                <a:latin typeface="+mj-ea"/>
                <a:ea typeface="+mj-ea"/>
              </a:rPr>
              <a:t>的值，否则返回参数</a:t>
            </a:r>
            <a:r>
              <a:rPr lang="en-US" altLang="zh-CN" sz="3400" smtClean="0">
                <a:solidFill>
                  <a:srgbClr val="000066"/>
                </a:solidFill>
                <a:latin typeface="+mj-ea"/>
                <a:ea typeface="+mj-ea"/>
              </a:rPr>
              <a:t>3</a:t>
            </a:r>
            <a:r>
              <a:rPr lang="zh-CN" altLang="en-US" sz="3400" smtClean="0">
                <a:solidFill>
                  <a:srgbClr val="000066"/>
                </a:solidFill>
                <a:latin typeface="+mj-ea"/>
                <a:ea typeface="+mj-ea"/>
              </a:rPr>
              <a:t>的值</a:t>
            </a:r>
            <a:endParaRPr lang="en-US" altLang="zh-CN" sz="3400">
              <a:solidFill>
                <a:srgbClr val="000066"/>
              </a:solidFill>
              <a:latin typeface="+mj-ea"/>
              <a:ea typeface="+mj-ea"/>
            </a:endParaRPr>
          </a:p>
          <a:p>
            <a:pPr>
              <a:spcBef>
                <a:spcPts val="1800"/>
              </a:spcBef>
              <a:defRPr/>
            </a:pPr>
            <a:r>
              <a:rPr lang="en-US" altLang="zh-CN" sz="3400" smtClean="0">
                <a:solidFill>
                  <a:srgbClr val="000066"/>
                </a:solidFill>
                <a:latin typeface="+mj-ea"/>
                <a:ea typeface="+mj-ea"/>
              </a:rPr>
              <a:t>   </a:t>
            </a:r>
            <a:r>
              <a:rPr lang="zh-CN" altLang="en-US" sz="3400" smtClean="0">
                <a:solidFill>
                  <a:srgbClr val="000066"/>
                </a:solidFill>
                <a:latin typeface="+mj-ea"/>
                <a:ea typeface="+mj-ea"/>
              </a:rPr>
              <a:t>例  ：</a:t>
            </a:r>
            <a:r>
              <a:rPr lang="zh-CN" altLang="zh-CN" sz="3400" smtClean="0">
                <a:solidFill>
                  <a:srgbClr val="000066"/>
                </a:solidFill>
                <a:latin typeface="+mj-ea"/>
                <a:ea typeface="+mj-ea"/>
              </a:rPr>
              <a:t>对学生的百分制成绩</a:t>
            </a:r>
            <a:r>
              <a:rPr lang="zh-CN" altLang="en-US" sz="3400" smtClean="0">
                <a:solidFill>
                  <a:srgbClr val="000066"/>
                </a:solidFill>
                <a:latin typeface="+mj-ea"/>
                <a:ea typeface="+mj-ea"/>
              </a:rPr>
              <a:t>转换成二级制：通过、不通过</a:t>
            </a:r>
            <a:endParaRPr lang="en-US" altLang="zh-CN" sz="3400" dirty="0">
              <a:solidFill>
                <a:srgbClr val="000066"/>
              </a:solidFill>
              <a:latin typeface="+mj-ea"/>
              <a:ea typeface="+mj-ea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58" y="3670746"/>
            <a:ext cx="7260546" cy="429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441" y="4743970"/>
            <a:ext cx="8431609" cy="369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直接箭头连接符 13"/>
          <p:cNvCxnSpPr/>
          <p:nvPr/>
        </p:nvCxnSpPr>
        <p:spPr>
          <a:xfrm flipH="1">
            <a:off x="8899748" y="4527946"/>
            <a:ext cx="1080120" cy="10081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132862" y="3576914"/>
            <a:ext cx="3203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smtClean="0">
                <a:solidFill>
                  <a:srgbClr val="C00000"/>
                </a:solidFill>
                <a:latin typeface="+mj-ea"/>
                <a:ea typeface="+mj-ea"/>
              </a:rPr>
              <a:t>显示的函数调用</a:t>
            </a:r>
            <a:endParaRPr lang="en-US" altLang="zh-CN" sz="2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7603604" y="3838524"/>
            <a:ext cx="172819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979868" y="4220750"/>
            <a:ext cx="3203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smtClean="0">
                <a:solidFill>
                  <a:srgbClr val="C00000"/>
                </a:solidFill>
                <a:latin typeface="+mj-ea"/>
                <a:ea typeface="+mj-ea"/>
              </a:rPr>
              <a:t>输入参数</a:t>
            </a:r>
            <a:endParaRPr lang="en-US" altLang="zh-CN" sz="2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334783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556750" y="8828265"/>
            <a:ext cx="3111500" cy="507118"/>
          </a:xfrm>
          <a:prstGeom prst="rect">
            <a:avLst/>
          </a:prstGeom>
        </p:spPr>
        <p:txBody>
          <a:bodyPr lIns="91435" tIns="45718" rIns="91435" bIns="45718"/>
          <a:lstStyle/>
          <a:p>
            <a:pPr>
              <a:defRPr/>
            </a:pPr>
            <a:fld id="{8B76F882-4943-47AD-8357-2D172BBCCFE8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-312170"/>
            <a:ext cx="263860" cy="624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622" tIns="65311" rIns="130622" bIns="65311" anchor="ctr">
            <a:spAutoFit/>
          </a:bodyPr>
          <a:lstStyle/>
          <a:p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34174" y="730052"/>
            <a:ext cx="13335000" cy="230425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marL="816388" indent="-816388">
              <a:spcBef>
                <a:spcPts val="1800"/>
              </a:spcBef>
              <a:buFont typeface="Wingdings" pitchFamily="2" charset="2"/>
              <a:buChar char="u"/>
              <a:defRPr/>
            </a:pPr>
            <a:r>
              <a:rPr lang="zh-CN" altLang="en-US" sz="3400" smtClean="0">
                <a:solidFill>
                  <a:srgbClr val="C00000"/>
                </a:solidFill>
                <a:latin typeface="+mj-ea"/>
                <a:ea typeface="+mj-ea"/>
              </a:rPr>
              <a:t>嵌套</a:t>
            </a:r>
            <a:r>
              <a:rPr lang="en-US" altLang="zh-CN" sz="3400" smtClean="0">
                <a:solidFill>
                  <a:srgbClr val="C00000"/>
                </a:solidFill>
                <a:latin typeface="+mj-ea"/>
                <a:ea typeface="+mj-ea"/>
              </a:rPr>
              <a:t>If</a:t>
            </a:r>
            <a:r>
              <a:rPr lang="zh-CN" altLang="en-US" sz="3400">
                <a:solidFill>
                  <a:srgbClr val="C00000"/>
                </a:solidFill>
                <a:latin typeface="+mj-ea"/>
                <a:ea typeface="+mj-ea"/>
              </a:rPr>
              <a:t> </a:t>
            </a:r>
            <a:r>
              <a:rPr lang="zh-CN" altLang="en-US" sz="3400" smtClean="0">
                <a:solidFill>
                  <a:srgbClr val="C00000"/>
                </a:solidFill>
                <a:latin typeface="+mj-ea"/>
                <a:ea typeface="+mj-ea"/>
              </a:rPr>
              <a:t> </a:t>
            </a:r>
            <a:r>
              <a:rPr lang="en-US" altLang="zh-CN" sz="3400" smtClean="0">
                <a:solidFill>
                  <a:srgbClr val="C00000"/>
                </a:solidFill>
                <a:latin typeface="+mj-ea"/>
                <a:ea typeface="+mj-ea"/>
              </a:rPr>
              <a:t>IF(</a:t>
            </a:r>
            <a:r>
              <a:rPr lang="zh-CN" altLang="en-US" sz="3400" smtClean="0">
                <a:solidFill>
                  <a:srgbClr val="C00000"/>
                </a:solidFill>
                <a:latin typeface="+mj-ea"/>
                <a:ea typeface="+mj-ea"/>
              </a:rPr>
              <a:t>条件，参数</a:t>
            </a:r>
            <a:r>
              <a:rPr lang="en-US" altLang="zh-CN" sz="3400" smtClean="0">
                <a:solidFill>
                  <a:srgbClr val="C00000"/>
                </a:solidFill>
                <a:latin typeface="+mj-ea"/>
                <a:ea typeface="+mj-ea"/>
              </a:rPr>
              <a:t>1,</a:t>
            </a:r>
            <a:r>
              <a:rPr lang="zh-CN" altLang="en-US" sz="3400" smtClean="0">
                <a:solidFill>
                  <a:srgbClr val="C00000"/>
                </a:solidFill>
                <a:latin typeface="+mj-ea"/>
                <a:ea typeface="+mj-ea"/>
              </a:rPr>
              <a:t>参数</a:t>
            </a:r>
            <a:r>
              <a:rPr lang="en-US" altLang="zh-CN" sz="3400" smtClean="0">
                <a:solidFill>
                  <a:srgbClr val="C00000"/>
                </a:solidFill>
                <a:latin typeface="+mj-ea"/>
                <a:ea typeface="+mj-ea"/>
              </a:rPr>
              <a:t>2</a:t>
            </a:r>
            <a:r>
              <a:rPr lang="zh-CN" altLang="en-US" sz="3400" smtClean="0">
                <a:solidFill>
                  <a:srgbClr val="C00000"/>
                </a:solidFill>
                <a:latin typeface="+mj-ea"/>
                <a:ea typeface="+mj-ea"/>
              </a:rPr>
              <a:t>）</a:t>
            </a:r>
            <a:endParaRPr lang="en-US" altLang="zh-CN" sz="340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spcBef>
                <a:spcPts val="1800"/>
              </a:spcBef>
              <a:defRPr/>
            </a:pPr>
            <a:r>
              <a:rPr lang="en-US" altLang="zh-CN" sz="3400">
                <a:solidFill>
                  <a:srgbClr val="C00000"/>
                </a:solidFill>
                <a:latin typeface="+mj-ea"/>
                <a:ea typeface="+mj-ea"/>
              </a:rPr>
              <a:t> </a:t>
            </a:r>
            <a:r>
              <a:rPr lang="en-US" altLang="zh-CN" sz="3400" smtClean="0">
                <a:solidFill>
                  <a:srgbClr val="C00000"/>
                </a:solidFill>
                <a:latin typeface="+mj-ea"/>
                <a:ea typeface="+mj-ea"/>
              </a:rPr>
              <a:t>   </a:t>
            </a:r>
            <a:r>
              <a:rPr lang="zh-CN" altLang="en-US" sz="3400">
                <a:solidFill>
                  <a:srgbClr val="000066"/>
                </a:solidFill>
                <a:latin typeface="+mj-ea"/>
                <a:ea typeface="+mj-ea"/>
              </a:rPr>
              <a:t>参数</a:t>
            </a:r>
            <a:r>
              <a:rPr lang="en-US" altLang="zh-CN" sz="3400">
                <a:solidFill>
                  <a:srgbClr val="000066"/>
                </a:solidFill>
                <a:latin typeface="+mj-ea"/>
                <a:ea typeface="+mj-ea"/>
              </a:rPr>
              <a:t>1</a:t>
            </a:r>
            <a:r>
              <a:rPr lang="zh-CN" altLang="en-US" sz="3400">
                <a:solidFill>
                  <a:srgbClr val="000066"/>
                </a:solidFill>
                <a:latin typeface="+mj-ea"/>
                <a:ea typeface="+mj-ea"/>
              </a:rPr>
              <a:t>或参数</a:t>
            </a:r>
            <a:r>
              <a:rPr lang="en-US" altLang="zh-CN" sz="3400">
                <a:solidFill>
                  <a:srgbClr val="000066"/>
                </a:solidFill>
                <a:latin typeface="+mj-ea"/>
                <a:ea typeface="+mj-ea"/>
              </a:rPr>
              <a:t>2</a:t>
            </a:r>
            <a:r>
              <a:rPr lang="zh-CN" altLang="en-US" sz="3400" smtClean="0">
                <a:solidFill>
                  <a:srgbClr val="000066"/>
                </a:solidFill>
                <a:latin typeface="+mj-ea"/>
                <a:ea typeface="+mj-ea"/>
              </a:rPr>
              <a:t>中又包含</a:t>
            </a:r>
            <a:r>
              <a:rPr lang="zh-CN" altLang="en-US" sz="3400">
                <a:solidFill>
                  <a:srgbClr val="000066"/>
                </a:solidFill>
                <a:latin typeface="+mj-ea"/>
                <a:ea typeface="+mj-ea"/>
              </a:rPr>
              <a:t>了</a:t>
            </a:r>
            <a:r>
              <a:rPr lang="en-US" altLang="zh-CN" sz="3400">
                <a:solidFill>
                  <a:srgbClr val="000066"/>
                </a:solidFill>
                <a:latin typeface="+mj-ea"/>
                <a:ea typeface="+mj-ea"/>
              </a:rPr>
              <a:t>IF</a:t>
            </a:r>
            <a:r>
              <a:rPr lang="zh-CN" altLang="en-US" sz="3400">
                <a:solidFill>
                  <a:srgbClr val="000066"/>
                </a:solidFill>
                <a:latin typeface="+mj-ea"/>
                <a:ea typeface="+mj-ea"/>
              </a:rPr>
              <a:t>函数</a:t>
            </a:r>
            <a:endParaRPr lang="en-US" altLang="zh-CN" sz="3400">
              <a:solidFill>
                <a:srgbClr val="000066"/>
              </a:solidFill>
              <a:latin typeface="+mj-ea"/>
              <a:ea typeface="+mj-ea"/>
            </a:endParaRPr>
          </a:p>
          <a:p>
            <a:pPr>
              <a:spcBef>
                <a:spcPts val="1800"/>
              </a:spcBef>
              <a:defRPr/>
            </a:pPr>
            <a:r>
              <a:rPr lang="zh-CN" altLang="en-US" sz="3400" smtClean="0">
                <a:solidFill>
                  <a:srgbClr val="000066"/>
                </a:solidFill>
                <a:latin typeface="+mj-ea"/>
                <a:ea typeface="+mj-ea"/>
              </a:rPr>
              <a:t>例：</a:t>
            </a:r>
            <a:r>
              <a:rPr lang="zh-CN" altLang="zh-CN" sz="3400" smtClean="0">
                <a:solidFill>
                  <a:srgbClr val="000066"/>
                </a:solidFill>
                <a:latin typeface="+mj-ea"/>
                <a:ea typeface="+mj-ea"/>
              </a:rPr>
              <a:t>将</a:t>
            </a:r>
            <a:r>
              <a:rPr lang="zh-CN" altLang="zh-CN" sz="3400">
                <a:solidFill>
                  <a:srgbClr val="000066"/>
                </a:solidFill>
                <a:latin typeface="+mj-ea"/>
                <a:ea typeface="+mj-ea"/>
              </a:rPr>
              <a:t>百分制成绩进行五级评定：优、良、中、及格和不</a:t>
            </a:r>
            <a:r>
              <a:rPr lang="zh-CN" altLang="zh-CN" sz="3400" smtClean="0">
                <a:solidFill>
                  <a:srgbClr val="000066"/>
                </a:solidFill>
                <a:latin typeface="+mj-ea"/>
                <a:ea typeface="+mj-ea"/>
              </a:rPr>
              <a:t>及格</a:t>
            </a:r>
            <a:endParaRPr lang="en-US" altLang="zh-CN" sz="3400" dirty="0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2076" y="3309764"/>
            <a:ext cx="13335000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>
              <a:spcBef>
                <a:spcPts val="1800"/>
              </a:spcBef>
              <a:defRPr/>
            </a:pPr>
            <a:r>
              <a:rPr lang="en-US" altLang="zh-CN" sz="2600" spc="-70" smtClean="0">
                <a:solidFill>
                  <a:srgbClr val="000066"/>
                </a:solidFill>
                <a:latin typeface="+mj-ea"/>
                <a:ea typeface="+mj-ea"/>
              </a:rPr>
              <a:t>IF(B2&gt;=90 </a:t>
            </a:r>
            <a:r>
              <a:rPr lang="en-US" altLang="zh-CN" sz="2600" spc="-70">
                <a:solidFill>
                  <a:srgbClr val="000066"/>
                </a:solidFill>
                <a:latin typeface="+mj-ea"/>
                <a:ea typeface="+mj-ea"/>
              </a:rPr>
              <a:t>,</a:t>
            </a:r>
            <a:r>
              <a:rPr lang="en-US" altLang="zh-CN" sz="2600" spc="-70" smtClean="0">
                <a:solidFill>
                  <a:srgbClr val="000066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“</a:t>
            </a:r>
            <a:r>
              <a:rPr lang="zh-CN" altLang="en-US" sz="2600" spc="-70" smtClean="0">
                <a:solidFill>
                  <a:srgbClr val="000066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优</a:t>
            </a:r>
            <a:r>
              <a:rPr lang="en-US" altLang="zh-CN" sz="2600" spc="-70" smtClean="0">
                <a:solidFill>
                  <a:srgbClr val="000066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”</a:t>
            </a:r>
            <a:r>
              <a:rPr lang="en-US" altLang="zh-CN" sz="2600" spc="-70" smtClean="0">
                <a:solidFill>
                  <a:srgbClr val="000066"/>
                </a:solidFill>
                <a:latin typeface="+mj-ea"/>
                <a:ea typeface="+mj-ea"/>
              </a:rPr>
              <a:t>, </a:t>
            </a:r>
            <a:r>
              <a:rPr lang="en-US" altLang="zh-CN" sz="2600" spc="-70">
                <a:solidFill>
                  <a:srgbClr val="000066"/>
                </a:solidFill>
                <a:latin typeface="+mj-ea"/>
              </a:rPr>
              <a:t>IF(B2</a:t>
            </a:r>
            <a:r>
              <a:rPr lang="en-US" altLang="zh-CN" sz="2600" spc="-70" smtClean="0">
                <a:solidFill>
                  <a:srgbClr val="000066"/>
                </a:solidFill>
                <a:latin typeface="+mj-ea"/>
              </a:rPr>
              <a:t>&gt;=80 ,</a:t>
            </a:r>
            <a:r>
              <a:rPr lang="en-US" altLang="zh-CN" sz="2600" spc="-70" smtClean="0">
                <a:solidFill>
                  <a:srgbClr val="000066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“</a:t>
            </a:r>
            <a:r>
              <a:rPr lang="zh-CN" altLang="en-US" sz="2600" spc="-70" smtClean="0">
                <a:solidFill>
                  <a:srgbClr val="000066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良</a:t>
            </a:r>
            <a:r>
              <a:rPr lang="en-US" altLang="zh-CN" sz="2600" spc="-70" smtClean="0">
                <a:solidFill>
                  <a:srgbClr val="000066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”</a:t>
            </a:r>
            <a:r>
              <a:rPr lang="en-US" altLang="zh-CN" sz="2600" spc="-70">
                <a:solidFill>
                  <a:srgbClr val="000066"/>
                </a:solidFill>
                <a:latin typeface="+mj-ea"/>
              </a:rPr>
              <a:t> ,</a:t>
            </a:r>
            <a:r>
              <a:rPr lang="en-US" altLang="zh-CN" sz="2600" spc="-70" smtClean="0">
                <a:solidFill>
                  <a:srgbClr val="000066"/>
                </a:solidFill>
                <a:latin typeface="+mj-ea"/>
              </a:rPr>
              <a:t>IF(B2&gt;=70 ,</a:t>
            </a:r>
            <a:r>
              <a:rPr lang="en-US" altLang="zh-CN" sz="2600" spc="-70" smtClean="0">
                <a:solidFill>
                  <a:srgbClr val="000066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“</a:t>
            </a:r>
            <a:r>
              <a:rPr lang="zh-CN" altLang="en-US" sz="2600" spc="-70">
                <a:solidFill>
                  <a:srgbClr val="000066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中</a:t>
            </a:r>
            <a:r>
              <a:rPr lang="en-US" altLang="zh-CN" sz="2600" spc="-70" smtClean="0">
                <a:solidFill>
                  <a:srgbClr val="000066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”,</a:t>
            </a:r>
            <a:r>
              <a:rPr lang="en-US" altLang="zh-CN" sz="2600" spc="-70">
                <a:solidFill>
                  <a:srgbClr val="000066"/>
                </a:solidFill>
                <a:latin typeface="+mj-ea"/>
              </a:rPr>
              <a:t> IF(B2</a:t>
            </a:r>
            <a:r>
              <a:rPr lang="en-US" altLang="zh-CN" sz="2600" spc="-70" smtClean="0">
                <a:solidFill>
                  <a:srgbClr val="000066"/>
                </a:solidFill>
                <a:latin typeface="+mj-ea"/>
              </a:rPr>
              <a:t>&gt;=60 ,</a:t>
            </a:r>
            <a:r>
              <a:rPr lang="en-US" altLang="zh-CN" sz="2600" spc="-70" smtClean="0">
                <a:solidFill>
                  <a:srgbClr val="000066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“</a:t>
            </a:r>
            <a:r>
              <a:rPr lang="zh-CN" altLang="en-US" sz="2600" spc="-70" smtClean="0">
                <a:solidFill>
                  <a:srgbClr val="000066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及格</a:t>
            </a:r>
            <a:r>
              <a:rPr lang="en-US" altLang="zh-CN" sz="2600" spc="-70" smtClean="0">
                <a:solidFill>
                  <a:srgbClr val="000066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”</a:t>
            </a:r>
            <a:r>
              <a:rPr lang="en-US" altLang="zh-CN" sz="2600" spc="-70" smtClean="0">
                <a:solidFill>
                  <a:srgbClr val="000066"/>
                </a:solidFill>
                <a:latin typeface="+mj-ea"/>
                <a:ea typeface="+mj-ea"/>
              </a:rPr>
              <a:t> </a:t>
            </a:r>
            <a:r>
              <a:rPr lang="en-US" altLang="zh-CN" sz="2600" spc="-70" smtClean="0">
                <a:solidFill>
                  <a:srgbClr val="000066"/>
                </a:solidFill>
                <a:latin typeface="+mj-ea"/>
              </a:rPr>
              <a:t>,</a:t>
            </a:r>
            <a:r>
              <a:rPr lang="en-US" altLang="zh-CN" sz="2600" spc="-70" smtClean="0">
                <a:solidFill>
                  <a:srgbClr val="000066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“</a:t>
            </a:r>
            <a:r>
              <a:rPr lang="zh-CN" altLang="en-US" sz="2600" spc="-70" smtClean="0">
                <a:solidFill>
                  <a:srgbClr val="000066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不及格</a:t>
            </a:r>
            <a:r>
              <a:rPr lang="en-US" altLang="zh-CN" sz="2600" spc="-70">
                <a:solidFill>
                  <a:srgbClr val="000066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”</a:t>
            </a:r>
            <a:r>
              <a:rPr lang="en-US" altLang="zh-CN" sz="2600" spc="-70" smtClean="0">
                <a:solidFill>
                  <a:srgbClr val="000066"/>
                </a:solidFill>
                <a:latin typeface="+mj-ea"/>
                <a:ea typeface="+mj-ea"/>
              </a:rPr>
              <a:t> ))))</a:t>
            </a:r>
            <a:endParaRPr lang="en-US" altLang="zh-CN" sz="2600" spc="-70" dirty="0">
              <a:solidFill>
                <a:srgbClr val="000066"/>
              </a:solidFill>
              <a:latin typeface="+mj-ea"/>
              <a:ea typeface="+mj-ea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7243564" y="4592959"/>
            <a:ext cx="792088" cy="1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2995092" y="4906514"/>
            <a:ext cx="10009112" cy="2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5515372" y="4762498"/>
            <a:ext cx="7704856" cy="2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8107660" y="4546474"/>
            <a:ext cx="5472608" cy="2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11348020" y="4442469"/>
            <a:ext cx="792088" cy="1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9946840" y="4442469"/>
            <a:ext cx="792088" cy="1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4363244" y="4754113"/>
            <a:ext cx="792088" cy="1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1842964" y="4906513"/>
            <a:ext cx="792088" cy="1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94163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05" y="3485520"/>
            <a:ext cx="9031221" cy="4017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556750" y="8828265"/>
            <a:ext cx="3111500" cy="507118"/>
          </a:xfrm>
          <a:prstGeom prst="rect">
            <a:avLst/>
          </a:prstGeom>
        </p:spPr>
        <p:txBody>
          <a:bodyPr lIns="91435" tIns="45718" rIns="91435" bIns="45718"/>
          <a:lstStyle/>
          <a:p>
            <a:pPr>
              <a:defRPr/>
            </a:pPr>
            <a:fld id="{12A499CA-0A43-4706-BCDD-C9749F2DA9A4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0" y="-312170"/>
            <a:ext cx="263860" cy="624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622" tIns="65311" rIns="130622" bIns="65311" anchor="ctr">
            <a:spAutoFit/>
          </a:bodyPr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07" y="3541876"/>
            <a:ext cx="9031221" cy="4017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矩形 19"/>
          <p:cNvSpPr/>
          <p:nvPr/>
        </p:nvSpPr>
        <p:spPr>
          <a:xfrm>
            <a:off x="590786" y="2431629"/>
            <a:ext cx="11909362" cy="674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>
              <a:defRPr/>
            </a:pPr>
            <a:r>
              <a:rPr lang="zh-CN" altLang="en-US" smtClean="0">
                <a:solidFill>
                  <a:srgbClr val="000066"/>
                </a:solidFill>
                <a:latin typeface="+mj-ea"/>
                <a:ea typeface="+mj-ea"/>
              </a:rPr>
              <a:t>例：对</a:t>
            </a:r>
            <a:r>
              <a:rPr lang="zh-CN" altLang="zh-CN">
                <a:solidFill>
                  <a:srgbClr val="000066"/>
                </a:solidFill>
                <a:latin typeface="+mj-ea"/>
                <a:ea typeface="+mj-ea"/>
              </a:rPr>
              <a:t>年龄</a:t>
            </a:r>
            <a:r>
              <a:rPr lang="zh-CN" altLang="zh-CN" dirty="0">
                <a:solidFill>
                  <a:srgbClr val="000066"/>
                </a:solidFill>
                <a:latin typeface="+mj-ea"/>
                <a:ea typeface="+mj-ea"/>
              </a:rPr>
              <a:t>在</a:t>
            </a:r>
            <a:r>
              <a:rPr lang="en-US" altLang="zh-CN" dirty="0">
                <a:solidFill>
                  <a:srgbClr val="000066"/>
                </a:solidFill>
                <a:latin typeface="+mj-ea"/>
                <a:ea typeface="+mj-ea"/>
              </a:rPr>
              <a:t>18</a:t>
            </a:r>
            <a:r>
              <a:rPr lang="zh-CN" altLang="zh-CN" dirty="0">
                <a:solidFill>
                  <a:srgbClr val="000066"/>
                </a:solidFill>
                <a:latin typeface="+mj-ea"/>
                <a:ea typeface="+mj-ea"/>
              </a:rPr>
              <a:t>～</a:t>
            </a:r>
            <a:r>
              <a:rPr lang="en-US" altLang="zh-CN" dirty="0">
                <a:solidFill>
                  <a:srgbClr val="000066"/>
                </a:solidFill>
                <a:latin typeface="+mj-ea"/>
                <a:ea typeface="+mj-ea"/>
              </a:rPr>
              <a:t>50</a:t>
            </a:r>
            <a:r>
              <a:rPr lang="zh-CN" altLang="zh-CN" dirty="0">
                <a:solidFill>
                  <a:srgbClr val="000066"/>
                </a:solidFill>
                <a:latin typeface="+mj-ea"/>
                <a:ea typeface="+mj-ea"/>
              </a:rPr>
              <a:t>之间的为在职，否则为下岗</a:t>
            </a:r>
            <a:endParaRPr lang="en-US" altLang="zh-CN" dirty="0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766" y="218024"/>
            <a:ext cx="13694518" cy="2168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marL="816388" indent="-816388">
              <a:buFont typeface="Wingdings" pitchFamily="2" charset="2"/>
              <a:buChar char="u"/>
              <a:defRPr/>
            </a:pPr>
            <a:r>
              <a:rPr lang="en-US" altLang="zh-CN" sz="3400" smtClean="0">
                <a:solidFill>
                  <a:srgbClr val="000066"/>
                </a:solidFill>
                <a:latin typeface="+mj-ea"/>
                <a:ea typeface="+mj-ea"/>
              </a:rPr>
              <a:t>AND</a:t>
            </a:r>
            <a:r>
              <a:rPr lang="zh-CN" altLang="en-US" sz="3400" smtClean="0">
                <a:solidFill>
                  <a:srgbClr val="000066"/>
                </a:solidFill>
                <a:latin typeface="+mj-ea"/>
                <a:ea typeface="+mj-ea"/>
              </a:rPr>
              <a:t>、</a:t>
            </a:r>
            <a:r>
              <a:rPr lang="en-US" altLang="zh-CN" sz="3400" smtClean="0">
                <a:solidFill>
                  <a:srgbClr val="000066"/>
                </a:solidFill>
                <a:latin typeface="+mj-ea"/>
                <a:ea typeface="+mj-ea"/>
              </a:rPr>
              <a:t>OR</a:t>
            </a:r>
            <a:r>
              <a:rPr lang="zh-CN" altLang="en-US" sz="3400" smtClean="0">
                <a:solidFill>
                  <a:srgbClr val="000066"/>
                </a:solidFill>
                <a:latin typeface="+mj-ea"/>
                <a:ea typeface="+mj-ea"/>
              </a:rPr>
              <a:t>函数</a:t>
            </a:r>
            <a:endParaRPr lang="en-US" altLang="zh-CN" sz="3400" smtClean="0">
              <a:solidFill>
                <a:srgbClr val="000066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zh-CN" sz="3400">
                <a:solidFill>
                  <a:srgbClr val="000066"/>
                </a:solidFill>
                <a:latin typeface="+mj-ea"/>
                <a:ea typeface="+mj-ea"/>
              </a:rPr>
              <a:t> </a:t>
            </a:r>
            <a:r>
              <a:rPr lang="en-US" altLang="zh-CN" sz="3400" smtClean="0">
                <a:solidFill>
                  <a:srgbClr val="000066"/>
                </a:solidFill>
                <a:latin typeface="+mj-ea"/>
                <a:ea typeface="+mj-ea"/>
              </a:rPr>
              <a:t>  </a:t>
            </a:r>
            <a:r>
              <a:rPr lang="zh-CN" altLang="en-US" smtClean="0">
                <a:solidFill>
                  <a:srgbClr val="000066"/>
                </a:solidFill>
                <a:latin typeface="+mj-ea"/>
                <a:ea typeface="+mj-ea"/>
              </a:rPr>
              <a:t>作用</a:t>
            </a:r>
            <a:r>
              <a:rPr lang="zh-CN" altLang="en-US">
                <a:solidFill>
                  <a:srgbClr val="000066"/>
                </a:solidFill>
                <a:latin typeface="+mj-ea"/>
                <a:ea typeface="+mj-ea"/>
              </a:rPr>
              <a:t>：将多个表达式进行</a:t>
            </a:r>
            <a:r>
              <a:rPr lang="zh-CN" altLang="en-US" smtClean="0">
                <a:solidFill>
                  <a:srgbClr val="000066"/>
                </a:solidFill>
                <a:latin typeface="+mj-ea"/>
                <a:ea typeface="+mj-ea"/>
              </a:rPr>
              <a:t>逻辑运算</a:t>
            </a:r>
            <a:r>
              <a:rPr lang="en-US" altLang="zh-CN" smtClean="0">
                <a:solidFill>
                  <a:srgbClr val="000066"/>
                </a:solidFill>
                <a:latin typeface="+mj-ea"/>
                <a:ea typeface="+mj-ea"/>
              </a:rPr>
              <a:t>    </a:t>
            </a:r>
          </a:p>
          <a:p>
            <a:pPr>
              <a:defRPr/>
            </a:pPr>
            <a:r>
              <a:rPr lang="en-US" altLang="zh-CN">
                <a:solidFill>
                  <a:srgbClr val="000066"/>
                </a:solidFill>
                <a:latin typeface="+mj-ea"/>
                <a:ea typeface="+mj-ea"/>
              </a:rPr>
              <a:t> </a:t>
            </a:r>
            <a:r>
              <a:rPr lang="en-US" altLang="zh-CN" smtClean="0">
                <a:solidFill>
                  <a:srgbClr val="000066"/>
                </a:solidFill>
                <a:latin typeface="+mj-ea"/>
                <a:ea typeface="+mj-ea"/>
              </a:rPr>
              <a:t>  </a:t>
            </a:r>
            <a:r>
              <a:rPr lang="zh-CN" altLang="en-US" smtClean="0">
                <a:solidFill>
                  <a:srgbClr val="000066"/>
                </a:solidFill>
                <a:latin typeface="+mj-ea"/>
                <a:ea typeface="+mj-ea"/>
              </a:rPr>
              <a:t>形式：</a:t>
            </a:r>
            <a:r>
              <a:rPr lang="en-US" altLang="zh-CN">
                <a:solidFill>
                  <a:srgbClr val="C00000"/>
                </a:solidFill>
                <a:latin typeface="+mj-ea"/>
                <a:ea typeface="+mj-ea"/>
              </a:rPr>
              <a:t>AND(logical, logica2,…),</a:t>
            </a:r>
            <a:r>
              <a:rPr lang="zh-CN" altLang="zh-CN">
                <a:solidFill>
                  <a:srgbClr val="000066"/>
                </a:solidFill>
                <a:latin typeface="+mj-ea"/>
                <a:ea typeface="+mj-ea"/>
              </a:rPr>
              <a:t>所有参数都为</a:t>
            </a:r>
            <a:r>
              <a:rPr lang="en-US" altLang="zh-CN">
                <a:solidFill>
                  <a:srgbClr val="000066"/>
                </a:solidFill>
                <a:latin typeface="+mj-ea"/>
                <a:ea typeface="+mj-ea"/>
              </a:rPr>
              <a:t>TRUE</a:t>
            </a:r>
            <a:r>
              <a:rPr lang="zh-CN" altLang="zh-CN">
                <a:solidFill>
                  <a:srgbClr val="000066"/>
                </a:solidFill>
                <a:latin typeface="+mj-ea"/>
                <a:ea typeface="+mj-ea"/>
              </a:rPr>
              <a:t>，返回为</a:t>
            </a:r>
            <a:r>
              <a:rPr lang="en-US" altLang="zh-CN">
                <a:solidFill>
                  <a:srgbClr val="000066"/>
                </a:solidFill>
                <a:latin typeface="+mj-ea"/>
                <a:ea typeface="+mj-ea"/>
              </a:rPr>
              <a:t>TRUE</a:t>
            </a:r>
          </a:p>
          <a:p>
            <a:pPr>
              <a:defRPr/>
            </a:pPr>
            <a:r>
              <a:rPr lang="en-US" altLang="zh-CN" smtClean="0">
                <a:solidFill>
                  <a:srgbClr val="000066"/>
                </a:solidFill>
                <a:latin typeface="+mj-ea"/>
                <a:ea typeface="+mj-ea"/>
              </a:rPr>
              <a:t>         </a:t>
            </a:r>
            <a:r>
              <a:rPr lang="en-US" altLang="zh-CN" smtClean="0">
                <a:solidFill>
                  <a:srgbClr val="C00000"/>
                </a:solidFill>
                <a:latin typeface="+mj-ea"/>
                <a:ea typeface="+mj-ea"/>
              </a:rPr>
              <a:t>OR(logical</a:t>
            </a:r>
            <a:r>
              <a:rPr lang="en-US" altLang="zh-CN">
                <a:solidFill>
                  <a:srgbClr val="C00000"/>
                </a:solidFill>
                <a:latin typeface="+mj-ea"/>
                <a:ea typeface="+mj-ea"/>
              </a:rPr>
              <a:t>, logica2</a:t>
            </a:r>
            <a:r>
              <a:rPr lang="en-US" altLang="zh-CN" smtClean="0">
                <a:solidFill>
                  <a:srgbClr val="C00000"/>
                </a:solidFill>
                <a:latin typeface="+mj-ea"/>
                <a:ea typeface="+mj-ea"/>
              </a:rPr>
              <a:t>,…),</a:t>
            </a:r>
            <a:r>
              <a:rPr lang="zh-CN" altLang="en-US" smtClean="0">
                <a:solidFill>
                  <a:srgbClr val="000066"/>
                </a:solidFill>
                <a:latin typeface="+mj-ea"/>
                <a:ea typeface="+mj-ea"/>
              </a:rPr>
              <a:t>只要</a:t>
            </a:r>
            <a:r>
              <a:rPr lang="zh-CN" altLang="zh-CN" smtClean="0">
                <a:solidFill>
                  <a:srgbClr val="000066"/>
                </a:solidFill>
                <a:latin typeface="+mj-ea"/>
                <a:ea typeface="+mj-ea"/>
              </a:rPr>
              <a:t>有</a:t>
            </a:r>
            <a:r>
              <a:rPr lang="zh-CN" altLang="en-US" smtClean="0">
                <a:solidFill>
                  <a:srgbClr val="000066"/>
                </a:solidFill>
                <a:latin typeface="+mj-ea"/>
                <a:ea typeface="+mj-ea"/>
              </a:rPr>
              <a:t>一</a:t>
            </a:r>
            <a:r>
              <a:rPr lang="zh-CN" altLang="zh-CN" smtClean="0">
                <a:solidFill>
                  <a:srgbClr val="000066"/>
                </a:solidFill>
                <a:latin typeface="+mj-ea"/>
                <a:ea typeface="+mj-ea"/>
              </a:rPr>
              <a:t>参数为</a:t>
            </a:r>
            <a:r>
              <a:rPr lang="en-US" altLang="zh-CN">
                <a:solidFill>
                  <a:srgbClr val="000066"/>
                </a:solidFill>
                <a:latin typeface="+mj-ea"/>
                <a:ea typeface="+mj-ea"/>
              </a:rPr>
              <a:t>TRUE</a:t>
            </a:r>
            <a:r>
              <a:rPr lang="zh-CN" altLang="zh-CN">
                <a:solidFill>
                  <a:srgbClr val="000066"/>
                </a:solidFill>
                <a:latin typeface="+mj-ea"/>
                <a:ea typeface="+mj-ea"/>
              </a:rPr>
              <a:t>，返回为</a:t>
            </a:r>
            <a:r>
              <a:rPr lang="en-US" altLang="zh-CN">
                <a:solidFill>
                  <a:srgbClr val="000066"/>
                </a:solidFill>
                <a:latin typeface="+mj-ea"/>
                <a:ea typeface="+mj-ea"/>
              </a:rPr>
              <a:t>TRUE</a:t>
            </a:r>
          </a:p>
        </p:txBody>
      </p:sp>
      <p:sp>
        <p:nvSpPr>
          <p:cNvPr id="11" name="矩形 10"/>
          <p:cNvSpPr/>
          <p:nvPr/>
        </p:nvSpPr>
        <p:spPr>
          <a:xfrm>
            <a:off x="4492149" y="3526274"/>
            <a:ext cx="1095231" cy="37564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670556" y="3542670"/>
            <a:ext cx="1095231" cy="37564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587380" y="3018656"/>
            <a:ext cx="10871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800">
                <a:solidFill>
                  <a:srgbClr val="C00000"/>
                </a:solidFill>
                <a:latin typeface="+mj-ea"/>
                <a:ea typeface="+mj-ea"/>
              </a:rPr>
              <a:t>条件</a:t>
            </a:r>
            <a:r>
              <a:rPr lang="en-US" altLang="zh-CN" sz="2800">
                <a:solidFill>
                  <a:srgbClr val="C00000"/>
                </a:solidFill>
                <a:latin typeface="+mj-ea"/>
                <a:ea typeface="+mj-ea"/>
              </a:rPr>
              <a:t>2</a:t>
            </a:r>
            <a:endParaRPr lang="en-US" altLang="zh-CN" sz="2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363243" y="2962300"/>
            <a:ext cx="1087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800" smtClean="0">
                <a:solidFill>
                  <a:srgbClr val="C00000"/>
                </a:solidFill>
                <a:latin typeface="+mj-ea"/>
                <a:ea typeface="+mj-ea"/>
              </a:rPr>
              <a:t>条件</a:t>
            </a:r>
            <a:r>
              <a:rPr lang="en-US" altLang="zh-CN" sz="2800" smtClean="0">
                <a:solidFill>
                  <a:srgbClr val="C00000"/>
                </a:solidFill>
                <a:latin typeface="+mj-ea"/>
                <a:ea typeface="+mj-ea"/>
              </a:rPr>
              <a:t>1</a:t>
            </a:r>
            <a:endParaRPr lang="en-US" altLang="zh-CN" sz="2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6277" y="7773292"/>
            <a:ext cx="11909362" cy="674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>
              <a:defRPr/>
            </a:pPr>
            <a:r>
              <a:rPr lang="zh-CN" altLang="en-US" smtClean="0">
                <a:solidFill>
                  <a:srgbClr val="C00000"/>
                </a:solidFill>
                <a:latin typeface="+mj-ea"/>
                <a:ea typeface="+mj-ea"/>
              </a:rPr>
              <a:t>思考：若改为用</a:t>
            </a:r>
            <a:r>
              <a:rPr lang="en-US" altLang="zh-CN" smtClean="0">
                <a:solidFill>
                  <a:srgbClr val="C00000"/>
                </a:solidFill>
                <a:latin typeface="+mj-ea"/>
                <a:ea typeface="+mj-ea"/>
              </a:rPr>
              <a:t>OR</a:t>
            </a:r>
            <a:r>
              <a:rPr lang="zh-CN" altLang="en-US" smtClean="0">
                <a:solidFill>
                  <a:srgbClr val="C00000"/>
                </a:solidFill>
                <a:latin typeface="+mj-ea"/>
                <a:ea typeface="+mj-ea"/>
              </a:rPr>
              <a:t>函数，如何实现上述功能？</a:t>
            </a:r>
            <a:endParaRPr lang="en-US" altLang="zh-CN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9594223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1" grpId="0" animBg="1"/>
      <p:bldP spid="25" grpId="0" animBg="1"/>
      <p:bldP spid="15" grpId="0"/>
      <p:bldP spid="26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什么是电子表格？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788" y="1882180"/>
            <a:ext cx="12817424" cy="6286500"/>
          </a:xfrm>
        </p:spPr>
        <p:txBody>
          <a:bodyPr/>
          <a:lstStyle/>
          <a:p>
            <a:pPr>
              <a:spcBef>
                <a:spcPts val="1200"/>
              </a:spcBef>
              <a:buFont typeface="Wingdings" pitchFamily="2" charset="2"/>
              <a:buChar char="n"/>
            </a:pPr>
            <a:r>
              <a:rPr lang="zh-CN" altLang="en-US" sz="440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数据方便地输入和显示</a:t>
            </a:r>
            <a:endParaRPr lang="en-US" altLang="zh-CN" sz="4400" smtClean="0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  <a:p>
            <a:pPr>
              <a:spcBef>
                <a:spcPts val="1200"/>
              </a:spcBef>
              <a:buFont typeface="Wingdings" pitchFamily="2" charset="2"/>
              <a:buChar char="n"/>
            </a:pPr>
            <a:r>
              <a:rPr lang="zh-CN" altLang="en-US" sz="440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利用公式和函数进行计算，当数据改变时，计算的结果也随之改变</a:t>
            </a:r>
            <a:endParaRPr lang="en-US" altLang="zh-CN" sz="4400" smtClean="0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  <a:p>
            <a:pPr>
              <a:spcBef>
                <a:spcPts val="1200"/>
              </a:spcBef>
              <a:buFont typeface="Wingdings" pitchFamily="2" charset="2"/>
              <a:buChar char="n"/>
            </a:pPr>
            <a:r>
              <a:rPr lang="zh-CN" altLang="en-US" sz="440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数据图表化显示</a:t>
            </a:r>
            <a:endParaRPr lang="en-US" altLang="zh-CN" sz="4400" smtClean="0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  <a:p>
            <a:pPr>
              <a:spcBef>
                <a:spcPts val="1200"/>
              </a:spcBef>
              <a:buFont typeface="Wingdings" pitchFamily="2" charset="2"/>
              <a:buChar char="n"/>
            </a:pPr>
            <a:r>
              <a:rPr lang="zh-CN" altLang="en-US" sz="440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数据进行统计和分析</a:t>
            </a:r>
            <a:endParaRPr lang="en-US" altLang="zh-CN" sz="4400" smtClean="0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440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即</a:t>
            </a:r>
            <a:r>
              <a:rPr lang="zh-CN" altLang="en-US" sz="4400">
                <a:solidFill>
                  <a:srgbClr val="C00000"/>
                </a:solidFill>
                <a:latin typeface="+mj-ea"/>
                <a:ea typeface="+mj-ea"/>
              </a:rPr>
              <a:t>通用的制表、计算、数据挖掘、分析图表工具</a:t>
            </a:r>
            <a:endParaRPr lang="en-US" altLang="zh-CN" sz="4400" smtClean="0">
              <a:solidFill>
                <a:srgbClr val="C00000"/>
              </a:solidFill>
              <a:latin typeface="+mj-ea"/>
              <a:ea typeface="+mj-ea"/>
            </a:endParaRPr>
          </a:p>
          <a:p>
            <a:endParaRPr lang="en-US" altLang="zh-CN" smtClean="0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  <a:p>
            <a:pPr marL="0" indent="0">
              <a:buNone/>
            </a:pPr>
            <a:endParaRPr lang="en-US" altLang="zh-CN" smtClean="0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  <a:p>
            <a:pPr marL="0" indent="0">
              <a:buNone/>
            </a:pPr>
            <a:r>
              <a:rPr lang="zh-CN" altLang="en-US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　　</a:t>
            </a:r>
            <a:endParaRPr lang="zh-CN" alt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0047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427140" y="486055"/>
            <a:ext cx="6007162" cy="83099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35" tIns="45718" rIns="91435" bIns="45718">
            <a:spAutoFit/>
          </a:bodyPr>
          <a:lstStyle>
            <a:lvl1pPr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130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130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130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130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单元格引用</a:t>
            </a:r>
            <a:endParaRPr lang="zh-CN" altLang="en-US" sz="48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8828" y="1594148"/>
            <a:ext cx="1166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+mj-ea"/>
                <a:ea typeface="+mj-ea"/>
              </a:rPr>
              <a:t>例： 对学生总分高于平均分</a:t>
            </a:r>
            <a:r>
              <a:rPr lang="en-US" altLang="zh-CN" smtClean="0">
                <a:latin typeface="+mj-ea"/>
                <a:ea typeface="+mj-ea"/>
              </a:rPr>
              <a:t>10%</a:t>
            </a:r>
            <a:r>
              <a:rPr lang="zh-CN" altLang="en-US" smtClean="0">
                <a:latin typeface="+mj-ea"/>
                <a:ea typeface="+mj-ea"/>
              </a:rPr>
              <a:t>评价为“优秀”。</a:t>
            </a:r>
            <a:endParaRPr lang="zh-CN" altLang="en-US">
              <a:latin typeface="+mj-ea"/>
              <a:ea typeface="+mj-ea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88" y="2530252"/>
            <a:ext cx="746850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2707060" y="2530252"/>
            <a:ext cx="3096344" cy="37564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098482" y="2514858"/>
            <a:ext cx="4977730" cy="2062103"/>
          </a:xfrm>
          <a:prstGeom prst="rect">
            <a:avLst/>
          </a:prstGeom>
          <a:solidFill>
            <a:srgbClr val="F8F8F8"/>
          </a:solidFill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问题：</a:t>
            </a:r>
            <a:endParaRPr lang="en-US" altLang="zh-CN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当填充柄统计其他人的评价时全部为优秀？</a:t>
            </a:r>
            <a:endParaRPr lang="en-US" altLang="zh-CN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如何解决？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91636" y="4834508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=IF(F3&gt;F12*1.1,"</a:t>
            </a:r>
            <a:r>
              <a:rPr lang="zh-CN" altLang="en-US"/>
              <a:t>优秀</a:t>
            </a:r>
            <a:r>
              <a:rPr lang="en-US" altLang="zh-CN"/>
              <a:t>"," ")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434302" y="4834508"/>
            <a:ext cx="689582" cy="51886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092219" y="5866556"/>
            <a:ext cx="1700807" cy="72008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$F$12</a:t>
            </a:r>
            <a:endParaRPr lang="zh-CN" altLang="en-US">
              <a:solidFill>
                <a:srgbClr val="000066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9835852" y="5338564"/>
            <a:ext cx="0" cy="5762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20264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556750" y="8828265"/>
            <a:ext cx="3111500" cy="507118"/>
          </a:xfrm>
          <a:prstGeom prst="rect">
            <a:avLst/>
          </a:prstGeom>
        </p:spPr>
        <p:txBody>
          <a:bodyPr lIns="91435" tIns="45718" rIns="91435" bIns="45718"/>
          <a:lstStyle/>
          <a:p>
            <a:pPr>
              <a:defRPr/>
            </a:pPr>
            <a:fld id="{E97E4C57-8C08-4B94-9711-7F6C776108C7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0" y="-312170"/>
            <a:ext cx="263860" cy="624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622" tIns="65311" rIns="130622" bIns="65311" anchor="ctr">
            <a:spAutoFit/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0964" y="1962326"/>
            <a:ext cx="12036227" cy="195130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>
              <a:defRPr/>
            </a:pPr>
            <a:r>
              <a:rPr lang="zh-CN" altLang="zh-CN" sz="3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相对引用</a:t>
            </a:r>
            <a:r>
              <a:rPr lang="zh-CN" altLang="en-US" sz="3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sz="34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直接写地址如</a:t>
            </a:r>
            <a:r>
              <a:rPr lang="en-US" altLang="zh-CN" sz="34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A1</a:t>
            </a:r>
            <a:r>
              <a:rPr lang="zh-CN" altLang="zh-CN" sz="34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4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C2</a:t>
            </a:r>
            <a:r>
              <a:rPr lang="zh-CN" altLang="zh-CN" sz="34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4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B2:F4</a:t>
            </a:r>
            <a:r>
              <a:rPr lang="zh-CN" altLang="zh-CN" sz="34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等。</a:t>
            </a:r>
            <a:endParaRPr lang="en-US" altLang="zh-CN" sz="3400" dirty="0">
              <a:solidFill>
                <a:srgbClr val="000066"/>
              </a:solidFill>
              <a:latin typeface="黑体" pitchFamily="49" charset="-122"/>
              <a:ea typeface="黑体" pitchFamily="49" charset="-122"/>
            </a:endParaRPr>
          </a:p>
          <a:p>
            <a:pPr>
              <a:defRPr/>
            </a:pPr>
            <a:r>
              <a:rPr lang="zh-CN" altLang="en-US" sz="34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特点：</a:t>
            </a:r>
            <a:r>
              <a:rPr lang="zh-CN" altLang="zh-CN" sz="34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公式在复制、移动时会根据移动的位置自动调节公式中引用单元格</a:t>
            </a:r>
            <a:endParaRPr lang="en-US" altLang="zh-CN" sz="3400" dirty="0">
              <a:solidFill>
                <a:srgbClr val="000066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0964" y="4125296"/>
            <a:ext cx="12036227" cy="183664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>
              <a:defRPr/>
            </a:pPr>
            <a:r>
              <a:rPr lang="zh-CN" altLang="zh-CN" sz="3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绝对引用</a:t>
            </a:r>
            <a:r>
              <a:rPr lang="zh-CN" altLang="en-US" sz="3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sz="34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行号和列号前均加上“</a:t>
            </a:r>
            <a:r>
              <a:rPr lang="en-US" altLang="zh-CN" sz="34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$</a:t>
            </a:r>
            <a:r>
              <a:rPr lang="zh-CN" altLang="zh-CN" sz="34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”符号，如</a:t>
            </a:r>
            <a:r>
              <a:rPr lang="en-US" altLang="zh-CN" sz="34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$A$1</a:t>
            </a:r>
            <a:r>
              <a:rPr lang="zh-CN" altLang="zh-CN" sz="34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4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$C$2</a:t>
            </a:r>
          </a:p>
          <a:p>
            <a:pPr>
              <a:defRPr/>
            </a:pPr>
            <a:r>
              <a:rPr lang="zh-CN" altLang="zh-CN" sz="34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公式在复制、移动时，绝对引用单元格将不随着公式位置变化而改变</a:t>
            </a:r>
            <a:endParaRPr lang="en-US" altLang="zh-CN" sz="3400" dirty="0">
              <a:solidFill>
                <a:srgbClr val="000066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0964" y="6200070"/>
            <a:ext cx="12036227" cy="196232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>
              <a:defRPr/>
            </a:pPr>
            <a:r>
              <a:rPr lang="zh-CN" altLang="en-US" sz="3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混合</a:t>
            </a:r>
            <a:r>
              <a:rPr lang="zh-CN" altLang="zh-CN" sz="3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引用</a:t>
            </a:r>
            <a:r>
              <a:rPr lang="zh-CN" altLang="en-US" sz="3400" b="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sz="34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行号或列号前</a:t>
            </a:r>
            <a:r>
              <a:rPr lang="zh-CN" altLang="en-US" sz="34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有的</a:t>
            </a:r>
            <a:r>
              <a:rPr lang="zh-CN" altLang="zh-CN" sz="34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加上“</a:t>
            </a:r>
            <a:r>
              <a:rPr lang="en-US" altLang="zh-CN" sz="34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$</a:t>
            </a:r>
            <a:r>
              <a:rPr lang="zh-CN" altLang="zh-CN" sz="34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”符号，如</a:t>
            </a:r>
            <a:r>
              <a:rPr lang="en-US" altLang="zh-CN" sz="34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$A1</a:t>
            </a:r>
            <a:r>
              <a:rPr lang="zh-CN" altLang="zh-CN" sz="34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或</a:t>
            </a:r>
            <a:r>
              <a:rPr lang="en-US" altLang="zh-CN" sz="34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A$1</a:t>
            </a:r>
          </a:p>
          <a:p>
            <a:pPr>
              <a:defRPr/>
            </a:pPr>
            <a:r>
              <a:rPr lang="zh-CN" altLang="zh-CN" sz="34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公式在复制、移动时，绝对引用</a:t>
            </a:r>
            <a:r>
              <a:rPr lang="zh-CN" altLang="en-US" sz="34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不变，相对引用的变</a:t>
            </a:r>
            <a:endParaRPr lang="en-US" altLang="zh-CN" sz="3400" dirty="0">
              <a:solidFill>
                <a:srgbClr val="000066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8828" y="521147"/>
            <a:ext cx="4896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单元格</a:t>
            </a:r>
            <a:r>
              <a:rPr lang="zh-CN" altLang="en-US" sz="440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引用</a:t>
            </a:r>
            <a:r>
              <a:rPr lang="zh-CN" altLang="en-US" sz="440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概念</a:t>
            </a:r>
            <a:endParaRPr lang="zh-CN" altLang="en-US" sz="44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69736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61" y="1450132"/>
            <a:ext cx="7389813" cy="3122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9082155" y="1950635"/>
            <a:ext cx="1696971" cy="9321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lIns="130615" tIns="65308" rIns="130615" bIns="65308">
            <a:spAutoFit/>
          </a:bodyPr>
          <a:lstStyle>
            <a:lvl1pPr algn="l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52463" algn="l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06513" algn="l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958975" algn="l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613025" algn="l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0702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5274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9846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4418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sz="2600" dirty="0">
                <a:solidFill>
                  <a:schemeClr val="bg1"/>
                </a:solidFill>
              </a:rPr>
              <a:t>都要自己算？</a:t>
            </a:r>
          </a:p>
        </p:txBody>
      </p:sp>
      <p:cxnSp>
        <p:nvCxnSpPr>
          <p:cNvPr id="6" name="直接箭头连接符 5"/>
          <p:cNvCxnSpPr>
            <a:stCxn id="5" idx="1"/>
          </p:cNvCxnSpPr>
          <p:nvPr/>
        </p:nvCxnSpPr>
        <p:spPr>
          <a:xfrm flipH="1" flipV="1">
            <a:off x="5931297" y="1950635"/>
            <a:ext cx="3150858" cy="466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1"/>
          </p:cNvCxnSpPr>
          <p:nvPr/>
        </p:nvCxnSpPr>
        <p:spPr>
          <a:xfrm flipH="1">
            <a:off x="6771681" y="2416691"/>
            <a:ext cx="2310474" cy="8326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1"/>
          </p:cNvCxnSpPr>
          <p:nvPr/>
        </p:nvCxnSpPr>
        <p:spPr>
          <a:xfrm flipH="1">
            <a:off x="7507884" y="2416691"/>
            <a:ext cx="1574271" cy="454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019" y="3449940"/>
            <a:ext cx="4877924" cy="27516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5343260" y="5119020"/>
            <a:ext cx="1696972" cy="9321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lIns="130615" tIns="65308" rIns="130615" bIns="65308">
            <a:spAutoFit/>
          </a:bodyPr>
          <a:lstStyle>
            <a:lvl1pPr algn="l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52463" algn="l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06513" algn="l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958975" algn="l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613025" algn="l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0702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5274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9846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4418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sz="2600" dirty="0">
                <a:solidFill>
                  <a:schemeClr val="bg1"/>
                </a:solidFill>
              </a:rPr>
              <a:t>能图表化？</a:t>
            </a:r>
          </a:p>
        </p:txBody>
      </p:sp>
      <p:cxnSp>
        <p:nvCxnSpPr>
          <p:cNvPr id="14" name="直接箭头连接符 13"/>
          <p:cNvCxnSpPr>
            <a:stCxn id="13" idx="3"/>
            <a:endCxn id="12" idx="1"/>
          </p:cNvCxnSpPr>
          <p:nvPr/>
        </p:nvCxnSpPr>
        <p:spPr>
          <a:xfrm flipV="1">
            <a:off x="7040232" y="4825774"/>
            <a:ext cx="1254787" cy="7593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751980" y="7426796"/>
            <a:ext cx="3139281" cy="110022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>
              <a:defRPr/>
            </a:pPr>
            <a:r>
              <a:rPr lang="zh-CN" altLang="en-US" dirty="0"/>
              <a:t>三维空间曲面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H="1" flipV="1">
            <a:off x="9503503" y="6832197"/>
            <a:ext cx="324115" cy="416719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2" y="4289992"/>
            <a:ext cx="8658490" cy="5084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66750" y="2222500"/>
            <a:ext cx="11473358" cy="4818056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01219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电子表格的发展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1954188"/>
            <a:ext cx="1311296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71500" indent="-571500">
              <a:buFont typeface="Wingdings" pitchFamily="2" charset="2"/>
              <a:buChar char="n"/>
              <a:defRPr/>
            </a:pPr>
            <a:r>
              <a:rPr lang="en-US" altLang="zh-CN" sz="3600" dirty="0">
                <a:solidFill>
                  <a:srgbClr val="000066"/>
                </a:solidFill>
                <a:latin typeface="+mj-ea"/>
                <a:ea typeface="+mj-ea"/>
              </a:rPr>
              <a:t>1977</a:t>
            </a:r>
            <a:r>
              <a:rPr lang="zh-CN" altLang="en-US" sz="3600" dirty="0">
                <a:solidFill>
                  <a:srgbClr val="000066"/>
                </a:solidFill>
                <a:latin typeface="+mj-ea"/>
                <a:ea typeface="+mj-ea"/>
              </a:rPr>
              <a:t>年，哈佛商学院</a:t>
            </a:r>
            <a:r>
              <a:rPr lang="zh-CN" altLang="en-US" sz="3600">
                <a:solidFill>
                  <a:srgbClr val="000066"/>
                </a:solidFill>
                <a:latin typeface="+mj-ea"/>
                <a:ea typeface="+mj-ea"/>
              </a:rPr>
              <a:t>的</a:t>
            </a:r>
            <a:r>
              <a:rPr lang="zh-CN" altLang="en-US" sz="3600" smtClean="0">
                <a:solidFill>
                  <a:srgbClr val="000066"/>
                </a:solidFill>
                <a:latin typeface="+mj-ea"/>
                <a:ea typeface="+mj-ea"/>
              </a:rPr>
              <a:t>学生在</a:t>
            </a:r>
            <a:r>
              <a:rPr lang="en-US" altLang="zh-CN" sz="3600" smtClean="0">
                <a:solidFill>
                  <a:srgbClr val="000066"/>
                </a:solidFill>
                <a:latin typeface="+mj-ea"/>
                <a:ea typeface="+mj-ea"/>
              </a:rPr>
              <a:t>AppleⅡ</a:t>
            </a:r>
            <a:r>
              <a:rPr lang="zh-CN" altLang="en-US" sz="3600" dirty="0">
                <a:solidFill>
                  <a:srgbClr val="000066"/>
                </a:solidFill>
                <a:latin typeface="+mj-ea"/>
                <a:ea typeface="+mj-ea"/>
                <a:sym typeface="UniversalMath1 BT"/>
              </a:rPr>
              <a:t>上，</a:t>
            </a:r>
            <a:r>
              <a:rPr lang="zh-CN" altLang="en-US" sz="3600" dirty="0">
                <a:solidFill>
                  <a:srgbClr val="000066"/>
                </a:solidFill>
                <a:latin typeface="+mj-ea"/>
                <a:ea typeface="+mj-ea"/>
              </a:rPr>
              <a:t>用</a:t>
            </a:r>
            <a:r>
              <a:rPr lang="en-US" altLang="zh-CN" sz="3600" dirty="0">
                <a:solidFill>
                  <a:srgbClr val="000066"/>
                </a:solidFill>
                <a:latin typeface="+mj-ea"/>
                <a:ea typeface="+mj-ea"/>
              </a:rPr>
              <a:t>BASIC</a:t>
            </a:r>
            <a:r>
              <a:rPr lang="zh-CN" altLang="en-US" sz="3600" dirty="0">
                <a:solidFill>
                  <a:srgbClr val="000066"/>
                </a:solidFill>
                <a:latin typeface="+mj-ea"/>
                <a:ea typeface="+mj-ea"/>
              </a:rPr>
              <a:t>编写了具备电子表格的许多基本功能。</a:t>
            </a:r>
            <a:r>
              <a:rPr lang="en-US" altLang="zh-CN" sz="3600" dirty="0">
                <a:solidFill>
                  <a:srgbClr val="000066"/>
                </a:solidFill>
                <a:latin typeface="+mj-ea"/>
                <a:ea typeface="+mj-ea"/>
              </a:rPr>
              <a:t> 1979</a:t>
            </a:r>
            <a:r>
              <a:rPr lang="zh-CN" altLang="en-US" sz="3600" dirty="0">
                <a:solidFill>
                  <a:srgbClr val="000066"/>
                </a:solidFill>
                <a:latin typeface="+mj-ea"/>
                <a:ea typeface="+mj-ea"/>
              </a:rPr>
              <a:t>年，</a:t>
            </a:r>
            <a:r>
              <a:rPr lang="en-US" altLang="zh-CN" sz="3600" dirty="0">
                <a:solidFill>
                  <a:srgbClr val="000066"/>
                </a:solidFill>
                <a:latin typeface="+mj-ea"/>
                <a:ea typeface="+mj-ea"/>
              </a:rPr>
              <a:t>VisiCalc</a:t>
            </a:r>
            <a:r>
              <a:rPr lang="zh-CN" altLang="en-US" sz="3600" dirty="0">
                <a:solidFill>
                  <a:srgbClr val="000066"/>
                </a:solidFill>
                <a:latin typeface="+mj-ea"/>
                <a:ea typeface="+mj-ea"/>
              </a:rPr>
              <a:t>面世。</a:t>
            </a:r>
            <a:endParaRPr lang="en-US" altLang="zh-CN" sz="3600" dirty="0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764" y="3538364"/>
            <a:ext cx="12715767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71500" indent="-571500">
              <a:buFont typeface="Wingdings" pitchFamily="2" charset="2"/>
              <a:buChar char="n"/>
              <a:defRPr/>
            </a:pPr>
            <a:r>
              <a:rPr lang="en-US" altLang="zh-CN" sz="3600" dirty="0">
                <a:solidFill>
                  <a:srgbClr val="000066"/>
                </a:solidFill>
                <a:latin typeface="+mj-ea"/>
                <a:ea typeface="+mj-ea"/>
              </a:rPr>
              <a:t>1983</a:t>
            </a:r>
            <a:r>
              <a:rPr lang="zh-CN" altLang="en-US" sz="3600" dirty="0">
                <a:solidFill>
                  <a:srgbClr val="000066"/>
                </a:solidFill>
                <a:latin typeface="+mj-ea"/>
                <a:ea typeface="+mj-ea"/>
              </a:rPr>
              <a:t>年微软公司也开发出功能更强的</a:t>
            </a:r>
            <a:r>
              <a:rPr lang="en-US" altLang="zh-CN" sz="3600" dirty="0">
                <a:solidFill>
                  <a:srgbClr val="000066"/>
                </a:solidFill>
                <a:latin typeface="+mj-ea"/>
                <a:ea typeface="+mj-ea"/>
              </a:rPr>
              <a:t>Multiplan</a:t>
            </a:r>
            <a:r>
              <a:rPr lang="zh-CN" altLang="en-US" sz="3600" dirty="0">
                <a:solidFill>
                  <a:srgbClr val="000066"/>
                </a:solidFill>
                <a:latin typeface="+mj-ea"/>
                <a:ea typeface="+mj-ea"/>
              </a:rPr>
              <a:t>。</a:t>
            </a:r>
            <a:endParaRPr lang="en-US" altLang="zh-CN" sz="3600" dirty="0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4690492"/>
            <a:ext cx="12841215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71500" indent="-571500">
              <a:buFont typeface="Wingdings" pitchFamily="2" charset="2"/>
              <a:buChar char="n"/>
              <a:defRPr/>
            </a:pPr>
            <a:r>
              <a:rPr lang="en-US" altLang="zh-CN" sz="3600" dirty="0">
                <a:solidFill>
                  <a:srgbClr val="000066"/>
                </a:solidFill>
                <a:latin typeface="+mj-ea"/>
                <a:ea typeface="+mj-ea"/>
              </a:rPr>
              <a:t>1983 </a:t>
            </a:r>
            <a:r>
              <a:rPr lang="zh-CN" altLang="en-US" sz="3600" dirty="0">
                <a:solidFill>
                  <a:srgbClr val="000066"/>
                </a:solidFill>
                <a:latin typeface="+mj-ea"/>
                <a:ea typeface="+mj-ea"/>
              </a:rPr>
              <a:t>年</a:t>
            </a:r>
            <a:r>
              <a:rPr lang="en-US" altLang="zh-CN" sz="3600" dirty="0">
                <a:solidFill>
                  <a:srgbClr val="000066"/>
                </a:solidFill>
                <a:latin typeface="+mj-ea"/>
                <a:ea typeface="+mj-ea"/>
              </a:rPr>
              <a:t>Lotus1-2-3</a:t>
            </a:r>
            <a:r>
              <a:rPr lang="zh-CN" altLang="en-US" sz="3600" dirty="0">
                <a:solidFill>
                  <a:srgbClr val="000066"/>
                </a:solidFill>
                <a:latin typeface="+mj-ea"/>
                <a:ea typeface="+mj-ea"/>
              </a:rPr>
              <a:t>，集表格处理、数据库管理、图形处理三大功能于一体，迅速推广使用。</a:t>
            </a:r>
            <a:endParaRPr lang="en-US" altLang="zh-CN" sz="3600" dirty="0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4420" y="6202660"/>
            <a:ext cx="12968542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71500" indent="-571500">
              <a:buFont typeface="Wingdings" pitchFamily="2" charset="2"/>
              <a:buChar char="n"/>
              <a:defRPr/>
            </a:pPr>
            <a:r>
              <a:rPr lang="en-US" altLang="zh-CN" sz="3600" dirty="0">
                <a:solidFill>
                  <a:srgbClr val="000066"/>
                </a:solidFill>
                <a:latin typeface="+mj-ea"/>
                <a:ea typeface="+mj-ea"/>
              </a:rPr>
              <a:t>1985</a:t>
            </a:r>
            <a:r>
              <a:rPr lang="zh-CN" altLang="en-US" sz="3600" dirty="0">
                <a:solidFill>
                  <a:srgbClr val="000066"/>
                </a:solidFill>
                <a:latin typeface="+mj-ea"/>
                <a:ea typeface="+mj-ea"/>
              </a:rPr>
              <a:t>年微软推出</a:t>
            </a:r>
            <a:r>
              <a:rPr lang="en-US" altLang="zh-CN" sz="3600" dirty="0">
                <a:solidFill>
                  <a:srgbClr val="000066"/>
                </a:solidFill>
                <a:latin typeface="+mj-ea"/>
                <a:ea typeface="+mj-ea"/>
              </a:rPr>
              <a:t>Excel</a:t>
            </a:r>
            <a:r>
              <a:rPr lang="zh-CN" altLang="en-US" sz="3600" dirty="0">
                <a:solidFill>
                  <a:srgbClr val="000066"/>
                </a:solidFill>
                <a:latin typeface="+mj-ea"/>
                <a:ea typeface="+mj-ea"/>
              </a:rPr>
              <a:t>，意为超越。版本不断更新，本课以</a:t>
            </a:r>
            <a:r>
              <a:rPr lang="en-US" altLang="zh-CN" sz="3600" dirty="0">
                <a:solidFill>
                  <a:srgbClr val="000066"/>
                </a:solidFill>
                <a:latin typeface="+mj-ea"/>
                <a:ea typeface="+mj-ea"/>
              </a:rPr>
              <a:t>2010</a:t>
            </a:r>
            <a:r>
              <a:rPr lang="zh-CN" altLang="en-US" sz="3600" dirty="0">
                <a:solidFill>
                  <a:srgbClr val="000066"/>
                </a:solidFill>
                <a:latin typeface="+mj-ea"/>
                <a:ea typeface="+mj-ea"/>
              </a:rPr>
              <a:t>为蓝本。</a:t>
            </a:r>
            <a:endParaRPr lang="en-US" altLang="zh-CN" sz="3600" dirty="0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4420" y="7642820"/>
            <a:ext cx="10411511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71500" indent="-571500">
              <a:buFont typeface="Wingdings" pitchFamily="2" charset="2"/>
              <a:buChar char="n"/>
              <a:defRPr/>
            </a:pPr>
            <a:r>
              <a:rPr lang="zh-CN" altLang="en-US" sz="3600" dirty="0" smtClean="0">
                <a:solidFill>
                  <a:srgbClr val="000066"/>
                </a:solidFill>
                <a:latin typeface="+mj-ea"/>
                <a:ea typeface="+mj-ea"/>
              </a:rPr>
              <a:t>国产的</a:t>
            </a:r>
            <a:r>
              <a:rPr lang="en-US" altLang="zh-CN" sz="3600" dirty="0" smtClean="0">
                <a:solidFill>
                  <a:srgbClr val="000066"/>
                </a:solidFill>
                <a:latin typeface="+mj-ea"/>
                <a:ea typeface="+mj-ea"/>
              </a:rPr>
              <a:t>WPS</a:t>
            </a:r>
            <a:r>
              <a:rPr lang="zh-CN" altLang="en-US" sz="3600" dirty="0" smtClean="0">
                <a:solidFill>
                  <a:srgbClr val="000066"/>
                </a:solidFill>
                <a:latin typeface="+mj-ea"/>
                <a:ea typeface="+mj-ea"/>
              </a:rPr>
              <a:t>表格功能和操作与</a:t>
            </a:r>
            <a:r>
              <a:rPr lang="en-US" altLang="zh-CN" sz="3600" dirty="0" smtClean="0">
                <a:solidFill>
                  <a:srgbClr val="000066"/>
                </a:solidFill>
                <a:latin typeface="+mj-ea"/>
                <a:ea typeface="+mj-ea"/>
              </a:rPr>
              <a:t>Excel</a:t>
            </a:r>
            <a:r>
              <a:rPr lang="zh-CN" altLang="en-US" sz="3600" dirty="0" smtClean="0">
                <a:solidFill>
                  <a:srgbClr val="000066"/>
                </a:solidFill>
                <a:latin typeface="+mj-ea"/>
                <a:ea typeface="+mj-ea"/>
              </a:rPr>
              <a:t>相似。</a:t>
            </a:r>
            <a:endParaRPr lang="en-US" altLang="zh-CN" sz="3600" dirty="0">
              <a:solidFill>
                <a:srgbClr val="00006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8405624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30796" y="514028"/>
            <a:ext cx="12601400" cy="1587500"/>
          </a:xfrm>
          <a:scene3d>
            <a:camera prst="orthographicFront"/>
            <a:lightRig rig="threePt" dir="t"/>
          </a:scene3d>
          <a:sp3d>
            <a:bevelT w="165100" prst="coolSlant"/>
          </a:sp3d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 algn="ctr" defTabSz="1304925" eaLnBrk="0" hangingPunct="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defTabSz="1304925" eaLnBrk="0" hangingPunct="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defTabSz="1304925" eaLnBrk="0" hangingPunct="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defTabSz="1304925" eaLnBrk="0" hangingPunct="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defTabSz="1304925" eaLnBrk="0" hangingPunct="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defTabSz="1304925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defTabSz="1304925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defTabSz="1304925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defTabSz="1304925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en-US" altLang="zh-CN" sz="660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Excel</a:t>
            </a:r>
            <a:r>
              <a:rPr kumimoji="0" lang="zh-CN" altLang="en-US" sz="6600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　　</a:t>
            </a:r>
            <a:r>
              <a:rPr kumimoji="0" lang="zh-CN" altLang="en-US" sz="660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任务驱动方式</a:t>
            </a:r>
            <a:endParaRPr kumimoji="0" lang="zh-CN" altLang="en-US" sz="6600" dirty="0" smtClean="0">
              <a:solidFill>
                <a:srgbClr val="C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258788" y="2386236"/>
            <a:ext cx="10585176" cy="6480720"/>
          </a:xfrm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457200" lvl="1" indent="0" eaLnBrk="1" hangingPunct="1">
              <a:spcBef>
                <a:spcPct val="50000"/>
              </a:spcBef>
              <a:buFont typeface="Arial" charset="0"/>
              <a:buNone/>
              <a:defRPr/>
            </a:pPr>
            <a:r>
              <a:rPr lang="zh-CN" altLang="en-US" sz="2800" b="1" smtClean="0">
                <a:solidFill>
                  <a:srgbClr val="000066"/>
                </a:solidFill>
                <a:latin typeface="+mj-ea"/>
                <a:ea typeface="+mj-ea"/>
              </a:rPr>
              <a:t>一、电子表格基础</a:t>
            </a:r>
            <a:endParaRPr lang="en-US" altLang="zh-CN" sz="2800" b="1" smtClean="0">
              <a:solidFill>
                <a:srgbClr val="000066"/>
              </a:solidFill>
              <a:latin typeface="+mj-ea"/>
              <a:ea typeface="+mj-ea"/>
            </a:endParaRPr>
          </a:p>
          <a:p>
            <a:pPr marL="457200" lvl="1" indent="0" eaLnBrk="1" hangingPunct="1">
              <a:spcBef>
                <a:spcPct val="50000"/>
              </a:spcBef>
              <a:buFont typeface="Arial" charset="0"/>
              <a:buNone/>
              <a:defRPr/>
            </a:pPr>
            <a:r>
              <a:rPr lang="en-US" altLang="zh-CN" sz="2800" b="1">
                <a:solidFill>
                  <a:srgbClr val="000066"/>
                </a:solidFill>
                <a:latin typeface="+mj-ea"/>
                <a:ea typeface="+mj-ea"/>
              </a:rPr>
              <a:t> </a:t>
            </a:r>
            <a:r>
              <a:rPr lang="en-US" altLang="zh-CN" sz="2800" b="1" smtClean="0">
                <a:solidFill>
                  <a:srgbClr val="000066"/>
                </a:solidFill>
                <a:latin typeface="+mj-ea"/>
                <a:ea typeface="+mj-ea"/>
              </a:rPr>
              <a:t>   </a:t>
            </a:r>
            <a:r>
              <a:rPr lang="zh-CN" altLang="en-US" sz="2800" b="1" smtClean="0">
                <a:solidFill>
                  <a:srgbClr val="000066"/>
                </a:solidFill>
                <a:latin typeface="+mj-ea"/>
                <a:ea typeface="+mj-ea"/>
              </a:rPr>
              <a:t>单元格、工作表、工作薄</a:t>
            </a:r>
            <a:endParaRPr lang="en-US" altLang="zh-CN" sz="2800" b="1" smtClean="0">
              <a:solidFill>
                <a:srgbClr val="000066"/>
              </a:solidFill>
              <a:latin typeface="+mj-ea"/>
              <a:ea typeface="+mj-ea"/>
            </a:endParaRPr>
          </a:p>
          <a:p>
            <a:pPr marL="457200" lvl="1" indent="0" eaLnBrk="1" hangingPunct="1">
              <a:spcBef>
                <a:spcPct val="50000"/>
              </a:spcBef>
              <a:buFont typeface="Arial" charset="0"/>
              <a:buNone/>
              <a:defRPr/>
            </a:pPr>
            <a:r>
              <a:rPr lang="zh-CN" altLang="en-US" sz="2800" b="1" smtClean="0">
                <a:solidFill>
                  <a:srgbClr val="800080"/>
                </a:solidFill>
                <a:latin typeface="+mj-ea"/>
                <a:ea typeface="+mj-ea"/>
              </a:rPr>
              <a:t>二、</a:t>
            </a:r>
            <a:r>
              <a:rPr lang="zh-CN" altLang="en-US"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工作表基本操作</a:t>
            </a:r>
          </a:p>
          <a:p>
            <a:pPr marL="457200" lvl="1" indent="0" eaLnBrk="1" hangingPunct="1">
              <a:spcBef>
                <a:spcPct val="50000"/>
              </a:spcBef>
              <a:buFont typeface="Arial" charset="0"/>
              <a:buNone/>
              <a:defRPr/>
            </a:pPr>
            <a:r>
              <a:rPr lang="zh-CN" altLang="en-US" sz="2800" b="1">
                <a:solidFill>
                  <a:srgbClr val="000066"/>
                </a:solidFill>
                <a:latin typeface="+mj-ea"/>
                <a:ea typeface="+mj-ea"/>
              </a:rPr>
              <a:t>　</a:t>
            </a:r>
            <a:r>
              <a:rPr lang="zh-CN" altLang="en-US" sz="2800" b="1" smtClean="0">
                <a:solidFill>
                  <a:srgbClr val="000066"/>
                </a:solidFill>
                <a:latin typeface="+mj-ea"/>
                <a:ea typeface="+mj-ea"/>
              </a:rPr>
              <a:t>  数据输入，计算：公式、函数</a:t>
            </a:r>
            <a:endParaRPr lang="en-US" altLang="zh-CN" sz="2800" b="1" smtClean="0">
              <a:solidFill>
                <a:srgbClr val="000066"/>
              </a:solidFill>
              <a:latin typeface="+mj-ea"/>
              <a:ea typeface="+mj-ea"/>
            </a:endParaRPr>
          </a:p>
          <a:p>
            <a:pPr marL="457200" lvl="1" indent="0" eaLnBrk="1" hangingPunct="1">
              <a:spcBef>
                <a:spcPct val="50000"/>
              </a:spcBef>
              <a:buFont typeface="Arial" charset="0"/>
              <a:buNone/>
              <a:defRPr/>
            </a:pPr>
            <a:r>
              <a:rPr lang="zh-CN" altLang="en-US" sz="2800" b="1" smtClean="0">
                <a:solidFill>
                  <a:srgbClr val="000066"/>
                </a:solidFill>
                <a:latin typeface="+mj-ea"/>
                <a:ea typeface="+mj-ea"/>
              </a:rPr>
              <a:t>三、数据图表化</a:t>
            </a:r>
            <a:endParaRPr lang="en-US" altLang="zh-CN" sz="2800" b="1" smtClean="0">
              <a:solidFill>
                <a:srgbClr val="000066"/>
              </a:solidFill>
              <a:latin typeface="+mj-ea"/>
              <a:ea typeface="+mj-ea"/>
            </a:endParaRPr>
          </a:p>
          <a:p>
            <a:pPr marL="457200" lvl="1" indent="0" eaLnBrk="1" hangingPunct="1">
              <a:spcBef>
                <a:spcPct val="50000"/>
              </a:spcBef>
              <a:buFont typeface="Arial" charset="0"/>
              <a:buNone/>
              <a:defRPr/>
            </a:pPr>
            <a:r>
              <a:rPr lang="en-US" altLang="zh-CN" sz="2800" b="1">
                <a:solidFill>
                  <a:srgbClr val="000066"/>
                </a:solidFill>
                <a:latin typeface="+mj-ea"/>
                <a:ea typeface="+mj-ea"/>
              </a:rPr>
              <a:t> </a:t>
            </a:r>
            <a:r>
              <a:rPr lang="en-US" altLang="zh-CN" sz="2800" b="1" smtClean="0">
                <a:solidFill>
                  <a:srgbClr val="000066"/>
                </a:solidFill>
                <a:latin typeface="+mj-ea"/>
                <a:ea typeface="+mj-ea"/>
              </a:rPr>
              <a:t>   </a:t>
            </a:r>
            <a:r>
              <a:rPr lang="zh-CN" altLang="en-US" sz="2800" b="1" smtClean="0">
                <a:solidFill>
                  <a:srgbClr val="000066"/>
                </a:solidFill>
                <a:latin typeface="+mj-ea"/>
                <a:ea typeface="+mj-ea"/>
              </a:rPr>
              <a:t>插入图表</a:t>
            </a:r>
            <a:endParaRPr lang="en-US" altLang="zh-CN" sz="2800" b="1" smtClean="0">
              <a:solidFill>
                <a:srgbClr val="000066"/>
              </a:solidFill>
              <a:latin typeface="+mj-ea"/>
              <a:ea typeface="+mj-ea"/>
            </a:endParaRPr>
          </a:p>
          <a:p>
            <a:pPr marL="457200" lvl="1" indent="0" eaLnBrk="1" hangingPunct="1">
              <a:spcBef>
                <a:spcPct val="50000"/>
              </a:spcBef>
              <a:buFont typeface="Arial" charset="0"/>
              <a:buNone/>
              <a:defRPr/>
            </a:pPr>
            <a:r>
              <a:rPr lang="zh-CN" altLang="en-US" sz="2800" b="1" smtClean="0">
                <a:solidFill>
                  <a:srgbClr val="000066"/>
                </a:solidFill>
                <a:latin typeface="+mj-ea"/>
                <a:ea typeface="+mj-ea"/>
              </a:rPr>
              <a:t>四</a:t>
            </a:r>
            <a:r>
              <a:rPr lang="zh-CN" altLang="en-US" sz="2800" b="1" smtClean="0">
                <a:solidFill>
                  <a:srgbClr val="000066"/>
                </a:solidFill>
                <a:latin typeface="+mj-ea"/>
                <a:ea typeface="+mj-ea"/>
              </a:rPr>
              <a:t>、数据管理</a:t>
            </a:r>
            <a:endParaRPr lang="en-US" altLang="zh-CN" sz="2800" b="1" smtClean="0">
              <a:solidFill>
                <a:srgbClr val="000066"/>
              </a:solidFill>
              <a:latin typeface="+mj-ea"/>
              <a:ea typeface="+mj-ea"/>
            </a:endParaRPr>
          </a:p>
          <a:p>
            <a:pPr marL="457200" lvl="1" indent="0" eaLnBrk="1" hangingPunct="1">
              <a:spcBef>
                <a:spcPct val="50000"/>
              </a:spcBef>
              <a:buFont typeface="Arial" charset="0"/>
              <a:buNone/>
              <a:defRPr/>
            </a:pPr>
            <a:r>
              <a:rPr lang="en-US" altLang="zh-CN" sz="2800" b="1">
                <a:solidFill>
                  <a:srgbClr val="000066"/>
                </a:solidFill>
                <a:latin typeface="+mj-ea"/>
                <a:ea typeface="+mj-ea"/>
              </a:rPr>
              <a:t> </a:t>
            </a:r>
            <a:r>
              <a:rPr lang="en-US" altLang="zh-CN" sz="2800" b="1" smtClean="0">
                <a:solidFill>
                  <a:srgbClr val="000066"/>
                </a:solidFill>
                <a:latin typeface="+mj-ea"/>
                <a:ea typeface="+mj-ea"/>
              </a:rPr>
              <a:t>   </a:t>
            </a:r>
            <a:r>
              <a:rPr lang="zh-CN" altLang="en-US" sz="2800" b="1" smtClean="0">
                <a:solidFill>
                  <a:srgbClr val="000066"/>
                </a:solidFill>
                <a:latin typeface="+mj-ea"/>
                <a:ea typeface="+mj-ea"/>
              </a:rPr>
              <a:t>排序、筛选、分类汇总、透视表</a:t>
            </a:r>
            <a:r>
              <a:rPr lang="en-US" altLang="zh-CN" sz="2800" b="1" smtClean="0">
                <a:solidFill>
                  <a:srgbClr val="000066"/>
                </a:solidFill>
                <a:latin typeface="+mj-ea"/>
                <a:ea typeface="+mj-ea"/>
              </a:rPr>
              <a:t>   </a:t>
            </a:r>
            <a:endParaRPr lang="en-US" altLang="zh-CN" sz="2800" b="1">
              <a:solidFill>
                <a:srgbClr val="000066"/>
              </a:solidFill>
              <a:latin typeface="+mj-ea"/>
              <a:ea typeface="+mj-ea"/>
            </a:endParaRPr>
          </a:p>
          <a:p>
            <a:pPr marL="0" indent="0" eaLnBrk="1" hangingPunct="1">
              <a:spcBef>
                <a:spcPct val="50000"/>
              </a:spcBef>
              <a:buClr>
                <a:srgbClr val="800080"/>
              </a:buClr>
              <a:buFont typeface="Arial" charset="0"/>
              <a:buNone/>
              <a:defRPr/>
            </a:pPr>
            <a:endParaRPr lang="en-US" altLang="zh-CN" sz="3600" b="1" dirty="0">
              <a:solidFill>
                <a:srgbClr val="800080"/>
              </a:solidFill>
              <a:latin typeface="+mj-ea"/>
              <a:ea typeface="+mj-ea"/>
            </a:endParaRPr>
          </a:p>
        </p:txBody>
      </p:sp>
      <p:pic>
        <p:nvPicPr>
          <p:cNvPr id="15368" name="Picture 4101" descr="BD07098_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6663" y="7915275"/>
            <a:ext cx="19050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556750" y="8828265"/>
            <a:ext cx="3111500" cy="507118"/>
          </a:xfrm>
          <a:prstGeom prst="rect">
            <a:avLst/>
          </a:prstGeom>
        </p:spPr>
        <p:txBody>
          <a:bodyPr lIns="91435" tIns="45718" rIns="91435" bIns="45718"/>
          <a:lstStyle/>
          <a:p>
            <a:pPr>
              <a:defRPr/>
            </a:pPr>
            <a:fld id="{66432DDC-BEC3-484B-BB62-F9CD06DEA28C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891316" y="298004"/>
            <a:ext cx="10186458" cy="923326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>
            <a:lvl1pPr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130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130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130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130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57200" lvl="1" indent="0" algn="ctr" eaLnBrk="1" hangingPunct="1">
              <a:spcBef>
                <a:spcPct val="50000"/>
              </a:spcBef>
              <a:buFont typeface="Arial" charset="0"/>
              <a:buNone/>
              <a:defRPr/>
            </a:pPr>
            <a:r>
              <a:rPr lang="zh-CN" altLang="en-US" sz="5400">
                <a:solidFill>
                  <a:srgbClr val="F8F8F8"/>
                </a:solidFill>
                <a:latin typeface="黑体" pitchFamily="49" charset="-122"/>
                <a:ea typeface="黑体" pitchFamily="49" charset="-122"/>
              </a:rPr>
              <a:t>电子表格基础</a:t>
            </a:r>
            <a:endParaRPr lang="en-US" altLang="zh-CN" sz="5400">
              <a:solidFill>
                <a:srgbClr val="F8F8F8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3" name="图片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010" y="2093659"/>
            <a:ext cx="8715968" cy="620068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42830" y="4002998"/>
            <a:ext cx="1696972" cy="932111"/>
          </a:xfrm>
          <a:prstGeom prst="rect">
            <a:avLst/>
          </a:prstGeom>
          <a:solidFill>
            <a:srgbClr val="C000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lIns="130615" tIns="65308" rIns="130615" bIns="65308">
            <a:spAutoFit/>
          </a:bodyPr>
          <a:lstStyle>
            <a:lvl1pPr algn="l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52463" algn="l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06513" algn="l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958975" algn="l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613025" algn="l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0702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5274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9846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4418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sz="2600" dirty="0">
                <a:solidFill>
                  <a:schemeClr val="bg1"/>
                </a:solidFill>
              </a:rPr>
              <a:t>活动单元格地址</a:t>
            </a:r>
          </a:p>
        </p:txBody>
      </p:sp>
      <p:cxnSp>
        <p:nvCxnSpPr>
          <p:cNvPr id="3" name="直接箭头连接符 2"/>
          <p:cNvCxnSpPr>
            <a:stCxn id="15" idx="3"/>
          </p:cNvCxnSpPr>
          <p:nvPr/>
        </p:nvCxnSpPr>
        <p:spPr>
          <a:xfrm flipV="1">
            <a:off x="1739802" y="4451837"/>
            <a:ext cx="832244" cy="172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1765" y="5137729"/>
            <a:ext cx="1696972" cy="532001"/>
          </a:xfrm>
          <a:prstGeom prst="rect">
            <a:avLst/>
          </a:prstGeom>
          <a:solidFill>
            <a:srgbClr val="C000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lIns="130615" tIns="65308" rIns="130615" bIns="65308">
            <a:spAutoFit/>
          </a:bodyPr>
          <a:lstStyle>
            <a:lvl1pPr algn="l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52463" algn="l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06513" algn="l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958975" algn="l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613025" algn="l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0702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5274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9846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4418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sz="2600" dirty="0">
                <a:solidFill>
                  <a:schemeClr val="bg1"/>
                </a:solidFill>
              </a:rPr>
              <a:t>行标</a:t>
            </a:r>
          </a:p>
        </p:txBody>
      </p:sp>
      <p:cxnSp>
        <p:nvCxnSpPr>
          <p:cNvPr id="5" name="直接箭头连接符 4"/>
          <p:cNvCxnSpPr>
            <a:stCxn id="18" idx="3"/>
          </p:cNvCxnSpPr>
          <p:nvPr/>
        </p:nvCxnSpPr>
        <p:spPr>
          <a:xfrm flipV="1">
            <a:off x="1748737" y="5394207"/>
            <a:ext cx="823308" cy="95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126516" y="2962300"/>
            <a:ext cx="1696972" cy="532001"/>
          </a:xfrm>
          <a:prstGeom prst="rect">
            <a:avLst/>
          </a:prstGeom>
          <a:solidFill>
            <a:srgbClr val="A50021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lIns="130615" tIns="65308" rIns="130615" bIns="65308">
            <a:spAutoFit/>
          </a:bodyPr>
          <a:lstStyle>
            <a:lvl1pPr algn="l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52463" algn="l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06513" algn="l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958975" algn="l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613025" algn="l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0702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5274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9846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4418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sz="2600" dirty="0">
                <a:solidFill>
                  <a:schemeClr val="bg1"/>
                </a:solidFill>
              </a:rPr>
              <a:t>列标</a:t>
            </a:r>
          </a:p>
        </p:txBody>
      </p:sp>
      <p:cxnSp>
        <p:nvCxnSpPr>
          <p:cNvPr id="7" name="直接箭头连接符 6"/>
          <p:cNvCxnSpPr>
            <a:stCxn id="21" idx="3"/>
          </p:cNvCxnSpPr>
          <p:nvPr/>
        </p:nvCxnSpPr>
        <p:spPr>
          <a:xfrm>
            <a:off x="1823488" y="3228301"/>
            <a:ext cx="2428744" cy="14341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92848" y="6862734"/>
            <a:ext cx="1696972" cy="932111"/>
          </a:xfrm>
          <a:prstGeom prst="rect">
            <a:avLst/>
          </a:prstGeom>
          <a:solidFill>
            <a:srgbClr val="C000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lIns="130615" tIns="65308" rIns="130615" bIns="65308">
            <a:spAutoFit/>
          </a:bodyPr>
          <a:lstStyle>
            <a:lvl1pPr algn="l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52463" algn="l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06513" algn="l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958975" algn="l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613025" algn="l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0702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5274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9846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4418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sz="2600" dirty="0">
                <a:solidFill>
                  <a:schemeClr val="bg1"/>
                </a:solidFill>
              </a:rPr>
              <a:t>工作表标签</a:t>
            </a:r>
          </a:p>
        </p:txBody>
      </p:sp>
      <p:cxnSp>
        <p:nvCxnSpPr>
          <p:cNvPr id="9" name="直接箭头连接符 8"/>
          <p:cNvCxnSpPr>
            <a:stCxn id="24" idx="3"/>
          </p:cNvCxnSpPr>
          <p:nvPr/>
        </p:nvCxnSpPr>
        <p:spPr>
          <a:xfrm>
            <a:off x="1789820" y="7328790"/>
            <a:ext cx="1832342" cy="4316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11393025" y="2339946"/>
            <a:ext cx="1696972" cy="532001"/>
          </a:xfrm>
          <a:prstGeom prst="rect">
            <a:avLst/>
          </a:prstGeom>
          <a:solidFill>
            <a:srgbClr val="C000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lIns="130615" tIns="65308" rIns="130615" bIns="65308">
            <a:spAutoFit/>
          </a:bodyPr>
          <a:lstStyle>
            <a:lvl1pPr algn="l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52463" algn="l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06513" algn="l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958975" algn="l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613025" algn="l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0702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5274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9846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4418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sz="2600" dirty="0">
                <a:solidFill>
                  <a:schemeClr val="bg1"/>
                </a:solidFill>
              </a:rPr>
              <a:t>编辑栏</a:t>
            </a:r>
          </a:p>
        </p:txBody>
      </p:sp>
      <p:cxnSp>
        <p:nvCxnSpPr>
          <p:cNvPr id="11" name="直接箭头连接符 10"/>
          <p:cNvCxnSpPr>
            <a:stCxn id="27" idx="1"/>
          </p:cNvCxnSpPr>
          <p:nvPr/>
        </p:nvCxnSpPr>
        <p:spPr>
          <a:xfrm flipH="1">
            <a:off x="8872745" y="2605947"/>
            <a:ext cx="2520280" cy="16564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11218018" y="4002998"/>
            <a:ext cx="2046987" cy="932111"/>
          </a:xfrm>
          <a:prstGeom prst="rect">
            <a:avLst/>
          </a:prstGeom>
          <a:solidFill>
            <a:srgbClr val="C000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square" lIns="130615" tIns="65308" rIns="130615" bIns="65308">
            <a:spAutoFit/>
          </a:bodyPr>
          <a:lstStyle>
            <a:lvl1pPr algn="l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52463" algn="l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06513" algn="l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958975" algn="l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613025" algn="l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0702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5274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9846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4418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sz="2600" dirty="0">
                <a:solidFill>
                  <a:schemeClr val="bg1"/>
                </a:solidFill>
              </a:rPr>
              <a:t>公式</a:t>
            </a:r>
            <a:endParaRPr lang="en-US" altLang="zh-CN" sz="2600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US" altLang="zh-CN" sz="2600" dirty="0">
                <a:solidFill>
                  <a:schemeClr val="bg1"/>
                </a:solidFill>
              </a:rPr>
              <a:t>SUM(C5:E5)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>
            <a:stCxn id="30" idx="1"/>
          </p:cNvCxnSpPr>
          <p:nvPr/>
        </p:nvCxnSpPr>
        <p:spPr>
          <a:xfrm flipH="1">
            <a:off x="8137664" y="4469054"/>
            <a:ext cx="3080354" cy="13935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8654346" y="8462912"/>
            <a:ext cx="4061826" cy="532001"/>
          </a:xfrm>
          <a:prstGeom prst="rect">
            <a:avLst/>
          </a:prstGeom>
          <a:solidFill>
            <a:srgbClr val="C000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square" lIns="130615" tIns="65308" rIns="130615" bIns="65308">
            <a:spAutoFit/>
          </a:bodyPr>
          <a:lstStyle>
            <a:lvl1pPr algn="l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52463" algn="l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06513" algn="l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958975" algn="l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613025" algn="l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0702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5274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9846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4418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sz="2600" smtClean="0">
                <a:solidFill>
                  <a:schemeClr val="bg1"/>
                </a:solidFill>
              </a:rPr>
              <a:t>函数</a:t>
            </a:r>
            <a:r>
              <a:rPr lang="en-US" altLang="zh-CN" sz="2600" smtClean="0">
                <a:solidFill>
                  <a:schemeClr val="bg1"/>
                </a:solidFill>
              </a:rPr>
              <a:t>Average(F2:F9</a:t>
            </a:r>
            <a:r>
              <a:rPr lang="en-US" altLang="zh-CN" sz="2600" dirty="0">
                <a:solidFill>
                  <a:schemeClr val="bg1"/>
                </a:solidFill>
              </a:rPr>
              <a:t>)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8347687" y="7311572"/>
            <a:ext cx="1330153" cy="11513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5617384" y="1617180"/>
            <a:ext cx="3036962" cy="67376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8642936" y="1494195"/>
            <a:ext cx="1696972" cy="532001"/>
          </a:xfrm>
          <a:prstGeom prst="rect">
            <a:avLst/>
          </a:prstGeom>
          <a:solidFill>
            <a:srgbClr val="C000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lIns="130615" tIns="65308" rIns="130615" bIns="65308">
            <a:spAutoFit/>
          </a:bodyPr>
          <a:lstStyle>
            <a:lvl1pPr algn="l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52463" algn="l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06513" algn="l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958975" algn="l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613025" algn="l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0702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5274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9846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4418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sz="2600" smtClean="0">
                <a:solidFill>
                  <a:schemeClr val="bg1"/>
                </a:solidFill>
              </a:rPr>
              <a:t>工作薄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9632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1" grpId="0" animBg="1"/>
      <p:bldP spid="24" grpId="0" animBg="1"/>
      <p:bldP spid="27" grpId="0" animBg="1"/>
      <p:bldP spid="30" grpId="0" animBg="1"/>
      <p:bldP spid="33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556750" y="8828265"/>
            <a:ext cx="3111500" cy="507118"/>
          </a:xfrm>
          <a:prstGeom prst="rect">
            <a:avLst/>
          </a:prstGeom>
        </p:spPr>
        <p:txBody>
          <a:bodyPr lIns="91435" tIns="45718" rIns="91435" bIns="45718"/>
          <a:lstStyle/>
          <a:p>
            <a:pPr>
              <a:defRPr/>
            </a:pPr>
            <a:fld id="{66432DDC-BEC3-484B-BB62-F9CD06DEA28C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23805" y="463022"/>
            <a:ext cx="12014325" cy="92332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91435" tIns="45718" rIns="91435" bIns="45718">
            <a:spAutoFit/>
          </a:bodyPr>
          <a:lstStyle>
            <a:lvl1pPr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130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130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130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130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Excel 2010 </a:t>
            </a:r>
            <a:r>
              <a:rPr lang="zh-CN" altLang="en-US" sz="5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文件组成</a:t>
            </a:r>
          </a:p>
        </p:txBody>
      </p:sp>
      <p:sp>
        <p:nvSpPr>
          <p:cNvPr id="19" name="矩形 18"/>
          <p:cNvSpPr/>
          <p:nvPr/>
        </p:nvSpPr>
        <p:spPr>
          <a:xfrm>
            <a:off x="323806" y="1812172"/>
            <a:ext cx="12434371" cy="126965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marL="816388" indent="-816388">
              <a:buFont typeface="Wingdings" pitchFamily="2" charset="2"/>
              <a:buChar char="n"/>
              <a:defRPr/>
            </a:pPr>
            <a:r>
              <a:rPr lang="zh-CN" altLang="en-US" sz="3400" dirty="0">
                <a:solidFill>
                  <a:srgbClr val="C00000"/>
                </a:solidFill>
                <a:latin typeface="+mj-ea"/>
                <a:ea typeface="+mj-ea"/>
              </a:rPr>
              <a:t>工作薄</a:t>
            </a:r>
            <a:r>
              <a:rPr lang="en-US" altLang="zh-CN" sz="3400" dirty="0">
                <a:solidFill>
                  <a:srgbClr val="C00000"/>
                </a:solidFill>
                <a:latin typeface="+mj-ea"/>
                <a:ea typeface="+mj-ea"/>
              </a:rPr>
              <a:t>(</a:t>
            </a:r>
            <a:r>
              <a:rPr lang="en-US" altLang="zh-CN" sz="3400">
                <a:solidFill>
                  <a:srgbClr val="C00000"/>
                </a:solidFill>
                <a:latin typeface="+mj-ea"/>
                <a:ea typeface="+mj-ea"/>
              </a:rPr>
              <a:t>Book</a:t>
            </a:r>
            <a:r>
              <a:rPr lang="zh-CN" altLang="en-US" sz="3400">
                <a:solidFill>
                  <a:srgbClr val="C00000"/>
                </a:solidFill>
                <a:latin typeface="+mj-ea"/>
                <a:ea typeface="+mj-ea"/>
              </a:rPr>
              <a:t>）</a:t>
            </a:r>
            <a:r>
              <a:rPr lang="zh-CN" altLang="en-US" sz="3400" smtClean="0">
                <a:solidFill>
                  <a:srgbClr val="000066"/>
                </a:solidFill>
                <a:latin typeface="+mj-ea"/>
                <a:ea typeface="+mj-ea"/>
              </a:rPr>
              <a:t>是</a:t>
            </a:r>
            <a:r>
              <a:rPr lang="en-US" altLang="zh-CN" sz="3400" dirty="0">
                <a:solidFill>
                  <a:srgbClr val="000066"/>
                </a:solidFill>
                <a:latin typeface="+mj-ea"/>
                <a:ea typeface="+mj-ea"/>
              </a:rPr>
              <a:t>Excel</a:t>
            </a:r>
            <a:r>
              <a:rPr lang="zh-CN" altLang="en-US" sz="3400" dirty="0">
                <a:solidFill>
                  <a:srgbClr val="000066"/>
                </a:solidFill>
                <a:latin typeface="+mj-ea"/>
                <a:ea typeface="+mj-ea"/>
              </a:rPr>
              <a:t>用来</a:t>
            </a:r>
            <a:r>
              <a:rPr lang="zh-CN" altLang="zh-CN" sz="3400" dirty="0">
                <a:solidFill>
                  <a:srgbClr val="000066"/>
                </a:solidFill>
                <a:latin typeface="+mj-ea"/>
                <a:ea typeface="+mj-ea"/>
              </a:rPr>
              <a:t>存储并处理工作数据的</a:t>
            </a:r>
            <a:r>
              <a:rPr lang="zh-CN" altLang="en-US" sz="3400" dirty="0">
                <a:solidFill>
                  <a:srgbClr val="000066"/>
                </a:solidFill>
                <a:latin typeface="+mj-ea"/>
                <a:ea typeface="+mj-ea"/>
              </a:rPr>
              <a:t>文件，以扩展名 </a:t>
            </a:r>
            <a:r>
              <a:rPr lang="en-US" altLang="zh-CN" sz="3400" dirty="0">
                <a:solidFill>
                  <a:srgbClr val="000066"/>
                </a:solidFill>
                <a:latin typeface="+mj-ea"/>
                <a:ea typeface="+mj-ea"/>
              </a:rPr>
              <a:t>.</a:t>
            </a:r>
            <a:r>
              <a:rPr lang="en-US" altLang="zh-CN" sz="3400" dirty="0" err="1">
                <a:solidFill>
                  <a:srgbClr val="000066"/>
                </a:solidFill>
                <a:latin typeface="+mj-ea"/>
                <a:ea typeface="+mj-ea"/>
              </a:rPr>
              <a:t>xlsx</a:t>
            </a:r>
            <a:r>
              <a:rPr lang="zh-CN" altLang="en-US" sz="3400" dirty="0">
                <a:solidFill>
                  <a:srgbClr val="000066"/>
                </a:solidFill>
                <a:latin typeface="+mj-ea"/>
                <a:ea typeface="+mj-ea"/>
              </a:rPr>
              <a:t>保存。</a:t>
            </a:r>
            <a:endParaRPr lang="en-US" altLang="zh-CN" sz="3400" dirty="0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1873" y="3462355"/>
            <a:ext cx="12421224" cy="1600178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marL="816388" indent="-816388">
              <a:buFont typeface="Wingdings" pitchFamily="2" charset="2"/>
              <a:buChar char="n"/>
              <a:defRPr/>
            </a:pPr>
            <a:r>
              <a:rPr lang="zh-CN" altLang="en-US" sz="3400">
                <a:solidFill>
                  <a:srgbClr val="C00000"/>
                </a:solidFill>
                <a:latin typeface="+mj-ea"/>
                <a:ea typeface="+mj-ea"/>
              </a:rPr>
              <a:t>工作表（</a:t>
            </a:r>
            <a:r>
              <a:rPr lang="en-US" altLang="zh-CN" sz="3400">
                <a:solidFill>
                  <a:srgbClr val="C00000"/>
                </a:solidFill>
                <a:latin typeface="+mj-ea"/>
                <a:ea typeface="+mj-ea"/>
              </a:rPr>
              <a:t>Sheet</a:t>
            </a:r>
            <a:r>
              <a:rPr lang="zh-CN" altLang="en-US" sz="3400">
                <a:solidFill>
                  <a:srgbClr val="C00000"/>
                </a:solidFill>
                <a:latin typeface="+mj-ea"/>
                <a:ea typeface="+mj-ea"/>
              </a:rPr>
              <a:t>）</a:t>
            </a:r>
            <a:r>
              <a:rPr lang="zh-CN" altLang="en-US" sz="3400" smtClean="0">
                <a:solidFill>
                  <a:srgbClr val="000066"/>
                </a:solidFill>
                <a:latin typeface="+mj-ea"/>
                <a:ea typeface="+mj-ea"/>
              </a:rPr>
              <a:t>：每个</a:t>
            </a:r>
            <a:r>
              <a:rPr lang="zh-CN" altLang="en-US" sz="3400" dirty="0">
                <a:solidFill>
                  <a:srgbClr val="000066"/>
                </a:solidFill>
                <a:latin typeface="+mj-ea"/>
                <a:ea typeface="+mj-ea"/>
              </a:rPr>
              <a:t>工作薄由多个工作表</a:t>
            </a:r>
            <a:r>
              <a:rPr lang="en-US" altLang="zh-CN" sz="3400" dirty="0">
                <a:solidFill>
                  <a:srgbClr val="000066"/>
                </a:solidFill>
                <a:latin typeface="+mj-ea"/>
                <a:ea typeface="+mj-ea"/>
              </a:rPr>
              <a:t>Sheet</a:t>
            </a:r>
            <a:r>
              <a:rPr lang="zh-CN" altLang="en-US" sz="3400">
                <a:solidFill>
                  <a:srgbClr val="000066"/>
                </a:solidFill>
                <a:latin typeface="+mj-ea"/>
                <a:ea typeface="+mj-ea"/>
              </a:rPr>
              <a:t>组成</a:t>
            </a:r>
            <a:r>
              <a:rPr lang="zh-CN" altLang="en-US" sz="3400" smtClean="0">
                <a:solidFill>
                  <a:srgbClr val="000066"/>
                </a:solidFill>
                <a:latin typeface="+mj-ea"/>
                <a:ea typeface="+mj-ea"/>
              </a:rPr>
              <a:t>。</a:t>
            </a:r>
            <a:endParaRPr lang="en-US" altLang="zh-CN" sz="3400" smtClean="0">
              <a:solidFill>
                <a:srgbClr val="000066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zh-CN" sz="3400">
                <a:solidFill>
                  <a:srgbClr val="000066"/>
                </a:solidFill>
                <a:latin typeface="+mj-ea"/>
                <a:ea typeface="+mj-ea"/>
              </a:rPr>
              <a:t> </a:t>
            </a:r>
            <a:r>
              <a:rPr lang="en-US" altLang="zh-CN" sz="3400" smtClean="0">
                <a:solidFill>
                  <a:srgbClr val="000066"/>
                </a:solidFill>
                <a:latin typeface="+mj-ea"/>
                <a:ea typeface="+mj-ea"/>
              </a:rPr>
              <a:t>    </a:t>
            </a:r>
            <a:r>
              <a:rPr lang="zh-CN" altLang="en-US" sz="3400" smtClean="0">
                <a:solidFill>
                  <a:srgbClr val="000066"/>
                </a:solidFill>
                <a:latin typeface="+mj-ea"/>
                <a:ea typeface="+mj-ea"/>
              </a:rPr>
              <a:t>默认</a:t>
            </a:r>
            <a:r>
              <a:rPr lang="en-US" altLang="zh-CN" sz="3400" dirty="0">
                <a:solidFill>
                  <a:srgbClr val="000066"/>
                </a:solidFill>
                <a:latin typeface="+mj-ea"/>
                <a:ea typeface="+mj-ea"/>
              </a:rPr>
              <a:t>Sheet1—Sheet3</a:t>
            </a:r>
            <a:r>
              <a:rPr lang="zh-CN" altLang="en-US" sz="3400" dirty="0">
                <a:solidFill>
                  <a:srgbClr val="000066"/>
                </a:solidFill>
                <a:latin typeface="+mj-ea"/>
                <a:ea typeface="+mj-ea"/>
              </a:rPr>
              <a:t>，可增加、删除</a:t>
            </a:r>
            <a:r>
              <a:rPr lang="en-US" altLang="zh-CN" sz="3400" dirty="0">
                <a:solidFill>
                  <a:srgbClr val="000066"/>
                </a:solidFill>
                <a:latin typeface="+mj-ea"/>
                <a:ea typeface="+mj-ea"/>
              </a:rPr>
              <a:t>Sheet</a:t>
            </a:r>
            <a:r>
              <a:rPr lang="zh-CN" altLang="en-US" sz="3400" dirty="0">
                <a:solidFill>
                  <a:srgbClr val="000066"/>
                </a:solidFill>
                <a:latin typeface="+mj-ea"/>
                <a:ea typeface="+mj-ea"/>
              </a:rPr>
              <a:t>，</a:t>
            </a:r>
            <a:r>
              <a:rPr lang="zh-CN" altLang="en-US" sz="3400">
                <a:solidFill>
                  <a:srgbClr val="000066"/>
                </a:solidFill>
                <a:latin typeface="+mj-ea"/>
                <a:ea typeface="+mj-ea"/>
              </a:rPr>
              <a:t>可</a:t>
            </a:r>
            <a:r>
              <a:rPr lang="zh-CN" altLang="en-US" sz="3400" smtClean="0">
                <a:solidFill>
                  <a:srgbClr val="000066"/>
                </a:solidFill>
                <a:latin typeface="+mj-ea"/>
                <a:ea typeface="+mj-ea"/>
              </a:rPr>
              <a:t>重命名。</a:t>
            </a:r>
            <a:endParaRPr lang="en-US" altLang="zh-CN" sz="3400" smtClean="0">
              <a:solidFill>
                <a:srgbClr val="000066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3400" smtClean="0">
                <a:solidFill>
                  <a:srgbClr val="000066"/>
                </a:solidFill>
                <a:latin typeface="+mj-ea"/>
              </a:rPr>
              <a:t>    </a:t>
            </a:r>
            <a:r>
              <a:rPr lang="zh-CN" altLang="en-US" sz="3400" smtClean="0">
                <a:solidFill>
                  <a:srgbClr val="000066"/>
                </a:solidFill>
                <a:latin typeface="+mj-ea"/>
                <a:ea typeface="+mj-ea"/>
              </a:rPr>
              <a:t>每个</a:t>
            </a:r>
            <a:r>
              <a:rPr lang="zh-CN" altLang="en-US" sz="3400">
                <a:solidFill>
                  <a:srgbClr val="000066"/>
                </a:solidFill>
                <a:latin typeface="+mj-ea"/>
                <a:ea typeface="+mj-ea"/>
              </a:rPr>
              <a:t>工作表由若干行、</a:t>
            </a:r>
            <a:r>
              <a:rPr lang="zh-CN" altLang="en-US" sz="3400" smtClean="0">
                <a:solidFill>
                  <a:srgbClr val="000066"/>
                </a:solidFill>
                <a:latin typeface="+mj-ea"/>
                <a:ea typeface="+mj-ea"/>
              </a:rPr>
              <a:t>列的两维表组成。</a:t>
            </a:r>
            <a:endParaRPr lang="en-US" altLang="zh-CN" sz="3400" dirty="0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11872" y="5562588"/>
            <a:ext cx="12443839" cy="316035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marL="816388" indent="-816388">
              <a:buFont typeface="Wingdings" pitchFamily="2" charset="2"/>
              <a:buChar char="n"/>
              <a:defRPr/>
            </a:pPr>
            <a:r>
              <a:rPr lang="zh-CN" altLang="en-US" sz="3400">
                <a:solidFill>
                  <a:srgbClr val="C00000"/>
                </a:solidFill>
                <a:latin typeface="+mj-ea"/>
                <a:ea typeface="+mj-ea"/>
              </a:rPr>
              <a:t>单元格</a:t>
            </a:r>
            <a:r>
              <a:rPr lang="zh-CN" altLang="en-US" sz="3400" smtClean="0">
                <a:solidFill>
                  <a:srgbClr val="000066"/>
                </a:solidFill>
                <a:latin typeface="+mj-ea"/>
                <a:ea typeface="+mj-ea"/>
              </a:rPr>
              <a:t>：</a:t>
            </a:r>
            <a:r>
              <a:rPr lang="zh-CN" altLang="zh-CN" sz="3600" smtClean="0">
                <a:solidFill>
                  <a:srgbClr val="000066"/>
                </a:solidFill>
              </a:rPr>
              <a:t> </a:t>
            </a:r>
            <a:r>
              <a:rPr lang="zh-CN" altLang="zh-CN" sz="3400">
                <a:solidFill>
                  <a:srgbClr val="000066"/>
                </a:solidFill>
                <a:latin typeface="+mj-ea"/>
                <a:ea typeface="+mj-ea"/>
              </a:rPr>
              <a:t>行和列的交叉为单元格</a:t>
            </a:r>
            <a:r>
              <a:rPr lang="zh-CN" altLang="zh-CN" sz="3400" smtClean="0">
                <a:solidFill>
                  <a:srgbClr val="000066"/>
                </a:solidFill>
                <a:latin typeface="+mj-ea"/>
                <a:ea typeface="+mj-ea"/>
              </a:rPr>
              <a:t>，</a:t>
            </a:r>
            <a:r>
              <a:rPr lang="zh-CN" altLang="en-US" sz="3400" smtClean="0">
                <a:solidFill>
                  <a:srgbClr val="000066"/>
                </a:solidFill>
                <a:latin typeface="+mj-ea"/>
                <a:ea typeface="+mj-ea"/>
              </a:rPr>
              <a:t>存放和显示</a:t>
            </a:r>
            <a:r>
              <a:rPr lang="zh-CN" altLang="zh-CN" sz="3400" smtClean="0">
                <a:solidFill>
                  <a:srgbClr val="000066"/>
                </a:solidFill>
                <a:latin typeface="+mj-ea"/>
                <a:ea typeface="+mj-ea"/>
              </a:rPr>
              <a:t>数据</a:t>
            </a:r>
            <a:r>
              <a:rPr lang="zh-CN" altLang="en-US" sz="3400" smtClean="0">
                <a:solidFill>
                  <a:srgbClr val="000066"/>
                </a:solidFill>
                <a:latin typeface="+mj-ea"/>
                <a:ea typeface="+mj-ea"/>
              </a:rPr>
              <a:t>。</a:t>
            </a:r>
            <a:endParaRPr lang="en-US" altLang="zh-CN" sz="3400" smtClean="0">
              <a:solidFill>
                <a:srgbClr val="000066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3400" b="0" smtClean="0">
                <a:solidFill>
                  <a:srgbClr val="000066"/>
                </a:solidFill>
                <a:latin typeface="+mj-ea"/>
                <a:ea typeface="+mj-ea"/>
              </a:rPr>
              <a:t>    </a:t>
            </a:r>
            <a:r>
              <a:rPr lang="zh-CN" altLang="zh-CN" sz="3600" smtClean="0">
                <a:solidFill>
                  <a:srgbClr val="000066"/>
                </a:solidFill>
                <a:latin typeface="+mj-ea"/>
                <a:ea typeface="+mj-ea"/>
              </a:rPr>
              <a:t>每个</a:t>
            </a:r>
            <a:r>
              <a:rPr lang="zh-CN" altLang="zh-CN" sz="3600">
                <a:solidFill>
                  <a:srgbClr val="000066"/>
                </a:solidFill>
                <a:latin typeface="+mj-ea"/>
                <a:ea typeface="+mj-ea"/>
              </a:rPr>
              <a:t>单元格由唯一的地址</a:t>
            </a:r>
            <a:r>
              <a:rPr lang="zh-CN" altLang="zh-CN" sz="3600" smtClean="0">
                <a:solidFill>
                  <a:srgbClr val="000066"/>
                </a:solidFill>
                <a:latin typeface="+mj-ea"/>
                <a:ea typeface="+mj-ea"/>
              </a:rPr>
              <a:t>标识</a:t>
            </a:r>
            <a:r>
              <a:rPr lang="zh-CN" altLang="en-US" sz="3600" smtClean="0">
                <a:solidFill>
                  <a:srgbClr val="000066"/>
                </a:solidFill>
                <a:latin typeface="+mj-ea"/>
                <a:ea typeface="+mj-ea"/>
              </a:rPr>
              <a:t>：</a:t>
            </a:r>
            <a:r>
              <a:rPr lang="zh-CN" altLang="zh-CN" sz="3600" smtClean="0">
                <a:solidFill>
                  <a:srgbClr val="000066"/>
                </a:solidFill>
                <a:latin typeface="+mj-ea"/>
                <a:ea typeface="+mj-ea"/>
              </a:rPr>
              <a:t>列</a:t>
            </a:r>
            <a:r>
              <a:rPr lang="zh-CN" altLang="zh-CN" sz="3600">
                <a:solidFill>
                  <a:srgbClr val="000066"/>
                </a:solidFill>
                <a:latin typeface="+mj-ea"/>
                <a:ea typeface="+mj-ea"/>
              </a:rPr>
              <a:t>号行</a:t>
            </a:r>
            <a:r>
              <a:rPr lang="zh-CN" altLang="zh-CN" sz="3600" smtClean="0">
                <a:solidFill>
                  <a:srgbClr val="000066"/>
                </a:solidFill>
                <a:latin typeface="+mj-ea"/>
                <a:ea typeface="+mj-ea"/>
              </a:rPr>
              <a:t>号</a:t>
            </a:r>
            <a:r>
              <a:rPr lang="en-US" altLang="zh-CN" sz="3600" smtClean="0">
                <a:solidFill>
                  <a:srgbClr val="000066"/>
                </a:solidFill>
                <a:latin typeface="+mj-ea"/>
                <a:ea typeface="+mj-ea"/>
              </a:rPr>
              <a:t>  </a:t>
            </a:r>
          </a:p>
          <a:p>
            <a:pPr>
              <a:defRPr/>
            </a:pPr>
            <a:r>
              <a:rPr lang="en-US" altLang="zh-CN" sz="3400" b="0" smtClean="0">
                <a:solidFill>
                  <a:srgbClr val="000066"/>
                </a:solidFill>
                <a:latin typeface="+mj-ea"/>
                <a:ea typeface="+mj-ea"/>
              </a:rPr>
              <a:t>	</a:t>
            </a:r>
            <a:r>
              <a:rPr lang="zh-CN" altLang="en-US" sz="3400" smtClean="0">
                <a:solidFill>
                  <a:srgbClr val="000066"/>
                </a:solidFill>
                <a:latin typeface="+mj-ea"/>
                <a:ea typeface="+mj-ea"/>
              </a:rPr>
              <a:t>列号： </a:t>
            </a:r>
            <a:r>
              <a:rPr lang="en-US" altLang="zh-CN" sz="3400" dirty="0">
                <a:solidFill>
                  <a:srgbClr val="000066"/>
                </a:solidFill>
                <a:latin typeface="+mj-ea"/>
                <a:ea typeface="+mj-ea"/>
              </a:rPr>
              <a:t>A</a:t>
            </a:r>
            <a:r>
              <a:rPr lang="zh-CN" altLang="en-US" sz="3400" dirty="0">
                <a:solidFill>
                  <a:srgbClr val="000066"/>
                </a:solidFill>
                <a:latin typeface="+mj-ea"/>
                <a:ea typeface="+mj-ea"/>
              </a:rPr>
              <a:t>、</a:t>
            </a:r>
            <a:r>
              <a:rPr lang="en-US" altLang="zh-CN" sz="3400" dirty="0">
                <a:solidFill>
                  <a:srgbClr val="000066"/>
                </a:solidFill>
                <a:latin typeface="+mj-ea"/>
                <a:ea typeface="+mj-ea"/>
              </a:rPr>
              <a:t>B</a:t>
            </a:r>
            <a:r>
              <a:rPr lang="zh-CN" altLang="en-US" sz="3400">
                <a:solidFill>
                  <a:srgbClr val="000066"/>
                </a:solidFill>
                <a:latin typeface="+mj-ea"/>
                <a:ea typeface="+mj-ea"/>
              </a:rPr>
              <a:t>、</a:t>
            </a:r>
            <a:r>
              <a:rPr lang="en-US" altLang="zh-CN" sz="3400" smtClean="0">
                <a:solidFill>
                  <a:srgbClr val="000066"/>
                </a:solidFill>
                <a:latin typeface="+mj-ea"/>
                <a:ea typeface="+mj-ea"/>
              </a:rPr>
              <a:t>…Z</a:t>
            </a:r>
            <a:r>
              <a:rPr lang="zh-CN" altLang="en-US" sz="3400" smtClean="0">
                <a:solidFill>
                  <a:srgbClr val="000066"/>
                </a:solidFill>
                <a:latin typeface="+mj-ea"/>
                <a:ea typeface="+mj-ea"/>
              </a:rPr>
              <a:t>、</a:t>
            </a:r>
            <a:r>
              <a:rPr lang="en-US" altLang="zh-CN" sz="3400" dirty="0">
                <a:solidFill>
                  <a:srgbClr val="000066"/>
                </a:solidFill>
                <a:latin typeface="+mj-ea"/>
                <a:ea typeface="+mj-ea"/>
              </a:rPr>
              <a:t>AA</a:t>
            </a:r>
            <a:r>
              <a:rPr lang="zh-CN" altLang="en-US" sz="3400" dirty="0">
                <a:solidFill>
                  <a:srgbClr val="000066"/>
                </a:solidFill>
                <a:latin typeface="+mj-ea"/>
                <a:ea typeface="+mj-ea"/>
              </a:rPr>
              <a:t>、</a:t>
            </a:r>
            <a:r>
              <a:rPr lang="en-US" altLang="zh-CN" sz="3400" dirty="0">
                <a:solidFill>
                  <a:srgbClr val="000066"/>
                </a:solidFill>
                <a:latin typeface="+mj-ea"/>
                <a:ea typeface="+mj-ea"/>
              </a:rPr>
              <a:t>AB</a:t>
            </a:r>
            <a:r>
              <a:rPr lang="zh-CN" altLang="en-US" sz="3400" dirty="0">
                <a:solidFill>
                  <a:srgbClr val="000066"/>
                </a:solidFill>
                <a:latin typeface="+mj-ea"/>
                <a:ea typeface="+mj-ea"/>
              </a:rPr>
              <a:t>、</a:t>
            </a:r>
            <a:r>
              <a:rPr lang="en-US" altLang="zh-CN" sz="3400" dirty="0">
                <a:solidFill>
                  <a:srgbClr val="000066"/>
                </a:solidFill>
                <a:latin typeface="+mj-ea"/>
                <a:ea typeface="+mj-ea"/>
              </a:rPr>
              <a:t>…</a:t>
            </a:r>
            <a:r>
              <a:rPr lang="zh-CN" altLang="en-US" sz="3400" dirty="0">
                <a:solidFill>
                  <a:srgbClr val="000066"/>
                </a:solidFill>
                <a:latin typeface="+mj-ea"/>
                <a:ea typeface="+mj-ea"/>
              </a:rPr>
              <a:t>、</a:t>
            </a:r>
            <a:r>
              <a:rPr lang="en-US" altLang="zh-CN" sz="3400" dirty="0">
                <a:solidFill>
                  <a:srgbClr val="000066"/>
                </a:solidFill>
                <a:latin typeface="+mj-ea"/>
                <a:ea typeface="+mj-ea"/>
              </a:rPr>
              <a:t> XFD</a:t>
            </a:r>
            <a:r>
              <a:rPr lang="zh-CN" altLang="en-US" sz="3400" dirty="0">
                <a:solidFill>
                  <a:srgbClr val="000066"/>
                </a:solidFill>
                <a:latin typeface="+mj-ea"/>
                <a:ea typeface="+mj-ea"/>
              </a:rPr>
              <a:t>，最多</a:t>
            </a:r>
            <a:r>
              <a:rPr lang="en-US" altLang="zh-CN" sz="3400">
                <a:solidFill>
                  <a:srgbClr val="000066"/>
                </a:solidFill>
                <a:latin typeface="+mj-ea"/>
                <a:ea typeface="+mj-ea"/>
              </a:rPr>
              <a:t>16384</a:t>
            </a:r>
            <a:r>
              <a:rPr lang="zh-CN" altLang="en-US" sz="3400" smtClean="0">
                <a:solidFill>
                  <a:srgbClr val="000066"/>
                </a:solidFill>
                <a:latin typeface="+mj-ea"/>
                <a:ea typeface="+mj-ea"/>
              </a:rPr>
              <a:t>列</a:t>
            </a:r>
            <a:endParaRPr lang="en-US" altLang="zh-CN" sz="3400" smtClean="0">
              <a:solidFill>
                <a:srgbClr val="000066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3400" smtClean="0">
                <a:solidFill>
                  <a:srgbClr val="000066"/>
                </a:solidFill>
                <a:latin typeface="+mj-ea"/>
              </a:rPr>
              <a:t>    </a:t>
            </a:r>
            <a:r>
              <a:rPr lang="zh-CN" altLang="en-US" sz="3400" smtClean="0">
                <a:solidFill>
                  <a:srgbClr val="000066"/>
                </a:solidFill>
                <a:latin typeface="+mj-ea"/>
                <a:ea typeface="+mj-ea"/>
              </a:rPr>
              <a:t>行</a:t>
            </a:r>
            <a:r>
              <a:rPr lang="zh-CN" altLang="en-US" sz="3400">
                <a:solidFill>
                  <a:srgbClr val="000066"/>
                </a:solidFill>
                <a:latin typeface="+mj-ea"/>
                <a:ea typeface="+mj-ea"/>
              </a:rPr>
              <a:t>号：</a:t>
            </a:r>
            <a:r>
              <a:rPr lang="en-US" altLang="zh-CN" sz="3400">
                <a:solidFill>
                  <a:srgbClr val="000066"/>
                </a:solidFill>
                <a:latin typeface="+mj-ea"/>
                <a:ea typeface="+mj-ea"/>
              </a:rPr>
              <a:t>1—1048576</a:t>
            </a:r>
            <a:r>
              <a:rPr lang="zh-CN" altLang="en-US" sz="3400" smtClean="0">
                <a:solidFill>
                  <a:srgbClr val="000066"/>
                </a:solidFill>
                <a:latin typeface="+mj-ea"/>
                <a:ea typeface="+mj-ea"/>
              </a:rPr>
              <a:t>；</a:t>
            </a:r>
            <a:endParaRPr lang="en-US" altLang="zh-CN" sz="3400" smtClean="0">
              <a:solidFill>
                <a:srgbClr val="000066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zh-CN" sz="3400">
                <a:solidFill>
                  <a:srgbClr val="000066"/>
                </a:solidFill>
                <a:latin typeface="+mj-ea"/>
                <a:ea typeface="+mj-ea"/>
              </a:rPr>
              <a:t> </a:t>
            </a:r>
            <a:r>
              <a:rPr lang="en-US" altLang="zh-CN" sz="3400" smtClean="0">
                <a:solidFill>
                  <a:srgbClr val="000066"/>
                </a:solidFill>
                <a:latin typeface="+mj-ea"/>
                <a:ea typeface="+mj-ea"/>
              </a:rPr>
              <a:t>   </a:t>
            </a:r>
            <a:r>
              <a:rPr lang="zh-CN" altLang="en-US" sz="3400">
                <a:solidFill>
                  <a:srgbClr val="C00000"/>
                </a:solidFill>
                <a:latin typeface="+mj-ea"/>
                <a:ea typeface="+mj-ea"/>
              </a:rPr>
              <a:t>活动单元格</a:t>
            </a:r>
            <a:r>
              <a:rPr lang="zh-CN" altLang="en-US" sz="3400" smtClean="0">
                <a:solidFill>
                  <a:srgbClr val="000066"/>
                </a:solidFill>
                <a:latin typeface="+mj-ea"/>
                <a:ea typeface="+mj-ea"/>
              </a:rPr>
              <a:t>：</a:t>
            </a:r>
            <a:r>
              <a:rPr lang="zh-CN" altLang="zh-CN" sz="3400">
                <a:solidFill>
                  <a:srgbClr val="000066"/>
                </a:solidFill>
                <a:latin typeface="+mj-ea"/>
                <a:ea typeface="+mj-ea"/>
              </a:rPr>
              <a:t>当前正在使用的单元格</a:t>
            </a:r>
            <a:endParaRPr lang="en-US" altLang="zh-CN" sz="3400">
              <a:solidFill>
                <a:srgbClr val="000066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zh-CN" sz="3400" dirty="0">
              <a:solidFill>
                <a:srgbClr val="00006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2629017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8971757" y="2643192"/>
            <a:ext cx="439248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514350" indent="-514350" eaLnBrk="1" hangingPunct="1">
              <a:buFont typeface="Wingdings" pitchFamily="2" charset="2"/>
              <a:buChar char="n"/>
              <a:defRPr/>
            </a:pPr>
            <a:r>
              <a:rPr lang="zh-CN" altLang="en-US" smtClean="0">
                <a:latin typeface="+mj-ea"/>
                <a:ea typeface="+mj-ea"/>
              </a:rPr>
              <a:t>数据输入</a:t>
            </a:r>
            <a:endParaRPr lang="en-US" altLang="zh-CN" smtClean="0">
              <a:latin typeface="+mj-ea"/>
              <a:ea typeface="+mj-ea"/>
            </a:endParaRPr>
          </a:p>
          <a:p>
            <a:pPr eaLnBrk="1" hangingPunct="1">
              <a:defRPr/>
            </a:pPr>
            <a:r>
              <a:rPr lang="en-US" altLang="zh-CN">
                <a:latin typeface="+mj-ea"/>
                <a:ea typeface="+mj-ea"/>
              </a:rPr>
              <a:t> </a:t>
            </a:r>
            <a:r>
              <a:rPr lang="en-US" altLang="zh-CN" smtClean="0">
                <a:latin typeface="+mj-ea"/>
                <a:ea typeface="+mj-ea"/>
              </a:rPr>
              <a:t> </a:t>
            </a:r>
            <a:r>
              <a:rPr lang="zh-CN" altLang="en-US" smtClean="0">
                <a:latin typeface="+mj-ea"/>
                <a:ea typeface="+mj-ea"/>
              </a:rPr>
              <a:t>数据类型、填充柄</a:t>
            </a:r>
            <a:endParaRPr lang="en-US" altLang="zh-CN" smtClean="0">
              <a:latin typeface="+mj-ea"/>
              <a:ea typeface="+mj-ea"/>
            </a:endParaRPr>
          </a:p>
          <a:p>
            <a:pPr marL="457200" indent="-457200" eaLnBrk="1" hangingPunct="1">
              <a:buFont typeface="Wingdings" pitchFamily="2" charset="2"/>
              <a:buChar char="n"/>
              <a:defRPr/>
            </a:pPr>
            <a:r>
              <a:rPr lang="zh-CN" altLang="en-US">
                <a:latin typeface="+mj-ea"/>
              </a:rPr>
              <a:t>格式化</a:t>
            </a:r>
            <a:endParaRPr lang="en-US" altLang="zh-CN">
              <a:latin typeface="+mj-ea"/>
            </a:endParaRPr>
          </a:p>
          <a:p>
            <a:pPr eaLnBrk="1" hangingPunct="1">
              <a:defRPr/>
            </a:pPr>
            <a:r>
              <a:rPr lang="en-US" altLang="zh-CN" smtClean="0">
                <a:latin typeface="+mj-ea"/>
                <a:ea typeface="+mj-ea"/>
              </a:rPr>
              <a:t>  </a:t>
            </a:r>
            <a:r>
              <a:rPr lang="zh-CN" altLang="en-US" smtClean="0">
                <a:latin typeface="+mj-ea"/>
                <a:ea typeface="+mj-ea"/>
              </a:rPr>
              <a:t>设置格式、条件格式</a:t>
            </a:r>
            <a:endParaRPr lang="en-US" altLang="zh-CN" smtClean="0">
              <a:latin typeface="+mj-ea"/>
              <a:ea typeface="+mj-ea"/>
            </a:endParaRPr>
          </a:p>
          <a:p>
            <a:pPr marL="457200" indent="-457200" eaLnBrk="1" hangingPunct="1">
              <a:buFont typeface="Wingdings" pitchFamily="2" charset="2"/>
              <a:buChar char="n"/>
              <a:defRPr/>
            </a:pPr>
            <a:r>
              <a:rPr lang="zh-CN" altLang="en-US" smtClean="0">
                <a:latin typeface="+mj-ea"/>
                <a:ea typeface="+mj-ea"/>
              </a:rPr>
              <a:t>公式</a:t>
            </a:r>
            <a:endParaRPr lang="en-US" altLang="zh-CN" smtClean="0">
              <a:latin typeface="+mj-ea"/>
              <a:ea typeface="+mj-ea"/>
            </a:endParaRPr>
          </a:p>
          <a:p>
            <a:pPr eaLnBrk="1" hangingPunct="1">
              <a:defRPr/>
            </a:pPr>
            <a:r>
              <a:rPr lang="en-US" altLang="zh-CN">
                <a:latin typeface="+mj-ea"/>
                <a:ea typeface="+mj-ea"/>
              </a:rPr>
              <a:t> </a:t>
            </a:r>
            <a:r>
              <a:rPr lang="en-US" altLang="zh-CN" smtClean="0">
                <a:latin typeface="+mj-ea"/>
                <a:ea typeface="+mj-ea"/>
              </a:rPr>
              <a:t> </a:t>
            </a:r>
            <a:r>
              <a:rPr lang="zh-CN" altLang="en-US" smtClean="0">
                <a:latin typeface="+mj-ea"/>
                <a:ea typeface="+mj-ea"/>
              </a:rPr>
              <a:t>公式书写、填充柄</a:t>
            </a:r>
            <a:endParaRPr lang="en-US" altLang="zh-CN" smtClean="0">
              <a:latin typeface="+mj-ea"/>
              <a:ea typeface="+mj-ea"/>
            </a:endParaRPr>
          </a:p>
          <a:p>
            <a:pPr marL="457200" indent="-457200" eaLnBrk="1" hangingPunct="1">
              <a:buFont typeface="Wingdings" pitchFamily="2" charset="2"/>
              <a:buChar char="n"/>
              <a:defRPr/>
            </a:pPr>
            <a:r>
              <a:rPr lang="zh-CN" altLang="en-US" smtClean="0">
                <a:latin typeface="+mj-ea"/>
                <a:ea typeface="+mj-ea"/>
              </a:rPr>
              <a:t>函数</a:t>
            </a:r>
            <a:endParaRPr lang="en-US" altLang="zh-CN" smtClean="0">
              <a:latin typeface="+mj-ea"/>
              <a:ea typeface="+mj-ea"/>
            </a:endParaRPr>
          </a:p>
          <a:p>
            <a:pPr eaLnBrk="1" hangingPunct="1">
              <a:defRPr/>
            </a:pPr>
            <a:r>
              <a:rPr lang="en-US" altLang="zh-CN">
                <a:latin typeface="+mj-ea"/>
                <a:ea typeface="+mj-ea"/>
              </a:rPr>
              <a:t> </a:t>
            </a:r>
            <a:r>
              <a:rPr lang="en-US" altLang="zh-CN" smtClean="0">
                <a:latin typeface="+mj-ea"/>
                <a:ea typeface="+mj-ea"/>
              </a:rPr>
              <a:t> </a:t>
            </a:r>
            <a:r>
              <a:rPr lang="zh-CN" altLang="en-US" smtClean="0">
                <a:latin typeface="+mj-ea"/>
                <a:ea typeface="+mj-ea"/>
              </a:rPr>
              <a:t>函数调用形式</a:t>
            </a:r>
            <a:endParaRPr lang="en-US" altLang="zh-CN" smtClean="0">
              <a:latin typeface="+mj-ea"/>
              <a:ea typeface="+mj-ea"/>
            </a:endParaRPr>
          </a:p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9835852" y="1882180"/>
            <a:ext cx="252028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smtClean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要点</a:t>
            </a:r>
            <a:endParaRPr lang="zh-CN" altLang="en-US" sz="3600">
              <a:solidFill>
                <a:srgbClr val="A5002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17" y="1447800"/>
            <a:ext cx="8850239" cy="69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91316" y="298004"/>
            <a:ext cx="10186458" cy="923326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>
            <a:lvl1pPr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130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130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130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130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57200" lvl="1" indent="0" algn="ctr" eaLnBrk="1" hangingPunct="1">
              <a:spcBef>
                <a:spcPct val="50000"/>
              </a:spcBef>
              <a:defRPr/>
            </a:pPr>
            <a:r>
              <a:rPr lang="zh-CN" altLang="en-US" sz="5400" smtClean="0">
                <a:solidFill>
                  <a:srgbClr val="F8F8F8"/>
                </a:solidFill>
                <a:latin typeface="黑体" pitchFamily="49" charset="-122"/>
                <a:ea typeface="黑体" pitchFamily="49" charset="-122"/>
                <a:hlinkClick r:id="rId3" action="ppaction://hlinkfile"/>
              </a:rPr>
              <a:t>实验</a:t>
            </a:r>
            <a:r>
              <a:rPr lang="zh-CN" altLang="en-US" sz="5400">
                <a:solidFill>
                  <a:srgbClr val="F8F8F8"/>
                </a:solidFill>
                <a:latin typeface="黑体" pitchFamily="49" charset="-122"/>
                <a:ea typeface="黑体" pitchFamily="49" charset="-122"/>
                <a:hlinkClick r:id="rId3" action="ppaction://hlinkfile"/>
              </a:rPr>
              <a:t>一</a:t>
            </a:r>
            <a:r>
              <a:rPr lang="zh-CN" altLang="en-US" sz="5400">
                <a:solidFill>
                  <a:srgbClr val="F8F8F8"/>
                </a:solidFill>
                <a:latin typeface="黑体" pitchFamily="49" charset="-122"/>
                <a:ea typeface="黑体" pitchFamily="49" charset="-122"/>
              </a:rPr>
              <a:t>工作表基本</a:t>
            </a:r>
            <a:r>
              <a:rPr lang="zh-CN" altLang="en-US" sz="5400" smtClean="0">
                <a:solidFill>
                  <a:srgbClr val="F8F8F8"/>
                </a:solidFill>
                <a:latin typeface="黑体" pitchFamily="49" charset="-122"/>
                <a:ea typeface="黑体" pitchFamily="49" charset="-122"/>
              </a:rPr>
              <a:t>操作</a:t>
            </a:r>
            <a:endParaRPr lang="en-US" altLang="zh-CN" sz="5400">
              <a:solidFill>
                <a:srgbClr val="F8F8F8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-1116" y="463022"/>
            <a:ext cx="12434368" cy="83099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91435" tIns="45718" rIns="91435" bIns="45718">
            <a:spAutoFit/>
          </a:bodyPr>
          <a:lstStyle>
            <a:lvl1pPr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130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130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130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130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数据输入</a:t>
            </a:r>
            <a:endParaRPr lang="zh-CN" altLang="en-US" sz="48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7825" y="2234154"/>
            <a:ext cx="12722403" cy="1448225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>
              <a:defRPr/>
            </a:pPr>
            <a:r>
              <a:rPr lang="zh-CN" altLang="en-US" dirty="0">
                <a:solidFill>
                  <a:srgbClr val="000066"/>
                </a:solidFill>
                <a:latin typeface="+mj-ea"/>
                <a:ea typeface="+mj-ea"/>
              </a:rPr>
              <a:t>数值型：用于</a:t>
            </a:r>
            <a:r>
              <a:rPr lang="zh-CN" altLang="zh-CN">
                <a:solidFill>
                  <a:srgbClr val="000066"/>
                </a:solidFill>
                <a:latin typeface="+mj-ea"/>
                <a:ea typeface="+mj-ea"/>
              </a:rPr>
              <a:t>算术运算</a:t>
            </a:r>
            <a:r>
              <a:rPr lang="zh-CN" altLang="en-US" smtClean="0">
                <a:solidFill>
                  <a:srgbClr val="000066"/>
                </a:solidFill>
                <a:latin typeface="+mj-ea"/>
                <a:ea typeface="+mj-ea"/>
              </a:rPr>
              <a:t>。</a:t>
            </a:r>
            <a:endParaRPr lang="en-US" altLang="zh-CN" smtClean="0">
              <a:solidFill>
                <a:srgbClr val="000066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zh-CN">
                <a:solidFill>
                  <a:srgbClr val="000066"/>
                </a:solidFill>
                <a:latin typeface="+mj-ea"/>
                <a:ea typeface="+mj-ea"/>
              </a:rPr>
              <a:t> </a:t>
            </a:r>
            <a:r>
              <a:rPr lang="en-US" altLang="zh-CN" smtClean="0">
                <a:solidFill>
                  <a:srgbClr val="000066"/>
                </a:solidFill>
                <a:latin typeface="+mj-ea"/>
                <a:ea typeface="+mj-ea"/>
              </a:rPr>
              <a:t>      </a:t>
            </a:r>
            <a:r>
              <a:rPr lang="zh-CN" altLang="zh-CN" smtClean="0">
                <a:solidFill>
                  <a:srgbClr val="000066"/>
                </a:solidFill>
                <a:latin typeface="+mj-ea"/>
                <a:ea typeface="+mj-ea"/>
              </a:rPr>
              <a:t>数据</a:t>
            </a:r>
            <a:r>
              <a:rPr lang="zh-CN" altLang="zh-CN">
                <a:solidFill>
                  <a:srgbClr val="000066"/>
                </a:solidFill>
                <a:latin typeface="+mj-ea"/>
                <a:ea typeface="+mj-ea"/>
              </a:rPr>
              <a:t>太</a:t>
            </a:r>
            <a:r>
              <a:rPr lang="zh-CN" altLang="zh-CN" smtClean="0">
                <a:solidFill>
                  <a:srgbClr val="000066"/>
                </a:solidFill>
                <a:latin typeface="+mj-ea"/>
                <a:ea typeface="+mj-ea"/>
              </a:rPr>
              <a:t>长</a:t>
            </a:r>
            <a:r>
              <a:rPr lang="zh-CN" altLang="en-US" smtClean="0">
                <a:solidFill>
                  <a:srgbClr val="000066"/>
                </a:solidFill>
                <a:latin typeface="+mj-ea"/>
                <a:ea typeface="+mj-ea"/>
              </a:rPr>
              <a:t>单元格以科学计数法显示，编辑栏精确显示</a:t>
            </a:r>
            <a:r>
              <a:rPr lang="zh-CN" altLang="zh-CN" smtClean="0">
                <a:solidFill>
                  <a:srgbClr val="000066"/>
                </a:solidFill>
                <a:latin typeface="+mj-ea"/>
                <a:ea typeface="+mj-ea"/>
              </a:rPr>
              <a:t>时则显示</a:t>
            </a:r>
            <a:endParaRPr lang="en-US" altLang="zh-CN" smtClean="0">
              <a:solidFill>
                <a:srgbClr val="000066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zh-CN">
                <a:solidFill>
                  <a:srgbClr val="000066"/>
                </a:solidFill>
                <a:latin typeface="+mj-ea"/>
                <a:ea typeface="+mj-ea"/>
              </a:rPr>
              <a:t> </a:t>
            </a:r>
            <a:r>
              <a:rPr lang="en-US" altLang="zh-CN" smtClean="0">
                <a:solidFill>
                  <a:srgbClr val="000066"/>
                </a:solidFill>
                <a:latin typeface="+mj-ea"/>
                <a:ea typeface="+mj-ea"/>
              </a:rPr>
              <a:t>      </a:t>
            </a:r>
            <a:r>
              <a:rPr lang="zh-CN" altLang="en-US" smtClean="0">
                <a:solidFill>
                  <a:srgbClr val="000066"/>
                </a:solidFill>
                <a:latin typeface="+mj-ea"/>
                <a:ea typeface="+mj-ea"/>
              </a:rPr>
              <a:t>例</a:t>
            </a:r>
            <a:r>
              <a:rPr lang="en-US" altLang="zh-CN">
                <a:solidFill>
                  <a:srgbClr val="000066"/>
                </a:solidFill>
                <a:latin typeface="+mj-ea"/>
                <a:ea typeface="+mj-ea"/>
              </a:rPr>
              <a:t>123451234512 </a:t>
            </a:r>
            <a:r>
              <a:rPr lang="zh-CN" altLang="en-US" smtClean="0">
                <a:solidFill>
                  <a:srgbClr val="000066"/>
                </a:solidFill>
                <a:latin typeface="+mj-ea"/>
                <a:ea typeface="+mj-ea"/>
              </a:rPr>
              <a:t>显示</a:t>
            </a:r>
            <a:r>
              <a:rPr lang="en-US" altLang="zh-CN" smtClean="0">
                <a:solidFill>
                  <a:srgbClr val="000066"/>
                </a:solidFill>
                <a:latin typeface="+mj-ea"/>
                <a:ea typeface="+mj-ea"/>
              </a:rPr>
              <a:t>1.23E+11</a:t>
            </a:r>
            <a:r>
              <a:rPr lang="zh-CN" altLang="en-US" dirty="0">
                <a:solidFill>
                  <a:srgbClr val="000066"/>
                </a:solidFill>
                <a:latin typeface="+mj-ea"/>
                <a:ea typeface="+mj-ea"/>
              </a:rPr>
              <a:t>，称科学计数法</a:t>
            </a:r>
            <a:endParaRPr lang="en-US" altLang="zh-CN" dirty="0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8512" y="3880401"/>
            <a:ext cx="12421224" cy="108060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>
              <a:defRPr/>
            </a:pPr>
            <a:r>
              <a:rPr lang="en-US" altLang="zh-CN" smtClean="0">
                <a:solidFill>
                  <a:srgbClr val="000066"/>
                </a:solidFill>
                <a:latin typeface="+mj-ea"/>
                <a:ea typeface="+mj-ea"/>
              </a:rPr>
              <a:t> </a:t>
            </a:r>
            <a:r>
              <a:rPr lang="zh-CN" altLang="zh-CN" smtClean="0">
                <a:solidFill>
                  <a:srgbClr val="000066"/>
                </a:solidFill>
                <a:latin typeface="+mj-ea"/>
                <a:ea typeface="+mj-ea"/>
              </a:rPr>
              <a:t>文本型</a:t>
            </a:r>
            <a:r>
              <a:rPr lang="zh-CN" altLang="en-US" smtClean="0">
                <a:solidFill>
                  <a:srgbClr val="000066"/>
                </a:solidFill>
                <a:latin typeface="+mj-ea"/>
                <a:ea typeface="+mj-ea"/>
              </a:rPr>
              <a:t>：任何字符，</a:t>
            </a:r>
            <a:r>
              <a:rPr lang="zh-CN" altLang="zh-CN">
                <a:solidFill>
                  <a:srgbClr val="000066"/>
                </a:solidFill>
                <a:latin typeface="+mj-ea"/>
                <a:ea typeface="+mj-ea"/>
              </a:rPr>
              <a:t>不能进行算术运算</a:t>
            </a:r>
            <a:r>
              <a:rPr lang="zh-CN" altLang="en-US" smtClean="0">
                <a:solidFill>
                  <a:srgbClr val="000066"/>
                </a:solidFill>
                <a:latin typeface="+mj-ea"/>
                <a:ea typeface="+mj-ea"/>
              </a:rPr>
              <a:t>。</a:t>
            </a:r>
            <a:endParaRPr lang="en-US" altLang="zh-CN" dirty="0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8512" y="5554588"/>
            <a:ext cx="10448650" cy="800089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>
              <a:defRPr/>
            </a:pPr>
            <a:r>
              <a:rPr lang="zh-CN" altLang="en-US" smtClean="0">
                <a:solidFill>
                  <a:srgbClr val="000066"/>
                </a:solidFill>
                <a:latin typeface="+mj-ea"/>
                <a:ea typeface="+mj-ea"/>
              </a:rPr>
              <a:t> 日期</a:t>
            </a:r>
            <a:r>
              <a:rPr lang="zh-CN" altLang="en-US">
                <a:solidFill>
                  <a:srgbClr val="000066"/>
                </a:solidFill>
                <a:latin typeface="+mj-ea"/>
                <a:ea typeface="+mj-ea"/>
              </a:rPr>
              <a:t>型</a:t>
            </a:r>
            <a:r>
              <a:rPr lang="zh-CN" altLang="en-US" smtClean="0">
                <a:solidFill>
                  <a:srgbClr val="000066"/>
                </a:solidFill>
                <a:latin typeface="+mj-ea"/>
                <a:ea typeface="+mj-ea"/>
              </a:rPr>
              <a:t>：形式</a:t>
            </a:r>
            <a:r>
              <a:rPr lang="zh-CN" altLang="zh-CN" smtClean="0">
                <a:solidFill>
                  <a:srgbClr val="000066"/>
                </a:solidFill>
                <a:latin typeface="+mj-ea"/>
                <a:ea typeface="+mj-ea"/>
              </a:rPr>
              <a:t>：</a:t>
            </a:r>
            <a:r>
              <a:rPr lang="en-US" altLang="zh-CN" smtClean="0">
                <a:solidFill>
                  <a:srgbClr val="000066"/>
                </a:solidFill>
                <a:latin typeface="+mj-ea"/>
                <a:ea typeface="+mj-ea"/>
              </a:rPr>
              <a:t>mm/dd/yy</a:t>
            </a:r>
            <a:r>
              <a:rPr lang="zh-CN" altLang="zh-CN" smtClean="0">
                <a:solidFill>
                  <a:srgbClr val="000066"/>
                </a:solidFill>
                <a:latin typeface="+mj-ea"/>
                <a:ea typeface="+mj-ea"/>
              </a:rPr>
              <a:t>、</a:t>
            </a:r>
            <a:r>
              <a:rPr lang="en-US" altLang="zh-CN" smtClean="0">
                <a:solidFill>
                  <a:srgbClr val="000066"/>
                </a:solidFill>
                <a:latin typeface="+mj-ea"/>
                <a:ea typeface="+mj-ea"/>
              </a:rPr>
              <a:t>dd-mm-yy</a:t>
            </a:r>
            <a:endParaRPr lang="zh-CN" altLang="zh-CN" dirty="0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1050875" y="4762500"/>
            <a:ext cx="5345795" cy="60453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lIns="130622" tIns="65311" rIns="130622" bIns="65311" anchor="ctr"/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+mj-ea"/>
                <a:ea typeface="+mj-ea"/>
              </a:rPr>
              <a:t>如何区分数字组成的字符串？</a:t>
            </a:r>
            <a:endParaRPr lang="zh-CN" altLang="en-US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9" name="Rectangle 44"/>
          <p:cNvSpPr>
            <a:spLocks noChangeArrowheads="1"/>
          </p:cNvSpPr>
          <p:nvPr/>
        </p:nvSpPr>
        <p:spPr bwMode="auto">
          <a:xfrm>
            <a:off x="6396671" y="4762500"/>
            <a:ext cx="4410490" cy="59614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lIns="130622" tIns="65311" rIns="130622" bIns="65311" anchor="ctr"/>
          <a:lstStyle/>
          <a:p>
            <a:r>
              <a:rPr lang="zh-CN" altLang="en-US" dirty="0" smtClean="0">
                <a:solidFill>
                  <a:srgbClr val="000066"/>
                </a:solidFill>
                <a:latin typeface="+mj-ea"/>
                <a:ea typeface="+mj-ea"/>
              </a:rPr>
              <a:t>数字前</a:t>
            </a:r>
            <a:r>
              <a:rPr lang="zh-CN" altLang="en-US" smtClean="0">
                <a:solidFill>
                  <a:srgbClr val="000066"/>
                </a:solidFill>
                <a:latin typeface="+mj-ea"/>
                <a:ea typeface="+mj-ea"/>
              </a:rPr>
              <a:t>加</a:t>
            </a:r>
            <a:r>
              <a:rPr lang="en-US" altLang="zh-CN" smtClean="0">
                <a:solidFill>
                  <a:srgbClr val="000066"/>
                </a:solidFill>
                <a:latin typeface="+mj-ea"/>
                <a:ea typeface="+mj-ea"/>
              </a:rPr>
              <a:t>’</a:t>
            </a:r>
            <a:r>
              <a:rPr lang="zh-CN" altLang="en-US" smtClean="0">
                <a:solidFill>
                  <a:srgbClr val="000066"/>
                </a:solidFill>
                <a:latin typeface="+mj-ea"/>
                <a:ea typeface="+mj-ea"/>
              </a:rPr>
              <a:t>例如</a:t>
            </a:r>
            <a:r>
              <a:rPr lang="en-US" altLang="zh-CN" smtClean="0">
                <a:solidFill>
                  <a:srgbClr val="000066"/>
                </a:solidFill>
                <a:latin typeface="+mj-ea"/>
                <a:ea typeface="+mj-ea"/>
              </a:rPr>
              <a:t>’130001</a:t>
            </a:r>
            <a:endParaRPr lang="zh-CN" altLang="en-US" dirty="0">
              <a:solidFill>
                <a:srgbClr val="000066"/>
              </a:solidFill>
              <a:latin typeface="+mj-ea"/>
              <a:ea typeface="+mj-ea"/>
            </a:endParaRPr>
          </a:p>
        </p:txBody>
      </p:sp>
      <p:pic>
        <p:nvPicPr>
          <p:cNvPr id="10" name="图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2036" y="4618484"/>
            <a:ext cx="1575175" cy="715839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1" name="Rectangle 44"/>
          <p:cNvSpPr>
            <a:spLocks noChangeArrowheads="1"/>
          </p:cNvSpPr>
          <p:nvPr/>
        </p:nvSpPr>
        <p:spPr bwMode="auto">
          <a:xfrm>
            <a:off x="10265812" y="3970412"/>
            <a:ext cx="1853565" cy="52861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lIns="130622" tIns="65311" rIns="130622" bIns="65311" anchor="ctr"/>
          <a:lstStyle/>
          <a:p>
            <a:r>
              <a:rPr lang="zh-CN" altLang="en-US" smtClean="0">
                <a:solidFill>
                  <a:srgbClr val="000066"/>
                </a:solidFill>
                <a:latin typeface="+mj-ea"/>
                <a:ea typeface="+mj-ea"/>
              </a:rPr>
              <a:t>显示</a:t>
            </a:r>
            <a:endParaRPr lang="zh-CN" altLang="en-US" dirty="0">
              <a:solidFill>
                <a:srgbClr val="000066"/>
              </a:solidFill>
              <a:latin typeface="+mj-ea"/>
              <a:ea typeface="+mj-ea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10807161" y="4482453"/>
            <a:ext cx="770869" cy="2800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4358" y="1294015"/>
            <a:ext cx="12434368" cy="64632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91435" tIns="45718" rIns="91435" bIns="45718">
            <a:spAutoFit/>
          </a:bodyPr>
          <a:lstStyle>
            <a:lvl1pPr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130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130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130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130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685800" indent="-685800" eaLnBrk="1" hangingPunct="1">
              <a:buFont typeface="Wingdings" pitchFamily="2" charset="2"/>
              <a:buChar char="n"/>
            </a:pPr>
            <a:r>
              <a:rPr lang="zh-CN" altLang="en-US" sz="3600" smtClean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数据类型</a:t>
            </a:r>
            <a:endParaRPr lang="zh-CN" altLang="en-US" sz="3600" dirty="0">
              <a:solidFill>
                <a:srgbClr val="000066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4358" y="6922740"/>
            <a:ext cx="12434368" cy="64632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91435" tIns="45718" rIns="91435" bIns="45718">
            <a:spAutoFit/>
          </a:bodyPr>
          <a:lstStyle>
            <a:lvl1pPr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3065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130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130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130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130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685800" indent="-685800" eaLnBrk="1" hangingPunct="1">
              <a:buFont typeface="Wingdings" pitchFamily="2" charset="2"/>
              <a:buChar char="n"/>
            </a:pPr>
            <a:r>
              <a:rPr lang="zh-CN" altLang="en-US" sz="3600" smtClean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填充柄</a:t>
            </a:r>
            <a:endParaRPr lang="zh-CN" altLang="en-US" sz="3600" dirty="0">
              <a:solidFill>
                <a:srgbClr val="000066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5" name="图片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528" y="7015235"/>
            <a:ext cx="2625292" cy="1524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161" y="6555244"/>
            <a:ext cx="1995222" cy="197298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44"/>
          <p:cNvSpPr>
            <a:spLocks noChangeArrowheads="1"/>
          </p:cNvSpPr>
          <p:nvPr/>
        </p:nvSpPr>
        <p:spPr bwMode="auto">
          <a:xfrm>
            <a:off x="6847783" y="8539692"/>
            <a:ext cx="2412005" cy="38325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/>
          <a:p>
            <a:r>
              <a:rPr lang="zh-CN" altLang="en-US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选中单元格</a:t>
            </a:r>
            <a:endParaRPr lang="zh-CN" altLang="en-US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Rectangle 44"/>
          <p:cNvSpPr>
            <a:spLocks noChangeArrowheads="1"/>
          </p:cNvSpPr>
          <p:nvPr/>
        </p:nvSpPr>
        <p:spPr bwMode="auto">
          <a:xfrm>
            <a:off x="10448608" y="8603623"/>
            <a:ext cx="2010117" cy="38060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/>
          <a:p>
            <a:r>
              <a:rPr lang="zh-CN" altLang="en-US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拖曳填充</a:t>
            </a:r>
            <a:r>
              <a:rPr lang="zh-CN" altLang="en-US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柄</a:t>
            </a:r>
            <a:endParaRPr lang="zh-CN" altLang="en-US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2844" y="7777463"/>
            <a:ext cx="51283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mtClean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作用：快速产生有规例数据</a:t>
            </a:r>
            <a:endParaRPr lang="zh-CN" altLang="en-US" dirty="0">
              <a:solidFill>
                <a:srgbClr val="000066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796784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8" grpId="0" animBg="1"/>
      <p:bldP spid="9" grpId="0" animBg="1"/>
      <p:bldP spid="11" grpId="0" animBg="1"/>
      <p:bldP spid="14" grpId="0" animBg="1"/>
      <p:bldP spid="17" grpId="0" animBg="1"/>
      <p:bldP spid="18" grpId="0" animBg="1"/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23786</TotalTime>
  <Pages>242</Pages>
  <Words>1141</Words>
  <Application>Microsoft Office PowerPoint</Application>
  <PresentationFormat>自定义</PresentationFormat>
  <Paragraphs>160</Paragraphs>
  <Slides>21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Office 主题​​</vt:lpstr>
      <vt:lpstr>Picture</vt:lpstr>
      <vt:lpstr>5.2 电子表格</vt:lpstr>
      <vt:lpstr>什么是电子表格？</vt:lpstr>
      <vt:lpstr>PowerPoint 演示文稿</vt:lpstr>
      <vt:lpstr>电子表格的发展</vt:lpstr>
      <vt:lpstr>Excel　　任务驱动方式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计算机文化基础</dc:title>
  <dc:subject>第三版</dc:subject>
  <dc:creator>同济大学计算机基础教研室</dc:creator>
  <cp:lastModifiedBy>Peizeng Gong</cp:lastModifiedBy>
  <cp:revision>392</cp:revision>
  <cp:lastPrinted>1999-01-27T10:46:04Z</cp:lastPrinted>
  <dcterms:created xsi:type="dcterms:W3CDTF">1996-12-01T19:28:20Z</dcterms:created>
  <dcterms:modified xsi:type="dcterms:W3CDTF">2016-09-24T12:53:40Z</dcterms:modified>
</cp:coreProperties>
</file>