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39"/>
  </p:notesMasterIdLst>
  <p:handoutMasterIdLst>
    <p:handoutMasterId r:id="rId40"/>
  </p:handoutMasterIdLst>
  <p:sldIdLst>
    <p:sldId id="328" r:id="rId4"/>
    <p:sldId id="329" r:id="rId5"/>
    <p:sldId id="295" r:id="rId6"/>
    <p:sldId id="296" r:id="rId7"/>
    <p:sldId id="297" r:id="rId8"/>
    <p:sldId id="298" r:id="rId9"/>
    <p:sldId id="309" r:id="rId10"/>
    <p:sldId id="300" r:id="rId11"/>
    <p:sldId id="310" r:id="rId12"/>
    <p:sldId id="313" r:id="rId13"/>
    <p:sldId id="314" r:id="rId14"/>
    <p:sldId id="311" r:id="rId15"/>
    <p:sldId id="302" r:id="rId16"/>
    <p:sldId id="304" r:id="rId17"/>
    <p:sldId id="305" r:id="rId18"/>
    <p:sldId id="281" r:id="rId19"/>
    <p:sldId id="277" r:id="rId20"/>
    <p:sldId id="279" r:id="rId21"/>
    <p:sldId id="280" r:id="rId22"/>
    <p:sldId id="283" r:id="rId23"/>
    <p:sldId id="285" r:id="rId24"/>
    <p:sldId id="282" r:id="rId25"/>
    <p:sldId id="286" r:id="rId26"/>
    <p:sldId id="287" r:id="rId27"/>
    <p:sldId id="288" r:id="rId28"/>
    <p:sldId id="289" r:id="rId29"/>
    <p:sldId id="290" r:id="rId30"/>
    <p:sldId id="312" r:id="rId31"/>
    <p:sldId id="317" r:id="rId32"/>
    <p:sldId id="318" r:id="rId33"/>
    <p:sldId id="319" r:id="rId34"/>
    <p:sldId id="320" r:id="rId35"/>
    <p:sldId id="321" r:id="rId36"/>
    <p:sldId id="322" r:id="rId37"/>
    <p:sldId id="323" r:id="rId3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20024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40048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960072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280096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600120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1920144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2240168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2560192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aiy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66"/>
    <a:srgbClr val="4E2E96"/>
    <a:srgbClr val="000000"/>
    <a:srgbClr val="0000FF"/>
    <a:srgbClr val="FF0000"/>
    <a:srgbClr val="99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80" autoAdjust="0"/>
    <p:restoredTop sz="94660" autoAdjust="0"/>
  </p:normalViewPr>
  <p:slideViewPr>
    <p:cSldViewPr>
      <p:cViewPr varScale="1">
        <p:scale>
          <a:sx n="69" d="100"/>
          <a:sy n="69" d="100"/>
        </p:scale>
        <p:origin x="61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fld id="{CB4CFED7-E880-43A5-BEDC-160AFEA29D19}" type="datetime1">
              <a:rPr lang="zh-CN" altLang="en-US"/>
              <a:pPr/>
              <a:t>2017/7/31</a:t>
            </a:fld>
            <a:endParaRPr lang="en-US" altLang="zh-CN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fld id="{86C67BF6-5FB9-43DF-9FC0-E2D9F8343B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31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31A4AB46-7668-4584-8D2D-D02F59E3BA6E}" type="datetime1">
              <a:rPr lang="zh-CN" altLang="en-US"/>
              <a:pPr/>
              <a:t>2017/7/31</a:t>
            </a:fld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65400" y="1371600"/>
            <a:ext cx="2641600" cy="198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DA05AAF4-92D3-4D3F-B3F0-A174A49DB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4527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20024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4004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960072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280096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600120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0144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0168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0192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25" y="2130907"/>
            <a:ext cx="7772563" cy="1469000"/>
          </a:xfrm>
          <a:prstGeom prst="rect">
            <a:avLst/>
          </a:prstGeom>
        </p:spPr>
        <p:txBody>
          <a:bodyPr lIns="63996" tIns="31998" rIns="63996" bIns="319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4" y="3885707"/>
            <a:ext cx="6401127" cy="1753655"/>
          </a:xfrm>
          <a:prstGeom prst="rect">
            <a:avLst/>
          </a:prstGeom>
        </p:spPr>
        <p:txBody>
          <a:bodyPr lIns="63996" tIns="31998" rIns="63996" bIns="31998"/>
          <a:lstStyle>
            <a:lvl1pPr marL="0" indent="0" algn="ctr">
              <a:buNone/>
              <a:defRPr/>
            </a:lvl1pPr>
            <a:lvl2pPr marL="320024" indent="0" algn="ctr">
              <a:buNone/>
              <a:defRPr/>
            </a:lvl2pPr>
            <a:lvl3pPr marL="640048" indent="0" algn="ctr">
              <a:buNone/>
              <a:defRPr/>
            </a:lvl3pPr>
            <a:lvl4pPr marL="960072" indent="0" algn="ctr">
              <a:buNone/>
              <a:defRPr/>
            </a:lvl4pPr>
            <a:lvl5pPr marL="1280096" indent="0" algn="ctr">
              <a:buNone/>
              <a:defRPr/>
            </a:lvl5pPr>
            <a:lvl6pPr marL="1600120" indent="0" algn="ctr">
              <a:buNone/>
              <a:defRPr/>
            </a:lvl6pPr>
            <a:lvl7pPr marL="1920144" indent="0" algn="ctr">
              <a:buNone/>
              <a:defRPr/>
            </a:lvl7pPr>
            <a:lvl8pPr marL="2240168" indent="0" algn="ctr">
              <a:buNone/>
              <a:defRPr/>
            </a:lvl8pPr>
            <a:lvl9pPr marL="256019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4307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3" y="274369"/>
            <a:ext cx="8229709" cy="1143191"/>
          </a:xfrm>
          <a:prstGeom prst="rect">
            <a:avLst/>
          </a:prstGeom>
        </p:spPr>
        <p:txBody>
          <a:bodyPr lIns="63996" tIns="31998" rIns="63996" bIns="319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53" y="1600469"/>
            <a:ext cx="8229709" cy="4525891"/>
          </a:xfrm>
          <a:prstGeom prst="rect">
            <a:avLst/>
          </a:prstGeom>
        </p:spPr>
        <p:txBody>
          <a:bodyPr vert="eaVert" lIns="63996" tIns="31998" rIns="63996" bIns="319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1666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6" y="274367"/>
            <a:ext cx="2057155" cy="5851992"/>
          </a:xfrm>
          <a:prstGeom prst="rect">
            <a:avLst/>
          </a:prstGeom>
        </p:spPr>
        <p:txBody>
          <a:bodyPr vert="eaVert" lIns="63996" tIns="31998" rIns="63996" bIns="319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53" y="274367"/>
            <a:ext cx="6068063" cy="5851992"/>
          </a:xfrm>
          <a:prstGeom prst="rect">
            <a:avLst/>
          </a:prstGeom>
        </p:spPr>
        <p:txBody>
          <a:bodyPr vert="eaVert" lIns="63996" tIns="31998" rIns="63996" bIns="319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2157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53"/>
            <a:ext cx="7772400" cy="14698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219"/>
          </a:xfrm>
        </p:spPr>
        <p:txBody>
          <a:bodyPr/>
          <a:lstStyle>
            <a:lvl1pPr marL="0" indent="0" algn="ctr">
              <a:buNone/>
              <a:defRPr/>
            </a:lvl1pPr>
            <a:lvl2pPr marL="320008" indent="0" algn="ctr">
              <a:buNone/>
              <a:defRPr/>
            </a:lvl2pPr>
            <a:lvl3pPr marL="640016" indent="0" algn="ctr">
              <a:buNone/>
              <a:defRPr/>
            </a:lvl3pPr>
            <a:lvl4pPr marL="960024" indent="0" algn="ctr">
              <a:buNone/>
              <a:defRPr/>
            </a:lvl4pPr>
            <a:lvl5pPr marL="1280032" indent="0" algn="ctr">
              <a:buNone/>
              <a:defRPr/>
            </a:lvl5pPr>
            <a:lvl6pPr marL="1600040" indent="0" algn="ctr">
              <a:buNone/>
              <a:defRPr/>
            </a:lvl6pPr>
            <a:lvl7pPr marL="1920048" indent="0" algn="ctr">
              <a:buNone/>
              <a:defRPr/>
            </a:lvl7pPr>
            <a:lvl8pPr marL="2240056" indent="0" algn="ctr">
              <a:buNone/>
              <a:defRPr/>
            </a:lvl8pPr>
            <a:lvl9pPr marL="2560064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85CBA4D8-94FE-488B-B3C8-DEAB72A8BC5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455144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FD27F6E5-269F-4C90-BF99-646A93EB5D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376536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11" y="4407416"/>
            <a:ext cx="7772400" cy="136131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11" y="2906654"/>
            <a:ext cx="7772400" cy="1500759"/>
          </a:xfrm>
        </p:spPr>
        <p:txBody>
          <a:bodyPr anchor="b"/>
          <a:lstStyle>
            <a:lvl1pPr marL="0" indent="0">
              <a:buNone/>
              <a:defRPr sz="1400"/>
            </a:lvl1pPr>
            <a:lvl2pPr marL="320008" indent="0">
              <a:buNone/>
              <a:defRPr sz="1300"/>
            </a:lvl2pPr>
            <a:lvl3pPr marL="640016" indent="0">
              <a:buNone/>
              <a:defRPr sz="1100"/>
            </a:lvl3pPr>
            <a:lvl4pPr marL="960024" indent="0">
              <a:buNone/>
              <a:defRPr sz="1000"/>
            </a:lvl4pPr>
            <a:lvl5pPr marL="1280032" indent="0">
              <a:buNone/>
              <a:defRPr sz="1000"/>
            </a:lvl5pPr>
            <a:lvl6pPr marL="1600040" indent="0">
              <a:buNone/>
              <a:defRPr sz="1000"/>
            </a:lvl6pPr>
            <a:lvl7pPr marL="1920048" indent="0">
              <a:buNone/>
              <a:defRPr sz="1000"/>
            </a:lvl7pPr>
            <a:lvl8pPr marL="2240056" indent="0">
              <a:buNone/>
              <a:defRPr sz="1000"/>
            </a:lvl8pPr>
            <a:lvl9pPr marL="256006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E7D8DAE8-76CE-41AA-B729-AA62E80FED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426625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269" y="1975112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632" y="1975112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C8C31E83-75D2-4AC4-9E45-62F11026F3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429104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7" y="1535049"/>
            <a:ext cx="4039689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08" indent="0">
              <a:buNone/>
              <a:defRPr sz="1400" b="1"/>
            </a:lvl2pPr>
            <a:lvl3pPr marL="640016" indent="0">
              <a:buNone/>
              <a:defRPr sz="1300" b="1"/>
            </a:lvl3pPr>
            <a:lvl4pPr marL="960024" indent="0">
              <a:buNone/>
              <a:defRPr sz="1100" b="1"/>
            </a:lvl4pPr>
            <a:lvl5pPr marL="1280032" indent="0">
              <a:buNone/>
              <a:defRPr sz="1100" b="1"/>
            </a:lvl5pPr>
            <a:lvl6pPr marL="1600040" indent="0">
              <a:buNone/>
              <a:defRPr sz="1100" b="1"/>
            </a:lvl6pPr>
            <a:lvl7pPr marL="1920048" indent="0">
              <a:buNone/>
              <a:defRPr sz="1100" b="1"/>
            </a:lvl7pPr>
            <a:lvl8pPr marL="2240056" indent="0">
              <a:buNone/>
              <a:defRPr sz="1100" b="1"/>
            </a:lvl8pPr>
            <a:lvl9pPr marL="2560064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7" y="2175134"/>
            <a:ext cx="4039689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43" y="1535049"/>
            <a:ext cx="4041865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08" indent="0">
              <a:buNone/>
              <a:defRPr sz="1400" b="1"/>
            </a:lvl2pPr>
            <a:lvl3pPr marL="640016" indent="0">
              <a:buNone/>
              <a:defRPr sz="1300" b="1"/>
            </a:lvl3pPr>
            <a:lvl4pPr marL="960024" indent="0">
              <a:buNone/>
              <a:defRPr sz="1100" b="1"/>
            </a:lvl4pPr>
            <a:lvl5pPr marL="1280032" indent="0">
              <a:buNone/>
              <a:defRPr sz="1100" b="1"/>
            </a:lvl5pPr>
            <a:lvl6pPr marL="1600040" indent="0">
              <a:buNone/>
              <a:defRPr sz="1100" b="1"/>
            </a:lvl6pPr>
            <a:lvl7pPr marL="1920048" indent="0">
              <a:buNone/>
              <a:defRPr sz="1100" b="1"/>
            </a:lvl7pPr>
            <a:lvl8pPr marL="2240056" indent="0">
              <a:buNone/>
              <a:defRPr sz="1100" b="1"/>
            </a:lvl8pPr>
            <a:lvl9pPr marL="2560064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43" y="2175134"/>
            <a:ext cx="4041865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A652204A-F4E2-4D69-B4D4-CDD26EE6C0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9787704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5C87D385-9CDC-4AF4-8FAA-361390118E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2513793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E3C901EE-C113-46FE-B631-AE9E2E821EE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6009167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73182"/>
            <a:ext cx="3008811" cy="116243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77" y="273182"/>
            <a:ext cx="5111931" cy="58533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435608"/>
            <a:ext cx="3008811" cy="4690872"/>
          </a:xfrm>
        </p:spPr>
        <p:txBody>
          <a:bodyPr/>
          <a:lstStyle>
            <a:lvl1pPr marL="0" indent="0">
              <a:buNone/>
              <a:defRPr sz="1000"/>
            </a:lvl1pPr>
            <a:lvl2pPr marL="320008" indent="0">
              <a:buNone/>
              <a:defRPr sz="800"/>
            </a:lvl2pPr>
            <a:lvl3pPr marL="640016" indent="0">
              <a:buNone/>
              <a:defRPr sz="700"/>
            </a:lvl3pPr>
            <a:lvl4pPr marL="960024" indent="0">
              <a:buNone/>
              <a:defRPr sz="600"/>
            </a:lvl4pPr>
            <a:lvl5pPr marL="1280032" indent="0">
              <a:buNone/>
              <a:defRPr sz="600"/>
            </a:lvl5pPr>
            <a:lvl6pPr marL="1600040" indent="0">
              <a:buNone/>
              <a:defRPr sz="600"/>
            </a:lvl6pPr>
            <a:lvl7pPr marL="1920048" indent="0">
              <a:buNone/>
              <a:defRPr sz="600"/>
            </a:lvl7pPr>
            <a:lvl8pPr marL="2240056" indent="0">
              <a:buNone/>
              <a:defRPr sz="600"/>
            </a:lvl8pPr>
            <a:lvl9pPr marL="2560064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8284C78F-F224-4763-8ABB-EBFF6E3493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24052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3" y="274369"/>
            <a:ext cx="8229709" cy="1143191"/>
          </a:xfrm>
          <a:prstGeom prst="rect">
            <a:avLst/>
          </a:prstGeom>
        </p:spPr>
        <p:txBody>
          <a:bodyPr lIns="63996" tIns="31998" rIns="63996" bIns="319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53" y="1600469"/>
            <a:ext cx="8229709" cy="4525891"/>
          </a:xfrm>
          <a:prstGeom prst="rect">
            <a:avLst/>
          </a:prstGeom>
        </p:spPr>
        <p:txBody>
          <a:bodyPr lIns="63996" tIns="31998" rIns="63996" bIns="3199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4218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789" y="4800600"/>
            <a:ext cx="5486400" cy="56692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789" y="612648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320008" indent="0">
              <a:buNone/>
              <a:defRPr sz="2000"/>
            </a:lvl2pPr>
            <a:lvl3pPr marL="640016" indent="0">
              <a:buNone/>
              <a:defRPr sz="1700"/>
            </a:lvl3pPr>
            <a:lvl4pPr marL="960024" indent="0">
              <a:buNone/>
              <a:defRPr sz="1400"/>
            </a:lvl4pPr>
            <a:lvl5pPr marL="1280032" indent="0">
              <a:buNone/>
              <a:defRPr sz="1400"/>
            </a:lvl5pPr>
            <a:lvl6pPr marL="1600040" indent="0">
              <a:buNone/>
              <a:defRPr sz="1400"/>
            </a:lvl6pPr>
            <a:lvl7pPr marL="1920048" indent="0">
              <a:buNone/>
              <a:defRPr sz="1400"/>
            </a:lvl7pPr>
            <a:lvl8pPr marL="2240056" indent="0">
              <a:buNone/>
              <a:defRPr sz="1400"/>
            </a:lvl8pPr>
            <a:lvl9pPr marL="2560064" indent="0">
              <a:buNone/>
              <a:defRPr sz="14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789" y="5367528"/>
            <a:ext cx="5486400" cy="804672"/>
          </a:xfrm>
        </p:spPr>
        <p:txBody>
          <a:bodyPr/>
          <a:lstStyle>
            <a:lvl1pPr marL="0" indent="0">
              <a:buNone/>
              <a:defRPr sz="1000"/>
            </a:lvl1pPr>
            <a:lvl2pPr marL="320008" indent="0">
              <a:buNone/>
              <a:defRPr sz="800"/>
            </a:lvl2pPr>
            <a:lvl3pPr marL="640016" indent="0">
              <a:buNone/>
              <a:defRPr sz="700"/>
            </a:lvl3pPr>
            <a:lvl4pPr marL="960024" indent="0">
              <a:buNone/>
              <a:defRPr sz="600"/>
            </a:lvl4pPr>
            <a:lvl5pPr marL="1280032" indent="0">
              <a:buNone/>
              <a:defRPr sz="600"/>
            </a:lvl5pPr>
            <a:lvl6pPr marL="1600040" indent="0">
              <a:buNone/>
              <a:defRPr sz="600"/>
            </a:lvl6pPr>
            <a:lvl7pPr marL="1920048" indent="0">
              <a:buNone/>
              <a:defRPr sz="600"/>
            </a:lvl7pPr>
            <a:lvl8pPr marL="2240056" indent="0">
              <a:buNone/>
              <a:defRPr sz="600"/>
            </a:lvl8pPr>
            <a:lvl9pPr marL="2560064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BF627DC1-9B8E-43FA-A8FC-4C38F60982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4160648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EDF5177D-08A6-47C7-9ACE-4F8810D91B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641574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488" y="274328"/>
            <a:ext cx="1942011" cy="58144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75" y="274328"/>
            <a:ext cx="5723709" cy="58144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1C496390-C4DB-499E-9B99-08C7D610DF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951650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53"/>
            <a:ext cx="7772400" cy="14698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219"/>
          </a:xfrm>
        </p:spPr>
        <p:txBody>
          <a:bodyPr/>
          <a:lstStyle>
            <a:lvl1pPr marL="0" indent="0" algn="ctr">
              <a:buNone/>
              <a:defRPr/>
            </a:lvl1pPr>
            <a:lvl2pPr marL="320024" indent="0" algn="ctr">
              <a:buNone/>
              <a:defRPr/>
            </a:lvl2pPr>
            <a:lvl3pPr marL="640048" indent="0" algn="ctr">
              <a:buNone/>
              <a:defRPr/>
            </a:lvl3pPr>
            <a:lvl4pPr marL="960072" indent="0" algn="ctr">
              <a:buNone/>
              <a:defRPr/>
            </a:lvl4pPr>
            <a:lvl5pPr marL="1280096" indent="0" algn="ctr">
              <a:buNone/>
              <a:defRPr/>
            </a:lvl5pPr>
            <a:lvl6pPr marL="1600120" indent="0" algn="ctr">
              <a:buNone/>
              <a:defRPr/>
            </a:lvl6pPr>
            <a:lvl7pPr marL="1920144" indent="0" algn="ctr">
              <a:buNone/>
              <a:defRPr/>
            </a:lvl7pPr>
            <a:lvl8pPr marL="2240168" indent="0" algn="ctr">
              <a:buNone/>
              <a:defRPr/>
            </a:lvl8pPr>
            <a:lvl9pPr marL="256019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9262E854-3D44-4872-A302-0412596C31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2928492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6CA5EA46-B5F2-4ACC-AA96-BC73B0EFCF3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8822025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11" y="4407414"/>
            <a:ext cx="7772400" cy="136131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11" y="2906654"/>
            <a:ext cx="7772400" cy="1500759"/>
          </a:xfrm>
        </p:spPr>
        <p:txBody>
          <a:bodyPr anchor="b"/>
          <a:lstStyle>
            <a:lvl1pPr marL="0" indent="0">
              <a:buNone/>
              <a:defRPr sz="1400"/>
            </a:lvl1pPr>
            <a:lvl2pPr marL="320024" indent="0">
              <a:buNone/>
              <a:defRPr sz="1300"/>
            </a:lvl2pPr>
            <a:lvl3pPr marL="640048" indent="0">
              <a:buNone/>
              <a:defRPr sz="1100"/>
            </a:lvl3pPr>
            <a:lvl4pPr marL="960072" indent="0">
              <a:buNone/>
              <a:defRPr sz="1000"/>
            </a:lvl4pPr>
            <a:lvl5pPr marL="1280096" indent="0">
              <a:buNone/>
              <a:defRPr sz="1000"/>
            </a:lvl5pPr>
            <a:lvl6pPr marL="1600120" indent="0">
              <a:buNone/>
              <a:defRPr sz="1000"/>
            </a:lvl6pPr>
            <a:lvl7pPr marL="1920144" indent="0">
              <a:buNone/>
              <a:defRPr sz="1000"/>
            </a:lvl7pPr>
            <a:lvl8pPr marL="2240168" indent="0">
              <a:buNone/>
              <a:defRPr sz="1000"/>
            </a:lvl8pPr>
            <a:lvl9pPr marL="2560192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B3AC0BAA-D2F5-49F5-9E2E-B55F85F3C3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952400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269" y="1975110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632" y="1975110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9586410B-6A69-4E53-85AD-C1935E4AFD7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241568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7" y="1535049"/>
            <a:ext cx="4039689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24" indent="0">
              <a:buNone/>
              <a:defRPr sz="1400" b="1"/>
            </a:lvl2pPr>
            <a:lvl3pPr marL="640048" indent="0">
              <a:buNone/>
              <a:defRPr sz="1300" b="1"/>
            </a:lvl3pPr>
            <a:lvl4pPr marL="960072" indent="0">
              <a:buNone/>
              <a:defRPr sz="1100" b="1"/>
            </a:lvl4pPr>
            <a:lvl5pPr marL="1280096" indent="0">
              <a:buNone/>
              <a:defRPr sz="1100" b="1"/>
            </a:lvl5pPr>
            <a:lvl6pPr marL="1600120" indent="0">
              <a:buNone/>
              <a:defRPr sz="1100" b="1"/>
            </a:lvl6pPr>
            <a:lvl7pPr marL="1920144" indent="0">
              <a:buNone/>
              <a:defRPr sz="1100" b="1"/>
            </a:lvl7pPr>
            <a:lvl8pPr marL="2240168" indent="0">
              <a:buNone/>
              <a:defRPr sz="1100" b="1"/>
            </a:lvl8pPr>
            <a:lvl9pPr marL="2560192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7" y="2175134"/>
            <a:ext cx="4039689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42" y="1535049"/>
            <a:ext cx="4041865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24" indent="0">
              <a:buNone/>
              <a:defRPr sz="1400" b="1"/>
            </a:lvl2pPr>
            <a:lvl3pPr marL="640048" indent="0">
              <a:buNone/>
              <a:defRPr sz="1300" b="1"/>
            </a:lvl3pPr>
            <a:lvl4pPr marL="960072" indent="0">
              <a:buNone/>
              <a:defRPr sz="1100" b="1"/>
            </a:lvl4pPr>
            <a:lvl5pPr marL="1280096" indent="0">
              <a:buNone/>
              <a:defRPr sz="1100" b="1"/>
            </a:lvl5pPr>
            <a:lvl6pPr marL="1600120" indent="0">
              <a:buNone/>
              <a:defRPr sz="1100" b="1"/>
            </a:lvl6pPr>
            <a:lvl7pPr marL="1920144" indent="0">
              <a:buNone/>
              <a:defRPr sz="1100" b="1"/>
            </a:lvl7pPr>
            <a:lvl8pPr marL="2240168" indent="0">
              <a:buNone/>
              <a:defRPr sz="1100" b="1"/>
            </a:lvl8pPr>
            <a:lvl9pPr marL="2560192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42" y="2175134"/>
            <a:ext cx="4041865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17EB885D-7209-48E1-99A2-59A4D525BA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481550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46736399-E8DA-4D81-ABC6-C92165213D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561772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FECB32B7-1CCD-44DE-8E3A-D10F914A898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333463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32" y="4407001"/>
            <a:ext cx="7771475" cy="1361539"/>
          </a:xfrm>
          <a:prstGeom prst="rect">
            <a:avLst/>
          </a:prstGeom>
        </p:spPr>
        <p:txBody>
          <a:bodyPr lIns="63996" tIns="31998" rIns="63996" bIns="31998" anchor="t"/>
          <a:lstStyle>
            <a:lvl1pPr algn="l">
              <a:defRPr sz="2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32" y="2907133"/>
            <a:ext cx="7771475" cy="1499867"/>
          </a:xfrm>
          <a:prstGeom prst="rect">
            <a:avLst/>
          </a:prstGeom>
        </p:spPr>
        <p:txBody>
          <a:bodyPr lIns="63996" tIns="31998" rIns="63996" bIns="31998" anchor="b"/>
          <a:lstStyle>
            <a:lvl1pPr marL="0" indent="0">
              <a:buNone/>
              <a:defRPr sz="1400"/>
            </a:lvl1pPr>
            <a:lvl2pPr marL="320024" indent="0">
              <a:buNone/>
              <a:defRPr sz="1300"/>
            </a:lvl2pPr>
            <a:lvl3pPr marL="640048" indent="0">
              <a:buNone/>
              <a:defRPr sz="1100"/>
            </a:lvl3pPr>
            <a:lvl4pPr marL="960072" indent="0">
              <a:buNone/>
              <a:defRPr sz="1000"/>
            </a:lvl4pPr>
            <a:lvl5pPr marL="1280096" indent="0">
              <a:buNone/>
              <a:defRPr sz="1000"/>
            </a:lvl5pPr>
            <a:lvl6pPr marL="1600120" indent="0">
              <a:buNone/>
              <a:defRPr sz="1000"/>
            </a:lvl6pPr>
            <a:lvl7pPr marL="1920144" indent="0">
              <a:buNone/>
              <a:defRPr sz="1000"/>
            </a:lvl7pPr>
            <a:lvl8pPr marL="2240168" indent="0">
              <a:buNone/>
              <a:defRPr sz="1000"/>
            </a:lvl8pPr>
            <a:lvl9pPr marL="2560192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414858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73182"/>
            <a:ext cx="3008811" cy="116243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76" y="273182"/>
            <a:ext cx="5111931" cy="58533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435608"/>
            <a:ext cx="3008811" cy="4690872"/>
          </a:xfrm>
        </p:spPr>
        <p:txBody>
          <a:bodyPr/>
          <a:lstStyle>
            <a:lvl1pPr marL="0" indent="0">
              <a:buNone/>
              <a:defRPr sz="1000"/>
            </a:lvl1pPr>
            <a:lvl2pPr marL="320024" indent="0">
              <a:buNone/>
              <a:defRPr sz="800"/>
            </a:lvl2pPr>
            <a:lvl3pPr marL="640048" indent="0">
              <a:buNone/>
              <a:defRPr sz="700"/>
            </a:lvl3pPr>
            <a:lvl4pPr marL="960072" indent="0">
              <a:buNone/>
              <a:defRPr sz="600"/>
            </a:lvl4pPr>
            <a:lvl5pPr marL="1280096" indent="0">
              <a:buNone/>
              <a:defRPr sz="600"/>
            </a:lvl5pPr>
            <a:lvl6pPr marL="1600120" indent="0">
              <a:buNone/>
              <a:defRPr sz="600"/>
            </a:lvl6pPr>
            <a:lvl7pPr marL="1920144" indent="0">
              <a:buNone/>
              <a:defRPr sz="600"/>
            </a:lvl7pPr>
            <a:lvl8pPr marL="2240168" indent="0">
              <a:buNone/>
              <a:defRPr sz="600"/>
            </a:lvl8pPr>
            <a:lvl9pPr marL="2560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BB51FE72-9DE3-451A-B5DA-F416D081B7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090532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789" y="4800600"/>
            <a:ext cx="5486400" cy="56692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789" y="612648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320024" indent="0">
              <a:buNone/>
              <a:defRPr sz="2000"/>
            </a:lvl2pPr>
            <a:lvl3pPr marL="640048" indent="0">
              <a:buNone/>
              <a:defRPr sz="1700"/>
            </a:lvl3pPr>
            <a:lvl4pPr marL="960072" indent="0">
              <a:buNone/>
              <a:defRPr sz="1400"/>
            </a:lvl4pPr>
            <a:lvl5pPr marL="1280096" indent="0">
              <a:buNone/>
              <a:defRPr sz="1400"/>
            </a:lvl5pPr>
            <a:lvl6pPr marL="1600120" indent="0">
              <a:buNone/>
              <a:defRPr sz="1400"/>
            </a:lvl6pPr>
            <a:lvl7pPr marL="1920144" indent="0">
              <a:buNone/>
              <a:defRPr sz="1400"/>
            </a:lvl7pPr>
            <a:lvl8pPr marL="2240168" indent="0">
              <a:buNone/>
              <a:defRPr sz="1400"/>
            </a:lvl8pPr>
            <a:lvl9pPr marL="2560192" indent="0">
              <a:buNone/>
              <a:defRPr sz="14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789" y="5367528"/>
            <a:ext cx="5486400" cy="804672"/>
          </a:xfrm>
        </p:spPr>
        <p:txBody>
          <a:bodyPr/>
          <a:lstStyle>
            <a:lvl1pPr marL="0" indent="0">
              <a:buNone/>
              <a:defRPr sz="1000"/>
            </a:lvl1pPr>
            <a:lvl2pPr marL="320024" indent="0">
              <a:buNone/>
              <a:defRPr sz="800"/>
            </a:lvl2pPr>
            <a:lvl3pPr marL="640048" indent="0">
              <a:buNone/>
              <a:defRPr sz="700"/>
            </a:lvl3pPr>
            <a:lvl4pPr marL="960072" indent="0">
              <a:buNone/>
              <a:defRPr sz="600"/>
            </a:lvl4pPr>
            <a:lvl5pPr marL="1280096" indent="0">
              <a:buNone/>
              <a:defRPr sz="600"/>
            </a:lvl5pPr>
            <a:lvl6pPr marL="1600120" indent="0">
              <a:buNone/>
              <a:defRPr sz="600"/>
            </a:lvl6pPr>
            <a:lvl7pPr marL="1920144" indent="0">
              <a:buNone/>
              <a:defRPr sz="600"/>
            </a:lvl7pPr>
            <a:lvl8pPr marL="2240168" indent="0">
              <a:buNone/>
              <a:defRPr sz="600"/>
            </a:lvl8pPr>
            <a:lvl9pPr marL="2560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E12BAC37-EDFE-48E9-9FEE-7E2BB5199B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44047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3D8D65C9-99B9-4944-9C9B-C9D79B8335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0569438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481" y="274326"/>
            <a:ext cx="1942011" cy="58144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75" y="274326"/>
            <a:ext cx="5723709" cy="58144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EE9200BC-1882-4116-A3B5-8470DD15594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55829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3" y="274369"/>
            <a:ext cx="8229709" cy="1143191"/>
          </a:xfrm>
          <a:prstGeom prst="rect">
            <a:avLst/>
          </a:prstGeom>
        </p:spPr>
        <p:txBody>
          <a:bodyPr lIns="63996" tIns="31998" rIns="63996" bIns="319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52" y="1600469"/>
            <a:ext cx="4062065" cy="4525891"/>
          </a:xfrm>
          <a:prstGeom prst="rect">
            <a:avLst/>
          </a:prstGeom>
        </p:spPr>
        <p:txBody>
          <a:bodyPr lIns="63996" tIns="31998" rIns="63996" bIns="3199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3701" y="1600469"/>
            <a:ext cx="4063154" cy="4525891"/>
          </a:xfrm>
          <a:prstGeom prst="rect">
            <a:avLst/>
          </a:prstGeom>
        </p:spPr>
        <p:txBody>
          <a:bodyPr lIns="63996" tIns="31998" rIns="63996" bIns="3199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7138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3" y="274369"/>
            <a:ext cx="8229709" cy="1143191"/>
          </a:xfrm>
          <a:prstGeom prst="rect">
            <a:avLst/>
          </a:prstGeom>
        </p:spPr>
        <p:txBody>
          <a:bodyPr lIns="63996" tIns="31998" rIns="63996" bIns="31998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6" y="1535309"/>
            <a:ext cx="4040296" cy="639043"/>
          </a:xfrm>
          <a:prstGeom prst="rect">
            <a:avLst/>
          </a:prstGeom>
        </p:spPr>
        <p:txBody>
          <a:bodyPr lIns="63996" tIns="31998" rIns="63996" bIns="31998" anchor="b"/>
          <a:lstStyle>
            <a:lvl1pPr marL="0" indent="0">
              <a:buNone/>
              <a:defRPr sz="1700" b="1"/>
            </a:lvl1pPr>
            <a:lvl2pPr marL="320024" indent="0">
              <a:buNone/>
              <a:defRPr sz="1400" b="1"/>
            </a:lvl2pPr>
            <a:lvl3pPr marL="640048" indent="0">
              <a:buNone/>
              <a:defRPr sz="1300" b="1"/>
            </a:lvl3pPr>
            <a:lvl4pPr marL="960072" indent="0">
              <a:buNone/>
              <a:defRPr sz="1100" b="1"/>
            </a:lvl4pPr>
            <a:lvl5pPr marL="1280096" indent="0">
              <a:buNone/>
              <a:defRPr sz="1100" b="1"/>
            </a:lvl5pPr>
            <a:lvl6pPr marL="1600120" indent="0">
              <a:buNone/>
              <a:defRPr sz="1100" b="1"/>
            </a:lvl6pPr>
            <a:lvl7pPr marL="1920144" indent="0">
              <a:buNone/>
              <a:defRPr sz="1100" b="1"/>
            </a:lvl7pPr>
            <a:lvl8pPr marL="2240168" indent="0">
              <a:buNone/>
              <a:defRPr sz="1100" b="1"/>
            </a:lvl8pPr>
            <a:lvl9pPr marL="2560192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6" y="2174349"/>
            <a:ext cx="4040296" cy="3952011"/>
          </a:xfrm>
          <a:prstGeom prst="rect">
            <a:avLst/>
          </a:prstGeom>
        </p:spPr>
        <p:txBody>
          <a:bodyPr lIns="63996" tIns="31998" rIns="63996" bIns="3199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71" y="1535309"/>
            <a:ext cx="4041385" cy="639043"/>
          </a:xfrm>
          <a:prstGeom prst="rect">
            <a:avLst/>
          </a:prstGeom>
        </p:spPr>
        <p:txBody>
          <a:bodyPr lIns="63996" tIns="31998" rIns="63996" bIns="31998" anchor="b"/>
          <a:lstStyle>
            <a:lvl1pPr marL="0" indent="0">
              <a:buNone/>
              <a:defRPr sz="1700" b="1"/>
            </a:lvl1pPr>
            <a:lvl2pPr marL="320024" indent="0">
              <a:buNone/>
              <a:defRPr sz="1400" b="1"/>
            </a:lvl2pPr>
            <a:lvl3pPr marL="640048" indent="0">
              <a:buNone/>
              <a:defRPr sz="1300" b="1"/>
            </a:lvl3pPr>
            <a:lvl4pPr marL="960072" indent="0">
              <a:buNone/>
              <a:defRPr sz="1100" b="1"/>
            </a:lvl4pPr>
            <a:lvl5pPr marL="1280096" indent="0">
              <a:buNone/>
              <a:defRPr sz="1100" b="1"/>
            </a:lvl5pPr>
            <a:lvl6pPr marL="1600120" indent="0">
              <a:buNone/>
              <a:defRPr sz="1100" b="1"/>
            </a:lvl6pPr>
            <a:lvl7pPr marL="1920144" indent="0">
              <a:buNone/>
              <a:defRPr sz="1100" b="1"/>
            </a:lvl7pPr>
            <a:lvl8pPr marL="2240168" indent="0">
              <a:buNone/>
              <a:defRPr sz="1100" b="1"/>
            </a:lvl8pPr>
            <a:lvl9pPr marL="2560192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71" y="2174349"/>
            <a:ext cx="4041385" cy="3952011"/>
          </a:xfrm>
          <a:prstGeom prst="rect">
            <a:avLst/>
          </a:prstGeom>
        </p:spPr>
        <p:txBody>
          <a:bodyPr lIns="63996" tIns="31998" rIns="63996" bIns="3199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3594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3" y="274369"/>
            <a:ext cx="8229709" cy="1143191"/>
          </a:xfrm>
          <a:prstGeom prst="rect">
            <a:avLst/>
          </a:prstGeom>
        </p:spPr>
        <p:txBody>
          <a:bodyPr lIns="63996" tIns="31998" rIns="63996" bIns="3199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0796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17330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9" y="273225"/>
            <a:ext cx="3008453" cy="1161483"/>
          </a:xfrm>
          <a:prstGeom prst="rect">
            <a:avLst/>
          </a:prstGeom>
        </p:spPr>
        <p:txBody>
          <a:bodyPr lIns="63996" tIns="31998" rIns="63996" bIns="31998"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9" y="273227"/>
            <a:ext cx="5111323" cy="5853135"/>
          </a:xfrm>
          <a:prstGeom prst="rect">
            <a:avLst/>
          </a:prstGeom>
        </p:spPr>
        <p:txBody>
          <a:bodyPr lIns="63996" tIns="31998" rIns="63996" bIns="31998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9" y="1434707"/>
            <a:ext cx="3008453" cy="4691655"/>
          </a:xfrm>
          <a:prstGeom prst="rect">
            <a:avLst/>
          </a:prstGeom>
        </p:spPr>
        <p:txBody>
          <a:bodyPr lIns="63996" tIns="31998" rIns="63996" bIns="31998"/>
          <a:lstStyle>
            <a:lvl1pPr marL="0" indent="0">
              <a:buNone/>
              <a:defRPr sz="1000"/>
            </a:lvl1pPr>
            <a:lvl2pPr marL="320024" indent="0">
              <a:buNone/>
              <a:defRPr sz="800"/>
            </a:lvl2pPr>
            <a:lvl3pPr marL="640048" indent="0">
              <a:buNone/>
              <a:defRPr sz="700"/>
            </a:lvl3pPr>
            <a:lvl4pPr marL="960072" indent="0">
              <a:buNone/>
              <a:defRPr sz="600"/>
            </a:lvl4pPr>
            <a:lvl5pPr marL="1280096" indent="0">
              <a:buNone/>
              <a:defRPr sz="600"/>
            </a:lvl5pPr>
            <a:lvl6pPr marL="1600120" indent="0">
              <a:buNone/>
              <a:defRPr sz="600"/>
            </a:lvl6pPr>
            <a:lvl7pPr marL="1920144" indent="0">
              <a:buNone/>
              <a:defRPr sz="600"/>
            </a:lvl7pPr>
            <a:lvl8pPr marL="2240168" indent="0">
              <a:buNone/>
              <a:defRPr sz="600"/>
            </a:lvl8pPr>
            <a:lvl9pPr marL="2560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19572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670" y="4800261"/>
            <a:ext cx="5485747" cy="567023"/>
          </a:xfrm>
          <a:prstGeom prst="rect">
            <a:avLst/>
          </a:prstGeom>
        </p:spPr>
        <p:txBody>
          <a:bodyPr lIns="63996" tIns="31998" rIns="63996" bIns="31998"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670" y="612755"/>
            <a:ext cx="5485747" cy="4114343"/>
          </a:xfrm>
          <a:prstGeom prst="rect">
            <a:avLst/>
          </a:prstGeom>
        </p:spPr>
        <p:txBody>
          <a:bodyPr lIns="63996" tIns="31998" rIns="63996" bIns="31998"/>
          <a:lstStyle>
            <a:lvl1pPr marL="0" indent="0">
              <a:buNone/>
              <a:defRPr sz="2200"/>
            </a:lvl1pPr>
            <a:lvl2pPr marL="320024" indent="0">
              <a:buNone/>
              <a:defRPr sz="2000"/>
            </a:lvl2pPr>
            <a:lvl3pPr marL="640048" indent="0">
              <a:buNone/>
              <a:defRPr sz="1700"/>
            </a:lvl3pPr>
            <a:lvl4pPr marL="960072" indent="0">
              <a:buNone/>
              <a:defRPr sz="1400"/>
            </a:lvl4pPr>
            <a:lvl5pPr marL="1280096" indent="0">
              <a:buNone/>
              <a:defRPr sz="1400"/>
            </a:lvl5pPr>
            <a:lvl6pPr marL="1600120" indent="0">
              <a:buNone/>
              <a:defRPr sz="1400"/>
            </a:lvl6pPr>
            <a:lvl7pPr marL="1920144" indent="0">
              <a:buNone/>
              <a:defRPr sz="1400"/>
            </a:lvl7pPr>
            <a:lvl8pPr marL="2240168" indent="0">
              <a:buNone/>
              <a:defRPr sz="1400"/>
            </a:lvl8pPr>
            <a:lvl9pPr marL="2560192" indent="0">
              <a:buNone/>
              <a:defRPr sz="1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670" y="5367283"/>
            <a:ext cx="5485747" cy="804807"/>
          </a:xfrm>
          <a:prstGeom prst="rect">
            <a:avLst/>
          </a:prstGeom>
        </p:spPr>
        <p:txBody>
          <a:bodyPr lIns="63996" tIns="31998" rIns="63996" bIns="31998"/>
          <a:lstStyle>
            <a:lvl1pPr marL="0" indent="0">
              <a:buNone/>
              <a:defRPr sz="1000"/>
            </a:lvl1pPr>
            <a:lvl2pPr marL="320024" indent="0">
              <a:buNone/>
              <a:defRPr sz="800"/>
            </a:lvl2pPr>
            <a:lvl3pPr marL="640048" indent="0">
              <a:buNone/>
              <a:defRPr sz="700"/>
            </a:lvl3pPr>
            <a:lvl4pPr marL="960072" indent="0">
              <a:buNone/>
              <a:defRPr sz="600"/>
            </a:lvl4pPr>
            <a:lvl5pPr marL="1280096" indent="0">
              <a:buNone/>
              <a:defRPr sz="600"/>
            </a:lvl5pPr>
            <a:lvl6pPr marL="1600120" indent="0">
              <a:buNone/>
              <a:defRPr sz="600"/>
            </a:lvl6pPr>
            <a:lvl7pPr marL="1920144" indent="0">
              <a:buNone/>
              <a:defRPr sz="600"/>
            </a:lvl7pPr>
            <a:lvl8pPr marL="2240168" indent="0">
              <a:buNone/>
              <a:defRPr sz="600"/>
            </a:lvl8pPr>
            <a:lvl9pPr marL="2560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23134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gamma/>
                <a:tint val="0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roup 36"/>
          <p:cNvGrpSpPr>
            <a:grpSpLocks/>
          </p:cNvGrpSpPr>
          <p:nvPr/>
        </p:nvGrpSpPr>
        <p:grpSpPr bwMode="auto">
          <a:xfrm>
            <a:off x="0" y="6324097"/>
            <a:ext cx="9144000" cy="533870"/>
            <a:chOff x="0" y="4032"/>
            <a:chExt cx="5760" cy="336"/>
          </a:xfrm>
        </p:grpSpPr>
        <p:sp>
          <p:nvSpPr>
            <p:cNvPr id="1038" name="Line 14"/>
            <p:cNvSpPr>
              <a:spLocks noChangeShapeType="1"/>
            </p:cNvSpPr>
            <p:nvPr userDrawn="1"/>
          </p:nvSpPr>
          <p:spPr bwMode="auto">
            <a:xfrm>
              <a:off x="2784" y="4320"/>
              <a:ext cx="2976" cy="0"/>
            </a:xfrm>
            <a:prstGeom prst="line">
              <a:avLst/>
            </a:prstGeom>
            <a:noFill/>
            <a:ln w="203200">
              <a:solidFill>
                <a:srgbClr val="006E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37" name="Line 13"/>
            <p:cNvSpPr>
              <a:spLocks noChangeShapeType="1"/>
            </p:cNvSpPr>
            <p:nvPr userDrawn="1"/>
          </p:nvSpPr>
          <p:spPr bwMode="auto">
            <a:xfrm>
              <a:off x="2640" y="4176"/>
              <a:ext cx="3120" cy="0"/>
            </a:xfrm>
            <a:prstGeom prst="line">
              <a:avLst/>
            </a:prstGeom>
            <a:noFill/>
            <a:ln w="254000">
              <a:solidFill>
                <a:srgbClr val="7FB8D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6" name="AutoShape 32"/>
            <p:cNvSpPr>
              <a:spLocks noChangeArrowheads="1"/>
            </p:cNvSpPr>
            <p:nvPr userDrawn="1"/>
          </p:nvSpPr>
          <p:spPr bwMode="auto">
            <a:xfrm flipV="1">
              <a:off x="1488" y="4032"/>
              <a:ext cx="1680" cy="333"/>
            </a:xfrm>
            <a:prstGeom prst="parallelogram">
              <a:avLst>
                <a:gd name="adj" fmla="val 126126"/>
              </a:avLst>
            </a:prstGeom>
            <a:solidFill>
              <a:srgbClr val="4E2E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 userDrawn="1"/>
          </p:nvSpPr>
          <p:spPr bwMode="auto">
            <a:xfrm>
              <a:off x="0" y="4032"/>
              <a:ext cx="2448" cy="256"/>
            </a:xfrm>
            <a:prstGeom prst="rect">
              <a:avLst/>
            </a:prstGeom>
            <a:solidFill>
              <a:srgbClr val="4E2E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ea typeface="楷体_GB2312" pitchFamily="49" charset="-122"/>
                </a:rPr>
                <a:t>        </a:t>
              </a:r>
              <a:r>
                <a:rPr lang="zh-CN" altLang="en-US" b="1">
                  <a:solidFill>
                    <a:schemeClr val="bg1"/>
                  </a:solidFill>
                  <a:ea typeface="楷体_GB2312" pitchFamily="49" charset="-122"/>
                </a:rPr>
                <a:t>大学计算机基础</a:t>
              </a:r>
            </a:p>
          </p:txBody>
        </p:sp>
        <p:pic>
          <p:nvPicPr>
            <p:cNvPr id="1052" name="Picture 28" descr="XXTongji-1907反色透明">
              <a:hlinkClick r:id="rId13" action="ppaction://hlinksldjump"/>
            </p:cNvPr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403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E2E9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101600">
            <a:solidFill>
              <a:srgbClr val="7FB8D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63996" tIns="31998" rIns="63996" bIns="31998" anchor="ctr"/>
          <a:lstStyle/>
          <a:p>
            <a:endParaRPr lang="zh-CN" altLang="en-US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-33742" y="0"/>
            <a:ext cx="126260" cy="4825924"/>
          </a:xfrm>
          <a:prstGeom prst="rect">
            <a:avLst/>
          </a:prstGeom>
          <a:gradFill rotWithShape="0">
            <a:gsLst>
              <a:gs pos="0">
                <a:srgbClr val="7FB8DA"/>
              </a:gs>
              <a:gs pos="100000">
                <a:srgbClr val="4E2E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63996" tIns="31998" rIns="63996" bIns="31998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9118968" y="0"/>
            <a:ext cx="126259" cy="4825924"/>
          </a:xfrm>
          <a:prstGeom prst="rect">
            <a:avLst/>
          </a:prstGeom>
          <a:gradFill rotWithShape="0">
            <a:gsLst>
              <a:gs pos="0">
                <a:srgbClr val="7FB8DA"/>
              </a:gs>
              <a:gs pos="100000">
                <a:srgbClr val="006EB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63996" tIns="31998" rIns="63996" bIns="31998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b="1">
              <a:ea typeface="楷体_GB2312" pitchFamily="49" charset="-122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rot="180000">
            <a:off x="5563026" y="6477321"/>
            <a:ext cx="457146" cy="38068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63996" tIns="31998" rIns="63996" bIns="31998" anchor="ctr"/>
          <a:lstStyle/>
          <a:p>
            <a:endParaRPr lang="zh-CN" alt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 rot="180000">
            <a:off x="6705890" y="6477321"/>
            <a:ext cx="457146" cy="38068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63996" tIns="31998" rIns="63996" bIns="31998" anchor="ctr"/>
          <a:lstStyle/>
          <a:p>
            <a:endParaRPr lang="zh-CN" altLang="en-US"/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rot="180000">
            <a:off x="7485214" y="6477321"/>
            <a:ext cx="457146" cy="38068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63996" tIns="31998" rIns="63996" bIns="31998" anchor="ctr"/>
          <a:lstStyle/>
          <a:p>
            <a:endParaRPr lang="zh-CN" altLang="en-US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rot="180000">
            <a:off x="8153518" y="6477321"/>
            <a:ext cx="457146" cy="38068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63996" tIns="31998" rIns="63996" bIns="31998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  <a:ea typeface="宋体" charset="-122"/>
        </a:defRPr>
      </a:lvl5pPr>
      <a:lvl6pPr marL="320024"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  <a:ea typeface="宋体" charset="-122"/>
        </a:defRPr>
      </a:lvl6pPr>
      <a:lvl7pPr marL="640048"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  <a:ea typeface="宋体" charset="-122"/>
        </a:defRPr>
      </a:lvl7pPr>
      <a:lvl8pPr marL="960072"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  <a:ea typeface="宋体" charset="-122"/>
        </a:defRPr>
      </a:lvl8pPr>
      <a:lvl9pPr marL="1280096" algn="ctr" rtl="0" fontAlgn="base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40018" indent="-240018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20039" indent="-20001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800060" indent="-160012" algn="l" rtl="0" fontAlgn="base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</a:defRPr>
      </a:lvl3pPr>
      <a:lvl4pPr marL="1120084" indent="-160012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1440108" indent="-160012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1760132" indent="-160012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080156" indent="-160012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2400180" indent="-160012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2720204" indent="-160012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2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4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7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2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4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16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19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9456" y="274639"/>
            <a:ext cx="7770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6" y="1974852"/>
            <a:ext cx="77708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388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l" defTabSz="914468" eaLnBrk="1" hangingPunct="1">
              <a:spcBef>
                <a:spcPct val="50000"/>
              </a:spcBef>
              <a:defRPr kumimoji="1" sz="1300" b="0" dirty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9" y="6248400"/>
            <a:ext cx="289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ctr" defTabSz="914468" eaLnBrk="1" hangingPunct="1">
              <a:spcBef>
                <a:spcPct val="50000"/>
              </a:spcBef>
              <a:defRPr kumimoji="1" sz="1300" b="0" dirty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37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4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r" defTabSz="914468" eaLnBrk="1" hangingPunct="1">
              <a:spcBef>
                <a:spcPct val="50000"/>
              </a:spcBef>
              <a:defRPr kumimoji="1" sz="17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fld id="{41C563AD-9AA5-485F-BDA2-DC77DAFEB39C}" type="slidenum">
              <a:rPr lang="en-US" altLang="zh-CN">
                <a:latin typeface="Times New Roman" pitchFamily="18" charset="0"/>
              </a:rPr>
              <a:pPr>
                <a:lnSpc>
                  <a:spcPct val="100000"/>
                </a:lnSpc>
                <a:buFontTx/>
                <a:buNone/>
                <a:defRPr/>
              </a:pPr>
              <a:t>‹#›</a:t>
            </a:fld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2055" name="Picture 10" descr="XXTongji-1907反色透明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55565"/>
            <a:ext cx="731838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>
            <a:spLocks/>
          </p:cNvSpPr>
          <p:nvPr userDrawn="1"/>
        </p:nvSpPr>
        <p:spPr bwMode="auto">
          <a:xfrm>
            <a:off x="-6350" y="3"/>
            <a:ext cx="9150350" cy="1042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2" tIns="32001" rIns="64002" bIns="32001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30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  <p:sp>
        <p:nvSpPr>
          <p:cNvPr id="8" name="任意多边形 7"/>
          <p:cNvSpPr>
            <a:spLocks/>
          </p:cNvSpPr>
          <p:nvPr userDrawn="1"/>
        </p:nvSpPr>
        <p:spPr bwMode="auto">
          <a:xfrm>
            <a:off x="3005138" y="5"/>
            <a:ext cx="4754562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2" tIns="32001" rIns="64002" bIns="32001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30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895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5pPr>
      <a:lvl6pPr marL="320008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6pPr>
      <a:lvl7pPr marL="640016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7pPr>
      <a:lvl8pPr marL="960024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8pPr>
      <a:lvl9pPr marL="1280032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9pPr>
    </p:titleStyle>
    <p:bodyStyle>
      <a:lvl1pPr marL="342883" indent="-342883" algn="l" rtl="0" eaLnBrk="0" fontAlgn="base" hangingPunct="0">
        <a:spcBef>
          <a:spcPct val="20000"/>
        </a:spcBef>
        <a:spcAft>
          <a:spcPct val="0"/>
        </a:spcAft>
        <a:buChar char="•"/>
        <a:defRPr kumimoji="1" sz="2500" b="1">
          <a:solidFill>
            <a:schemeClr val="bg1"/>
          </a:solidFill>
          <a:latin typeface="+mn-lt"/>
          <a:ea typeface="+mn-ea"/>
          <a:cs typeface="+mn-cs"/>
        </a:defRPr>
      </a:lvl1pPr>
      <a:lvl2pPr marL="739738" indent="-282561" algn="l" rtl="0" eaLnBrk="0" fontAlgn="base" hangingPunct="0">
        <a:spcBef>
          <a:spcPct val="20000"/>
        </a:spcBef>
        <a:spcAft>
          <a:spcPct val="0"/>
        </a:spcAft>
        <a:defRPr kumimoji="1" sz="2100">
          <a:solidFill>
            <a:schemeClr val="bg1"/>
          </a:solidFill>
          <a:latin typeface="+mn-lt"/>
          <a:ea typeface="+mn-ea"/>
        </a:defRPr>
      </a:lvl2pPr>
      <a:lvl3pPr marL="1141356" indent="-227002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bg1"/>
          </a:solidFill>
          <a:latin typeface="+mn-lt"/>
          <a:ea typeface="+mn-ea"/>
        </a:defRPr>
      </a:lvl3pPr>
      <a:lvl4pPr marL="1598533" indent="-227002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297" indent="-228589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377837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697845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017853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337861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08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16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24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32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40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048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056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064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9455" y="275167"/>
            <a:ext cx="7770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5" y="1974853"/>
            <a:ext cx="7770813" cy="411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388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defTabSz="914514" eaLnBrk="1" hangingPunct="1">
              <a:spcBef>
                <a:spcPct val="50000"/>
              </a:spcBef>
              <a:defRPr kumimoji="1" sz="13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8" y="6248400"/>
            <a:ext cx="289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ctr" defTabSz="914514" eaLnBrk="1" hangingPunct="1">
              <a:spcBef>
                <a:spcPct val="50000"/>
              </a:spcBef>
              <a:defRPr kumimoji="1" sz="13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37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defTabSz="914514" eaLnBrk="1" hangingPunct="1">
              <a:spcBef>
                <a:spcPct val="50000"/>
              </a:spcBef>
              <a:defRPr kumimoji="1" sz="17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fld id="{54B518EC-3DC8-400F-BF45-8D9FCC909808}" type="slidenum">
              <a:rPr lang="en-US" altLang="zh-CN">
                <a:latin typeface="Times New Roman" pitchFamily="18" charset="0"/>
              </a:rPr>
              <a:pPr>
                <a:lnSpc>
                  <a:spcPct val="100000"/>
                </a:lnSpc>
                <a:buFontTx/>
                <a:buNone/>
                <a:defRPr/>
              </a:pPr>
              <a:t>‹#›</a:t>
            </a:fld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1031" name="Picture 10" descr="XXTongji-1907反色透明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55037"/>
            <a:ext cx="731838" cy="7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>
            <a:spLocks/>
          </p:cNvSpPr>
          <p:nvPr/>
        </p:nvSpPr>
        <p:spPr bwMode="auto">
          <a:xfrm>
            <a:off x="-6350" y="0"/>
            <a:ext cx="9150350" cy="104351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5" tIns="32003" rIns="64005" bIns="32003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30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3005138" y="4"/>
            <a:ext cx="4754562" cy="6392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5" tIns="32003" rIns="64005" bIns="32003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30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325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5pPr>
      <a:lvl6pPr marL="320024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6pPr>
      <a:lvl7pPr marL="640048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7pPr>
      <a:lvl8pPr marL="960072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8pPr>
      <a:lvl9pPr marL="1280096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00" b="1">
          <a:solidFill>
            <a:schemeClr val="bg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defRPr kumimoji="1" sz="2100">
          <a:solidFill>
            <a:schemeClr val="bg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bg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377956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697980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018004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338028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2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4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7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2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4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16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19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0.bin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19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2.jpeg"/><Relationship Id="rId12" Type="http://schemas.openxmlformats.org/officeDocument/2006/relationships/oleObject" Target="../embeddings/oleObject15.bin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20.xml"/><Relationship Id="rId6" Type="http://schemas.openxmlformats.org/officeDocument/2006/relationships/hyperlink" Target="http://product.pcpop.com/000032799/Picture/000230858.html" TargetMode="External"/><Relationship Id="rId11" Type="http://schemas.openxmlformats.org/officeDocument/2006/relationships/image" Target="../media/image21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30"/>
          <a:stretch>
            <a:fillRect/>
          </a:stretch>
        </p:blipFill>
        <p:spPr bwMode="auto">
          <a:xfrm>
            <a:off x="7182400" y="214889"/>
            <a:ext cx="1627415" cy="171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51" y="764704"/>
            <a:ext cx="8292839" cy="5169743"/>
          </a:xfrm>
          <a:noFill/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zh-CN" altLang="en-US" sz="3600" dirty="0">
                <a:solidFill>
                  <a:srgbClr val="000066"/>
                </a:solidFill>
                <a:latin typeface="+mj-ea"/>
              </a:rPr>
              <a:t>     </a:t>
            </a:r>
            <a:r>
              <a:rPr lang="zh-CN" altLang="en-US" sz="4000" dirty="0">
                <a:solidFill>
                  <a:srgbClr val="000066"/>
                </a:solidFill>
                <a:latin typeface="+mj-ea"/>
              </a:rPr>
              <a:t>第八</a:t>
            </a:r>
            <a:r>
              <a:rPr lang="zh-CN" altLang="en-US" sz="4000" dirty="0" smtClean="0">
                <a:solidFill>
                  <a:srgbClr val="000066"/>
                </a:solidFill>
                <a:latin typeface="+mj-ea"/>
              </a:rPr>
              <a:t>章  </a:t>
            </a:r>
            <a:r>
              <a:rPr lang="zh-CN" altLang="zh-CN" sz="4000" dirty="0" smtClean="0">
                <a:solidFill>
                  <a:srgbClr val="000066"/>
                </a:solidFill>
                <a:latin typeface="+mj-ea"/>
              </a:rPr>
              <a:t>信</a:t>
            </a:r>
            <a:r>
              <a:rPr lang="zh-CN" altLang="zh-CN" sz="4000" dirty="0">
                <a:solidFill>
                  <a:srgbClr val="000066"/>
                </a:solidFill>
                <a:latin typeface="+mj-ea"/>
              </a:rPr>
              <a:t>息浏览和发</a:t>
            </a:r>
            <a:r>
              <a:rPr lang="zh-CN" altLang="zh-CN" sz="4000" dirty="0" smtClean="0">
                <a:solidFill>
                  <a:srgbClr val="000066"/>
                </a:solidFill>
                <a:latin typeface="+mj-ea"/>
              </a:rPr>
              <a:t>布</a:t>
            </a:r>
            <a:r>
              <a:rPr lang="en-US" altLang="zh-CN" sz="4000" dirty="0" smtClean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4000" dirty="0" smtClean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         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8.1 </a:t>
            </a:r>
            <a:r>
              <a:rPr lang="zh-CN" altLang="en-US" sz="3600" dirty="0">
                <a:solidFill>
                  <a:srgbClr val="000066"/>
                </a:solidFill>
                <a:latin typeface="+mj-ea"/>
              </a:rPr>
              <a:t>引言</a:t>
            </a: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 smtClean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         8.2 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Internet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基础与应用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2800" dirty="0">
                <a:solidFill>
                  <a:srgbClr val="A50021"/>
                </a:solidFill>
                <a:latin typeface="+mj-ea"/>
              </a:rPr>
              <a:t>             </a:t>
            </a:r>
            <a:r>
              <a:rPr lang="en-US" altLang="zh-CN" sz="2800" dirty="0" smtClean="0">
                <a:solidFill>
                  <a:srgbClr val="A50021"/>
                </a:solidFill>
                <a:latin typeface="+mj-ea"/>
              </a:rPr>
              <a:t>    8.2.1 </a:t>
            </a:r>
            <a:r>
              <a:rPr lang="en-US" altLang="zh-CN" sz="2800" dirty="0">
                <a:solidFill>
                  <a:srgbClr val="A50021"/>
                </a:solidFill>
                <a:latin typeface="+mj-ea"/>
              </a:rPr>
              <a:t>IP</a:t>
            </a:r>
            <a:r>
              <a:rPr lang="zh-CN" altLang="zh-CN" sz="2800" dirty="0">
                <a:solidFill>
                  <a:srgbClr val="A50021"/>
                </a:solidFill>
                <a:latin typeface="+mj-ea"/>
              </a:rPr>
              <a:t>地址和域</a:t>
            </a:r>
            <a:r>
              <a:rPr lang="zh-CN" altLang="en-US" sz="2800" dirty="0">
                <a:solidFill>
                  <a:srgbClr val="A50021"/>
                </a:solidFill>
                <a:latin typeface="+mj-ea"/>
              </a:rPr>
              <a:t>名</a:t>
            </a:r>
            <a:r>
              <a:rPr lang="en-US" altLang="zh-CN" sz="2800" dirty="0">
                <a:solidFill>
                  <a:srgbClr val="A50021"/>
                </a:solidFill>
                <a:latin typeface="+mj-ea"/>
              </a:rPr>
              <a:t/>
            </a:r>
            <a:br>
              <a:rPr lang="en-US" altLang="zh-CN" sz="2800" dirty="0">
                <a:solidFill>
                  <a:srgbClr val="A50021"/>
                </a:solidFill>
                <a:latin typeface="+mj-ea"/>
              </a:rPr>
            </a:br>
            <a:r>
              <a:rPr lang="en-US" altLang="zh-CN" sz="2800" dirty="0">
                <a:solidFill>
                  <a:srgbClr val="A50021"/>
                </a:solidFill>
                <a:latin typeface="+mj-ea"/>
              </a:rPr>
              <a:t>                 8.2.2 Internet</a:t>
            </a:r>
            <a:r>
              <a:rPr lang="zh-CN" altLang="zh-CN" sz="2800" dirty="0" smtClean="0">
                <a:solidFill>
                  <a:srgbClr val="A50021"/>
                </a:solidFill>
                <a:latin typeface="+mj-ea"/>
              </a:rPr>
              <a:t>接</a:t>
            </a:r>
            <a:r>
              <a:rPr lang="zh-CN" altLang="en-US" sz="2800" dirty="0" smtClean="0">
                <a:solidFill>
                  <a:srgbClr val="A50021"/>
                </a:solidFill>
                <a:latin typeface="+mj-ea"/>
              </a:rPr>
              <a:t>入</a:t>
            </a:r>
            <a:r>
              <a:rPr lang="en-US" altLang="zh-CN" sz="2800" dirty="0" smtClean="0">
                <a:solidFill>
                  <a:srgbClr val="A50021"/>
                </a:solidFill>
                <a:latin typeface="+mj-ea"/>
              </a:rPr>
              <a:t/>
            </a:r>
            <a:br>
              <a:rPr lang="en-US" altLang="zh-CN" sz="2800" dirty="0" smtClean="0">
                <a:solidFill>
                  <a:srgbClr val="A50021"/>
                </a:solidFill>
                <a:latin typeface="+mj-ea"/>
              </a:rPr>
            </a:br>
            <a:r>
              <a:rPr lang="en-US" altLang="zh-CN" sz="2800" dirty="0" smtClean="0">
                <a:solidFill>
                  <a:srgbClr val="A50021"/>
                </a:solidFill>
                <a:latin typeface="+mj-ea"/>
              </a:rPr>
              <a:t>                 8.2.3 </a:t>
            </a:r>
            <a:r>
              <a:rPr lang="en-US" altLang="zh-CN" sz="2800" dirty="0">
                <a:solidFill>
                  <a:srgbClr val="A50021"/>
                </a:solidFill>
                <a:latin typeface="+mj-ea"/>
              </a:rPr>
              <a:t>Internet</a:t>
            </a:r>
            <a:r>
              <a:rPr lang="zh-CN" altLang="zh-CN" sz="2800" dirty="0" smtClean="0">
                <a:solidFill>
                  <a:srgbClr val="A50021"/>
                </a:solidFill>
                <a:latin typeface="+mj-ea"/>
              </a:rPr>
              <a:t>应</a:t>
            </a:r>
            <a:r>
              <a:rPr lang="zh-CN" altLang="en-US" sz="2800" dirty="0">
                <a:solidFill>
                  <a:srgbClr val="A50021"/>
                </a:solidFill>
                <a:latin typeface="+mj-ea"/>
              </a:rPr>
              <a:t>用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         8.3 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信息浏览和检索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         </a:t>
            </a: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8.4 </a:t>
            </a:r>
            <a:r>
              <a:rPr lang="zh-CN" altLang="zh-CN" sz="3600" dirty="0" smtClean="0">
                <a:solidFill>
                  <a:srgbClr val="000066"/>
                </a:solidFill>
                <a:latin typeface="+mj-ea"/>
              </a:rPr>
              <a:t>网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页设</a:t>
            </a:r>
            <a:r>
              <a:rPr lang="zh-CN" altLang="en-US" sz="3600" dirty="0">
                <a:solidFill>
                  <a:srgbClr val="000066"/>
                </a:solidFill>
                <a:latin typeface="+mj-ea"/>
              </a:rPr>
              <a:t>计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         8.5 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网络安全基</a:t>
            </a:r>
            <a:r>
              <a:rPr lang="zh-CN" altLang="en-US" sz="3600" dirty="0">
                <a:solidFill>
                  <a:srgbClr val="000066"/>
                </a:solidFill>
                <a:latin typeface="+mj-ea"/>
              </a:rPr>
              <a:t>础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         8.6 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网页发布</a:t>
            </a:r>
            <a:endParaRPr lang="en-US" sz="3600" dirty="0">
              <a:solidFill>
                <a:srgbClr val="00006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95290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57"/>
          <p:cNvSpPr>
            <a:spLocks noChangeArrowheads="1"/>
          </p:cNvSpPr>
          <p:nvPr/>
        </p:nvSpPr>
        <p:spPr bwMode="auto">
          <a:xfrm>
            <a:off x="32980" y="188642"/>
            <a:ext cx="9111027" cy="343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如何获得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：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宋体"/>
                <a:ea typeface="宋体"/>
              </a:rPr>
              <a:t>②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自动获得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（动态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2360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091" y="1700809"/>
            <a:ext cx="4815782" cy="500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3603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093" y="1004341"/>
            <a:ext cx="2371725" cy="5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76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03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8" y="1124744"/>
            <a:ext cx="635636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57"/>
          <p:cNvSpPr>
            <a:spLocks noChangeArrowheads="1"/>
          </p:cNvSpPr>
          <p:nvPr/>
        </p:nvSpPr>
        <p:spPr bwMode="auto">
          <a:xfrm>
            <a:off x="32980" y="188642"/>
            <a:ext cx="9111027" cy="343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如何获得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：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宋体"/>
                <a:ea typeface="宋体"/>
              </a:rPr>
              <a:t>③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PPPoE</a:t>
            </a:r>
            <a:endParaRPr kumimoji="1" lang="zh-CN" altLang="en-US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91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11560" y="404667"/>
            <a:ext cx="6214198" cy="1643523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Point to Point Protocol over Ethernet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以太网上点对点协议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ISP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能够实现对每个接入用户的控制和计费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具有较高的性能价格比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97568" y="1985455"/>
            <a:ext cx="3651456" cy="2627156"/>
            <a:chOff x="-2556792" y="314676"/>
            <a:chExt cx="5735003" cy="4126230"/>
          </a:xfrm>
        </p:grpSpPr>
        <p:pic>
          <p:nvPicPr>
            <p:cNvPr id="2361346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56792" y="314676"/>
              <a:ext cx="5735003" cy="4126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连接符 2"/>
            <p:cNvCxnSpPr/>
            <p:nvPr/>
          </p:nvCxnSpPr>
          <p:spPr bwMode="auto">
            <a:xfrm>
              <a:off x="-252536" y="1787330"/>
              <a:ext cx="9361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组合 9"/>
          <p:cNvGrpSpPr/>
          <p:nvPr/>
        </p:nvGrpSpPr>
        <p:grpSpPr>
          <a:xfrm>
            <a:off x="697575" y="4653140"/>
            <a:ext cx="4024149" cy="2184341"/>
            <a:chOff x="4067944" y="476672"/>
            <a:chExt cx="5735003" cy="4125913"/>
          </a:xfrm>
        </p:grpSpPr>
        <p:pic>
          <p:nvPicPr>
            <p:cNvPr id="2361347" name="Picture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476672"/>
              <a:ext cx="5735003" cy="412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接连接符 4"/>
            <p:cNvCxnSpPr/>
            <p:nvPr/>
          </p:nvCxnSpPr>
          <p:spPr bwMode="auto">
            <a:xfrm>
              <a:off x="6431389" y="2060848"/>
              <a:ext cx="10081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3613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2304" y="1985455"/>
            <a:ext cx="3266080" cy="258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3613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31" y="4606069"/>
            <a:ext cx="2813907" cy="223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1520" y="15011"/>
            <a:ext cx="2271766" cy="461661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创建</a:t>
            </a:r>
            <a:r>
              <a:rPr kumimoji="1" lang="en-US" altLang="zh-CN" sz="2400" dirty="0" err="1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PPPoE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连接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789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178" name="Text Box 2"/>
          <p:cNvSpPr txBox="1">
            <a:spLocks noChangeArrowheads="1"/>
          </p:cNvSpPr>
          <p:nvPr/>
        </p:nvSpPr>
        <p:spPr bwMode="auto">
          <a:xfrm>
            <a:off x="336201" y="972562"/>
            <a:ext cx="7620181" cy="10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25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DNS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服务器：将域名转换成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地址</a:t>
            </a:r>
          </a:p>
          <a:p>
            <a:pPr eaLnBrk="0" hangingPunct="0">
              <a:lnSpc>
                <a:spcPct val="125000"/>
              </a:lnSpc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域名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：</a:t>
            </a:r>
          </a:p>
        </p:txBody>
      </p:sp>
      <p:sp>
        <p:nvSpPr>
          <p:cNvPr id="2354179" name="Text Box 3"/>
          <p:cNvSpPr txBox="1">
            <a:spLocks noChangeArrowheads="1"/>
          </p:cNvSpPr>
          <p:nvPr/>
        </p:nvSpPr>
        <p:spPr bwMode="auto">
          <a:xfrm>
            <a:off x="1115623" y="1976577"/>
            <a:ext cx="3082799" cy="71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400" u="sng" spc="7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www.163.COM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/>
            </a:r>
            <a:b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</a:br>
            <a:r>
              <a:rPr kumimoji="1" lang="zh-CN" altLang="en-US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主机名</a:t>
            </a: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</a:t>
            </a:r>
            <a:r>
              <a:rPr kumimoji="1" lang="zh-CN" altLang="en-US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机构名   顶级域名</a:t>
            </a:r>
          </a:p>
        </p:txBody>
      </p:sp>
      <p:sp>
        <p:nvSpPr>
          <p:cNvPr id="2354180" name="Text Box 4"/>
          <p:cNvSpPr txBox="1">
            <a:spLocks noChangeArrowheads="1"/>
          </p:cNvSpPr>
          <p:nvPr/>
        </p:nvSpPr>
        <p:spPr bwMode="auto">
          <a:xfrm>
            <a:off x="397020" y="4365109"/>
            <a:ext cx="5903172" cy="9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从左到右，域的范围变大</a:t>
            </a:r>
            <a:endParaRPr kumimoji="1" lang="en-US" altLang="zh-CN" sz="24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具有实际含义，比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地址好记</a:t>
            </a:r>
            <a:endParaRPr kumimoji="1" lang="zh-CN" altLang="en-US" sz="15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354181" name="Text Box 5"/>
          <p:cNvSpPr txBox="1">
            <a:spLocks noChangeArrowheads="1"/>
          </p:cNvSpPr>
          <p:nvPr/>
        </p:nvSpPr>
        <p:spPr bwMode="auto">
          <a:xfrm>
            <a:off x="391187" y="3152006"/>
            <a:ext cx="6695134" cy="117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如：</a:t>
            </a:r>
            <a:r>
              <a:rPr lang="en-US" altLang="zh-CN" sz="2400" u="sng" spc="7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www</a:t>
            </a:r>
            <a:r>
              <a:rPr lang="en-US" altLang="zh-CN" sz="2400" spc="7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sz="2400" u="sng" spc="7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moe</a:t>
            </a:r>
            <a:r>
              <a:rPr lang="en-US" altLang="zh-CN" sz="2400" spc="7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sz="2400" u="sng" spc="7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edu</a:t>
            </a:r>
            <a:r>
              <a:rPr lang="en-US" altLang="zh-CN" sz="2400" spc="7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sz="2400" u="sng" spc="7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cn</a:t>
            </a:r>
            <a:r>
              <a:rPr lang="en-US" altLang="zh-CN" sz="2400" spc="5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中国教育部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        </a:t>
            </a:r>
            <a:r>
              <a:rPr lang="en-US" altLang="zh-CN" sz="2400" u="sng" spc="5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jsjjc</a:t>
            </a:r>
            <a:r>
              <a:rPr lang="en-US" altLang="zh-CN" sz="2400" spc="5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sz="2400" u="sng" spc="5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tongji</a:t>
            </a:r>
            <a:r>
              <a:rPr lang="en-US" altLang="zh-CN" sz="2400" spc="5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sz="2400" u="sng" spc="5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edu</a:t>
            </a:r>
            <a:r>
              <a:rPr lang="en-US" altLang="zh-CN" sz="2400" spc="5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sz="2400" u="sng" spc="5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cn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同济大学计算机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                                                          </a:t>
            </a:r>
            <a:r>
              <a:rPr lang="zh-CN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基础教学网站</a:t>
            </a:r>
          </a:p>
        </p:txBody>
      </p:sp>
      <p:sp>
        <p:nvSpPr>
          <p:cNvPr id="2354186" name="Text Box 10"/>
          <p:cNvSpPr txBox="1">
            <a:spLocks noChangeArrowheads="1"/>
          </p:cNvSpPr>
          <p:nvPr/>
        </p:nvSpPr>
        <p:spPr bwMode="auto">
          <a:xfrm>
            <a:off x="971607" y="3890505"/>
            <a:ext cx="4053385" cy="61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kumimoji="1" lang="zh-CN" altLang="en-US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机器名      机构名</a:t>
            </a:r>
            <a:r>
              <a:rPr kumimoji="1" lang="zh-CN" altLang="en-US" sz="1800" dirty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kumimoji="1" lang="zh-CN" altLang="en-US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二级域名 顶级域名</a:t>
            </a: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/>
            </a:r>
            <a:b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</a:br>
            <a:r>
              <a:rPr kumimoji="1" lang="en-US" altLang="zh-CN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                        </a:t>
            </a:r>
            <a:r>
              <a:rPr kumimoji="1" lang="zh-CN" altLang="en-US" sz="18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网络名    国家名</a:t>
            </a:r>
          </a:p>
        </p:txBody>
      </p:sp>
      <p:sp>
        <p:nvSpPr>
          <p:cNvPr id="10" name="Rectangle 16"/>
          <p:cNvSpPr txBox="1">
            <a:spLocks noChangeArrowheads="1"/>
          </p:cNvSpPr>
          <p:nvPr/>
        </p:nvSpPr>
        <p:spPr bwMode="auto">
          <a:xfrm>
            <a:off x="4" y="432001"/>
            <a:ext cx="8206851" cy="5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1" tIns="31996" rIns="63991" bIns="3199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5pPr>
            <a:lvl6pPr marL="320024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6pPr>
            <a:lvl7pPr marL="640048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7pPr>
            <a:lvl8pPr marL="960072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8pPr>
            <a:lvl9pPr marL="1280096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l">
              <a:lnSpc>
                <a:spcPct val="100000"/>
              </a:lnSpc>
              <a:buNone/>
            </a:pPr>
            <a:r>
              <a:rPr lang="en-US" altLang="zh-CN" sz="28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    </a:t>
            </a:r>
            <a:r>
              <a:rPr lang="en-US" altLang="zh-CN" sz="2800" b="0" dirty="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+mn-cs"/>
              </a:rPr>
              <a:t>2.</a:t>
            </a:r>
            <a:r>
              <a:rPr lang="zh-CN" altLang="en-US" sz="2800" b="0" dirty="0" smtClean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+mn-cs"/>
              </a:rPr>
              <a:t>域名</a:t>
            </a:r>
            <a:endParaRPr lang="zh-CN" altLang="en-US" sz="2800" b="0" dirty="0">
              <a:solidFill>
                <a:srgbClr val="A50021"/>
              </a:solidFill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28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01859"/>
              </p:ext>
            </p:extLst>
          </p:nvPr>
        </p:nvGraphicFramePr>
        <p:xfrm>
          <a:off x="154382" y="4237107"/>
          <a:ext cx="6624962" cy="848078"/>
        </p:xfrm>
        <a:graphic>
          <a:graphicData uri="http://schemas.openxmlformats.org/drawingml/2006/table">
            <a:tbl>
              <a:tblPr/>
              <a:tblGrid>
                <a:gridCol w="1104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039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cn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中国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jp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日本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se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瑞典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39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de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德国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kr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韩国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sg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新加坡</a:t>
                      </a:r>
                    </a:p>
                  </a:txBody>
                  <a:tcPr marL="64175" marR="64175" marT="33703" marB="33703" anchor="ctr" anchorCtr="1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2919"/>
              </p:ext>
            </p:extLst>
          </p:nvPr>
        </p:nvGraphicFramePr>
        <p:xfrm>
          <a:off x="181326" y="1916834"/>
          <a:ext cx="6608408" cy="161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207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域名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意义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域名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意义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域名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意义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25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com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商业类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edu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教育类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gov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政府部门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25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int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国际机构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mil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军事类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net</a:t>
                      </a: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网络机构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org</a:t>
                      </a:r>
                      <a:endParaRPr lang="zh-CN" sz="2000" b="0" kern="10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非盈利组织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40048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40048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000" b="0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07511" y="690795"/>
            <a:ext cx="6495901" cy="4339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3992" tIns="31996" rIns="63992" bIns="31996">
            <a:spAutoFit/>
          </a:bodyPr>
          <a:lstStyle>
            <a:lvl1pPr defTabSz="762000" eaLnBrk="0" hangingPunct="0"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7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分为类型名和区域名两类</a:t>
            </a:r>
            <a:endParaRPr kumimoji="1" lang="en-US" altLang="zh-CN" sz="24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51" name="Text Box 3"/>
          <p:cNvSpPr txBox="1">
            <a:spLocks noChangeArrowheads="1"/>
          </p:cNvSpPr>
          <p:nvPr/>
        </p:nvSpPr>
        <p:spPr bwMode="auto">
          <a:xfrm>
            <a:off x="27248" y="4961333"/>
            <a:ext cx="8001136" cy="9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可以直接使用中文命名域名。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中国互联网络信息中心网站：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http://www.cnnic.net.cn</a:t>
            </a:r>
          </a:p>
        </p:txBody>
      </p:sp>
      <p:graphicFrame>
        <p:nvGraphicFramePr>
          <p:cNvPr id="235728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99167"/>
              </p:ext>
            </p:extLst>
          </p:nvPr>
        </p:nvGraphicFramePr>
        <p:xfrm>
          <a:off x="1805168" y="2885249"/>
          <a:ext cx="4927079" cy="1944216"/>
        </p:xfrm>
        <a:graphic>
          <a:graphicData uri="http://schemas.openxmlformats.org/drawingml/2006/table">
            <a:tbl>
              <a:tblPr/>
              <a:tblGrid>
                <a:gridCol w="82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429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域名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意义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域名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kern="120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意义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29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kern="120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ac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kern="120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科研机构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kern="120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edu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教育机构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29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kern="120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com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kern="120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工商金融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kern="1200" dirty="0" err="1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gov</a:t>
                      </a:r>
                      <a:endParaRPr kumimoji="1" lang="en-US" altLang="zh-CN" sz="2400" kern="1200" dirty="0" smtClean="0">
                        <a:solidFill>
                          <a:srgbClr val="000066"/>
                        </a:solidFill>
                        <a:latin typeface="Arial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政府部门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29"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Net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网络机构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org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rgbClr val="000066"/>
                          </a:solidFill>
                          <a:latin typeface="Arial" charset="0"/>
                          <a:ea typeface="黑体" panose="02010609060101010101" pitchFamily="49" charset="-122"/>
                          <a:cs typeface="+mn-cs"/>
                        </a:rPr>
                        <a:t>非盈利组织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283" name="Rectangle 35"/>
          <p:cNvSpPr>
            <a:spLocks noChangeArrowheads="1"/>
          </p:cNvSpPr>
          <p:nvPr/>
        </p:nvSpPr>
        <p:spPr bwMode="auto">
          <a:xfrm>
            <a:off x="107505" y="877987"/>
            <a:ext cx="6935584" cy="194820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3992" tIns="31996" rIns="63992" bIns="31996">
            <a:spAutoFit/>
          </a:bodyPr>
          <a:lstStyle/>
          <a:p>
            <a:pPr>
              <a:lnSpc>
                <a:spcPct val="100000"/>
              </a:lnSpc>
              <a:spcBef>
                <a:spcPct val="100000"/>
              </a:spcBef>
              <a:spcAft>
                <a:spcPct val="10000"/>
              </a:spcAft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顶级域名：</a:t>
            </a:r>
            <a:r>
              <a:rPr kumimoji="1" lang="en-US" altLang="zh-CN" sz="2400" dirty="0" err="1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cn</a:t>
            </a:r>
            <a:endParaRPr kumimoji="1" lang="zh-CN" altLang="en-US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10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二级域名：</a:t>
            </a:r>
            <a:r>
              <a:rPr kumimoji="1"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34</a:t>
            </a:r>
            <a:r>
              <a:rPr kumimoji="1"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个行政区域名用两个字符的汉语拼音</a:t>
            </a:r>
            <a:r>
              <a:rPr kumimoji="1"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                         </a:t>
            </a:r>
            <a:r>
              <a:rPr kumimoji="1"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如：</a:t>
            </a:r>
            <a:r>
              <a:rPr kumimoji="1" lang="en-US" altLang="zh-CN" sz="2400" dirty="0" err="1">
                <a:solidFill>
                  <a:srgbClr val="000066"/>
                </a:solidFill>
                <a:ea typeface="黑体" panose="02010609060101010101" pitchFamily="49" charset="-122"/>
              </a:rPr>
              <a:t>bj</a:t>
            </a:r>
            <a:r>
              <a:rPr kumimoji="1"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北京、</a:t>
            </a:r>
            <a:r>
              <a:rPr kumimoji="1" lang="en-US" altLang="zh-CN" sz="2400" dirty="0" err="1">
                <a:solidFill>
                  <a:srgbClr val="000066"/>
                </a:solidFill>
                <a:ea typeface="黑体" panose="02010609060101010101" pitchFamily="49" charset="-122"/>
              </a:rPr>
              <a:t>sh</a:t>
            </a:r>
            <a:r>
              <a:rPr kumimoji="1"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上海</a:t>
            </a:r>
            <a:r>
              <a:rPr kumimoji="1"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                   6</a:t>
            </a:r>
            <a:r>
              <a:rPr kumimoji="1"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个类别域名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-756592" y="620689"/>
            <a:ext cx="9145016" cy="13389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996" tIns="31998" rIns="63996" bIns="3199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kumimoji="1"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      </a:t>
            </a:r>
            <a: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接入技术：骨干网络到用户终端之间所有的设备，</a:t>
            </a:r>
            <a:endParaRPr lang="en-US" altLang="zh-CN" sz="2400" b="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                     </a:t>
            </a:r>
            <a: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最后的</a:t>
            </a:r>
            <a:r>
              <a:rPr lang="en-US" altLang="zh-CN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公里</a:t>
            </a:r>
            <a:b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</a:br>
            <a: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           此处：最后的</a:t>
            </a:r>
            <a:r>
              <a:rPr lang="zh-CN" altLang="en-US" sz="2400" b="0" kern="1200" dirty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几米和设置</a:t>
            </a:r>
          </a:p>
        </p:txBody>
      </p:sp>
      <p:sp>
        <p:nvSpPr>
          <p:cNvPr id="2332682" name="AutoShape 10"/>
          <p:cNvSpPr>
            <a:spLocks/>
          </p:cNvSpPr>
          <p:nvPr/>
        </p:nvSpPr>
        <p:spPr bwMode="auto">
          <a:xfrm>
            <a:off x="323534" y="3556947"/>
            <a:ext cx="432111" cy="2160631"/>
          </a:xfrm>
          <a:prstGeom prst="leftBrace">
            <a:avLst>
              <a:gd name="adj1" fmla="val 3967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4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32684" name="AutoShape 12"/>
          <p:cNvSpPr>
            <a:spLocks/>
          </p:cNvSpPr>
          <p:nvPr/>
        </p:nvSpPr>
        <p:spPr bwMode="auto">
          <a:xfrm>
            <a:off x="2013877" y="2893000"/>
            <a:ext cx="297145" cy="1305485"/>
          </a:xfrm>
          <a:prstGeom prst="leftBrace">
            <a:avLst>
              <a:gd name="adj1" fmla="val 38365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4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32685" name="Rectangle 13"/>
          <p:cNvSpPr>
            <a:spLocks noChangeArrowheads="1"/>
          </p:cNvSpPr>
          <p:nvPr/>
        </p:nvSpPr>
        <p:spPr bwMode="auto">
          <a:xfrm>
            <a:off x="741068" y="3326145"/>
            <a:ext cx="1584771" cy="5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有线接入</a:t>
            </a:r>
          </a:p>
        </p:txBody>
      </p:sp>
      <p:sp>
        <p:nvSpPr>
          <p:cNvPr id="2332686" name="Rectangle 14"/>
          <p:cNvSpPr>
            <a:spLocks noChangeArrowheads="1"/>
          </p:cNvSpPr>
          <p:nvPr/>
        </p:nvSpPr>
        <p:spPr bwMode="auto">
          <a:xfrm>
            <a:off x="726244" y="5514269"/>
            <a:ext cx="1583682" cy="5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无线接入</a:t>
            </a:r>
          </a:p>
        </p:txBody>
      </p:sp>
      <p:sp>
        <p:nvSpPr>
          <p:cNvPr id="2332692" name="Rectangle 20"/>
          <p:cNvSpPr>
            <a:spLocks noChangeArrowheads="1"/>
          </p:cNvSpPr>
          <p:nvPr/>
        </p:nvSpPr>
        <p:spPr bwMode="auto">
          <a:xfrm>
            <a:off x="3924258" y="2073632"/>
            <a:ext cx="227489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70000"/>
              </a:spcBef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ADSL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接入</a:t>
            </a:r>
            <a:endParaRPr kumimoji="1"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7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有线电视接入</a:t>
            </a:r>
            <a:endParaRPr kumimoji="1"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7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局域网接入</a:t>
            </a:r>
          </a:p>
          <a:p>
            <a:pPr>
              <a:lnSpc>
                <a:spcPct val="100000"/>
              </a:lnSpc>
              <a:spcBef>
                <a:spcPct val="70000"/>
              </a:spcBef>
              <a:buFontTx/>
              <a:buNone/>
            </a:pPr>
            <a:endParaRPr kumimoji="1"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32693" name="Rectangle 21"/>
          <p:cNvSpPr>
            <a:spLocks noChangeArrowheads="1"/>
          </p:cNvSpPr>
          <p:nvPr/>
        </p:nvSpPr>
        <p:spPr bwMode="auto">
          <a:xfrm>
            <a:off x="2382858" y="4627637"/>
            <a:ext cx="3284917" cy="5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TD-SCDMA	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中国移动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32694" name="AutoShape 22"/>
          <p:cNvSpPr>
            <a:spLocks/>
          </p:cNvSpPr>
          <p:nvPr/>
        </p:nvSpPr>
        <p:spPr bwMode="auto">
          <a:xfrm>
            <a:off x="2072653" y="4847131"/>
            <a:ext cx="287349" cy="1439276"/>
          </a:xfrm>
          <a:prstGeom prst="leftBrace">
            <a:avLst>
              <a:gd name="adj1" fmla="val 39741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4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32695" name="Rectangle 23"/>
          <p:cNvSpPr>
            <a:spLocks noChangeArrowheads="1"/>
          </p:cNvSpPr>
          <p:nvPr/>
        </p:nvSpPr>
        <p:spPr bwMode="auto">
          <a:xfrm>
            <a:off x="2410062" y="6021185"/>
            <a:ext cx="3600566" cy="57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WLAN        </a:t>
            </a:r>
          </a:p>
        </p:txBody>
      </p:sp>
      <p:sp>
        <p:nvSpPr>
          <p:cNvPr id="2332697" name="Rectangle 25"/>
          <p:cNvSpPr>
            <a:spLocks noChangeArrowheads="1"/>
          </p:cNvSpPr>
          <p:nvPr/>
        </p:nvSpPr>
        <p:spPr bwMode="auto">
          <a:xfrm>
            <a:off x="2360000" y="5573053"/>
            <a:ext cx="3307775" cy="5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WCDMA       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中国联通</a:t>
            </a:r>
          </a:p>
        </p:txBody>
      </p:sp>
      <p:sp>
        <p:nvSpPr>
          <p:cNvPr id="2332705" name="Rectangle 33"/>
          <p:cNvSpPr>
            <a:spLocks noChangeArrowheads="1"/>
          </p:cNvSpPr>
          <p:nvPr/>
        </p:nvSpPr>
        <p:spPr bwMode="auto">
          <a:xfrm>
            <a:off x="2311015" y="2720469"/>
            <a:ext cx="1583682" cy="5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单机接入</a:t>
            </a:r>
          </a:p>
        </p:txBody>
      </p:sp>
      <p:sp>
        <p:nvSpPr>
          <p:cNvPr id="2332707" name="Rectangle 35"/>
          <p:cNvSpPr>
            <a:spLocks noChangeArrowheads="1"/>
          </p:cNvSpPr>
          <p:nvPr/>
        </p:nvSpPr>
        <p:spPr bwMode="auto">
          <a:xfrm>
            <a:off x="2360002" y="3945841"/>
            <a:ext cx="1583683" cy="5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共享上网</a:t>
            </a:r>
          </a:p>
        </p:txBody>
      </p:sp>
      <p:sp>
        <p:nvSpPr>
          <p:cNvPr id="2332708" name="AutoShape 36"/>
          <p:cNvSpPr>
            <a:spLocks/>
          </p:cNvSpPr>
          <p:nvPr/>
        </p:nvSpPr>
        <p:spPr bwMode="auto">
          <a:xfrm>
            <a:off x="3545308" y="2200205"/>
            <a:ext cx="398370" cy="1385599"/>
          </a:xfrm>
          <a:prstGeom prst="leftBrace">
            <a:avLst>
              <a:gd name="adj1" fmla="val 38365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40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32709" name="Rectangle 37"/>
          <p:cNvSpPr>
            <a:spLocks noChangeArrowheads="1"/>
          </p:cNvSpPr>
          <p:nvPr/>
        </p:nvSpPr>
        <p:spPr bwMode="auto">
          <a:xfrm>
            <a:off x="2311022" y="5092913"/>
            <a:ext cx="3504783" cy="5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EVDO           	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中国电信</a:t>
            </a:r>
          </a:p>
        </p:txBody>
      </p:sp>
      <p:sp>
        <p:nvSpPr>
          <p:cNvPr id="2332710" name="AutoShape 38"/>
          <p:cNvSpPr>
            <a:spLocks/>
          </p:cNvSpPr>
          <p:nvPr/>
        </p:nvSpPr>
        <p:spPr bwMode="auto">
          <a:xfrm>
            <a:off x="5606790" y="4730524"/>
            <a:ext cx="148028" cy="1140904"/>
          </a:xfrm>
          <a:prstGeom prst="rightBrace">
            <a:avLst>
              <a:gd name="adj1" fmla="val 61152"/>
              <a:gd name="adj2" fmla="val 50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/>
          <a:p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32711" name="Rectangle 39"/>
          <p:cNvSpPr>
            <a:spLocks noChangeArrowheads="1"/>
          </p:cNvSpPr>
          <p:nvPr/>
        </p:nvSpPr>
        <p:spPr bwMode="auto">
          <a:xfrm>
            <a:off x="5803798" y="4809937"/>
            <a:ext cx="1187446" cy="76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4G</a:t>
            </a:r>
            <a:endParaRPr kumimoji="1"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上网卡</a:t>
            </a: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32712" name="Rectangle 40"/>
          <p:cNvSpPr>
            <a:spLocks noChangeArrowheads="1"/>
          </p:cNvSpPr>
          <p:nvPr/>
        </p:nvSpPr>
        <p:spPr bwMode="auto">
          <a:xfrm>
            <a:off x="3434514" y="6026901"/>
            <a:ext cx="2764642" cy="5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配置无线网卡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WIFI</a:t>
            </a:r>
          </a:p>
        </p:txBody>
      </p:sp>
      <p:sp>
        <p:nvSpPr>
          <p:cNvPr id="26" name="Rectangle 16"/>
          <p:cNvSpPr txBox="1">
            <a:spLocks noChangeArrowheads="1"/>
          </p:cNvSpPr>
          <p:nvPr/>
        </p:nvSpPr>
        <p:spPr bwMode="auto">
          <a:xfrm>
            <a:off x="4" y="143965"/>
            <a:ext cx="8206851" cy="5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1" tIns="31996" rIns="63991" bIns="3199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5pPr>
            <a:lvl6pPr marL="320024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6pPr>
            <a:lvl7pPr marL="640048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7pPr>
            <a:lvl8pPr marL="960072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8pPr>
            <a:lvl9pPr marL="1280096" algn="ctr" defTabSz="914514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l">
              <a:lnSpc>
                <a:spcPct val="100000"/>
              </a:lnSpc>
              <a:buNone/>
            </a:pPr>
            <a:r>
              <a:rPr lang="en-US" altLang="zh-CN" sz="2800" b="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2. </a:t>
            </a:r>
            <a:r>
              <a:rPr lang="zh-CN" altLang="en-US" sz="28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接入</a:t>
            </a:r>
            <a:r>
              <a:rPr lang="en-US" altLang="zh-CN" sz="2800" b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Internet</a:t>
            </a:r>
            <a:endParaRPr lang="zh-CN" altLang="en-US" sz="2800" b="0" dirty="0">
              <a:solidFill>
                <a:srgbClr val="000066"/>
              </a:solidFill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2502" y="764707"/>
            <a:ext cx="8675969" cy="2016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996" tIns="31998" rIns="63996" bIns="3199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◆ ADSL</a:t>
            </a:r>
            <a:r>
              <a:rPr lang="zh-CN" altLang="en-US" sz="2400" b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接入</a:t>
            </a:r>
          </a:p>
          <a:p>
            <a:pPr>
              <a:buFontTx/>
              <a:buNone/>
            </a:pPr>
            <a:endParaRPr lang="en-US" altLang="zh-CN" sz="1500" dirty="0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2327563" name="Rectangle 11"/>
          <p:cNvSpPr>
            <a:spLocks noChangeArrowheads="1"/>
          </p:cNvSpPr>
          <p:nvPr/>
        </p:nvSpPr>
        <p:spPr bwMode="auto">
          <a:xfrm>
            <a:off x="-289007" y="1946996"/>
            <a:ext cx="206186" cy="27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2756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42941"/>
              </p:ext>
            </p:extLst>
          </p:nvPr>
        </p:nvGraphicFramePr>
        <p:xfrm>
          <a:off x="466551" y="1600384"/>
          <a:ext cx="6305974" cy="218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12" r:id="rId4" imgW="4504267" imgH="1559492" progId="Visio.Drawing.11">
                  <p:embed/>
                </p:oleObj>
              </mc:Choice>
              <mc:Fallback>
                <p:oleObj r:id="rId4" imgW="4504267" imgH="155949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542"/>
                      <a:stretch>
                        <a:fillRect/>
                      </a:stretch>
                    </p:blipFill>
                    <p:spPr bwMode="auto">
                      <a:xfrm>
                        <a:off x="466551" y="1600384"/>
                        <a:ext cx="6305974" cy="2183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7565" name="Text Box 13"/>
          <p:cNvSpPr txBox="1">
            <a:spLocks noChangeArrowheads="1"/>
          </p:cNvSpPr>
          <p:nvPr/>
        </p:nvSpPr>
        <p:spPr bwMode="auto">
          <a:xfrm>
            <a:off x="1833937" y="3328885"/>
            <a:ext cx="1512934" cy="36010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Internet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交换机 </a:t>
            </a:r>
          </a:p>
        </p:txBody>
      </p:sp>
      <p:sp>
        <p:nvSpPr>
          <p:cNvPr id="2327568" name="Text Box 16"/>
          <p:cNvSpPr txBox="1">
            <a:spLocks noChangeArrowheads="1"/>
          </p:cNvSpPr>
          <p:nvPr/>
        </p:nvSpPr>
        <p:spPr bwMode="auto">
          <a:xfrm>
            <a:off x="1762696" y="1398037"/>
            <a:ext cx="1350756" cy="31780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电话交换机</a:t>
            </a:r>
          </a:p>
        </p:txBody>
      </p:sp>
      <p:sp>
        <p:nvSpPr>
          <p:cNvPr id="2327570" name="Text Box 18"/>
          <p:cNvSpPr txBox="1">
            <a:spLocks noChangeArrowheads="1"/>
          </p:cNvSpPr>
          <p:nvPr/>
        </p:nvSpPr>
        <p:spPr bwMode="auto">
          <a:xfrm>
            <a:off x="682582" y="1960483"/>
            <a:ext cx="908849" cy="4584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电话网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27567" name="Text Box 15"/>
          <p:cNvSpPr txBox="1">
            <a:spLocks noChangeArrowheads="1"/>
          </p:cNvSpPr>
          <p:nvPr/>
        </p:nvSpPr>
        <p:spPr bwMode="auto">
          <a:xfrm>
            <a:off x="682619" y="2896757"/>
            <a:ext cx="936060" cy="37039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Internet   </a:t>
            </a:r>
          </a:p>
        </p:txBody>
      </p:sp>
      <p:sp>
        <p:nvSpPr>
          <p:cNvPr id="2327566" name="Text Box 14"/>
          <p:cNvSpPr txBox="1">
            <a:spLocks noChangeArrowheads="1"/>
          </p:cNvSpPr>
          <p:nvPr/>
        </p:nvSpPr>
        <p:spPr bwMode="auto">
          <a:xfrm>
            <a:off x="3778919" y="1960486"/>
            <a:ext cx="934972" cy="2160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分离器</a:t>
            </a:r>
          </a:p>
        </p:txBody>
      </p:sp>
      <p:sp>
        <p:nvSpPr>
          <p:cNvPr id="2327569" name="Text Box 17"/>
          <p:cNvSpPr txBox="1">
            <a:spLocks noChangeArrowheads="1"/>
          </p:cNvSpPr>
          <p:nvPr/>
        </p:nvSpPr>
        <p:spPr bwMode="auto">
          <a:xfrm>
            <a:off x="4643015" y="1916796"/>
            <a:ext cx="1440008" cy="2160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ADSL Modem</a:t>
            </a:r>
          </a:p>
        </p:txBody>
      </p:sp>
      <p:sp>
        <p:nvSpPr>
          <p:cNvPr id="2327580" name="Rectangle 28"/>
          <p:cNvSpPr>
            <a:spLocks noChangeArrowheads="1"/>
          </p:cNvSpPr>
          <p:nvPr/>
        </p:nvSpPr>
        <p:spPr bwMode="auto">
          <a:xfrm>
            <a:off x="821204" y="4205704"/>
            <a:ext cx="2206734" cy="4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① 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下载速率高  </a:t>
            </a:r>
          </a:p>
        </p:txBody>
      </p:sp>
      <p:sp>
        <p:nvSpPr>
          <p:cNvPr id="2327581" name="Rectangle 29"/>
          <p:cNvSpPr>
            <a:spLocks noChangeArrowheads="1"/>
          </p:cNvSpPr>
          <p:nvPr/>
        </p:nvSpPr>
        <p:spPr bwMode="auto">
          <a:xfrm>
            <a:off x="821210" y="4586575"/>
            <a:ext cx="1822013" cy="4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② 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独享带宽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27582" name="Rectangle 30"/>
          <p:cNvSpPr>
            <a:spLocks noChangeArrowheads="1"/>
          </p:cNvSpPr>
          <p:nvPr/>
        </p:nvSpPr>
        <p:spPr bwMode="auto">
          <a:xfrm>
            <a:off x="821211" y="4950112"/>
            <a:ext cx="3053119" cy="4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③ 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上网和打电话兼顾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27583" name="Text Box 31"/>
          <p:cNvSpPr txBox="1">
            <a:spLocks noChangeArrowheads="1"/>
          </p:cNvSpPr>
          <p:nvPr/>
        </p:nvSpPr>
        <p:spPr bwMode="auto">
          <a:xfrm>
            <a:off x="527325" y="3933056"/>
            <a:ext cx="1052572" cy="36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优点：</a:t>
            </a:r>
          </a:p>
        </p:txBody>
      </p:sp>
      <p:sp>
        <p:nvSpPr>
          <p:cNvPr id="2327585" name="Rectangle 33"/>
          <p:cNvSpPr>
            <a:spLocks noChangeArrowheads="1"/>
          </p:cNvSpPr>
          <p:nvPr/>
        </p:nvSpPr>
        <p:spPr bwMode="auto">
          <a:xfrm>
            <a:off x="3778690" y="1700809"/>
            <a:ext cx="3385598" cy="1988179"/>
          </a:xfrm>
          <a:prstGeom prst="rect">
            <a:avLst/>
          </a:prstGeom>
          <a:noFill/>
          <a:ln w="9525" algn="ctr">
            <a:solidFill>
              <a:srgbClr val="000066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b="1">
              <a:solidFill>
                <a:srgbClr val="000066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96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942075"/>
              </p:ext>
            </p:extLst>
          </p:nvPr>
        </p:nvGraphicFramePr>
        <p:xfrm>
          <a:off x="1272606" y="1859869"/>
          <a:ext cx="4726014" cy="272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671" r:id="rId4" imgW="4171690" imgH="2287761" progId="Visio.Drawing.11">
                  <p:embed/>
                </p:oleObj>
              </mc:Choice>
              <mc:Fallback>
                <p:oleObj r:id="rId4" imgW="4171690" imgH="2287761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606" y="1859869"/>
                        <a:ext cx="4726014" cy="2721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9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-108520" y="836712"/>
            <a:ext cx="5797041" cy="9374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996" tIns="31998" rIns="63996" bIns="3199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◆ </a:t>
            </a:r>
            <a:r>
              <a:rPr lang="zh-CN" altLang="en-US" sz="2400" b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有线电视接入</a:t>
            </a:r>
          </a:p>
          <a:p>
            <a:pPr>
              <a:buFontTx/>
              <a:buNone/>
            </a:pPr>
            <a:r>
              <a:rPr kumimoji="1"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  </a:t>
            </a:r>
            <a:r>
              <a:rPr lang="zh-CN" altLang="en-US" sz="2400" b="0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利用有线电视网接入到</a:t>
            </a:r>
            <a:r>
              <a:rPr lang="en-US" altLang="zh-CN" sz="2400" b="0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Internet</a:t>
            </a:r>
          </a:p>
        </p:txBody>
      </p:sp>
      <p:sp>
        <p:nvSpPr>
          <p:cNvPr id="2329608" name="Rectangle 8"/>
          <p:cNvSpPr>
            <a:spLocks noChangeArrowheads="1"/>
          </p:cNvSpPr>
          <p:nvPr/>
        </p:nvSpPr>
        <p:spPr bwMode="auto">
          <a:xfrm>
            <a:off x="-612576" y="2573452"/>
            <a:ext cx="206186" cy="27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endParaRPr lang="zh-CN" altLang="en-US"/>
          </a:p>
        </p:txBody>
      </p:sp>
      <p:sp>
        <p:nvSpPr>
          <p:cNvPr id="2329617" name="Rectangle 17"/>
          <p:cNvSpPr>
            <a:spLocks noChangeArrowheads="1"/>
          </p:cNvSpPr>
          <p:nvPr/>
        </p:nvSpPr>
        <p:spPr bwMode="auto">
          <a:xfrm>
            <a:off x="907622" y="4988896"/>
            <a:ext cx="5162671" cy="4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    Internet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、模拟节目和数字点播兼顾</a:t>
            </a:r>
          </a:p>
        </p:txBody>
      </p:sp>
      <p:sp>
        <p:nvSpPr>
          <p:cNvPr id="2329619" name="Text Box 19"/>
          <p:cNvSpPr txBox="1">
            <a:spLocks noChangeArrowheads="1"/>
          </p:cNvSpPr>
          <p:nvPr/>
        </p:nvSpPr>
        <p:spPr bwMode="auto">
          <a:xfrm>
            <a:off x="611561" y="4653136"/>
            <a:ext cx="1052572" cy="36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优点：</a:t>
            </a:r>
          </a:p>
        </p:txBody>
      </p:sp>
      <p:sp>
        <p:nvSpPr>
          <p:cNvPr id="2329621" name="Rectangle 21"/>
          <p:cNvSpPr>
            <a:spLocks noChangeArrowheads="1"/>
          </p:cNvSpPr>
          <p:nvPr/>
        </p:nvSpPr>
        <p:spPr bwMode="auto">
          <a:xfrm>
            <a:off x="3743376" y="1859869"/>
            <a:ext cx="2519743" cy="2663635"/>
          </a:xfrm>
          <a:prstGeom prst="rect">
            <a:avLst/>
          </a:prstGeom>
          <a:noFill/>
          <a:ln w="9525" algn="ctr">
            <a:solidFill>
              <a:srgbClr val="000066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b="1">
              <a:solidFill>
                <a:srgbClr val="000066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2329623" name="Rectangle 23"/>
          <p:cNvSpPr>
            <a:spLocks noChangeArrowheads="1"/>
          </p:cNvSpPr>
          <p:nvPr/>
        </p:nvSpPr>
        <p:spPr bwMode="auto">
          <a:xfrm>
            <a:off x="-612576" y="2268220"/>
            <a:ext cx="206186" cy="27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endParaRPr lang="zh-CN" altLang="en-US"/>
          </a:p>
        </p:txBody>
      </p:sp>
      <p:sp>
        <p:nvSpPr>
          <p:cNvPr id="2329627" name="Text Box 27"/>
          <p:cNvSpPr txBox="1">
            <a:spLocks noChangeArrowheads="1"/>
          </p:cNvSpPr>
          <p:nvPr/>
        </p:nvSpPr>
        <p:spPr bwMode="auto">
          <a:xfrm>
            <a:off x="2519966" y="3111665"/>
            <a:ext cx="1691439" cy="3006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有线电视网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29626" name="Text Box 26"/>
          <p:cNvSpPr txBox="1">
            <a:spLocks noChangeArrowheads="1"/>
          </p:cNvSpPr>
          <p:nvPr/>
        </p:nvSpPr>
        <p:spPr bwMode="auto">
          <a:xfrm>
            <a:off x="1353151" y="4119957"/>
            <a:ext cx="950210" cy="2560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Internet   </a:t>
            </a:r>
          </a:p>
        </p:txBody>
      </p:sp>
      <p:sp>
        <p:nvSpPr>
          <p:cNvPr id="2329628" name="Text Box 28"/>
          <p:cNvSpPr txBox="1">
            <a:spLocks noChangeArrowheads="1"/>
          </p:cNvSpPr>
          <p:nvPr/>
        </p:nvSpPr>
        <p:spPr bwMode="auto">
          <a:xfrm>
            <a:off x="2447036" y="2103372"/>
            <a:ext cx="1080822" cy="2709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数字节目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29632" name="Text Box 32"/>
          <p:cNvSpPr txBox="1">
            <a:spLocks noChangeArrowheads="1"/>
          </p:cNvSpPr>
          <p:nvPr/>
        </p:nvSpPr>
        <p:spPr bwMode="auto">
          <a:xfrm>
            <a:off x="1766758" y="2738983"/>
            <a:ext cx="896876" cy="209204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模拟节目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29629" name="Text Box 29"/>
          <p:cNvSpPr txBox="1">
            <a:spLocks noChangeArrowheads="1"/>
          </p:cNvSpPr>
          <p:nvPr/>
        </p:nvSpPr>
        <p:spPr bwMode="auto">
          <a:xfrm>
            <a:off x="5004048" y="1845011"/>
            <a:ext cx="937148" cy="2160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数字电视   </a:t>
            </a:r>
          </a:p>
        </p:txBody>
      </p:sp>
      <p:sp>
        <p:nvSpPr>
          <p:cNvPr id="2329630" name="Text Box 30"/>
          <p:cNvSpPr txBox="1">
            <a:spLocks noChangeArrowheads="1"/>
          </p:cNvSpPr>
          <p:nvPr/>
        </p:nvSpPr>
        <p:spPr bwMode="auto">
          <a:xfrm>
            <a:off x="3743375" y="2924910"/>
            <a:ext cx="937149" cy="2160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模拟电视   </a:t>
            </a:r>
          </a:p>
        </p:txBody>
      </p:sp>
      <p:sp>
        <p:nvSpPr>
          <p:cNvPr id="2329625" name="Text Box 25"/>
          <p:cNvSpPr txBox="1">
            <a:spLocks noChangeArrowheads="1"/>
          </p:cNvSpPr>
          <p:nvPr/>
        </p:nvSpPr>
        <p:spPr bwMode="auto">
          <a:xfrm>
            <a:off x="3959975" y="1989048"/>
            <a:ext cx="825039" cy="523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机顶盒  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29631" name="Text Box 31"/>
          <p:cNvSpPr txBox="1">
            <a:spLocks noChangeArrowheads="1"/>
          </p:cNvSpPr>
          <p:nvPr/>
        </p:nvSpPr>
        <p:spPr bwMode="auto">
          <a:xfrm>
            <a:off x="3885954" y="3429001"/>
            <a:ext cx="1669906" cy="2457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Cable Modem 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29643" name="Rectangle 43"/>
          <p:cNvSpPr>
            <a:spLocks noChangeArrowheads="1"/>
          </p:cNvSpPr>
          <p:nvPr/>
        </p:nvSpPr>
        <p:spPr bwMode="auto">
          <a:xfrm>
            <a:off x="878090" y="5813512"/>
            <a:ext cx="2899231" cy="4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   小区用户共享带宽</a:t>
            </a:r>
          </a:p>
        </p:txBody>
      </p:sp>
      <p:sp>
        <p:nvSpPr>
          <p:cNvPr id="2329644" name="Text Box 44"/>
          <p:cNvSpPr txBox="1">
            <a:spLocks noChangeArrowheads="1"/>
          </p:cNvSpPr>
          <p:nvPr/>
        </p:nvSpPr>
        <p:spPr bwMode="auto">
          <a:xfrm>
            <a:off x="633032" y="5541773"/>
            <a:ext cx="1052572" cy="36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缺点：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62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4062" y="698289"/>
            <a:ext cx="7308258" cy="19386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996" tIns="31998" rIns="63996" bIns="3199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黑体" panose="02010609060101010101" pitchFamily="49" charset="-122"/>
              </a:rPr>
              <a:t> ◆ </a:t>
            </a:r>
            <a:r>
              <a:rPr lang="zh-CN" altLang="en-US" sz="2400" b="0" dirty="0">
                <a:solidFill>
                  <a:srgbClr val="A50021"/>
                </a:solidFill>
                <a:ea typeface="黑体" panose="02010609060101010101" pitchFamily="49" charset="-122"/>
              </a:rPr>
              <a:t>局域网接入</a:t>
            </a: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0" dirty="0">
                <a:solidFill>
                  <a:srgbClr val="000066"/>
                </a:solidFill>
                <a:ea typeface="黑体" panose="02010609060101010101" pitchFamily="49" charset="-122"/>
              </a:rPr>
              <a:t>      一台电脑接入局域网，而局域网连接到</a:t>
            </a:r>
            <a:r>
              <a:rPr lang="en-US" altLang="zh-CN" sz="2400" b="0" dirty="0">
                <a:solidFill>
                  <a:srgbClr val="000066"/>
                </a:solidFill>
                <a:ea typeface="黑体" panose="02010609060101010101" pitchFamily="49" charset="-122"/>
              </a:rPr>
              <a:t>Internet</a:t>
            </a: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rgbClr val="000066"/>
                </a:solidFill>
                <a:ea typeface="黑体" panose="02010609060101010101" pitchFamily="49" charset="-122"/>
              </a:rPr>
              <a:t>      </a:t>
            </a:r>
            <a:r>
              <a:rPr lang="zh-CN" altLang="en-US" sz="2400" b="0" dirty="0">
                <a:solidFill>
                  <a:srgbClr val="000066"/>
                </a:solidFill>
                <a:ea typeface="黑体" panose="02010609060101010101" pitchFamily="49" charset="-122"/>
              </a:rPr>
              <a:t>常见的方式</a:t>
            </a:r>
          </a:p>
        </p:txBody>
      </p:sp>
      <p:sp>
        <p:nvSpPr>
          <p:cNvPr id="2330630" name="Rectangle 6"/>
          <p:cNvSpPr>
            <a:spLocks noChangeArrowheads="1"/>
          </p:cNvSpPr>
          <p:nvPr/>
        </p:nvSpPr>
        <p:spPr bwMode="auto">
          <a:xfrm>
            <a:off x="-540568" y="2430856"/>
            <a:ext cx="216864" cy="27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6" tIns="31998" rIns="63996" bIns="3199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31776" name="Object 1152"/>
          <p:cNvGraphicFramePr>
            <a:graphicFrameLocks/>
          </p:cNvGraphicFramePr>
          <p:nvPr/>
        </p:nvGraphicFramePr>
        <p:xfrm>
          <a:off x="5724116" y="2944859"/>
          <a:ext cx="858780" cy="106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809" name="Visio" r:id="rId4" imgW="1045907" imgH="1232205" progId="Visio.Drawing.11">
                  <p:embed/>
                </p:oleObj>
              </mc:Choice>
              <mc:Fallback>
                <p:oleObj name="Visio" r:id="rId4" imgW="1045907" imgH="1232205" progId="Visio.Drawing.11">
                  <p:embed/>
                  <p:pic>
                    <p:nvPicPr>
                      <p:cNvPr id="0" name="Object 115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16" y="2944859"/>
                        <a:ext cx="858780" cy="106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1777" name="Line 1153"/>
          <p:cNvSpPr>
            <a:spLocks noChangeShapeType="1"/>
          </p:cNvSpPr>
          <p:nvPr/>
        </p:nvSpPr>
        <p:spPr bwMode="auto">
          <a:xfrm>
            <a:off x="3132536" y="2872837"/>
            <a:ext cx="791298" cy="505291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/>
          </a:p>
        </p:txBody>
      </p:sp>
      <p:sp>
        <p:nvSpPr>
          <p:cNvPr id="2331778" name="AutoShape 1154"/>
          <p:cNvSpPr>
            <a:spLocks noChangeArrowheads="1"/>
          </p:cNvSpPr>
          <p:nvPr/>
        </p:nvSpPr>
        <p:spPr bwMode="auto">
          <a:xfrm>
            <a:off x="1115655" y="2080608"/>
            <a:ext cx="2060420" cy="1367256"/>
          </a:xfrm>
          <a:prstGeom prst="cloudCallout">
            <a:avLst>
              <a:gd name="adj1" fmla="val 23343"/>
              <a:gd name="adj2" fmla="val 39662"/>
            </a:avLst>
          </a:prstGeom>
          <a:solidFill>
            <a:srgbClr val="FFFFFF"/>
          </a:solidFill>
          <a:ln w="127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0" bIns="31996"/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kumimoji="1" lang="en-US" altLang="zh-CN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/>
            </a:r>
            <a:br>
              <a:rPr kumimoji="1" lang="en-US" altLang="zh-CN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</a:b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Internet</a:t>
            </a:r>
          </a:p>
        </p:txBody>
      </p:sp>
      <p:sp>
        <p:nvSpPr>
          <p:cNvPr id="2331779" name="AutoShape 1155"/>
          <p:cNvSpPr>
            <a:spLocks noChangeArrowheads="1"/>
          </p:cNvSpPr>
          <p:nvPr/>
        </p:nvSpPr>
        <p:spPr bwMode="auto">
          <a:xfrm>
            <a:off x="3850915" y="3088906"/>
            <a:ext cx="1225585" cy="936273"/>
          </a:xfrm>
          <a:prstGeom prst="cloudCallout">
            <a:avLst>
              <a:gd name="adj1" fmla="val 56477"/>
              <a:gd name="adj2" fmla="val -20676"/>
            </a:avLst>
          </a:prstGeom>
          <a:solidFill>
            <a:srgbClr val="FFFFFF"/>
          </a:solidFill>
          <a:ln w="127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1996" rIns="0" bIns="31996"/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kumimoji="1" lang="en-US" altLang="zh-CN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/>
            </a:r>
            <a:br>
              <a:rPr kumimoji="1" lang="en-US" altLang="zh-CN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</a:br>
            <a:r>
              <a:rPr kumimoji="1" lang="en-US" altLang="zh-CN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 </a:t>
            </a:r>
            <a:endParaRPr kumimoji="1" lang="en-US" altLang="zh-CN" sz="2000" b="1" dirty="0">
              <a:solidFill>
                <a:srgbClr val="000066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2331780" name="Line 1156"/>
          <p:cNvSpPr>
            <a:spLocks noChangeShapeType="1"/>
          </p:cNvSpPr>
          <p:nvPr/>
        </p:nvSpPr>
        <p:spPr bwMode="auto">
          <a:xfrm>
            <a:off x="5076492" y="3449007"/>
            <a:ext cx="792386" cy="0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4032695" y="3356993"/>
            <a:ext cx="1691439" cy="3006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局域网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010" name="Rectangle 2"/>
          <p:cNvSpPr>
            <a:spLocks noChangeArrowheads="1"/>
          </p:cNvSpPr>
          <p:nvPr/>
        </p:nvSpPr>
        <p:spPr bwMode="auto">
          <a:xfrm>
            <a:off x="35496" y="580393"/>
            <a:ext cx="8077326" cy="531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en-US" altLang="zh-CN" sz="2400" dirty="0" smtClean="0">
                <a:solidFill>
                  <a:srgbClr val="A50021"/>
                </a:solidFill>
                <a:latin typeface="+mn-lt"/>
                <a:ea typeface="黑体" pitchFamily="2" charset="-122"/>
              </a:rPr>
              <a:t>    </a:t>
            </a:r>
            <a:r>
              <a:rPr kumimoji="1" lang="en-US" altLang="zh-CN" sz="2400" dirty="0" smtClean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kumimoji="1" lang="en-US" altLang="zh-CN" sz="2400" dirty="0" smtClean="0">
                <a:solidFill>
                  <a:srgbClr val="A50021"/>
                </a:solidFill>
                <a:latin typeface="+mn-lt"/>
                <a:ea typeface="黑体" pitchFamily="2" charset="-122"/>
              </a:rPr>
              <a:t>IP</a:t>
            </a:r>
            <a:r>
              <a:rPr kumimoji="1" lang="zh-CN" altLang="en-US" sz="2400" dirty="0" smtClean="0">
                <a:solidFill>
                  <a:srgbClr val="A50021"/>
                </a:solidFill>
                <a:latin typeface="+mn-lt"/>
                <a:ea typeface="黑体" pitchFamily="2" charset="-122"/>
              </a:rPr>
              <a:t>地址</a:t>
            </a:r>
            <a:endParaRPr kumimoji="1" lang="en-US" altLang="zh-CN" sz="2400" dirty="0" smtClean="0">
              <a:solidFill>
                <a:srgbClr val="A50021"/>
              </a:solidFill>
              <a:latin typeface="+mn-lt"/>
              <a:ea typeface="黑体" pitchFamily="2" charset="-122"/>
            </a:endParaRPr>
          </a:p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zh-CN" altLang="en-US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社会上，每一个人都有一个身份证号码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互联网中，每一台电脑都有一个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地址</a:t>
            </a:r>
          </a:p>
          <a:p>
            <a:pPr eaLnBrk="0" hangingPunct="0">
              <a:lnSpc>
                <a:spcPct val="125000"/>
              </a:lnSpc>
              <a:spcBef>
                <a:spcPts val="1560"/>
              </a:spcBef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Internet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：  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IPv4  4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个字节  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32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位</a:t>
            </a:r>
          </a:p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Internet2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：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IPv6  16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个字节 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128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位    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地址空间：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IPv6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约是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IPv4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的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kumimoji="1" lang="en-US" altLang="zh-CN" sz="2400" baseline="300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96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倍</a:t>
            </a:r>
          </a:p>
          <a:p>
            <a:pPr eaLnBrk="0" hangingPunct="0">
              <a:lnSpc>
                <a:spcPct val="125000"/>
              </a:lnSpc>
              <a:spcBef>
                <a:spcPts val="1560"/>
              </a:spcBef>
              <a:buNone/>
            </a:pPr>
            <a:r>
              <a:rPr kumimoji="1" lang="zh-CN" altLang="en-US" sz="2400" dirty="0">
                <a:solidFill>
                  <a:srgbClr val="A50021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A50021"/>
                </a:solidFill>
                <a:latin typeface="+mn-lt"/>
                <a:ea typeface="黑体" pitchFamily="2" charset="-122"/>
              </a:rPr>
              <a:t>   </a:t>
            </a:r>
            <a:r>
              <a:rPr kumimoji="1" lang="en-US" altLang="zh-CN" sz="2400" dirty="0" smtClean="0">
                <a:solidFill>
                  <a:srgbClr val="A50021"/>
                </a:solidFill>
                <a:ea typeface="黑体" pitchFamily="2" charset="-122"/>
              </a:rPr>
              <a:t>◆ IPv4</a:t>
            </a:r>
            <a:r>
              <a:rPr kumimoji="1" lang="zh-CN" altLang="en-US" sz="1800" dirty="0">
                <a:solidFill>
                  <a:srgbClr val="000066"/>
                </a:solidFill>
                <a:ea typeface="黑体" pitchFamily="2" charset="-122"/>
              </a:rPr>
              <a:t>（</a:t>
            </a:r>
            <a:r>
              <a:rPr kumimoji="1" lang="zh-CN" altLang="en-US" sz="1800" dirty="0" smtClean="0">
                <a:solidFill>
                  <a:srgbClr val="000066"/>
                </a:solidFill>
                <a:ea typeface="黑体" pitchFamily="2" charset="-122"/>
              </a:rPr>
              <a:t>以</a:t>
            </a:r>
            <a:r>
              <a:rPr kumimoji="1" lang="zh-CN" altLang="zh-CN" sz="1800" dirty="0" smtClean="0">
                <a:solidFill>
                  <a:srgbClr val="000066"/>
                </a:solidFill>
                <a:ea typeface="黑体" pitchFamily="2" charset="-122"/>
              </a:rPr>
              <a:t>同</a:t>
            </a:r>
            <a:r>
              <a:rPr kumimoji="1" lang="zh-CN" altLang="zh-CN" sz="1800" dirty="0">
                <a:solidFill>
                  <a:srgbClr val="000066"/>
                </a:solidFill>
                <a:ea typeface="黑体" pitchFamily="2" charset="-122"/>
              </a:rPr>
              <a:t>济大学计算机基础教学网站服务</a:t>
            </a:r>
            <a:r>
              <a:rPr kumimoji="1" lang="zh-CN" altLang="zh-CN" sz="1800" dirty="0" smtClean="0">
                <a:solidFill>
                  <a:srgbClr val="000066"/>
                </a:solidFill>
                <a:ea typeface="黑体" pitchFamily="2" charset="-122"/>
              </a:rPr>
              <a:t>器</a:t>
            </a:r>
            <a:r>
              <a:rPr kumimoji="1" lang="zh-CN" altLang="en-US" sz="1800" dirty="0" smtClean="0">
                <a:solidFill>
                  <a:srgbClr val="000066"/>
                </a:solidFill>
                <a:ea typeface="黑体" pitchFamily="2" charset="-122"/>
              </a:rPr>
              <a:t>为例</a:t>
            </a:r>
            <a:r>
              <a:rPr kumimoji="1" lang="zh-CN" altLang="en-US" sz="1800" dirty="0">
                <a:solidFill>
                  <a:srgbClr val="000066"/>
                </a:solidFill>
                <a:ea typeface="黑体" pitchFamily="2" charset="-122"/>
              </a:rPr>
              <a:t>）</a:t>
            </a:r>
          </a:p>
          <a:p>
            <a:pPr eaLnBrk="0" hangingPunct="0">
              <a:lnSpc>
                <a:spcPct val="125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地址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: </a:t>
            </a:r>
            <a:r>
              <a:rPr kumimoji="1" lang="en-US" altLang="zh-CN" sz="2400" u="sng" dirty="0">
                <a:solidFill>
                  <a:srgbClr val="000066"/>
                </a:solidFill>
                <a:latin typeface="+mn-lt"/>
                <a:ea typeface="黑体" pitchFamily="2" charset="-122"/>
              </a:rPr>
              <a:t>11001010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</a:t>
            </a:r>
            <a:r>
              <a:rPr kumimoji="1" lang="en-US" altLang="zh-CN" sz="2400" u="sng" dirty="0">
                <a:solidFill>
                  <a:srgbClr val="A50021"/>
                </a:solidFill>
                <a:latin typeface="+mn-lt"/>
                <a:ea typeface="黑体" pitchFamily="2" charset="-122"/>
              </a:rPr>
              <a:t>01111000</a:t>
            </a:r>
            <a:r>
              <a:rPr kumimoji="1" lang="en-US" altLang="zh-CN" sz="2400" dirty="0">
                <a:solidFill>
                  <a:srgbClr val="A50021"/>
                </a:solidFill>
                <a:latin typeface="+mn-lt"/>
                <a:ea typeface="黑体" pitchFamily="2" charset="-122"/>
              </a:rPr>
              <a:t>  </a:t>
            </a:r>
            <a:r>
              <a:rPr kumimoji="1" lang="en-US" altLang="zh-CN" sz="2400" u="sng" dirty="0">
                <a:solidFill>
                  <a:srgbClr val="000066"/>
                </a:solidFill>
                <a:latin typeface="+mn-lt"/>
                <a:ea typeface="黑体" pitchFamily="2" charset="-122"/>
              </a:rPr>
              <a:t>10111101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</a:t>
            </a:r>
            <a:r>
              <a:rPr kumimoji="1" lang="en-US" altLang="zh-CN" sz="2400" u="sng" dirty="0">
                <a:solidFill>
                  <a:srgbClr val="A50021"/>
                </a:solidFill>
                <a:latin typeface="+mn-lt"/>
                <a:ea typeface="黑体" pitchFamily="2" charset="-122"/>
              </a:rPr>
              <a:t>10010010</a:t>
            </a:r>
          </a:p>
          <a:p>
            <a:pPr eaLnBrk="0" hangingPunct="0">
              <a:lnSpc>
                <a:spcPct val="125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点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分十进制形式：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202.</a:t>
            </a:r>
            <a:r>
              <a:rPr kumimoji="1" lang="en-US" altLang="zh-CN" sz="2400" dirty="0">
                <a:solidFill>
                  <a:srgbClr val="A50021"/>
                </a:solidFill>
                <a:latin typeface="+mn-lt"/>
                <a:ea typeface="黑体" pitchFamily="2" charset="-122"/>
              </a:rPr>
              <a:t>120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.189.</a:t>
            </a:r>
            <a:r>
              <a:rPr kumimoji="1" lang="en-US" altLang="zh-CN" sz="2400" dirty="0">
                <a:solidFill>
                  <a:srgbClr val="A50021"/>
                </a:solidFill>
                <a:latin typeface="+mn-lt"/>
                <a:ea typeface="黑体" pitchFamily="2" charset="-122"/>
              </a:rPr>
              <a:t>146</a:t>
            </a:r>
          </a:p>
          <a:p>
            <a:pPr eaLnBrk="0" hangingPunct="0">
              <a:lnSpc>
                <a:spcPct val="125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域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名：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JSJJC.TONGJI.EDU.CN</a:t>
            </a:r>
          </a:p>
        </p:txBody>
      </p:sp>
      <p:sp>
        <p:nvSpPr>
          <p:cNvPr id="234702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4" y="71957"/>
            <a:ext cx="8206851" cy="5487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1" tIns="31996" rIns="63991" bIns="31996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一、</a:t>
            </a:r>
            <a:r>
              <a:rPr lang="en-US" altLang="zh-CN" sz="2800" b="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IP</a:t>
            </a:r>
            <a:r>
              <a:rPr lang="zh-CN" altLang="en-US" sz="2800" b="0" kern="12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地址和域名 </a:t>
            </a:r>
            <a:endParaRPr lang="zh-CN" altLang="en-US" sz="2800" b="0" kern="1200" dirty="0">
              <a:solidFill>
                <a:srgbClr val="000066"/>
              </a:solidFill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2347026" name="Oval 18"/>
          <p:cNvSpPr>
            <a:spLocks noChangeArrowheads="1"/>
          </p:cNvSpPr>
          <p:nvPr/>
        </p:nvSpPr>
        <p:spPr bwMode="auto">
          <a:xfrm>
            <a:off x="1832271" y="5712692"/>
            <a:ext cx="1086265" cy="1089461"/>
          </a:xfrm>
          <a:prstGeom prst="ellips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/>
          <a:p>
            <a:endParaRPr lang="zh-CN" altLang="en-US"/>
          </a:p>
        </p:txBody>
      </p:sp>
      <p:sp>
        <p:nvSpPr>
          <p:cNvPr id="2347027" name="Oval 19"/>
          <p:cNvSpPr>
            <a:spLocks noChangeArrowheads="1"/>
          </p:cNvSpPr>
          <p:nvPr/>
        </p:nvSpPr>
        <p:spPr bwMode="auto">
          <a:xfrm>
            <a:off x="4349838" y="5661251"/>
            <a:ext cx="1086265" cy="1089460"/>
          </a:xfrm>
          <a:prstGeom prst="ellips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/>
          <a:p>
            <a:endParaRPr lang="zh-CN" altLang="en-US"/>
          </a:p>
        </p:txBody>
      </p:sp>
      <p:sp>
        <p:nvSpPr>
          <p:cNvPr id="2347028" name="Line 20"/>
          <p:cNvSpPr>
            <a:spLocks noChangeShapeType="1"/>
          </p:cNvSpPr>
          <p:nvPr/>
        </p:nvSpPr>
        <p:spPr bwMode="auto">
          <a:xfrm>
            <a:off x="2918536" y="6283143"/>
            <a:ext cx="1431301" cy="0"/>
          </a:xfrm>
          <a:prstGeom prst="line">
            <a:avLst/>
          </a:prstGeom>
          <a:noFill/>
          <a:ln w="38100" cmpd="dbl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/>
          </a:p>
        </p:txBody>
      </p:sp>
      <p:sp>
        <p:nvSpPr>
          <p:cNvPr id="2347029" name="Text Box 21"/>
          <p:cNvSpPr txBox="1">
            <a:spLocks noChangeArrowheads="1"/>
          </p:cNvSpPr>
          <p:nvPr/>
        </p:nvSpPr>
        <p:spPr bwMode="auto">
          <a:xfrm>
            <a:off x="2035811" y="6092231"/>
            <a:ext cx="696705" cy="33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1" lang="zh-CN" alt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域名</a:t>
            </a:r>
          </a:p>
        </p:txBody>
      </p:sp>
      <p:sp>
        <p:nvSpPr>
          <p:cNvPr id="2347030" name="Text Box 22"/>
          <p:cNvSpPr txBox="1">
            <a:spLocks noChangeArrowheads="1"/>
          </p:cNvSpPr>
          <p:nvPr/>
        </p:nvSpPr>
        <p:spPr bwMode="auto">
          <a:xfrm>
            <a:off x="4420585" y="6076227"/>
            <a:ext cx="982039" cy="33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IP</a:t>
            </a:r>
            <a:r>
              <a:rPr kumimoji="1" lang="zh-CN" alt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地址</a:t>
            </a:r>
          </a:p>
        </p:txBody>
      </p:sp>
      <p:sp>
        <p:nvSpPr>
          <p:cNvPr id="2347031" name="Text Box 23"/>
          <p:cNvSpPr txBox="1">
            <a:spLocks noChangeArrowheads="1"/>
          </p:cNvSpPr>
          <p:nvPr/>
        </p:nvSpPr>
        <p:spPr bwMode="auto">
          <a:xfrm>
            <a:off x="2914176" y="5920751"/>
            <a:ext cx="1408438" cy="33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DNS</a:t>
            </a:r>
            <a:r>
              <a:rPr kumimoji="1" lang="zh-CN" altLang="en-US" sz="2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858061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6" name="Line 56"/>
          <p:cNvSpPr>
            <a:spLocks noChangeShapeType="1"/>
          </p:cNvSpPr>
          <p:nvPr/>
        </p:nvSpPr>
        <p:spPr bwMode="auto">
          <a:xfrm>
            <a:off x="1151113" y="3482835"/>
            <a:ext cx="288276" cy="576168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334775" name="Objec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807887"/>
              </p:ext>
            </p:extLst>
          </p:nvPr>
        </p:nvGraphicFramePr>
        <p:xfrm>
          <a:off x="683575" y="2852936"/>
          <a:ext cx="858781" cy="106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87" name="Visio" r:id="rId4" imgW="1045907" imgH="1232205" progId="Visio.Drawing.11">
                  <p:embed/>
                </p:oleObj>
              </mc:Choice>
              <mc:Fallback>
                <p:oleObj name="Visio" r:id="rId4" imgW="1045907" imgH="1232205" progId="Visio.Drawing.11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5" y="2852936"/>
                        <a:ext cx="858781" cy="106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78014" y="404665"/>
            <a:ext cx="6094186" cy="360040"/>
          </a:xfr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996" tIns="31998" rIns="63996" bIns="3199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黑体" panose="02010609060101010101" pitchFamily="49" charset="-122"/>
              </a:rPr>
              <a:t>◆ </a:t>
            </a:r>
            <a:r>
              <a:rPr lang="zh-CN" altLang="en-US" sz="2400" b="0" dirty="0">
                <a:solidFill>
                  <a:srgbClr val="A50021"/>
                </a:solidFill>
                <a:ea typeface="黑体" panose="02010609060101010101" pitchFamily="49" charset="-122"/>
              </a:rPr>
              <a:t>共享上网</a:t>
            </a:r>
            <a:r>
              <a:rPr lang="zh-CN" altLang="en-US" sz="1500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</a:p>
        </p:txBody>
      </p:sp>
      <p:sp>
        <p:nvSpPr>
          <p:cNvPr id="2334742" name="Rectangle 22"/>
          <p:cNvSpPr>
            <a:spLocks noChangeArrowheads="1"/>
          </p:cNvSpPr>
          <p:nvPr/>
        </p:nvSpPr>
        <p:spPr bwMode="auto">
          <a:xfrm>
            <a:off x="647623" y="908723"/>
            <a:ext cx="5606564" cy="1003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797" tIns="22399" rIns="44797" bIns="22399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25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使用低端路由器将多台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PC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连接起来，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</a:b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接入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Internet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，共享</a:t>
            </a:r>
            <a:r>
              <a:rPr kumimoji="1" lang="zh-CN" altLang="en-U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上网</a:t>
            </a:r>
          </a:p>
        </p:txBody>
      </p:sp>
      <p:sp>
        <p:nvSpPr>
          <p:cNvPr id="2334743" name="Rectangle 23"/>
          <p:cNvSpPr>
            <a:spLocks noChangeArrowheads="1"/>
          </p:cNvSpPr>
          <p:nvPr/>
        </p:nvSpPr>
        <p:spPr bwMode="auto">
          <a:xfrm>
            <a:off x="631296" y="1916837"/>
            <a:ext cx="8532296" cy="69864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路由器主要功能：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kumimoji="1" lang="zh-CN" alt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   ① 无线</a:t>
            </a:r>
            <a:r>
              <a:rPr kumimoji="1" lang="en-US" altLang="zh-CN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AP        ② </a:t>
            </a:r>
            <a:r>
              <a:rPr kumimoji="1" lang="zh-CN" alt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路由        ③ </a:t>
            </a:r>
            <a:r>
              <a:rPr kumimoji="1" lang="en-US" altLang="zh-CN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DHCP</a:t>
            </a:r>
          </a:p>
        </p:txBody>
      </p:sp>
      <p:graphicFrame>
        <p:nvGraphicFramePr>
          <p:cNvPr id="23347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519968"/>
              </p:ext>
            </p:extLst>
          </p:nvPr>
        </p:nvGraphicFramePr>
        <p:xfrm>
          <a:off x="695983" y="4655749"/>
          <a:ext cx="698780" cy="48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88" name="Visio" r:id="rId6" imgW="583190" imgH="583049" progId="Visio.Drawing.11">
                  <p:embed/>
                </p:oleObj>
              </mc:Choice>
              <mc:Fallback>
                <p:oleObj name="Visio" r:id="rId6" imgW="583190" imgH="583049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83" y="4655749"/>
                        <a:ext cx="698780" cy="482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45" name="AutoShape 25"/>
          <p:cNvSpPr>
            <a:spLocks noChangeArrowheads="1"/>
          </p:cNvSpPr>
          <p:nvPr/>
        </p:nvSpPr>
        <p:spPr bwMode="auto">
          <a:xfrm>
            <a:off x="1272857" y="3916104"/>
            <a:ext cx="1295246" cy="648189"/>
          </a:xfrm>
          <a:prstGeom prst="cloudCallout">
            <a:avLst>
              <a:gd name="adj1" fmla="val -23773"/>
              <a:gd name="adj2" fmla="val 2916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</a:t>
            </a:r>
          </a:p>
        </p:txBody>
      </p:sp>
      <p:sp>
        <p:nvSpPr>
          <p:cNvPr id="2334746" name="AutoShape 26"/>
          <p:cNvSpPr>
            <a:spLocks noChangeArrowheads="1"/>
          </p:cNvSpPr>
          <p:nvPr/>
        </p:nvSpPr>
        <p:spPr bwMode="auto">
          <a:xfrm>
            <a:off x="1374082" y="5153039"/>
            <a:ext cx="1295246" cy="647047"/>
          </a:xfrm>
          <a:prstGeom prst="cloudCallout">
            <a:avLst>
              <a:gd name="adj1" fmla="val -23773"/>
              <a:gd name="adj2" fmla="val 2916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</a:t>
            </a:r>
          </a:p>
        </p:txBody>
      </p:sp>
      <p:sp>
        <p:nvSpPr>
          <p:cNvPr id="2334747" name="AutoShape 27"/>
          <p:cNvSpPr>
            <a:spLocks noChangeArrowheads="1"/>
          </p:cNvSpPr>
          <p:nvPr/>
        </p:nvSpPr>
        <p:spPr bwMode="auto">
          <a:xfrm>
            <a:off x="6134178" y="5240368"/>
            <a:ext cx="1295246" cy="648189"/>
          </a:xfrm>
          <a:prstGeom prst="cloudCallout">
            <a:avLst>
              <a:gd name="adj1" fmla="val -23773"/>
              <a:gd name="adj2" fmla="val 2916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</a:t>
            </a:r>
          </a:p>
        </p:txBody>
      </p:sp>
      <p:sp>
        <p:nvSpPr>
          <p:cNvPr id="2334748" name="AutoShape 28"/>
          <p:cNvSpPr>
            <a:spLocks noChangeArrowheads="1"/>
          </p:cNvSpPr>
          <p:nvPr/>
        </p:nvSpPr>
        <p:spPr bwMode="auto">
          <a:xfrm>
            <a:off x="3720762" y="3556001"/>
            <a:ext cx="1295246" cy="647047"/>
          </a:xfrm>
          <a:prstGeom prst="cloudCallout">
            <a:avLst>
              <a:gd name="adj1" fmla="val -24880"/>
              <a:gd name="adj2" fmla="val 2916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</a:t>
            </a:r>
          </a:p>
        </p:txBody>
      </p:sp>
      <p:sp>
        <p:nvSpPr>
          <p:cNvPr id="2334749" name="AutoShape 29"/>
          <p:cNvSpPr>
            <a:spLocks noChangeArrowheads="1"/>
          </p:cNvSpPr>
          <p:nvPr/>
        </p:nvSpPr>
        <p:spPr bwMode="auto">
          <a:xfrm>
            <a:off x="3578177" y="4708336"/>
            <a:ext cx="1295246" cy="648189"/>
          </a:xfrm>
          <a:prstGeom prst="cloudCallout">
            <a:avLst>
              <a:gd name="adj1" fmla="val -23773"/>
              <a:gd name="adj2" fmla="val 2916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</a:t>
            </a:r>
          </a:p>
        </p:txBody>
      </p:sp>
      <p:graphicFrame>
        <p:nvGraphicFramePr>
          <p:cNvPr id="2334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996256"/>
              </p:ext>
            </p:extLst>
          </p:nvPr>
        </p:nvGraphicFramePr>
        <p:xfrm>
          <a:off x="2785791" y="4203045"/>
          <a:ext cx="698780" cy="48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89" name="Visio" r:id="rId8" imgW="583190" imgH="583049" progId="Visio.Drawing.11">
                  <p:embed/>
                </p:oleObj>
              </mc:Choice>
              <mc:Fallback>
                <p:oleObj name="Visio" r:id="rId8" imgW="583190" imgH="583049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791" y="4203045"/>
                        <a:ext cx="698780" cy="483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18252"/>
              </p:ext>
            </p:extLst>
          </p:nvPr>
        </p:nvGraphicFramePr>
        <p:xfrm>
          <a:off x="2856540" y="5427401"/>
          <a:ext cx="698780" cy="48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0" name="Visio" r:id="rId9" imgW="583190" imgH="583049" progId="Visio.Drawing.11">
                  <p:embed/>
                </p:oleObj>
              </mc:Choice>
              <mc:Fallback>
                <p:oleObj name="Visio" r:id="rId9" imgW="583190" imgH="583049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540" y="5427401"/>
                        <a:ext cx="698780" cy="482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355856"/>
              </p:ext>
            </p:extLst>
          </p:nvPr>
        </p:nvGraphicFramePr>
        <p:xfrm>
          <a:off x="5449208" y="2972437"/>
          <a:ext cx="698780" cy="48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1" name="Visio" r:id="rId10" imgW="583190" imgH="583049" progId="Visio.Drawing.11">
                  <p:embed/>
                </p:oleObj>
              </mc:Choice>
              <mc:Fallback>
                <p:oleObj name="Visio" r:id="rId10" imgW="583190" imgH="583049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208" y="2972437"/>
                        <a:ext cx="698780" cy="483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755680"/>
              </p:ext>
            </p:extLst>
          </p:nvPr>
        </p:nvGraphicFramePr>
        <p:xfrm>
          <a:off x="4873423" y="5447981"/>
          <a:ext cx="698780" cy="48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2" name="Visio" r:id="rId11" imgW="583190" imgH="583049" progId="Visio.Drawing.11">
                  <p:embed/>
                </p:oleObj>
              </mc:Choice>
              <mc:Fallback>
                <p:oleObj name="Visio" r:id="rId11" imgW="583190" imgH="583049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423" y="5447981"/>
                        <a:ext cx="698780" cy="482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54" name="AutoShape 34"/>
          <p:cNvSpPr>
            <a:spLocks noChangeArrowheads="1"/>
          </p:cNvSpPr>
          <p:nvPr/>
        </p:nvSpPr>
        <p:spPr bwMode="auto">
          <a:xfrm>
            <a:off x="6263680" y="3482836"/>
            <a:ext cx="1295246" cy="648189"/>
          </a:xfrm>
          <a:prstGeom prst="cloudCallout">
            <a:avLst>
              <a:gd name="adj1" fmla="val -23773"/>
              <a:gd name="adj2" fmla="val 2916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</a:t>
            </a:r>
          </a:p>
        </p:txBody>
      </p:sp>
      <p:sp>
        <p:nvSpPr>
          <p:cNvPr id="2334755" name="AutoShape 35"/>
          <p:cNvSpPr>
            <a:spLocks noChangeArrowheads="1"/>
          </p:cNvSpPr>
          <p:nvPr/>
        </p:nvSpPr>
        <p:spPr bwMode="auto">
          <a:xfrm>
            <a:off x="5184458" y="4204737"/>
            <a:ext cx="1295246" cy="647047"/>
          </a:xfrm>
          <a:prstGeom prst="cloudCallout">
            <a:avLst>
              <a:gd name="adj1" fmla="val -23773"/>
              <a:gd name="adj2" fmla="val 2916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</a:t>
            </a:r>
          </a:p>
        </p:txBody>
      </p:sp>
      <p:sp>
        <p:nvSpPr>
          <p:cNvPr id="2334757" name="Line 37"/>
          <p:cNvSpPr>
            <a:spLocks noChangeShapeType="1"/>
          </p:cNvSpPr>
          <p:nvPr/>
        </p:nvSpPr>
        <p:spPr bwMode="auto">
          <a:xfrm>
            <a:off x="1272865" y="5067299"/>
            <a:ext cx="215511" cy="28922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58" name="Line 38"/>
          <p:cNvSpPr>
            <a:spLocks noChangeShapeType="1"/>
          </p:cNvSpPr>
          <p:nvPr/>
        </p:nvSpPr>
        <p:spPr bwMode="auto">
          <a:xfrm>
            <a:off x="2570287" y="4275067"/>
            <a:ext cx="215511" cy="73164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59" name="Line 39"/>
          <p:cNvSpPr>
            <a:spLocks noChangeShapeType="1"/>
          </p:cNvSpPr>
          <p:nvPr/>
        </p:nvSpPr>
        <p:spPr bwMode="auto">
          <a:xfrm flipV="1">
            <a:off x="1272865" y="4491133"/>
            <a:ext cx="215511" cy="21606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0" name="Line 40"/>
          <p:cNvSpPr>
            <a:spLocks noChangeShapeType="1"/>
          </p:cNvSpPr>
          <p:nvPr/>
        </p:nvSpPr>
        <p:spPr bwMode="auto">
          <a:xfrm>
            <a:off x="2641036" y="5571444"/>
            <a:ext cx="215511" cy="72021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1" name="Line 41"/>
          <p:cNvSpPr>
            <a:spLocks noChangeShapeType="1"/>
          </p:cNvSpPr>
          <p:nvPr/>
        </p:nvSpPr>
        <p:spPr bwMode="auto">
          <a:xfrm flipV="1">
            <a:off x="3433418" y="4059006"/>
            <a:ext cx="287349" cy="21606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2" name="Line 42"/>
          <p:cNvSpPr>
            <a:spLocks noChangeShapeType="1"/>
          </p:cNvSpPr>
          <p:nvPr/>
        </p:nvSpPr>
        <p:spPr bwMode="auto">
          <a:xfrm>
            <a:off x="3361578" y="4635175"/>
            <a:ext cx="359186" cy="21606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3" name="Line 43"/>
          <p:cNvSpPr>
            <a:spLocks noChangeShapeType="1"/>
          </p:cNvSpPr>
          <p:nvPr/>
        </p:nvSpPr>
        <p:spPr bwMode="auto">
          <a:xfrm>
            <a:off x="6026084" y="3384000"/>
            <a:ext cx="381612" cy="26548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4" name="Line 44"/>
          <p:cNvSpPr>
            <a:spLocks noChangeShapeType="1"/>
          </p:cNvSpPr>
          <p:nvPr/>
        </p:nvSpPr>
        <p:spPr bwMode="auto">
          <a:xfrm flipV="1">
            <a:off x="5018192" y="3384000"/>
            <a:ext cx="562827" cy="53096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5" name="Line 45"/>
          <p:cNvSpPr>
            <a:spLocks noChangeShapeType="1"/>
          </p:cNvSpPr>
          <p:nvPr/>
        </p:nvSpPr>
        <p:spPr bwMode="auto">
          <a:xfrm flipH="1">
            <a:off x="5759155" y="3384005"/>
            <a:ext cx="72926" cy="865319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6" name="Line 46"/>
          <p:cNvSpPr>
            <a:spLocks noChangeShapeType="1"/>
          </p:cNvSpPr>
          <p:nvPr/>
        </p:nvSpPr>
        <p:spPr bwMode="auto">
          <a:xfrm flipV="1">
            <a:off x="3505258" y="5311945"/>
            <a:ext cx="215511" cy="21606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7" name="Line 47"/>
          <p:cNvSpPr>
            <a:spLocks noChangeShapeType="1"/>
          </p:cNvSpPr>
          <p:nvPr/>
        </p:nvSpPr>
        <p:spPr bwMode="auto">
          <a:xfrm flipH="1" flipV="1">
            <a:off x="4728666" y="5138175"/>
            <a:ext cx="360275" cy="36124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8" name="Line 48"/>
          <p:cNvSpPr>
            <a:spLocks noChangeShapeType="1"/>
          </p:cNvSpPr>
          <p:nvPr/>
        </p:nvSpPr>
        <p:spPr bwMode="auto">
          <a:xfrm flipH="1">
            <a:off x="5449208" y="4851781"/>
            <a:ext cx="131804" cy="64764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69" name="Line 49"/>
          <p:cNvSpPr>
            <a:spLocks noChangeShapeType="1"/>
          </p:cNvSpPr>
          <p:nvPr/>
        </p:nvSpPr>
        <p:spPr bwMode="auto">
          <a:xfrm flipH="1" flipV="1">
            <a:off x="6479704" y="4599159"/>
            <a:ext cx="431600" cy="108032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70" name="Line 50"/>
          <p:cNvSpPr>
            <a:spLocks noChangeShapeType="1"/>
          </p:cNvSpPr>
          <p:nvPr/>
        </p:nvSpPr>
        <p:spPr bwMode="auto">
          <a:xfrm flipH="1">
            <a:off x="7057198" y="4780359"/>
            <a:ext cx="142586" cy="503004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71" name="Line 51"/>
          <p:cNvSpPr>
            <a:spLocks noChangeShapeType="1"/>
          </p:cNvSpPr>
          <p:nvPr/>
        </p:nvSpPr>
        <p:spPr bwMode="auto">
          <a:xfrm>
            <a:off x="7054104" y="4104020"/>
            <a:ext cx="217688" cy="36010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34772" name="Text Box 52"/>
          <p:cNvSpPr txBox="1">
            <a:spLocks noChangeArrowheads="1"/>
          </p:cNvSpPr>
          <p:nvPr/>
        </p:nvSpPr>
        <p:spPr bwMode="auto">
          <a:xfrm>
            <a:off x="2525126" y="6056156"/>
            <a:ext cx="4232929" cy="37239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996" tIns="31998" rIns="63996" bIns="3199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很多计算机网络通过路由器互连起来</a:t>
            </a:r>
          </a:p>
        </p:txBody>
      </p:sp>
      <p:graphicFrame>
        <p:nvGraphicFramePr>
          <p:cNvPr id="2334773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846175"/>
              </p:ext>
            </p:extLst>
          </p:nvPr>
        </p:nvGraphicFramePr>
        <p:xfrm>
          <a:off x="6750256" y="6056156"/>
          <a:ext cx="858781" cy="106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3" name="Visio" r:id="rId12" imgW="1045907" imgH="1232205" progId="Visio.Drawing.11">
                  <p:embed/>
                </p:oleObj>
              </mc:Choice>
              <mc:Fallback>
                <p:oleObj name="Visio" r:id="rId12" imgW="1045907" imgH="1232205" progId="Visio.Drawing.11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256" y="6056156"/>
                        <a:ext cx="858781" cy="106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74" name="Line 54"/>
          <p:cNvSpPr>
            <a:spLocks noChangeShapeType="1"/>
          </p:cNvSpPr>
          <p:nvPr/>
        </p:nvSpPr>
        <p:spPr bwMode="auto">
          <a:xfrm>
            <a:off x="6911309" y="5888559"/>
            <a:ext cx="145895" cy="216063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3347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28893"/>
              </p:ext>
            </p:extLst>
          </p:nvPr>
        </p:nvGraphicFramePr>
        <p:xfrm>
          <a:off x="6862139" y="4413741"/>
          <a:ext cx="697691" cy="48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4" name="Visio" r:id="rId13" imgW="583190" imgH="583049" progId="Visio.Drawing.11">
                  <p:embed/>
                </p:oleObj>
              </mc:Choice>
              <mc:Fallback>
                <p:oleObj name="Visio" r:id="rId13" imgW="583190" imgH="583049" progId="Visio.Drawing.11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139" y="4413741"/>
                        <a:ext cx="697691" cy="482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6770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501277"/>
              </p:ext>
            </p:extLst>
          </p:nvPr>
        </p:nvGraphicFramePr>
        <p:xfrm>
          <a:off x="3292351" y="4596683"/>
          <a:ext cx="12303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939" name="Visio" r:id="rId4" imgW="1229563" imgH="1232002" progId="Visio.Drawing.11">
                  <p:embed/>
                </p:oleObj>
              </mc:Choice>
              <mc:Fallback>
                <p:oleObj name="Visio" r:id="rId4" imgW="1229563" imgH="1232002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351" y="4596683"/>
                        <a:ext cx="1230312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36771" name="Picture 3" descr="000230858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0" b="38194"/>
          <a:stretch>
            <a:fillRect/>
          </a:stretch>
        </p:blipFill>
        <p:spPr bwMode="auto">
          <a:xfrm>
            <a:off x="3607308" y="404630"/>
            <a:ext cx="4016781" cy="2016263"/>
          </a:xfrm>
          <a:prstGeom prst="rect">
            <a:avLst/>
          </a:prstGeom>
          <a:noFill/>
          <a:ln>
            <a:solidFill>
              <a:srgbClr val="0000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3677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32062"/>
              </p:ext>
            </p:extLst>
          </p:nvPr>
        </p:nvGraphicFramePr>
        <p:xfrm>
          <a:off x="3374170" y="2942549"/>
          <a:ext cx="860958" cy="106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940" name="Visio" r:id="rId8" imgW="1045769" imgH="1232002" progId="Visio.Drawing.11">
                  <p:embed/>
                </p:oleObj>
              </mc:Choice>
              <mc:Fallback>
                <p:oleObj name="Visio" r:id="rId8" imgW="1045769" imgH="1232002" progId="Visio.Drawing.11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170" y="2942549"/>
                        <a:ext cx="860958" cy="106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6775" name="Line 7"/>
          <p:cNvSpPr>
            <a:spLocks noChangeShapeType="1"/>
          </p:cNvSpPr>
          <p:nvPr/>
        </p:nvSpPr>
        <p:spPr bwMode="auto">
          <a:xfrm>
            <a:off x="2127904" y="3373528"/>
            <a:ext cx="1512934" cy="0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76" name="Line 8"/>
          <p:cNvSpPr>
            <a:spLocks noChangeShapeType="1"/>
          </p:cNvSpPr>
          <p:nvPr/>
        </p:nvSpPr>
        <p:spPr bwMode="auto">
          <a:xfrm flipH="1">
            <a:off x="5503750" y="4165763"/>
            <a:ext cx="4354" cy="1944567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82" name="AutoShape 14"/>
          <p:cNvSpPr>
            <a:spLocks noChangeArrowheads="1"/>
          </p:cNvSpPr>
          <p:nvPr/>
        </p:nvSpPr>
        <p:spPr bwMode="auto">
          <a:xfrm>
            <a:off x="256873" y="2797361"/>
            <a:ext cx="1871032" cy="1082603"/>
          </a:xfrm>
          <a:prstGeom prst="cloudCallout">
            <a:avLst>
              <a:gd name="adj1" fmla="val 33361"/>
              <a:gd name="adj2" fmla="val 23282"/>
            </a:avLst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000">
              <a:solidFill>
                <a:srgbClr val="000066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2336783" name="Text Box 15"/>
          <p:cNvSpPr txBox="1">
            <a:spLocks noChangeArrowheads="1"/>
          </p:cNvSpPr>
          <p:nvPr/>
        </p:nvSpPr>
        <p:spPr bwMode="auto">
          <a:xfrm>
            <a:off x="687895" y="3063724"/>
            <a:ext cx="885558" cy="35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4797" tIns="22399" rIns="44797" bIns="22399">
            <a:spAutoFit/>
          </a:bodyPr>
          <a:lstStyle>
            <a:lvl1pPr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20675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639763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960438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279525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17367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1939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26511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1083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Internet</a:t>
            </a:r>
          </a:p>
        </p:txBody>
      </p:sp>
      <p:sp>
        <p:nvSpPr>
          <p:cNvPr id="2336785" name="Rectangle 17"/>
          <p:cNvSpPr>
            <a:spLocks noChangeArrowheads="1"/>
          </p:cNvSpPr>
          <p:nvPr/>
        </p:nvSpPr>
        <p:spPr bwMode="auto">
          <a:xfrm>
            <a:off x="179594" y="187484"/>
            <a:ext cx="2911582" cy="210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假定路由器</a:t>
            </a:r>
            <a:r>
              <a:rPr kumimoji="1" lang="zh-CN" alt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      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IP:192.168.1.1</a:t>
            </a:r>
            <a:r>
              <a:rPr kumimoji="1"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/>
            </a:r>
            <a:br>
              <a:rPr kumimoji="1"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</a:b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用户名：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admin</a:t>
            </a:r>
            <a:b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</a:b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密    码：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admin   </a:t>
            </a:r>
          </a:p>
        </p:txBody>
      </p:sp>
      <p:sp>
        <p:nvSpPr>
          <p:cNvPr id="2336787" name="Line 19"/>
          <p:cNvSpPr>
            <a:spLocks noChangeShapeType="1"/>
          </p:cNvSpPr>
          <p:nvPr/>
        </p:nvSpPr>
        <p:spPr bwMode="auto">
          <a:xfrm>
            <a:off x="2200837" y="5152332"/>
            <a:ext cx="1081911" cy="0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88" name="AutoShape 20"/>
          <p:cNvSpPr>
            <a:spLocks noChangeArrowheads="1"/>
          </p:cNvSpPr>
          <p:nvPr/>
        </p:nvSpPr>
        <p:spPr bwMode="auto">
          <a:xfrm>
            <a:off x="329805" y="4575026"/>
            <a:ext cx="1871031" cy="1083745"/>
          </a:xfrm>
          <a:prstGeom prst="cloudCallout">
            <a:avLst>
              <a:gd name="adj1" fmla="val 33361"/>
              <a:gd name="adj2" fmla="val 23310"/>
            </a:avLst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2000">
              <a:solidFill>
                <a:srgbClr val="000066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2336789" name="Text Box 21"/>
          <p:cNvSpPr txBox="1">
            <a:spLocks noChangeArrowheads="1"/>
          </p:cNvSpPr>
          <p:nvPr/>
        </p:nvSpPr>
        <p:spPr bwMode="auto">
          <a:xfrm>
            <a:off x="760821" y="4842529"/>
            <a:ext cx="885558" cy="35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4797" tIns="22399" rIns="44797" bIns="22399">
            <a:spAutoFit/>
          </a:bodyPr>
          <a:lstStyle>
            <a:lvl1pPr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20675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639763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960438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279525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17367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1939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26511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1083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Internet</a:t>
            </a:r>
          </a:p>
        </p:txBody>
      </p:sp>
      <p:sp>
        <p:nvSpPr>
          <p:cNvPr id="2336790" name="Line 22"/>
          <p:cNvSpPr>
            <a:spLocks noChangeShapeType="1"/>
          </p:cNvSpPr>
          <p:nvPr/>
        </p:nvSpPr>
        <p:spPr bwMode="auto">
          <a:xfrm>
            <a:off x="2775527" y="3734779"/>
            <a:ext cx="0" cy="1079172"/>
          </a:xfrm>
          <a:prstGeom prst="line">
            <a:avLst/>
          </a:prstGeom>
          <a:noFill/>
          <a:ln w="38100" cmpd="dbl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91" name="Rectangle 23"/>
          <p:cNvSpPr>
            <a:spLocks noChangeArrowheads="1"/>
          </p:cNvSpPr>
          <p:nvPr/>
        </p:nvSpPr>
        <p:spPr bwMode="auto">
          <a:xfrm>
            <a:off x="3057958" y="3753627"/>
            <a:ext cx="2882194" cy="79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50000"/>
              </a:lnSpc>
              <a:spcAft>
                <a:spcPct val="20000"/>
              </a:spcAft>
              <a:buFontTx/>
              <a:buNone/>
            </a:pP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该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PC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的设置</a:t>
            </a:r>
          </a:p>
          <a:p>
            <a:pPr>
              <a:lnSpc>
                <a:spcPct val="50000"/>
              </a:lnSpc>
              <a:spcAft>
                <a:spcPct val="20000"/>
              </a:spcAft>
              <a:buFontTx/>
              <a:buNone/>
            </a:pP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          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║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路由器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WAN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口的设置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         </a:t>
            </a:r>
          </a:p>
        </p:txBody>
      </p:sp>
      <p:sp>
        <p:nvSpPr>
          <p:cNvPr id="2336792" name="Line 24"/>
          <p:cNvSpPr>
            <a:spLocks noChangeShapeType="1"/>
          </p:cNvSpPr>
          <p:nvPr/>
        </p:nvSpPr>
        <p:spPr bwMode="auto">
          <a:xfrm>
            <a:off x="4433224" y="5174053"/>
            <a:ext cx="1080822" cy="0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93" name="Line 25"/>
          <p:cNvSpPr>
            <a:spLocks noChangeShapeType="1"/>
          </p:cNvSpPr>
          <p:nvPr/>
        </p:nvSpPr>
        <p:spPr bwMode="auto">
          <a:xfrm>
            <a:off x="5512960" y="4165759"/>
            <a:ext cx="1080822" cy="0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94" name="Line 26"/>
          <p:cNvSpPr>
            <a:spLocks noChangeShapeType="1"/>
          </p:cNvSpPr>
          <p:nvPr/>
        </p:nvSpPr>
        <p:spPr bwMode="auto">
          <a:xfrm>
            <a:off x="5512960" y="5174053"/>
            <a:ext cx="1080822" cy="0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95" name="Line 27"/>
          <p:cNvSpPr>
            <a:spLocks noChangeShapeType="1"/>
          </p:cNvSpPr>
          <p:nvPr/>
        </p:nvSpPr>
        <p:spPr bwMode="auto">
          <a:xfrm>
            <a:off x="5512960" y="6110327"/>
            <a:ext cx="1080822" cy="0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96" name="Line 28"/>
          <p:cNvSpPr>
            <a:spLocks noChangeShapeType="1"/>
          </p:cNvSpPr>
          <p:nvPr/>
        </p:nvSpPr>
        <p:spPr bwMode="auto">
          <a:xfrm flipH="1">
            <a:off x="3857438" y="4545444"/>
            <a:ext cx="0" cy="1113325"/>
          </a:xfrm>
          <a:prstGeom prst="line">
            <a:avLst/>
          </a:prstGeom>
          <a:noFill/>
          <a:ln w="222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 sz="2000"/>
          </a:p>
        </p:txBody>
      </p:sp>
      <p:sp>
        <p:nvSpPr>
          <p:cNvPr id="2336797" name="Rectangle 29"/>
          <p:cNvSpPr>
            <a:spLocks noChangeArrowheads="1"/>
          </p:cNvSpPr>
          <p:nvPr/>
        </p:nvSpPr>
        <p:spPr bwMode="auto">
          <a:xfrm>
            <a:off x="3829898" y="5661252"/>
            <a:ext cx="1750214" cy="619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IP:192.168.1.1</a:t>
            </a:r>
            <a:b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</a:b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内部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IP</a:t>
            </a:r>
          </a:p>
        </p:txBody>
      </p:sp>
      <p:sp>
        <p:nvSpPr>
          <p:cNvPr id="2336801" name="Rectangle 33"/>
          <p:cNvSpPr>
            <a:spLocks noChangeArrowheads="1"/>
          </p:cNvSpPr>
          <p:nvPr/>
        </p:nvSpPr>
        <p:spPr bwMode="auto">
          <a:xfrm>
            <a:off x="2195743" y="5661248"/>
            <a:ext cx="1751303" cy="541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IP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：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PC</a:t>
            </a: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上设置</a:t>
            </a:r>
            <a:b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</a:br>
            <a:r>
              <a:rPr kumimoji="1" lang="zh-CN" altLang="en-US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外部</a:t>
            </a:r>
            <a:r>
              <a:rPr kumimoji="1" lang="en-US" altLang="zh-CN" sz="2000" dirty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</a:rPr>
              <a:t>IP</a:t>
            </a:r>
          </a:p>
        </p:txBody>
      </p:sp>
      <p:sp>
        <p:nvSpPr>
          <p:cNvPr id="2336802" name="Rectangle 34"/>
          <p:cNvSpPr>
            <a:spLocks noChangeArrowheads="1"/>
          </p:cNvSpPr>
          <p:nvPr/>
        </p:nvSpPr>
        <p:spPr bwMode="auto">
          <a:xfrm>
            <a:off x="179518" y="1844829"/>
            <a:ext cx="3103229" cy="792231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0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0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设置路由器：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0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在</a:t>
            </a:r>
            <a:r>
              <a:rPr kumimoji="1" lang="en-US" altLang="zh-CN" sz="20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IE</a:t>
            </a:r>
            <a:r>
              <a:rPr kumimoji="1" lang="zh-CN" altLang="en-US" sz="20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中输入</a:t>
            </a:r>
            <a:r>
              <a:rPr kumimoji="1" lang="en-US" altLang="zh-CN" sz="20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192.168.1.1</a:t>
            </a:r>
          </a:p>
        </p:txBody>
      </p:sp>
      <p:graphicFrame>
        <p:nvGraphicFramePr>
          <p:cNvPr id="2336772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2973152"/>
              </p:ext>
            </p:extLst>
          </p:nvPr>
        </p:nvGraphicFramePr>
        <p:xfrm>
          <a:off x="5902108" y="3667331"/>
          <a:ext cx="10461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941" name="Visio" r:id="rId10" imgW="1045769" imgH="1232002" progId="Visio.Drawing.11">
                  <p:embed/>
                </p:oleObj>
              </mc:Choice>
              <mc:Fallback>
                <p:oleObj name="Visio" r:id="rId10" imgW="1045769" imgH="1232002" progId="Visio.Drawing.11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108" y="3667331"/>
                        <a:ext cx="10461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86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151459"/>
              </p:ext>
            </p:extLst>
          </p:nvPr>
        </p:nvGraphicFramePr>
        <p:xfrm>
          <a:off x="6012166" y="4723639"/>
          <a:ext cx="860957" cy="106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942" name="Visio" r:id="rId12" imgW="1045769" imgH="1232002" progId="Visio.Drawing.11">
                  <p:embed/>
                </p:oleObj>
              </mc:Choice>
              <mc:Fallback>
                <p:oleObj name="Visio" r:id="rId12" imgW="1045769" imgH="1232002" progId="Visio.Drawing.11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6" y="4723639"/>
                        <a:ext cx="860957" cy="106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677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761977"/>
              </p:ext>
            </p:extLst>
          </p:nvPr>
        </p:nvGraphicFramePr>
        <p:xfrm>
          <a:off x="6012160" y="5679344"/>
          <a:ext cx="858780" cy="106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943" name="Visio" r:id="rId13" imgW="1045769" imgH="1232002" progId="Visio.Drawing.11">
                  <p:embed/>
                </p:oleObj>
              </mc:Choice>
              <mc:Fallback>
                <p:oleObj name="Visio" r:id="rId13" imgW="1045769" imgH="1232002" progId="Visio.Drawing.11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679344"/>
                        <a:ext cx="858780" cy="106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179512" y="6309321"/>
            <a:ext cx="648943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设置：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WAN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口、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LAN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口、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DHCP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、无线上网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701" name="Rectangle 5"/>
          <p:cNvSpPr>
            <a:spLocks noChangeArrowheads="1"/>
          </p:cNvSpPr>
          <p:nvPr/>
        </p:nvSpPr>
        <p:spPr bwMode="auto">
          <a:xfrm>
            <a:off x="0" y="2644433"/>
            <a:ext cx="206186" cy="27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>
            <a:spAutoFit/>
          </a:bodyPr>
          <a:lstStyle/>
          <a:p>
            <a:endParaRPr lang="zh-CN" altLang="en-US"/>
          </a:p>
        </p:txBody>
      </p:sp>
      <p:pic>
        <p:nvPicPr>
          <p:cNvPr id="233371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81"/>
            <a:ext cx="5657144" cy="398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3713" name="Rectangle 17"/>
          <p:cNvSpPr>
            <a:spLocks noChangeArrowheads="1"/>
          </p:cNvSpPr>
          <p:nvPr/>
        </p:nvSpPr>
        <p:spPr bwMode="auto">
          <a:xfrm>
            <a:off x="251520" y="404664"/>
            <a:ext cx="547154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0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设置路由器    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IE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中输入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192.168.1.1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78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24" y="2060848"/>
            <a:ext cx="5359487" cy="377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7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15" y="2060849"/>
            <a:ext cx="5334454" cy="375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7798" name="Line 6"/>
          <p:cNvSpPr>
            <a:spLocks noChangeShapeType="1"/>
          </p:cNvSpPr>
          <p:nvPr/>
        </p:nvSpPr>
        <p:spPr bwMode="auto">
          <a:xfrm>
            <a:off x="3224061" y="3284387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/>
          </a:p>
        </p:txBody>
      </p:sp>
      <p:sp>
        <p:nvSpPr>
          <p:cNvPr id="2337802" name="Rectangle 10"/>
          <p:cNvSpPr>
            <a:spLocks noChangeArrowheads="1"/>
          </p:cNvSpPr>
          <p:nvPr/>
        </p:nvSpPr>
        <p:spPr bwMode="auto">
          <a:xfrm>
            <a:off x="128442" y="476714"/>
            <a:ext cx="5329011" cy="43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0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①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设置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WAN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口</a:t>
            </a:r>
          </a:p>
        </p:txBody>
      </p:sp>
      <p:pic>
        <p:nvPicPr>
          <p:cNvPr id="23378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23" y="1052737"/>
            <a:ext cx="4493088" cy="9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33"/>
          <a:stretch/>
        </p:blipFill>
        <p:spPr bwMode="auto">
          <a:xfrm>
            <a:off x="608671" y="1058595"/>
            <a:ext cx="1340146" cy="531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3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821" name="Rectangle 5"/>
          <p:cNvSpPr>
            <a:spLocks noChangeArrowheads="1"/>
          </p:cNvSpPr>
          <p:nvPr/>
        </p:nvSpPr>
        <p:spPr bwMode="auto">
          <a:xfrm>
            <a:off x="179599" y="260653"/>
            <a:ext cx="5329011" cy="43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0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②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设置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LAN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口</a:t>
            </a:r>
          </a:p>
        </p:txBody>
      </p:sp>
      <p:pic>
        <p:nvPicPr>
          <p:cNvPr id="23388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35" y="980728"/>
            <a:ext cx="771721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9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97" y="732787"/>
            <a:ext cx="7543990" cy="531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9845" name="Rectangle 5"/>
          <p:cNvSpPr>
            <a:spLocks noChangeArrowheads="1"/>
          </p:cNvSpPr>
          <p:nvPr/>
        </p:nvSpPr>
        <p:spPr bwMode="auto">
          <a:xfrm>
            <a:off x="276471" y="188630"/>
            <a:ext cx="5329011" cy="43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0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③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网络参数   修改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WAN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口</a:t>
            </a:r>
          </a:p>
        </p:txBody>
      </p:sp>
      <p:pic>
        <p:nvPicPr>
          <p:cNvPr id="23398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01" y="2755091"/>
            <a:ext cx="5727381" cy="28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0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980731"/>
            <a:ext cx="7542858" cy="55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0869" name="Rectangle 5"/>
          <p:cNvSpPr>
            <a:spLocks noChangeArrowheads="1"/>
          </p:cNvSpPr>
          <p:nvPr/>
        </p:nvSpPr>
        <p:spPr bwMode="auto">
          <a:xfrm>
            <a:off x="179599" y="188630"/>
            <a:ext cx="7009565" cy="43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0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④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 DHCP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服务器 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</a:b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使用缺省值；启用后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PC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可以自动获得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1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175981"/>
            <a:ext cx="5689127" cy="566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1893" name="Rectangle 5"/>
          <p:cNvSpPr>
            <a:spLocks noChangeArrowheads="1"/>
          </p:cNvSpPr>
          <p:nvPr/>
        </p:nvSpPr>
        <p:spPr bwMode="auto">
          <a:xfrm>
            <a:off x="178512" y="194359"/>
            <a:ext cx="7201807" cy="11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0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⑤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无线参数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基本设置：一般使用缺省值，但是可指定密码</a:t>
            </a:r>
          </a:p>
          <a:p>
            <a:pPr>
              <a:lnSpc>
                <a:spcPct val="100000"/>
              </a:lnSpc>
              <a:buFontTx/>
              <a:buNone/>
            </a:pPr>
            <a:endParaRPr kumimoji="1" lang="en-US" altLang="zh-CN" sz="1400" b="1" dirty="0">
              <a:solidFill>
                <a:srgbClr val="A5002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1" y="332659"/>
            <a:ext cx="5483072" cy="57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952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69882" y="82552"/>
            <a:ext cx="6524625" cy="135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2" tIns="32001" rIns="64002" bIns="32001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3. Internet</a:t>
            </a:r>
            <a:r>
              <a:rPr lang="zh-CN" altLang="en-US" sz="28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基本服务</a:t>
            </a:r>
            <a:r>
              <a:rPr lang="en-US" altLang="zh-CN" sz="28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/>
            </a:r>
            <a:br>
              <a:rPr lang="en-US" altLang="zh-CN" sz="28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</a:br>
            <a:r>
              <a:rPr lang="en-US" altLang="zh-CN" sz="2800" dirty="0" smtClean="0">
                <a:solidFill>
                  <a:srgbClr val="000066"/>
                </a:solidFill>
                <a:latin typeface="宋体"/>
                <a:ea typeface="宋体"/>
              </a:rPr>
              <a:t>① 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WWW</a:t>
            </a:r>
            <a:br>
              <a:rPr lang="en-US" altLang="zh-CN" sz="28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</a:br>
            <a:r>
              <a:rPr lang="en-US" altLang="zh-CN" sz="28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World </a:t>
            </a:r>
            <a:r>
              <a:rPr lang="en-US" altLang="zh-CN" sz="28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Wide Web 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，万维网</a:t>
            </a:r>
            <a:r>
              <a:rPr lang="zh-CN" altLang="en-US" sz="28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en-US" altLang="zh-CN" sz="2800" dirty="0" smtClean="0">
              <a:solidFill>
                <a:srgbClr val="000066"/>
              </a:solidFill>
              <a:ea typeface="楷体" panose="02010609060101010101" pitchFamily="49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55657" y="1909237"/>
            <a:ext cx="1800225" cy="105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5308" rIns="0" bIns="65308">
            <a:spAutoFit/>
          </a:bodyPr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网页</a:t>
            </a:r>
            <a:r>
              <a:rPr kumimoji="1" lang="en-US" altLang="zh-CN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(Web</a:t>
            </a:r>
            <a:r>
              <a:rPr kumimoji="1" lang="zh-CN" altLang="en-US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r>
              <a:rPr kumimoji="1" lang="en-US" altLang="zh-CN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en-US" altLang="zh-CN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浏览器中所看</a:t>
            </a:r>
            <a:endParaRPr kumimoji="1" lang="en-US" altLang="zh-CN" sz="2000" b="1" smtClean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到的画面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36238"/>
            <a:ext cx="2236788" cy="2087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813300" y="6100233"/>
            <a:ext cx="2927350" cy="57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15" tIns="65308" rIns="130615" bIns="65308">
            <a:spAutoFit/>
          </a:bodyPr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900" b="1" smtClean="0">
                <a:solidFill>
                  <a:srgbClr val="000066"/>
                </a:solidFill>
              </a:rPr>
              <a:t> </a:t>
            </a: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放置</a:t>
            </a:r>
            <a:r>
              <a:rPr kumimoji="1" lang="en-US" altLang="zh-CN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Web</a:t>
            </a: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站点的计算机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732338" y="1909236"/>
            <a:ext cx="1668462" cy="891117"/>
          </a:xfrm>
          <a:prstGeom prst="leftArrow">
            <a:avLst>
              <a:gd name="adj1" fmla="val 50000"/>
              <a:gd name="adj2" fmla="val 6237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130615" tIns="65308" rIns="130615" bIns="65308" anchor="ctr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smtClean="0">
                <a:solidFill>
                  <a:srgbClr val="000066"/>
                </a:solidFill>
              </a:rPr>
              <a:t>HTML</a:t>
            </a:r>
            <a:r>
              <a:rPr kumimoji="1" lang="zh-CN" altLang="en-US" sz="2000" b="1" smtClean="0">
                <a:solidFill>
                  <a:srgbClr val="000066"/>
                </a:solidFill>
              </a:rPr>
              <a:t>文件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4500563" y="5801785"/>
            <a:ext cx="2222500" cy="43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15" tIns="65308" rIns="130615" bIns="65308">
            <a:spAutoFit/>
          </a:bodyPr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Web</a:t>
            </a:r>
            <a:r>
              <a:rPr kumimoji="1" lang="zh-CN" altLang="en-US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服务器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6011870" y="3376084"/>
            <a:ext cx="750887" cy="43814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00FFCC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15" tIns="65308" rIns="130615" bIns="65308" anchor="ctr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smtClean="0">
                <a:solidFill>
                  <a:srgbClr val="000066"/>
                </a:solidFill>
              </a:rPr>
              <a:t>Web1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5292725" y="4237568"/>
            <a:ext cx="719138" cy="423333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00FFCC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15" tIns="65308" rIns="130615" bIns="65308" anchor="ctr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smtClean="0">
                <a:solidFill>
                  <a:srgbClr val="000066"/>
                </a:solidFill>
              </a:rPr>
              <a:t>Web2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6737357" y="4237568"/>
            <a:ext cx="714375" cy="423333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00FFCC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15" tIns="65308" rIns="130615" bIns="65308" anchor="ctr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smtClean="0">
                <a:solidFill>
                  <a:srgbClr val="000066"/>
                </a:solidFill>
              </a:rPr>
              <a:t>Web3</a:t>
            </a: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6011870" y="4461933"/>
            <a:ext cx="72548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smtClean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6400800" y="3814235"/>
            <a:ext cx="0" cy="6477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smtClean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436535"/>
            <a:ext cx="1573212" cy="139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611195" y="6195485"/>
            <a:ext cx="3368675" cy="43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15" tIns="65308" rIns="130615" bIns="65308">
            <a:spAutoFit/>
          </a:bodyPr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主页</a:t>
            </a: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：一个</a:t>
            </a:r>
            <a:r>
              <a:rPr kumimoji="1" lang="en-US" altLang="zh-CN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Web</a:t>
            </a: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站点的首页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666757" y="4309537"/>
            <a:ext cx="2176463" cy="105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15" tIns="65308" rIns="130615" bIns="65308">
            <a:spAutoFit/>
          </a:bodyPr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Web</a:t>
            </a:r>
            <a:r>
              <a:rPr kumimoji="1" lang="zh-CN" altLang="en-US" sz="20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站点</a:t>
            </a: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多个相关的</a:t>
            </a:r>
            <a:r>
              <a:rPr kumimoji="1" lang="en-US" altLang="zh-CN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Web</a:t>
            </a:r>
            <a:r>
              <a:rPr kumimoji="1" lang="zh-CN" altLang="en-US" sz="20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页组合    </a:t>
            </a: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3011493" y="5073651"/>
            <a:ext cx="1000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smtClean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2555878" y="4368801"/>
            <a:ext cx="576263" cy="54186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lIns="130615" tIns="65308" rIns="130615" bIns="65308" anchor="ctr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smtClean="0">
                <a:solidFill>
                  <a:srgbClr val="000066"/>
                </a:solidFill>
              </a:rPr>
              <a:t>Web</a:t>
            </a:r>
          </a:p>
        </p:txBody>
      </p:sp>
      <p:grpSp>
        <p:nvGrpSpPr>
          <p:cNvPr id="39" name="Group 23"/>
          <p:cNvGrpSpPr>
            <a:grpSpLocks/>
          </p:cNvGrpSpPr>
          <p:nvPr/>
        </p:nvGrpSpPr>
        <p:grpSpPr bwMode="auto">
          <a:xfrm>
            <a:off x="3260732" y="4180422"/>
            <a:ext cx="879475" cy="1731433"/>
            <a:chOff x="2592" y="3456"/>
            <a:chExt cx="1056" cy="1152"/>
          </a:xfrm>
        </p:grpSpPr>
        <p:grpSp>
          <p:nvGrpSpPr>
            <p:cNvPr id="14365" name="Group 24"/>
            <p:cNvGrpSpPr>
              <a:grpSpLocks/>
            </p:cNvGrpSpPr>
            <p:nvPr/>
          </p:nvGrpSpPr>
          <p:grpSpPr bwMode="auto">
            <a:xfrm>
              <a:off x="3072" y="3456"/>
              <a:ext cx="576" cy="720"/>
              <a:chOff x="3072" y="3456"/>
              <a:chExt cx="576" cy="720"/>
            </a:xfrm>
          </p:grpSpPr>
          <p:sp>
            <p:nvSpPr>
              <p:cNvPr id="14382" name="AutoShape 25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576" cy="720"/>
              </a:xfrm>
              <a:prstGeom prst="foldedCorner">
                <a:avLst>
                  <a:gd name="adj" fmla="val 125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83" name="Line 26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84" name="Line 27"/>
              <p:cNvSpPr>
                <a:spLocks noChangeShapeType="1"/>
              </p:cNvSpPr>
              <p:nvPr/>
            </p:nvSpPr>
            <p:spPr bwMode="auto">
              <a:xfrm>
                <a:off x="32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85" name="Line 28"/>
              <p:cNvSpPr>
                <a:spLocks noChangeShapeType="1"/>
              </p:cNvSpPr>
              <p:nvPr/>
            </p:nvSpPr>
            <p:spPr bwMode="auto">
              <a:xfrm>
                <a:off x="3216" y="3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86" name="Line 29"/>
              <p:cNvSpPr>
                <a:spLocks noChangeShapeType="1"/>
              </p:cNvSpPr>
              <p:nvPr/>
            </p:nvSpPr>
            <p:spPr bwMode="auto">
              <a:xfrm>
                <a:off x="3216" y="38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87" name="Line 30"/>
              <p:cNvSpPr>
                <a:spLocks noChangeShapeType="1"/>
              </p:cNvSpPr>
              <p:nvPr/>
            </p:nvSpPr>
            <p:spPr bwMode="auto">
              <a:xfrm>
                <a:off x="3216" y="398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88" name="Line 31"/>
              <p:cNvSpPr>
                <a:spLocks noChangeShapeType="1"/>
              </p:cNvSpPr>
              <p:nvPr/>
            </p:nvSpPr>
            <p:spPr bwMode="auto">
              <a:xfrm>
                <a:off x="3216" y="408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4366" name="Group 32"/>
            <p:cNvGrpSpPr>
              <a:grpSpLocks/>
            </p:cNvGrpSpPr>
            <p:nvPr/>
          </p:nvGrpSpPr>
          <p:grpSpPr bwMode="auto">
            <a:xfrm>
              <a:off x="2832" y="3648"/>
              <a:ext cx="576" cy="720"/>
              <a:chOff x="3072" y="3456"/>
              <a:chExt cx="576" cy="720"/>
            </a:xfrm>
          </p:grpSpPr>
          <p:sp>
            <p:nvSpPr>
              <p:cNvPr id="14375" name="AutoShape 33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576" cy="720"/>
              </a:xfrm>
              <a:prstGeom prst="foldedCorner">
                <a:avLst>
                  <a:gd name="adj" fmla="val 125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6" name="Line 34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7" name="Line 35"/>
              <p:cNvSpPr>
                <a:spLocks noChangeShapeType="1"/>
              </p:cNvSpPr>
              <p:nvPr/>
            </p:nvSpPr>
            <p:spPr bwMode="auto">
              <a:xfrm>
                <a:off x="32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8" name="Line 36"/>
              <p:cNvSpPr>
                <a:spLocks noChangeShapeType="1"/>
              </p:cNvSpPr>
              <p:nvPr/>
            </p:nvSpPr>
            <p:spPr bwMode="auto">
              <a:xfrm>
                <a:off x="3216" y="3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9" name="Line 37"/>
              <p:cNvSpPr>
                <a:spLocks noChangeShapeType="1"/>
              </p:cNvSpPr>
              <p:nvPr/>
            </p:nvSpPr>
            <p:spPr bwMode="auto">
              <a:xfrm>
                <a:off x="3216" y="38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80" name="Line 38"/>
              <p:cNvSpPr>
                <a:spLocks noChangeShapeType="1"/>
              </p:cNvSpPr>
              <p:nvPr/>
            </p:nvSpPr>
            <p:spPr bwMode="auto">
              <a:xfrm>
                <a:off x="3216" y="398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81" name="Line 39"/>
              <p:cNvSpPr>
                <a:spLocks noChangeShapeType="1"/>
              </p:cNvSpPr>
              <p:nvPr/>
            </p:nvSpPr>
            <p:spPr bwMode="auto">
              <a:xfrm>
                <a:off x="3216" y="408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4367" name="Group 40"/>
            <p:cNvGrpSpPr>
              <a:grpSpLocks/>
            </p:cNvGrpSpPr>
            <p:nvPr/>
          </p:nvGrpSpPr>
          <p:grpSpPr bwMode="auto">
            <a:xfrm>
              <a:off x="2592" y="3888"/>
              <a:ext cx="576" cy="720"/>
              <a:chOff x="3072" y="3456"/>
              <a:chExt cx="576" cy="720"/>
            </a:xfrm>
          </p:grpSpPr>
          <p:sp>
            <p:nvSpPr>
              <p:cNvPr id="14368" name="AutoShape 41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576" cy="720"/>
              </a:xfrm>
              <a:prstGeom prst="foldedCorner">
                <a:avLst>
                  <a:gd name="adj" fmla="val 125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69" name="Line 4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0" name="Line 43"/>
              <p:cNvSpPr>
                <a:spLocks noChangeShapeType="1"/>
              </p:cNvSpPr>
              <p:nvPr/>
            </p:nvSpPr>
            <p:spPr bwMode="auto">
              <a:xfrm>
                <a:off x="3216" y="36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1" name="Line 44"/>
              <p:cNvSpPr>
                <a:spLocks noChangeShapeType="1"/>
              </p:cNvSpPr>
              <p:nvPr/>
            </p:nvSpPr>
            <p:spPr bwMode="auto">
              <a:xfrm>
                <a:off x="3216" y="3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2" name="Line 45"/>
              <p:cNvSpPr>
                <a:spLocks noChangeShapeType="1"/>
              </p:cNvSpPr>
              <p:nvPr/>
            </p:nvSpPr>
            <p:spPr bwMode="auto">
              <a:xfrm>
                <a:off x="3216" y="38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3" name="Line 46"/>
              <p:cNvSpPr>
                <a:spLocks noChangeShapeType="1"/>
              </p:cNvSpPr>
              <p:nvPr/>
            </p:nvSpPr>
            <p:spPr bwMode="auto">
              <a:xfrm>
                <a:off x="3216" y="398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74" name="Line 47"/>
              <p:cNvSpPr>
                <a:spLocks noChangeShapeType="1"/>
              </p:cNvSpPr>
              <p:nvPr/>
            </p:nvSpPr>
            <p:spPr bwMode="auto">
              <a:xfrm>
                <a:off x="3216" y="408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64" name="Group 48"/>
          <p:cNvGrpSpPr>
            <a:grpSpLocks/>
          </p:cNvGrpSpPr>
          <p:nvPr/>
        </p:nvGrpSpPr>
        <p:grpSpPr bwMode="auto">
          <a:xfrm>
            <a:off x="6372225" y="1411817"/>
            <a:ext cx="685800" cy="1219200"/>
            <a:chOff x="3072" y="3456"/>
            <a:chExt cx="576" cy="720"/>
          </a:xfrm>
        </p:grpSpPr>
        <p:sp>
          <p:nvSpPr>
            <p:cNvPr id="14358" name="AutoShape 49"/>
            <p:cNvSpPr>
              <a:spLocks noChangeArrowheads="1"/>
            </p:cNvSpPr>
            <p:nvPr/>
          </p:nvSpPr>
          <p:spPr bwMode="auto">
            <a:xfrm>
              <a:off x="3072" y="3456"/>
              <a:ext cx="576" cy="720"/>
            </a:xfrm>
            <a:prstGeom prst="foldedCorner">
              <a:avLst>
                <a:gd name="adj" fmla="val 125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59" name="Line 50"/>
            <p:cNvSpPr>
              <a:spLocks noChangeShapeType="1"/>
            </p:cNvSpPr>
            <p:nvPr/>
          </p:nvSpPr>
          <p:spPr bwMode="auto">
            <a:xfrm>
              <a:off x="3216" y="360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60" name="Line 51"/>
            <p:cNvSpPr>
              <a:spLocks noChangeShapeType="1"/>
            </p:cNvSpPr>
            <p:nvPr/>
          </p:nvSpPr>
          <p:spPr bwMode="auto">
            <a:xfrm>
              <a:off x="3216" y="36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61" name="Line 52"/>
            <p:cNvSpPr>
              <a:spLocks noChangeShapeType="1"/>
            </p:cNvSpPr>
            <p:nvPr/>
          </p:nvSpPr>
          <p:spPr bwMode="auto">
            <a:xfrm>
              <a:off x="3216" y="379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62" name="Line 53"/>
            <p:cNvSpPr>
              <a:spLocks noChangeShapeType="1"/>
            </p:cNvSpPr>
            <p:nvPr/>
          </p:nvSpPr>
          <p:spPr bwMode="auto">
            <a:xfrm>
              <a:off x="3216" y="388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63" name="Line 54"/>
            <p:cNvSpPr>
              <a:spLocks noChangeShapeType="1"/>
            </p:cNvSpPr>
            <p:nvPr/>
          </p:nvSpPr>
          <p:spPr bwMode="auto">
            <a:xfrm>
              <a:off x="3216" y="398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64" name="Line 55"/>
            <p:cNvSpPr>
              <a:spLocks noChangeShapeType="1"/>
            </p:cNvSpPr>
            <p:nvPr/>
          </p:nvSpPr>
          <p:spPr bwMode="auto">
            <a:xfrm>
              <a:off x="3216" y="40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20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124200" y="4686300"/>
            <a:ext cx="38735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690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 animBg="1"/>
      <p:bldP spid="24" grpId="0"/>
      <p:bldP spid="28" grpId="0" animBg="1"/>
      <p:bldP spid="29" grpId="0" animBg="1"/>
      <p:bldP spid="30" grpId="0" animBg="1"/>
      <p:bldP spid="31" grpId="0" animBg="1"/>
      <p:bldP spid="32" grpId="0" animBg="1"/>
      <p:bldP spid="35" grpId="0"/>
      <p:bldP spid="36" grpId="0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010" name="Rectangle 2"/>
          <p:cNvSpPr>
            <a:spLocks noChangeArrowheads="1"/>
          </p:cNvSpPr>
          <p:nvPr/>
        </p:nvSpPr>
        <p:spPr bwMode="auto">
          <a:xfrm>
            <a:off x="35496" y="230291"/>
            <a:ext cx="8077326" cy="132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zh-CN" altLang="en-US" sz="2400" dirty="0" smtClean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kumimoji="1" lang="en-US" altLang="zh-CN" sz="2400" dirty="0" smtClean="0">
                <a:solidFill>
                  <a:srgbClr val="A50021"/>
                </a:solidFill>
                <a:ea typeface="黑体" pitchFamily="2" charset="-122"/>
              </a:rPr>
              <a:t>◆ IPv6</a:t>
            </a:r>
            <a:endParaRPr kumimoji="1" lang="zh-CN" altLang="en-US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16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个字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节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128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位</a:t>
            </a:r>
            <a:endParaRPr kumimoji="1" lang="en-US" altLang="zh-CN" sz="2400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简单估计：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IP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地址数量是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IPv4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的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kumimoji="1" lang="en-US" altLang="zh-CN" sz="2400" baseline="300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96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倍</a:t>
            </a:r>
            <a:endParaRPr kumimoji="1" lang="en-US" altLang="zh-CN" sz="2400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lang="zh-CN" altLang="zh-CN" dirty="0" smtClean="0"/>
              <a:t>式</a:t>
            </a:r>
            <a:r>
              <a:rPr lang="zh-CN" altLang="zh-CN" dirty="0"/>
              <a:t>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7" t="30191" r="27184" b="28296"/>
          <a:stretch/>
        </p:blipFill>
        <p:spPr>
          <a:xfrm>
            <a:off x="1547664" y="1340768"/>
            <a:ext cx="2160240" cy="1584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04" y="1340768"/>
            <a:ext cx="2155878" cy="16169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5616" y="2980484"/>
            <a:ext cx="3442802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1800" dirty="0" smtClean="0">
                <a:solidFill>
                  <a:srgbClr val="000066"/>
                </a:solidFill>
                <a:ea typeface="黑体" pitchFamily="2" charset="-122"/>
              </a:rPr>
              <a:t>地址数量：</a:t>
            </a:r>
            <a:r>
              <a:rPr kumimoji="1" lang="en-US" altLang="zh-CN" sz="1800" dirty="0" smtClean="0">
                <a:solidFill>
                  <a:srgbClr val="000066"/>
                </a:solidFill>
                <a:ea typeface="黑体" pitchFamily="2" charset="-122"/>
              </a:rPr>
              <a:t>IPv4</a:t>
            </a:r>
            <a:r>
              <a:rPr kumimoji="1" lang="zh-CN" altLang="en-US" sz="1800" dirty="0">
                <a:solidFill>
                  <a:srgbClr val="000066"/>
                </a:solidFill>
                <a:ea typeface="黑体" pitchFamily="2" charset="-122"/>
              </a:rPr>
              <a:t>相当</a:t>
            </a:r>
            <a:r>
              <a:rPr kumimoji="1" lang="zh-CN" altLang="en-US" sz="1800" dirty="0" smtClean="0">
                <a:solidFill>
                  <a:srgbClr val="000066"/>
                </a:solidFill>
                <a:ea typeface="黑体" pitchFamily="2" charset="-122"/>
              </a:rPr>
              <a:t>一把沙子</a:t>
            </a:r>
            <a:endParaRPr kumimoji="1" lang="zh-CN" altLang="en-US" sz="1800" dirty="0">
              <a:solidFill>
                <a:srgbClr val="000066"/>
              </a:solidFill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18257" y="2980484"/>
            <a:ext cx="3442802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1800" dirty="0" smtClean="0">
                <a:solidFill>
                  <a:srgbClr val="000066"/>
                </a:solidFill>
                <a:ea typeface="黑体" pitchFamily="2" charset="-122"/>
              </a:rPr>
              <a:t>地址数量：</a:t>
            </a:r>
            <a:r>
              <a:rPr kumimoji="1" lang="en-US" altLang="zh-CN" sz="1800" dirty="0" smtClean="0">
                <a:solidFill>
                  <a:srgbClr val="000066"/>
                </a:solidFill>
                <a:ea typeface="黑体" pitchFamily="2" charset="-122"/>
              </a:rPr>
              <a:t>IPv6</a:t>
            </a:r>
            <a:r>
              <a:rPr kumimoji="1" lang="zh-CN" altLang="en-US" sz="1800" dirty="0">
                <a:solidFill>
                  <a:srgbClr val="000066"/>
                </a:solidFill>
                <a:ea typeface="黑体" pitchFamily="2" charset="-122"/>
              </a:rPr>
              <a:t>相当</a:t>
            </a:r>
            <a:r>
              <a:rPr kumimoji="1" lang="zh-CN" altLang="en-US" sz="1800" dirty="0" smtClean="0">
                <a:solidFill>
                  <a:srgbClr val="000066"/>
                </a:solidFill>
                <a:ea typeface="黑体" pitchFamily="2" charset="-122"/>
              </a:rPr>
              <a:t>一片沙漠</a:t>
            </a:r>
            <a:endParaRPr kumimoji="1" lang="zh-CN" altLang="en-US" sz="1800" dirty="0">
              <a:solidFill>
                <a:srgbClr val="000066"/>
              </a:solidFill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7504" y="3332439"/>
            <a:ext cx="9145016" cy="348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冒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分十六进制表示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法：</a:t>
            </a:r>
            <a:endParaRPr kumimoji="1" lang="zh-CN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</a:t>
            </a:r>
            <a:r>
              <a:rPr kumimoji="1" lang="en-US" altLang="zh-CN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XXXX:XXXX:XXXX:XXXX:XXXX:XXXX:XXXX:XXXX</a:t>
            </a:r>
            <a:endParaRPr kumimoji="1" lang="zh-CN" altLang="zh-CN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eaLnBrk="0" hangingPunct="0">
              <a:lnSpc>
                <a:spcPct val="125000"/>
              </a:lnSpc>
              <a:buFontTx/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2001:0000:9d38:0b87:14ea:007d:4b65:b04a      </a:t>
            </a:r>
          </a:p>
          <a:p>
            <a:pPr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注意：</a:t>
            </a:r>
            <a:endParaRPr kumimoji="1" lang="en-US" altLang="zh-CN" sz="2400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 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每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一段中的前导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0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可以省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略</a:t>
            </a:r>
            <a:endParaRPr kumimoji="1" lang="zh-CN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       2001:0:9d38:b87:14ea:7d:4b65:b04a</a:t>
            </a:r>
            <a:endParaRPr kumimoji="1" lang="zh-CN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 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若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连续的一段或几段全是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0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，可以压缩为“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::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”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kumimoji="1" lang="en-US" altLang="zh-CN" sz="2400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       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为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保证地址解析的唯一性，地址中“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::</a:t>
            </a:r>
            <a:r>
              <a:rPr kumimoji="1" lang="zh-CN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”只能出现一次</a:t>
            </a:r>
            <a:r>
              <a:rPr kumimoji="1" lang="zh-CN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   </a:t>
            </a:r>
          </a:p>
          <a:p>
            <a:pPr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    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FF03:0:0:0:0:0:0:1001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→ FF03::1001</a:t>
            </a:r>
            <a:endParaRPr kumimoji="1" lang="zh-CN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  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0:0:0:0:0:0:0:1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→ ::1</a:t>
            </a:r>
            <a:endParaRPr kumimoji="1" lang="zh-CN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         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     0:0:0:0:0:0:0:0 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→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::</a:t>
            </a:r>
            <a:endParaRPr kumimoji="1" lang="zh-CN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258" name="Group 2"/>
          <p:cNvGrpSpPr>
            <a:grpSpLocks/>
          </p:cNvGrpSpPr>
          <p:nvPr/>
        </p:nvGrpSpPr>
        <p:grpSpPr bwMode="auto">
          <a:xfrm>
            <a:off x="1187457" y="2180170"/>
            <a:ext cx="4392613" cy="2148279"/>
            <a:chOff x="2016" y="432"/>
            <a:chExt cx="4034" cy="1879"/>
          </a:xfrm>
        </p:grpSpPr>
        <p:pic>
          <p:nvPicPr>
            <p:cNvPr id="15367" name="Picture 3" descr="超链接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432"/>
              <a:ext cx="3445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4"/>
            <p:cNvSpPr txBox="1">
              <a:spLocks noChangeArrowheads="1"/>
            </p:cNvSpPr>
            <p:nvPr/>
          </p:nvSpPr>
          <p:spPr bwMode="auto">
            <a:xfrm>
              <a:off x="4554" y="1681"/>
              <a:ext cx="1496" cy="438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0615" tIns="65308" rIns="130615" bIns="65308">
              <a:spAutoFit/>
            </a:bodyPr>
            <a:lstStyle>
              <a:lvl1pPr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652463"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306513"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958975"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613025"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3070225" indent="549275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527425" indent="549275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984625" indent="549275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441825" indent="549275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smtClean="0">
                  <a:solidFill>
                    <a:srgbClr val="000066"/>
                  </a:solidFill>
                  <a:ea typeface="楷体_GB2312" pitchFamily="49" charset="-122"/>
                </a:rPr>
                <a:t>超链目标</a:t>
              </a:r>
            </a:p>
          </p:txBody>
        </p:sp>
        <p:grpSp>
          <p:nvGrpSpPr>
            <p:cNvPr id="15369" name="Group 5"/>
            <p:cNvGrpSpPr>
              <a:grpSpLocks/>
            </p:cNvGrpSpPr>
            <p:nvPr/>
          </p:nvGrpSpPr>
          <p:grpSpPr bwMode="auto">
            <a:xfrm>
              <a:off x="2436" y="565"/>
              <a:ext cx="210" cy="1199"/>
              <a:chOff x="1920" y="960"/>
              <a:chExt cx="144" cy="863"/>
            </a:xfrm>
          </p:grpSpPr>
          <p:sp>
            <p:nvSpPr>
              <p:cNvPr id="15374" name="Oval 6"/>
              <p:cNvSpPr>
                <a:spLocks noChangeArrowheads="1"/>
              </p:cNvSpPr>
              <p:nvPr/>
            </p:nvSpPr>
            <p:spPr bwMode="auto">
              <a:xfrm>
                <a:off x="1920" y="960"/>
                <a:ext cx="144" cy="14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375" name="Line 7"/>
              <p:cNvSpPr>
                <a:spLocks noChangeShapeType="1"/>
              </p:cNvSpPr>
              <p:nvPr/>
            </p:nvSpPr>
            <p:spPr bwMode="auto">
              <a:xfrm>
                <a:off x="1992" y="1104"/>
                <a:ext cx="0" cy="7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5370" name="Text Box 8"/>
            <p:cNvSpPr txBox="1">
              <a:spLocks noChangeArrowheads="1"/>
            </p:cNvSpPr>
            <p:nvPr/>
          </p:nvSpPr>
          <p:spPr bwMode="auto">
            <a:xfrm>
              <a:off x="2281" y="1765"/>
              <a:ext cx="1484" cy="4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0615" tIns="65308" rIns="130615" bIns="65308">
              <a:spAutoFit/>
            </a:bodyPr>
            <a:lstStyle>
              <a:lvl1pPr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652463"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306513"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958975"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613025" defTabSz="1306513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3070225" indent="549275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527425" indent="549275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984625" indent="549275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441825" indent="549275" defTabSz="1306513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smtClean="0">
                  <a:solidFill>
                    <a:srgbClr val="000066"/>
                  </a:solidFill>
                  <a:ea typeface="楷体_GB2312" pitchFamily="49" charset="-122"/>
                </a:rPr>
                <a:t>超链接源</a:t>
              </a:r>
            </a:p>
          </p:txBody>
        </p:sp>
        <p:grpSp>
          <p:nvGrpSpPr>
            <p:cNvPr id="15371" name="Group 9"/>
            <p:cNvGrpSpPr>
              <a:grpSpLocks/>
            </p:cNvGrpSpPr>
            <p:nvPr/>
          </p:nvGrpSpPr>
          <p:grpSpPr bwMode="auto">
            <a:xfrm>
              <a:off x="3696" y="1099"/>
              <a:ext cx="210" cy="761"/>
              <a:chOff x="2736" y="1296"/>
              <a:chExt cx="144" cy="548"/>
            </a:xfrm>
          </p:grpSpPr>
          <p:sp>
            <p:nvSpPr>
              <p:cNvPr id="15372" name="Oval 10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144" cy="14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smtClea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373" name="Line 11"/>
              <p:cNvSpPr>
                <a:spLocks noChangeShapeType="1"/>
              </p:cNvSpPr>
              <p:nvPr/>
            </p:nvSpPr>
            <p:spPr bwMode="auto">
              <a:xfrm>
                <a:off x="2808" y="1440"/>
                <a:ext cx="0" cy="40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200" smtClean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2016268" name="Text Box 12"/>
          <p:cNvSpPr txBox="1">
            <a:spLocks noChangeArrowheads="1"/>
          </p:cNvSpPr>
          <p:nvPr/>
        </p:nvSpPr>
        <p:spPr bwMode="auto">
          <a:xfrm>
            <a:off x="250825" y="4773089"/>
            <a:ext cx="6121400" cy="82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4" tIns="40818" rIns="81634" bIns="40818">
            <a:spAutoFit/>
          </a:bodyPr>
          <a:lstStyle>
            <a:lvl1pPr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超链接使信息不仅可按线性方式搜索</a:t>
            </a:r>
            <a:r>
              <a:rPr lang="zh-CN" altLang="en-US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                    </a:t>
            </a:r>
            <a:r>
              <a:rPr lang="zh-CN" altLang="en-US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而且</a:t>
            </a:r>
            <a:r>
              <a:rPr lang="zh-CN" altLang="en-US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可按交叉方式访问。</a:t>
            </a:r>
          </a:p>
        </p:txBody>
      </p:sp>
      <p:sp>
        <p:nvSpPr>
          <p:cNvPr id="2016269" name="Rectangle 13"/>
          <p:cNvSpPr>
            <a:spLocks noGrp="1" noChangeArrowheads="1"/>
          </p:cNvSpPr>
          <p:nvPr>
            <p:ph type="title"/>
          </p:nvPr>
        </p:nvSpPr>
        <p:spPr>
          <a:xfrm>
            <a:off x="34929" y="260351"/>
            <a:ext cx="6151563" cy="548216"/>
          </a:xfrm>
        </p:spPr>
        <p:txBody>
          <a:bodyPr lIns="81633" tIns="40816" rIns="81633" bIns="40816"/>
          <a:lstStyle/>
          <a:p>
            <a:pPr algn="l">
              <a:defRPr/>
            </a:pPr>
            <a:r>
              <a:rPr lang="en-US" altLang="zh-CN" sz="24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HTTP</a:t>
            </a:r>
            <a:r>
              <a:rPr lang="zh-CN" altLang="en-US" sz="24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协议和超链接</a:t>
            </a:r>
          </a:p>
        </p:txBody>
      </p:sp>
      <p:sp>
        <p:nvSpPr>
          <p:cNvPr id="2016270" name="Text Box 14"/>
          <p:cNvSpPr txBox="1">
            <a:spLocks noChangeArrowheads="1"/>
          </p:cNvSpPr>
          <p:nvPr/>
        </p:nvSpPr>
        <p:spPr bwMode="auto">
          <a:xfrm>
            <a:off x="250825" y="893238"/>
            <a:ext cx="6553200" cy="82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9" tIns="40819" rIns="81639" bIns="40819">
            <a:spAutoFit/>
          </a:bodyPr>
          <a:lstStyle>
            <a:lvl1pPr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HTTP</a:t>
            </a:r>
            <a:r>
              <a:rPr lang="zh-CN" altLang="en-US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传输协议是一个专门为</a:t>
            </a:r>
            <a:r>
              <a:rPr lang="en-US" altLang="zh-CN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WWW</a:t>
            </a:r>
            <a:r>
              <a:rPr lang="zh-CN" altLang="en-US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服务器和</a:t>
            </a:r>
            <a:r>
              <a:rPr lang="en-US" altLang="zh-CN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WWW</a:t>
            </a:r>
            <a:r>
              <a:rPr lang="zh-CN" altLang="en-US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浏览器之间交换数据而设计的</a:t>
            </a:r>
            <a:r>
              <a:rPr lang="zh-CN" altLang="en-US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网络协议</a:t>
            </a:r>
            <a:endParaRPr lang="zh-CN" altLang="en-US" dirty="0">
              <a:solidFill>
                <a:srgbClr val="000066"/>
              </a:solidFill>
              <a:latin typeface="Times New Roman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7488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6268" grpId="0"/>
      <p:bldP spid="20162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8" y="275167"/>
            <a:ext cx="7770812" cy="1143000"/>
          </a:xfrm>
        </p:spPr>
        <p:txBody>
          <a:bodyPr/>
          <a:lstStyle/>
          <a:p>
            <a:pPr algn="l"/>
            <a:r>
              <a:rPr lang="zh-CN" altLang="en-US" sz="240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统一资源定位</a:t>
            </a:r>
          </a:p>
        </p:txBody>
      </p:sp>
      <p:sp>
        <p:nvSpPr>
          <p:cNvPr id="2017283" name="Text Box 3"/>
          <p:cNvSpPr txBox="1">
            <a:spLocks noChangeArrowheads="1"/>
          </p:cNvSpPr>
          <p:nvPr/>
        </p:nvSpPr>
        <p:spPr bwMode="auto">
          <a:xfrm>
            <a:off x="107951" y="1316572"/>
            <a:ext cx="3444606" cy="45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4" tIns="40818" rIns="81634" bIns="40818">
            <a:spAutoFit/>
          </a:bodyPr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smtClean="0">
                <a:solidFill>
                  <a:srgbClr val="000066"/>
                </a:solidFill>
                <a:ea typeface="楷体_GB2312" pitchFamily="49" charset="-122"/>
              </a:rPr>
              <a:t>统一资源定位规范</a:t>
            </a:r>
            <a:r>
              <a:rPr kumimoji="1" lang="zh-CN" altLang="en-US" sz="2400" b="1" smtClean="0">
                <a:solidFill>
                  <a:srgbClr val="000066"/>
                </a:solidFill>
              </a:rPr>
              <a:t>  </a:t>
            </a:r>
            <a:r>
              <a:rPr kumimoji="1" lang="en-US" altLang="zh-CN" sz="2400" b="1" smtClean="0">
                <a:solidFill>
                  <a:srgbClr val="000066"/>
                </a:solidFill>
              </a:rPr>
              <a:t>URL</a:t>
            </a:r>
          </a:p>
        </p:txBody>
      </p:sp>
      <p:sp>
        <p:nvSpPr>
          <p:cNvPr id="2017284" name="Text Box 4"/>
          <p:cNvSpPr txBox="1">
            <a:spLocks noChangeArrowheads="1"/>
          </p:cNvSpPr>
          <p:nvPr/>
        </p:nvSpPr>
        <p:spPr bwMode="auto">
          <a:xfrm>
            <a:off x="69850" y="3141137"/>
            <a:ext cx="6818928" cy="82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34" tIns="40818" rIns="81634" bIns="40818">
            <a:spAutoFit/>
          </a:bodyPr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URL</a:t>
            </a:r>
            <a:r>
              <a:rPr kumimoji="1" lang="zh-CN" altLang="zh-CN" sz="24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kumimoji="1" lang="zh-CN" altLang="en-US" sz="24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400" b="1" smtClean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资源类型、存放资源的主机域名和资源文件</a:t>
            </a:r>
            <a:r>
              <a:rPr kumimoji="1" lang="zh-CN" altLang="en-US" sz="2400" b="1" smtClean="0">
                <a:solidFill>
                  <a:srgbClr val="000066"/>
                </a:solidFill>
              </a:rPr>
              <a:t>名</a:t>
            </a:r>
          </a:p>
        </p:txBody>
      </p:sp>
      <p:sp>
        <p:nvSpPr>
          <p:cNvPr id="2017286" name="Oval 6"/>
          <p:cNvSpPr>
            <a:spLocks noChangeArrowheads="1"/>
          </p:cNvSpPr>
          <p:nvPr/>
        </p:nvSpPr>
        <p:spPr bwMode="auto">
          <a:xfrm>
            <a:off x="2671763" y="1397000"/>
            <a:ext cx="838200" cy="457200"/>
          </a:xfrm>
          <a:prstGeom prst="ellips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17287" name="Line 7"/>
          <p:cNvSpPr>
            <a:spLocks noChangeShapeType="1"/>
          </p:cNvSpPr>
          <p:nvPr/>
        </p:nvSpPr>
        <p:spPr bwMode="auto">
          <a:xfrm>
            <a:off x="3222625" y="1854200"/>
            <a:ext cx="330200" cy="518584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smtClean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17288" name="Text Box 8"/>
          <p:cNvSpPr txBox="1">
            <a:spLocks noChangeArrowheads="1"/>
          </p:cNvSpPr>
          <p:nvPr/>
        </p:nvSpPr>
        <p:spPr bwMode="auto">
          <a:xfrm>
            <a:off x="1331913" y="4142320"/>
            <a:ext cx="5664200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4" tIns="40818" rIns="81634" bIns="40818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solidFill>
                  <a:srgbClr val="000066"/>
                </a:solidFill>
              </a:rPr>
              <a:t>http://www.most.gov.cn:80/index.htm</a:t>
            </a:r>
          </a:p>
        </p:txBody>
      </p:sp>
      <p:sp>
        <p:nvSpPr>
          <p:cNvPr id="2017289" name="Text Box 9"/>
          <p:cNvSpPr txBox="1">
            <a:spLocks noChangeArrowheads="1"/>
          </p:cNvSpPr>
          <p:nvPr/>
        </p:nvSpPr>
        <p:spPr bwMode="auto">
          <a:xfrm>
            <a:off x="-36513" y="5734056"/>
            <a:ext cx="6121401" cy="45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4" tIns="40818" rIns="81634" bIns="40818">
            <a:spAutoFit/>
          </a:bodyPr>
          <a:lstStyle>
            <a:lvl1pPr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主页文件缺省名：</a:t>
            </a:r>
            <a:r>
              <a:rPr lang="en-US" altLang="zh-CN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Index.htm</a:t>
            </a:r>
            <a:r>
              <a:rPr lang="zh-CN" alt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Default.htm</a:t>
            </a:r>
            <a:endParaRPr lang="en-US" altLang="zh-CN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17290" name="AutoShape 10"/>
          <p:cNvSpPr>
            <a:spLocks noChangeArrowheads="1"/>
          </p:cNvSpPr>
          <p:nvPr/>
        </p:nvSpPr>
        <p:spPr bwMode="auto">
          <a:xfrm>
            <a:off x="34925" y="5171017"/>
            <a:ext cx="1441450" cy="440267"/>
          </a:xfrm>
          <a:prstGeom prst="wedgeRectCallout">
            <a:avLst>
              <a:gd name="adj1" fmla="val 57838"/>
              <a:gd name="adj2" fmla="val -198755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2201" tIns="41101" rIns="82201" bIns="41101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8788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272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2844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416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1988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560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smtClean="0">
                <a:solidFill>
                  <a:srgbClr val="000066"/>
                </a:solidFill>
              </a:rPr>
              <a:t>资源类型</a:t>
            </a:r>
          </a:p>
        </p:txBody>
      </p:sp>
      <p:sp>
        <p:nvSpPr>
          <p:cNvPr id="2017291" name="AutoShape 11"/>
          <p:cNvSpPr>
            <a:spLocks noChangeArrowheads="1"/>
          </p:cNvSpPr>
          <p:nvPr/>
        </p:nvSpPr>
        <p:spPr bwMode="auto">
          <a:xfrm>
            <a:off x="1957388" y="5181603"/>
            <a:ext cx="1390650" cy="429684"/>
          </a:xfrm>
          <a:prstGeom prst="wedgeRectCallout">
            <a:avLst>
              <a:gd name="adj1" fmla="val 22694"/>
              <a:gd name="adj2" fmla="val -199644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2201" tIns="41101" rIns="82201" bIns="41101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8788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272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2844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416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1988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560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smtClean="0">
                <a:solidFill>
                  <a:srgbClr val="000066"/>
                </a:solidFill>
              </a:rPr>
              <a:t>主机域名 </a:t>
            </a:r>
          </a:p>
        </p:txBody>
      </p:sp>
      <p:sp>
        <p:nvSpPr>
          <p:cNvPr id="2017292" name="AutoShape 12"/>
          <p:cNvSpPr>
            <a:spLocks noChangeArrowheads="1"/>
          </p:cNvSpPr>
          <p:nvPr/>
        </p:nvSpPr>
        <p:spPr bwMode="auto">
          <a:xfrm>
            <a:off x="5292732" y="5156202"/>
            <a:ext cx="1439863" cy="455084"/>
          </a:xfrm>
          <a:prstGeom prst="wedgeRectCallout">
            <a:avLst>
              <a:gd name="adj1" fmla="val -31361"/>
              <a:gd name="adj2" fmla="val -182542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2201" tIns="41101" rIns="82201" bIns="41101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8788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272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2844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416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1988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560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smtClean="0">
                <a:solidFill>
                  <a:srgbClr val="000066"/>
                </a:solidFill>
              </a:rPr>
              <a:t>资源文件</a:t>
            </a:r>
          </a:p>
        </p:txBody>
      </p:sp>
      <p:sp>
        <p:nvSpPr>
          <p:cNvPr id="2017293" name="AutoShape 13"/>
          <p:cNvSpPr>
            <a:spLocks noChangeArrowheads="1"/>
          </p:cNvSpPr>
          <p:nvPr/>
        </p:nvSpPr>
        <p:spPr bwMode="auto">
          <a:xfrm>
            <a:off x="3779838" y="5166787"/>
            <a:ext cx="1331912" cy="444500"/>
          </a:xfrm>
          <a:prstGeom prst="wedgeRectCallout">
            <a:avLst>
              <a:gd name="adj1" fmla="val -13588"/>
              <a:gd name="adj2" fmla="val -204361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2201" tIns="41101" rIns="82201" bIns="41101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8788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272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2844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416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1988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56013" indent="54927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smtClean="0">
                <a:solidFill>
                  <a:srgbClr val="000066"/>
                </a:solidFill>
              </a:rPr>
              <a:t>端口号 </a:t>
            </a:r>
          </a:p>
        </p:txBody>
      </p:sp>
      <p:sp>
        <p:nvSpPr>
          <p:cNvPr id="2017295" name="Text Box 15"/>
          <p:cNvSpPr txBox="1">
            <a:spLocks noChangeArrowheads="1"/>
          </p:cNvSpPr>
          <p:nvPr/>
        </p:nvSpPr>
        <p:spPr bwMode="auto">
          <a:xfrm>
            <a:off x="3419481" y="2209800"/>
            <a:ext cx="3421063" cy="69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9" tIns="40819" rIns="81639" bIns="40819">
            <a:spAutoFit/>
          </a:bodyPr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smtClean="0">
                <a:solidFill>
                  <a:srgbClr val="000066"/>
                </a:solidFill>
                <a:latin typeface="Arial" pitchFamily="34" charset="0"/>
              </a:rPr>
              <a:t>Uniform Resource Locator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定位资源信息</a:t>
            </a:r>
            <a:endParaRPr lang="en-US" altLang="zh-CN" sz="2000" smtClean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701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283" grpId="0"/>
      <p:bldP spid="2017284" grpId="0"/>
      <p:bldP spid="2017286" grpId="0" animBg="1"/>
      <p:bldP spid="2017287" grpId="0" animBg="1"/>
      <p:bldP spid="2017288" grpId="0"/>
      <p:bldP spid="2017289" grpId="0"/>
      <p:bldP spid="2017290" grpId="0" animBg="1"/>
      <p:bldP spid="2017291" grpId="0" animBg="1"/>
      <p:bldP spid="2017292" grpId="0" animBg="1"/>
      <p:bldP spid="2017293" grpId="0" animBg="1"/>
      <p:bldP spid="20172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69882" y="82552"/>
            <a:ext cx="6524625" cy="135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2" tIns="32001" rIns="64002" bIns="32001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066"/>
                </a:solidFill>
                <a:latin typeface="宋体"/>
                <a:ea typeface="宋体"/>
              </a:rPr>
              <a:t>② 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FTP</a:t>
            </a:r>
            <a:br>
              <a:rPr lang="en-US" altLang="zh-CN" sz="28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</a:br>
            <a:r>
              <a:rPr lang="en-US" altLang="zh-CN" sz="28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</a:t>
            </a:r>
            <a:r>
              <a:rPr lang="en-US" altLang="zh-CN" sz="28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File Transfer Protocol</a:t>
            </a:r>
            <a:br>
              <a:rPr lang="en-US" altLang="zh-CN" sz="28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FTP</a:t>
            </a:r>
            <a:r>
              <a:rPr lang="zh-CN" altLang="en-US" sz="28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是一个双向的文件传输协议</a:t>
            </a:r>
            <a:endParaRPr lang="en-US" altLang="zh-CN" sz="2800" dirty="0">
              <a:solidFill>
                <a:srgbClr val="000066"/>
              </a:solidFill>
              <a:latin typeface="Times New Roman"/>
              <a:ea typeface="黑体" panose="02010609060101010101" pitchFamily="49" charset="-122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220" y="1875370"/>
            <a:ext cx="58578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61945" y="4677835"/>
            <a:ext cx="661352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A50021"/>
                </a:solidFill>
                <a:latin typeface="Arial" pitchFamily="34" charset="0"/>
                <a:ea typeface="楷体_GB2312" pitchFamily="49" charset="-122"/>
              </a:rPr>
              <a:t>IE</a:t>
            </a:r>
            <a:r>
              <a:rPr lang="zh-CN" altLang="en-US" sz="2000" b="1" dirty="0">
                <a:solidFill>
                  <a:srgbClr val="A50021"/>
                </a:solidFill>
                <a:latin typeface="Arial" pitchFamily="34" charset="0"/>
                <a:ea typeface="楷体_GB2312" pitchFamily="49" charset="-122"/>
              </a:rPr>
              <a:t>用法</a:t>
            </a:r>
            <a:r>
              <a:rPr lang="en-US" altLang="zh-CN" sz="2000" b="1" dirty="0">
                <a:solidFill>
                  <a:srgbClr val="A50021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：</a:t>
            </a:r>
            <a:r>
              <a:rPr kumimoji="1" lang="en-US" altLang="zh-CN" sz="2000" b="1" dirty="0">
                <a:solidFill>
                  <a:srgbClr val="000066"/>
                </a:solidFill>
                <a:latin typeface="隶书"/>
              </a:rPr>
              <a:t>FTP://JSJJC.TONGJI.EDU.CN</a:t>
            </a:r>
            <a:br>
              <a:rPr kumimoji="1" lang="en-US" altLang="zh-CN" sz="2000" b="1" dirty="0">
                <a:solidFill>
                  <a:srgbClr val="000066"/>
                </a:solidFill>
                <a:latin typeface="隶书"/>
              </a:rPr>
            </a:br>
            <a:r>
              <a:rPr kumimoji="1" lang="en-US" altLang="zh-CN" sz="2000" b="1" dirty="0">
                <a:solidFill>
                  <a:srgbClr val="000066"/>
                </a:solidFill>
                <a:latin typeface="隶书"/>
              </a:rPr>
              <a:t>         </a:t>
            </a:r>
            <a:r>
              <a:rPr kumimoji="1" lang="zh-CN" altLang="en-US" sz="2000" b="1" dirty="0">
                <a:solidFill>
                  <a:srgbClr val="000066"/>
                </a:solidFill>
                <a:latin typeface="隶书"/>
              </a:rPr>
              <a:t>使用了公共帐号，即匿名帐号</a:t>
            </a:r>
            <a:r>
              <a:rPr kumimoji="1" lang="en-US" altLang="zh-CN" sz="2000" b="1" dirty="0">
                <a:solidFill>
                  <a:srgbClr val="000066"/>
                </a:solidFill>
                <a:latin typeface="隶书"/>
              </a:rPr>
              <a:t/>
            </a:r>
            <a:br>
              <a:rPr kumimoji="1" lang="en-US" altLang="zh-CN" sz="2000" b="1" dirty="0">
                <a:solidFill>
                  <a:srgbClr val="000066"/>
                </a:solidFill>
                <a:latin typeface="隶书"/>
              </a:rPr>
            </a:br>
            <a:r>
              <a:rPr kumimoji="1" lang="zh-CN" altLang="en-US" sz="2000" b="1" dirty="0">
                <a:solidFill>
                  <a:srgbClr val="000066"/>
                </a:solidFill>
                <a:latin typeface="Times New Roman"/>
              </a:rPr>
              <a:t>公共帐号：</a:t>
            </a:r>
            <a:r>
              <a:rPr kumimoji="1" lang="en-US" altLang="zh-CN" sz="2000" b="1" dirty="0">
                <a:solidFill>
                  <a:srgbClr val="000066"/>
                </a:solidFill>
                <a:latin typeface="Times New Roman"/>
              </a:rPr>
              <a:t>Anonymous</a:t>
            </a:r>
            <a:r>
              <a:rPr kumimoji="1"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，密码：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/>
              </a:rPr>
              <a:t>有效的</a:t>
            </a:r>
            <a:r>
              <a:rPr kumimoji="1" lang="en-US" altLang="zh-CN" sz="2000" b="1" dirty="0">
                <a:solidFill>
                  <a:srgbClr val="000066"/>
                </a:solidFill>
                <a:latin typeface="Times New Roman"/>
              </a:rPr>
              <a:t>Email</a:t>
            </a:r>
            <a:r>
              <a:rPr kumimoji="1" lang="zh-CN" altLang="en-US" sz="2000" b="1" dirty="0">
                <a:solidFill>
                  <a:srgbClr val="000066"/>
                </a:solidFill>
                <a:latin typeface="Times New Roman"/>
              </a:rPr>
              <a:t>地址或</a:t>
            </a:r>
            <a:r>
              <a:rPr kumimoji="1" lang="en-US" altLang="zh-CN" sz="2000" b="1" dirty="0">
                <a:solidFill>
                  <a:srgbClr val="000066"/>
                </a:solidFill>
                <a:latin typeface="Times New Roman"/>
              </a:rPr>
              <a:t>Guest</a:t>
            </a:r>
            <a:br>
              <a:rPr kumimoji="1" lang="en-US" altLang="zh-CN" sz="2000" b="1" dirty="0">
                <a:solidFill>
                  <a:srgbClr val="000066"/>
                </a:solidFill>
                <a:latin typeface="Times New Roman"/>
              </a:rPr>
            </a:br>
            <a:r>
              <a:rPr lang="en-US" altLang="zh-CN" sz="2000" b="1" dirty="0">
                <a:solidFill>
                  <a:srgbClr val="A50021"/>
                </a:solidFill>
                <a:latin typeface="Arial" pitchFamily="34" charset="0"/>
                <a:ea typeface="楷体_GB2312" pitchFamily="49" charset="-122"/>
              </a:rPr>
              <a:t>IE</a:t>
            </a:r>
            <a:r>
              <a:rPr lang="zh-CN" altLang="en-US" sz="2000" b="1" dirty="0">
                <a:solidFill>
                  <a:srgbClr val="A50021"/>
                </a:solidFill>
                <a:latin typeface="Arial" pitchFamily="34" charset="0"/>
                <a:ea typeface="楷体_GB2312" pitchFamily="49" charset="-122"/>
              </a:rPr>
              <a:t>用法</a:t>
            </a:r>
            <a:r>
              <a:rPr lang="en-US" altLang="zh-CN" sz="2000" b="1" dirty="0">
                <a:solidFill>
                  <a:srgbClr val="A50021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： </a:t>
            </a:r>
            <a:r>
              <a:rPr kumimoji="1" lang="en-US" altLang="zh-CN" sz="2000" b="1" dirty="0">
                <a:solidFill>
                  <a:srgbClr val="000066"/>
                </a:solidFill>
                <a:latin typeface="隶书"/>
              </a:rPr>
              <a:t>FTP://Users:123456@JSJJC.TONGJI.EDU.CN</a:t>
            </a:r>
          </a:p>
          <a:p>
            <a:pPr marL="639763" lvl="2" indent="274638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000" b="1" dirty="0">
                <a:solidFill>
                  <a:srgbClr val="000066"/>
                </a:solidFill>
                <a:latin typeface="隶书"/>
              </a:rPr>
              <a:t>         </a:t>
            </a:r>
            <a:r>
              <a:rPr kumimoji="1" lang="zh-CN" altLang="en-US" sz="2000" b="1" dirty="0">
                <a:solidFill>
                  <a:srgbClr val="000066"/>
                </a:solidFill>
                <a:latin typeface="隶书"/>
              </a:rPr>
              <a:t>帐号   </a:t>
            </a:r>
            <a:r>
              <a:rPr kumimoji="1" lang="zh-CN" alt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/>
              </a:rPr>
              <a:t>密码</a:t>
            </a:r>
            <a:endParaRPr lang="zh-CN" altLang="en-US" sz="20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6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69878" y="82555"/>
            <a:ext cx="6577013" cy="293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2" tIns="32001" rIns="64002" bIns="32001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 smtClean="0">
                <a:solidFill>
                  <a:srgbClr val="000066"/>
                </a:solidFill>
                <a:latin typeface="宋体"/>
                <a:ea typeface="宋体"/>
              </a:rPr>
              <a:t>③ </a:t>
            </a:r>
            <a:r>
              <a:rPr lang="zh-CN" altLang="en-US" sz="28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</a:t>
            </a:r>
            <a:r>
              <a:rPr lang="en-US" altLang="zh-CN" sz="28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8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有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两种模式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：</a:t>
            </a:r>
            <a:endParaRPr kumimoji="1" lang="en-US" altLang="zh-CN" sz="2400" dirty="0" smtClean="0">
              <a:solidFill>
                <a:srgbClr val="000066"/>
              </a:solidFill>
              <a:latin typeface="Times New Roman"/>
              <a:ea typeface="黑体" panose="02010609060101010101" pitchFamily="49" charset="-122"/>
            </a:endParaRPr>
          </a:p>
          <a:p>
            <a:pPr marL="0" lvl="2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     B/S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模式，在浏览器中收发电子邮件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     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C/S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模式，有专用程序收发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电子邮件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/>
            </a:r>
            <a:br>
              <a:rPr kumimoji="1" lang="en-US" altLang="zh-CN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</a:br>
            <a:r>
              <a:rPr kumimoji="1" lang="en-US" altLang="zh-CN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                         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如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Outlook Express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、</a:t>
            </a:r>
            <a:r>
              <a:rPr kumimoji="1" lang="en-US" altLang="zh-CN" sz="2400" dirty="0" err="1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Foxmail</a:t>
            </a:r>
            <a:endParaRPr kumimoji="1" lang="en-US" altLang="zh-CN" sz="2400" dirty="0" smtClean="0">
              <a:solidFill>
                <a:srgbClr val="000066"/>
              </a:solidFill>
              <a:latin typeface="Times New Roman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邮件服务器：发送邮件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服务器</a:t>
            </a:r>
            <a:endParaRPr kumimoji="1" lang="en-US" altLang="zh-CN" sz="2400" dirty="0" smtClean="0">
              <a:solidFill>
                <a:srgbClr val="000066"/>
              </a:solidFill>
              <a:latin typeface="Times New Roman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                          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接收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邮件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服务器</a:t>
            </a:r>
            <a:endParaRPr kumimoji="1" lang="en-US" altLang="zh-CN" sz="2400" dirty="0">
              <a:solidFill>
                <a:srgbClr val="000066"/>
              </a:solidFill>
              <a:latin typeface="Times New Roman"/>
              <a:ea typeface="黑体" panose="02010609060101010101" pitchFamily="49" charset="-122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" y="4639735"/>
            <a:ext cx="2509837" cy="213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98782" y="4701122"/>
            <a:ext cx="593725" cy="603249"/>
          </a:xfrm>
          <a:prstGeom prst="flowChartMagneticDisk">
            <a:avLst/>
          </a:prstGeom>
          <a:solidFill>
            <a:srgbClr val="FF9900"/>
          </a:solidFill>
          <a:ln w="127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15" tIns="65308" rIns="130615" bIns="65308" anchor="ctr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信箱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898782" y="5425020"/>
            <a:ext cx="593725" cy="601133"/>
          </a:xfrm>
          <a:prstGeom prst="flowChartMagneticDisk">
            <a:avLst/>
          </a:prstGeom>
          <a:solidFill>
            <a:srgbClr val="FF9900"/>
          </a:solidFill>
          <a:ln w="127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15" tIns="65308" rIns="130615" bIns="65308" anchor="ctr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信箱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898782" y="6146800"/>
            <a:ext cx="593725" cy="601133"/>
          </a:xfrm>
          <a:prstGeom prst="flowChartMagneticDisk">
            <a:avLst/>
          </a:prstGeom>
          <a:solidFill>
            <a:srgbClr val="FF9900"/>
          </a:solidFill>
          <a:ln w="127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615" tIns="65308" rIns="130615" bIns="65308" anchor="ctr"/>
          <a:lstStyle>
            <a:lvl1pPr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indent="549275" defTabSz="13065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信箱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5076825" y="5304371"/>
          <a:ext cx="935038" cy="93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966" name="剪辑" r:id="rId5" imgW="1376172" imgH="1032358" progId="MS_ClipArt_Gallery.2">
                  <p:embed/>
                </p:oleObj>
              </mc:Choice>
              <mc:Fallback>
                <p:oleObj name="剪辑" r:id="rId5" imgW="1376172" imgH="103235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04371"/>
                        <a:ext cx="935038" cy="935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54013" y="3909489"/>
            <a:ext cx="1554162" cy="67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30612" tIns="65305" rIns="130612" bIns="65305" anchor="ctr"/>
          <a:lstStyle>
            <a:lvl1pPr algn="ctr" defTabSz="1306513"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1pPr>
            <a:lvl2pPr algn="ctr" defTabSz="1306513"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2pPr>
            <a:lvl3pPr algn="ctr" defTabSz="1306513"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3pPr>
            <a:lvl4pPr algn="ctr" defTabSz="1306513"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4pPr>
            <a:lvl5pPr algn="ctr" defTabSz="1306513"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5pPr>
            <a:lvl6pPr marL="457200" algn="ctr" defTabSz="1306513" fontAlgn="base">
              <a:spcBef>
                <a:spcPct val="0"/>
              </a:spcBef>
              <a:spcAft>
                <a:spcPct val="0"/>
              </a:spcAft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6pPr>
            <a:lvl7pPr marL="914400" algn="ctr" defTabSz="1306513" fontAlgn="base">
              <a:spcBef>
                <a:spcPct val="0"/>
              </a:spcBef>
              <a:spcAft>
                <a:spcPct val="0"/>
              </a:spcAft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7pPr>
            <a:lvl8pPr marL="1371600" algn="ctr" defTabSz="1306513" fontAlgn="base">
              <a:spcBef>
                <a:spcPct val="0"/>
              </a:spcBef>
              <a:spcAft>
                <a:spcPct val="0"/>
              </a:spcAft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8pPr>
            <a:lvl9pPr marL="1828800" algn="ctr" defTabSz="1306513" fontAlgn="base">
              <a:spcBef>
                <a:spcPct val="0"/>
              </a:spcBef>
              <a:spcAft>
                <a:spcPct val="0"/>
              </a:spcAft>
              <a:defRPr kumimoji="1" sz="54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邮件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地址</a:t>
            </a:r>
            <a:r>
              <a:rPr lang="zh-CN" altLang="en-US" sz="2400" b="0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268538" y="3953933"/>
            <a:ext cx="44831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0615" tIns="65308" rIns="130615" bIns="65308"/>
          <a:lstStyle>
            <a:lvl1pPr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52463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06513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58975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13025" defTabSz="1306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用户名</a:t>
            </a:r>
            <a:r>
              <a:rPr lang="en-US" altLang="zh-CN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@</a:t>
            </a:r>
            <a:r>
              <a:rPr lang="zh-CN" altLang="en-US" dirty="0">
                <a:solidFill>
                  <a:srgbClr val="000066"/>
                </a:solidFill>
                <a:latin typeface="Times New Roman"/>
                <a:ea typeface="黑体" panose="02010609060101010101" pitchFamily="49" charset="-122"/>
              </a:rPr>
              <a:t>电子邮件服务器名</a:t>
            </a:r>
          </a:p>
        </p:txBody>
      </p:sp>
    </p:spTree>
    <p:extLst>
      <p:ext uri="{BB962C8B-B14F-4D97-AF65-F5344CB8AC3E}">
        <p14:creationId xmlns:p14="http://schemas.microsoft.com/office/powerpoint/2010/main" val="54626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-396875" y="10589"/>
            <a:ext cx="9001125" cy="268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5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kumimoji="1" sz="21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indent="-228600" eaLnBrk="0" hangingPunct="0">
              <a:spcBef>
                <a:spcPct val="20000"/>
              </a:spcBef>
              <a:buChar char="•"/>
              <a:defRPr kumimoji="1" sz="2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kumimoji="0" lang="en-US" altLang="zh-CN" sz="2400" dirty="0" smtClean="0">
                <a:solidFill>
                  <a:srgbClr val="000066"/>
                </a:solidFill>
                <a:latin typeface="宋体"/>
                <a:ea typeface="宋体"/>
              </a:rPr>
              <a:t>④ </a:t>
            </a:r>
            <a:r>
              <a:rPr kumimoji="0" lang="zh-CN" altLang="en-US" sz="280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其他应用</a:t>
            </a:r>
            <a:endParaRPr kumimoji="0" lang="en-US" altLang="zh-CN" sz="2800" dirty="0" smtClean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Tx/>
              <a:buNone/>
            </a:pPr>
            <a:r>
              <a:rPr kumimoji="0" lang="zh-CN" altLang="en-US" sz="2400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           </a:t>
            </a:r>
            <a:r>
              <a:rPr kumimoji="0"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◆ </a:t>
            </a:r>
            <a:r>
              <a:rPr kumimoji="0" lang="zh-CN" altLang="en-US" sz="2400" b="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远程桌面：通过网络控制另一台计算机，</a:t>
            </a:r>
            <a:endParaRPr kumimoji="0" lang="en-US" altLang="zh-CN" sz="2400" b="0" dirty="0" smtClean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Tx/>
              <a:buNone/>
            </a:pPr>
            <a:r>
              <a:rPr kumimoji="0" lang="zh-CN" altLang="en-US" sz="2400" b="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                   如同在自己的计算机操作一样</a:t>
            </a:r>
            <a:endParaRPr kumimoji="0" lang="en-US" altLang="zh-CN" sz="2400" b="0" dirty="0" smtClean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Tx/>
              <a:buNone/>
            </a:pPr>
            <a:r>
              <a:rPr kumimoji="0" lang="en-US" altLang="zh-CN" sz="2400" b="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zh-CN" altLang="en-US" sz="2400" b="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被控制的计算机	    控制的计算机</a:t>
            </a:r>
          </a:p>
          <a:p>
            <a:pPr marL="0"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1" dirty="0" smtClean="0">
              <a:solidFill>
                <a:srgbClr val="000000"/>
              </a:solidFill>
              <a:latin typeface="隶书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en-US" altLang="zh-CN" sz="2400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en-US" altLang="zh-CN" sz="2400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en-US" altLang="zh-CN" sz="2400" dirty="0" smtClean="0">
              <a:solidFill>
                <a:srgbClr val="A50021"/>
              </a:solidFill>
              <a:latin typeface="宋体" pitchFamily="2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en-US" altLang="zh-CN" sz="2400" dirty="0" smtClean="0">
              <a:solidFill>
                <a:srgbClr val="A50021"/>
              </a:solidFill>
              <a:latin typeface="宋体" pitchFamily="2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en-US" altLang="zh-CN" sz="2400" dirty="0" smtClean="0">
              <a:solidFill>
                <a:srgbClr val="000066"/>
              </a:solidFill>
              <a:latin typeface="宋体" pitchFamily="2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en-US" altLang="zh-CN" sz="2400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zh-CN" altLang="en-US" sz="2400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8" y="1844826"/>
            <a:ext cx="4001059" cy="421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0627" y="1844826"/>
            <a:ext cx="4009524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6133" y="3685734"/>
            <a:ext cx="4180953" cy="317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46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7845" y="2492897"/>
            <a:ext cx="3366244" cy="33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-396875" y="68064"/>
            <a:ext cx="885730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5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defRPr kumimoji="1" sz="21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indent="-228600" eaLnBrk="0" hangingPunct="0">
              <a:spcBef>
                <a:spcPct val="20000"/>
              </a:spcBef>
              <a:buChar char="•"/>
              <a:defRPr kumimoji="1" sz="2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          </a:t>
            </a:r>
            <a:r>
              <a:rPr kumimoji="0"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◆ </a:t>
            </a:r>
            <a:r>
              <a:rPr kumimoji="0" lang="en-US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VPN</a:t>
            </a:r>
            <a:r>
              <a:rPr kumimoji="0" lang="zh-CN" altLang="en-US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：</a:t>
            </a:r>
            <a:r>
              <a:rPr kumimoji="0" lang="zh-CN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虚拟专用网络，</a:t>
            </a:r>
            <a:endParaRPr kumimoji="0" lang="en-US" altLang="zh-CN" sz="2400" b="1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  <a:p>
            <a:pPr marL="0"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                          </a:t>
            </a:r>
            <a:r>
              <a:rPr kumimoji="0" lang="zh-CN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虚拟专用网在公用网络上建立专用网络</a:t>
            </a:r>
            <a:r>
              <a:rPr kumimoji="0" lang="en-US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/>
            </a:r>
            <a:br>
              <a:rPr kumimoji="0" lang="en-US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</a:br>
            <a:r>
              <a:rPr kumimoji="0" lang="en-US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                </a:t>
            </a:r>
            <a:r>
              <a:rPr kumimoji="0" lang="zh-CN" altLang="en-US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同济大学提供</a:t>
            </a:r>
            <a:r>
              <a:rPr kumimoji="0" lang="en-US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VPN</a:t>
            </a:r>
            <a:r>
              <a:rPr kumimoji="0" lang="zh-CN" altLang="en-US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服务</a:t>
            </a:r>
            <a:endParaRPr kumimoji="0" lang="en-US" altLang="zh-CN" sz="2400" b="1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  <a:p>
            <a:pPr marL="0"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                          校区外的电脑等同于校园的电脑</a:t>
            </a:r>
            <a:endParaRPr kumimoji="0" lang="en-US" altLang="zh-CN" sz="2400" b="1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en-US" altLang="zh-CN" sz="2400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                </a:t>
            </a:r>
            <a:r>
              <a:rPr kumimoji="0" lang="zh-CN" altLang="en-US" sz="2400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使用：</a:t>
            </a:r>
            <a:r>
              <a:rPr kumimoji="0" lang="en-US" altLang="zh-CN" sz="2400" dirty="0" smtClean="0">
                <a:solidFill>
                  <a:srgbClr val="000066"/>
                </a:solidFill>
                <a:ea typeface="楷体_GB2312" pitchFamily="49" charset="-122"/>
                <a:cs typeface="Times New Roman" pitchFamily="18" charset="0"/>
              </a:rPr>
              <a:t>https://vpn.tongji.cn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0" lang="zh-CN" altLang="en-US" sz="2400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                作用：</a:t>
            </a:r>
            <a:r>
              <a:rPr kumimoji="0" lang="en-US" altLang="zh-CN" sz="2400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FTP</a:t>
            </a:r>
            <a:r>
              <a:rPr kumimoji="0" lang="zh-CN" altLang="en-US" sz="2400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文件传输、文献检索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altLang="zh-CN" sz="2000" dirty="0" smtClean="0">
              <a:solidFill>
                <a:srgbClr val="000066"/>
              </a:solidFill>
              <a:latin typeface="隶书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en-US" altLang="zh-CN" sz="2400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kumimoji="0" lang="zh-CN" altLang="en-US" sz="2400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6397" y="5808137"/>
            <a:ext cx="3599062" cy="1040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lang="zh-CN" altLang="en-US" sz="240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◆ </a:t>
            </a:r>
            <a:r>
              <a:rPr lang="zh-CN" altLang="zh-CN" sz="24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即时通</a:t>
            </a:r>
            <a:r>
              <a:rPr lang="zh-CN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讯</a:t>
            </a:r>
            <a:r>
              <a:rPr lang="zh-CN" altLang="en-US" sz="24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QQ</a:t>
            </a:r>
            <a:r>
              <a:rPr lang="zh-CN" altLang="en-US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、微信</a:t>
            </a:r>
            <a:endParaRPr lang="en-US" altLang="zh-CN" sz="2400" b="1" dirty="0" smtClean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◆ </a:t>
            </a:r>
            <a:r>
              <a:rPr lang="zh-CN" altLang="zh-CN" sz="24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博</a:t>
            </a:r>
            <a:r>
              <a:rPr lang="zh-CN" altLang="zh-CN" sz="24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</a:rPr>
              <a:t>客和微博</a:t>
            </a:r>
            <a:endParaRPr lang="zh-CN" altLang="en-US" sz="2400" b="1" dirty="0">
              <a:solidFill>
                <a:srgbClr val="000066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040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035" name="Group 3"/>
          <p:cNvGrpSpPr>
            <a:grpSpLocks/>
          </p:cNvGrpSpPr>
          <p:nvPr/>
        </p:nvGrpSpPr>
        <p:grpSpPr bwMode="auto">
          <a:xfrm>
            <a:off x="3995942" y="3933065"/>
            <a:ext cx="4065331" cy="2048859"/>
            <a:chOff x="3110" y="2796"/>
            <a:chExt cx="2561" cy="1290"/>
          </a:xfrm>
        </p:grpSpPr>
        <p:sp>
          <p:nvSpPr>
            <p:cNvPr id="2348036" name="Rectangle 4"/>
            <p:cNvSpPr>
              <a:spLocks noChangeArrowheads="1"/>
            </p:cNvSpPr>
            <p:nvPr/>
          </p:nvSpPr>
          <p:spPr bwMode="auto">
            <a:xfrm>
              <a:off x="3110" y="2796"/>
              <a:ext cx="25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5" tIns="45718" rIns="91435" bIns="45718">
              <a:spAutoFit/>
            </a:bodyPr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000" b="1" dirty="0">
                  <a:solidFill>
                    <a:srgbClr val="000066"/>
                  </a:solidFill>
                  <a:latin typeface="Times New Roman" pitchFamily="18" charset="0"/>
                </a:rPr>
                <a:t>1.0.0.1~126.255.255.254</a:t>
              </a:r>
            </a:p>
          </p:txBody>
        </p:sp>
        <p:sp>
          <p:nvSpPr>
            <p:cNvPr id="2348037" name="Text Box 5"/>
            <p:cNvSpPr txBox="1">
              <a:spLocks noChangeArrowheads="1"/>
            </p:cNvSpPr>
            <p:nvPr/>
          </p:nvSpPr>
          <p:spPr bwMode="auto">
            <a:xfrm>
              <a:off x="3110" y="3342"/>
              <a:ext cx="1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000" b="1" dirty="0">
                  <a:solidFill>
                    <a:srgbClr val="000066"/>
                  </a:solidFill>
                  <a:latin typeface="Times New Roman" pitchFamily="18" charset="0"/>
                </a:rPr>
                <a:t>128.0.0.1~191.255.255.254</a:t>
              </a:r>
            </a:p>
          </p:txBody>
        </p:sp>
        <p:sp>
          <p:nvSpPr>
            <p:cNvPr id="2348038" name="Text Box 6"/>
            <p:cNvSpPr txBox="1">
              <a:spLocks noChangeArrowheads="1"/>
            </p:cNvSpPr>
            <p:nvPr/>
          </p:nvSpPr>
          <p:spPr bwMode="auto">
            <a:xfrm>
              <a:off x="3110" y="3834"/>
              <a:ext cx="1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itchFamily="18" charset="0"/>
                </a:rPr>
                <a:t>192.0.0.1~223.255.255.254</a:t>
              </a:r>
              <a:endParaRPr lang="en-US" altLang="zh-CN" sz="200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48039" name="Group 7"/>
          <p:cNvGrpSpPr>
            <a:grpSpLocks/>
          </p:cNvGrpSpPr>
          <p:nvPr/>
        </p:nvGrpSpPr>
        <p:grpSpPr bwMode="auto">
          <a:xfrm>
            <a:off x="251527" y="3861055"/>
            <a:ext cx="3755239" cy="2232659"/>
            <a:chOff x="576" y="2352"/>
            <a:chExt cx="2208" cy="1210"/>
          </a:xfrm>
        </p:grpSpPr>
        <p:grpSp>
          <p:nvGrpSpPr>
            <p:cNvPr id="2348040" name="Group 8"/>
            <p:cNvGrpSpPr>
              <a:grpSpLocks/>
            </p:cNvGrpSpPr>
            <p:nvPr/>
          </p:nvGrpSpPr>
          <p:grpSpPr bwMode="auto">
            <a:xfrm>
              <a:off x="576" y="2352"/>
              <a:ext cx="480" cy="1210"/>
              <a:chOff x="576" y="2352"/>
              <a:chExt cx="480" cy="1210"/>
            </a:xfrm>
          </p:grpSpPr>
          <p:sp>
            <p:nvSpPr>
              <p:cNvPr id="2348041" name="Text Box 9"/>
              <p:cNvSpPr txBox="1">
                <a:spLocks noChangeArrowheads="1"/>
              </p:cNvSpPr>
              <p:nvPr/>
            </p:nvSpPr>
            <p:spPr bwMode="auto">
              <a:xfrm>
                <a:off x="577" y="2352"/>
                <a:ext cx="421" cy="250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lvl1pPr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buFontTx/>
                  <a:buNone/>
                </a:pPr>
                <a:r>
                  <a:rPr lang="en-US" altLang="zh-CN" sz="2400" b="1" dirty="0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rPr>
                  <a:t>A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rPr>
                  <a:t>类</a:t>
                </a:r>
                <a:endParaRPr lang="zh-CN" altLang="en-US" sz="2400" dirty="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348042" name="Text Box 10"/>
              <p:cNvSpPr txBox="1">
                <a:spLocks noChangeArrowheads="1"/>
              </p:cNvSpPr>
              <p:nvPr/>
            </p:nvSpPr>
            <p:spPr bwMode="auto">
              <a:xfrm>
                <a:off x="576" y="2832"/>
                <a:ext cx="411" cy="250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lvl1pPr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buFontTx/>
                  <a:buNone/>
                </a:pPr>
                <a:r>
                  <a:rPr lang="en-US" altLang="zh-CN" sz="2400" b="1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rPr>
                  <a:t>B</a:t>
                </a:r>
                <a:r>
                  <a:rPr lang="zh-CN" altLang="en-US" sz="2400" b="1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rPr>
                  <a:t>类</a:t>
                </a:r>
                <a:endParaRPr lang="zh-CN" altLang="en-US" sz="240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348043" name="Text Box 11"/>
              <p:cNvSpPr txBox="1">
                <a:spLocks noChangeArrowheads="1"/>
              </p:cNvSpPr>
              <p:nvPr/>
            </p:nvSpPr>
            <p:spPr bwMode="auto">
              <a:xfrm>
                <a:off x="577" y="3312"/>
                <a:ext cx="479" cy="250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5" tIns="45718" rIns="91435" bIns="45718">
                <a:spAutoFit/>
              </a:bodyPr>
              <a:lstStyle>
                <a:lvl1pPr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lnSpc>
                    <a:spcPct val="100000"/>
                  </a:lnSpc>
                  <a:buFontTx/>
                  <a:buNone/>
                </a:pPr>
                <a:r>
                  <a:rPr lang="en-US" altLang="zh-CN" sz="2400" b="1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rPr>
                  <a:t>C</a:t>
                </a:r>
                <a:r>
                  <a:rPr lang="zh-CN" altLang="en-US" sz="2400" b="1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rPr>
                  <a:t>类</a:t>
                </a:r>
                <a:endParaRPr lang="zh-CN" altLang="en-US" sz="240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48044" name="Group 12"/>
            <p:cNvGrpSpPr>
              <a:grpSpLocks/>
            </p:cNvGrpSpPr>
            <p:nvPr/>
          </p:nvGrpSpPr>
          <p:grpSpPr bwMode="auto">
            <a:xfrm>
              <a:off x="1056" y="2352"/>
              <a:ext cx="1728" cy="1210"/>
              <a:chOff x="1056" y="2352"/>
              <a:chExt cx="1728" cy="1210"/>
            </a:xfrm>
          </p:grpSpPr>
          <p:grpSp>
            <p:nvGrpSpPr>
              <p:cNvPr id="2348045" name="Group 13"/>
              <p:cNvGrpSpPr>
                <a:grpSpLocks/>
              </p:cNvGrpSpPr>
              <p:nvPr/>
            </p:nvGrpSpPr>
            <p:grpSpPr bwMode="auto">
              <a:xfrm>
                <a:off x="1056" y="2352"/>
                <a:ext cx="864" cy="1210"/>
                <a:chOff x="1248" y="2256"/>
                <a:chExt cx="1296" cy="1210"/>
              </a:xfrm>
            </p:grpSpPr>
            <p:sp>
              <p:nvSpPr>
                <p:cNvPr id="23480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48" y="2256"/>
                  <a:ext cx="1296" cy="25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C0099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35" tIns="45718" rIns="91435" bIns="45718">
                  <a:spAutoFit/>
                </a:bodyPr>
                <a:lstStyle>
                  <a:lvl1pPr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0" hangingPunct="0">
                    <a:lnSpc>
                      <a:spcPct val="100000"/>
                    </a:lnSpc>
                    <a:buFontTx/>
                    <a:buNone/>
                  </a:pPr>
                  <a:r>
                    <a:rPr lang="en-US" altLang="zh-CN" sz="2400" b="1">
                      <a:solidFill>
                        <a:srgbClr val="000066"/>
                      </a:solidFill>
                      <a:latin typeface="+mn-lt"/>
                      <a:ea typeface="黑体" panose="02010609060101010101" pitchFamily="49" charset="-122"/>
                    </a:rPr>
                    <a:t>126</a:t>
                  </a:r>
                  <a:endParaRPr lang="en-US" altLang="zh-CN" sz="2400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480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48" y="2736"/>
                  <a:ext cx="1296" cy="25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C0099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35" tIns="45718" rIns="91435" bIns="45718">
                  <a:spAutoFit/>
                </a:bodyPr>
                <a:lstStyle>
                  <a:lvl1pPr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0" hangingPunct="0">
                    <a:lnSpc>
                      <a:spcPct val="100000"/>
                    </a:lnSpc>
                    <a:buFontTx/>
                    <a:buNone/>
                  </a:pPr>
                  <a:r>
                    <a:rPr lang="en-US" altLang="zh-CN" sz="2400" b="1">
                      <a:solidFill>
                        <a:srgbClr val="000066"/>
                      </a:solidFill>
                      <a:latin typeface="+mn-lt"/>
                      <a:ea typeface="黑体" panose="02010609060101010101" pitchFamily="49" charset="-122"/>
                    </a:rPr>
                    <a:t>16384</a:t>
                  </a:r>
                  <a:endParaRPr lang="en-US" altLang="zh-CN" sz="2400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480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48" y="3216"/>
                  <a:ext cx="1296" cy="25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C0099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35" tIns="45718" rIns="91435" bIns="45718">
                  <a:spAutoFit/>
                </a:bodyPr>
                <a:lstStyle>
                  <a:lvl1pPr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0" hangingPunct="0">
                    <a:lnSpc>
                      <a:spcPct val="100000"/>
                    </a:lnSpc>
                    <a:buFontTx/>
                    <a:buNone/>
                  </a:pPr>
                  <a:r>
                    <a:rPr kumimoji="1" lang="en-US" altLang="zh-CN" sz="2400" b="1">
                      <a:solidFill>
                        <a:srgbClr val="000066"/>
                      </a:solidFill>
                      <a:latin typeface="+mn-lt"/>
                      <a:ea typeface="黑体" panose="02010609060101010101" pitchFamily="49" charset="-122"/>
                    </a:rPr>
                    <a:t>20971152</a:t>
                  </a:r>
                  <a:endParaRPr kumimoji="1" lang="en-US" altLang="zh-CN" sz="2400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348049" name="Group 17"/>
              <p:cNvGrpSpPr>
                <a:grpSpLocks/>
              </p:cNvGrpSpPr>
              <p:nvPr/>
            </p:nvGrpSpPr>
            <p:grpSpPr bwMode="auto">
              <a:xfrm>
                <a:off x="1920" y="2352"/>
                <a:ext cx="864" cy="1210"/>
                <a:chOff x="1248" y="2256"/>
                <a:chExt cx="1296" cy="1210"/>
              </a:xfrm>
            </p:grpSpPr>
            <p:sp>
              <p:nvSpPr>
                <p:cNvPr id="23480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48" y="2256"/>
                  <a:ext cx="1296" cy="250"/>
                </a:xfrm>
                <a:prstGeom prst="rect">
                  <a:avLst/>
                </a:prstGeom>
                <a:solidFill>
                  <a:srgbClr val="FFFF99"/>
                </a:solidFill>
                <a:ln w="381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35" tIns="45718" rIns="91435" bIns="45718">
                  <a:spAutoFit/>
                </a:bodyPr>
                <a:lstStyle>
                  <a:lvl1pPr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0" hangingPunct="0">
                    <a:lnSpc>
                      <a:spcPct val="100000"/>
                    </a:lnSpc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66"/>
                      </a:solidFill>
                      <a:latin typeface="+mn-lt"/>
                      <a:ea typeface="黑体" panose="02010609060101010101" pitchFamily="49" charset="-122"/>
                    </a:rPr>
                    <a:t>1677214</a:t>
                  </a:r>
                  <a:endParaRPr lang="en-US" altLang="zh-CN" sz="2400" dirty="0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480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248" y="2736"/>
                  <a:ext cx="1296" cy="250"/>
                </a:xfrm>
                <a:prstGeom prst="rect">
                  <a:avLst/>
                </a:prstGeom>
                <a:solidFill>
                  <a:srgbClr val="FFFF99"/>
                </a:solidFill>
                <a:ln w="381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35" tIns="45718" rIns="91435" bIns="45718">
                  <a:spAutoFit/>
                </a:bodyPr>
                <a:lstStyle>
                  <a:lvl1pPr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0" hangingPunct="0">
                    <a:lnSpc>
                      <a:spcPct val="100000"/>
                    </a:lnSpc>
                    <a:buFontTx/>
                    <a:buNone/>
                  </a:pPr>
                  <a:r>
                    <a:rPr lang="en-US" altLang="zh-CN" sz="2400" b="1">
                      <a:solidFill>
                        <a:srgbClr val="000066"/>
                      </a:solidFill>
                      <a:latin typeface="+mn-lt"/>
                      <a:ea typeface="黑体" panose="02010609060101010101" pitchFamily="49" charset="-122"/>
                    </a:rPr>
                    <a:t>65534</a:t>
                  </a:r>
                  <a:endParaRPr lang="en-US" altLang="zh-CN" sz="2400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480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248" y="3216"/>
                  <a:ext cx="1296" cy="250"/>
                </a:xfrm>
                <a:prstGeom prst="rect">
                  <a:avLst/>
                </a:prstGeom>
                <a:solidFill>
                  <a:srgbClr val="FFFF99"/>
                </a:solidFill>
                <a:ln w="381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35" tIns="45718" rIns="91435" bIns="45718">
                  <a:spAutoFit/>
                </a:bodyPr>
                <a:lstStyle>
                  <a:lvl1pPr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0" hangingPunct="0">
                    <a:lnSpc>
                      <a:spcPct val="100000"/>
                    </a:lnSpc>
                    <a:buFontTx/>
                    <a:buNone/>
                  </a:pPr>
                  <a:r>
                    <a:rPr lang="en-US" altLang="zh-CN" sz="2400" b="1">
                      <a:solidFill>
                        <a:srgbClr val="000066"/>
                      </a:solidFill>
                      <a:latin typeface="+mn-lt"/>
                      <a:ea typeface="黑体" panose="02010609060101010101" pitchFamily="49" charset="-122"/>
                    </a:rPr>
                    <a:t>254</a:t>
                  </a:r>
                  <a:endParaRPr lang="en-US" altLang="zh-CN" sz="2400">
                    <a:solidFill>
                      <a:srgbClr val="000066"/>
                    </a:solidFill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2348054" name="Text Box 22"/>
          <p:cNvSpPr txBox="1">
            <a:spLocks noChangeArrowheads="1"/>
          </p:cNvSpPr>
          <p:nvPr/>
        </p:nvSpPr>
        <p:spPr bwMode="auto">
          <a:xfrm>
            <a:off x="156358" y="2219383"/>
            <a:ext cx="642195" cy="4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2348055" name="Text Box 23"/>
          <p:cNvSpPr txBox="1">
            <a:spLocks noChangeArrowheads="1"/>
          </p:cNvSpPr>
          <p:nvPr/>
        </p:nvSpPr>
        <p:spPr bwMode="auto">
          <a:xfrm>
            <a:off x="157877" y="1623191"/>
            <a:ext cx="659828" cy="4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类</a:t>
            </a:r>
          </a:p>
        </p:txBody>
      </p:sp>
      <p:grpSp>
        <p:nvGrpSpPr>
          <p:cNvPr id="2348056" name="Group 24"/>
          <p:cNvGrpSpPr>
            <a:grpSpLocks/>
          </p:cNvGrpSpPr>
          <p:nvPr/>
        </p:nvGrpSpPr>
        <p:grpSpPr bwMode="auto">
          <a:xfrm>
            <a:off x="870570" y="1096524"/>
            <a:ext cx="5667281" cy="445823"/>
            <a:chOff x="1670" y="1162"/>
            <a:chExt cx="3571" cy="281"/>
          </a:xfrm>
        </p:grpSpPr>
        <p:sp>
          <p:nvSpPr>
            <p:cNvPr id="2348057" name="Text Box 25"/>
            <p:cNvSpPr txBox="1">
              <a:spLocks noChangeArrowheads="1"/>
            </p:cNvSpPr>
            <p:nvPr/>
          </p:nvSpPr>
          <p:spPr bwMode="auto">
            <a:xfrm>
              <a:off x="1670" y="1171"/>
              <a:ext cx="20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200" b="1" dirty="0">
                  <a:solidFill>
                    <a:srgbClr val="000066"/>
                  </a:solidFill>
                  <a:latin typeface="Times New Roman" pitchFamily="18" charset="0"/>
                </a:rPr>
                <a:t>1</a:t>
              </a:r>
              <a:endParaRPr lang="en-US" altLang="zh-CN" dirty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348058" name="Text Box 26"/>
            <p:cNvSpPr txBox="1">
              <a:spLocks noChangeArrowheads="1"/>
            </p:cNvSpPr>
            <p:nvPr/>
          </p:nvSpPr>
          <p:spPr bwMode="auto">
            <a:xfrm>
              <a:off x="2606" y="1171"/>
              <a:ext cx="20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200" b="1" dirty="0">
                  <a:solidFill>
                    <a:srgbClr val="000066"/>
                  </a:solidFill>
                  <a:latin typeface="Times New Roman" pitchFamily="18" charset="0"/>
                </a:rPr>
                <a:t>8</a:t>
              </a:r>
              <a:endParaRPr lang="en-US" altLang="zh-CN" dirty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348059" name="Text Box 27"/>
            <p:cNvSpPr txBox="1">
              <a:spLocks noChangeArrowheads="1"/>
            </p:cNvSpPr>
            <p:nvPr/>
          </p:nvSpPr>
          <p:spPr bwMode="auto">
            <a:xfrm>
              <a:off x="3282" y="1171"/>
              <a:ext cx="29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200" b="1" dirty="0">
                  <a:solidFill>
                    <a:srgbClr val="000066"/>
                  </a:solidFill>
                  <a:latin typeface="Times New Roman" pitchFamily="18" charset="0"/>
                </a:rPr>
                <a:t>16</a:t>
              </a:r>
              <a:endParaRPr lang="en-US" altLang="zh-CN" dirty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348060" name="Text Box 28"/>
            <p:cNvSpPr txBox="1">
              <a:spLocks noChangeArrowheads="1"/>
            </p:cNvSpPr>
            <p:nvPr/>
          </p:nvSpPr>
          <p:spPr bwMode="auto">
            <a:xfrm>
              <a:off x="4053" y="1171"/>
              <a:ext cx="29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200" b="1" dirty="0">
                  <a:solidFill>
                    <a:srgbClr val="000066"/>
                  </a:solidFill>
                  <a:latin typeface="Times New Roman" pitchFamily="18" charset="0"/>
                </a:rPr>
                <a:t>24</a:t>
              </a:r>
              <a:endParaRPr lang="en-US" altLang="zh-CN" dirty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348061" name="Text Box 29"/>
            <p:cNvSpPr txBox="1">
              <a:spLocks noChangeArrowheads="1"/>
            </p:cNvSpPr>
            <p:nvPr/>
          </p:nvSpPr>
          <p:spPr bwMode="auto">
            <a:xfrm>
              <a:off x="4947" y="1162"/>
              <a:ext cx="29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200" b="1" dirty="0">
                  <a:solidFill>
                    <a:srgbClr val="000066"/>
                  </a:solidFill>
                  <a:latin typeface="Times New Roman" pitchFamily="18" charset="0"/>
                </a:rPr>
                <a:t>32</a:t>
              </a:r>
              <a:endParaRPr lang="en-US" altLang="zh-CN" dirty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</p:grpSp>
      <p:sp>
        <p:nvSpPr>
          <p:cNvPr id="2348062" name="Rectangle 30"/>
          <p:cNvSpPr>
            <a:spLocks noChangeArrowheads="1"/>
          </p:cNvSpPr>
          <p:nvPr/>
        </p:nvSpPr>
        <p:spPr bwMode="auto">
          <a:xfrm>
            <a:off x="1175683" y="1498580"/>
            <a:ext cx="1447628" cy="610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 anchor="ctr"/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网络号</a:t>
            </a:r>
          </a:p>
        </p:txBody>
      </p:sp>
      <p:sp>
        <p:nvSpPr>
          <p:cNvPr id="2348063" name="Rectangle 31"/>
          <p:cNvSpPr>
            <a:spLocks noChangeArrowheads="1"/>
          </p:cNvSpPr>
          <p:nvPr/>
        </p:nvSpPr>
        <p:spPr bwMode="auto">
          <a:xfrm>
            <a:off x="1175690" y="2682930"/>
            <a:ext cx="3884649" cy="65276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 anchor="ctr"/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网络号</a:t>
            </a:r>
          </a:p>
        </p:txBody>
      </p:sp>
      <p:sp>
        <p:nvSpPr>
          <p:cNvPr id="2348064" name="Rectangle 32"/>
          <p:cNvSpPr>
            <a:spLocks noChangeArrowheads="1"/>
          </p:cNvSpPr>
          <p:nvPr/>
        </p:nvSpPr>
        <p:spPr bwMode="auto">
          <a:xfrm>
            <a:off x="5060332" y="2682930"/>
            <a:ext cx="1447628" cy="65276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 anchor="ctr"/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机器号</a:t>
            </a:r>
          </a:p>
        </p:txBody>
      </p:sp>
      <p:sp>
        <p:nvSpPr>
          <p:cNvPr id="2348065" name="Rectangle 33"/>
          <p:cNvSpPr>
            <a:spLocks noChangeArrowheads="1"/>
          </p:cNvSpPr>
          <p:nvPr/>
        </p:nvSpPr>
        <p:spPr bwMode="auto">
          <a:xfrm>
            <a:off x="2623317" y="1498580"/>
            <a:ext cx="3884649" cy="610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 anchor="ctr"/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主机号</a:t>
            </a:r>
          </a:p>
        </p:txBody>
      </p:sp>
      <p:sp>
        <p:nvSpPr>
          <p:cNvPr id="2348066" name="Text Box 34"/>
          <p:cNvSpPr txBox="1">
            <a:spLocks noChangeArrowheads="1"/>
          </p:cNvSpPr>
          <p:nvPr/>
        </p:nvSpPr>
        <p:spPr bwMode="auto">
          <a:xfrm>
            <a:off x="169605" y="2815539"/>
            <a:ext cx="642195" cy="4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2348067" name="Rectangle 35"/>
          <p:cNvSpPr>
            <a:spLocks noChangeArrowheads="1"/>
          </p:cNvSpPr>
          <p:nvPr/>
        </p:nvSpPr>
        <p:spPr bwMode="auto">
          <a:xfrm>
            <a:off x="3841277" y="2102184"/>
            <a:ext cx="2666682" cy="609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 anchor="ctr"/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主机号</a:t>
            </a:r>
          </a:p>
        </p:txBody>
      </p:sp>
      <p:sp>
        <p:nvSpPr>
          <p:cNvPr id="2348068" name="Rectangle 36"/>
          <p:cNvSpPr>
            <a:spLocks noChangeArrowheads="1"/>
          </p:cNvSpPr>
          <p:nvPr/>
        </p:nvSpPr>
        <p:spPr bwMode="auto">
          <a:xfrm>
            <a:off x="1175684" y="2102184"/>
            <a:ext cx="2665594" cy="609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2" tIns="31996" rIns="63992" bIns="31996" anchor="ctr"/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0" hangingPunct="0">
              <a:lnSpc>
                <a:spcPct val="100000"/>
              </a:lnSpc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网络号</a:t>
            </a:r>
          </a:p>
        </p:txBody>
      </p:sp>
      <p:grpSp>
        <p:nvGrpSpPr>
          <p:cNvPr id="2348069" name="Group 37"/>
          <p:cNvGrpSpPr>
            <a:grpSpLocks/>
          </p:cNvGrpSpPr>
          <p:nvPr/>
        </p:nvGrpSpPr>
        <p:grpSpPr bwMode="auto">
          <a:xfrm>
            <a:off x="870922" y="1506585"/>
            <a:ext cx="914291" cy="1829105"/>
            <a:chOff x="1776" y="1488"/>
            <a:chExt cx="576" cy="1152"/>
          </a:xfrm>
        </p:grpSpPr>
        <p:sp>
          <p:nvSpPr>
            <p:cNvPr id="2348070" name="Rectangle 38"/>
            <p:cNvSpPr>
              <a:spLocks noChangeArrowheads="1"/>
            </p:cNvSpPr>
            <p:nvPr/>
          </p:nvSpPr>
          <p:spPr bwMode="auto">
            <a:xfrm>
              <a:off x="1776" y="1488"/>
              <a:ext cx="192" cy="38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2348071" name="Rectangle 39"/>
            <p:cNvSpPr>
              <a:spLocks noChangeArrowheads="1"/>
            </p:cNvSpPr>
            <p:nvPr/>
          </p:nvSpPr>
          <p:spPr bwMode="auto">
            <a:xfrm>
              <a:off x="1776" y="1873"/>
              <a:ext cx="192" cy="38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48072" name="Rectangle 40"/>
            <p:cNvSpPr>
              <a:spLocks noChangeArrowheads="1"/>
            </p:cNvSpPr>
            <p:nvPr/>
          </p:nvSpPr>
          <p:spPr bwMode="auto">
            <a:xfrm>
              <a:off x="1776" y="2257"/>
              <a:ext cx="192" cy="38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48073" name="Rectangle 41"/>
            <p:cNvSpPr>
              <a:spLocks noChangeArrowheads="1"/>
            </p:cNvSpPr>
            <p:nvPr/>
          </p:nvSpPr>
          <p:spPr bwMode="auto">
            <a:xfrm>
              <a:off x="1968" y="1873"/>
              <a:ext cx="192" cy="38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2348074" name="Rectangle 42"/>
            <p:cNvSpPr>
              <a:spLocks noChangeArrowheads="1"/>
            </p:cNvSpPr>
            <p:nvPr/>
          </p:nvSpPr>
          <p:spPr bwMode="auto">
            <a:xfrm>
              <a:off x="1968" y="2257"/>
              <a:ext cx="192" cy="38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48075" name="Rectangle 43"/>
            <p:cNvSpPr>
              <a:spLocks noChangeArrowheads="1"/>
            </p:cNvSpPr>
            <p:nvPr/>
          </p:nvSpPr>
          <p:spPr bwMode="auto">
            <a:xfrm>
              <a:off x="2160" y="2256"/>
              <a:ext cx="192" cy="38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5" tIns="45718" rIns="91435" bIns="45718" anchor="ctr"/>
            <a:lstStyle>
              <a:lvl1pPr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+mn-lt"/>
                  <a:ea typeface="黑体" panose="02010609060101010101" pitchFamily="49" charset="-122"/>
                </a:rPr>
                <a:t>0</a:t>
              </a:r>
            </a:p>
          </p:txBody>
        </p:sp>
      </p:grpSp>
      <p:sp>
        <p:nvSpPr>
          <p:cNvPr id="2348078" name="Rectangle 46"/>
          <p:cNvSpPr>
            <a:spLocks noChangeArrowheads="1"/>
          </p:cNvSpPr>
          <p:nvPr/>
        </p:nvSpPr>
        <p:spPr bwMode="auto">
          <a:xfrm>
            <a:off x="167082" y="859434"/>
            <a:ext cx="8077326" cy="40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1" lang="en-US" altLang="zh-CN" sz="28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IPv4</a:t>
            </a:r>
            <a:r>
              <a:rPr kumimoji="1" lang="zh-CN" altLang="zh-CN" sz="28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地址</a:t>
            </a:r>
            <a:r>
              <a:rPr kumimoji="1" lang="zh-CN" altLang="en-US" sz="28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结构：网络号</a:t>
            </a:r>
            <a:r>
              <a:rPr kumimoji="1" lang="en-US" altLang="zh-CN" sz="28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800" dirty="0" smtClean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主机号</a:t>
            </a:r>
            <a:endParaRPr kumimoji="1" lang="zh-CN" altLang="en-US" sz="2800" dirty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367" y="620688"/>
            <a:ext cx="6530887" cy="864096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797" tIns="22399" rIns="44797" bIns="22399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每一类</a:t>
            </a:r>
            <a:r>
              <a:rPr lang="en-US" altLang="zh-CN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IP</a:t>
            </a:r>
            <a: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地址中都保留了</a:t>
            </a:r>
            <a:r>
              <a:rPr lang="en-US" altLang="zh-CN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IP</a:t>
            </a:r>
            <a: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地址段，</a:t>
            </a:r>
            <a:r>
              <a:rPr lang="en-US" altLang="zh-CN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/>
            </a:r>
            <a:br>
              <a:rPr lang="en-US" altLang="zh-CN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</a:br>
            <a:r>
              <a:rPr lang="zh-CN" altLang="en-US" sz="2400" b="0" kern="12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用在各局域网中</a:t>
            </a:r>
          </a:p>
        </p:txBody>
      </p:sp>
      <p:sp>
        <p:nvSpPr>
          <p:cNvPr id="2349059" name="Rectangle 3"/>
          <p:cNvSpPr>
            <a:spLocks noChangeArrowheads="1"/>
          </p:cNvSpPr>
          <p:nvPr/>
        </p:nvSpPr>
        <p:spPr bwMode="auto">
          <a:xfrm>
            <a:off x="242642" y="4102917"/>
            <a:ext cx="6705622" cy="9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4797" tIns="22399" rIns="44797" bIns="22399">
            <a:spAutoFit/>
          </a:bodyPr>
          <a:lstStyle>
            <a:lvl1pPr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20675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639763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960438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279525" defTabSz="6397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17367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1939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26511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108325" defTabSz="639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保留的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地址段不能用在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Internet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上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只能使用在各个局域网内</a:t>
            </a:r>
          </a:p>
        </p:txBody>
      </p:sp>
      <p:graphicFrame>
        <p:nvGraphicFramePr>
          <p:cNvPr id="23490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33774"/>
              </p:ext>
            </p:extLst>
          </p:nvPr>
        </p:nvGraphicFramePr>
        <p:xfrm>
          <a:off x="251520" y="1700810"/>
          <a:ext cx="6768752" cy="1966289"/>
        </p:xfrm>
        <a:graphic>
          <a:graphicData uri="http://schemas.openxmlformats.org/drawingml/2006/table">
            <a:tbl>
              <a:tblPr/>
              <a:tblGrid>
                <a:gridCol w="132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429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网络类别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地址段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网络数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859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类网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10.0.0.0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——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10.255.255.255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29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类网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172.16.0.0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——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172.31.255.255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16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572"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类网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192.168.0.0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——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192.168.255.255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06513"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54050" defTabSz="1306513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306513" defTabSz="1306513"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960563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613025" defTabSz="1306513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30702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35274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9846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44418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256</a:t>
                      </a:r>
                    </a:p>
                  </a:txBody>
                  <a:tcPr marL="43886" marR="43886" marT="23047" marB="23047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331640" y="2955846"/>
            <a:ext cx="1442222" cy="995423"/>
          </a:xfrm>
          <a:prstGeom prst="cloudCallout">
            <a:avLst>
              <a:gd name="adj1" fmla="val -23782"/>
              <a:gd name="adj2" fmla="val 4222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12" tIns="45707" rIns="91412" bIns="45707"/>
          <a:lstStyle>
            <a:lvl1pPr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52463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306513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58975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613025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台电脑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92463" y="6381333"/>
            <a:ext cx="8195967" cy="5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None/>
            </a:pPr>
            <a:r>
              <a:rPr kumimoji="1" lang="zh-CN" alt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    使用一个</a:t>
            </a:r>
            <a:r>
              <a:rPr kumimoji="1" lang="en-US" altLang="zh-CN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</a:t>
            </a:r>
            <a:r>
              <a:rPr kumimoji="1" lang="zh-CN" alt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类网络号，再分割成</a:t>
            </a:r>
            <a:r>
              <a:rPr kumimoji="1" lang="en-US" altLang="zh-CN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3</a:t>
            </a:r>
            <a:r>
              <a:rPr kumimoji="1" lang="zh-CN" alt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个子网</a:t>
            </a:r>
          </a:p>
        </p:txBody>
      </p:sp>
      <p:sp>
        <p:nvSpPr>
          <p:cNvPr id="2350082" name="Text Box 2"/>
          <p:cNvSpPr txBox="1">
            <a:spLocks noChangeArrowheads="1"/>
          </p:cNvSpPr>
          <p:nvPr/>
        </p:nvSpPr>
        <p:spPr bwMode="auto">
          <a:xfrm>
            <a:off x="190397" y="510997"/>
            <a:ext cx="7909996" cy="228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4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子网：网络号不够时，几个规模较小的网络可以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          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共用一个网络号，规模较小的网络成为子网</a:t>
            </a:r>
            <a:endParaRPr kumimoji="1" lang="en-US" altLang="zh-CN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anose="02010609060101010101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例如：三个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LAN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，主机数为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20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、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15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、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40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，</a:t>
            </a:r>
            <a:endParaRPr kumimoji="1" lang="en-US" altLang="zh-CN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   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远少于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类地址允许的主机数，</a:t>
            </a: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   为这三个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LAN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申请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3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个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类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地址</a:t>
            </a:r>
            <a:r>
              <a:rPr kumimoji="1" lang="zh-CN" alt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有点浪费</a:t>
            </a:r>
            <a:endParaRPr kumimoji="1" lang="zh-CN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50086" name="AutoShape 6"/>
          <p:cNvSpPr>
            <a:spLocks/>
          </p:cNvSpPr>
          <p:nvPr/>
        </p:nvSpPr>
        <p:spPr bwMode="auto">
          <a:xfrm rot="16177057">
            <a:off x="2670408" y="2450240"/>
            <a:ext cx="206917" cy="3496075"/>
          </a:xfrm>
          <a:prstGeom prst="leftBrace">
            <a:avLst>
              <a:gd name="adj1" fmla="val 147882"/>
              <a:gd name="adj2" fmla="val 50000"/>
            </a:avLst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/>
          <a:p>
            <a:endParaRPr lang="zh-CN" altLang="en-US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50087" name="AutoShape 7"/>
          <p:cNvSpPr>
            <a:spLocks/>
          </p:cNvSpPr>
          <p:nvPr/>
        </p:nvSpPr>
        <p:spPr bwMode="auto">
          <a:xfrm rot="16177057">
            <a:off x="5460825" y="3864362"/>
            <a:ext cx="153188" cy="609527"/>
          </a:xfrm>
          <a:prstGeom prst="leftBrace">
            <a:avLst>
              <a:gd name="adj1" fmla="val 34826"/>
              <a:gd name="adj2" fmla="val 50000"/>
            </a:avLst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/>
          <a:p>
            <a:endParaRPr lang="zh-CN" altLang="en-US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50090" name="AutoShape 10"/>
          <p:cNvSpPr>
            <a:spLocks/>
          </p:cNvSpPr>
          <p:nvPr/>
        </p:nvSpPr>
        <p:spPr bwMode="auto">
          <a:xfrm rot="16177057">
            <a:off x="4864360" y="4013309"/>
            <a:ext cx="153188" cy="304764"/>
          </a:xfrm>
          <a:prstGeom prst="leftBrace">
            <a:avLst>
              <a:gd name="adj1" fmla="val 17413"/>
              <a:gd name="adj2" fmla="val 50000"/>
            </a:avLst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996" tIns="31998" rIns="63996" bIns="31998" anchor="ctr"/>
          <a:lstStyle/>
          <a:p>
            <a:endParaRPr lang="zh-CN" altLang="en-US" sz="24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50091" name="Text Box 11"/>
          <p:cNvSpPr txBox="1">
            <a:spLocks noChangeArrowheads="1"/>
          </p:cNvSpPr>
          <p:nvPr/>
        </p:nvSpPr>
        <p:spPr bwMode="auto">
          <a:xfrm>
            <a:off x="1216652" y="3933061"/>
            <a:ext cx="1896030" cy="4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192.168.1.X</a:t>
            </a:r>
            <a:endParaRPr kumimoji="1" lang="zh-CN" altLang="en-US" sz="2400" dirty="0">
              <a:solidFill>
                <a:srgbClr val="A5002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083654" y="2924947"/>
            <a:ext cx="1442222" cy="995423"/>
          </a:xfrm>
          <a:prstGeom prst="cloudCallout">
            <a:avLst>
              <a:gd name="adj1" fmla="val -23782"/>
              <a:gd name="adj2" fmla="val 4222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12" tIns="45707" rIns="91412" bIns="45707"/>
          <a:lstStyle>
            <a:lvl1pPr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52463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306513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58975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613025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台电脑 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4788060" y="2924947"/>
            <a:ext cx="1442222" cy="995423"/>
          </a:xfrm>
          <a:prstGeom prst="cloudCallout">
            <a:avLst>
              <a:gd name="adj1" fmla="val -23782"/>
              <a:gd name="adj2" fmla="val 4222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12" tIns="45707" rIns="91412" bIns="45707"/>
          <a:lstStyle>
            <a:lvl1pPr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52463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306513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58975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613025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40</a:t>
            </a:r>
            <a:r>
              <a:rPr lang="zh-CN" altLang="en-US" sz="2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台电脑 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973310" y="3933061"/>
            <a:ext cx="1896030" cy="4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192.168.2.X</a:t>
            </a:r>
            <a:endParaRPr kumimoji="1" lang="zh-CN" altLang="en-US" sz="2400" dirty="0">
              <a:solidFill>
                <a:srgbClr val="A5002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64202" y="3933061"/>
            <a:ext cx="1896030" cy="4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192.168.3.X</a:t>
            </a:r>
            <a:endParaRPr kumimoji="1" lang="zh-CN" altLang="en-US" sz="2400" dirty="0">
              <a:solidFill>
                <a:srgbClr val="A5002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2617300" y="4367009"/>
            <a:ext cx="2614848" cy="1728192"/>
          </a:xfrm>
          <a:prstGeom prst="cloudCallout">
            <a:avLst>
              <a:gd name="adj1" fmla="val -23782"/>
              <a:gd name="adj2" fmla="val 42227"/>
            </a:avLst>
          </a:prstGeom>
          <a:solidFill>
            <a:srgbClr val="FFFFFF"/>
          </a:solidFill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12" tIns="45707" rIns="91412" bIns="45707"/>
          <a:lstStyle>
            <a:lvl1pPr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52463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306513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58975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613025" defTabSz="13065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endParaRPr lang="zh-CN" altLang="en-US" sz="20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044920" y="6091395"/>
            <a:ext cx="1896030" cy="43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</a:rPr>
              <a:t>192.168.1.X</a:t>
            </a:r>
            <a:endParaRPr kumimoji="1" lang="zh-CN" altLang="en-US" sz="2400" dirty="0">
              <a:solidFill>
                <a:srgbClr val="A50021"/>
              </a:solidFill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563888" y="4581128"/>
            <a:ext cx="0" cy="1368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4355976" y="4547029"/>
            <a:ext cx="0" cy="1368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57929" y="4857966"/>
            <a:ext cx="1121989" cy="8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20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台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电脑 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417433" y="4788956"/>
            <a:ext cx="1121989" cy="8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15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台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电脑 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211966" y="4667656"/>
            <a:ext cx="1121989" cy="8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40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台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</a:b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电脑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092" name="Text Box 12"/>
          <p:cNvSpPr txBox="1">
            <a:spLocks noChangeArrowheads="1"/>
          </p:cNvSpPr>
          <p:nvPr/>
        </p:nvSpPr>
        <p:spPr bwMode="auto">
          <a:xfrm>
            <a:off x="192464" y="2091695"/>
            <a:ext cx="7200799" cy="34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子网号为全“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0”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和全“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1”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不能使用，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于是可划分出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kumimoji="1" lang="en-US" altLang="zh-CN" sz="2400" baseline="300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-2=6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个子网，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子网地址分别为： 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11000000  10101000  00000001  00100000  -- 192.168.1.32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11000000  10101000  00000001  01000000  -- 192</a:t>
            </a:r>
            <a:r>
              <a:rPr kumimoji="1" lang="en-US" altLang="zh-CN" sz="2200" dirty="0">
                <a:solidFill>
                  <a:srgbClr val="663300"/>
                </a:solidFill>
                <a:ea typeface="黑体" panose="02010609060101010101" pitchFamily="49" charset="-122"/>
              </a:rPr>
              <a:t>.</a:t>
            </a: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168.1.64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11000000  10101000  00000001  01100000  -- 192.168.1.96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11000000  10101000  00000001  10000000  -- 192.168.1.128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11000000  10101000  00000001  10100000  -- 192.168.1.160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11000000  10101000  00000001  11000000  -- 192.168.1.192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64472" y="350730"/>
            <a:ext cx="8195967" cy="9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FF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子网号：主机号中的前几位</a:t>
            </a: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400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       11000000 10101000 00000001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2400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XXX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YYYYY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4821" y="1241001"/>
            <a:ext cx="1107986" cy="387794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网络号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84945" y="1241001"/>
            <a:ext cx="1107986" cy="387794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子网号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63555" y="1241001"/>
            <a:ext cx="1107986" cy="387794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>
              <a:buNone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主机号</a:t>
            </a:r>
          </a:p>
        </p:txBody>
      </p:sp>
    </p:spTree>
    <p:extLst>
      <p:ext uri="{BB962C8B-B14F-4D97-AF65-F5344CB8AC3E}">
        <p14:creationId xmlns:p14="http://schemas.microsoft.com/office/powerpoint/2010/main" val="1307748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130" name="Rectangle 2"/>
          <p:cNvSpPr>
            <a:spLocks noChangeArrowheads="1"/>
          </p:cNvSpPr>
          <p:nvPr/>
        </p:nvSpPr>
        <p:spPr bwMode="auto">
          <a:xfrm>
            <a:off x="-36512" y="188645"/>
            <a:ext cx="8424936" cy="316700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有一个</a:t>
            </a:r>
            <a:r>
              <a:rPr kumimoji="1"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地址：</a:t>
            </a:r>
            <a:r>
              <a:rPr kumimoji="1"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kumimoji="1"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</a:br>
            <a:r>
              <a:rPr kumimoji="1"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        11000000 10101000  00000001 10100011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kumimoji="1"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                          192.168.1.163</a:t>
            </a: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问题：划分成子网吗？子网号是多少？</a:t>
            </a: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方法：</a:t>
            </a:r>
            <a:r>
              <a:rPr kumimoji="1"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地址与子网掩码进行与运算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kumimoji="1" lang="en-US" altLang="zh-CN" sz="18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18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地址：</a:t>
            </a:r>
            <a:r>
              <a:rPr kumimoji="1" lang="en-US" altLang="zh-CN" sz="20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11000000 10101000 00000001 10100011 </a:t>
            </a:r>
            <a:r>
              <a:rPr kumimoji="1" lang="en-US" altLang="zh-CN" sz="1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192.168.1.163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kumimoji="1" lang="zh-CN" altLang="en-US" sz="18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子网掩码</a:t>
            </a:r>
            <a:r>
              <a:rPr kumimoji="1" lang="zh-CN" altLang="en-US" sz="18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kumimoji="1" lang="en-US" altLang="zh-CN" sz="2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11111111 11111111 11111111 11100000</a:t>
            </a:r>
            <a:r>
              <a:rPr kumimoji="1" lang="en-US" altLang="zh-CN" sz="20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1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255.255.255.224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kumimoji="1"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结果：</a:t>
            </a:r>
            <a:r>
              <a:rPr kumimoji="1"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11000000 10101000 00000001 10100000 </a:t>
            </a:r>
            <a:r>
              <a:rPr kumimoji="1" lang="en-US" altLang="zh-CN" sz="1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192.168.1.160</a:t>
            </a:r>
          </a:p>
        </p:txBody>
      </p:sp>
      <p:sp>
        <p:nvSpPr>
          <p:cNvPr id="2352132" name="Text Box 4"/>
          <p:cNvSpPr txBox="1">
            <a:spLocks noChangeArrowheads="1"/>
          </p:cNvSpPr>
          <p:nvPr/>
        </p:nvSpPr>
        <p:spPr bwMode="auto">
          <a:xfrm>
            <a:off x="36980" y="3459610"/>
            <a:ext cx="8423452" cy="33578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3992" tIns="31996" rIns="63992" bIns="31996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缺省子网掩码（没有划分子网）：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类地址的掩码</a:t>
            </a:r>
            <a: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: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255</a:t>
            </a:r>
            <a: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.0.0.0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   B</a:t>
            </a:r>
            <a:r>
              <a:rPr lang="zh-CN" altLang="en-US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类地址的掩码</a:t>
            </a:r>
            <a: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: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255.255</a:t>
            </a:r>
            <a: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.0.0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   C</a:t>
            </a:r>
            <a:r>
              <a:rPr lang="zh-CN" altLang="en-US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类地址的掩码</a:t>
            </a:r>
            <a: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: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255.255.255</a:t>
            </a:r>
            <a: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.0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类网络号：</a:t>
            </a: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   若前二位是子网号，则子网掩码： </a:t>
            </a:r>
            <a: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11111111 11111111 11111111 11000000</a:t>
            </a:r>
            <a:r>
              <a:rPr kumimoji="1" lang="en-US" altLang="zh-CN" sz="2200" b="1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(255.255.255.192)</a:t>
            </a:r>
            <a:r>
              <a:rPr kumimoji="1"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若前四位是子网号，则子网掩码： </a:t>
            </a:r>
            <a:endParaRPr lang="en-US" altLang="zh-CN" sz="2400" dirty="0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  <a:p>
            <a:pPr eaLnBrk="0" hangingPunct="0">
              <a:lnSpc>
                <a:spcPct val="100000"/>
              </a:lnSpc>
              <a:buFontTx/>
              <a:buNone/>
            </a:pPr>
            <a:r>
              <a:rPr kumimoji="1" lang="en-US" altLang="zh-CN" sz="2200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   </a:t>
            </a:r>
            <a:r>
              <a:rPr kumimoji="1" lang="en-US" altLang="zh-CN" sz="2200" dirty="0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11111111 11111111 11111111 11110000</a:t>
            </a:r>
            <a:r>
              <a:rPr kumimoji="1" lang="en-US" altLang="zh-CN" sz="22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(255.255.255.240)</a:t>
            </a:r>
          </a:p>
        </p:txBody>
      </p:sp>
      <p:sp>
        <p:nvSpPr>
          <p:cNvPr id="2352136" name="Line 8"/>
          <p:cNvSpPr>
            <a:spLocks noChangeShapeType="1"/>
          </p:cNvSpPr>
          <p:nvPr/>
        </p:nvSpPr>
        <p:spPr bwMode="auto">
          <a:xfrm>
            <a:off x="1259632" y="3385459"/>
            <a:ext cx="4163074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0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114" y="1888693"/>
            <a:ext cx="4696958" cy="487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57"/>
          <p:cNvSpPr>
            <a:spLocks noChangeArrowheads="1"/>
          </p:cNvSpPr>
          <p:nvPr/>
        </p:nvSpPr>
        <p:spPr bwMode="auto">
          <a:xfrm>
            <a:off x="32980" y="188642"/>
            <a:ext cx="9111027" cy="343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6" tIns="31998" rIns="63996" bIns="31998"/>
          <a:lstStyle>
            <a:lvl1pPr marL="342900" indent="-342900"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如何获得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：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宋体"/>
                <a:ea typeface="宋体"/>
              </a:rPr>
              <a:t>①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指定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（静态</a:t>
            </a:r>
            <a:r>
              <a:rPr kumimoji="1" lang="en-US" altLang="zh-CN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IP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23603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091" y="1058293"/>
            <a:ext cx="3067534" cy="7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876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3333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ballppt1">
  <a:themeElements>
    <a:clrScheme name="Vballppt1 8">
      <a:dk1>
        <a:srgbClr val="FFFF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F8F8F8"/>
      </a:accent2>
      <a:accent3>
        <a:srgbClr val="FFFFFF"/>
      </a:accent3>
      <a:accent4>
        <a:srgbClr val="DADADA"/>
      </a:accent4>
      <a:accent5>
        <a:srgbClr val="AAE2CA"/>
      </a:accent5>
      <a:accent6>
        <a:srgbClr val="E1E1E1"/>
      </a:accent6>
      <a:hlink>
        <a:srgbClr val="FFFFFF"/>
      </a:hlink>
      <a:folHlink>
        <a:srgbClr val="FFFFFF"/>
      </a:folHlink>
    </a:clrScheme>
    <a:fontScheme name="Vballppt1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Vballppt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allppt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8">
        <a:dk1>
          <a:srgbClr val="FFFF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F8F8F8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E1E1E1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ballppt1">
  <a:themeElements>
    <a:clrScheme name="Vballppt1 8">
      <a:dk1>
        <a:srgbClr val="FFFF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F8F8F8"/>
      </a:accent2>
      <a:accent3>
        <a:srgbClr val="FFFFFF"/>
      </a:accent3>
      <a:accent4>
        <a:srgbClr val="DADADA"/>
      </a:accent4>
      <a:accent5>
        <a:srgbClr val="AAE2CA"/>
      </a:accent5>
      <a:accent6>
        <a:srgbClr val="E1E1E1"/>
      </a:accent6>
      <a:hlink>
        <a:srgbClr val="FFFFFF"/>
      </a:hlink>
      <a:folHlink>
        <a:srgbClr val="FFFFFF"/>
      </a:folHlink>
    </a:clrScheme>
    <a:fontScheme name="Vballppt1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Vballppt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allppt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8">
        <a:dk1>
          <a:srgbClr val="FFFF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F8F8F8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E1E1E1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2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3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4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5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6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7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8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19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0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1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2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3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4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5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21483</TotalTime>
  <Words>1758</Words>
  <Application>Microsoft Office PowerPoint</Application>
  <PresentationFormat>全屏显示(4:3)</PresentationFormat>
  <Paragraphs>337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仿宋</vt:lpstr>
      <vt:lpstr>黑体</vt:lpstr>
      <vt:lpstr>楷体</vt:lpstr>
      <vt:lpstr>楷体_GB2312</vt:lpstr>
      <vt:lpstr>隶书</vt:lpstr>
      <vt:lpstr>宋体</vt:lpstr>
      <vt:lpstr>Arial</vt:lpstr>
      <vt:lpstr>Times New Roman</vt:lpstr>
      <vt:lpstr>Wingdings</vt:lpstr>
      <vt:lpstr>默认设计模板</vt:lpstr>
      <vt:lpstr>1_Vballppt1</vt:lpstr>
      <vt:lpstr>2_Vballppt1</vt:lpstr>
      <vt:lpstr>Visio.Drawing.11</vt:lpstr>
      <vt:lpstr>Visio</vt:lpstr>
      <vt:lpstr>剪辑</vt:lpstr>
      <vt:lpstr>     第八章  信息浏览和发布          8.1 引言          8.2 Internet基础与应用                  8.2.1 IP地址和域名                  8.2.2 Internet接入                  8.2.3 Internet应用          8.3 信息浏览和检索          8.4 网页设计          8.5 网络安全基础          8.6 网页发布</vt:lpstr>
      <vt:lpstr>一、IP地址和域名 </vt:lpstr>
      <vt:lpstr>PowerPoint 演示文稿</vt:lpstr>
      <vt:lpstr>PowerPoint 演示文稿</vt:lpstr>
      <vt:lpstr>每一类IP地址中都保留了IP地址段， 用在各局域网中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HTTP协议和超链接</vt:lpstr>
      <vt:lpstr>统一资源定位</vt:lpstr>
      <vt:lpstr>PowerPoint 演示文稿</vt:lpstr>
      <vt:lpstr>PowerPoint 演示文稿</vt:lpstr>
      <vt:lpstr>PowerPoint 演示文稿</vt:lpstr>
      <vt:lpstr>PowerPoint 演示文稿</vt:lpstr>
    </vt:vector>
  </TitlesOfParts>
  <Company>同济大学计算机系基础学科组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VB.NET</dc:title>
  <dc:creator>LWM</dc:creator>
  <cp:lastModifiedBy>YZQ98K</cp:lastModifiedBy>
  <cp:revision>341</cp:revision>
  <dcterms:created xsi:type="dcterms:W3CDTF">2005-07-18T08:28:37Z</dcterms:created>
  <dcterms:modified xsi:type="dcterms:W3CDTF">2017-07-31T06:51:34Z</dcterms:modified>
</cp:coreProperties>
</file>