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0" r:id="rId7"/>
    <p:sldId id="265" r:id="rId8"/>
    <p:sldId id="266" r:id="rId9"/>
    <p:sldId id="261" r:id="rId10"/>
    <p:sldId id="262" r:id="rId11"/>
    <p:sldId id="263" r:id="rId12"/>
    <p:sldId id="264" r:id="rId13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6" d="100"/>
          <a:sy n="86" d="100"/>
        </p:scale>
        <p:origin x="-120" y="-1168"/>
      </p:cViewPr>
      <p:guideLst>
        <p:guide orient="horz" pos="3072"/>
        <p:guide pos="409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092B975-A4C0-4F84-9F0B-D8F9583B0912}"/>
    <pc:docChg chg="addSld delSld modSld sldOrd">
      <pc:chgData name="" userId="" providerId="" clId="Web-{6092B975-A4C0-4F84-9F0B-D8F9583B0912}" dt="2018-08-01T11:39:14.996" v="47"/>
      <pc:docMkLst>
        <pc:docMk/>
      </pc:docMkLst>
      <pc:sldChg chg="new del">
        <pc:chgData name="" userId="" providerId="" clId="Web-{6092B975-A4C0-4F84-9F0B-D8F9583B0912}" dt="2018-08-01T11:38:41.965" v="44"/>
        <pc:sldMkLst>
          <pc:docMk/>
          <pc:sldMk cId="1977880385" sldId="267"/>
        </pc:sldMkLst>
      </pc:sldChg>
      <pc:sldChg chg="addSp delSp modSp add ord replId">
        <pc:chgData name="" userId="" providerId="" clId="Web-{6092B975-A4C0-4F84-9F0B-D8F9583B0912}" dt="2018-08-01T11:39:14.996" v="47"/>
        <pc:sldMkLst>
          <pc:docMk/>
          <pc:sldMk cId="2273792996" sldId="268"/>
        </pc:sldMkLst>
        <pc:spChg chg="add mod">
          <ac:chgData name="" userId="" providerId="" clId="Web-{6092B975-A4C0-4F84-9F0B-D8F9583B0912}" dt="2018-08-01T11:38:35.965" v="41" actId="20577"/>
          <ac:spMkLst>
            <pc:docMk/>
            <pc:sldMk cId="2273792996" sldId="268"/>
            <ac:spMk id="9" creationId="{2E55DAC6-7F42-4987-BDF5-1188CF27BE77}"/>
          </ac:spMkLst>
        </pc:spChg>
        <pc:spChg chg="mod">
          <ac:chgData name="" userId="" providerId="" clId="Web-{6092B975-A4C0-4F84-9F0B-D8F9583B0912}" dt="2018-08-01T11:38:21.433" v="36" actId="20577"/>
          <ac:spMkLst>
            <pc:docMk/>
            <pc:sldMk cId="2273792996" sldId="268"/>
            <ac:spMk id="11" creationId="{D97DCBF4-99DA-4622-84B9-E60056626D9F}"/>
          </ac:spMkLst>
        </pc:spChg>
        <pc:picChg chg="del">
          <ac:chgData name="" userId="" providerId="" clId="Web-{6092B975-A4C0-4F84-9F0B-D8F9583B0912}" dt="2018-08-01T11:36:46.261" v="2"/>
          <ac:picMkLst>
            <pc:docMk/>
            <pc:sldMk cId="2273792996" sldId="268"/>
            <ac:picMk id="2" creationId="{F6710364-2365-4185-995B-7628FE346B82}"/>
          </ac:picMkLst>
        </pc:picChg>
        <pc:picChg chg="add mod">
          <ac:chgData name="" userId="" providerId="" clId="Web-{6092B975-A4C0-4F84-9F0B-D8F9583B0912}" dt="2018-08-01T11:37:49.293" v="15" actId="1076"/>
          <ac:picMkLst>
            <pc:docMk/>
            <pc:sldMk cId="2273792996" sldId="268"/>
            <ac:picMk id="3" creationId="{D499C2E6-15A6-45E2-BD4C-74B9E0D70CD3}"/>
          </ac:picMkLst>
        </pc:picChg>
        <pc:picChg chg="add mod">
          <ac:chgData name="" userId="" providerId="" clId="Web-{6092B975-A4C0-4F84-9F0B-D8F9583B0912}" dt="2018-08-01T11:37:59.965" v="18" actId="1076"/>
          <ac:picMkLst>
            <pc:docMk/>
            <pc:sldMk cId="2273792996" sldId="268"/>
            <ac:picMk id="5" creationId="{BE7B7087-B9D9-4380-8999-03EC248D0FC4}"/>
          </ac:picMkLst>
        </pc:picChg>
      </pc:sldChg>
    </pc:docChg>
  </pc:docChgLst>
  <pc:docChgLst>
    <pc:chgData clId="Web-{7E578B8F-DFB1-497E-B01B-12D106808D2F}"/>
    <pc:docChg chg="addSld modSld">
      <pc:chgData name="" userId="" providerId="" clId="Web-{7E578B8F-DFB1-497E-B01B-12D106808D2F}" dt="2018-08-01T10:58:15.719" v="204" actId="20577"/>
      <pc:docMkLst>
        <pc:docMk/>
      </pc:docMkLst>
      <pc:sldChg chg="addSp delSp modSp">
        <pc:chgData name="" userId="" providerId="" clId="Web-{7E578B8F-DFB1-497E-B01B-12D106808D2F}" dt="2018-08-01T10:51:44.748" v="50" actId="20577"/>
        <pc:sldMkLst>
          <pc:docMk/>
          <pc:sldMk cId="0" sldId="259"/>
        </pc:sldMkLst>
        <pc:spChg chg="add del mod">
          <ac:chgData name="" userId="" providerId="" clId="Web-{7E578B8F-DFB1-497E-B01B-12D106808D2F}" dt="2018-08-01T10:48:28.005" v="3"/>
          <ac:spMkLst>
            <pc:docMk/>
            <pc:sldMk cId="0" sldId="259"/>
            <ac:spMk id="2" creationId="{ED9A74A0-BE7C-4598-B012-096D15CC1A02}"/>
          </ac:spMkLst>
        </pc:spChg>
        <pc:spChg chg="add del mod">
          <ac:chgData name="" userId="" providerId="" clId="Web-{7E578B8F-DFB1-497E-B01B-12D106808D2F}" dt="2018-08-01T10:48:41.271" v="7"/>
          <ac:spMkLst>
            <pc:docMk/>
            <pc:sldMk cId="0" sldId="259"/>
            <ac:spMk id="3" creationId="{FA11903E-5596-403E-9241-106374C3C74D}"/>
          </ac:spMkLst>
        </pc:spChg>
        <pc:spChg chg="add mod">
          <ac:chgData name="" userId="" providerId="" clId="Web-{7E578B8F-DFB1-497E-B01B-12D106808D2F}" dt="2018-08-01T10:51:44.748" v="50" actId="20577"/>
          <ac:spMkLst>
            <pc:docMk/>
            <pc:sldMk cId="0" sldId="259"/>
            <ac:spMk id="7" creationId="{4E052503-002B-4917-B1B8-00BC144EB488}"/>
          </ac:spMkLst>
        </pc:spChg>
        <pc:spChg chg="mod">
          <ac:chgData name="" userId="" providerId="" clId="Web-{7E578B8F-DFB1-497E-B01B-12D106808D2F}" dt="2018-08-01T10:51:02.264" v="22" actId="1076"/>
          <ac:spMkLst>
            <pc:docMk/>
            <pc:sldMk cId="0" sldId="259"/>
            <ac:spMk id="9217" creationId="{CDD64201-C561-4890-B34A-CBD3B3C4D0A8}"/>
          </ac:spMkLst>
        </pc:spChg>
        <pc:picChg chg="add mod">
          <ac:chgData name="" userId="" providerId="" clId="Web-{7E578B8F-DFB1-497E-B01B-12D106808D2F}" dt="2018-08-01T10:49:28.631" v="16" actId="1076"/>
          <ac:picMkLst>
            <pc:docMk/>
            <pc:sldMk cId="0" sldId="259"/>
            <ac:picMk id="4" creationId="{0BAA19CA-D2AC-41FC-B974-5C7ED98FAB02}"/>
          </ac:picMkLst>
        </pc:picChg>
      </pc:sldChg>
      <pc:sldChg chg="addSp delSp modSp">
        <pc:chgData name="" userId="" providerId="" clId="Web-{7E578B8F-DFB1-497E-B01B-12D106808D2F}" dt="2018-08-01T10:54:52.093" v="120" actId="20577"/>
        <pc:sldMkLst>
          <pc:docMk/>
          <pc:sldMk cId="0" sldId="260"/>
        </pc:sldMkLst>
        <pc:spChg chg="add mod">
          <ac:chgData name="" userId="" providerId="" clId="Web-{7E578B8F-DFB1-497E-B01B-12D106808D2F}" dt="2018-08-01T10:54:23.483" v="103" actId="1076"/>
          <ac:spMkLst>
            <pc:docMk/>
            <pc:sldMk cId="0" sldId="260"/>
            <ac:spMk id="4" creationId="{03210D2E-9EB8-4BC4-859F-BE0DBD9B1192}"/>
          </ac:spMkLst>
        </pc:spChg>
        <pc:spChg chg="add del">
          <ac:chgData name="" userId="" providerId="" clId="Web-{7E578B8F-DFB1-497E-B01B-12D106808D2F}" dt="2018-08-01T10:54:12.843" v="99"/>
          <ac:spMkLst>
            <pc:docMk/>
            <pc:sldMk cId="0" sldId="260"/>
            <ac:spMk id="8" creationId="{823F73AD-6C1D-49D5-BDAC-2A4EC47EDA2D}"/>
          </ac:spMkLst>
        </pc:spChg>
        <pc:spChg chg="add mod">
          <ac:chgData name="" userId="" providerId="" clId="Web-{7E578B8F-DFB1-497E-B01B-12D106808D2F}" dt="2018-08-01T10:54:52.093" v="120" actId="20577"/>
          <ac:spMkLst>
            <pc:docMk/>
            <pc:sldMk cId="0" sldId="260"/>
            <ac:spMk id="11" creationId="{D97DCBF4-99DA-4622-84B9-E60056626D9F}"/>
          </ac:spMkLst>
        </pc:spChg>
        <pc:spChg chg="mod">
          <ac:chgData name="" userId="" providerId="" clId="Web-{7E578B8F-DFB1-497E-B01B-12D106808D2F}" dt="2018-08-01T10:52:11.545" v="54" actId="1076"/>
          <ac:spMkLst>
            <pc:docMk/>
            <pc:sldMk cId="0" sldId="260"/>
            <ac:spMk id="11265" creationId="{6A864762-B50D-4AFD-8138-6B54724B4709}"/>
          </ac:spMkLst>
        </pc:spChg>
        <pc:picChg chg="add mod">
          <ac:chgData name="" userId="" providerId="" clId="Web-{7E578B8F-DFB1-497E-B01B-12D106808D2F}" dt="2018-08-01T10:53:00.967" v="62" actId="1076"/>
          <ac:picMkLst>
            <pc:docMk/>
            <pc:sldMk cId="0" sldId="260"/>
            <ac:picMk id="2" creationId="{8F34B0E3-E070-4A46-BB34-C092706886E2}"/>
          </ac:picMkLst>
        </pc:picChg>
        <pc:picChg chg="add mod">
          <ac:chgData name="" userId="" providerId="" clId="Web-{7E578B8F-DFB1-497E-B01B-12D106808D2F}" dt="2018-08-01T10:53:02.280" v="63" actId="1076"/>
          <ac:picMkLst>
            <pc:docMk/>
            <pc:sldMk cId="0" sldId="260"/>
            <ac:picMk id="6" creationId="{C7C47431-77D4-411C-82C4-C39A60065CAE}"/>
          </ac:picMkLst>
        </pc:picChg>
      </pc:sldChg>
      <pc:sldChg chg="addSp delSp modSp add replId">
        <pc:chgData name="" userId="" providerId="" clId="Web-{7E578B8F-DFB1-497E-B01B-12D106808D2F}" dt="2018-08-01T10:57:18" v="178" actId="20577"/>
        <pc:sldMkLst>
          <pc:docMk/>
          <pc:sldMk cId="3863784503" sldId="265"/>
        </pc:sldMkLst>
        <pc:spChg chg="del mod">
          <ac:chgData name="" userId="" providerId="" clId="Web-{7E578B8F-DFB1-497E-B01B-12D106808D2F}" dt="2018-08-01T10:56:18.484" v="136"/>
          <ac:spMkLst>
            <pc:docMk/>
            <pc:sldMk cId="3863784503" sldId="265"/>
            <ac:spMk id="4" creationId="{03210D2E-9EB8-4BC4-859F-BE0DBD9B1192}"/>
          </ac:spMkLst>
        </pc:spChg>
        <pc:spChg chg="mod">
          <ac:chgData name="" userId="" providerId="" clId="Web-{7E578B8F-DFB1-497E-B01B-12D106808D2F}" dt="2018-08-01T10:57:18" v="178" actId="20577"/>
          <ac:spMkLst>
            <pc:docMk/>
            <pc:sldMk cId="3863784503" sldId="265"/>
            <ac:spMk id="11" creationId="{D97DCBF4-99DA-4622-84B9-E60056626D9F}"/>
          </ac:spMkLst>
        </pc:spChg>
        <pc:picChg chg="del">
          <ac:chgData name="" userId="" providerId="" clId="Web-{7E578B8F-DFB1-497E-B01B-12D106808D2F}" dt="2018-08-01T10:55:11.265" v="124"/>
          <ac:picMkLst>
            <pc:docMk/>
            <pc:sldMk cId="3863784503" sldId="265"/>
            <ac:picMk id="2" creationId="{8F34B0E3-E070-4A46-BB34-C092706886E2}"/>
          </ac:picMkLst>
        </pc:picChg>
        <pc:picChg chg="add mod">
          <ac:chgData name="" userId="" providerId="" clId="Web-{7E578B8F-DFB1-497E-B01B-12D106808D2F}" dt="2018-08-01T10:56:13.546" v="135" actId="1076"/>
          <ac:picMkLst>
            <pc:docMk/>
            <pc:sldMk cId="3863784503" sldId="265"/>
            <ac:picMk id="3" creationId="{E05146D6-B1E7-4A70-A59F-ECDF8432413A}"/>
          </ac:picMkLst>
        </pc:picChg>
        <pc:picChg chg="del">
          <ac:chgData name="" userId="" providerId="" clId="Web-{7E578B8F-DFB1-497E-B01B-12D106808D2F}" dt="2018-08-01T10:55:12.093" v="125"/>
          <ac:picMkLst>
            <pc:docMk/>
            <pc:sldMk cId="3863784503" sldId="265"/>
            <ac:picMk id="6" creationId="{C7C47431-77D4-411C-82C4-C39A60065CAE}"/>
          </ac:picMkLst>
        </pc:picChg>
      </pc:sldChg>
      <pc:sldChg chg="addSp delSp modSp add replId">
        <pc:chgData name="" userId="" providerId="" clId="Web-{7E578B8F-DFB1-497E-B01B-12D106808D2F}" dt="2018-08-01T10:58:11.703" v="202" actId="20577"/>
        <pc:sldMkLst>
          <pc:docMk/>
          <pc:sldMk cId="2127090527" sldId="266"/>
        </pc:sldMkLst>
        <pc:spChg chg="mod">
          <ac:chgData name="" userId="" providerId="" clId="Web-{7E578B8F-DFB1-497E-B01B-12D106808D2F}" dt="2018-08-01T10:58:11.703" v="202" actId="20577"/>
          <ac:spMkLst>
            <pc:docMk/>
            <pc:sldMk cId="2127090527" sldId="266"/>
            <ac:spMk id="11" creationId="{D97DCBF4-99DA-4622-84B9-E60056626D9F}"/>
          </ac:spMkLst>
        </pc:spChg>
        <pc:picChg chg="add mod">
          <ac:chgData name="" userId="" providerId="" clId="Web-{7E578B8F-DFB1-497E-B01B-12D106808D2F}" dt="2018-08-01T10:57:48.578" v="188" actId="1076"/>
          <ac:picMkLst>
            <pc:docMk/>
            <pc:sldMk cId="2127090527" sldId="266"/>
            <ac:picMk id="2" creationId="{F6710364-2365-4185-995B-7628FE346B82}"/>
          </ac:picMkLst>
        </pc:picChg>
        <pc:picChg chg="del">
          <ac:chgData name="" userId="" providerId="" clId="Web-{7E578B8F-DFB1-497E-B01B-12D106808D2F}" dt="2018-08-01T10:57:30.844" v="182"/>
          <ac:picMkLst>
            <pc:docMk/>
            <pc:sldMk cId="2127090527" sldId="266"/>
            <ac:picMk id="3" creationId="{E05146D6-B1E7-4A70-A59F-ECDF843241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93A48AD5-ABB3-4112-8022-D57DDC41D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5C80030-FE73-4826-B805-39E059CC36A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D722930-E1C8-400C-BECC-384755C797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0D14CE4-13B5-4996-96D0-3BC64FF816C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 marL="152400" indent="-152400"/>
            <a:r>
              <a:rPr lang="en-US" altLang="en-US"/>
              <a:t>outline of talk: </a:t>
            </a:r>
          </a:p>
          <a:p>
            <a:pPr marL="152400" indent="-152400">
              <a:buSzPct val="145000"/>
              <a:buFontTx/>
              <a:buChar char="-"/>
            </a:pPr>
            <a:r>
              <a:rPr lang="en-US" altLang="en-US"/>
              <a:t>motivation: We seek to determine the feasibility more accurately than what we’ve been doing so far using using simulations and contentious bright sky/moon models by using spectroscopic data from the GAMA survey.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7CB8341-F691-4DF7-B0F4-0AC212484D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1AAF24F-C5D5-4F26-8EA2-3D38CDFB7AAD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7219DE4-CFD8-46AC-8CEC-B900C0564D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2E5FB5-E242-4A42-AE0A-D063F4B13E2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133377EA-1EC1-40FF-936E-55F23A75A9A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8269D93-8D0A-4324-843C-16216C89C0C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3D11AE1-FCB0-4807-B9AF-66830AB411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1FA4E6E-221A-477B-A01E-08644512B704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/>
              <a:t>maybe a slide on legacy survey?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F541249-DA25-4A5A-981C-7A9EB38EB5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042BBFB-5B87-4000-AE23-A437B47F2BD0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/>
              <a:t>maybe a slide on legacy survey?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B0CB6473-F427-4AB6-8A6F-6C262A2776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454A2BD-2F97-4329-9F53-6D54EDAE1E3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  <p:extLst>
      <p:ext uri="{BB962C8B-B14F-4D97-AF65-F5344CB8AC3E}">
        <p14:creationId xmlns:p14="http://schemas.microsoft.com/office/powerpoint/2010/main" val="189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66E5179-430C-4A24-A23A-B9D2868602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5161B1C-7627-4A17-9A37-3C5144E417D6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/>
              <a:t>maybe a slide on legacy survey?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B0CB6473-F427-4AB6-8A6F-6C262A2776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454A2BD-2F97-4329-9F53-6D54EDAE1E3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B0CB6473-F427-4AB6-8A6F-6C262A2776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454A2BD-2F97-4329-9F53-6D54EDAE1E3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  <p:extLst>
      <p:ext uri="{BB962C8B-B14F-4D97-AF65-F5344CB8AC3E}">
        <p14:creationId xmlns:p14="http://schemas.microsoft.com/office/powerpoint/2010/main" val="242458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B0CB6473-F427-4AB6-8A6F-6C262A2776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454A2BD-2F97-4329-9F53-6D54EDAE1E3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  <p:extLst>
      <p:ext uri="{BB962C8B-B14F-4D97-AF65-F5344CB8AC3E}">
        <p14:creationId xmlns:p14="http://schemas.microsoft.com/office/powerpoint/2010/main" val="268480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3951E84-24EE-476B-BF78-3D7D79D5342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DEC43A6-4C05-41E1-B859-F546B97AEDCC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dirty="0"/>
              <a:t>maybe a slide on legacy survey?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3B5-FC58-4649-AD7B-CC50CC94F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BF967-2680-4E7F-8A09-AA514A5C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A34B-E463-4C45-824B-4EC4BFDDA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4E533-0D9F-4F62-9063-682A9887B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EFB-A19C-4C61-8F6B-624ACF98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8925E-BCDA-4629-830C-4A76655E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FEFE-900F-4D66-91D0-819E62831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D37A5-28AC-4BC5-930E-DC7C15650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92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BA120-E86E-4058-82E6-8E2D224E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F5FE1-D1C9-4AEA-AA2B-4F44313B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3D514-74AD-4AB0-8B57-0E0ED8FE9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C1E097-9C27-4C0A-AFD6-706332A3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BBD-2DCA-4F76-9F22-C9D71E57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9570-F1CF-48C2-8341-81253782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EF50-C469-41C3-976F-E2C72513F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D93EE3-1A58-46EF-A9AC-511DC68EC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66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8C2-D36E-4543-AC4D-57894528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8A20-B474-40B0-9D6C-0997599F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7DA9-E4D3-430C-8B15-6C281EA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784ED-5682-47C8-ADD4-A1319CD28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0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0CDF-6197-4C83-B2BD-107E0FF3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7E6F-2B48-4253-88C2-BC623CB7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493C-FDEE-4F4A-B758-205E1EBC8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7FD-ED8D-478B-9064-69C32B413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A7F608-B3C9-4CE8-A7E9-71FAED20C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3580-81CF-4118-BFEA-CF3A376F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603B-0B4D-4DE8-A7D6-584628F8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A9FDD-842C-4F85-8361-9A2054BD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8FBC0-C77A-4688-9CD5-AD856370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1B78-0F11-4F14-A503-F6E069DAF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AB1F-C3C9-4A1D-A61A-1E2AED317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8BD9A3-BDF0-449D-941A-08313ED11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CC13-8949-423B-B3FB-9BDD64A8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D069F-E027-4BAD-8481-64C8E6B74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85C047-78FC-4218-B672-91038D9BB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263B9-3C3A-4CE0-8BC8-852D00600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7471E1-F202-48AB-A01C-AE1F83C4A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BA60-C9B5-49C5-8418-CB34248A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EB81-348E-42E5-9A44-FB525D28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7113-A534-42E6-9F3D-B5A5DD6C2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9092D-3852-4B7D-B683-0FC7FDA77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9F34A-D4A8-456F-AFE3-1C42615B8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43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5767-71DB-46BF-ACDA-9DCB7B8C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4EC35-838C-41D4-B51F-6CC5A66C6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6BF0E-1B00-486C-9394-FD49EEAB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927C-C720-463F-A7AF-85EA34068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6A3F3A-C78A-4EB8-B1BE-7F06030AA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7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6AF96D4-4088-4C9D-8E19-EA01C1242B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8837EB9-C02C-4BC8-8825-BB402AFA2B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C46F9D-3AE6-4816-8AE0-E2DE4E44AB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04C864FF-45E6-4173-A52E-AABAEE8E3A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orero/fiberassign_sv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5923731xwddpv#/1987527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362B0B3-E759-4B35-8B8E-DB8A0F81DE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5600" y="2717800"/>
            <a:ext cx="12293600" cy="2824163"/>
          </a:xfrm>
        </p:spPr>
        <p:txBody>
          <a:bodyPr anchor="ctr"/>
          <a:lstStyle/>
          <a:p>
            <a:r>
              <a:rPr lang="en-US" altLang="en-US" sz="4500" b="1" i="1">
                <a:solidFill>
                  <a:srgbClr val="B6524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BGS SV </a:t>
            </a:r>
            <a:r>
              <a:rPr lang="en-US" altLang="en-US" sz="4500" b="1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target selection 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D67ECCA-FBED-48AA-AAB2-3BC8C155C47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5600" y="6362700"/>
            <a:ext cx="12293600" cy="1263650"/>
          </a:xfrm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en-US" sz="200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ChangHoon Hahn (Berkeley) 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200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Omar Ruiz Macias (Durham)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8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target selection telecon —  August 1, 2018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DESI_GAMA.png">
            <a:extLst>
              <a:ext uri="{FF2B5EF4-FFF2-40B4-BE49-F238E27FC236}">
                <a16:creationId xmlns:a16="http://schemas.microsoft.com/office/drawing/2014/main" id="{CA0DA8C9-968F-49C5-8E87-F3598D92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9288"/>
            <a:ext cx="10539413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2" name="Text Box 2">
            <a:extLst>
              <a:ext uri="{FF2B5EF4-FFF2-40B4-BE49-F238E27FC236}">
                <a16:creationId xmlns:a16="http://schemas.microsoft.com/office/drawing/2014/main" id="{33A1A1A9-3CDE-4C0F-A7B1-0CAF2B54907E}"/>
              </a:ext>
            </a:extLst>
          </p:cNvPr>
          <p:cNvSpPr txBox="1">
            <a:spLocks/>
          </p:cNvSpPr>
          <p:nvPr/>
        </p:nvSpPr>
        <p:spPr bwMode="auto">
          <a:xfrm>
            <a:off x="2865438" y="7210425"/>
            <a:ext cx="727233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GAMA fields — spectroscopic truth tables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A237DAF-640C-4D8E-8E5E-E183C62EE6A5}"/>
              </a:ext>
            </a:extLst>
          </p:cNvPr>
          <p:cNvSpPr txBox="1">
            <a:spLocks/>
          </p:cNvSpPr>
          <p:nvPr/>
        </p:nvSpPr>
        <p:spPr bwMode="auto">
          <a:xfrm>
            <a:off x="3198813" y="1114425"/>
            <a:ext cx="66198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BGS survey validation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DESI_GAMA.png">
            <a:extLst>
              <a:ext uri="{FF2B5EF4-FFF2-40B4-BE49-F238E27FC236}">
                <a16:creationId xmlns:a16="http://schemas.microsoft.com/office/drawing/2014/main" id="{D779ADAE-F4B6-4CAF-A2A3-AB10C6177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9288"/>
            <a:ext cx="10539413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0" name="Text Box 2">
            <a:extLst>
              <a:ext uri="{FF2B5EF4-FFF2-40B4-BE49-F238E27FC236}">
                <a16:creationId xmlns:a16="http://schemas.microsoft.com/office/drawing/2014/main" id="{B5223672-F086-49FF-A65B-FACC3BCEF70B}"/>
              </a:ext>
            </a:extLst>
          </p:cNvPr>
          <p:cNvSpPr txBox="1">
            <a:spLocks/>
          </p:cNvSpPr>
          <p:nvPr/>
        </p:nvSpPr>
        <p:spPr bwMode="auto">
          <a:xfrm>
            <a:off x="3192463" y="8499475"/>
            <a:ext cx="66182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000" b="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tiling by Kyle Dawson, David Schlegel</a:t>
            </a:r>
          </a:p>
        </p:txBody>
      </p:sp>
      <p:pic>
        <p:nvPicPr>
          <p:cNvPr id="17411" name="Picture 3" descr="pasted-image.tiff">
            <a:extLst>
              <a:ext uri="{FF2B5EF4-FFF2-40B4-BE49-F238E27FC236}">
                <a16:creationId xmlns:a16="http://schemas.microsoft.com/office/drawing/2014/main" id="{E152CEDA-F1D0-4CF8-AC84-0827C8C2F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4775200"/>
            <a:ext cx="3268663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4">
            <a:extLst>
              <a:ext uri="{FF2B5EF4-FFF2-40B4-BE49-F238E27FC236}">
                <a16:creationId xmlns:a16="http://schemas.microsoft.com/office/drawing/2014/main" id="{DA08A095-30C6-46BD-AE5A-BA7522932F25}"/>
              </a:ext>
            </a:extLst>
          </p:cNvPr>
          <p:cNvSpPr txBox="1">
            <a:spLocks/>
          </p:cNvSpPr>
          <p:nvPr/>
        </p:nvSpPr>
        <p:spPr bwMode="auto">
          <a:xfrm>
            <a:off x="3198813" y="1114425"/>
            <a:ext cx="66198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BGS survey validation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DESI_GAMA.png">
            <a:extLst>
              <a:ext uri="{FF2B5EF4-FFF2-40B4-BE49-F238E27FC236}">
                <a16:creationId xmlns:a16="http://schemas.microsoft.com/office/drawing/2014/main" id="{B6FBD5E3-FA09-4A02-9787-D3C08AAD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9288"/>
            <a:ext cx="10539413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8" name="Picture 2" descr="pasted-image.tiff">
            <a:extLst>
              <a:ext uri="{FF2B5EF4-FFF2-40B4-BE49-F238E27FC236}">
                <a16:creationId xmlns:a16="http://schemas.microsoft.com/office/drawing/2014/main" id="{8885FC60-0B77-4A35-8869-4C431B842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5205413"/>
            <a:ext cx="3441700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 descr="pasted-image.tiff">
            <a:extLst>
              <a:ext uri="{FF2B5EF4-FFF2-40B4-BE49-F238E27FC236}">
                <a16:creationId xmlns:a16="http://schemas.microsoft.com/office/drawing/2014/main" id="{3EEF5837-31FC-4CD9-B609-53AAD8862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4775200"/>
            <a:ext cx="3268663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D0CDC6A5-AA64-4E33-8DC5-08D74E013AA1}"/>
              </a:ext>
            </a:extLst>
          </p:cNvPr>
          <p:cNvSpPr txBox="1">
            <a:spLocks/>
          </p:cNvSpPr>
          <p:nvPr/>
        </p:nvSpPr>
        <p:spPr bwMode="auto">
          <a:xfrm>
            <a:off x="1925638" y="8435975"/>
            <a:ext cx="9151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000" b="0" i="1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DECaLS DR5 targets by Adam Myers</a:t>
            </a:r>
            <a:br>
              <a:rPr lang="en-US" altLang="en-US" sz="2000" b="0" i="1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</a:br>
            <a:endParaRPr lang="en-US" altLang="en-US" sz="1000" b="0" i="1">
              <a:solidFill>
                <a:srgbClr val="4B4B4B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altLang="en-US" sz="2000" b="0" i="1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fiberassign by Jaime Forero-Romero </a:t>
            </a:r>
            <a:r>
              <a:rPr lang="en-US" altLang="en-US" sz="2000" b="0" i="1" u="sng">
                <a:solidFill>
                  <a:srgbClr val="6978C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  <a:hlinkClick r:id="rId6"/>
              </a:rPr>
              <a:t>https://github.com/forero/fiberassign_sv/</a:t>
            </a:r>
            <a:r>
              <a:rPr lang="en-US" altLang="en-US" sz="2000" b="0" i="1">
                <a:solidFill>
                  <a:srgbClr val="6978C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altLang="en-US" sz="2000" b="0" i="1">
              <a:solidFill>
                <a:srgbClr val="4B4B4B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8A2B69E-202D-450D-B712-B92F19E3BB0F}"/>
              </a:ext>
            </a:extLst>
          </p:cNvPr>
          <p:cNvSpPr txBox="1">
            <a:spLocks/>
          </p:cNvSpPr>
          <p:nvPr/>
        </p:nvSpPr>
        <p:spPr bwMode="auto">
          <a:xfrm>
            <a:off x="3198813" y="1114425"/>
            <a:ext cx="66198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BGS survey validation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B568116-F83D-4488-A644-248F89BE035E}"/>
              </a:ext>
            </a:extLst>
          </p:cNvPr>
          <p:cNvSpPr txBox="1">
            <a:spLocks/>
          </p:cNvSpPr>
          <p:nvPr/>
        </p:nvSpPr>
        <p:spPr bwMode="auto">
          <a:xfrm>
            <a:off x="4446588" y="3683000"/>
            <a:ext cx="412432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415925" indent="-415925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>
              <a:buSzPct val="145000"/>
              <a:buFontTx/>
              <a:buChar char="•"/>
            </a:pPr>
            <a:r>
              <a:rPr lang="en-US" altLang="en-US" sz="3000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magnitude limit</a:t>
            </a:r>
          </a:p>
          <a:p>
            <a:pPr>
              <a:buSzPct val="145000"/>
              <a:buFontTx/>
              <a:buChar char="•"/>
            </a:pPr>
            <a:endParaRPr lang="en-US" altLang="en-US" sz="3000" b="0" i="1">
              <a:solidFill>
                <a:srgbClr val="373737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  <a:p>
            <a:pPr>
              <a:buSzPct val="145000"/>
              <a:buFontTx/>
              <a:buChar char="•"/>
            </a:pPr>
            <a:r>
              <a:rPr lang="en-US" altLang="en-US" sz="3000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bright object mask</a:t>
            </a:r>
          </a:p>
          <a:p>
            <a:pPr>
              <a:buSzPct val="145000"/>
              <a:buFontTx/>
              <a:buChar char="•"/>
            </a:pPr>
            <a:endParaRPr lang="en-US" altLang="en-US" sz="3000" b="0" i="1">
              <a:solidFill>
                <a:srgbClr val="373737"/>
              </a:solidFill>
              <a:latin typeface="Gill Sans SemiBold" charset="0"/>
              <a:ea typeface="Gill Sans SemiBold" charset="0"/>
              <a:cs typeface="Gill Sans SemiBold" charset="0"/>
              <a:sym typeface="Gill Sans SemiBold" charset="0"/>
            </a:endParaRPr>
          </a:p>
          <a:p>
            <a:pPr>
              <a:buSzPct val="145000"/>
              <a:buFontTx/>
              <a:buChar char="•"/>
            </a:pPr>
            <a:r>
              <a:rPr lang="en-US" altLang="en-US" sz="3000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star-galaxy separation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92B466DE-28D3-49C2-8170-514455CC750C}"/>
              </a:ext>
            </a:extLst>
          </p:cNvPr>
          <p:cNvSpPr txBox="1">
            <a:spLocks/>
          </p:cNvSpPr>
          <p:nvPr/>
        </p:nvSpPr>
        <p:spPr bwMode="auto">
          <a:xfrm>
            <a:off x="1914525" y="2774950"/>
            <a:ext cx="917416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B6524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BGS SV superset </a:t>
            </a:r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target selection criteria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81E6BB68-61DE-4A9A-A00E-5DE118BAB379}"/>
              </a:ext>
            </a:extLst>
          </p:cNvPr>
          <p:cNvSpPr txBox="1">
            <a:spLocks/>
          </p:cNvSpPr>
          <p:nvPr/>
        </p:nvSpPr>
        <p:spPr bwMode="auto">
          <a:xfrm>
            <a:off x="1922463" y="1871663"/>
            <a:ext cx="91725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magnitude limit</a:t>
            </a:r>
          </a:p>
        </p:txBody>
      </p:sp>
      <p:pic>
        <p:nvPicPr>
          <p:cNvPr id="7170" name="Picture 2" descr="Screen Shot 2018-07-31 at 5.24.00 PM.png">
            <a:extLst>
              <a:ext uri="{FF2B5EF4-FFF2-40B4-BE49-F238E27FC236}">
                <a16:creationId xmlns:a16="http://schemas.microsoft.com/office/drawing/2014/main" id="{C6C916F2-DD96-4F90-B67E-E0C6063C0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3346450"/>
            <a:ext cx="8559800" cy="2387600"/>
          </a:xfrm>
          <a:prstGeom prst="rect">
            <a:avLst/>
          </a:prstGeom>
          <a:noFill/>
          <a:ln w="25400" cap="flat" cmpd="sng">
            <a:solidFill>
              <a:srgbClr val="F3F7F5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50800" dist="25400" dir="3599997" algn="ctr" rotWithShape="0">
              <a:srgbClr val="000000">
                <a:alpha val="3015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7AC4F455-7713-4DB2-852C-203056CAD77D}"/>
              </a:ext>
            </a:extLst>
          </p:cNvPr>
          <p:cNvSpPr txBox="1">
            <a:spLocks/>
          </p:cNvSpPr>
          <p:nvPr/>
        </p:nvSpPr>
        <p:spPr bwMode="auto">
          <a:xfrm>
            <a:off x="1914525" y="6659563"/>
            <a:ext cx="9174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b="0" i="1">
                <a:solidFill>
                  <a:srgbClr val="B65240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for the BGS superset,</a:t>
            </a:r>
            <a:r>
              <a:rPr lang="en-US" altLang="en-US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 push the magnitude limit to r &lt; 20.1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050C58F-E3F7-4910-BE58-0AF3629C25D2}"/>
              </a:ext>
            </a:extLst>
          </p:cNvPr>
          <p:cNvSpPr txBox="1">
            <a:spLocks/>
          </p:cNvSpPr>
          <p:nvPr/>
        </p:nvSpPr>
        <p:spPr bwMode="auto">
          <a:xfrm>
            <a:off x="4025900" y="9051925"/>
            <a:ext cx="89408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/>
          <a:lstStyle/>
          <a:p>
            <a:pPr algn="r"/>
            <a:r>
              <a:rPr lang="en-US" altLang="en-US" sz="2000" b="0" i="1" u="sng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  <a:hlinkClick r:id="rId4"/>
              </a:rPr>
              <a:t>https://www.overleaf.com/5923731xwddpv#/19875270/</a:t>
            </a:r>
            <a:r>
              <a:rPr lang="en-US" altLang="en-US" sz="2000" b="0" i="1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6A864762-B50D-4AFD-8138-6B54724B4709}"/>
              </a:ext>
            </a:extLst>
          </p:cNvPr>
          <p:cNvSpPr txBox="1">
            <a:spLocks/>
          </p:cNvSpPr>
          <p:nvPr/>
        </p:nvSpPr>
        <p:spPr bwMode="auto">
          <a:xfrm>
            <a:off x="3527108" y="1180148"/>
            <a:ext cx="661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bright object mask — DR5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D97DCBF4-99DA-4622-84B9-E60056626D9F}"/>
              </a:ext>
            </a:extLst>
          </p:cNvPr>
          <p:cNvSpPr txBox="1">
            <a:spLocks/>
          </p:cNvSpPr>
          <p:nvPr/>
        </p:nvSpPr>
        <p:spPr bwMode="auto">
          <a:xfrm>
            <a:off x="-110869" y="2095595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 err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DECaLS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 DR5 Bright stars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499C2E6-15A6-45E2-BD4C-74B9E0D7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" y="2757470"/>
            <a:ext cx="6429152" cy="6517015"/>
          </a:xfrm>
          <a:prstGeom prst="rect">
            <a:avLst/>
          </a:prstGeom>
        </p:spPr>
      </p:pic>
      <p:pic>
        <p:nvPicPr>
          <p:cNvPr id="5" name="Picture 5" descr="A picture containing light, green, traffic, sky&#10;&#10;Description generated with very high confidence">
            <a:extLst>
              <a:ext uri="{FF2B5EF4-FFF2-40B4-BE49-F238E27FC236}">
                <a16:creationId xmlns:a16="http://schemas.microsoft.com/office/drawing/2014/main" id="{BE7B7087-B9D9-4380-8999-03EC248D0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36" y="2673406"/>
            <a:ext cx="6334641" cy="6515872"/>
          </a:xfrm>
          <a:prstGeom prst="rect">
            <a:avLst/>
          </a:prstGeom>
        </p:spPr>
      </p:pic>
      <p:sp>
        <p:nvSpPr>
          <p:cNvPr id="9" name="Text Box 1">
            <a:extLst>
              <a:ext uri="{FF2B5EF4-FFF2-40B4-BE49-F238E27FC236}">
                <a16:creationId xmlns:a16="http://schemas.microsoft.com/office/drawing/2014/main" id="{2E55DAC6-7F42-4987-BDF5-1188CF27BE77}"/>
              </a:ext>
            </a:extLst>
          </p:cNvPr>
          <p:cNvSpPr txBox="1">
            <a:spLocks/>
          </p:cNvSpPr>
          <p:nvPr/>
        </p:nvSpPr>
        <p:spPr bwMode="auto">
          <a:xfrm>
            <a:off x="6045382" y="2095705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SDSS Bright stars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929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CDD64201-C561-4890-B34A-CBD3B3C4D0A8}"/>
              </a:ext>
            </a:extLst>
          </p:cNvPr>
          <p:cNvSpPr txBox="1">
            <a:spLocks/>
          </p:cNvSpPr>
          <p:nvPr/>
        </p:nvSpPr>
        <p:spPr bwMode="auto">
          <a:xfrm>
            <a:off x="3192463" y="1199833"/>
            <a:ext cx="661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bright object mask — DR5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AA19CA-D2AC-41FC-B974-5C7ED98F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23" y="2887713"/>
            <a:ext cx="9600275" cy="6433757"/>
          </a:xfrm>
          <a:prstGeom prst="rect">
            <a:avLst/>
          </a:prstGeom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4E052503-002B-4917-B1B8-00BC144EB488}"/>
              </a:ext>
            </a:extLst>
          </p:cNvPr>
          <p:cNvSpPr txBox="1">
            <a:spLocks/>
          </p:cNvSpPr>
          <p:nvPr/>
        </p:nvSpPr>
        <p:spPr bwMode="auto">
          <a:xfrm>
            <a:off x="3192564" y="2004737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Cross-</a:t>
            </a:r>
            <a:r>
              <a:rPr lang="en-US" altLang="en-US" i="1" dirty="0" err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corr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 </a:t>
            </a:r>
            <a:r>
              <a:rPr lang="en-US" altLang="en-US" i="1" dirty="0" err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Twomass-DECaLS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 DR5 BGS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6A864762-B50D-4AFD-8138-6B54724B4709}"/>
              </a:ext>
            </a:extLst>
          </p:cNvPr>
          <p:cNvSpPr txBox="1">
            <a:spLocks/>
          </p:cNvSpPr>
          <p:nvPr/>
        </p:nvSpPr>
        <p:spPr bwMode="auto">
          <a:xfrm>
            <a:off x="3527108" y="1180148"/>
            <a:ext cx="661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bright object mask — DR5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34B0E3-E070-4A46-BB34-C0927068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8" y="4116636"/>
            <a:ext cx="5757949" cy="3914375"/>
          </a:xfrm>
          <a:prstGeom prst="rect">
            <a:avLst/>
          </a:prstGeom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03210D2E-9EB8-4BC4-859F-BE0DBD9B1192}"/>
              </a:ext>
            </a:extLst>
          </p:cNvPr>
          <p:cNvSpPr txBox="1">
            <a:spLocks/>
          </p:cNvSpPr>
          <p:nvPr/>
        </p:nvSpPr>
        <p:spPr bwMode="auto">
          <a:xfrm>
            <a:off x="6381533" y="3185837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Mask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 function for Tycho2 Stars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6" name="Picture 6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C7C47431-77D4-411C-82C4-C39A60065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573" y="4030524"/>
            <a:ext cx="6684048" cy="4086943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D97DCBF4-99DA-4622-84B9-E60056626D9F}"/>
              </a:ext>
            </a:extLst>
          </p:cNvPr>
          <p:cNvSpPr txBox="1">
            <a:spLocks/>
          </p:cNvSpPr>
          <p:nvPr/>
        </p:nvSpPr>
        <p:spPr bwMode="auto">
          <a:xfrm>
            <a:off x="62748" y="3185938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Mask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 functions for </a:t>
            </a:r>
            <a:r>
              <a:rPr lang="en-US" altLang="en-US" i="1" dirty="0" err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twomass</a:t>
            </a:r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 galaxies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6A864762-B50D-4AFD-8138-6B54724B4709}"/>
              </a:ext>
            </a:extLst>
          </p:cNvPr>
          <p:cNvSpPr txBox="1">
            <a:spLocks/>
          </p:cNvSpPr>
          <p:nvPr/>
        </p:nvSpPr>
        <p:spPr bwMode="auto">
          <a:xfrm>
            <a:off x="3527108" y="1180148"/>
            <a:ext cx="661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bright object mask — DR5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D97DCBF4-99DA-4622-84B9-E60056626D9F}"/>
              </a:ext>
            </a:extLst>
          </p:cNvPr>
          <p:cNvSpPr txBox="1">
            <a:spLocks/>
          </p:cNvSpPr>
          <p:nvPr/>
        </p:nvSpPr>
        <p:spPr bwMode="auto">
          <a:xfrm>
            <a:off x="3684788" y="2378853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Rejected objects by each mask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05146D6-B1E7-4A70-A59F-ECDF8432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03" y="3081411"/>
            <a:ext cx="9974655" cy="63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845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6A864762-B50D-4AFD-8138-6B54724B4709}"/>
              </a:ext>
            </a:extLst>
          </p:cNvPr>
          <p:cNvSpPr txBox="1">
            <a:spLocks/>
          </p:cNvSpPr>
          <p:nvPr/>
        </p:nvSpPr>
        <p:spPr bwMode="auto">
          <a:xfrm>
            <a:off x="3527108" y="1180148"/>
            <a:ext cx="661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bright object mask — DR5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D97DCBF4-99DA-4622-84B9-E60056626D9F}"/>
              </a:ext>
            </a:extLst>
          </p:cNvPr>
          <p:cNvSpPr txBox="1">
            <a:spLocks/>
          </p:cNvSpPr>
          <p:nvPr/>
        </p:nvSpPr>
        <p:spPr bwMode="auto">
          <a:xfrm>
            <a:off x="3684788" y="2378853"/>
            <a:ext cx="661828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i="1" dirty="0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</a:rPr>
              <a:t>Number density</a:t>
            </a:r>
            <a:endParaRPr lang="en-US" altLang="en-US" i="1" dirty="0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6710364-2365-4185-995B-7628FE34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3" y="2986845"/>
            <a:ext cx="10368741" cy="64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905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2215D174-0122-4E3B-BA56-8352B9C3F225}"/>
              </a:ext>
            </a:extLst>
          </p:cNvPr>
          <p:cNvSpPr txBox="1">
            <a:spLocks/>
          </p:cNvSpPr>
          <p:nvPr/>
        </p:nvSpPr>
        <p:spPr bwMode="auto">
          <a:xfrm>
            <a:off x="3195638" y="1470025"/>
            <a:ext cx="66198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star-galaxy separation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016A3B96-EA93-40D8-B4FA-2092E963B7BE}"/>
              </a:ext>
            </a:extLst>
          </p:cNvPr>
          <p:cNvSpPr txBox="1">
            <a:spLocks/>
          </p:cNvSpPr>
          <p:nvPr/>
        </p:nvSpPr>
        <p:spPr bwMode="auto">
          <a:xfrm>
            <a:off x="3201988" y="2476500"/>
            <a:ext cx="66198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b="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tractor </a:t>
            </a:r>
            <a:r>
              <a:rPr lang="en-US" altLang="en-US" b="0">
                <a:solidFill>
                  <a:srgbClr val="37373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TYPE</a:t>
            </a:r>
            <a:r>
              <a:rPr lang="en-US" altLang="en-US" b="0" i="1">
                <a:solidFill>
                  <a:srgbClr val="373737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!= “PSF”             using </a:t>
            </a:r>
            <a:r>
              <a:rPr lang="en-US" altLang="en-US" i="1">
                <a:solidFill>
                  <a:srgbClr val="B6524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GAIA</a:t>
            </a:r>
            <a:endParaRPr lang="en-US" altLang="en-US" b="0" i="1">
              <a:solidFill>
                <a:srgbClr val="373737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9A05DC93-E5D4-4536-99F0-CEA685B50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2711450"/>
            <a:ext cx="638175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200" b="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9109F40D-61E6-4FA7-82A8-95B43F51D1BB}"/>
              </a:ext>
            </a:extLst>
          </p:cNvPr>
          <p:cNvSpPr txBox="1">
            <a:spLocks/>
          </p:cNvSpPr>
          <p:nvPr/>
        </p:nvSpPr>
        <p:spPr bwMode="auto">
          <a:xfrm>
            <a:off x="4025900" y="9051925"/>
            <a:ext cx="89408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/>
          <a:lstStyle/>
          <a:p>
            <a:pPr algn="r"/>
            <a:r>
              <a:rPr lang="en-US" altLang="en-US" sz="2000" b="0" i="1">
                <a:solidFill>
                  <a:srgbClr val="4B4B4B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credit: Daniel Eisenstein </a:t>
            </a:r>
          </a:p>
        </p:txBody>
      </p:sp>
      <p:pic>
        <p:nvPicPr>
          <p:cNvPr id="13317" name="Picture 5" descr="pasted-image.tiff">
            <a:extLst>
              <a:ext uri="{FF2B5EF4-FFF2-40B4-BE49-F238E27FC236}">
                <a16:creationId xmlns:a16="http://schemas.microsoft.com/office/drawing/2014/main" id="{47DDA493-05F2-437A-8278-9558D586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994025"/>
            <a:ext cx="5211763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DFE22B01-4919-40C6-80D9-CC6E338B0360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867569" y="5364957"/>
            <a:ext cx="9174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GAIA G - r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57EB43A9-1DDF-4715-9E43-242E7B71F88A}"/>
              </a:ext>
            </a:extLst>
          </p:cNvPr>
          <p:cNvSpPr txBox="1">
            <a:spLocks/>
          </p:cNvSpPr>
          <p:nvPr/>
        </p:nvSpPr>
        <p:spPr bwMode="auto">
          <a:xfrm>
            <a:off x="6775450" y="6759575"/>
            <a:ext cx="10747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>
              <a:lnSpc>
                <a:spcPts val="4500"/>
              </a:lnSpc>
            </a:pPr>
            <a:r>
              <a:rPr lang="en-US" altLang="en-US" sz="2500" b="0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stars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C9CDFF94-7AD2-478E-A8C4-66CBF4973CC6}"/>
              </a:ext>
            </a:extLst>
          </p:cNvPr>
          <p:cNvSpPr>
            <a:spLocks/>
          </p:cNvSpPr>
          <p:nvPr/>
        </p:nvSpPr>
        <p:spPr bwMode="auto">
          <a:xfrm>
            <a:off x="4594225" y="3357563"/>
            <a:ext cx="4160838" cy="2420937"/>
          </a:xfrm>
          <a:prstGeom prst="rect">
            <a:avLst/>
          </a:prstGeom>
          <a:solidFill>
            <a:srgbClr val="6978C7">
              <a:alpha val="6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i="1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 0.1% stars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DA1C8F2C-F69F-4C8A-9613-10EB7EC651D9}"/>
              </a:ext>
            </a:extLst>
          </p:cNvPr>
          <p:cNvSpPr txBox="1">
            <a:spLocks/>
          </p:cNvSpPr>
          <p:nvPr/>
        </p:nvSpPr>
        <p:spPr bwMode="auto">
          <a:xfrm>
            <a:off x="1914525" y="8208963"/>
            <a:ext cx="91741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b="0" i="1">
                <a:solidFill>
                  <a:srgbClr val="B65240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for the BGS superset,</a:t>
            </a:r>
            <a:r>
              <a:rPr lang="en-US" altLang="en-US" b="0" i="1">
                <a:solidFill>
                  <a:srgbClr val="373737"/>
                </a:solidFill>
                <a:latin typeface="Gill Sans SemiBold" charset="0"/>
                <a:ea typeface="Gill Sans SemiBold" charset="0"/>
                <a:cs typeface="Gill Sans SemiBold" charset="0"/>
                <a:sym typeface="Gill Sans SemiBold" charset="0"/>
              </a:rPr>
              <a:t> allow 10% of objects classified as stars to be targeted to test star-galaxy separation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BGS SV target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BGS SV target selection </dc:title>
  <cp:revision>50</cp:revision>
  <dcterms:modified xsi:type="dcterms:W3CDTF">2018-08-01T11:40:15Z</dcterms:modified>
</cp:coreProperties>
</file>