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2" r:id="rId5"/>
    <p:sldId id="265" r:id="rId6"/>
    <p:sldId id="277" r:id="rId7"/>
    <p:sldId id="284" r:id="rId8"/>
    <p:sldId id="268" r:id="rId9"/>
    <p:sldId id="286" r:id="rId10"/>
    <p:sldId id="290" r:id="rId11"/>
    <p:sldId id="295" r:id="rId12"/>
    <p:sldId id="271" r:id="rId13"/>
    <p:sldId id="280" r:id="rId14"/>
    <p:sldId id="294" r:id="rId15"/>
    <p:sldId id="296" r:id="rId16"/>
    <p:sldId id="297" r:id="rId17"/>
    <p:sldId id="283" r:id="rId18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5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4A816-8561-48A1-9FB9-5291ED49C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0740E-3BB3-42FE-8044-9673308F93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
AIGC 2024/7/16 21:06:25
[AI生成内容仅供参考，请注意甄别准确性]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25717-DD65-40E7-ACCC-4338505BC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25717-DD65-40E7-ACCC-4338505BC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
AIGC 2024/7/16 21:06:25
[AI生成内容仅供参考，请注意甄别准确性]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B76B64-3210-43BE-8D01-561F308D294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268C1D-B679-4111-AB75-78A253FDA6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E51A3E-6366-404F-9676-D90EAEBE55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B2E02-2CDE-4096-8334-5767D77BBE2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4712F3-F3F1-4E82-AB3E-96CBBE2C91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173835E-FA29-48E0-A46D-F5CB8FD956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0677639-D2D2-4564-9637-CD9D97DE79C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8EBCC3B-A2F6-416B-9D1F-6A1825C406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B2E0FD6-07B4-495C-BD08-2BB6D6E8583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144041-14DA-4514-95E9-A935C1A40A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D677A3-3F14-4AAA-A5BF-1055C0EDBA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2.png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Relationship Id="rId3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image" Target="../media/image4.png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 rot="7200000">
            <a:off x="148029" y="3880184"/>
            <a:ext cx="2067608" cy="3656597"/>
          </a:xfrm>
          <a:custGeom>
            <a:avLst/>
            <a:gdLst>
              <a:gd name="connsiteX0" fmla="*/ 230764 w 2067608"/>
              <a:gd name="connsiteY0" fmla="*/ 3656597 h 3656597"/>
              <a:gd name="connsiteX1" fmla="*/ 160148 w 2067608"/>
              <a:gd name="connsiteY1" fmla="*/ 3472517 h 3656597"/>
              <a:gd name="connsiteX2" fmla="*/ 0 w 2067608"/>
              <a:gd name="connsiteY2" fmla="*/ 2494934 h 3656597"/>
              <a:gd name="connsiteX3" fmla="*/ 1109189 w 2067608"/>
              <a:gd name="connsiteY3" fmla="*/ 142949 h 3656597"/>
              <a:gd name="connsiteX4" fmla="*/ 1300352 w 2067608"/>
              <a:gd name="connsiteY4" fmla="*/ 0 h 3656597"/>
              <a:gd name="connsiteX5" fmla="*/ 2067608 w 2067608"/>
              <a:gd name="connsiteY5" fmla="*/ 1328926 h 3656597"/>
              <a:gd name="connsiteX6" fmla="*/ 1970369 w 2067608"/>
              <a:gd name="connsiteY6" fmla="*/ 1417303 h 3656597"/>
              <a:gd name="connsiteX7" fmla="*/ 1524000 w 2067608"/>
              <a:gd name="connsiteY7" fmla="*/ 2494934 h 3656597"/>
              <a:gd name="connsiteX8" fmla="*/ 1547803 w 2067608"/>
              <a:gd name="connsiteY8" fmla="*/ 2764707 h 3656597"/>
              <a:gd name="connsiteX9" fmla="*/ 1573899 w 2067608"/>
              <a:gd name="connsiteY9" fmla="*/ 2881138 h 36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7607" h="3656597">
                <a:moveTo>
                  <a:pt x="230764" y="3656597"/>
                </a:moveTo>
                <a:lnTo>
                  <a:pt x="160148" y="3472517"/>
                </a:lnTo>
                <a:cubicBezTo>
                  <a:pt x="56305" y="3165650"/>
                  <a:pt x="0" y="2836867"/>
                  <a:pt x="0" y="2494934"/>
                </a:cubicBezTo>
                <a:cubicBezTo>
                  <a:pt x="0" y="1548042"/>
                  <a:pt x="431779" y="701997"/>
                  <a:pt x="1109189" y="142949"/>
                </a:cubicBezTo>
                <a:lnTo>
                  <a:pt x="1300352" y="0"/>
                </a:lnTo>
                <a:lnTo>
                  <a:pt x="2067608" y="1328926"/>
                </a:lnTo>
                <a:lnTo>
                  <a:pt x="1970369" y="1417303"/>
                </a:lnTo>
                <a:cubicBezTo>
                  <a:pt x="1694580" y="1693093"/>
                  <a:pt x="1524000" y="2074093"/>
                  <a:pt x="1524000" y="2494934"/>
                </a:cubicBezTo>
                <a:cubicBezTo>
                  <a:pt x="1524000" y="2586993"/>
                  <a:pt x="1532162" y="2677146"/>
                  <a:pt x="1547803" y="2764707"/>
                </a:cubicBezTo>
                <a:lnTo>
                  <a:pt x="1573899" y="288113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alpha val="40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3569203" y="413215"/>
            <a:ext cx="3883422" cy="6027040"/>
          </a:xfrm>
          <a:custGeom>
            <a:avLst/>
            <a:gdLst>
              <a:gd name="connsiteX0" fmla="*/ 3048000 w 3883422"/>
              <a:gd name="connsiteY0" fmla="*/ 0 h 6027040"/>
              <a:gd name="connsiteX1" fmla="*/ 3662279 w 3883422"/>
              <a:gd name="connsiteY1" fmla="*/ 61925 h 6027040"/>
              <a:gd name="connsiteX2" fmla="*/ 3883422 w 3883422"/>
              <a:gd name="connsiteY2" fmla="*/ 118786 h 6027040"/>
              <a:gd name="connsiteX3" fmla="*/ 3513833 w 3883422"/>
              <a:gd name="connsiteY3" fmla="*/ 1597143 h 6027040"/>
              <a:gd name="connsiteX4" fmla="*/ 3501191 w 3883422"/>
              <a:gd name="connsiteY4" fmla="*/ 1592516 h 6027040"/>
              <a:gd name="connsiteX5" fmla="*/ 3048000 w 3883422"/>
              <a:gd name="connsiteY5" fmla="*/ 1524000 h 6027040"/>
              <a:gd name="connsiteX6" fmla="*/ 1524000 w 3883422"/>
              <a:gd name="connsiteY6" fmla="*/ 3048000 h 6027040"/>
              <a:gd name="connsiteX7" fmla="*/ 2740861 w 3883422"/>
              <a:gd name="connsiteY7" fmla="*/ 4541038 h 6027040"/>
              <a:gd name="connsiteX8" fmla="*/ 2776499 w 3883422"/>
              <a:gd name="connsiteY8" fmla="*/ 4546477 h 6027040"/>
              <a:gd name="connsiteX9" fmla="*/ 2406359 w 3883422"/>
              <a:gd name="connsiteY9" fmla="*/ 6027040 h 6027040"/>
              <a:gd name="connsiteX10" fmla="*/ 2141618 w 3883422"/>
              <a:gd name="connsiteY10" fmla="*/ 5958968 h 6027040"/>
              <a:gd name="connsiteX11" fmla="*/ 0 w 3883422"/>
              <a:gd name="connsiteY11" fmla="*/ 3048000 h 6027040"/>
              <a:gd name="connsiteX12" fmla="*/ 3048000 w 3883422"/>
              <a:gd name="connsiteY12" fmla="*/ 0 h 602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83421" h="6027040">
                <a:moveTo>
                  <a:pt x="3048000" y="0"/>
                </a:moveTo>
                <a:cubicBezTo>
                  <a:pt x="3258421" y="0"/>
                  <a:pt x="3463861" y="21323"/>
                  <a:pt x="3662279" y="61925"/>
                </a:cubicBezTo>
                <a:lnTo>
                  <a:pt x="3883422" y="118786"/>
                </a:lnTo>
                <a:lnTo>
                  <a:pt x="3513833" y="1597143"/>
                </a:lnTo>
                <a:lnTo>
                  <a:pt x="3501191" y="1592516"/>
                </a:lnTo>
                <a:cubicBezTo>
                  <a:pt x="3358028" y="1547988"/>
                  <a:pt x="3205816" y="1524000"/>
                  <a:pt x="3048000" y="1524000"/>
                </a:cubicBezTo>
                <a:cubicBezTo>
                  <a:pt x="2206318" y="1524000"/>
                  <a:pt x="1524000" y="2206318"/>
                  <a:pt x="1524000" y="3048000"/>
                </a:cubicBezTo>
                <a:cubicBezTo>
                  <a:pt x="1524000" y="3784472"/>
                  <a:pt x="2046400" y="4398931"/>
                  <a:pt x="2740861" y="4541038"/>
                </a:cubicBezTo>
                <a:lnTo>
                  <a:pt x="2776499" y="4546477"/>
                </a:lnTo>
                <a:lnTo>
                  <a:pt x="2406359" y="6027040"/>
                </a:lnTo>
                <a:lnTo>
                  <a:pt x="2141618" y="5958968"/>
                </a:lnTo>
                <a:cubicBezTo>
                  <a:pt x="900873" y="5573056"/>
                  <a:pt x="0" y="4415734"/>
                  <a:pt x="0" y="3048000"/>
                </a:cubicBezTo>
                <a:cubicBezTo>
                  <a:pt x="0" y="1364636"/>
                  <a:pt x="1364636" y="0"/>
                  <a:pt x="3048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alpha val="40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3" name="shape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 flipH="1">
            <a:off x="6096000" y="0"/>
            <a:ext cx="6096000" cy="6858000"/>
          </a:xfrm>
          <a:custGeom>
            <a:avLst/>
            <a:gdLst>
              <a:gd name="connsiteX0" fmla="*/ 4381500 w 6096000"/>
              <a:gd name="connsiteY0" fmla="*/ 0 h 6858000"/>
              <a:gd name="connsiteX1" fmla="*/ 0 w 6096000"/>
              <a:gd name="connsiteY1" fmla="*/ 0 h 6858000"/>
              <a:gd name="connsiteX2" fmla="*/ 0 w 6096000"/>
              <a:gd name="connsiteY2" fmla="*/ 6858000 h 6858000"/>
              <a:gd name="connsiteX3" fmla="*/ 609600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43815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close/>
              </a:path>
            </a:pathLst>
          </a:custGeom>
        </p:spPr>
      </p:pic>
      <p:sp>
        <p:nvSpPr>
          <p:cNvPr id="10" name="Text1"/>
          <p:cNvSpPr txBox="1"/>
          <p:nvPr>
            <p:custDataLst>
              <p:tags r:id="rId2"/>
            </p:custDataLst>
          </p:nvPr>
        </p:nvSpPr>
        <p:spPr>
          <a:xfrm>
            <a:off x="349336" y="927817"/>
            <a:ext cx="6361947" cy="22264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0" b="1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7000" b="1">
                <a:latin typeface="Microsoft YaHei" panose="020B0503020204020204" charset="-122"/>
                <a:ea typeface="Microsoft YaHei" panose="020B0503020204020204" charset="-122"/>
              </a:rPr>
              <a:t>raphReader</a:t>
            </a:r>
            <a:endParaRPr lang="en-US" altLang="zh-CN" sz="70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Text2"/>
          <p:cNvSpPr txBox="1"/>
          <p:nvPr>
            <p:custDataLst>
              <p:tags r:id="rId3"/>
            </p:custDataLst>
          </p:nvPr>
        </p:nvSpPr>
        <p:spPr>
          <a:xfrm>
            <a:off x="349336" y="3637136"/>
            <a:ext cx="3567571" cy="70285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>
                <a:solidFill>
                  <a:schemeClr val="bg2"/>
                </a:solidFill>
                <a:latin typeface="Microsoft YaHei" panose="020B0503020204020204" charset="-122"/>
                <a:ea typeface="Microsoft YaHei" panose="020B0503020204020204" charset="-122"/>
              </a:rPr>
              <a:t>Paper Reading</a:t>
            </a:r>
            <a:endParaRPr lang="en-US" altLang="zh-CN" sz="2800">
              <a:solidFill>
                <a:schemeClr val="bg2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Text4"/>
          <p:cNvSpPr txBox="1"/>
          <p:nvPr>
            <p:custDataLst>
              <p:tags r:id="rId4"/>
            </p:custDataLst>
          </p:nvPr>
        </p:nvSpPr>
        <p:spPr>
          <a:xfrm>
            <a:off x="767489" y="5109220"/>
            <a:ext cx="2180427" cy="2570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2024.07.19</a:t>
            </a:r>
            <a:endParaRPr lang="en-US" altLang="zh-CN" sz="1600"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14" name="图形 8"/>
          <p:cNvSpPr/>
          <p:nvPr/>
        </p:nvSpPr>
        <p:spPr>
          <a:xfrm>
            <a:off x="9936419" y="399229"/>
            <a:ext cx="1879378" cy="490663"/>
          </a:xfrm>
          <a:custGeom>
            <a:avLst/>
            <a:gdLst>
              <a:gd name="connsiteX0" fmla="*/ 284321 w 2520219"/>
              <a:gd name="connsiteY0" fmla="*/ 0 h 777716"/>
              <a:gd name="connsiteX1" fmla="*/ 2520220 w 2520219"/>
              <a:gd name="connsiteY1" fmla="*/ 0 h 777716"/>
              <a:gd name="connsiteX2" fmla="*/ 2520220 w 2520219"/>
              <a:gd name="connsiteY2" fmla="*/ 0 h 777716"/>
              <a:gd name="connsiteX3" fmla="*/ 2520220 w 2520219"/>
              <a:gd name="connsiteY3" fmla="*/ 493395 h 777716"/>
              <a:gd name="connsiteX4" fmla="*/ 2235899 w 2520219"/>
              <a:gd name="connsiteY4" fmla="*/ 777716 h 777716"/>
              <a:gd name="connsiteX5" fmla="*/ 0 w 2520219"/>
              <a:gd name="connsiteY5" fmla="*/ 777716 h 777716"/>
              <a:gd name="connsiteX6" fmla="*/ 0 w 2520219"/>
              <a:gd name="connsiteY6" fmla="*/ 777716 h 777716"/>
              <a:gd name="connsiteX7" fmla="*/ 0 w 2520219"/>
              <a:gd name="connsiteY7" fmla="*/ 284321 h 777716"/>
              <a:gd name="connsiteX8" fmla="*/ 284321 w 2520219"/>
              <a:gd name="connsiteY8" fmla="*/ 0 h 77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219" h="777716">
                <a:moveTo>
                  <a:pt x="284321" y="0"/>
                </a:moveTo>
                <a:lnTo>
                  <a:pt x="2520220" y="0"/>
                </a:lnTo>
                <a:lnTo>
                  <a:pt x="2520220" y="0"/>
                </a:lnTo>
                <a:lnTo>
                  <a:pt x="2520220" y="493395"/>
                </a:lnTo>
                <a:cubicBezTo>
                  <a:pt x="2520220" y="650421"/>
                  <a:pt x="2392928" y="777716"/>
                  <a:pt x="2235899" y="777716"/>
                </a:cubicBezTo>
                <a:lnTo>
                  <a:pt x="0" y="777716"/>
                </a:lnTo>
                <a:lnTo>
                  <a:pt x="0" y="777716"/>
                </a:lnTo>
                <a:lnTo>
                  <a:pt x="0" y="284321"/>
                </a:lnTo>
                <a:cubicBezTo>
                  <a:pt x="0" y="127295"/>
                  <a:pt x="127295" y="0"/>
                  <a:pt x="28432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520762" y="4676309"/>
            <a:ext cx="85302" cy="2068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20762" y="5122868"/>
            <a:ext cx="85302" cy="2068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6912605" y="0"/>
            <a:ext cx="724693" cy="2289171"/>
          </a:xfrm>
          <a:custGeom>
            <a:avLst/>
            <a:gdLst>
              <a:gd name="connsiteX0" fmla="*/ 572293 w 724693"/>
              <a:gd name="connsiteY0" fmla="*/ 0 h 2289171"/>
              <a:gd name="connsiteX1" fmla="*/ 724693 w 724693"/>
              <a:gd name="connsiteY1" fmla="*/ 0 h 2289171"/>
              <a:gd name="connsiteX2" fmla="*/ 152400 w 724693"/>
              <a:gd name="connsiteY2" fmla="*/ 2289171 h 2289171"/>
              <a:gd name="connsiteX3" fmla="*/ 0 w 724693"/>
              <a:gd name="connsiteY3" fmla="*/ 2289171 h 228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693" h="2289171">
                <a:moveTo>
                  <a:pt x="572293" y="0"/>
                </a:moveTo>
                <a:lnTo>
                  <a:pt x="724693" y="0"/>
                </a:lnTo>
                <a:lnTo>
                  <a:pt x="152400" y="2289171"/>
                </a:lnTo>
                <a:lnTo>
                  <a:pt x="0" y="228917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6746005" y="1"/>
            <a:ext cx="1011321" cy="3797173"/>
          </a:xfrm>
          <a:custGeom>
            <a:avLst/>
            <a:gdLst>
              <a:gd name="connsiteX0" fmla="*/ 949293 w 1011321"/>
              <a:gd name="connsiteY0" fmla="*/ 0 h 3797173"/>
              <a:gd name="connsiteX1" fmla="*/ 1011321 w 1011321"/>
              <a:gd name="connsiteY1" fmla="*/ 0 h 3797173"/>
              <a:gd name="connsiteX2" fmla="*/ 62028 w 1011321"/>
              <a:gd name="connsiteY2" fmla="*/ 3797173 h 3797173"/>
              <a:gd name="connsiteX3" fmla="*/ 0 w 1011321"/>
              <a:gd name="connsiteY3" fmla="*/ 3797173 h 37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321" h="3797173">
                <a:moveTo>
                  <a:pt x="949293" y="0"/>
                </a:moveTo>
                <a:lnTo>
                  <a:pt x="1011321" y="0"/>
                </a:lnTo>
                <a:lnTo>
                  <a:pt x="62028" y="3797173"/>
                </a:lnTo>
                <a:lnTo>
                  <a:pt x="0" y="3797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5285279" y="4816959"/>
            <a:ext cx="1621442" cy="2041042"/>
          </a:xfrm>
          <a:custGeom>
            <a:avLst/>
            <a:gdLst>
              <a:gd name="connsiteX0" fmla="*/ 556612 w 1621442"/>
              <a:gd name="connsiteY0" fmla="*/ 0 h 2226449"/>
              <a:gd name="connsiteX1" fmla="*/ 1621442 w 1621442"/>
              <a:gd name="connsiteY1" fmla="*/ 0 h 2226449"/>
              <a:gd name="connsiteX2" fmla="*/ 1064830 w 1621442"/>
              <a:gd name="connsiteY2" fmla="*/ 2226449 h 2226449"/>
              <a:gd name="connsiteX3" fmla="*/ 0 w 1621442"/>
              <a:gd name="connsiteY3" fmla="*/ 2226449 h 222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1442" h="2226449">
                <a:moveTo>
                  <a:pt x="556612" y="0"/>
                </a:moveTo>
                <a:lnTo>
                  <a:pt x="1621442" y="0"/>
                </a:lnTo>
                <a:lnTo>
                  <a:pt x="1064830" y="2226449"/>
                </a:lnTo>
                <a:lnTo>
                  <a:pt x="0" y="22264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520762" y="3429000"/>
            <a:ext cx="54296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2606721" y="2088107"/>
            <a:ext cx="6595891" cy="183613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6000" spc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字体圈欣意冠黑体" panose="00000500000000000000" charset="-122"/>
                <a:sym typeface="+mn-lt"/>
              </a:rPr>
              <a:t>思考与拓展</a:t>
            </a:r>
            <a:endParaRPr lang="zh-CN" altLang="en-US" sz="6000" spc="0">
              <a:solidFill>
                <a:schemeClr val="tx1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字体圈欣意冠黑体" panose="00000500000000000000" charset="-122"/>
              <a:sym typeface="+mn-lt"/>
            </a:endParaRPr>
          </a:p>
        </p:txBody>
      </p:sp>
      <p:sp>
        <p:nvSpPr>
          <p:cNvPr id="5" name="Text2"/>
          <p:cNvSpPr txBox="1"/>
          <p:nvPr>
            <p:custDataLst>
              <p:tags r:id="rId2"/>
            </p:custDataLst>
          </p:nvPr>
        </p:nvSpPr>
        <p:spPr>
          <a:xfrm>
            <a:off x="3603008" y="4055939"/>
            <a:ext cx="5599499" cy="13076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Open Sans" panose="020B0606030504020204" pitchFamily="34" charset="0"/>
              </a:rPr>
              <a:t>Thinking and Expanding</a:t>
            </a:r>
            <a:endParaRPr lang="en-US" sz="1400">
              <a:solidFill>
                <a:schemeClr val="bg2">
                  <a:alpha val="80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8574" y="2353752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3"/>
          <p:cNvSpPr txBox="1"/>
          <p:nvPr>
            <p:custDataLst>
              <p:tags r:id="rId3"/>
            </p:custDataLst>
          </p:nvPr>
        </p:nvSpPr>
        <p:spPr>
          <a:xfrm>
            <a:off x="9940872" y="2625420"/>
            <a:ext cx="1722527" cy="18669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rPr>
              <a:t>03.</a:t>
            </a:r>
            <a:endParaRPr lang="en-US" altLang="zh-CN" sz="8800" b="1">
              <a:solidFill>
                <a:schemeClr val="tx2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 rot="7200000">
            <a:off x="148029" y="3880184"/>
            <a:ext cx="2067608" cy="3656597"/>
          </a:xfrm>
          <a:custGeom>
            <a:avLst/>
            <a:gdLst>
              <a:gd name="connsiteX0" fmla="*/ 230764 w 2067608"/>
              <a:gd name="connsiteY0" fmla="*/ 3656597 h 3656597"/>
              <a:gd name="connsiteX1" fmla="*/ 160148 w 2067608"/>
              <a:gd name="connsiteY1" fmla="*/ 3472517 h 3656597"/>
              <a:gd name="connsiteX2" fmla="*/ 0 w 2067608"/>
              <a:gd name="connsiteY2" fmla="*/ 2494934 h 3656597"/>
              <a:gd name="connsiteX3" fmla="*/ 1109189 w 2067608"/>
              <a:gd name="connsiteY3" fmla="*/ 142949 h 3656597"/>
              <a:gd name="connsiteX4" fmla="*/ 1300352 w 2067608"/>
              <a:gd name="connsiteY4" fmla="*/ 0 h 3656597"/>
              <a:gd name="connsiteX5" fmla="*/ 2067608 w 2067608"/>
              <a:gd name="connsiteY5" fmla="*/ 1328926 h 3656597"/>
              <a:gd name="connsiteX6" fmla="*/ 1970369 w 2067608"/>
              <a:gd name="connsiteY6" fmla="*/ 1417303 h 3656597"/>
              <a:gd name="connsiteX7" fmla="*/ 1524000 w 2067608"/>
              <a:gd name="connsiteY7" fmla="*/ 2494934 h 3656597"/>
              <a:gd name="connsiteX8" fmla="*/ 1547803 w 2067608"/>
              <a:gd name="connsiteY8" fmla="*/ 2764707 h 3656597"/>
              <a:gd name="connsiteX9" fmla="*/ 1573899 w 2067608"/>
              <a:gd name="connsiteY9" fmla="*/ 2881138 h 36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7607" h="3656597">
                <a:moveTo>
                  <a:pt x="230764" y="3656597"/>
                </a:moveTo>
                <a:lnTo>
                  <a:pt x="160148" y="3472517"/>
                </a:lnTo>
                <a:cubicBezTo>
                  <a:pt x="56305" y="3165650"/>
                  <a:pt x="0" y="2836867"/>
                  <a:pt x="0" y="2494934"/>
                </a:cubicBezTo>
                <a:cubicBezTo>
                  <a:pt x="0" y="1548042"/>
                  <a:pt x="431779" y="701997"/>
                  <a:pt x="1109189" y="142949"/>
                </a:cubicBezTo>
                <a:lnTo>
                  <a:pt x="1300352" y="0"/>
                </a:lnTo>
                <a:lnTo>
                  <a:pt x="2067608" y="1328926"/>
                </a:lnTo>
                <a:lnTo>
                  <a:pt x="1970369" y="1417303"/>
                </a:lnTo>
                <a:cubicBezTo>
                  <a:pt x="1694580" y="1693093"/>
                  <a:pt x="1524000" y="2074093"/>
                  <a:pt x="1524000" y="2494934"/>
                </a:cubicBezTo>
                <a:cubicBezTo>
                  <a:pt x="1524000" y="2586993"/>
                  <a:pt x="1532162" y="2677146"/>
                  <a:pt x="1547803" y="2764707"/>
                </a:cubicBezTo>
                <a:lnTo>
                  <a:pt x="1573899" y="288113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alpha val="70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2"/>
          <p:cNvSpPr txBox="1"/>
          <p:nvPr>
            <p:custDataLst>
              <p:tags r:id="rId1"/>
            </p:custDataLst>
          </p:nvPr>
        </p:nvSpPr>
        <p:spPr>
          <a:xfrm>
            <a:off x="377129" y="323251"/>
            <a:ext cx="11440623" cy="75088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思考与拓展</a:t>
            </a:r>
            <a:endParaRPr lang="en-US" altLang="zh-CN" sz="3200" b="1" noProof="0">
              <a:ln>
                <a:noFill/>
              </a:ln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12" name="Text3"/>
          <p:cNvSpPr txBox="1"/>
          <p:nvPr>
            <p:custDataLst>
              <p:tags r:id="rId2"/>
            </p:custDataLst>
          </p:nvPr>
        </p:nvSpPr>
        <p:spPr>
          <a:xfrm>
            <a:off x="953770" y="1628775"/>
            <a:ext cx="9778365" cy="477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5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1.</a:t>
            </a:r>
            <a:r>
              <a:rPr kumimoji="0" lang="en-US" altLang="zh-CN" sz="225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sz="225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思路一：在将长文本切成块后不建图，输入</a:t>
            </a:r>
            <a:r>
              <a:rPr kumimoji="0" lang="en-US" altLang="zh-CN" sz="225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LSTM</a:t>
            </a:r>
            <a:r>
              <a:rPr kumimoji="0" lang="zh-CN" altLang="en-US" sz="225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模型中</a:t>
            </a:r>
            <a:endParaRPr kumimoji="0" lang="zh-CN" altLang="en-US" sz="225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【最近工作：HAFormer模型，结合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CNN+Transformer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，捕捉局部和全局上下文交互，结合了CNN的分层特征提取能力与Transformer的全局依赖建模能力。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具体来说，设计了一个分层感知像素激活（HAPE）模块，用于自适应多尺度局部特征提取。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在全局感知建模过程中，作者设计了一个高效Transformer（ET）模块，简化了传统Transformer中的二次计算。此外，一个相关性加权融合（cwF）模块有选择地合并不同的特征表示，显著提高了预测准确性。】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预期效果：对于切块后的文本，可以有效保留上下文信息，更好地处理前后依赖，且无需构建知识图谱；并且可以将整体模型训练成端到端的系统，从原始输入文本到目标输出，无需人工干预。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注：问题可能在于也会产生此前长文本窗口会出现的中间迷失问题，但预期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LSTM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模型更好能够保留上下文。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重要性。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5300" y="1278448"/>
            <a:ext cx="665480" cy="250825"/>
            <a:chOff x="690695" y="266700"/>
            <a:chExt cx="1761702" cy="533400"/>
          </a:xfrm>
        </p:grpSpPr>
        <p:sp>
          <p:nvSpPr>
            <p:cNvPr id="16" name="箭头: V 形 15"/>
            <p:cNvSpPr/>
            <p:nvPr/>
          </p:nvSpPr>
          <p:spPr>
            <a:xfrm>
              <a:off x="690695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头: V 形 16"/>
            <p:cNvSpPr/>
            <p:nvPr/>
          </p:nvSpPr>
          <p:spPr>
            <a:xfrm>
              <a:off x="1238171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>
              <a:off x="1785647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3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2"/>
          <p:cNvSpPr txBox="1"/>
          <p:nvPr>
            <p:custDataLst>
              <p:tags r:id="rId1"/>
            </p:custDataLst>
          </p:nvPr>
        </p:nvSpPr>
        <p:spPr>
          <a:xfrm>
            <a:off x="377129" y="323251"/>
            <a:ext cx="11440623" cy="75088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思考与拓展</a:t>
            </a:r>
            <a:endParaRPr lang="en-US" altLang="zh-CN" sz="3200" b="1" noProof="0">
              <a:ln>
                <a:noFill/>
              </a:ln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思源黑体 CN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5300" y="1278448"/>
            <a:ext cx="665480" cy="250825"/>
            <a:chOff x="690695" y="266700"/>
            <a:chExt cx="1761702" cy="533400"/>
          </a:xfrm>
        </p:grpSpPr>
        <p:sp>
          <p:nvSpPr>
            <p:cNvPr id="16" name="箭头: V 形 15"/>
            <p:cNvSpPr/>
            <p:nvPr/>
          </p:nvSpPr>
          <p:spPr>
            <a:xfrm>
              <a:off x="690695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头: V 形 16"/>
            <p:cNvSpPr/>
            <p:nvPr/>
          </p:nvSpPr>
          <p:spPr>
            <a:xfrm>
              <a:off x="1238171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>
              <a:off x="1785647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3"/>
          <p:cNvSpPr txBox="1"/>
          <p:nvPr>
            <p:custDataLst>
              <p:tags r:id="rId2"/>
            </p:custDataLst>
          </p:nvPr>
        </p:nvSpPr>
        <p:spPr>
          <a:xfrm>
            <a:off x="839470" y="1628775"/>
            <a:ext cx="10373995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2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.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思路二：引入</a:t>
            </a:r>
            <a:r>
              <a:rPr kumimoji="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记忆机制与上下文维护</a:t>
            </a:r>
            <a:endParaRPr kumimoji="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引入记忆机制，允许模型在处理文本的过程中记住关键内容，并在后续处理时使用这些记忆。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实现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模块：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滑动窗口：使用滑动窗口在文本中移动，确保每次处理的文本都包含一部分前面的内容，从而保持上下文连贯。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动态记忆：构建动态记忆模块，允许模型在处理长文本时不断更新和查询记忆。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重要性。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2"/>
          <p:cNvSpPr txBox="1"/>
          <p:nvPr>
            <p:custDataLst>
              <p:tags r:id="rId1"/>
            </p:custDataLst>
          </p:nvPr>
        </p:nvSpPr>
        <p:spPr>
          <a:xfrm>
            <a:off x="377129" y="323251"/>
            <a:ext cx="11440623" cy="75088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思考与拓展</a:t>
            </a:r>
            <a:endParaRPr lang="en-US" altLang="zh-CN" sz="3200" b="1" noProof="0">
              <a:ln>
                <a:noFill/>
              </a:ln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思源黑体 CN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5300" y="1278448"/>
            <a:ext cx="665480" cy="250825"/>
            <a:chOff x="690695" y="266700"/>
            <a:chExt cx="1761702" cy="533400"/>
          </a:xfrm>
        </p:grpSpPr>
        <p:sp>
          <p:nvSpPr>
            <p:cNvPr id="16" name="箭头: V 形 15"/>
            <p:cNvSpPr/>
            <p:nvPr/>
          </p:nvSpPr>
          <p:spPr>
            <a:xfrm>
              <a:off x="690695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头: V 形 16"/>
            <p:cNvSpPr/>
            <p:nvPr/>
          </p:nvSpPr>
          <p:spPr>
            <a:xfrm>
              <a:off x="1238171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>
              <a:off x="1785647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3"/>
          <p:cNvSpPr txBox="1"/>
          <p:nvPr>
            <p:custDataLst>
              <p:tags r:id="rId2"/>
            </p:custDataLst>
          </p:nvPr>
        </p:nvSpPr>
        <p:spPr>
          <a:xfrm>
            <a:off x="839470" y="1628775"/>
            <a:ext cx="10373995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3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.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思路三：问答驱动解析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使用问答系统逐步解析文本，通过连续提问的方式引导模型深入理解文本内容。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实现模块：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生成初步问答对：根据文本生成初步的问题和答案。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递归提问：基于初步答案生成进一步的问题，逐步深入理解每一个细节。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结构化问答：最终将问答结果结构化，形成对文本的全面理解。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注：主要问题在如何设计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消融实验。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重要性。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2"/>
          <p:cNvSpPr txBox="1"/>
          <p:nvPr>
            <p:custDataLst>
              <p:tags r:id="rId1"/>
            </p:custDataLst>
          </p:nvPr>
        </p:nvSpPr>
        <p:spPr>
          <a:xfrm>
            <a:off x="377129" y="323251"/>
            <a:ext cx="11440623" cy="75088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思考与拓展</a:t>
            </a:r>
            <a:endParaRPr lang="en-US" altLang="zh-CN" sz="3200" b="1" noProof="0">
              <a:ln>
                <a:noFill/>
              </a:ln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思源黑体 CN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5300" y="1278448"/>
            <a:ext cx="665480" cy="250825"/>
            <a:chOff x="690695" y="266700"/>
            <a:chExt cx="1761702" cy="533400"/>
          </a:xfrm>
        </p:grpSpPr>
        <p:sp>
          <p:nvSpPr>
            <p:cNvPr id="16" name="箭头: V 形 15"/>
            <p:cNvSpPr/>
            <p:nvPr/>
          </p:nvSpPr>
          <p:spPr>
            <a:xfrm>
              <a:off x="690695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头: V 形 16"/>
            <p:cNvSpPr/>
            <p:nvPr/>
          </p:nvSpPr>
          <p:spPr>
            <a:xfrm>
              <a:off x="1238171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>
              <a:off x="1785647" y="266700"/>
              <a:ext cx="666750" cy="533400"/>
            </a:xfrm>
            <a:prstGeom prst="chevron">
              <a:avLst>
                <a:gd name="adj" fmla="val 46429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3"/>
          <p:cNvSpPr txBox="1"/>
          <p:nvPr>
            <p:custDataLst>
              <p:tags r:id="rId2"/>
            </p:custDataLst>
          </p:nvPr>
        </p:nvSpPr>
        <p:spPr>
          <a:xfrm>
            <a:off x="839470" y="1628775"/>
            <a:ext cx="10373995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4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.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思路四：改进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GraphReader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，引入图神经网络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图构建与</a:t>
            </a:r>
            <a:r>
              <a:rPr lang="zh-CN" altLang="en-US" sz="1600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消息传递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：与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GraphReader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相似。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全局汇总：通过图神经网络的最终表示生成全局摘要或回答问题。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优化思路：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）节点表示：预训练的词向量（如Word2Vec, GloVe）或语言模型（如BERT）的向量表示节点；对于句子或段落，可以使用句向量（如Sentence-BERT）表示。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2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）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边表示：使用关系类型作为特征，或根据节点之间的语义相似度赋予权重。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）图神经网络类型优化：GAT（Graph Attention Network）：通过引入注意力机制，能够更好地处理节点间重要性不同的情况。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4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）消息传递的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优化：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聚合函数：可以使用平均、求和或注意力机制等不同方式聚合邻居节点的信息。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要性。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 rot="14400000" flipH="1">
            <a:off x="10004617" y="3893024"/>
            <a:ext cx="2067608" cy="3656597"/>
          </a:xfrm>
          <a:custGeom>
            <a:avLst/>
            <a:gdLst>
              <a:gd name="connsiteX0" fmla="*/ 230764 w 2067608"/>
              <a:gd name="connsiteY0" fmla="*/ 3656597 h 3656597"/>
              <a:gd name="connsiteX1" fmla="*/ 160148 w 2067608"/>
              <a:gd name="connsiteY1" fmla="*/ 3472517 h 3656597"/>
              <a:gd name="connsiteX2" fmla="*/ 0 w 2067608"/>
              <a:gd name="connsiteY2" fmla="*/ 2494934 h 3656597"/>
              <a:gd name="connsiteX3" fmla="*/ 1109189 w 2067608"/>
              <a:gd name="connsiteY3" fmla="*/ 142949 h 3656597"/>
              <a:gd name="connsiteX4" fmla="*/ 1300352 w 2067608"/>
              <a:gd name="connsiteY4" fmla="*/ 0 h 3656597"/>
              <a:gd name="connsiteX5" fmla="*/ 2067608 w 2067608"/>
              <a:gd name="connsiteY5" fmla="*/ 1328926 h 3656597"/>
              <a:gd name="connsiteX6" fmla="*/ 1970369 w 2067608"/>
              <a:gd name="connsiteY6" fmla="*/ 1417303 h 3656597"/>
              <a:gd name="connsiteX7" fmla="*/ 1524000 w 2067608"/>
              <a:gd name="connsiteY7" fmla="*/ 2494934 h 3656597"/>
              <a:gd name="connsiteX8" fmla="*/ 1547803 w 2067608"/>
              <a:gd name="connsiteY8" fmla="*/ 2764707 h 3656597"/>
              <a:gd name="connsiteX9" fmla="*/ 1573899 w 2067608"/>
              <a:gd name="connsiteY9" fmla="*/ 2881138 h 36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7607" h="3656597">
                <a:moveTo>
                  <a:pt x="230764" y="3656597"/>
                </a:moveTo>
                <a:lnTo>
                  <a:pt x="160148" y="3472517"/>
                </a:lnTo>
                <a:cubicBezTo>
                  <a:pt x="56305" y="3165650"/>
                  <a:pt x="0" y="2836867"/>
                  <a:pt x="0" y="2494934"/>
                </a:cubicBezTo>
                <a:cubicBezTo>
                  <a:pt x="0" y="1548042"/>
                  <a:pt x="431779" y="701997"/>
                  <a:pt x="1109189" y="142949"/>
                </a:cubicBezTo>
                <a:lnTo>
                  <a:pt x="1300352" y="0"/>
                </a:lnTo>
                <a:lnTo>
                  <a:pt x="2067608" y="1328926"/>
                </a:lnTo>
                <a:lnTo>
                  <a:pt x="1970369" y="1417303"/>
                </a:lnTo>
                <a:cubicBezTo>
                  <a:pt x="1694580" y="1693093"/>
                  <a:pt x="1524000" y="2074093"/>
                  <a:pt x="1524000" y="2494934"/>
                </a:cubicBezTo>
                <a:cubicBezTo>
                  <a:pt x="1524000" y="2586993"/>
                  <a:pt x="1532162" y="2677146"/>
                  <a:pt x="1547803" y="2764707"/>
                </a:cubicBezTo>
                <a:lnTo>
                  <a:pt x="1573899" y="288113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alpha val="40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任意多边形: 形状 41"/>
          <p:cNvSpPr/>
          <p:nvPr/>
        </p:nvSpPr>
        <p:spPr>
          <a:xfrm flipH="1">
            <a:off x="4092909" y="413215"/>
            <a:ext cx="3883422" cy="6027040"/>
          </a:xfrm>
          <a:custGeom>
            <a:avLst/>
            <a:gdLst>
              <a:gd name="connsiteX0" fmla="*/ 3048000 w 3883422"/>
              <a:gd name="connsiteY0" fmla="*/ 0 h 6027040"/>
              <a:gd name="connsiteX1" fmla="*/ 3662279 w 3883422"/>
              <a:gd name="connsiteY1" fmla="*/ 61925 h 6027040"/>
              <a:gd name="connsiteX2" fmla="*/ 3883422 w 3883422"/>
              <a:gd name="connsiteY2" fmla="*/ 118786 h 6027040"/>
              <a:gd name="connsiteX3" fmla="*/ 3513833 w 3883422"/>
              <a:gd name="connsiteY3" fmla="*/ 1597143 h 6027040"/>
              <a:gd name="connsiteX4" fmla="*/ 3501191 w 3883422"/>
              <a:gd name="connsiteY4" fmla="*/ 1592516 h 6027040"/>
              <a:gd name="connsiteX5" fmla="*/ 3048000 w 3883422"/>
              <a:gd name="connsiteY5" fmla="*/ 1524000 h 6027040"/>
              <a:gd name="connsiteX6" fmla="*/ 1524000 w 3883422"/>
              <a:gd name="connsiteY6" fmla="*/ 3048000 h 6027040"/>
              <a:gd name="connsiteX7" fmla="*/ 2740861 w 3883422"/>
              <a:gd name="connsiteY7" fmla="*/ 4541038 h 6027040"/>
              <a:gd name="connsiteX8" fmla="*/ 2776499 w 3883422"/>
              <a:gd name="connsiteY8" fmla="*/ 4546477 h 6027040"/>
              <a:gd name="connsiteX9" fmla="*/ 2406359 w 3883422"/>
              <a:gd name="connsiteY9" fmla="*/ 6027040 h 6027040"/>
              <a:gd name="connsiteX10" fmla="*/ 2141618 w 3883422"/>
              <a:gd name="connsiteY10" fmla="*/ 5958968 h 6027040"/>
              <a:gd name="connsiteX11" fmla="*/ 0 w 3883422"/>
              <a:gd name="connsiteY11" fmla="*/ 3048000 h 6027040"/>
              <a:gd name="connsiteX12" fmla="*/ 3048000 w 3883422"/>
              <a:gd name="connsiteY12" fmla="*/ 0 h 602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83421" h="6027040">
                <a:moveTo>
                  <a:pt x="3048000" y="0"/>
                </a:moveTo>
                <a:cubicBezTo>
                  <a:pt x="3258421" y="0"/>
                  <a:pt x="3463861" y="21323"/>
                  <a:pt x="3662279" y="61925"/>
                </a:cubicBezTo>
                <a:lnTo>
                  <a:pt x="3883422" y="118786"/>
                </a:lnTo>
                <a:lnTo>
                  <a:pt x="3513833" y="1597143"/>
                </a:lnTo>
                <a:lnTo>
                  <a:pt x="3501191" y="1592516"/>
                </a:lnTo>
                <a:cubicBezTo>
                  <a:pt x="3358028" y="1547988"/>
                  <a:pt x="3205816" y="1524000"/>
                  <a:pt x="3048000" y="1524000"/>
                </a:cubicBezTo>
                <a:cubicBezTo>
                  <a:pt x="2206318" y="1524000"/>
                  <a:pt x="1524000" y="2206318"/>
                  <a:pt x="1524000" y="3048000"/>
                </a:cubicBezTo>
                <a:cubicBezTo>
                  <a:pt x="1524000" y="3784472"/>
                  <a:pt x="2046400" y="4398931"/>
                  <a:pt x="2740861" y="4541038"/>
                </a:cubicBezTo>
                <a:lnTo>
                  <a:pt x="2776499" y="4546477"/>
                </a:lnTo>
                <a:lnTo>
                  <a:pt x="2406359" y="6027040"/>
                </a:lnTo>
                <a:lnTo>
                  <a:pt x="2141618" y="5958968"/>
                </a:lnTo>
                <a:cubicBezTo>
                  <a:pt x="900873" y="5573056"/>
                  <a:pt x="0" y="4415734"/>
                  <a:pt x="0" y="3048000"/>
                </a:cubicBezTo>
                <a:cubicBezTo>
                  <a:pt x="0" y="1364636"/>
                  <a:pt x="1364636" y="0"/>
                  <a:pt x="3048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alpha val="40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3" name="shape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646466" y="0"/>
            <a:ext cx="6096000" cy="6858000"/>
          </a:xfrm>
          <a:custGeom>
            <a:avLst/>
            <a:gdLst>
              <a:gd name="connsiteX0" fmla="*/ 4381500 w 6096000"/>
              <a:gd name="connsiteY0" fmla="*/ 0 h 6858000"/>
              <a:gd name="connsiteX1" fmla="*/ 0 w 6096000"/>
              <a:gd name="connsiteY1" fmla="*/ 0 h 6858000"/>
              <a:gd name="connsiteX2" fmla="*/ 0 w 6096000"/>
              <a:gd name="connsiteY2" fmla="*/ 6858000 h 6858000"/>
              <a:gd name="connsiteX3" fmla="*/ 609600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43815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close/>
              </a:path>
            </a:pathLst>
          </a:custGeom>
        </p:spPr>
      </p:pic>
      <p:sp>
        <p:nvSpPr>
          <p:cNvPr id="10" name="Text1"/>
          <p:cNvSpPr txBox="1"/>
          <p:nvPr>
            <p:custDataLst>
              <p:tags r:id="rId2"/>
            </p:custDataLst>
          </p:nvPr>
        </p:nvSpPr>
        <p:spPr>
          <a:xfrm flipH="1">
            <a:off x="4834251" y="927817"/>
            <a:ext cx="6361947" cy="22264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7000" b="1">
                <a:latin typeface="Microsoft YaHei" panose="020B0503020204020204" charset="-122"/>
                <a:ea typeface="Microsoft YaHei" panose="020B0503020204020204" charset="-122"/>
              </a:rPr>
              <a:t>谢谢观看</a:t>
            </a:r>
            <a:endParaRPr lang="en-US" altLang="zh-CN" sz="70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Text2"/>
          <p:cNvSpPr txBox="1"/>
          <p:nvPr>
            <p:custDataLst>
              <p:tags r:id="rId3"/>
            </p:custDataLst>
          </p:nvPr>
        </p:nvSpPr>
        <p:spPr>
          <a:xfrm flipH="1">
            <a:off x="7628627" y="3637136"/>
            <a:ext cx="3567571" cy="70285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>
                <a:solidFill>
                  <a:schemeClr val="bg2"/>
                </a:solidFill>
                <a:latin typeface="Microsoft YaHei" panose="020B0503020204020204" charset="-122"/>
                <a:ea typeface="Microsoft YaHei" panose="020B0503020204020204" charset="-122"/>
              </a:rPr>
              <a:t>Thank You</a:t>
            </a:r>
            <a:endParaRPr lang="en-US" altLang="zh-CN" sz="1600">
              <a:solidFill>
                <a:schemeClr val="bg2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Text4"/>
          <p:cNvSpPr txBox="1"/>
          <p:nvPr>
            <p:custDataLst>
              <p:tags r:id="rId4"/>
            </p:custDataLst>
          </p:nvPr>
        </p:nvSpPr>
        <p:spPr>
          <a:xfrm flipH="1">
            <a:off x="8597618" y="5259348"/>
            <a:ext cx="2180427" cy="2570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2024.07.19</a:t>
            </a:r>
            <a:endParaRPr lang="en-US" altLang="zh-CN" sz="1600"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14" name="图形 8"/>
          <p:cNvSpPr/>
          <p:nvPr/>
        </p:nvSpPr>
        <p:spPr>
          <a:xfrm flipH="1">
            <a:off x="-270263" y="399229"/>
            <a:ext cx="1879378" cy="490663"/>
          </a:xfrm>
          <a:custGeom>
            <a:avLst/>
            <a:gdLst>
              <a:gd name="connsiteX0" fmla="*/ 284321 w 2520219"/>
              <a:gd name="connsiteY0" fmla="*/ 0 h 777716"/>
              <a:gd name="connsiteX1" fmla="*/ 2520220 w 2520219"/>
              <a:gd name="connsiteY1" fmla="*/ 0 h 777716"/>
              <a:gd name="connsiteX2" fmla="*/ 2520220 w 2520219"/>
              <a:gd name="connsiteY2" fmla="*/ 0 h 777716"/>
              <a:gd name="connsiteX3" fmla="*/ 2520220 w 2520219"/>
              <a:gd name="connsiteY3" fmla="*/ 493395 h 777716"/>
              <a:gd name="connsiteX4" fmla="*/ 2235899 w 2520219"/>
              <a:gd name="connsiteY4" fmla="*/ 777716 h 777716"/>
              <a:gd name="connsiteX5" fmla="*/ 0 w 2520219"/>
              <a:gd name="connsiteY5" fmla="*/ 777716 h 777716"/>
              <a:gd name="connsiteX6" fmla="*/ 0 w 2520219"/>
              <a:gd name="connsiteY6" fmla="*/ 777716 h 777716"/>
              <a:gd name="connsiteX7" fmla="*/ 0 w 2520219"/>
              <a:gd name="connsiteY7" fmla="*/ 284321 h 777716"/>
              <a:gd name="connsiteX8" fmla="*/ 284321 w 2520219"/>
              <a:gd name="connsiteY8" fmla="*/ 0 h 77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219" h="777716">
                <a:moveTo>
                  <a:pt x="284321" y="0"/>
                </a:moveTo>
                <a:lnTo>
                  <a:pt x="2520220" y="0"/>
                </a:lnTo>
                <a:lnTo>
                  <a:pt x="2520220" y="0"/>
                </a:lnTo>
                <a:lnTo>
                  <a:pt x="2520220" y="493395"/>
                </a:lnTo>
                <a:cubicBezTo>
                  <a:pt x="2520220" y="650421"/>
                  <a:pt x="2392928" y="777716"/>
                  <a:pt x="2235899" y="777716"/>
                </a:cubicBezTo>
                <a:lnTo>
                  <a:pt x="0" y="777716"/>
                </a:lnTo>
                <a:lnTo>
                  <a:pt x="0" y="777716"/>
                </a:lnTo>
                <a:lnTo>
                  <a:pt x="0" y="284321"/>
                </a:lnTo>
                <a:cubicBezTo>
                  <a:pt x="0" y="127295"/>
                  <a:pt x="127295" y="0"/>
                  <a:pt x="28432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 flipH="1">
            <a:off x="10939470" y="4826437"/>
            <a:ext cx="85302" cy="2068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 flipH="1">
            <a:off x="10939470" y="5272996"/>
            <a:ext cx="85302" cy="2068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 flipH="1">
            <a:off x="3908236" y="0"/>
            <a:ext cx="724693" cy="2289171"/>
          </a:xfrm>
          <a:custGeom>
            <a:avLst/>
            <a:gdLst>
              <a:gd name="connsiteX0" fmla="*/ 572293 w 724693"/>
              <a:gd name="connsiteY0" fmla="*/ 0 h 2289171"/>
              <a:gd name="connsiteX1" fmla="*/ 724693 w 724693"/>
              <a:gd name="connsiteY1" fmla="*/ 0 h 2289171"/>
              <a:gd name="connsiteX2" fmla="*/ 152400 w 724693"/>
              <a:gd name="connsiteY2" fmla="*/ 2289171 h 2289171"/>
              <a:gd name="connsiteX3" fmla="*/ 0 w 724693"/>
              <a:gd name="connsiteY3" fmla="*/ 2289171 h 228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693" h="2289171">
                <a:moveTo>
                  <a:pt x="572293" y="0"/>
                </a:moveTo>
                <a:lnTo>
                  <a:pt x="724693" y="0"/>
                </a:lnTo>
                <a:lnTo>
                  <a:pt x="152400" y="2289171"/>
                </a:lnTo>
                <a:lnTo>
                  <a:pt x="0" y="228917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 flipH="1">
            <a:off x="3788208" y="1"/>
            <a:ext cx="1011321" cy="3797173"/>
          </a:xfrm>
          <a:custGeom>
            <a:avLst/>
            <a:gdLst>
              <a:gd name="connsiteX0" fmla="*/ 949293 w 1011321"/>
              <a:gd name="connsiteY0" fmla="*/ 0 h 3797173"/>
              <a:gd name="connsiteX1" fmla="*/ 1011321 w 1011321"/>
              <a:gd name="connsiteY1" fmla="*/ 0 h 3797173"/>
              <a:gd name="connsiteX2" fmla="*/ 62028 w 1011321"/>
              <a:gd name="connsiteY2" fmla="*/ 3797173 h 3797173"/>
              <a:gd name="connsiteX3" fmla="*/ 0 w 1011321"/>
              <a:gd name="connsiteY3" fmla="*/ 3797173 h 37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321" h="3797173">
                <a:moveTo>
                  <a:pt x="949293" y="0"/>
                </a:moveTo>
                <a:lnTo>
                  <a:pt x="1011321" y="0"/>
                </a:lnTo>
                <a:lnTo>
                  <a:pt x="62028" y="3797173"/>
                </a:lnTo>
                <a:lnTo>
                  <a:pt x="0" y="3797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flipH="1">
            <a:off x="4638813" y="4816959"/>
            <a:ext cx="1621442" cy="2041042"/>
          </a:xfrm>
          <a:custGeom>
            <a:avLst/>
            <a:gdLst>
              <a:gd name="connsiteX0" fmla="*/ 556612 w 1621442"/>
              <a:gd name="connsiteY0" fmla="*/ 0 h 2226449"/>
              <a:gd name="connsiteX1" fmla="*/ 1621442 w 1621442"/>
              <a:gd name="connsiteY1" fmla="*/ 0 h 2226449"/>
              <a:gd name="connsiteX2" fmla="*/ 1064830 w 1621442"/>
              <a:gd name="connsiteY2" fmla="*/ 2226449 h 2226449"/>
              <a:gd name="connsiteX3" fmla="*/ 0 w 1621442"/>
              <a:gd name="connsiteY3" fmla="*/ 2226449 h 222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1442" h="2226449">
                <a:moveTo>
                  <a:pt x="556612" y="0"/>
                </a:moveTo>
                <a:lnTo>
                  <a:pt x="1621442" y="0"/>
                </a:lnTo>
                <a:lnTo>
                  <a:pt x="1064830" y="2226449"/>
                </a:lnTo>
                <a:lnTo>
                  <a:pt x="0" y="22264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5595110" y="3429000"/>
            <a:ext cx="54296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98"/>
            <a:ext cx="12192000" cy="6888798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 rot="16200000">
            <a:off x="2663825" y="-2667318"/>
            <a:ext cx="6863715" cy="1219263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26"/>
          <p:cNvSpPr txBox="1"/>
          <p:nvPr/>
        </p:nvSpPr>
        <p:spPr>
          <a:xfrm>
            <a:off x="712801" y="2781702"/>
            <a:ext cx="1591918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rPr>
              <a:t>目录</a:t>
            </a:r>
            <a:endParaRPr lang="zh-CN" altLang="en-US" sz="4800" b="1">
              <a:solidFill>
                <a:schemeClr val="tx2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712801" y="3705032"/>
            <a:ext cx="1591918" cy="369332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rPr>
              <a:t>Content</a:t>
            </a:r>
            <a:endParaRPr lang="en-US" altLang="zh-CN" sz="1800" i="1">
              <a:solidFill>
                <a:schemeClr val="tx2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任意多边形 38"/>
          <p:cNvSpPr/>
          <p:nvPr/>
        </p:nvSpPr>
        <p:spPr>
          <a:xfrm>
            <a:off x="2926080" y="-30798"/>
            <a:ext cx="9265920" cy="6891655"/>
          </a:xfrm>
          <a:custGeom>
            <a:avLst/>
            <a:gdLst>
              <a:gd name="adj" fmla="val 583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92" h="10853">
                <a:moveTo>
                  <a:pt x="633" y="0"/>
                </a:moveTo>
                <a:lnTo>
                  <a:pt x="14592" y="0"/>
                </a:lnTo>
                <a:lnTo>
                  <a:pt x="14592" y="10853"/>
                </a:lnTo>
                <a:lnTo>
                  <a:pt x="633" y="10853"/>
                </a:lnTo>
                <a:cubicBezTo>
                  <a:pt x="283" y="10853"/>
                  <a:pt x="0" y="10570"/>
                  <a:pt x="0" y="10220"/>
                </a:cubicBezTo>
                <a:lnTo>
                  <a:pt x="0" y="633"/>
                </a:lnTo>
                <a:cubicBezTo>
                  <a:pt x="0" y="283"/>
                  <a:pt x="283" y="0"/>
                  <a:pt x="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Text4"/>
          <p:cNvGrpSpPr/>
          <p:nvPr>
            <p:custDataLst>
              <p:tags r:id="rId2"/>
            </p:custDataLst>
          </p:nvPr>
        </p:nvGrpSpPr>
        <p:grpSpPr>
          <a:xfrm>
            <a:off x="4366178" y="1960244"/>
            <a:ext cx="3189061" cy="972860"/>
            <a:chOff x="2757713" y="1890118"/>
            <a:chExt cx="3189061" cy="954107"/>
          </a:xfrm>
        </p:grpSpPr>
        <p:sp>
          <p:nvSpPr>
            <p:cNvPr id="31" name="Text2"/>
            <p:cNvSpPr txBox="1"/>
            <p:nvPr>
              <p:custDataLst>
                <p:tags r:id="rId3"/>
              </p:custDataLst>
            </p:nvPr>
          </p:nvSpPr>
          <p:spPr>
            <a:xfrm>
              <a:off x="2757713" y="2474893"/>
              <a:ext cx="3189061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tx2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论文背景</a:t>
              </a:r>
              <a:endParaRPr lang="en-US" altLang="ko-KR" b="1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32" name="Text3"/>
            <p:cNvSpPr txBox="1"/>
            <p:nvPr>
              <p:custDataLst>
                <p:tags r:id="rId4"/>
              </p:custDataLst>
            </p:nvPr>
          </p:nvSpPr>
          <p:spPr>
            <a:xfrm>
              <a:off x="2757714" y="1890118"/>
              <a:ext cx="1776103" cy="584775"/>
            </a:xfrm>
            <a:prstGeom prst="rect">
              <a:avLst/>
            </a:prstGeom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>
                  <a:solidFill>
                    <a:schemeClr val="tx2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01</a:t>
              </a:r>
              <a:endParaRPr lang="en-US" altLang="ko-KR" sz="2800" b="1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grpSp>
        <p:nvGrpSpPr>
          <p:cNvPr id="10" name="Text8"/>
          <p:cNvGrpSpPr/>
          <p:nvPr>
            <p:custDataLst>
              <p:tags r:id="rId5"/>
            </p:custDataLst>
          </p:nvPr>
        </p:nvGrpSpPr>
        <p:grpSpPr>
          <a:xfrm>
            <a:off x="4366178" y="3538964"/>
            <a:ext cx="3189061" cy="972787"/>
            <a:chOff x="2757713" y="1890118"/>
            <a:chExt cx="3189061" cy="954107"/>
          </a:xfrm>
        </p:grpSpPr>
        <p:sp>
          <p:nvSpPr>
            <p:cNvPr id="28" name="Text6"/>
            <p:cNvSpPr txBox="1"/>
            <p:nvPr>
              <p:custDataLst>
                <p:tags r:id="rId6"/>
              </p:custDataLst>
            </p:nvPr>
          </p:nvSpPr>
          <p:spPr>
            <a:xfrm>
              <a:off x="2757713" y="2474893"/>
              <a:ext cx="3189061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tx2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思考与拓展</a:t>
              </a:r>
              <a:endParaRPr lang="en-US" altLang="ko-KR" b="1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9" name="Text7"/>
            <p:cNvSpPr txBox="1"/>
            <p:nvPr>
              <p:custDataLst>
                <p:tags r:id="rId7"/>
              </p:custDataLst>
            </p:nvPr>
          </p:nvSpPr>
          <p:spPr>
            <a:xfrm>
              <a:off x="2757714" y="1890118"/>
              <a:ext cx="1776103" cy="584775"/>
            </a:xfrm>
            <a:prstGeom prst="rect">
              <a:avLst/>
            </a:prstGeom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>
                  <a:solidFill>
                    <a:schemeClr val="tx2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03</a:t>
              </a:r>
              <a:endParaRPr lang="en-US" altLang="ko-KR" sz="2800" b="1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grpSp>
        <p:nvGrpSpPr>
          <p:cNvPr id="12" name="Text12"/>
          <p:cNvGrpSpPr/>
          <p:nvPr>
            <p:custDataLst>
              <p:tags r:id="rId8"/>
            </p:custDataLst>
          </p:nvPr>
        </p:nvGrpSpPr>
        <p:grpSpPr>
          <a:xfrm>
            <a:off x="7754579" y="1961514"/>
            <a:ext cx="3189061" cy="972860"/>
            <a:chOff x="2757713" y="1890118"/>
            <a:chExt cx="3189061" cy="954107"/>
          </a:xfrm>
        </p:grpSpPr>
        <p:sp>
          <p:nvSpPr>
            <p:cNvPr id="22" name="Text10"/>
            <p:cNvSpPr txBox="1"/>
            <p:nvPr>
              <p:custDataLst>
                <p:tags r:id="rId9"/>
              </p:custDataLst>
            </p:nvPr>
          </p:nvSpPr>
          <p:spPr>
            <a:xfrm>
              <a:off x="2757713" y="2474893"/>
              <a:ext cx="3189061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tx2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方法与思路</a:t>
              </a:r>
              <a:endParaRPr lang="en-US" altLang="ko-KR" b="1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3" name="Text11"/>
            <p:cNvSpPr txBox="1"/>
            <p:nvPr>
              <p:custDataLst>
                <p:tags r:id="rId10"/>
              </p:custDataLst>
            </p:nvPr>
          </p:nvSpPr>
          <p:spPr>
            <a:xfrm>
              <a:off x="2757714" y="1890118"/>
              <a:ext cx="1776103" cy="584775"/>
            </a:xfrm>
            <a:prstGeom prst="rect">
              <a:avLst/>
            </a:prstGeom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>
                  <a:solidFill>
                    <a:schemeClr val="tx2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02</a:t>
              </a:r>
              <a:endParaRPr lang="en-US" altLang="ko-KR" sz="2800" b="1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sp>
        <p:nvSpPr>
          <p:cNvPr id="36" name="任意多边形: 形状 35"/>
          <p:cNvSpPr/>
          <p:nvPr/>
        </p:nvSpPr>
        <p:spPr>
          <a:xfrm rot="14400000" flipH="1">
            <a:off x="10355091" y="4532977"/>
            <a:ext cx="1713945" cy="3031139"/>
          </a:xfrm>
          <a:custGeom>
            <a:avLst/>
            <a:gdLst>
              <a:gd name="connsiteX0" fmla="*/ 230764 w 2067608"/>
              <a:gd name="connsiteY0" fmla="*/ 3656597 h 3656597"/>
              <a:gd name="connsiteX1" fmla="*/ 160148 w 2067608"/>
              <a:gd name="connsiteY1" fmla="*/ 3472517 h 3656597"/>
              <a:gd name="connsiteX2" fmla="*/ 0 w 2067608"/>
              <a:gd name="connsiteY2" fmla="*/ 2494934 h 3656597"/>
              <a:gd name="connsiteX3" fmla="*/ 1109189 w 2067608"/>
              <a:gd name="connsiteY3" fmla="*/ 142949 h 3656597"/>
              <a:gd name="connsiteX4" fmla="*/ 1300352 w 2067608"/>
              <a:gd name="connsiteY4" fmla="*/ 0 h 3656597"/>
              <a:gd name="connsiteX5" fmla="*/ 2067608 w 2067608"/>
              <a:gd name="connsiteY5" fmla="*/ 1328926 h 3656597"/>
              <a:gd name="connsiteX6" fmla="*/ 1970369 w 2067608"/>
              <a:gd name="connsiteY6" fmla="*/ 1417303 h 3656597"/>
              <a:gd name="connsiteX7" fmla="*/ 1524000 w 2067608"/>
              <a:gd name="connsiteY7" fmla="*/ 2494934 h 3656597"/>
              <a:gd name="connsiteX8" fmla="*/ 1547803 w 2067608"/>
              <a:gd name="connsiteY8" fmla="*/ 2764707 h 3656597"/>
              <a:gd name="connsiteX9" fmla="*/ 1573899 w 2067608"/>
              <a:gd name="connsiteY9" fmla="*/ 2881138 h 36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7607" h="3656597">
                <a:moveTo>
                  <a:pt x="230764" y="3656597"/>
                </a:moveTo>
                <a:lnTo>
                  <a:pt x="160148" y="3472517"/>
                </a:lnTo>
                <a:cubicBezTo>
                  <a:pt x="56305" y="3165650"/>
                  <a:pt x="0" y="2836867"/>
                  <a:pt x="0" y="2494934"/>
                </a:cubicBezTo>
                <a:cubicBezTo>
                  <a:pt x="0" y="1548042"/>
                  <a:pt x="431779" y="701997"/>
                  <a:pt x="1109189" y="142949"/>
                </a:cubicBezTo>
                <a:lnTo>
                  <a:pt x="1300352" y="0"/>
                </a:lnTo>
                <a:lnTo>
                  <a:pt x="2067608" y="1328926"/>
                </a:lnTo>
                <a:lnTo>
                  <a:pt x="1970369" y="1417303"/>
                </a:lnTo>
                <a:cubicBezTo>
                  <a:pt x="1694580" y="1693093"/>
                  <a:pt x="1524000" y="2074093"/>
                  <a:pt x="1524000" y="2494934"/>
                </a:cubicBezTo>
                <a:cubicBezTo>
                  <a:pt x="1524000" y="2586993"/>
                  <a:pt x="1532162" y="2677146"/>
                  <a:pt x="1547803" y="2764707"/>
                </a:cubicBezTo>
                <a:lnTo>
                  <a:pt x="1573899" y="288113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2606721" y="2088107"/>
            <a:ext cx="6595891" cy="183613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6000" spc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字体圈欣意冠黑体" panose="00000500000000000000" charset="-122"/>
                <a:sym typeface="+mn-lt"/>
              </a:rPr>
              <a:t>论文背景</a:t>
            </a:r>
            <a:endParaRPr lang="zh-CN" altLang="en-US" sz="6000" spc="0">
              <a:solidFill>
                <a:schemeClr val="tx1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字体圈欣意冠黑体" panose="00000500000000000000" charset="-122"/>
              <a:sym typeface="+mn-lt"/>
            </a:endParaRPr>
          </a:p>
        </p:txBody>
      </p:sp>
      <p:sp>
        <p:nvSpPr>
          <p:cNvPr id="5" name="Text2"/>
          <p:cNvSpPr txBox="1"/>
          <p:nvPr>
            <p:custDataLst>
              <p:tags r:id="rId2"/>
            </p:custDataLst>
          </p:nvPr>
        </p:nvSpPr>
        <p:spPr>
          <a:xfrm>
            <a:off x="3603008" y="4055939"/>
            <a:ext cx="5599499" cy="13076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Open Sans" panose="020B0606030504020204" pitchFamily="34" charset="0"/>
              </a:rPr>
              <a:t>Background of the paper</a:t>
            </a:r>
            <a:endParaRPr lang="en-US" sz="1400">
              <a:solidFill>
                <a:schemeClr val="bg2">
                  <a:alpha val="80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8574" y="2353752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3"/>
          <p:cNvSpPr txBox="1"/>
          <p:nvPr>
            <p:custDataLst>
              <p:tags r:id="rId3"/>
            </p:custDataLst>
          </p:nvPr>
        </p:nvSpPr>
        <p:spPr>
          <a:xfrm>
            <a:off x="9940872" y="2625420"/>
            <a:ext cx="1722527" cy="18669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rPr>
              <a:t>01.</a:t>
            </a:r>
            <a:endParaRPr lang="en-US" altLang="zh-CN" sz="8800" b="1">
              <a:solidFill>
                <a:schemeClr val="tx2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 rot="7200000">
            <a:off x="148029" y="3880184"/>
            <a:ext cx="2067608" cy="3656597"/>
          </a:xfrm>
          <a:custGeom>
            <a:avLst/>
            <a:gdLst>
              <a:gd name="connsiteX0" fmla="*/ 230764 w 2067608"/>
              <a:gd name="connsiteY0" fmla="*/ 3656597 h 3656597"/>
              <a:gd name="connsiteX1" fmla="*/ 160148 w 2067608"/>
              <a:gd name="connsiteY1" fmla="*/ 3472517 h 3656597"/>
              <a:gd name="connsiteX2" fmla="*/ 0 w 2067608"/>
              <a:gd name="connsiteY2" fmla="*/ 2494934 h 3656597"/>
              <a:gd name="connsiteX3" fmla="*/ 1109189 w 2067608"/>
              <a:gd name="connsiteY3" fmla="*/ 142949 h 3656597"/>
              <a:gd name="connsiteX4" fmla="*/ 1300352 w 2067608"/>
              <a:gd name="connsiteY4" fmla="*/ 0 h 3656597"/>
              <a:gd name="connsiteX5" fmla="*/ 2067608 w 2067608"/>
              <a:gd name="connsiteY5" fmla="*/ 1328926 h 3656597"/>
              <a:gd name="connsiteX6" fmla="*/ 1970369 w 2067608"/>
              <a:gd name="connsiteY6" fmla="*/ 1417303 h 3656597"/>
              <a:gd name="connsiteX7" fmla="*/ 1524000 w 2067608"/>
              <a:gd name="connsiteY7" fmla="*/ 2494934 h 3656597"/>
              <a:gd name="connsiteX8" fmla="*/ 1547803 w 2067608"/>
              <a:gd name="connsiteY8" fmla="*/ 2764707 h 3656597"/>
              <a:gd name="connsiteX9" fmla="*/ 1573899 w 2067608"/>
              <a:gd name="connsiteY9" fmla="*/ 2881138 h 36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7607" h="3656597">
                <a:moveTo>
                  <a:pt x="230764" y="3656597"/>
                </a:moveTo>
                <a:lnTo>
                  <a:pt x="160148" y="3472517"/>
                </a:lnTo>
                <a:cubicBezTo>
                  <a:pt x="56305" y="3165650"/>
                  <a:pt x="0" y="2836867"/>
                  <a:pt x="0" y="2494934"/>
                </a:cubicBezTo>
                <a:cubicBezTo>
                  <a:pt x="0" y="1548042"/>
                  <a:pt x="431779" y="701997"/>
                  <a:pt x="1109189" y="142949"/>
                </a:cubicBezTo>
                <a:lnTo>
                  <a:pt x="1300352" y="0"/>
                </a:lnTo>
                <a:lnTo>
                  <a:pt x="2067608" y="1328926"/>
                </a:lnTo>
                <a:lnTo>
                  <a:pt x="1970369" y="1417303"/>
                </a:lnTo>
                <a:cubicBezTo>
                  <a:pt x="1694580" y="1693093"/>
                  <a:pt x="1524000" y="2074093"/>
                  <a:pt x="1524000" y="2494934"/>
                </a:cubicBezTo>
                <a:cubicBezTo>
                  <a:pt x="1524000" y="2586993"/>
                  <a:pt x="1532162" y="2677146"/>
                  <a:pt x="1547803" y="2764707"/>
                </a:cubicBezTo>
                <a:lnTo>
                  <a:pt x="1573899" y="288113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alpha val="70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1"/>
          <p:cNvSpPr txBox="1"/>
          <p:nvPr>
            <p:custDataLst>
              <p:tags r:id="rId1"/>
            </p:custDataLst>
          </p:nvPr>
        </p:nvSpPr>
        <p:spPr>
          <a:xfrm>
            <a:off x="440881" y="116901"/>
            <a:ext cx="5878181" cy="131691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论文背景</a:t>
            </a:r>
            <a:endParaRPr lang="en-US" altLang="zh-CN" sz="3200" b="1" noProof="0">
              <a:ln>
                <a:noFill/>
              </a:ln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7470" y="476885"/>
            <a:ext cx="6096000" cy="5685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1.</a:t>
            </a: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核心：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基于</a:t>
            </a: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transformer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的</a:t>
            </a: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LLMs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处理长文本困难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限制：上下文窗口、内存使用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b="1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b="1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2.</a:t>
            </a: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 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目前技术概览</a:t>
            </a:r>
            <a:endParaRPr lang="en-US" altLang="zh-CN" b="1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1. 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模型级别：修改位置嵌入</a:t>
            </a: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/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修改注意力机制的</a:t>
            </a: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transformer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变体</a:t>
            </a:r>
            <a:endParaRPr lang="zh-CN" altLang="en-US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缺点：成本高，易忽略关键细节（中间丢失），多跳问题未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解决</a:t>
            </a:r>
            <a:endParaRPr lang="zh-CN" altLang="en-US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2. 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智能体级别：输入转化为树或分页页面</a:t>
            </a:r>
            <a:endParaRPr lang="zh-CN" altLang="en-US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缺点：未能捕捉多跳和长距离依赖关系，限制在非常长文本的有效性</a:t>
            </a:r>
            <a:endParaRPr lang="en-US" altLang="zh-CN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701165"/>
            <a:ext cx="3794760" cy="4335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1"/>
          <p:cNvSpPr txBox="1"/>
          <p:nvPr>
            <p:custDataLst>
              <p:tags r:id="rId1"/>
            </p:custDataLst>
          </p:nvPr>
        </p:nvSpPr>
        <p:spPr>
          <a:xfrm>
            <a:off x="479425" y="405130"/>
            <a:ext cx="5878195" cy="77152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论文背景</a:t>
            </a:r>
            <a:endParaRPr lang="en-US" altLang="zh-CN" sz="3200" b="1" noProof="0">
              <a:ln>
                <a:noFill/>
              </a:ln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4" name="Text2"/>
          <p:cNvSpPr txBox="1"/>
          <p:nvPr>
            <p:custDataLst>
              <p:tags r:id="rId2"/>
            </p:custDataLst>
          </p:nvPr>
        </p:nvSpPr>
        <p:spPr>
          <a:xfrm>
            <a:off x="440690" y="1341120"/>
            <a:ext cx="9765665" cy="526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3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.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相关工作：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1.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位置插值，需要在全文训练，导致数据和训练成本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显著增加。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2.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数据跳过策略，但倾向于忽略长文本中的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详细信息。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3.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具有修改过的注意力机制的transformer变体，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但容易丢失早期信息。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4.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检索增强生成，探寻不同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检索粒度。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5.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智能体，文档组织成图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等，如何充分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利用规划和反思能力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2606721" y="2088107"/>
            <a:ext cx="6595891" cy="183613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6000" spc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字体圈欣意冠黑体" panose="00000500000000000000" charset="-122"/>
                <a:sym typeface="+mn-lt"/>
              </a:rPr>
              <a:t>方法与思路</a:t>
            </a:r>
            <a:endParaRPr lang="zh-CN" altLang="en-US" sz="6000" spc="0">
              <a:solidFill>
                <a:schemeClr val="tx1"/>
              </a:solidFill>
              <a:uFillTx/>
              <a:latin typeface="Microsoft YaHei" panose="020B0503020204020204" charset="-122"/>
              <a:ea typeface="Microsoft YaHei" panose="020B0503020204020204" charset="-122"/>
              <a:cs typeface="字体圈欣意冠黑体" panose="00000500000000000000" charset="-122"/>
              <a:sym typeface="+mn-lt"/>
            </a:endParaRPr>
          </a:p>
        </p:txBody>
      </p:sp>
      <p:sp>
        <p:nvSpPr>
          <p:cNvPr id="5" name="Text2"/>
          <p:cNvSpPr txBox="1"/>
          <p:nvPr>
            <p:custDataLst>
              <p:tags r:id="rId2"/>
            </p:custDataLst>
          </p:nvPr>
        </p:nvSpPr>
        <p:spPr>
          <a:xfrm>
            <a:off x="3603008" y="4055939"/>
            <a:ext cx="5599499" cy="13076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Open Sans" panose="020B0606030504020204" pitchFamily="34" charset="0"/>
              </a:rPr>
              <a:t>Method and Approach</a:t>
            </a:r>
            <a:endParaRPr lang="en-US" sz="1400">
              <a:solidFill>
                <a:schemeClr val="bg2">
                  <a:alpha val="80000"/>
                </a:schemeClr>
              </a:solidFill>
              <a:uFillTx/>
              <a:latin typeface="Microsoft YaHei" panose="020B0503020204020204" charset="-122"/>
              <a:ea typeface="Microsoft YaHei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8574" y="2353752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3"/>
          <p:cNvSpPr txBox="1"/>
          <p:nvPr>
            <p:custDataLst>
              <p:tags r:id="rId3"/>
            </p:custDataLst>
          </p:nvPr>
        </p:nvSpPr>
        <p:spPr>
          <a:xfrm>
            <a:off x="9940872" y="2625420"/>
            <a:ext cx="1722527" cy="18669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rPr>
              <a:t>02.</a:t>
            </a:r>
            <a:endParaRPr lang="en-US" altLang="zh-CN" sz="8800" b="1">
              <a:solidFill>
                <a:schemeClr val="tx2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 rot="7200000">
            <a:off x="148029" y="3880184"/>
            <a:ext cx="2067608" cy="3656597"/>
          </a:xfrm>
          <a:custGeom>
            <a:avLst/>
            <a:gdLst>
              <a:gd name="connsiteX0" fmla="*/ 230764 w 2067608"/>
              <a:gd name="connsiteY0" fmla="*/ 3656597 h 3656597"/>
              <a:gd name="connsiteX1" fmla="*/ 160148 w 2067608"/>
              <a:gd name="connsiteY1" fmla="*/ 3472517 h 3656597"/>
              <a:gd name="connsiteX2" fmla="*/ 0 w 2067608"/>
              <a:gd name="connsiteY2" fmla="*/ 2494934 h 3656597"/>
              <a:gd name="connsiteX3" fmla="*/ 1109189 w 2067608"/>
              <a:gd name="connsiteY3" fmla="*/ 142949 h 3656597"/>
              <a:gd name="connsiteX4" fmla="*/ 1300352 w 2067608"/>
              <a:gd name="connsiteY4" fmla="*/ 0 h 3656597"/>
              <a:gd name="connsiteX5" fmla="*/ 2067608 w 2067608"/>
              <a:gd name="connsiteY5" fmla="*/ 1328926 h 3656597"/>
              <a:gd name="connsiteX6" fmla="*/ 1970369 w 2067608"/>
              <a:gd name="connsiteY6" fmla="*/ 1417303 h 3656597"/>
              <a:gd name="connsiteX7" fmla="*/ 1524000 w 2067608"/>
              <a:gd name="connsiteY7" fmla="*/ 2494934 h 3656597"/>
              <a:gd name="connsiteX8" fmla="*/ 1547803 w 2067608"/>
              <a:gd name="connsiteY8" fmla="*/ 2764707 h 3656597"/>
              <a:gd name="connsiteX9" fmla="*/ 1573899 w 2067608"/>
              <a:gd name="connsiteY9" fmla="*/ 2881138 h 36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7607" h="3656597">
                <a:moveTo>
                  <a:pt x="230764" y="3656597"/>
                </a:moveTo>
                <a:lnTo>
                  <a:pt x="160148" y="3472517"/>
                </a:lnTo>
                <a:cubicBezTo>
                  <a:pt x="56305" y="3165650"/>
                  <a:pt x="0" y="2836867"/>
                  <a:pt x="0" y="2494934"/>
                </a:cubicBezTo>
                <a:cubicBezTo>
                  <a:pt x="0" y="1548042"/>
                  <a:pt x="431779" y="701997"/>
                  <a:pt x="1109189" y="142949"/>
                </a:cubicBezTo>
                <a:lnTo>
                  <a:pt x="1300352" y="0"/>
                </a:lnTo>
                <a:lnTo>
                  <a:pt x="2067608" y="1328926"/>
                </a:lnTo>
                <a:lnTo>
                  <a:pt x="1970369" y="1417303"/>
                </a:lnTo>
                <a:cubicBezTo>
                  <a:pt x="1694580" y="1693093"/>
                  <a:pt x="1524000" y="2074093"/>
                  <a:pt x="1524000" y="2494934"/>
                </a:cubicBezTo>
                <a:cubicBezTo>
                  <a:pt x="1524000" y="2586993"/>
                  <a:pt x="1532162" y="2677146"/>
                  <a:pt x="1547803" y="2764707"/>
                </a:cubicBezTo>
                <a:lnTo>
                  <a:pt x="1573899" y="288113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alpha val="70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DengXian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1"/>
          <p:cNvSpPr txBox="1"/>
          <p:nvPr>
            <p:custDataLst>
              <p:tags r:id="rId1"/>
            </p:custDataLst>
          </p:nvPr>
        </p:nvSpPr>
        <p:spPr>
          <a:xfrm>
            <a:off x="440690" y="476885"/>
            <a:ext cx="5878195" cy="7613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方法与</a:t>
            </a: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思路</a:t>
            </a:r>
            <a:endParaRPr lang="zh-CN" altLang="en-US" sz="3200" b="1" noProof="0">
              <a:ln>
                <a:noFill/>
              </a:ln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4" name="Text2"/>
          <p:cNvSpPr txBox="1"/>
          <p:nvPr>
            <p:custDataLst>
              <p:tags r:id="rId2"/>
            </p:custDataLst>
          </p:nvPr>
        </p:nvSpPr>
        <p:spPr>
          <a:xfrm>
            <a:off x="440690" y="1412875"/>
            <a:ext cx="4716780" cy="458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1.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图构建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2. 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图探索</a:t>
            </a:r>
            <a:endParaRPr lang="zh-CN" altLang="en-US" b="1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3.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答案推理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30" y="692785"/>
            <a:ext cx="7314565" cy="57797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1"/>
          <p:cNvSpPr txBox="1"/>
          <p:nvPr>
            <p:custDataLst>
              <p:tags r:id="rId1"/>
            </p:custDataLst>
          </p:nvPr>
        </p:nvSpPr>
        <p:spPr>
          <a:xfrm>
            <a:off x="440690" y="548640"/>
            <a:ext cx="5878195" cy="621665"/>
          </a:xfrm>
          <a:prstGeom prst="rect">
            <a:avLst/>
          </a:prstGeom>
          <a:noFill/>
        </p:spPr>
        <p:txBody>
          <a:bodyPr wrap="square" rtlCol="0" anchor="b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实验</a:t>
            </a: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概述</a:t>
            </a:r>
            <a:endParaRPr lang="zh-CN" altLang="en-US" sz="3200" b="1" noProof="0">
              <a:ln>
                <a:noFill/>
              </a:ln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690" y="1170305"/>
            <a:ext cx="5831840" cy="5147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1.</a:t>
            </a: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评估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基准</a:t>
            </a:r>
            <a:endParaRPr lang="zh-CN" altLang="en-US" b="1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多跳长上下文QA</a:t>
            </a: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/单跳长上下文QA</a:t>
            </a:r>
            <a:endParaRPr lang="en-US" altLang="zh-CN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b="1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690" y="3861435"/>
            <a:ext cx="4425315" cy="2273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2.</a:t>
            </a: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 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评估指标</a:t>
            </a:r>
            <a:endParaRPr lang="zh-CN" altLang="en-US" b="1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两级划三类：</a:t>
            </a:r>
            <a:endParaRPr lang="zh-CN" altLang="en-US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LLM-Rating-1（LR-1）和LLM-Rating-2（LR-2）</a:t>
            </a:r>
            <a:endParaRPr lang="zh-CN" altLang="en-US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正确、部分正确、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不正确</a:t>
            </a:r>
            <a:endParaRPr lang="zh-CN" altLang="en-US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2277110"/>
            <a:ext cx="4314825" cy="1285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80100" y="548640"/>
            <a:ext cx="4882515" cy="2331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3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.</a:t>
            </a: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 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方法</a:t>
            </a:r>
            <a:endParaRPr lang="zh-CN" altLang="en-US" b="1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RAG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：Okapi BM25</a:t>
            </a: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/OpenAI API嵌入模型Ada-002</a:t>
            </a:r>
            <a:endParaRPr lang="en-US" altLang="zh-CN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长上下文LLM：GPT-4-128k</a:t>
            </a:r>
            <a:endParaRPr lang="zh-CN" altLang="en-US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基于智能体的方法ReadAgent</a:t>
            </a:r>
            <a:endParaRPr lang="zh-CN" altLang="en-US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9465" y="2821940"/>
            <a:ext cx="4989195" cy="32658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4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.</a:t>
            </a:r>
            <a:r>
              <a:rPr lang="en-US" altLang="zh-CN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 </a:t>
            </a:r>
            <a:r>
              <a:rPr lang="zh-CN" altLang="en-US" b="1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结果</a:t>
            </a:r>
            <a:endParaRPr lang="zh-CN" altLang="en-US" b="1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RAG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：效果最差，可能是</a:t>
            </a: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文本检索难以回忆起包含回答输入问题所需支持事实的所有块</a:t>
            </a:r>
            <a:endParaRPr lang="en-US" altLang="zh-CN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长上下文LLM：效果优于</a:t>
            </a: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RAG</a:t>
            </a:r>
            <a:endParaRPr lang="en-US" altLang="zh-CN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基于智能体的方法：效果最佳且多跳长上下文任务中表现良好。效果同直接向</a:t>
            </a:r>
            <a:r>
              <a:rPr lang="en-US" altLang="zh-CN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LLM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提供事实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接近，可能是</a:t>
            </a:r>
            <a:r>
              <a:rPr lang="zh-CN" altLang="en-US" sz="160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因为包括预先规划、反思和各种行动，还包括使用包含关键信息的图形，促进智能体搜索正确的支持事实。</a:t>
            </a:r>
            <a:endParaRPr lang="zh-CN" altLang="en-US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60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1"/>
          <p:cNvSpPr txBox="1"/>
          <p:nvPr>
            <p:custDataLst>
              <p:tags r:id="rId1"/>
            </p:custDataLst>
          </p:nvPr>
        </p:nvSpPr>
        <p:spPr>
          <a:xfrm>
            <a:off x="479425" y="405130"/>
            <a:ext cx="5878195" cy="77152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思源黑体 CN" panose="020B0500000000000000" pitchFamily="34" charset="-122"/>
              </a:rPr>
              <a:t>实验概述</a:t>
            </a:r>
            <a:endParaRPr lang="zh-CN" altLang="en-US" sz="3200" b="1" noProof="0">
              <a:ln>
                <a:noFill/>
              </a:ln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4" name="Text2"/>
          <p:cNvSpPr txBox="1"/>
          <p:nvPr>
            <p:custDataLst>
              <p:tags r:id="rId2"/>
            </p:custDataLst>
          </p:nvPr>
        </p:nvSpPr>
        <p:spPr>
          <a:xfrm>
            <a:off x="440690" y="1341120"/>
            <a:ext cx="10019030" cy="517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5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.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其他评估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：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1. 极长上下文任务上的评估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：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GraphReader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优于其他，原因可能是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随着上下文长度的增加，"中间迷失"效应对GPT-4-128k的影响变得越来越严重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2.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消融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研究：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节点选择的效果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ea"/>
                <a:sym typeface="思源黑体 CN" panose="020B0500000000000000" pitchFamily="34" charset="-122"/>
              </a:rPr>
              <a:t>/初始节点数量的影响/块大小的影响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YOO_CHATSHAPE_TYPE" val="YOO_CHATSHAPE_TITLE"/>
</p:tagLst>
</file>

<file path=ppt/tags/tag10.xml><?xml version="1.0" encoding="utf-8"?>
<p:tagLst xmlns:p="http://schemas.openxmlformats.org/presentationml/2006/main">
  <p:tag name="YOO_CHAT_DIAGRAM_SHAPETYPE" val="YOO_CHAT_DIAGRAM_NUM"/>
  <p:tag name="YOO_CHATSHAPE_TYPE" val="YOO_CHATSHAPE_NUM"/>
  <p:tag name="KSO_WM_DIAGRAM_VIRTUALLY_FRAME" val="{&quot;height&quot;:239.5086614173229,&quot;left&quot;:343.7935433070865,&quot;top&quot;:154.3499212598425,&quot;width&quot;:517.9103937007876}"/>
</p:tagLst>
</file>

<file path=ppt/tags/tag11.xml><?xml version="1.0" encoding="utf-8"?>
<p:tagLst xmlns:p="http://schemas.openxmlformats.org/presentationml/2006/main">
  <p:tag name="YOO_CHATSHAPE_ITEM" val="2"/>
  <p:tag name="YOO_CHATSHAPE_TYPE" val="YOO_CHATSHAPE_ITEM"/>
  <p:tag name="KSO_WM_DIAGRAM_VIRTUALLY_FRAME" val="{&quot;height&quot;:239.5086614173229,&quot;left&quot;:343.7935433070865,&quot;top&quot;:154.3499212598425,&quot;width&quot;:517.9103937007876}"/>
</p:tagLst>
</file>

<file path=ppt/tags/tag12.xml><?xml version="1.0" encoding="utf-8"?>
<p:tagLst xmlns:p="http://schemas.openxmlformats.org/presentationml/2006/main">
  <p:tag name="YOO_CHAT_DIAGRAM_SHAPETYPE" val="YOO_CHATSHAPE_DIAGRAM_TITLE"/>
  <p:tag name="KSO_WM_DIAGRAM_VIRTUALLY_FRAME" val="{&quot;height&quot;:239.5086614173229,&quot;left&quot;:343.7935433070865,&quot;top&quot;:154.3499212598425,&quot;width&quot;:517.9103937007876}"/>
</p:tagLst>
</file>

<file path=ppt/tags/tag13.xml><?xml version="1.0" encoding="utf-8"?>
<p:tagLst xmlns:p="http://schemas.openxmlformats.org/presentationml/2006/main">
  <p:tag name="YOO_CHAT_DIAGRAM_SHAPETYPE" val="YOO_CHAT_DIAGRAM_NUM"/>
  <p:tag name="YOO_CHATSHAPE_TYPE" val="YOO_CHATSHAPE_NUM"/>
  <p:tag name="KSO_WM_DIAGRAM_VIRTUALLY_FRAME" val="{&quot;height&quot;:239.5086614173229,&quot;left&quot;:343.7935433070865,&quot;top&quot;:154.3499212598425,&quot;width&quot;:517.9103937007876}"/>
</p:tagLst>
</file>

<file path=ppt/tags/tag14.xml><?xml version="1.0" encoding="utf-8"?>
<p:tagLst xmlns:p="http://schemas.openxmlformats.org/presentationml/2006/main">
  <p:tag name="AIGCCREATORID" val="AIGC生成内容仅供参考-2024/7/16 21:06:25"/>
  <p:tag name="YOO_CHATPAGE_TYPE" val="YOO_CHATPAGE_CATLOG"/>
</p:tagLst>
</file>

<file path=ppt/tags/tag15.xml><?xml version="1.0" encoding="utf-8"?>
<p:tagLst xmlns:p="http://schemas.openxmlformats.org/presentationml/2006/main">
  <p:tag name="YOO_CHATSHAPE_TYPE" val="YOO_CHATSHAPE_TITLE"/>
</p:tagLst>
</file>

<file path=ppt/tags/tag16.xml><?xml version="1.0" encoding="utf-8"?>
<p:tagLst xmlns:p="http://schemas.openxmlformats.org/presentationml/2006/main">
  <p:tag name="TAG_CHATSHAPE_SUBTITLE_TYPE" val="TAG_CHATSHAPE_SUBTITLE_ENGLISH"/>
  <p:tag name="YOO_CHATSHAPE_TYPE" val="YOO_CHATSHAPE_SUBTITLE"/>
</p:tagLst>
</file>

<file path=ppt/tags/tag17.xml><?xml version="1.0" encoding="utf-8"?>
<p:tagLst xmlns:p="http://schemas.openxmlformats.org/presentationml/2006/main">
  <p:tag name="YOO_CHATPAGE_CHATPER" val="0"/>
  <p:tag name="YOO_CHATSHAPE_TYPE" val="YOO_CHATSHAPE_NUM"/>
</p:tagLst>
</file>

<file path=ppt/tags/tag18.xml><?xml version="1.0" encoding="utf-8"?>
<p:tagLst xmlns:p="http://schemas.openxmlformats.org/presentationml/2006/main">
  <p:tag name="AIGCCREATORID" val="AIGC生成内容仅供参考-2024/7/16 21:06:25"/>
  <p:tag name="YOO_CHAPTER_ID" val="0"/>
  <p:tag name="YOO_CHATPAGE_TYPE" val="YOO_CHATPAGE_CHATPER"/>
</p:tagLst>
</file>

<file path=ppt/tags/tag19.xml><?xml version="1.0" encoding="utf-8"?>
<p:tagLst xmlns:p="http://schemas.openxmlformats.org/presentationml/2006/main">
  <p:tag name="KSO_WM_BEAUTIFY_FLAG" val=""/>
  <p:tag name="YOO_CHATSHAPE_TYPE" val="YOO_CHATSHAPE_TITLE"/>
</p:tagLst>
</file>

<file path=ppt/tags/tag2.xml><?xml version="1.0" encoding="utf-8"?>
<p:tagLst xmlns:p="http://schemas.openxmlformats.org/presentationml/2006/main">
  <p:tag name="TAG_CHATSHAPE_SUBTITLE_TYPE" val="TAG_CHATSHAPE_SUBTITLE_ENGLISH"/>
  <p:tag name="YOO_CHATSHAPE_TYPE" val="YOO_CHATSHAPE_SUBTITLE"/>
</p:tagLst>
</file>

<file path=ppt/tags/tag20.xml><?xml version="1.0" encoding="utf-8"?>
<p:tagLst xmlns:p="http://schemas.openxmlformats.org/presentationml/2006/main">
  <p:tag name="AIGCCREATORID" val="AIGC生成内容仅供参考-2024/7/16 21:06:25"/>
  <p:tag name="TAG_CONTENT_TYPE" val="1标题1内容3图"/>
  <p:tag name="YOO_CHAPTER_ID" val="0"/>
  <p:tag name="YOO_CHATPAGE_TYPE" val="YOO_CHATPAGE_CONTENT"/>
  <p:tag name="YOO_SECTION_ID" val="0"/>
</p:tagLst>
</file>

<file path=ppt/tags/tag21.xml><?xml version="1.0" encoding="utf-8"?>
<p:tagLst xmlns:p="http://schemas.openxmlformats.org/presentationml/2006/main">
  <p:tag name="KSO_WM_BEAUTIFY_FLAG" val=""/>
  <p:tag name="YOO_CHATSHAPE_TYPE" val="YOO_CHATSHAPE_TITLE"/>
</p:tagLst>
</file>

<file path=ppt/tags/tag22.xml><?xml version="1.0" encoding="utf-8"?>
<p:tagLst xmlns:p="http://schemas.openxmlformats.org/presentationml/2006/main">
  <p:tag name="KSO_WM_BEAUTIFY_FLAG" val=""/>
  <p:tag name="YOO_CHATSHAPE_TYPE" val="YOO_CHATSHAPE_CONTENT"/>
</p:tagLst>
</file>

<file path=ppt/tags/tag23.xml><?xml version="1.0" encoding="utf-8"?>
<p:tagLst xmlns:p="http://schemas.openxmlformats.org/presentationml/2006/main">
  <p:tag name="AIGCCREATORID" val="AIGC生成内容仅供参考-2024/7/16 21:06:25"/>
  <p:tag name="TAG_CONTENT_TYPE" val="1标题1内容3图"/>
  <p:tag name="YOO_CHAPTER_ID" val="0"/>
  <p:tag name="YOO_CHATPAGE_TYPE" val="YOO_CHATPAGE_CONTENT"/>
  <p:tag name="YOO_SECTION_ID" val="0"/>
</p:tagLst>
</file>

<file path=ppt/tags/tag24.xml><?xml version="1.0" encoding="utf-8"?>
<p:tagLst xmlns:p="http://schemas.openxmlformats.org/presentationml/2006/main">
  <p:tag name="YOO_CHATSHAPE_TYPE" val="YOO_CHATSHAPE_TITLE"/>
</p:tagLst>
</file>

<file path=ppt/tags/tag25.xml><?xml version="1.0" encoding="utf-8"?>
<p:tagLst xmlns:p="http://schemas.openxmlformats.org/presentationml/2006/main">
  <p:tag name="TAG_CHATSHAPE_SUBTITLE_TYPE" val="TAG_CHATSHAPE_SUBTITLE_ENGLISH"/>
  <p:tag name="YOO_CHATSHAPE_TYPE" val="YOO_CHATSHAPE_SUBTITLE"/>
</p:tagLst>
</file>

<file path=ppt/tags/tag26.xml><?xml version="1.0" encoding="utf-8"?>
<p:tagLst xmlns:p="http://schemas.openxmlformats.org/presentationml/2006/main">
  <p:tag name="YOO_CHATPAGE_CHATPER" val="1"/>
  <p:tag name="YOO_CHATSHAPE_TYPE" val="YOO_CHATSHAPE_NUM"/>
</p:tagLst>
</file>

<file path=ppt/tags/tag27.xml><?xml version="1.0" encoding="utf-8"?>
<p:tagLst xmlns:p="http://schemas.openxmlformats.org/presentationml/2006/main">
  <p:tag name="AIGCCREATORID" val="AIGC生成内容仅供参考-2024/7/16 21:06:25"/>
  <p:tag name="YOO_CHAPTER_ID" val="1"/>
  <p:tag name="YOO_CHATPAGE_TYPE" val="YOO_CHATPAGE_CHATPER"/>
</p:tagLst>
</file>

<file path=ppt/tags/tag28.xml><?xml version="1.0" encoding="utf-8"?>
<p:tagLst xmlns:p="http://schemas.openxmlformats.org/presentationml/2006/main">
  <p:tag name="KSO_WM_BEAUTIFY_FLAG" val=""/>
  <p:tag name="YOO_CHATSHAPE_TYPE" val="YOO_CHATSHAPE_TITLE"/>
</p:tagLst>
</file>

<file path=ppt/tags/tag29.xml><?xml version="1.0" encoding="utf-8"?>
<p:tagLst xmlns:p="http://schemas.openxmlformats.org/presentationml/2006/main">
  <p:tag name="KSO_WM_BEAUTIFY_FLAG" val=""/>
  <p:tag name="YOO_CHATSHAPE_TYPE" val="YOO_CHATSHAPE_CONTENT"/>
</p:tagLst>
</file>

<file path=ppt/tags/tag3.xml><?xml version="1.0" encoding="utf-8"?>
<p:tagLst xmlns:p="http://schemas.openxmlformats.org/presentationml/2006/main">
  <p:tag name="YOO_CHATSHAPE_TYPE" val="YOO_CHATSHAPE_DATE"/>
</p:tagLst>
</file>

<file path=ppt/tags/tag30.xml><?xml version="1.0" encoding="utf-8"?>
<p:tagLst xmlns:p="http://schemas.openxmlformats.org/presentationml/2006/main">
  <p:tag name="AIGCCREATORID" val="AIGC生成内容仅供参考-2024/7/16 21:06:25"/>
  <p:tag name="TAG_CONTENT_TYPE" val="1标题1内容3图"/>
  <p:tag name="YOO_CHAPTER_ID" val="0"/>
  <p:tag name="YOO_CHATPAGE_TYPE" val="YOO_CHATPAGE_CONTENT"/>
  <p:tag name="YOO_SECTION_ID" val="0"/>
</p:tagLst>
</file>

<file path=ppt/tags/tag31.xml><?xml version="1.0" encoding="utf-8"?>
<p:tagLst xmlns:p="http://schemas.openxmlformats.org/presentationml/2006/main">
  <p:tag name="KSO_WM_BEAUTIFY_FLAG" val=""/>
  <p:tag name="YOO_CHATSHAPE_TYPE" val="YOO_CHATSHAPE_TITLE"/>
</p:tagLst>
</file>

<file path=ppt/tags/tag32.xml><?xml version="1.0" encoding="utf-8"?>
<p:tagLst xmlns:p="http://schemas.openxmlformats.org/presentationml/2006/main">
  <p:tag name="AIGCCREATORID" val="AIGC生成内容仅供参考-2024/7/16 21:06:25"/>
  <p:tag name="TAG_CONTENT_TYPE" val="1标题1内容3图"/>
  <p:tag name="YOO_CHAPTER_ID" val="0"/>
  <p:tag name="YOO_CHATPAGE_TYPE" val="YOO_CHATPAGE_CONTENT"/>
  <p:tag name="YOO_SECTION_ID" val="0"/>
</p:tagLst>
</file>

<file path=ppt/tags/tag33.xml><?xml version="1.0" encoding="utf-8"?>
<p:tagLst xmlns:p="http://schemas.openxmlformats.org/presentationml/2006/main">
  <p:tag name="KSO_WM_BEAUTIFY_FLAG" val=""/>
  <p:tag name="YOO_CHATSHAPE_TYPE" val="YOO_CHATSHAPE_TITLE"/>
</p:tagLst>
</file>

<file path=ppt/tags/tag34.xml><?xml version="1.0" encoding="utf-8"?>
<p:tagLst xmlns:p="http://schemas.openxmlformats.org/presentationml/2006/main">
  <p:tag name="KSO_WM_BEAUTIFY_FLAG" val=""/>
  <p:tag name="YOO_CHATSHAPE_TYPE" val="YOO_CHATSHAPE_CONTENT"/>
</p:tagLst>
</file>

<file path=ppt/tags/tag35.xml><?xml version="1.0" encoding="utf-8"?>
<p:tagLst xmlns:p="http://schemas.openxmlformats.org/presentationml/2006/main">
  <p:tag name="AIGCCREATORID" val="AIGC生成内容仅供参考-2024/7/16 21:06:25"/>
  <p:tag name="TAG_CONTENT_TYPE" val="1标题1内容3图"/>
  <p:tag name="YOO_CHAPTER_ID" val="0"/>
  <p:tag name="YOO_CHATPAGE_TYPE" val="YOO_CHATPAGE_CONTENT"/>
  <p:tag name="YOO_SECTION_ID" val="0"/>
</p:tagLst>
</file>

<file path=ppt/tags/tag36.xml><?xml version="1.0" encoding="utf-8"?>
<p:tagLst xmlns:p="http://schemas.openxmlformats.org/presentationml/2006/main">
  <p:tag name="YOO_CHATSHAPE_TYPE" val="YOO_CHATSHAPE_TITLE"/>
</p:tagLst>
</file>

<file path=ppt/tags/tag37.xml><?xml version="1.0" encoding="utf-8"?>
<p:tagLst xmlns:p="http://schemas.openxmlformats.org/presentationml/2006/main">
  <p:tag name="TAG_CHATSHAPE_SUBTITLE_TYPE" val="TAG_CHATSHAPE_SUBTITLE_ENGLISH"/>
  <p:tag name="YOO_CHATSHAPE_TYPE" val="YOO_CHATSHAPE_SUBTITLE"/>
</p:tagLst>
</file>

<file path=ppt/tags/tag38.xml><?xml version="1.0" encoding="utf-8"?>
<p:tagLst xmlns:p="http://schemas.openxmlformats.org/presentationml/2006/main">
  <p:tag name="YOO_CHATPAGE_CHATPER" val="2"/>
  <p:tag name="YOO_CHATSHAPE_TYPE" val="YOO_CHATSHAPE_NUM"/>
</p:tagLst>
</file>

<file path=ppt/tags/tag39.xml><?xml version="1.0" encoding="utf-8"?>
<p:tagLst xmlns:p="http://schemas.openxmlformats.org/presentationml/2006/main">
  <p:tag name="AIGCCREATORID" val="AIGC生成内容仅供参考-2024/7/16 21:06:25"/>
  <p:tag name="YOO_CHAPTER_ID" val="2"/>
  <p:tag name="YOO_CHATPAGE_TYPE" val="YOO_CHATPAGE_CHATPER"/>
</p:tagLst>
</file>

<file path=ppt/tags/tag4.xml><?xml version="1.0" encoding="utf-8"?>
<p:tagLst xmlns:p="http://schemas.openxmlformats.org/presentationml/2006/main">
  <p:tag name="AIGCCREATORID" val="AIGC生成内容仅供参考-2024/7/16 21:06:25"/>
  <p:tag name="YOO_CHATPAGE_TYPE" val="YOO_CHATPAGE_COVER"/>
</p:tagLst>
</file>

<file path=ppt/tags/tag40.xml><?xml version="1.0" encoding="utf-8"?>
<p:tagLst xmlns:p="http://schemas.openxmlformats.org/presentationml/2006/main">
  <p:tag name="KSO_WM_BEAUTIFY_FLAG" val=""/>
  <p:tag name="YOO_CHATSHAPE_TYPE" val="YOO_CHATSHAPE_TITLE"/>
</p:tagLst>
</file>

<file path=ppt/tags/tag41.xml><?xml version="1.0" encoding="utf-8"?>
<p:tagLst xmlns:p="http://schemas.openxmlformats.org/presentationml/2006/main">
  <p:tag name="KSO_WM_BEAUTIFY_FLAG" val=""/>
  <p:tag name="YOO_CHATSHAPE_TYPE" val="YOO_CHATSHAPE_CONTENT"/>
</p:tagLst>
</file>

<file path=ppt/tags/tag42.xml><?xml version="1.0" encoding="utf-8"?>
<p:tagLst xmlns:p="http://schemas.openxmlformats.org/presentationml/2006/main">
  <p:tag name="AIGCCREATORID" val="AIGC生成内容仅供参考-2024/7/16 21:06:25"/>
  <p:tag name="TAG_CONTENT_TYPE" val="1标题1内容2图"/>
  <p:tag name="YOO_CHAPTER_ID" val="2"/>
  <p:tag name="YOO_CHATPAGE_TYPE" val="YOO_CHATPAGE_CONTENT"/>
  <p:tag name="YOO_SECTION_ID" val="0"/>
</p:tagLst>
</file>

<file path=ppt/tags/tag43.xml><?xml version="1.0" encoding="utf-8"?>
<p:tagLst xmlns:p="http://schemas.openxmlformats.org/presentationml/2006/main">
  <p:tag name="KSO_WM_BEAUTIFY_FLAG" val=""/>
  <p:tag name="YOO_CHATSHAPE_TYPE" val="YOO_CHATSHAPE_TITLE"/>
</p:tagLst>
</file>

<file path=ppt/tags/tag44.xml><?xml version="1.0" encoding="utf-8"?>
<p:tagLst xmlns:p="http://schemas.openxmlformats.org/presentationml/2006/main">
  <p:tag name="KSO_WM_BEAUTIFY_FLAG" val=""/>
  <p:tag name="YOO_CHATSHAPE_TYPE" val="YOO_CHATSHAPE_CONTENT"/>
</p:tagLst>
</file>

<file path=ppt/tags/tag45.xml><?xml version="1.0" encoding="utf-8"?>
<p:tagLst xmlns:p="http://schemas.openxmlformats.org/presentationml/2006/main">
  <p:tag name="AIGCCREATORID" val="AIGC生成内容仅供参考-2024/7/16 21:06:25"/>
  <p:tag name="TAG_CONTENT_TYPE" val="1标题1内容2图"/>
  <p:tag name="YOO_CHAPTER_ID" val="2"/>
  <p:tag name="YOO_CHATPAGE_TYPE" val="YOO_CHATPAGE_CONTENT"/>
  <p:tag name="YOO_SECTION_ID" val="0"/>
</p:tagLst>
</file>

<file path=ppt/tags/tag46.xml><?xml version="1.0" encoding="utf-8"?>
<p:tagLst xmlns:p="http://schemas.openxmlformats.org/presentationml/2006/main">
  <p:tag name="KSO_WM_BEAUTIFY_FLAG" val=""/>
  <p:tag name="YOO_CHATSHAPE_TYPE" val="YOO_CHATSHAPE_TITLE"/>
</p:tagLst>
</file>

<file path=ppt/tags/tag47.xml><?xml version="1.0" encoding="utf-8"?>
<p:tagLst xmlns:p="http://schemas.openxmlformats.org/presentationml/2006/main">
  <p:tag name="KSO_WM_BEAUTIFY_FLAG" val=""/>
  <p:tag name="YOO_CHATSHAPE_TYPE" val="YOO_CHATSHAPE_CONTENT"/>
</p:tagLst>
</file>

<file path=ppt/tags/tag48.xml><?xml version="1.0" encoding="utf-8"?>
<p:tagLst xmlns:p="http://schemas.openxmlformats.org/presentationml/2006/main">
  <p:tag name="AIGCCREATORID" val="AIGC生成内容仅供参考-2024/7/16 21:06:25"/>
  <p:tag name="TAG_CONTENT_TYPE" val="1标题1内容2图"/>
  <p:tag name="YOO_CHAPTER_ID" val="2"/>
  <p:tag name="YOO_CHATPAGE_TYPE" val="YOO_CHATPAGE_CONTENT"/>
  <p:tag name="YOO_SECTION_ID" val="0"/>
</p:tagLst>
</file>

<file path=ppt/tags/tag49.xml><?xml version="1.0" encoding="utf-8"?>
<p:tagLst xmlns:p="http://schemas.openxmlformats.org/presentationml/2006/main">
  <p:tag name="KSO_WM_BEAUTIFY_FLAG" val=""/>
  <p:tag name="YOO_CHATSHAPE_TYPE" val="YOO_CHATSHAPE_TITLE"/>
</p:tagLst>
</file>

<file path=ppt/tags/tag5.xml><?xml version="1.0" encoding="utf-8"?>
<p:tagLst xmlns:p="http://schemas.openxmlformats.org/presentationml/2006/main">
  <p:tag name="YOO_CHATSHAPE_ITEM" val="1"/>
  <p:tag name="YOO_CHATSHAPE_TYPE" val="YOO_CHATSHAPE_ITEM"/>
  <p:tag name="KSO_WM_DIAGRAM_VIRTUALLY_FRAME" val="{&quot;height&quot;:239.5086614173229,&quot;left&quot;:343.7935433070865,&quot;top&quot;:154.3499212598425,&quot;width&quot;:517.9103937007876}"/>
</p:tagLst>
</file>

<file path=ppt/tags/tag50.xml><?xml version="1.0" encoding="utf-8"?>
<p:tagLst xmlns:p="http://schemas.openxmlformats.org/presentationml/2006/main">
  <p:tag name="KSO_WM_BEAUTIFY_FLAG" val=""/>
  <p:tag name="YOO_CHATSHAPE_TYPE" val="YOO_CHATSHAPE_CONTENT"/>
</p:tagLst>
</file>

<file path=ppt/tags/tag51.xml><?xml version="1.0" encoding="utf-8"?>
<p:tagLst xmlns:p="http://schemas.openxmlformats.org/presentationml/2006/main">
  <p:tag name="AIGCCREATORID" val="AIGC生成内容仅供参考-2024/7/16 21:06:25"/>
  <p:tag name="TAG_CONTENT_TYPE" val="1标题1内容2图"/>
  <p:tag name="YOO_CHAPTER_ID" val="2"/>
  <p:tag name="YOO_CHATPAGE_TYPE" val="YOO_CHATPAGE_CONTENT"/>
  <p:tag name="YOO_SECTION_ID" val="0"/>
</p:tagLst>
</file>

<file path=ppt/tags/tag52.xml><?xml version="1.0" encoding="utf-8"?>
<p:tagLst xmlns:p="http://schemas.openxmlformats.org/presentationml/2006/main">
  <p:tag name="YOO_CHATSHAPE_TYPE" val="YOO_CHATSHAPE_TITLE"/>
</p:tagLst>
</file>

<file path=ppt/tags/tag53.xml><?xml version="1.0" encoding="utf-8"?>
<p:tagLst xmlns:p="http://schemas.openxmlformats.org/presentationml/2006/main">
  <p:tag name="YOO_CHATSHAPE_TYPE" val="YOO_CHATSHAPE_SUBTITLE"/>
</p:tagLst>
</file>

<file path=ppt/tags/tag54.xml><?xml version="1.0" encoding="utf-8"?>
<p:tagLst xmlns:p="http://schemas.openxmlformats.org/presentationml/2006/main">
  <p:tag name="YOO_CHATSHAPE_TYPE" val="YOO_CHATSHAPE_DATE"/>
</p:tagLst>
</file>

<file path=ppt/tags/tag55.xml><?xml version="1.0" encoding="utf-8"?>
<p:tagLst xmlns:p="http://schemas.openxmlformats.org/presentationml/2006/main">
  <p:tag name="AIGCCREATORID" val="AIGC生成内容仅供参考-2024/7/16 21:06:25"/>
  <p:tag name="YOO_CHATPAGE_TYPE" val="YOO_CHATPAGE_END"/>
</p:tagLst>
</file>

<file path=ppt/tags/tag56.xml><?xml version="1.0" encoding="utf-8"?>
<p:tagLst xmlns:p="http://schemas.openxmlformats.org/presentationml/2006/main">
  <p:tag name="AIGCCREATORID" val="AIGC生成内容仅供参考-2024/7/16 21:06:16"/>
  <p:tag name="TAG_PRESENTATION_STYLE" val="商务"/>
  <p:tag name="TAG_PRESENTATION_TEMPLATE" val="{&quot;image&quot;:&quot;https://image.yoojober.com/chatppt/2024-07/60deadc7dd1a957e622bb9fa23aae8a2.jpg&quot;,&quot;sub_images&quot;:[],&quot;title&quot;:&quot;思考与拓展&quot;,&quot;style&quot;:&quot;商务&quot;,&quot;template_type&quot;:&quot;插图&quot;,&quot;isVector&quot;:false,&quot;color&quot;:&quot;青色&quot;,&quot;colorList&quot;:[&quot;#022A26&quot;,&quot;#FFFFFF&quot;,&quot;#FFFFFF&quot;,&quot;#1F2D2B&quot;,&quot;#35CEBA&quot;,&quot;#F8FFAE&quot;,&quot;#72EFDD&quot;,&quot;#64DFDF&quot;,&quot;#56CFE1&quot;,&quot;#48BFE3&quot;,&quot;#000D10&quot;,&quot;#00252E&quot;],&quot;scene&quot;:&quot;summary&quot;,&quot;group&quot;:&quot;group_3&quot;,&quot;cover_id&quot;:&quot;3mETy9XQEjjt&quot;,&quot;end_id&quot;:&quot;NXvSHPYHHkhP&quot;,&quot;catalog_id&quot;:&quot;98zaYe8caaNX&quot;,&quot;chapter_id&quot;:&quot;8gH94s9cmEHR&quot;,&quot;content_ids&quot;:[],&quot;picture_url&quot;:&quot;&quot;,&quot;isuse&quot;:true,&quot;theme_colors&quot;:[],&quot;company&quot;:&quot;&quot;,&quot;logo_left&quot;:false,&quot;logoLight&quot;:&quot;&quot;,&quot;logoDark&quot;:&quot;&quot;,&quot;school&quot;:&quot;&quot;,&quot;isCollect&quot;:false,&quot;data_id&quot;:&quot;67ffac26560e658bb481815b186cd9fb&quot;,&quot;userName&quot;:&quot;&quot;}"/>
  <p:tag name="YOO_PPT_THEMETITLE" val="思考与拓展"/>
  <p:tag name="YOO_PPT_THEMEWORD" val="思考与拓展"/>
  <p:tag name="commondata" val="eyJoZGlkIjoiYjZiNTAyZWE1N2M5ZTk0NzBkZmQ4ZDIzY2RkODc0MTQifQ=="/>
</p:tagLst>
</file>

<file path=ppt/tags/tag6.xml><?xml version="1.0" encoding="utf-8"?>
<p:tagLst xmlns:p="http://schemas.openxmlformats.org/presentationml/2006/main">
  <p:tag name="YOO_CHAT_DIAGRAM_SHAPETYPE" val="YOO_CHATSHAPE_DIAGRAM_TITLE"/>
  <p:tag name="KSO_WM_DIAGRAM_VIRTUALLY_FRAME" val="{&quot;height&quot;:239.5086614173229,&quot;left&quot;:343.7935433070865,&quot;top&quot;:154.3499212598425,&quot;width&quot;:517.9103937007876}"/>
</p:tagLst>
</file>

<file path=ppt/tags/tag7.xml><?xml version="1.0" encoding="utf-8"?>
<p:tagLst xmlns:p="http://schemas.openxmlformats.org/presentationml/2006/main">
  <p:tag name="YOO_CHAT_DIAGRAM_SHAPETYPE" val="YOO_CHAT_DIAGRAM_NUM"/>
  <p:tag name="YOO_CHATSHAPE_TYPE" val="YOO_CHATSHAPE_NUM"/>
  <p:tag name="KSO_WM_DIAGRAM_VIRTUALLY_FRAME" val="{&quot;height&quot;:239.5086614173229,&quot;left&quot;:343.7935433070865,&quot;top&quot;:154.3499212598425,&quot;width&quot;:517.9103937007876}"/>
</p:tagLst>
</file>

<file path=ppt/tags/tag8.xml><?xml version="1.0" encoding="utf-8"?>
<p:tagLst xmlns:p="http://schemas.openxmlformats.org/presentationml/2006/main">
  <p:tag name="YOO_CHATSHAPE_ITEM" val="3"/>
  <p:tag name="YOO_CHATSHAPE_TYPE" val="YOO_CHATSHAPE_ITEM"/>
  <p:tag name="KSO_WM_DIAGRAM_VIRTUALLY_FRAME" val="{&quot;height&quot;:239.5086614173229,&quot;left&quot;:343.7935433070865,&quot;top&quot;:154.3499212598425,&quot;width&quot;:517.9103937007876}"/>
</p:tagLst>
</file>

<file path=ppt/tags/tag9.xml><?xml version="1.0" encoding="utf-8"?>
<p:tagLst xmlns:p="http://schemas.openxmlformats.org/presentationml/2006/main">
  <p:tag name="YOO_CHAT_DIAGRAM_SHAPETYPE" val="YOO_CHATSHAPE_DIAGRAM_TITLE"/>
  <p:tag name="KSO_WM_DIAGRAM_VIRTUALLY_FRAME" val="{&quot;height&quot;:239.5086614173229,&quot;left&quot;:343.7935433070865,&quot;top&quot;:154.3499212598425,&quot;width&quot;:517.9103937007876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22A26"/>
      </a:dk1>
      <a:lt1>
        <a:srgbClr val="FFFFFF"/>
      </a:lt1>
      <a:dk2>
        <a:srgbClr val="FFFFFF"/>
      </a:dk2>
      <a:lt2>
        <a:srgbClr val="1F2D2B"/>
      </a:lt2>
      <a:accent1>
        <a:srgbClr val="35CEBA"/>
      </a:accent1>
      <a:accent2>
        <a:srgbClr val="F8FFAE"/>
      </a:accent2>
      <a:accent3>
        <a:srgbClr val="72EFDD"/>
      </a:accent3>
      <a:accent4>
        <a:srgbClr val="64DFDF"/>
      </a:accent4>
      <a:accent5>
        <a:srgbClr val="56CFE1"/>
      </a:accent5>
      <a:accent6>
        <a:srgbClr val="48BFE3"/>
      </a:accent6>
      <a:hlink>
        <a:srgbClr val="000D10"/>
      </a:hlink>
      <a:folHlink>
        <a:srgbClr val="00252E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WPS 演示</Application>
  <PresentationFormat>宽屏</PresentationFormat>
  <Paragraphs>179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DengXian</vt:lpstr>
      <vt:lpstr>Microsoft YaHei</vt:lpstr>
      <vt:lpstr>Avenir LT Pro 65 Medium</vt:lpstr>
      <vt:lpstr>Segoe Print</vt:lpstr>
      <vt:lpstr>Inter Medium</vt:lpstr>
      <vt:lpstr>MV Boli</vt:lpstr>
      <vt:lpstr>字体圈欣意冠黑体</vt:lpstr>
      <vt:lpstr>SimHei</vt:lpstr>
      <vt:lpstr>Open Sans</vt:lpstr>
      <vt:lpstr>思源黑体 CN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AIGC生成内容仅供参考-2024/7/16 21:06:25</cp:keywords>
  <cp:lastModifiedBy>長護</cp:lastModifiedBy>
  <cp:revision>154</cp:revision>
  <cp:lastPrinted>2024-07-16T21:06:00Z</cp:lastPrinted>
  <dcterms:created xsi:type="dcterms:W3CDTF">2024-07-16T13:06:00Z</dcterms:created>
  <dcterms:modified xsi:type="dcterms:W3CDTF">2024-07-19T10:03:00Z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828CB2BACBAD47E182EF962237BB6A12_12</vt:lpwstr>
  </property>
  <property fmtid="{D5CDD505-2E9C-101B-9397-08002B2CF9AE}" pid="3" name="KSOProductBuildVer">
    <vt:lpwstr>2052-12.1.0.16929</vt:lpwstr>
  </property>
</Properties>
</file>