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8"/>
  </p:notesMasterIdLst>
  <p:handoutMasterIdLst>
    <p:handoutMasterId r:id="rId49"/>
  </p:handoutMasterIdLst>
  <p:sldIdLst>
    <p:sldId id="258" r:id="rId3"/>
    <p:sldId id="309" r:id="rId4"/>
    <p:sldId id="310" r:id="rId5"/>
    <p:sldId id="308" r:id="rId6"/>
    <p:sldId id="275" r:id="rId7"/>
    <p:sldId id="286" r:id="rId8"/>
    <p:sldId id="287" r:id="rId9"/>
    <p:sldId id="285" r:id="rId10"/>
    <p:sldId id="289" r:id="rId11"/>
    <p:sldId id="291" r:id="rId12"/>
    <p:sldId id="292" r:id="rId13"/>
    <p:sldId id="290" r:id="rId14"/>
    <p:sldId id="293" r:id="rId15"/>
    <p:sldId id="294" r:id="rId16"/>
    <p:sldId id="295" r:id="rId17"/>
    <p:sldId id="296" r:id="rId18"/>
    <p:sldId id="297" r:id="rId19"/>
    <p:sldId id="298" r:id="rId20"/>
    <p:sldId id="302" r:id="rId21"/>
    <p:sldId id="299" r:id="rId22"/>
    <p:sldId id="300" r:id="rId23"/>
    <p:sldId id="301" r:id="rId24"/>
    <p:sldId id="256" r:id="rId25"/>
    <p:sldId id="257" r:id="rId26"/>
    <p:sldId id="311" r:id="rId27"/>
    <p:sldId id="312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313" r:id="rId44"/>
    <p:sldId id="276" r:id="rId45"/>
    <p:sldId id="278" r:id="rId46"/>
    <p:sldId id="259" r:id="rId47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D"/>
    <a:srgbClr val="4D8AC1"/>
    <a:srgbClr val="4C5E78"/>
    <a:srgbClr val="234777"/>
    <a:srgbClr val="2A558E"/>
    <a:srgbClr val="4117C7"/>
    <a:srgbClr val="0D264F"/>
    <a:srgbClr val="091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58F55BA-02A4-47EB-A656-7278008304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F283CE-DC55-4560-A995-B62B81DD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D17C4-2C26-4DCD-B110-9A6A6BFBF46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D849EE-6FAC-4301-A819-1CA0D87B80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0DD86C-D012-4889-B32C-7FEE6CAE6F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E7DAA-8607-4E51-B2DA-FE1A9328AB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7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8D492-C5AF-4748-AE24-BBD3D818BFA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3E1C-7163-4E1C-B6CF-E5C89AFEF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4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3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2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2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00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8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26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5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4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14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76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69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4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0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4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D3E1C-7163-4E1C-B6CF-E5C89AFEF8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756A-9ED3-4EC1-8819-C2648E7BAEFA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0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E1D1-93CB-457C-9A23-805029E10A3A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3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1F9E-E4B3-41E3-AB84-187369DB3D87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5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553D7-27EB-451C-A34C-D829124E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347C8A-6399-42D3-A245-65EFEA60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F8BB82-0241-4C5A-A083-77FAFC50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578CB-C5BE-4771-BF86-129862C2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B8B62-FE45-4546-8B6D-9F0F026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9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129EF-1571-4F76-9358-321BE94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2D42C-4D1C-42E4-9D70-866C489E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1489FD-E04A-4AA3-B906-B2D4AEE0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3D7BC-365C-4789-BDD8-225224FE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23EA3D-4786-403A-BEEB-E7200ECB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5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1CC3C-70D2-46D9-924A-767108F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59A672-9A2E-4FF1-93E3-E61FFCF3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C7EFD8-379D-4CAA-9DF4-C9E07851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28A9C-AF4F-47DA-940F-8ED690C5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F8056-7146-4C87-A1FD-9CFDADA1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9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11C18-83C1-4FCC-B0DA-1A402D87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DD2EE9-BC31-486F-AAC8-FFC02D8F4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8C684D-7EDA-4B67-8FCE-2C143F16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57C4CC-60F8-43C4-8101-02B73C4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C9F5C4-C149-4E04-8D47-2C611FFF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52630-ACBC-4173-A338-A811A7FB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6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342E0-5896-43D5-BD71-282B4C9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AF7CB2-D24E-4810-AF53-ABB000E6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1FB2CE-51CA-4AFA-B26D-EF909AE7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DA89C0-6765-4110-9A1F-57288D16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8EA8D8-8262-47C9-AAA7-374C65772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FACF56-8D0A-4E4E-B64B-DD1C3A7A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FCD403-30EA-493D-BF6F-E6CF69D7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D57E9A-74A1-4E69-BF56-5F06FB49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88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01266-D061-4E55-B2A0-6BC06257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202CEE-AA01-4C5A-8335-C8C70CB5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ECA9CD-9F2F-4CD6-8B47-19D4872E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F4A414-43D7-4920-AC48-729D687A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25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ED9464-6951-4DCA-A033-2E3291D4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B9F731-86CA-43C1-AC2F-253CA0D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B7C5E-4640-4ACF-B979-5AA7B182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26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7EF3B-2887-4B4C-9790-8CD8249C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837E51-2A7D-45CA-8896-14809D6D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409D01-6189-4AE8-8DF6-A33B6E15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95695B-63AD-4878-ACC5-5A20C29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B899A7-D9FE-4FE0-8C78-AE95B1E7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444717-80BA-47F7-A1D4-5E329E80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FF3-F413-4D76-80F8-AAC7B2DB9B92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31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E37C9-B09D-4DF8-B4F4-ED923FCD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C2B86D-6EE1-4051-AFF2-9B3861D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32FE22-425C-4984-AC80-7E34BD05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B00028-666C-46E7-8859-3052F367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7538B2-BDD6-42D7-BE42-AEE50076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7E5CE4-4C61-4F0F-9AEC-7C946EF5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49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55CF0-92A0-45CC-9D23-26FA41AA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1CC691-CFFF-459B-A201-AFCB2C56E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D7C57-B91A-4AC0-8FFF-274A1E36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D2C36-1708-4B52-8D42-56DAA1A2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2B4A5-4D30-4FB0-9CA3-0874F70A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249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4723AC-0822-4A03-BBC6-D8A3D113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3DE4F-6E2F-4B51-9F51-F4024464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EBC41-F569-451A-A5D5-9558C8F0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F20CCC-944F-4650-AAAB-D621C9F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2AABB-AF69-44F0-AD33-ABD2A660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5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ABE1-2C3F-489F-A6E4-478E69BCC0E8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3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74BB-F44E-47D6-887E-ADF77EBF3026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9F5B-58D1-4020-823B-3BB0C5F05D74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0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D468-FCEB-4431-A869-62DF65308E78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5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2C8A-5DA8-4D95-8504-910EDCA21148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8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1099-6E74-4CC2-8371-464EDCD3E4F7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B7-43BC-4BAF-9729-97A41DD4A3F5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B123-6011-4313-B1AC-AF8F509BDD9B}" type="datetime1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</a:defRPr>
            </a:lvl1pPr>
          </a:lstStyle>
          <a:p>
            <a:fld id="{D3874F66-1139-43CF-8CFD-87F2DA1358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3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6AB4F1-D8BF-46AE-89E7-F0D0006B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A6C996-A9A1-4ED1-A927-EFF77B5B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C023B-847B-4B3F-BB39-B5B9465A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2B68-E616-4083-A4B9-CCAC55BDC46C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20C980-66C6-4CCC-906A-944BDE39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6B0E2-A1DB-4055-97A2-6B4391223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E502-7BA1-4D0B-9A4F-C6DC16119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7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V="1">
            <a:off x="0" y="2245262"/>
            <a:ext cx="12192000" cy="4683760"/>
          </a:xfrm>
          <a:prstGeom prst="rect">
            <a:avLst/>
          </a:prstGeom>
          <a:gradFill>
            <a:gsLst>
              <a:gs pos="0">
                <a:schemeClr val="tx1">
                  <a:alpha val="62000"/>
                </a:schemeClr>
              </a:gs>
              <a:gs pos="26000">
                <a:schemeClr val="tx1">
                  <a:alpha val="58000"/>
                </a:schemeClr>
              </a:gs>
              <a:gs pos="57000">
                <a:schemeClr val="tx1">
                  <a:alpha val="50000"/>
                </a:schemeClr>
              </a:gs>
              <a:gs pos="43000">
                <a:schemeClr val="tx1">
                  <a:alpha val="52000"/>
                </a:schemeClr>
              </a:gs>
              <a:gs pos="35000">
                <a:schemeClr val="tx1">
                  <a:alpha val="55000"/>
                </a:schemeClr>
              </a:gs>
              <a:gs pos="14000">
                <a:schemeClr val="tx1">
                  <a:alpha val="60000"/>
                </a:schemeClr>
              </a:gs>
              <a:gs pos="87000">
                <a:schemeClr val="tx1">
                  <a:alpha val="20000"/>
                </a:schemeClr>
              </a:gs>
              <a:gs pos="73000">
                <a:schemeClr val="tx1">
                  <a:alpha val="30000"/>
                </a:schemeClr>
              </a:gs>
              <a:gs pos="63000">
                <a:schemeClr val="tx1">
                  <a:alpha val="4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091A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直角三角形 18"/>
          <p:cNvSpPr/>
          <p:nvPr/>
        </p:nvSpPr>
        <p:spPr>
          <a:xfrm>
            <a:off x="0" y="2661920"/>
            <a:ext cx="3729849" cy="4196080"/>
          </a:xfrm>
          <a:prstGeom prst="rtTriangle">
            <a:avLst/>
          </a:prstGeom>
          <a:solidFill>
            <a:srgbClr val="091A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9058203" y="3332480"/>
            <a:ext cx="3133796" cy="3525520"/>
          </a:xfrm>
          <a:prstGeom prst="rtTriangle">
            <a:avLst/>
          </a:prstGeom>
          <a:solidFill>
            <a:srgbClr val="CBC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10342879" y="4777740"/>
            <a:ext cx="1849120" cy="2080260"/>
          </a:xfrm>
          <a:prstGeom prst="rtTriangle">
            <a:avLst/>
          </a:prstGeom>
          <a:solidFill>
            <a:srgbClr val="CBCBC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76420" y="1038493"/>
            <a:ext cx="540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rgbClr val="23477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系統分析</a:t>
            </a:r>
            <a:r>
              <a:rPr lang="en-US" altLang="zh-TW" sz="5400" dirty="0">
                <a:solidFill>
                  <a:srgbClr val="23477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5400" dirty="0">
                <a:solidFill>
                  <a:srgbClr val="23477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第二組</a:t>
            </a:r>
            <a:endParaRPr lang="zh-CN" altLang="en-US" sz="5400" dirty="0">
              <a:solidFill>
                <a:srgbClr val="23477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0652" y="2345154"/>
            <a:ext cx="10584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Bone's text sentiment analysis</a:t>
            </a:r>
            <a:endParaRPr lang="zh-CN" altLang="en-US" sz="4000" b="1" spc="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4324" y="4498300"/>
            <a:ext cx="6167755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指導老師：黃文偵 老師 </a:t>
            </a:r>
            <a:endParaRPr lang="en-US" altLang="zh-TW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組員：</a:t>
            </a:r>
            <a:r>
              <a: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C107118109 </a:t>
            </a:r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蕭育州</a:t>
            </a:r>
            <a:endParaRPr lang="en-US" altLang="zh-TW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C107118114 </a:t>
            </a:r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江昶輝</a:t>
            </a:r>
            <a:endParaRPr lang="en-US" altLang="zh-TW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C107118116 </a:t>
            </a:r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鄭世文</a:t>
            </a:r>
            <a:endParaRPr lang="en-US" altLang="zh-TW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C107118125 </a:t>
            </a:r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劉育誠</a:t>
            </a:r>
            <a:endParaRPr lang="en-US" altLang="zh-TW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TW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C107118140 </a:t>
            </a:r>
            <a:r>
              <a:rPr lang="zh-TW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鄭興盛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11040" y="2032000"/>
            <a:ext cx="5862320" cy="0"/>
          </a:xfrm>
          <a:prstGeom prst="line">
            <a:avLst/>
          </a:prstGeom>
          <a:ln w="19050">
            <a:solidFill>
              <a:srgbClr val="09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619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43282" y="640081"/>
            <a:ext cx="2969312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使用案例說明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A293743-5FFF-4A5A-9226-B42C64117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" b="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AF9B95-8000-41AA-BEDF-A88528BC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68448" y="640081"/>
            <a:ext cx="294414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使用案例說明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E533D5A-11C0-4789-AE7F-92294BA41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60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F7A896-B0EF-4ECA-AA6C-B21F0CA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18114" y="640081"/>
            <a:ext cx="2994479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使用案例說明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B3C965F-E2E7-4BA8-8CBE-3E36343F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54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A52FD1-2BFC-4FB8-B7E6-22894CC5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DFD-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系統環境圖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C21F6F1-A8AC-4998-B02D-E01D20AD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67" y="758939"/>
            <a:ext cx="8057085" cy="505071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852D7-40AF-4B22-AE40-48682B8B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DFD-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系統環境圖</a:t>
            </a: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圖</a:t>
            </a: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0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575474A-94F3-4C5A-8291-24E408A09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43" y="740525"/>
            <a:ext cx="7458941" cy="505690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BF9834-0619-4607-8C1B-31D34924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UML-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統一塑模語言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123C874-341B-4F49-A5F2-99686C88B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40" y="859321"/>
            <a:ext cx="7181850" cy="443865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840276-282C-4D50-A446-431A9564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循環圖與活動圖</a:t>
            </a:r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-1</a:t>
            </a:r>
            <a:endParaRPr lang="en-US" altLang="zh-CN" sz="54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450E98-189F-460A-954F-363175AC4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9" y="2742397"/>
            <a:ext cx="3978054" cy="3291840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8CDB37C-AFB6-42B3-A4D4-FBD81BACA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21682"/>
            <a:ext cx="4974336" cy="233793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D80A7-E3E1-436D-B11A-C07C342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循環圖與活動圖</a:t>
            </a:r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-2</a:t>
            </a:r>
            <a:endParaRPr lang="en-US" altLang="zh-CN" sz="54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DF63797-0118-4D8D-A7BA-CD32CCD1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3" y="2742397"/>
            <a:ext cx="4166886" cy="3291840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EEEF081-B08D-4C89-B02F-806264E61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2861043"/>
            <a:ext cx="4974336" cy="30592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709229-A873-458E-9520-ACF5A685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循環圖與活動圖</a:t>
            </a:r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-3</a:t>
            </a:r>
            <a:endParaRPr lang="en-US" altLang="zh-CN" sz="5400" dirty="0"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EE0B11-3CD5-48E0-A50C-389E9BAC8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9" y="2742397"/>
            <a:ext cx="4180114" cy="3291840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B921CD7-9853-4F39-8A6C-43800FCC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2910786"/>
            <a:ext cx="4974336" cy="29597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B63414-2E15-48CA-AB5E-032DC0D6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ERD-</a:t>
            </a:r>
            <a:r>
              <a:rPr lang="zh-TW" altLang="en-US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實體關係圖</a:t>
            </a:r>
            <a:endParaRPr lang="zh-CN" altLang="en-US" sz="28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EAE5B71-3FE5-49B0-8E78-5C363A19E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1" y="898565"/>
            <a:ext cx="11148291" cy="538929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B5B85B-8362-4EA8-94E2-D6841B6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9A2BECF-B676-4832-9416-5F06BAFA5F9B}"/>
              </a:ext>
            </a:extLst>
          </p:cNvPr>
          <p:cNvSpPr txBox="1"/>
          <p:nvPr/>
        </p:nvSpPr>
        <p:spPr>
          <a:xfrm>
            <a:off x="4030463" y="595263"/>
            <a:ext cx="7617040" cy="58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專題摘要：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主要做的是一套情感分析系統，目前的聊天軟體會有一項問題。當你以線上文字的方式與他人進行討論時，你並不會知道對方目前現在的情緒為何，倘若對方說出來的話是開心地說出，但是你卻認為對方的口氣相當差，那其將會造成雙方的誤會。為了解決其問題，本系統將會以輔助的方式，告訴對方文字所呈現的情緒為何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舉例： 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Bone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是一名資安達人、初代骨影，建立了背骨忍者村，同時也是這個超猛的系統測試者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號。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Bone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的名言是「不要把我當白痴」，那是因為，曾經有無數的方式進入他的電腦，但是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bone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達人卻能一一查出，所以他認爲我們都當他是白癡。👊 同時，我們的系統會透過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Bone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平時的發言模式，來判斷「不要把我當白癡」這句話的意思、口氣、情緒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等發表當下的狀態，像是他可能只是說好玩的，抑或是很認真的說這句話。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CB11E0-4B18-48D5-96D5-34650C44F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2" y="1565155"/>
            <a:ext cx="3249987" cy="37276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A7AFB-6E0A-43A8-8F0D-75C34AE0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719309F9-B59E-440E-9A4C-E3A25B9D7B6A}"/>
              </a:ext>
            </a:extLst>
          </p:cNvPr>
          <p:cNvSpPr txBox="1"/>
          <p:nvPr/>
        </p:nvSpPr>
        <p:spPr>
          <a:xfrm>
            <a:off x="812293" y="181145"/>
            <a:ext cx="4577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專題內容</a:t>
            </a:r>
            <a:endParaRPr lang="zh-CN" altLang="en-US" sz="34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5">
            <a:extLst>
              <a:ext uri="{FF2B5EF4-FFF2-40B4-BE49-F238E27FC236}">
                <a16:creationId xmlns:a16="http://schemas.microsoft.com/office/drawing/2014/main" id="{1A2CFBF8-D05D-44EC-BE6A-E3F713679F6A}"/>
              </a:ext>
            </a:extLst>
          </p:cNvPr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388F0FA4-62E4-4A2A-A14A-A51B1EDAB50C}"/>
                </a:ext>
              </a:extLst>
            </p:cNvPr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3">
              <a:extLst>
                <a:ext uri="{FF2B5EF4-FFF2-40B4-BE49-F238E27FC236}">
                  <a16:creationId xmlns:a16="http://schemas.microsoft.com/office/drawing/2014/main" id="{68053756-A67B-4E16-89BA-E38AFFE6F8F1}"/>
                </a:ext>
              </a:extLst>
            </p:cNvPr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4">
              <a:extLst>
                <a:ext uri="{FF2B5EF4-FFF2-40B4-BE49-F238E27FC236}">
                  <a16:creationId xmlns:a16="http://schemas.microsoft.com/office/drawing/2014/main" id="{99D03DDD-435C-473B-B030-6DA46F4A6172}"/>
                </a:ext>
              </a:extLst>
            </p:cNvPr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86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分鏡圖</a:t>
            </a:r>
            <a:endParaRPr lang="zh-CN" altLang="en-US" sz="28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81A493-1157-4DE1-AAFA-F46C31720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561575"/>
            <a:ext cx="6201640" cy="573485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82277-89EA-4F16-BE92-F4989AE5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分鏡圖</a:t>
            </a:r>
            <a:endParaRPr lang="zh-CN" altLang="en-US" sz="28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0EF50B3-FDE3-488E-BECA-F5DA77073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6" y="845299"/>
            <a:ext cx="10118368" cy="595671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02FA3-CA99-4EFC-AB5C-CF6704E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78071"/>
            <a:ext cx="457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分鏡圖</a:t>
            </a:r>
            <a:endParaRPr lang="zh-CN" altLang="en-US" sz="28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327DC8-2A45-4DE7-BA56-6FADA3D87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57" y="809855"/>
            <a:ext cx="9097645" cy="5611008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2C77B-1E2A-41DA-A3F4-D9B6BC32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D79D629-CB20-4C7D-9686-F730A28C1298}"/>
              </a:ext>
            </a:extLst>
          </p:cNvPr>
          <p:cNvSpPr txBox="1"/>
          <p:nvPr/>
        </p:nvSpPr>
        <p:spPr>
          <a:xfrm>
            <a:off x="2515533" y="3136613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0878BF-43C3-473F-BA4C-E4FCA4A250BC}"/>
              </a:ext>
            </a:extLst>
          </p:cNvPr>
          <p:cNvSpPr/>
          <p:nvPr/>
        </p:nvSpPr>
        <p:spPr>
          <a:xfrm>
            <a:off x="4977746" y="315960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</p:spTree>
    <p:extLst>
      <p:ext uri="{BB962C8B-B14F-4D97-AF65-F5344CB8AC3E}">
        <p14:creationId xmlns:p14="http://schemas.microsoft.com/office/powerpoint/2010/main" val="5647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8A549D-DE27-49F6-BCD6-34D0452CACCA}"/>
              </a:ext>
            </a:extLst>
          </p:cNvPr>
          <p:cNvSpPr/>
          <p:nvPr/>
        </p:nvSpPr>
        <p:spPr>
          <a:xfrm>
            <a:off x="4816348" y="623887"/>
            <a:ext cx="2559303" cy="5291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F7645-AE0A-48C6-BECC-342AF7932A58}"/>
              </a:ext>
            </a:extLst>
          </p:cNvPr>
          <p:cNvSpPr/>
          <p:nvPr/>
        </p:nvSpPr>
        <p:spPr>
          <a:xfrm>
            <a:off x="4908266" y="1163470"/>
            <a:ext cx="2306837" cy="410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A41597-D7B2-4DB0-B1CB-58FF49F211E9}"/>
              </a:ext>
            </a:extLst>
          </p:cNvPr>
          <p:cNvSpPr/>
          <p:nvPr/>
        </p:nvSpPr>
        <p:spPr>
          <a:xfrm>
            <a:off x="5871248" y="5385713"/>
            <a:ext cx="475228" cy="475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DC0838-8260-4CD9-9178-EC2519F31F0D}"/>
              </a:ext>
            </a:extLst>
          </p:cNvPr>
          <p:cNvSpPr txBox="1"/>
          <p:nvPr/>
        </p:nvSpPr>
        <p:spPr>
          <a:xfrm>
            <a:off x="4942580" y="1321879"/>
            <a:ext cx="11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同事小美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225863-B1A1-4A9E-93D9-015508A24BA9}"/>
              </a:ext>
            </a:extLst>
          </p:cNvPr>
          <p:cNvCxnSpPr>
            <a:cxnSpLocks/>
          </p:cNvCxnSpPr>
          <p:nvPr/>
        </p:nvCxnSpPr>
        <p:spPr>
          <a:xfrm>
            <a:off x="5128494" y="4858709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577882-057C-49A5-A2B9-0CD1E9D7D65A}"/>
              </a:ext>
            </a:extLst>
          </p:cNvPr>
          <p:cNvCxnSpPr>
            <a:cxnSpLocks/>
          </p:cNvCxnSpPr>
          <p:nvPr/>
        </p:nvCxnSpPr>
        <p:spPr>
          <a:xfrm>
            <a:off x="5120139" y="1698194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52D76F4-69FF-4ACF-BFEE-2C707AFF1F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F7FA410D-343E-49D6-8BE6-9578319391EA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0EC28-D1E2-4125-9FEC-BFE7072BB8A5}"/>
              </a:ext>
            </a:extLst>
          </p:cNvPr>
          <p:cNvSpPr txBox="1"/>
          <p:nvPr/>
        </p:nvSpPr>
        <p:spPr>
          <a:xfrm>
            <a:off x="5104943" y="4910942"/>
            <a:ext cx="1948254" cy="2879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輸入訊息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FE6FA45-793C-4899-BE1C-4D2A4D9266DF}"/>
              </a:ext>
            </a:extLst>
          </p:cNvPr>
          <p:cNvSpPr/>
          <p:nvPr/>
        </p:nvSpPr>
        <p:spPr>
          <a:xfrm>
            <a:off x="6814520" y="4969218"/>
            <a:ext cx="168310" cy="1946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D2453A4D-01B8-4565-9482-D52964B6B1EB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C668FF52-8674-4C6C-981D-8B7543B857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8A549D-DE27-49F6-BCD6-34D0452CACCA}"/>
              </a:ext>
            </a:extLst>
          </p:cNvPr>
          <p:cNvSpPr/>
          <p:nvPr/>
        </p:nvSpPr>
        <p:spPr>
          <a:xfrm>
            <a:off x="4816348" y="623887"/>
            <a:ext cx="2559303" cy="5291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F7645-AE0A-48C6-BECC-342AF7932A58}"/>
              </a:ext>
            </a:extLst>
          </p:cNvPr>
          <p:cNvSpPr/>
          <p:nvPr/>
        </p:nvSpPr>
        <p:spPr>
          <a:xfrm>
            <a:off x="4908266" y="1163470"/>
            <a:ext cx="2306837" cy="410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A41597-D7B2-4DB0-B1CB-58FF49F211E9}"/>
              </a:ext>
            </a:extLst>
          </p:cNvPr>
          <p:cNvSpPr/>
          <p:nvPr/>
        </p:nvSpPr>
        <p:spPr>
          <a:xfrm>
            <a:off x="5871248" y="5385713"/>
            <a:ext cx="475228" cy="475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DC0838-8260-4CD9-9178-EC2519F31F0D}"/>
              </a:ext>
            </a:extLst>
          </p:cNvPr>
          <p:cNvSpPr txBox="1"/>
          <p:nvPr/>
        </p:nvSpPr>
        <p:spPr>
          <a:xfrm>
            <a:off x="4942580" y="1321879"/>
            <a:ext cx="1151687" cy="38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同事小美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225863-B1A1-4A9E-93D9-015508A24BA9}"/>
              </a:ext>
            </a:extLst>
          </p:cNvPr>
          <p:cNvCxnSpPr>
            <a:cxnSpLocks/>
          </p:cNvCxnSpPr>
          <p:nvPr/>
        </p:nvCxnSpPr>
        <p:spPr>
          <a:xfrm>
            <a:off x="5128494" y="4858709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577882-057C-49A5-A2B9-0CD1E9D7D65A}"/>
              </a:ext>
            </a:extLst>
          </p:cNvPr>
          <p:cNvCxnSpPr>
            <a:cxnSpLocks/>
          </p:cNvCxnSpPr>
          <p:nvPr/>
        </p:nvCxnSpPr>
        <p:spPr>
          <a:xfrm>
            <a:off x="5120139" y="1698194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52D76F4-69FF-4ACF-BFEE-2C707AFF1F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F7FA410D-343E-49D6-8BE6-9578319391EA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2AE7AB1-9AFD-4F3F-9A29-4ACDE28260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3" y="2437179"/>
            <a:ext cx="187835" cy="187835"/>
          </a:xfrm>
          <a:prstGeom prst="rect">
            <a:avLst/>
          </a:prstGeom>
        </p:spPr>
      </p:pic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F1B6E0EE-78E0-4A21-8BBB-D66A438BEE8E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0EC28-D1E2-4125-9FEC-BFE7072BB8A5}"/>
              </a:ext>
            </a:extLst>
          </p:cNvPr>
          <p:cNvSpPr txBox="1"/>
          <p:nvPr/>
        </p:nvSpPr>
        <p:spPr>
          <a:xfrm>
            <a:off x="5104943" y="4910942"/>
            <a:ext cx="1948254" cy="2879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輸入訊息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FE6FA45-793C-4899-BE1C-4D2A4D9266DF}"/>
              </a:ext>
            </a:extLst>
          </p:cNvPr>
          <p:cNvSpPr/>
          <p:nvPr/>
        </p:nvSpPr>
        <p:spPr>
          <a:xfrm>
            <a:off x="6814520" y="4969218"/>
            <a:ext cx="168310" cy="1946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D2453A4D-01B8-4565-9482-D52964B6B1EB}"/>
              </a:ext>
            </a:extLst>
          </p:cNvPr>
          <p:cNvSpPr/>
          <p:nvPr/>
        </p:nvSpPr>
        <p:spPr>
          <a:xfrm flipH="1">
            <a:off x="9125679" y="3633528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B2749354-21D8-4A45-B0D8-8106D38AEB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25" y="3871875"/>
            <a:ext cx="427832" cy="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8A549D-DE27-49F6-BCD6-34D0452CACCA}"/>
              </a:ext>
            </a:extLst>
          </p:cNvPr>
          <p:cNvSpPr/>
          <p:nvPr/>
        </p:nvSpPr>
        <p:spPr>
          <a:xfrm>
            <a:off x="4816347" y="623887"/>
            <a:ext cx="2559303" cy="5291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F7645-AE0A-48C6-BECC-342AF7932A58}"/>
              </a:ext>
            </a:extLst>
          </p:cNvPr>
          <p:cNvSpPr/>
          <p:nvPr/>
        </p:nvSpPr>
        <p:spPr>
          <a:xfrm>
            <a:off x="4908265" y="1163470"/>
            <a:ext cx="2306837" cy="410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A41597-D7B2-4DB0-B1CB-58FF49F211E9}"/>
              </a:ext>
            </a:extLst>
          </p:cNvPr>
          <p:cNvSpPr/>
          <p:nvPr/>
        </p:nvSpPr>
        <p:spPr>
          <a:xfrm>
            <a:off x="5871246" y="5385713"/>
            <a:ext cx="475228" cy="475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DC0838-8260-4CD9-9178-EC2519F31F0D}"/>
              </a:ext>
            </a:extLst>
          </p:cNvPr>
          <p:cNvSpPr txBox="1"/>
          <p:nvPr/>
        </p:nvSpPr>
        <p:spPr>
          <a:xfrm>
            <a:off x="4942580" y="1321879"/>
            <a:ext cx="1151687" cy="38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同事小美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225863-B1A1-4A9E-93D9-015508A24BA9}"/>
              </a:ext>
            </a:extLst>
          </p:cNvPr>
          <p:cNvCxnSpPr>
            <a:cxnSpLocks/>
          </p:cNvCxnSpPr>
          <p:nvPr/>
        </p:nvCxnSpPr>
        <p:spPr>
          <a:xfrm>
            <a:off x="5128493" y="4858709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577882-057C-49A5-A2B9-0CD1E9D7D65A}"/>
              </a:ext>
            </a:extLst>
          </p:cNvPr>
          <p:cNvCxnSpPr>
            <a:cxnSpLocks/>
          </p:cNvCxnSpPr>
          <p:nvPr/>
        </p:nvCxnSpPr>
        <p:spPr>
          <a:xfrm>
            <a:off x="5120138" y="1698195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52D76F4-69FF-4ACF-BFEE-2C707AFF1F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3" y="1789346"/>
            <a:ext cx="187835" cy="187835"/>
          </a:xfrm>
          <a:prstGeom prst="rect">
            <a:avLst/>
          </a:prstGeom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F7FA410D-343E-49D6-8BE6-9578319391EA}"/>
              </a:ext>
            </a:extLst>
          </p:cNvPr>
          <p:cNvSpPr/>
          <p:nvPr/>
        </p:nvSpPr>
        <p:spPr>
          <a:xfrm>
            <a:off x="5536555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2AE7AB1-9AFD-4F3F-9A29-4ACDE28260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0" y="2437178"/>
            <a:ext cx="187835" cy="187835"/>
          </a:xfrm>
          <a:prstGeom prst="rect">
            <a:avLst/>
          </a:prstGeom>
        </p:spPr>
      </p:pic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F1B6E0EE-78E0-4A21-8BBB-D66A438BEE8E}"/>
              </a:ext>
            </a:extLst>
          </p:cNvPr>
          <p:cNvSpPr/>
          <p:nvPr/>
        </p:nvSpPr>
        <p:spPr>
          <a:xfrm>
            <a:off x="5222408" y="2443515"/>
            <a:ext cx="1531836" cy="532092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F2494C0-EFD2-4D17-9EBE-1FA179A6D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9" y="3118891"/>
            <a:ext cx="187835" cy="187835"/>
          </a:xfrm>
          <a:prstGeom prst="rect">
            <a:avLst/>
          </a:prstGeom>
        </p:spPr>
      </p:pic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51FA40A7-44CA-4925-9BBE-5242478C9884}"/>
              </a:ext>
            </a:extLst>
          </p:cNvPr>
          <p:cNvSpPr/>
          <p:nvPr/>
        </p:nvSpPr>
        <p:spPr>
          <a:xfrm>
            <a:off x="5450990" y="3115329"/>
            <a:ext cx="1531835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這改這裡就好了啊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0EC28-D1E2-4125-9FEC-BFE7072BB8A5}"/>
              </a:ext>
            </a:extLst>
          </p:cNvPr>
          <p:cNvSpPr txBox="1"/>
          <p:nvPr/>
        </p:nvSpPr>
        <p:spPr>
          <a:xfrm>
            <a:off x="5104940" y="4910938"/>
            <a:ext cx="1948253" cy="2879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輸入訊息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FE6FA45-793C-4899-BE1C-4D2A4D9266DF}"/>
              </a:ext>
            </a:extLst>
          </p:cNvPr>
          <p:cNvSpPr/>
          <p:nvPr/>
        </p:nvSpPr>
        <p:spPr>
          <a:xfrm>
            <a:off x="6814515" y="4969205"/>
            <a:ext cx="168310" cy="1946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D2453A4D-01B8-4565-9482-D52964B6B1EB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70EB778-F7FD-42EF-8696-3A37F1C9CE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8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7" y="623887"/>
            <a:ext cx="2559303" cy="5291865"/>
            <a:chOff x="4367214" y="623887"/>
            <a:chExt cx="2462215" cy="5091124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4" y="623887"/>
              <a:ext cx="2462215" cy="50911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5" y="1143002"/>
              <a:ext cx="2219326" cy="3944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5" y="5205079"/>
              <a:ext cx="457200" cy="457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6" y="1295402"/>
              <a:ext cx="11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同事小美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8" y="4698066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9" y="1657442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17"/>
              <a:ext cx="1874345" cy="2770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5" name="想法泡泡: 雲朵 24">
            <a:extLst>
              <a:ext uri="{FF2B5EF4-FFF2-40B4-BE49-F238E27FC236}">
                <a16:creationId xmlns:a16="http://schemas.microsoft.com/office/drawing/2014/main" id="{B0C8E056-8E7B-4EC0-A1A0-8E6314AB3D4E}"/>
              </a:ext>
            </a:extLst>
          </p:cNvPr>
          <p:cNvSpPr/>
          <p:nvPr/>
        </p:nvSpPr>
        <p:spPr>
          <a:xfrm flipH="1">
            <a:off x="9008103" y="3626943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34EE2A-9474-4813-96AB-B2224A4E4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9" y="3871119"/>
            <a:ext cx="416174" cy="41617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C2F4B34-BEC7-404C-ACB7-474EDC417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80C7C0DB-1A8B-4CD5-85CE-CAE1F9D39319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32D21D7-5872-4346-8E34-82E5232B0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3" y="2437179"/>
            <a:ext cx="187835" cy="187835"/>
          </a:xfrm>
          <a:prstGeom prst="rect">
            <a:avLst/>
          </a:prstGeom>
        </p:spPr>
      </p:pic>
      <p:sp>
        <p:nvSpPr>
          <p:cNvPr id="32" name="語音泡泡: 圓角矩形 31">
            <a:extLst>
              <a:ext uri="{FF2B5EF4-FFF2-40B4-BE49-F238E27FC236}">
                <a16:creationId xmlns:a16="http://schemas.microsoft.com/office/drawing/2014/main" id="{BC244856-0030-4AD6-9AF4-801FB1EF44F7}"/>
              </a:ext>
            </a:extLst>
          </p:cNvPr>
          <p:cNvSpPr/>
          <p:nvPr/>
        </p:nvSpPr>
        <p:spPr>
          <a:xfrm>
            <a:off x="5222410" y="2443516"/>
            <a:ext cx="1531836" cy="532092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A218C1-43E2-4A72-8F4B-6425F3B624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118892"/>
            <a:ext cx="187835" cy="187835"/>
          </a:xfrm>
          <a:prstGeom prst="rect">
            <a:avLst/>
          </a:prstGeom>
        </p:spPr>
      </p:pic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A9ADCDAD-7103-4255-883A-3B61175F8BAA}"/>
              </a:ext>
            </a:extLst>
          </p:cNvPr>
          <p:cNvSpPr/>
          <p:nvPr/>
        </p:nvSpPr>
        <p:spPr>
          <a:xfrm>
            <a:off x="5450994" y="3115330"/>
            <a:ext cx="1531836" cy="291861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這改這裡就好了啊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1815828-6A9D-440F-8B10-A895ED42DC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36" name="語音泡泡: 圓角矩形 35">
            <a:extLst>
              <a:ext uri="{FF2B5EF4-FFF2-40B4-BE49-F238E27FC236}">
                <a16:creationId xmlns:a16="http://schemas.microsoft.com/office/drawing/2014/main" id="{57FEC62C-4E75-40B9-93EE-6A02CC29F5DD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這不好改阿</a:t>
            </a:r>
          </a:p>
        </p:txBody>
      </p:sp>
    </p:spTree>
    <p:extLst>
      <p:ext uri="{BB962C8B-B14F-4D97-AF65-F5344CB8AC3E}">
        <p14:creationId xmlns:p14="http://schemas.microsoft.com/office/powerpoint/2010/main" val="3874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8" y="623887"/>
            <a:ext cx="2559303" cy="5291865"/>
            <a:chOff x="4367212" y="623887"/>
            <a:chExt cx="2462213" cy="509111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同事小美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2C2F4B34-BEC7-404C-ACB7-474EDC417E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80C7C0DB-1A8B-4CD5-85CE-CAE1F9D39319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32D21D7-5872-4346-8E34-82E5232B0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3" y="2437179"/>
            <a:ext cx="187835" cy="187835"/>
          </a:xfrm>
          <a:prstGeom prst="rect">
            <a:avLst/>
          </a:prstGeom>
        </p:spPr>
      </p:pic>
      <p:sp>
        <p:nvSpPr>
          <p:cNvPr id="32" name="語音泡泡: 圓角矩形 31">
            <a:extLst>
              <a:ext uri="{FF2B5EF4-FFF2-40B4-BE49-F238E27FC236}">
                <a16:creationId xmlns:a16="http://schemas.microsoft.com/office/drawing/2014/main" id="{BC244856-0030-4AD6-9AF4-801FB1EF44F7}"/>
              </a:ext>
            </a:extLst>
          </p:cNvPr>
          <p:cNvSpPr/>
          <p:nvPr/>
        </p:nvSpPr>
        <p:spPr>
          <a:xfrm>
            <a:off x="5222410" y="2443516"/>
            <a:ext cx="1531836" cy="532092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A218C1-43E2-4A72-8F4B-6425F3B62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118892"/>
            <a:ext cx="187835" cy="187835"/>
          </a:xfrm>
          <a:prstGeom prst="rect">
            <a:avLst/>
          </a:prstGeom>
        </p:spPr>
      </p:pic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A9ADCDAD-7103-4255-883A-3B61175F8BAA}"/>
              </a:ext>
            </a:extLst>
          </p:cNvPr>
          <p:cNvSpPr/>
          <p:nvPr/>
        </p:nvSpPr>
        <p:spPr>
          <a:xfrm>
            <a:off x="5450994" y="3115330"/>
            <a:ext cx="1531836" cy="291861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這改這裡就好了啊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1815828-6A9D-440F-8B10-A895ED42DC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51F5FF85-026D-41A4-A8C8-3606A7D56214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這不好改阿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7D8F4FC-B0A5-4736-A710-8EA580379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964621"/>
            <a:ext cx="187835" cy="187835"/>
          </a:xfrm>
          <a:prstGeom prst="rect">
            <a:avLst/>
          </a:prstGeom>
        </p:spPr>
      </p:pic>
      <p:sp>
        <p:nvSpPr>
          <p:cNvPr id="37" name="語音泡泡: 圓角矩形 36">
            <a:extLst>
              <a:ext uri="{FF2B5EF4-FFF2-40B4-BE49-F238E27FC236}">
                <a16:creationId xmlns:a16="http://schemas.microsoft.com/office/drawing/2014/main" id="{B33C0BE3-B667-4625-8901-1D47910453F4}"/>
              </a:ext>
            </a:extLst>
          </p:cNvPr>
          <p:cNvSpPr/>
          <p:nvPr/>
        </p:nvSpPr>
        <p:spPr>
          <a:xfrm>
            <a:off x="5450994" y="3961059"/>
            <a:ext cx="1531836" cy="46605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不會吧，這樣再這樣就好了啊</a:t>
            </a:r>
          </a:p>
        </p:txBody>
      </p:sp>
      <p:sp>
        <p:nvSpPr>
          <p:cNvPr id="38" name="想法泡泡: 雲朵 37">
            <a:extLst>
              <a:ext uri="{FF2B5EF4-FFF2-40B4-BE49-F238E27FC236}">
                <a16:creationId xmlns:a16="http://schemas.microsoft.com/office/drawing/2014/main" id="{4AA0E14D-B333-4538-A396-966E0803BB20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66AE91C8-C79B-47A1-BF8A-B958A5858A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9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8" y="623887"/>
            <a:ext cx="2559303" cy="5291865"/>
            <a:chOff x="4367212" y="623887"/>
            <a:chExt cx="2462213" cy="509111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同事小美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2C2F4B34-BEC7-404C-ACB7-474EDC417E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80C7C0DB-1A8B-4CD5-85CE-CAE1F9D39319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32D21D7-5872-4346-8E34-82E5232B0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3" y="2437179"/>
            <a:ext cx="187835" cy="187835"/>
          </a:xfrm>
          <a:prstGeom prst="rect">
            <a:avLst/>
          </a:prstGeom>
        </p:spPr>
      </p:pic>
      <p:sp>
        <p:nvSpPr>
          <p:cNvPr id="32" name="語音泡泡: 圓角矩形 31">
            <a:extLst>
              <a:ext uri="{FF2B5EF4-FFF2-40B4-BE49-F238E27FC236}">
                <a16:creationId xmlns:a16="http://schemas.microsoft.com/office/drawing/2014/main" id="{BC244856-0030-4AD6-9AF4-801FB1EF44F7}"/>
              </a:ext>
            </a:extLst>
          </p:cNvPr>
          <p:cNvSpPr/>
          <p:nvPr/>
        </p:nvSpPr>
        <p:spPr>
          <a:xfrm>
            <a:off x="5222410" y="2443516"/>
            <a:ext cx="1531836" cy="532092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A218C1-43E2-4A72-8F4B-6425F3B62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118892"/>
            <a:ext cx="187835" cy="187835"/>
          </a:xfrm>
          <a:prstGeom prst="rect">
            <a:avLst/>
          </a:prstGeom>
        </p:spPr>
      </p:pic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A9ADCDAD-7103-4255-883A-3B61175F8BAA}"/>
              </a:ext>
            </a:extLst>
          </p:cNvPr>
          <p:cNvSpPr/>
          <p:nvPr/>
        </p:nvSpPr>
        <p:spPr>
          <a:xfrm>
            <a:off x="5450994" y="3115330"/>
            <a:ext cx="1531836" cy="291861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這改這裡就好了啊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1815828-6A9D-440F-8B10-A895ED42DC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51F5FF85-026D-41A4-A8C8-3606A7D56214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這不好改阿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7D8F4FC-B0A5-4736-A710-8EA580379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964621"/>
            <a:ext cx="187835" cy="187835"/>
          </a:xfrm>
          <a:prstGeom prst="rect">
            <a:avLst/>
          </a:prstGeom>
        </p:spPr>
      </p:pic>
      <p:sp>
        <p:nvSpPr>
          <p:cNvPr id="37" name="語音泡泡: 圓角矩形 36">
            <a:extLst>
              <a:ext uri="{FF2B5EF4-FFF2-40B4-BE49-F238E27FC236}">
                <a16:creationId xmlns:a16="http://schemas.microsoft.com/office/drawing/2014/main" id="{B33C0BE3-B667-4625-8901-1D47910453F4}"/>
              </a:ext>
            </a:extLst>
          </p:cNvPr>
          <p:cNvSpPr/>
          <p:nvPr/>
        </p:nvSpPr>
        <p:spPr>
          <a:xfrm>
            <a:off x="5450994" y="3961059"/>
            <a:ext cx="1531836" cy="46605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不會吧，這樣再這樣就好了啊</a:t>
            </a:r>
          </a:p>
        </p:txBody>
      </p:sp>
      <p:sp>
        <p:nvSpPr>
          <p:cNvPr id="36" name="想法泡泡: 雲朵 35">
            <a:extLst>
              <a:ext uri="{FF2B5EF4-FFF2-40B4-BE49-F238E27FC236}">
                <a16:creationId xmlns:a16="http://schemas.microsoft.com/office/drawing/2014/main" id="{F610D45C-8374-4DD0-B77A-0612DDF7D7D3}"/>
              </a:ext>
            </a:extLst>
          </p:cNvPr>
          <p:cNvSpPr/>
          <p:nvPr/>
        </p:nvSpPr>
        <p:spPr>
          <a:xfrm flipH="1">
            <a:off x="9008103" y="3626943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50E49C42-E95B-45D6-8626-C208AA58E2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9" y="3871119"/>
            <a:ext cx="416174" cy="416174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6FEEE3F1-1771-41EF-A8CE-2CCD0A1082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4515044"/>
            <a:ext cx="187835" cy="187835"/>
          </a:xfrm>
          <a:prstGeom prst="rect">
            <a:avLst/>
          </a:prstGeom>
        </p:spPr>
      </p:pic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8A66D683-E8C3-4B15-B2A2-67E62475EDD3}"/>
              </a:ext>
            </a:extLst>
          </p:cNvPr>
          <p:cNvSpPr/>
          <p:nvPr/>
        </p:nvSpPr>
        <p:spPr>
          <a:xfrm>
            <a:off x="5618602" y="4521381"/>
            <a:ext cx="1151724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你自己去改啦</a:t>
            </a:r>
          </a:p>
        </p:txBody>
      </p:sp>
    </p:spTree>
    <p:extLst>
      <p:ext uri="{BB962C8B-B14F-4D97-AF65-F5344CB8AC3E}">
        <p14:creationId xmlns:p14="http://schemas.microsoft.com/office/powerpoint/2010/main" val="3968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292325-60D6-4CDF-AF7B-9E59CBDF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0C8FEE-32FB-4B74-91D3-A4A83BCD2A9D}"/>
              </a:ext>
            </a:extLst>
          </p:cNvPr>
          <p:cNvSpPr txBox="1"/>
          <p:nvPr/>
        </p:nvSpPr>
        <p:spPr>
          <a:xfrm>
            <a:off x="6195872" y="2232752"/>
            <a:ext cx="5157928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需求分析：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用戶可以藉由這個軟體判斷對話者的文字情緒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可以分析自己的文字情緒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對方可以知道你想表達的情緒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可以保存你對話所表達的情緒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3E453-2863-423E-B97F-56626F56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2" y="2432482"/>
            <a:ext cx="2849255" cy="2136941"/>
          </a:xfrm>
          <a:prstGeom prst="rect">
            <a:avLst/>
          </a:prstGeom>
        </p:spPr>
      </p:pic>
      <p:sp>
        <p:nvSpPr>
          <p:cNvPr id="6" name="文本框 1">
            <a:extLst>
              <a:ext uri="{FF2B5EF4-FFF2-40B4-BE49-F238E27FC236}">
                <a16:creationId xmlns:a16="http://schemas.microsoft.com/office/drawing/2014/main" id="{18940285-A986-49CE-BA6A-CB1FF575F18C}"/>
              </a:ext>
            </a:extLst>
          </p:cNvPr>
          <p:cNvSpPr txBox="1"/>
          <p:nvPr/>
        </p:nvSpPr>
        <p:spPr>
          <a:xfrm>
            <a:off x="812293" y="181145"/>
            <a:ext cx="4577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</a:t>
            </a:r>
            <a:endParaRPr lang="zh-CN" altLang="en-US" sz="34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id="{C50429D7-84EF-457F-9E81-4C264AA84F85}"/>
              </a:ext>
            </a:extLst>
          </p:cNvPr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8" name="圆角矩形 2">
              <a:extLst>
                <a:ext uri="{FF2B5EF4-FFF2-40B4-BE49-F238E27FC236}">
                  <a16:creationId xmlns:a16="http://schemas.microsoft.com/office/drawing/2014/main" id="{6D98F4B1-AD3E-49F0-A04B-9D7AEF981676}"/>
                </a:ext>
              </a:extLst>
            </p:cNvPr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942EBF5B-4206-4B1F-A2AD-3B1F71B003DC}"/>
                </a:ext>
              </a:extLst>
            </p:cNvPr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id="{92674344-5139-4365-9705-0D9F12E4DD8B}"/>
                </a:ext>
              </a:extLst>
            </p:cNvPr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214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8" y="623887"/>
            <a:ext cx="2559303" cy="5291865"/>
            <a:chOff x="4367212" y="623887"/>
            <a:chExt cx="2462213" cy="509111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同事小美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2C2F4B34-BEC7-404C-ACB7-474EDC417E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80C7C0DB-1A8B-4CD5-85CE-CAE1F9D39319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32D21D7-5872-4346-8E34-82E5232B0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3" y="2437179"/>
            <a:ext cx="187835" cy="187835"/>
          </a:xfrm>
          <a:prstGeom prst="rect">
            <a:avLst/>
          </a:prstGeom>
        </p:spPr>
      </p:pic>
      <p:sp>
        <p:nvSpPr>
          <p:cNvPr id="32" name="語音泡泡: 圓角矩形 31">
            <a:extLst>
              <a:ext uri="{FF2B5EF4-FFF2-40B4-BE49-F238E27FC236}">
                <a16:creationId xmlns:a16="http://schemas.microsoft.com/office/drawing/2014/main" id="{BC244856-0030-4AD6-9AF4-801FB1EF44F7}"/>
              </a:ext>
            </a:extLst>
          </p:cNvPr>
          <p:cNvSpPr/>
          <p:nvPr/>
        </p:nvSpPr>
        <p:spPr>
          <a:xfrm>
            <a:off x="5222410" y="2443516"/>
            <a:ext cx="1531836" cy="532092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A218C1-43E2-4A72-8F4B-6425F3B62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118892"/>
            <a:ext cx="187835" cy="187835"/>
          </a:xfrm>
          <a:prstGeom prst="rect">
            <a:avLst/>
          </a:prstGeom>
        </p:spPr>
      </p:pic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A9ADCDAD-7103-4255-883A-3B61175F8BAA}"/>
              </a:ext>
            </a:extLst>
          </p:cNvPr>
          <p:cNvSpPr/>
          <p:nvPr/>
        </p:nvSpPr>
        <p:spPr>
          <a:xfrm>
            <a:off x="5450994" y="3115330"/>
            <a:ext cx="1531836" cy="291861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這改這裡就好了啊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1815828-6A9D-440F-8B10-A895ED42DC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51F5FF85-026D-41A4-A8C8-3606A7D56214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這不好改阿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7D8F4FC-B0A5-4736-A710-8EA580379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964621"/>
            <a:ext cx="187835" cy="187835"/>
          </a:xfrm>
          <a:prstGeom prst="rect">
            <a:avLst/>
          </a:prstGeom>
        </p:spPr>
      </p:pic>
      <p:sp>
        <p:nvSpPr>
          <p:cNvPr id="37" name="語音泡泡: 圓角矩形 36">
            <a:extLst>
              <a:ext uri="{FF2B5EF4-FFF2-40B4-BE49-F238E27FC236}">
                <a16:creationId xmlns:a16="http://schemas.microsoft.com/office/drawing/2014/main" id="{B33C0BE3-B667-4625-8901-1D47910453F4}"/>
              </a:ext>
            </a:extLst>
          </p:cNvPr>
          <p:cNvSpPr/>
          <p:nvPr/>
        </p:nvSpPr>
        <p:spPr>
          <a:xfrm>
            <a:off x="5450994" y="3961059"/>
            <a:ext cx="1531836" cy="46605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不會吧，這樣再這樣就好了啊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6FEEE3F1-1771-41EF-A8CE-2CCD0A1082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4515044"/>
            <a:ext cx="187835" cy="187835"/>
          </a:xfrm>
          <a:prstGeom prst="rect">
            <a:avLst/>
          </a:prstGeom>
        </p:spPr>
      </p:pic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8A66D683-E8C3-4B15-B2A2-67E62475EDD3}"/>
              </a:ext>
            </a:extLst>
          </p:cNvPr>
          <p:cNvSpPr/>
          <p:nvPr/>
        </p:nvSpPr>
        <p:spPr>
          <a:xfrm>
            <a:off x="5618602" y="4521381"/>
            <a:ext cx="1151724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你自己去改啦</a:t>
            </a:r>
          </a:p>
        </p:txBody>
      </p:sp>
      <p:sp>
        <p:nvSpPr>
          <p:cNvPr id="38" name="想法泡泡: 雲朵 37">
            <a:extLst>
              <a:ext uri="{FF2B5EF4-FFF2-40B4-BE49-F238E27FC236}">
                <a16:creationId xmlns:a16="http://schemas.microsoft.com/office/drawing/2014/main" id="{C648FFFC-3033-4483-AEE3-10FCEECCD818}"/>
              </a:ext>
            </a:extLst>
          </p:cNvPr>
          <p:cNvSpPr/>
          <p:nvPr/>
        </p:nvSpPr>
        <p:spPr>
          <a:xfrm>
            <a:off x="1485091" y="2437179"/>
            <a:ext cx="2870400" cy="1909477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CFD719-8FE3-4AAE-B9A0-197D5A114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8" y="2738460"/>
            <a:ext cx="1299685" cy="129968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45C7E04-CDC9-4799-8B3B-2882A2085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6904">
            <a:off x="757045" y="1541518"/>
            <a:ext cx="1299685" cy="129968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07A49923-779D-4312-B9A8-99867E7FF8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0896">
            <a:off x="2616534" y="4446919"/>
            <a:ext cx="1299685" cy="129968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9B1D56C3-7336-40BF-9DF3-A32C0EC612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0896">
            <a:off x="3137587" y="1149938"/>
            <a:ext cx="1299685" cy="12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沒有使用本系統的使用情境模擬（一）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7160935" y="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與同事對話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6D19D93-DF2B-479F-8F57-55D5570BA647}"/>
              </a:ext>
            </a:extLst>
          </p:cNvPr>
          <p:cNvGrpSpPr/>
          <p:nvPr/>
        </p:nvGrpSpPr>
        <p:grpSpPr>
          <a:xfrm>
            <a:off x="751124" y="783067"/>
            <a:ext cx="2559303" cy="5291865"/>
            <a:chOff x="4816348" y="623887"/>
            <a:chExt cx="2559303" cy="5291865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816348" y="623887"/>
              <a:ext cx="2559303" cy="529186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908266" y="1163470"/>
              <a:ext cx="2306837" cy="4100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871248" y="5385713"/>
              <a:ext cx="475228" cy="475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942580" y="1321879"/>
              <a:ext cx="1151687" cy="38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同事小美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5128494" y="4858709"/>
              <a:ext cx="194825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139" y="1698194"/>
              <a:ext cx="194825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5104943" y="4910942"/>
              <a:ext cx="1948254" cy="28792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814520" y="4969218"/>
              <a:ext cx="168310" cy="19462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2C2F4B34-BEC7-404C-ACB7-474EDC41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494" y="1789345"/>
              <a:ext cx="187835" cy="187835"/>
            </a:xfrm>
            <a:prstGeom prst="rect">
              <a:avLst/>
            </a:prstGeom>
          </p:spPr>
        </p:pic>
        <p:sp>
          <p:nvSpPr>
            <p:cNvPr id="30" name="語音泡泡: 圓角矩形 29">
              <a:extLst>
                <a:ext uri="{FF2B5EF4-FFF2-40B4-BE49-F238E27FC236}">
                  <a16:creationId xmlns:a16="http://schemas.microsoft.com/office/drawing/2014/main" id="{80C7C0DB-1A8B-4CD5-85CE-CAE1F9D39319}"/>
                </a:ext>
              </a:extLst>
            </p:cNvPr>
            <p:cNvSpPr/>
            <p:nvPr/>
          </p:nvSpPr>
          <p:spPr>
            <a:xfrm>
              <a:off x="5536556" y="1776297"/>
              <a:ext cx="1531836" cy="535642"/>
            </a:xfrm>
            <a:prstGeom prst="wedgeRoundRectCallout">
              <a:avLst>
                <a:gd name="adj1" fmla="val -59375"/>
                <a:gd name="adj2" fmla="val -35448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嘿！明天的專案你弄玩了嗎？</a:t>
              </a:r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232D21D7-5872-4346-8E34-82E5232B0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13" y="2437179"/>
              <a:ext cx="187835" cy="187835"/>
            </a:xfrm>
            <a:prstGeom prst="rect">
              <a:avLst/>
            </a:prstGeom>
          </p:spPr>
        </p:pic>
        <p:sp>
          <p:nvSpPr>
            <p:cNvPr id="32" name="語音泡泡: 圓角矩形 31">
              <a:extLst>
                <a:ext uri="{FF2B5EF4-FFF2-40B4-BE49-F238E27FC236}">
                  <a16:creationId xmlns:a16="http://schemas.microsoft.com/office/drawing/2014/main" id="{BC244856-0030-4AD6-9AF4-801FB1EF44F7}"/>
                </a:ext>
              </a:extLst>
            </p:cNvPr>
            <p:cNvSpPr/>
            <p:nvPr/>
          </p:nvSpPr>
          <p:spPr>
            <a:xfrm>
              <a:off x="5222410" y="2443516"/>
              <a:ext cx="1531836" cy="532092"/>
            </a:xfrm>
            <a:prstGeom prst="wedgeRoundRectCallout">
              <a:avLst>
                <a:gd name="adj1" fmla="val 57609"/>
                <a:gd name="adj2" fmla="val -3360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還沒，有部分的程式碼出了問題。</a:t>
              </a: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54A218C1-43E2-4A72-8F4B-6425F3B62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13" y="3118892"/>
              <a:ext cx="187835" cy="187835"/>
            </a:xfrm>
            <a:prstGeom prst="rect">
              <a:avLst/>
            </a:prstGeom>
          </p:spPr>
        </p:pic>
        <p:sp>
          <p:nvSpPr>
            <p:cNvPr id="34" name="語音泡泡: 圓角矩形 33">
              <a:extLst>
                <a:ext uri="{FF2B5EF4-FFF2-40B4-BE49-F238E27FC236}">
                  <a16:creationId xmlns:a16="http://schemas.microsoft.com/office/drawing/2014/main" id="{A9ADCDAD-7103-4255-883A-3B61175F8BAA}"/>
                </a:ext>
              </a:extLst>
            </p:cNvPr>
            <p:cNvSpPr/>
            <p:nvPr/>
          </p:nvSpPr>
          <p:spPr>
            <a:xfrm>
              <a:off x="5450994" y="3115330"/>
              <a:ext cx="1531836" cy="291861"/>
            </a:xfrm>
            <a:prstGeom prst="wedgeRoundRectCallout">
              <a:avLst>
                <a:gd name="adj1" fmla="val -59375"/>
                <a:gd name="adj2" fmla="val -35448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這改這裡就好了啊</a:t>
              </a:r>
            </a:p>
          </p:txBody>
        </p: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1815828-6A9D-440F-8B10-A895ED42D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993" y="3533025"/>
              <a:ext cx="187835" cy="187835"/>
            </a:xfrm>
            <a:prstGeom prst="rect">
              <a:avLst/>
            </a:prstGeom>
          </p:spPr>
        </p:pic>
        <p:sp>
          <p:nvSpPr>
            <p:cNvPr id="26" name="語音泡泡: 圓角矩形 25">
              <a:extLst>
                <a:ext uri="{FF2B5EF4-FFF2-40B4-BE49-F238E27FC236}">
                  <a16:creationId xmlns:a16="http://schemas.microsoft.com/office/drawing/2014/main" id="{51F5FF85-026D-41A4-A8C8-3606A7D56214}"/>
                </a:ext>
              </a:extLst>
            </p:cNvPr>
            <p:cNvSpPr/>
            <p:nvPr/>
          </p:nvSpPr>
          <p:spPr>
            <a:xfrm>
              <a:off x="5728770" y="3539362"/>
              <a:ext cx="1041555" cy="291861"/>
            </a:xfrm>
            <a:prstGeom prst="wedgeRoundRectCallout">
              <a:avLst>
                <a:gd name="adj1" fmla="val 57609"/>
                <a:gd name="adj2" fmla="val -3360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這不好改阿</a:t>
              </a: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7D8F4FC-B0A5-4736-A710-8EA58037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13" y="3964621"/>
              <a:ext cx="187835" cy="187835"/>
            </a:xfrm>
            <a:prstGeom prst="rect">
              <a:avLst/>
            </a:prstGeom>
          </p:spPr>
        </p:pic>
        <p:sp>
          <p:nvSpPr>
            <p:cNvPr id="37" name="語音泡泡: 圓角矩形 36">
              <a:extLst>
                <a:ext uri="{FF2B5EF4-FFF2-40B4-BE49-F238E27FC236}">
                  <a16:creationId xmlns:a16="http://schemas.microsoft.com/office/drawing/2014/main" id="{B33C0BE3-B667-4625-8901-1D47910453F4}"/>
                </a:ext>
              </a:extLst>
            </p:cNvPr>
            <p:cNvSpPr/>
            <p:nvPr/>
          </p:nvSpPr>
          <p:spPr>
            <a:xfrm>
              <a:off x="5450994" y="3961059"/>
              <a:ext cx="1531836" cy="466054"/>
            </a:xfrm>
            <a:prstGeom prst="wedgeRoundRectCallout">
              <a:avLst>
                <a:gd name="adj1" fmla="val -59375"/>
                <a:gd name="adj2" fmla="val -35448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不會吧，這樣再這樣就好了啊</a:t>
              </a:r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6FEEE3F1-1771-41EF-A8CE-2CCD0A108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993" y="4515044"/>
              <a:ext cx="187835" cy="187835"/>
            </a:xfrm>
            <a:prstGeom prst="rect">
              <a:avLst/>
            </a:prstGeom>
          </p:spPr>
        </p:pic>
        <p:sp>
          <p:nvSpPr>
            <p:cNvPr id="42" name="語音泡泡: 圓角矩形 41">
              <a:extLst>
                <a:ext uri="{FF2B5EF4-FFF2-40B4-BE49-F238E27FC236}">
                  <a16:creationId xmlns:a16="http://schemas.microsoft.com/office/drawing/2014/main" id="{8A66D683-E8C3-4B15-B2A2-67E62475EDD3}"/>
                </a:ext>
              </a:extLst>
            </p:cNvPr>
            <p:cNvSpPr/>
            <p:nvPr/>
          </p:nvSpPr>
          <p:spPr>
            <a:xfrm>
              <a:off x="5618602" y="4521381"/>
              <a:ext cx="1151724" cy="291861"/>
            </a:xfrm>
            <a:prstGeom prst="wedgeRoundRectCallout">
              <a:avLst>
                <a:gd name="adj1" fmla="val 57609"/>
                <a:gd name="adj2" fmla="val -3360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你自己去改啦</a:t>
              </a: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BFB490CC-6D10-4219-89FB-0EFC0DAF1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864505"/>
            <a:ext cx="882895" cy="88289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B80AD2-44C0-4829-B60F-AE17B34F87EB}"/>
              </a:ext>
            </a:extLst>
          </p:cNvPr>
          <p:cNvSpPr txBox="1"/>
          <p:nvPr/>
        </p:nvSpPr>
        <p:spPr>
          <a:xfrm>
            <a:off x="5687254" y="103026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不清楚對方確切的心情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C8C2BAD-C7A2-4350-BDAC-1C3C3D2F9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2827700"/>
            <a:ext cx="1014763" cy="101476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C51E56EA-04A3-47CC-A0BB-7985BA28249B}"/>
              </a:ext>
            </a:extLst>
          </p:cNvPr>
          <p:cNvSpPr txBox="1"/>
          <p:nvPr/>
        </p:nvSpPr>
        <p:spPr>
          <a:xfrm>
            <a:off x="5687254" y="31254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想討論，但，表達卻很差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A1563ADE-4BE1-44D9-81BE-B9C2A82E70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17" y="5016551"/>
            <a:ext cx="1014763" cy="1014763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4970E5DE-B65F-40BF-B3D0-7387FA8EF86E}"/>
              </a:ext>
            </a:extLst>
          </p:cNvPr>
          <p:cNvSpPr txBox="1"/>
          <p:nvPr/>
        </p:nvSpPr>
        <p:spPr>
          <a:xfrm>
            <a:off x="5622222" y="531432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最後，造成無法挽回的誤會</a:t>
            </a:r>
          </a:p>
        </p:txBody>
      </p:sp>
    </p:spTree>
    <p:extLst>
      <p:ext uri="{BB962C8B-B14F-4D97-AF65-F5344CB8AC3E}">
        <p14:creationId xmlns:p14="http://schemas.microsoft.com/office/powerpoint/2010/main" val="22482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D79D629-CB20-4C7D-9686-F730A28C1298}"/>
              </a:ext>
            </a:extLst>
          </p:cNvPr>
          <p:cNvSpPr txBox="1"/>
          <p:nvPr/>
        </p:nvSpPr>
        <p:spPr>
          <a:xfrm>
            <a:off x="2515532" y="3136613"/>
            <a:ext cx="7160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0878BF-43C3-473F-BA4C-E4FCA4A250BC}"/>
              </a:ext>
            </a:extLst>
          </p:cNvPr>
          <p:cNvSpPr/>
          <p:nvPr/>
        </p:nvSpPr>
        <p:spPr>
          <a:xfrm>
            <a:off x="4772562" y="315960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與曖昧的對象</a:t>
            </a:r>
          </a:p>
        </p:txBody>
      </p:sp>
    </p:spTree>
    <p:extLst>
      <p:ext uri="{BB962C8B-B14F-4D97-AF65-F5344CB8AC3E}">
        <p14:creationId xmlns:p14="http://schemas.microsoft.com/office/powerpoint/2010/main" val="7018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-1" y="0"/>
            <a:ext cx="7160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C5F6A7-285D-4462-9D75-93517C62B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F2578F-F5FC-4966-87A1-91C3D2B46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8A549D-DE27-49F6-BCD6-34D0452CACCA}"/>
              </a:ext>
            </a:extLst>
          </p:cNvPr>
          <p:cNvSpPr/>
          <p:nvPr/>
        </p:nvSpPr>
        <p:spPr>
          <a:xfrm>
            <a:off x="4816348" y="623887"/>
            <a:ext cx="2559303" cy="5291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F7645-AE0A-48C6-BECC-342AF7932A58}"/>
              </a:ext>
            </a:extLst>
          </p:cNvPr>
          <p:cNvSpPr/>
          <p:nvPr/>
        </p:nvSpPr>
        <p:spPr>
          <a:xfrm>
            <a:off x="4908266" y="1163470"/>
            <a:ext cx="2306837" cy="410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A41597-D7B2-4DB0-B1CB-58FF49F211E9}"/>
              </a:ext>
            </a:extLst>
          </p:cNvPr>
          <p:cNvSpPr/>
          <p:nvPr/>
        </p:nvSpPr>
        <p:spPr>
          <a:xfrm>
            <a:off x="5871248" y="5385713"/>
            <a:ext cx="475228" cy="475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DC0838-8260-4CD9-9178-EC2519F31F0D}"/>
              </a:ext>
            </a:extLst>
          </p:cNvPr>
          <p:cNvSpPr txBox="1"/>
          <p:nvPr/>
        </p:nvSpPr>
        <p:spPr>
          <a:xfrm>
            <a:off x="4942580" y="1321879"/>
            <a:ext cx="11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朋友小花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225863-B1A1-4A9E-93D9-015508A24BA9}"/>
              </a:ext>
            </a:extLst>
          </p:cNvPr>
          <p:cNvCxnSpPr>
            <a:cxnSpLocks/>
          </p:cNvCxnSpPr>
          <p:nvPr/>
        </p:nvCxnSpPr>
        <p:spPr>
          <a:xfrm>
            <a:off x="5128494" y="4858709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577882-057C-49A5-A2B9-0CD1E9D7D65A}"/>
              </a:ext>
            </a:extLst>
          </p:cNvPr>
          <p:cNvCxnSpPr>
            <a:cxnSpLocks/>
          </p:cNvCxnSpPr>
          <p:nvPr/>
        </p:nvCxnSpPr>
        <p:spPr>
          <a:xfrm>
            <a:off x="5120139" y="1698194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52D76F4-69FF-4ACF-BFEE-2C707AFF1F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F7FA410D-343E-49D6-8BE6-9578319391EA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0EC28-D1E2-4125-9FEC-BFE7072BB8A5}"/>
              </a:ext>
            </a:extLst>
          </p:cNvPr>
          <p:cNvSpPr txBox="1"/>
          <p:nvPr/>
        </p:nvSpPr>
        <p:spPr>
          <a:xfrm>
            <a:off x="5104943" y="4910942"/>
            <a:ext cx="1948254" cy="2879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輸入訊息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FE6FA45-793C-4899-BE1C-4D2A4D9266DF}"/>
              </a:ext>
            </a:extLst>
          </p:cNvPr>
          <p:cNvSpPr/>
          <p:nvPr/>
        </p:nvSpPr>
        <p:spPr>
          <a:xfrm>
            <a:off x="6814520" y="4969218"/>
            <a:ext cx="168310" cy="1946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D2453A4D-01B8-4565-9482-D52964B6B1EB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C668FF52-8674-4C6C-981D-8B7543B857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8A549D-DE27-49F6-BCD6-34D0452CACCA}"/>
              </a:ext>
            </a:extLst>
          </p:cNvPr>
          <p:cNvSpPr/>
          <p:nvPr/>
        </p:nvSpPr>
        <p:spPr>
          <a:xfrm>
            <a:off x="4816348" y="623887"/>
            <a:ext cx="2559303" cy="5291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F7645-AE0A-48C6-BECC-342AF7932A58}"/>
              </a:ext>
            </a:extLst>
          </p:cNvPr>
          <p:cNvSpPr/>
          <p:nvPr/>
        </p:nvSpPr>
        <p:spPr>
          <a:xfrm>
            <a:off x="4908266" y="1163470"/>
            <a:ext cx="2306837" cy="410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A41597-D7B2-4DB0-B1CB-58FF49F211E9}"/>
              </a:ext>
            </a:extLst>
          </p:cNvPr>
          <p:cNvSpPr/>
          <p:nvPr/>
        </p:nvSpPr>
        <p:spPr>
          <a:xfrm>
            <a:off x="5871248" y="5385713"/>
            <a:ext cx="475228" cy="475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DC0838-8260-4CD9-9178-EC2519F31F0D}"/>
              </a:ext>
            </a:extLst>
          </p:cNvPr>
          <p:cNvSpPr txBox="1"/>
          <p:nvPr/>
        </p:nvSpPr>
        <p:spPr>
          <a:xfrm>
            <a:off x="4942580" y="1321879"/>
            <a:ext cx="1151687" cy="38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朋友小花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225863-B1A1-4A9E-93D9-015508A24BA9}"/>
              </a:ext>
            </a:extLst>
          </p:cNvPr>
          <p:cNvCxnSpPr>
            <a:cxnSpLocks/>
          </p:cNvCxnSpPr>
          <p:nvPr/>
        </p:nvCxnSpPr>
        <p:spPr>
          <a:xfrm>
            <a:off x="5128494" y="4858709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577882-057C-49A5-A2B9-0CD1E9D7D65A}"/>
              </a:ext>
            </a:extLst>
          </p:cNvPr>
          <p:cNvCxnSpPr>
            <a:cxnSpLocks/>
          </p:cNvCxnSpPr>
          <p:nvPr/>
        </p:nvCxnSpPr>
        <p:spPr>
          <a:xfrm>
            <a:off x="5120139" y="1698194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52D76F4-69FF-4ACF-BFEE-2C707AFF1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4" y="1789345"/>
            <a:ext cx="187835" cy="187835"/>
          </a:xfrm>
          <a:prstGeom prst="rect">
            <a:avLst/>
          </a:prstGeom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F7FA410D-343E-49D6-8BE6-9578319391EA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2AE7AB1-9AFD-4F3F-9A29-4ACDE2826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3" y="2437179"/>
            <a:ext cx="187835" cy="187835"/>
          </a:xfrm>
          <a:prstGeom prst="rect">
            <a:avLst/>
          </a:prstGeom>
        </p:spPr>
      </p:pic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F1B6E0EE-78E0-4A21-8BBB-D66A438BEE8E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0EC28-D1E2-4125-9FEC-BFE7072BB8A5}"/>
              </a:ext>
            </a:extLst>
          </p:cNvPr>
          <p:cNvSpPr txBox="1"/>
          <p:nvPr/>
        </p:nvSpPr>
        <p:spPr>
          <a:xfrm>
            <a:off x="5104943" y="4910942"/>
            <a:ext cx="1948254" cy="2879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輸入訊息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FE6FA45-793C-4899-BE1C-4D2A4D9266DF}"/>
              </a:ext>
            </a:extLst>
          </p:cNvPr>
          <p:cNvSpPr/>
          <p:nvPr/>
        </p:nvSpPr>
        <p:spPr>
          <a:xfrm>
            <a:off x="6814520" y="4969218"/>
            <a:ext cx="168310" cy="1946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D2453A4D-01B8-4565-9482-D52964B6B1EB}"/>
              </a:ext>
            </a:extLst>
          </p:cNvPr>
          <p:cNvSpPr/>
          <p:nvPr/>
        </p:nvSpPr>
        <p:spPr>
          <a:xfrm flipH="1">
            <a:off x="9125679" y="3633528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B2749354-21D8-4A45-B0D8-8106D38AEB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25" y="3871875"/>
            <a:ext cx="427832" cy="42783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18CB67D-257D-44EA-94A0-BFAF6FC326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C156EF3-F01D-4B0C-8C35-BA383C1BA0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8A549D-DE27-49F6-BCD6-34D0452CACCA}"/>
              </a:ext>
            </a:extLst>
          </p:cNvPr>
          <p:cNvSpPr/>
          <p:nvPr/>
        </p:nvSpPr>
        <p:spPr>
          <a:xfrm>
            <a:off x="4816347" y="623887"/>
            <a:ext cx="2559303" cy="5291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F7645-AE0A-48C6-BECC-342AF7932A58}"/>
              </a:ext>
            </a:extLst>
          </p:cNvPr>
          <p:cNvSpPr/>
          <p:nvPr/>
        </p:nvSpPr>
        <p:spPr>
          <a:xfrm>
            <a:off x="4908265" y="1163470"/>
            <a:ext cx="2306837" cy="4100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A41597-D7B2-4DB0-B1CB-58FF49F211E9}"/>
              </a:ext>
            </a:extLst>
          </p:cNvPr>
          <p:cNvSpPr/>
          <p:nvPr/>
        </p:nvSpPr>
        <p:spPr>
          <a:xfrm>
            <a:off x="5871246" y="5385713"/>
            <a:ext cx="475228" cy="475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DC0838-8260-4CD9-9178-EC2519F31F0D}"/>
              </a:ext>
            </a:extLst>
          </p:cNvPr>
          <p:cNvSpPr txBox="1"/>
          <p:nvPr/>
        </p:nvSpPr>
        <p:spPr>
          <a:xfrm>
            <a:off x="4942580" y="1321879"/>
            <a:ext cx="1151687" cy="38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朋友小花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225863-B1A1-4A9E-93D9-015508A24BA9}"/>
              </a:ext>
            </a:extLst>
          </p:cNvPr>
          <p:cNvCxnSpPr>
            <a:cxnSpLocks/>
          </p:cNvCxnSpPr>
          <p:nvPr/>
        </p:nvCxnSpPr>
        <p:spPr>
          <a:xfrm>
            <a:off x="5128493" y="4858709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3577882-057C-49A5-A2B9-0CD1E9D7D65A}"/>
              </a:ext>
            </a:extLst>
          </p:cNvPr>
          <p:cNvCxnSpPr>
            <a:cxnSpLocks/>
          </p:cNvCxnSpPr>
          <p:nvPr/>
        </p:nvCxnSpPr>
        <p:spPr>
          <a:xfrm>
            <a:off x="5120138" y="1698195"/>
            <a:ext cx="19482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52D76F4-69FF-4ACF-BFEE-2C707AFF1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3" y="1789346"/>
            <a:ext cx="187835" cy="1878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2AE7AB1-9AFD-4F3F-9A29-4ACDE2826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0" y="2437178"/>
            <a:ext cx="187835" cy="1878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F2494C0-EFD2-4D17-9EBE-1FA179A6D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9" y="3118891"/>
            <a:ext cx="187835" cy="187835"/>
          </a:xfrm>
          <a:prstGeom prst="rect">
            <a:avLst/>
          </a:prstGeom>
        </p:spPr>
      </p:pic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51FA40A7-44CA-4925-9BBE-5242478C9884}"/>
              </a:ext>
            </a:extLst>
          </p:cNvPr>
          <p:cNvSpPr/>
          <p:nvPr/>
        </p:nvSpPr>
        <p:spPr>
          <a:xfrm>
            <a:off x="5450990" y="3115329"/>
            <a:ext cx="1625755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我們再找個時間出去！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0EC28-D1E2-4125-9FEC-BFE7072BB8A5}"/>
              </a:ext>
            </a:extLst>
          </p:cNvPr>
          <p:cNvSpPr txBox="1"/>
          <p:nvPr/>
        </p:nvSpPr>
        <p:spPr>
          <a:xfrm>
            <a:off x="5104940" y="4910938"/>
            <a:ext cx="1948253" cy="2879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輸入訊息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FE6FA45-793C-4899-BE1C-4D2A4D9266DF}"/>
              </a:ext>
            </a:extLst>
          </p:cNvPr>
          <p:cNvSpPr/>
          <p:nvPr/>
        </p:nvSpPr>
        <p:spPr>
          <a:xfrm>
            <a:off x="6814515" y="4969205"/>
            <a:ext cx="168310" cy="1946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想法泡泡: 雲朵 28">
            <a:extLst>
              <a:ext uri="{FF2B5EF4-FFF2-40B4-BE49-F238E27FC236}">
                <a16:creationId xmlns:a16="http://schemas.microsoft.com/office/drawing/2014/main" id="{D2453A4D-01B8-4565-9482-D52964B6B1EB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70EB778-F7FD-42EF-8696-3A37F1C9CE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7925B38-B32F-455A-AE40-C32B07BE4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A083DC8-B860-4F74-BDF3-82EC949ECC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56179082-18AC-429C-A707-2E7230D783C4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D9472CDF-BD89-4239-801F-1CA55CDF73E7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0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7" y="623887"/>
            <a:ext cx="2559303" cy="5291865"/>
            <a:chOff x="4367214" y="623887"/>
            <a:chExt cx="2462215" cy="5091124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4" y="623887"/>
              <a:ext cx="2462215" cy="50911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5" y="1143002"/>
              <a:ext cx="2219326" cy="3944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5" y="5205079"/>
              <a:ext cx="457200" cy="457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6" y="1295402"/>
              <a:ext cx="110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朋友小花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8" y="4698066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9" y="1657442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17"/>
              <a:ext cx="1874345" cy="2770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5" name="想法泡泡: 雲朵 24">
            <a:extLst>
              <a:ext uri="{FF2B5EF4-FFF2-40B4-BE49-F238E27FC236}">
                <a16:creationId xmlns:a16="http://schemas.microsoft.com/office/drawing/2014/main" id="{B0C8E056-8E7B-4EC0-A1A0-8E6314AB3D4E}"/>
              </a:ext>
            </a:extLst>
          </p:cNvPr>
          <p:cNvSpPr/>
          <p:nvPr/>
        </p:nvSpPr>
        <p:spPr>
          <a:xfrm flipH="1">
            <a:off x="9008103" y="3626943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34EE2A-9474-4813-96AB-B2224A4E4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9" y="3871119"/>
            <a:ext cx="416174" cy="41617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51815828-6A9D-440F-8B10-A895ED42D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36" name="語音泡泡: 圓角矩形 35">
            <a:extLst>
              <a:ext uri="{FF2B5EF4-FFF2-40B4-BE49-F238E27FC236}">
                <a16:creationId xmlns:a16="http://schemas.microsoft.com/office/drawing/2014/main" id="{57FEC62C-4E75-40B9-93EE-6A02CC29F5DD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有空再說😂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41042F02-7AC0-47FE-92E9-552B8FC69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532E8A8-DFBD-492D-80FF-DC1CECFBB0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FBB5A20-3221-4EEA-9627-8860C9144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3" y="1789346"/>
            <a:ext cx="187835" cy="18783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72C507-F7D8-4DE5-BA99-60BF49B51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0" y="2437178"/>
            <a:ext cx="187835" cy="18783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0E7DA7A-C66F-4275-A3FD-BF66741E56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9" y="3118891"/>
            <a:ext cx="187835" cy="187835"/>
          </a:xfrm>
          <a:prstGeom prst="rect">
            <a:avLst/>
          </a:prstGeom>
        </p:spPr>
      </p:pic>
      <p:sp>
        <p:nvSpPr>
          <p:cNvPr id="40" name="語音泡泡: 圓角矩形 39">
            <a:extLst>
              <a:ext uri="{FF2B5EF4-FFF2-40B4-BE49-F238E27FC236}">
                <a16:creationId xmlns:a16="http://schemas.microsoft.com/office/drawing/2014/main" id="{10F8214A-E9EA-4C72-B148-92660D95E112}"/>
              </a:ext>
            </a:extLst>
          </p:cNvPr>
          <p:cNvSpPr/>
          <p:nvPr/>
        </p:nvSpPr>
        <p:spPr>
          <a:xfrm>
            <a:off x="5450990" y="3115329"/>
            <a:ext cx="1625755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我們再找個時間出去！</a:t>
            </a:r>
          </a:p>
        </p:txBody>
      </p:sp>
      <p:sp>
        <p:nvSpPr>
          <p:cNvPr id="41" name="語音泡泡: 圓角矩形 40">
            <a:extLst>
              <a:ext uri="{FF2B5EF4-FFF2-40B4-BE49-F238E27FC236}">
                <a16:creationId xmlns:a16="http://schemas.microsoft.com/office/drawing/2014/main" id="{97EBF4D5-8CDF-4E73-9490-6E6229A4C83A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06BDDC5E-4616-42AF-BED3-A32BF4647ABB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13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8" y="623887"/>
            <a:ext cx="2559303" cy="5291865"/>
            <a:chOff x="4367212" y="623887"/>
            <a:chExt cx="2462213" cy="509111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朋友小花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7D8F4FC-B0A5-4736-A710-8EA580379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964621"/>
            <a:ext cx="187835" cy="187835"/>
          </a:xfrm>
          <a:prstGeom prst="rect">
            <a:avLst/>
          </a:prstGeom>
        </p:spPr>
      </p:pic>
      <p:sp>
        <p:nvSpPr>
          <p:cNvPr id="37" name="語音泡泡: 圓角矩形 36">
            <a:extLst>
              <a:ext uri="{FF2B5EF4-FFF2-40B4-BE49-F238E27FC236}">
                <a16:creationId xmlns:a16="http://schemas.microsoft.com/office/drawing/2014/main" id="{B33C0BE3-B667-4625-8901-1D47910453F4}"/>
              </a:ext>
            </a:extLst>
          </p:cNvPr>
          <p:cNvSpPr/>
          <p:nvPr/>
        </p:nvSpPr>
        <p:spPr>
          <a:xfrm>
            <a:off x="5450994" y="3961059"/>
            <a:ext cx="1531836" cy="46605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那等你有空再出去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😊</a:t>
            </a:r>
          </a:p>
        </p:txBody>
      </p:sp>
      <p:sp>
        <p:nvSpPr>
          <p:cNvPr id="38" name="想法泡泡: 雲朵 37">
            <a:extLst>
              <a:ext uri="{FF2B5EF4-FFF2-40B4-BE49-F238E27FC236}">
                <a16:creationId xmlns:a16="http://schemas.microsoft.com/office/drawing/2014/main" id="{4AA0E14D-B333-4538-A396-966E0803BB20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66AE91C8-C79B-47A1-BF8A-B958A5858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F18D6236-86C6-46D3-9EC8-ABFC5067FB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755CFEE-20F4-4BD3-96FB-9E1A23137B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FC55A03C-37F2-4D35-9816-887C3FE82F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0CDABCB3-D57D-44DF-88F7-A9719CD9B70B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有空再說😂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CC355D50-EE16-4A75-BD8C-B671001F60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3" y="1789346"/>
            <a:ext cx="187835" cy="18783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6D57DE90-E143-423A-B040-1147CD14A1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0" y="2437178"/>
            <a:ext cx="187835" cy="18783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84F8854-17EB-4611-8B10-A886BECD11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9" y="3118891"/>
            <a:ext cx="187835" cy="187835"/>
          </a:xfrm>
          <a:prstGeom prst="rect">
            <a:avLst/>
          </a:prstGeom>
        </p:spPr>
      </p:pic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D05477F0-941A-499B-8F25-198571545F55}"/>
              </a:ext>
            </a:extLst>
          </p:cNvPr>
          <p:cNvSpPr/>
          <p:nvPr/>
        </p:nvSpPr>
        <p:spPr>
          <a:xfrm>
            <a:off x="5450990" y="3115329"/>
            <a:ext cx="1625755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我們再找個時間出去！</a:t>
            </a:r>
          </a:p>
        </p:txBody>
      </p:sp>
      <p:sp>
        <p:nvSpPr>
          <p:cNvPr id="47" name="語音泡泡: 圓角矩形 46">
            <a:extLst>
              <a:ext uri="{FF2B5EF4-FFF2-40B4-BE49-F238E27FC236}">
                <a16:creationId xmlns:a16="http://schemas.microsoft.com/office/drawing/2014/main" id="{BB52B30D-AE82-4F06-A987-E3B658553323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48" name="語音泡泡: 圓角矩形 47">
            <a:extLst>
              <a:ext uri="{FF2B5EF4-FFF2-40B4-BE49-F238E27FC236}">
                <a16:creationId xmlns:a16="http://schemas.microsoft.com/office/drawing/2014/main" id="{9F198F57-F176-4EBF-B68D-3D86BB16E564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8" y="623887"/>
            <a:ext cx="2559303" cy="5291865"/>
            <a:chOff x="4367212" y="623887"/>
            <a:chExt cx="2462213" cy="509111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朋友小花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7D8F4FC-B0A5-4736-A710-8EA580379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964621"/>
            <a:ext cx="187835" cy="187835"/>
          </a:xfrm>
          <a:prstGeom prst="rect">
            <a:avLst/>
          </a:prstGeom>
        </p:spPr>
      </p:pic>
      <p:sp>
        <p:nvSpPr>
          <p:cNvPr id="37" name="語音泡泡: 圓角矩形 36">
            <a:extLst>
              <a:ext uri="{FF2B5EF4-FFF2-40B4-BE49-F238E27FC236}">
                <a16:creationId xmlns:a16="http://schemas.microsoft.com/office/drawing/2014/main" id="{B33C0BE3-B667-4625-8901-1D47910453F4}"/>
              </a:ext>
            </a:extLst>
          </p:cNvPr>
          <p:cNvSpPr/>
          <p:nvPr/>
        </p:nvSpPr>
        <p:spPr>
          <a:xfrm>
            <a:off x="5450994" y="3961059"/>
            <a:ext cx="1531836" cy="46605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那等你有空再出去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😊</a:t>
            </a:r>
          </a:p>
        </p:txBody>
      </p:sp>
      <p:sp>
        <p:nvSpPr>
          <p:cNvPr id="38" name="想法泡泡: 雲朵 37">
            <a:extLst>
              <a:ext uri="{FF2B5EF4-FFF2-40B4-BE49-F238E27FC236}">
                <a16:creationId xmlns:a16="http://schemas.microsoft.com/office/drawing/2014/main" id="{4AA0E14D-B333-4538-A396-966E0803BB20}"/>
              </a:ext>
            </a:extLst>
          </p:cNvPr>
          <p:cNvSpPr/>
          <p:nvPr/>
        </p:nvSpPr>
        <p:spPr>
          <a:xfrm flipH="1">
            <a:off x="9264034" y="335301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66AE91C8-C79B-47A1-BF8A-B958A5858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280" y="3588834"/>
            <a:ext cx="427832" cy="42783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F18D6236-86C6-46D3-9EC8-ABFC5067FB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755CFEE-20F4-4BD3-96FB-9E1A23137B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FC55A03C-37F2-4D35-9816-887C3FE82F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0CDABCB3-D57D-44DF-88F7-A9719CD9B70B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有空再說😂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CC355D50-EE16-4A75-BD8C-B671001F6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3" y="1789346"/>
            <a:ext cx="187835" cy="18783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6D57DE90-E143-423A-B040-1147CD14A1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0" y="2437178"/>
            <a:ext cx="187835" cy="18783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84F8854-17EB-4611-8B10-A886BECD1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9" y="3118891"/>
            <a:ext cx="187835" cy="187835"/>
          </a:xfrm>
          <a:prstGeom prst="rect">
            <a:avLst/>
          </a:prstGeom>
        </p:spPr>
      </p:pic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D05477F0-941A-499B-8F25-198571545F55}"/>
              </a:ext>
            </a:extLst>
          </p:cNvPr>
          <p:cNvSpPr/>
          <p:nvPr/>
        </p:nvSpPr>
        <p:spPr>
          <a:xfrm>
            <a:off x="5450990" y="3115329"/>
            <a:ext cx="1625755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我們再找個時間出去！</a:t>
            </a:r>
          </a:p>
        </p:txBody>
      </p:sp>
      <p:sp>
        <p:nvSpPr>
          <p:cNvPr id="47" name="語音泡泡: 圓角矩形 46">
            <a:extLst>
              <a:ext uri="{FF2B5EF4-FFF2-40B4-BE49-F238E27FC236}">
                <a16:creationId xmlns:a16="http://schemas.microsoft.com/office/drawing/2014/main" id="{BB52B30D-AE82-4F06-A987-E3B658553323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48" name="語音泡泡: 圓角矩形 47">
            <a:extLst>
              <a:ext uri="{FF2B5EF4-FFF2-40B4-BE49-F238E27FC236}">
                <a16:creationId xmlns:a16="http://schemas.microsoft.com/office/drawing/2014/main" id="{9F198F57-F176-4EBF-B68D-3D86BB16E564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278B4B1-FD14-4A07-AFA4-9F3D814F19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2" y="4512904"/>
            <a:ext cx="187835" cy="187835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5D890C85-4407-48D4-AADE-9A64394FB1EF}"/>
              </a:ext>
            </a:extLst>
          </p:cNvPr>
          <p:cNvSpPr/>
          <p:nvPr/>
        </p:nvSpPr>
        <p:spPr>
          <a:xfrm>
            <a:off x="5689139" y="4519241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好啊哈哈</a:t>
            </a:r>
          </a:p>
        </p:txBody>
      </p:sp>
    </p:spTree>
    <p:extLst>
      <p:ext uri="{BB962C8B-B14F-4D97-AF65-F5344CB8AC3E}">
        <p14:creationId xmlns:p14="http://schemas.microsoft.com/office/powerpoint/2010/main" val="10038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362DBA-C26F-455D-B6CC-AD5253B02177}"/>
              </a:ext>
            </a:extLst>
          </p:cNvPr>
          <p:cNvGrpSpPr/>
          <p:nvPr/>
        </p:nvGrpSpPr>
        <p:grpSpPr>
          <a:xfrm>
            <a:off x="4816348" y="623887"/>
            <a:ext cx="2559303" cy="5291865"/>
            <a:chOff x="4367212" y="623887"/>
            <a:chExt cx="2462213" cy="509111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8A549D-DE27-49F6-BCD6-34D0452CACCA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9F7645-AE0A-48C6-BECC-342AF7932A58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A41597-D7B2-4DB0-B1CB-58FF49F211E9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EDC0838-8260-4CD9-9178-EC2519F31F0D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朋友小花</a:t>
              </a: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A225863-B1A1-4A9E-93D9-015508A2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3577882-057C-49A5-A2B9-0CD1E9D7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540EC28-D1E2-4125-9FEC-BFE7072BB8A5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FE6FA45-793C-4899-BE1C-4D2A4D9266DF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7D8F4FC-B0A5-4736-A710-8EA580379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13" y="3964621"/>
            <a:ext cx="187835" cy="187835"/>
          </a:xfrm>
          <a:prstGeom prst="rect">
            <a:avLst/>
          </a:prstGeom>
        </p:spPr>
      </p:pic>
      <p:sp>
        <p:nvSpPr>
          <p:cNvPr id="37" name="語音泡泡: 圓角矩形 36">
            <a:extLst>
              <a:ext uri="{FF2B5EF4-FFF2-40B4-BE49-F238E27FC236}">
                <a16:creationId xmlns:a16="http://schemas.microsoft.com/office/drawing/2014/main" id="{B33C0BE3-B667-4625-8901-1D47910453F4}"/>
              </a:ext>
            </a:extLst>
          </p:cNvPr>
          <p:cNvSpPr/>
          <p:nvPr/>
        </p:nvSpPr>
        <p:spPr>
          <a:xfrm>
            <a:off x="5450994" y="3961059"/>
            <a:ext cx="1531836" cy="46605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那等你有空再出去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😊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18D6236-86C6-46D3-9EC8-ABFC5067F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" y="4230476"/>
            <a:ext cx="1685276" cy="1685276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755CFEE-20F4-4BD3-96FB-9E1A23137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45" y="4230476"/>
            <a:ext cx="1685276" cy="1685276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FC55A03C-37F2-4D35-9816-887C3FE82F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3533025"/>
            <a:ext cx="187835" cy="187835"/>
          </a:xfrm>
          <a:prstGeom prst="rect">
            <a:avLst/>
          </a:prstGeom>
        </p:spPr>
      </p:pic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0CDABCB3-D57D-44DF-88F7-A9719CD9B70B}"/>
              </a:ext>
            </a:extLst>
          </p:cNvPr>
          <p:cNvSpPr/>
          <p:nvPr/>
        </p:nvSpPr>
        <p:spPr>
          <a:xfrm>
            <a:off x="5728770" y="353936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有空再說😂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CC355D50-EE16-4A75-BD8C-B671001F6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3" y="1789346"/>
            <a:ext cx="187835" cy="18783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6D57DE90-E143-423A-B040-1147CD14A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10" y="2437178"/>
            <a:ext cx="187835" cy="187835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84F8854-17EB-4611-8B10-A886BECD1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9" y="3118891"/>
            <a:ext cx="187835" cy="187835"/>
          </a:xfrm>
          <a:prstGeom prst="rect">
            <a:avLst/>
          </a:prstGeom>
        </p:spPr>
      </p:pic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D05477F0-941A-499B-8F25-198571545F55}"/>
              </a:ext>
            </a:extLst>
          </p:cNvPr>
          <p:cNvSpPr/>
          <p:nvPr/>
        </p:nvSpPr>
        <p:spPr>
          <a:xfrm>
            <a:off x="5450990" y="3115329"/>
            <a:ext cx="1625755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我們再找個時間出去！</a:t>
            </a:r>
          </a:p>
        </p:txBody>
      </p:sp>
      <p:sp>
        <p:nvSpPr>
          <p:cNvPr id="47" name="語音泡泡: 圓角矩形 46">
            <a:extLst>
              <a:ext uri="{FF2B5EF4-FFF2-40B4-BE49-F238E27FC236}">
                <a16:creationId xmlns:a16="http://schemas.microsoft.com/office/drawing/2014/main" id="{BB52B30D-AE82-4F06-A987-E3B658553323}"/>
              </a:ext>
            </a:extLst>
          </p:cNvPr>
          <p:cNvSpPr/>
          <p:nvPr/>
        </p:nvSpPr>
        <p:spPr>
          <a:xfrm>
            <a:off x="5536556" y="177629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48" name="語音泡泡: 圓角矩形 47">
            <a:extLst>
              <a:ext uri="{FF2B5EF4-FFF2-40B4-BE49-F238E27FC236}">
                <a16:creationId xmlns:a16="http://schemas.microsoft.com/office/drawing/2014/main" id="{9F198F57-F176-4EBF-B68D-3D86BB16E564}"/>
              </a:ext>
            </a:extLst>
          </p:cNvPr>
          <p:cNvSpPr/>
          <p:nvPr/>
        </p:nvSpPr>
        <p:spPr>
          <a:xfrm>
            <a:off x="5222410" y="244351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278B4B1-FD14-4A07-AFA4-9F3D814F1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2" y="4512904"/>
            <a:ext cx="187835" cy="187835"/>
          </a:xfrm>
          <a:prstGeom prst="rect">
            <a:avLst/>
          </a:prstGeom>
        </p:spPr>
      </p:pic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5D890C85-4407-48D4-AADE-9A64394FB1EF}"/>
              </a:ext>
            </a:extLst>
          </p:cNvPr>
          <p:cNvSpPr/>
          <p:nvPr/>
        </p:nvSpPr>
        <p:spPr>
          <a:xfrm>
            <a:off x="5689139" y="4519241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好啊哈哈</a:t>
            </a:r>
          </a:p>
        </p:txBody>
      </p:sp>
      <p:sp>
        <p:nvSpPr>
          <p:cNvPr id="31" name="想法泡泡: 雲朵 30">
            <a:extLst>
              <a:ext uri="{FF2B5EF4-FFF2-40B4-BE49-F238E27FC236}">
                <a16:creationId xmlns:a16="http://schemas.microsoft.com/office/drawing/2014/main" id="{3B3417E9-096F-4952-B415-EFFAFAB4EE1F}"/>
              </a:ext>
            </a:extLst>
          </p:cNvPr>
          <p:cNvSpPr/>
          <p:nvPr/>
        </p:nvSpPr>
        <p:spPr>
          <a:xfrm>
            <a:off x="1485091" y="3442130"/>
            <a:ext cx="1282325" cy="904526"/>
          </a:xfrm>
          <a:prstGeom prst="cloudCallou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6FC3809A-34F4-4B8F-90C2-8A6268C0AE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7" y="3680477"/>
            <a:ext cx="427832" cy="42783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28A71F-F114-4A45-8A3F-48824A51EE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91" y="2699858"/>
            <a:ext cx="427832" cy="42783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14788246-8D4D-4E3C-AFCF-42FD209414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00" y="2765240"/>
            <a:ext cx="427832" cy="42783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A85B21A2-FC48-4BFE-B6B2-7CD573AFD1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28" y="3631594"/>
            <a:ext cx="427832" cy="427832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48C7FBD8-B078-4CDB-849A-3415DD03A7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93" y="2721749"/>
            <a:ext cx="427832" cy="427832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343F151B-F7C7-46FF-A261-24EC0C4F1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54" y="1971198"/>
            <a:ext cx="427832" cy="427832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006F4E1B-32F4-4238-8987-B1C9EA35D8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73" y="4835673"/>
            <a:ext cx="427832" cy="427832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EAA0D07F-7E14-42EF-98C5-2CD861510A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77" y="1794397"/>
            <a:ext cx="427832" cy="4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dirty="0">
                <a:solidFill>
                  <a:srgbClr val="2C2C2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+mj-cs"/>
              </a:rPr>
              <a:t>甘特圖</a:t>
            </a:r>
            <a:endParaRPr lang="en-US" altLang="zh-CN" sz="3600" dirty="0">
              <a:solidFill>
                <a:srgbClr val="2C2C2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2EAD77-67F1-489A-82BC-6450D009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-2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C90D0-1EC4-4208-AF44-51BADC9C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29D2DF-0932-4EFC-B6B4-0F93DEE66AE8}"/>
              </a:ext>
            </a:extLst>
          </p:cNvPr>
          <p:cNvSpPr txBox="1"/>
          <p:nvPr/>
        </p:nvSpPr>
        <p:spPr>
          <a:xfrm>
            <a:off x="0" y="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沒有使用本系統的使用情境模擬（二）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2E7-F444-46D0-A5CF-0FB22A612118}"/>
              </a:ext>
            </a:extLst>
          </p:cNvPr>
          <p:cNvSpPr/>
          <p:nvPr/>
        </p:nvSpPr>
        <p:spPr>
          <a:xfrm>
            <a:off x="6955751" y="0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與單戀的對象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ACECEE3-5E44-4A7D-9913-90401B78F51F}"/>
              </a:ext>
            </a:extLst>
          </p:cNvPr>
          <p:cNvGrpSpPr/>
          <p:nvPr/>
        </p:nvGrpSpPr>
        <p:grpSpPr>
          <a:xfrm>
            <a:off x="1021164" y="783067"/>
            <a:ext cx="2559303" cy="5291865"/>
            <a:chOff x="4816349" y="623887"/>
            <a:chExt cx="2559303" cy="5291865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3362DBA-C26F-455D-B6CC-AD5253B02177}"/>
                </a:ext>
              </a:extLst>
            </p:cNvPr>
            <p:cNvGrpSpPr/>
            <p:nvPr/>
          </p:nvGrpSpPr>
          <p:grpSpPr>
            <a:xfrm>
              <a:off x="4816349" y="623887"/>
              <a:ext cx="2559303" cy="5291865"/>
              <a:chOff x="4367213" y="623887"/>
              <a:chExt cx="2462213" cy="5091113"/>
            </a:xfrm>
          </p:grpSpPr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8A549D-DE27-49F6-BCD6-34D0452CACCA}"/>
                  </a:ext>
                </a:extLst>
              </p:cNvPr>
              <p:cNvSpPr/>
              <p:nvPr/>
            </p:nvSpPr>
            <p:spPr>
              <a:xfrm>
                <a:off x="4367213" y="623887"/>
                <a:ext cx="2462213" cy="509111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A9F7645-AE0A-48C6-BECC-342AF7932A58}"/>
                  </a:ext>
                </a:extLst>
              </p:cNvPr>
              <p:cNvSpPr/>
              <p:nvPr/>
            </p:nvSpPr>
            <p:spPr>
              <a:xfrm>
                <a:off x="4455643" y="1143000"/>
                <a:ext cx="2219325" cy="39444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E0A41597-D7B2-4DB0-B1CB-58FF49F211E9}"/>
                  </a:ext>
                </a:extLst>
              </p:cNvPr>
              <p:cNvSpPr/>
              <p:nvPr/>
            </p:nvSpPr>
            <p:spPr>
              <a:xfrm>
                <a:off x="5382093" y="520506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EDC0838-8260-4CD9-9178-EC2519F31F0D}"/>
                  </a:ext>
                </a:extLst>
              </p:cNvPr>
              <p:cNvSpPr txBox="1"/>
              <p:nvPr/>
            </p:nvSpPr>
            <p:spPr>
              <a:xfrm>
                <a:off x="4488655" y="1295400"/>
                <a:ext cx="1107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朋友小花</a:t>
                </a:r>
              </a:p>
            </p:txBody>
          </p: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A225863-B1A1-4A9E-93D9-015508A24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516" y="4698057"/>
                <a:ext cx="18743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73577882-057C-49A5-A2B9-0CD1E9D7D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478" y="1657439"/>
                <a:ext cx="18743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540EC28-D1E2-4125-9FEC-BFE7072BB8A5}"/>
                  </a:ext>
                </a:extLst>
              </p:cNvPr>
              <p:cNvSpPr txBox="1"/>
              <p:nvPr/>
            </p:nvSpPr>
            <p:spPr>
              <a:xfrm>
                <a:off x="4644859" y="4748308"/>
                <a:ext cx="1874345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輸入訊息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…</a:t>
                </a:r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4FE6FA45-793C-4899-BE1C-4D2A4D9266DF}"/>
                  </a:ext>
                </a:extLst>
              </p:cNvPr>
              <p:cNvSpPr/>
              <p:nvPr/>
            </p:nvSpPr>
            <p:spPr>
              <a:xfrm>
                <a:off x="6289581" y="4804374"/>
                <a:ext cx="161925" cy="187244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7D8F4FC-B0A5-4736-A710-8EA58037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13" y="3964621"/>
              <a:ext cx="187835" cy="187835"/>
            </a:xfrm>
            <a:prstGeom prst="rect">
              <a:avLst/>
            </a:prstGeom>
          </p:spPr>
        </p:pic>
        <p:sp>
          <p:nvSpPr>
            <p:cNvPr id="37" name="語音泡泡: 圓角矩形 36">
              <a:extLst>
                <a:ext uri="{FF2B5EF4-FFF2-40B4-BE49-F238E27FC236}">
                  <a16:creationId xmlns:a16="http://schemas.microsoft.com/office/drawing/2014/main" id="{B33C0BE3-B667-4625-8901-1D47910453F4}"/>
                </a:ext>
              </a:extLst>
            </p:cNvPr>
            <p:cNvSpPr/>
            <p:nvPr/>
          </p:nvSpPr>
          <p:spPr>
            <a:xfrm>
              <a:off x="5450994" y="3961059"/>
              <a:ext cx="1531836" cy="466054"/>
            </a:xfrm>
            <a:prstGeom prst="wedgeRoundRectCallout">
              <a:avLst>
                <a:gd name="adj1" fmla="val -59375"/>
                <a:gd name="adj2" fmla="val -35448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那等你有空再出去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😊</a:t>
              </a:r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C55A03C-37F2-4D35-9816-887C3FE82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993" y="3533025"/>
              <a:ext cx="187835" cy="187835"/>
            </a:xfrm>
            <a:prstGeom prst="rect">
              <a:avLst/>
            </a:prstGeom>
          </p:spPr>
        </p:pic>
        <p:sp>
          <p:nvSpPr>
            <p:cNvPr id="42" name="語音泡泡: 圓角矩形 41">
              <a:extLst>
                <a:ext uri="{FF2B5EF4-FFF2-40B4-BE49-F238E27FC236}">
                  <a16:creationId xmlns:a16="http://schemas.microsoft.com/office/drawing/2014/main" id="{0CDABCB3-D57D-44DF-88F7-A9719CD9B70B}"/>
                </a:ext>
              </a:extLst>
            </p:cNvPr>
            <p:cNvSpPr/>
            <p:nvPr/>
          </p:nvSpPr>
          <p:spPr>
            <a:xfrm>
              <a:off x="5728770" y="3539362"/>
              <a:ext cx="1041555" cy="291861"/>
            </a:xfrm>
            <a:prstGeom prst="wedgeRoundRectCallout">
              <a:avLst>
                <a:gd name="adj1" fmla="val 57609"/>
                <a:gd name="adj2" fmla="val -3360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有空再說😂</a:t>
              </a:r>
            </a:p>
          </p:txBody>
        </p:sp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CC355D50-EE16-4A75-BD8C-B671001F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493" y="1789346"/>
              <a:ext cx="187835" cy="187835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6D57DE90-E143-423A-B040-1147CD14A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10" y="2437178"/>
              <a:ext cx="187835" cy="18783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F84F8854-17EB-4611-8B10-A886BECD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09" y="3118891"/>
              <a:ext cx="187835" cy="187835"/>
            </a:xfrm>
            <a:prstGeom prst="rect">
              <a:avLst/>
            </a:prstGeom>
          </p:spPr>
        </p:pic>
        <p:sp>
          <p:nvSpPr>
            <p:cNvPr id="46" name="語音泡泡: 圓角矩形 45">
              <a:extLst>
                <a:ext uri="{FF2B5EF4-FFF2-40B4-BE49-F238E27FC236}">
                  <a16:creationId xmlns:a16="http://schemas.microsoft.com/office/drawing/2014/main" id="{D05477F0-941A-499B-8F25-198571545F55}"/>
                </a:ext>
              </a:extLst>
            </p:cNvPr>
            <p:cNvSpPr/>
            <p:nvPr/>
          </p:nvSpPr>
          <p:spPr>
            <a:xfrm>
              <a:off x="5450990" y="3115329"/>
              <a:ext cx="1625755" cy="326614"/>
            </a:xfrm>
            <a:prstGeom prst="wedgeRoundRectCallout">
              <a:avLst>
                <a:gd name="adj1" fmla="val -59375"/>
                <a:gd name="adj2" fmla="val -35448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我們再找個時間出去！</a:t>
              </a:r>
            </a:p>
          </p:txBody>
        </p:sp>
        <p:sp>
          <p:nvSpPr>
            <p:cNvPr id="47" name="語音泡泡: 圓角矩形 46">
              <a:extLst>
                <a:ext uri="{FF2B5EF4-FFF2-40B4-BE49-F238E27FC236}">
                  <a16:creationId xmlns:a16="http://schemas.microsoft.com/office/drawing/2014/main" id="{BB52B30D-AE82-4F06-A987-E3B658553323}"/>
                </a:ext>
              </a:extLst>
            </p:cNvPr>
            <p:cNvSpPr/>
            <p:nvPr/>
          </p:nvSpPr>
          <p:spPr>
            <a:xfrm>
              <a:off x="5536556" y="1776297"/>
              <a:ext cx="1531836" cy="535642"/>
            </a:xfrm>
            <a:prstGeom prst="wedgeRoundRectCallout">
              <a:avLst>
                <a:gd name="adj1" fmla="val -59375"/>
                <a:gd name="adj2" fmla="val -35448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嘿！今天要去看電影嗎？</a:t>
              </a:r>
            </a:p>
          </p:txBody>
        </p:sp>
        <p:sp>
          <p:nvSpPr>
            <p:cNvPr id="48" name="語音泡泡: 圓角矩形 47">
              <a:extLst>
                <a:ext uri="{FF2B5EF4-FFF2-40B4-BE49-F238E27FC236}">
                  <a16:creationId xmlns:a16="http://schemas.microsoft.com/office/drawing/2014/main" id="{9F198F57-F176-4EBF-B68D-3D86BB16E564}"/>
                </a:ext>
              </a:extLst>
            </p:cNvPr>
            <p:cNvSpPr/>
            <p:nvPr/>
          </p:nvSpPr>
          <p:spPr>
            <a:xfrm>
              <a:off x="5222410" y="2443516"/>
              <a:ext cx="1531836" cy="535640"/>
            </a:xfrm>
            <a:prstGeom prst="wedgeRoundRectCallout">
              <a:avLst>
                <a:gd name="adj1" fmla="val 57609"/>
                <a:gd name="adj2" fmla="val -3360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哈哈 不要</a:t>
              </a:r>
              <a:endPara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😂😂😂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278B4B1-FD14-4A07-AFA4-9F3D814F1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62" y="4512904"/>
              <a:ext cx="187835" cy="187835"/>
            </a:xfrm>
            <a:prstGeom prst="rect">
              <a:avLst/>
            </a:prstGeom>
          </p:spPr>
        </p:pic>
        <p:sp>
          <p:nvSpPr>
            <p:cNvPr id="30" name="語音泡泡: 圓角矩形 29">
              <a:extLst>
                <a:ext uri="{FF2B5EF4-FFF2-40B4-BE49-F238E27FC236}">
                  <a16:creationId xmlns:a16="http://schemas.microsoft.com/office/drawing/2014/main" id="{5D890C85-4407-48D4-AADE-9A64394FB1EF}"/>
                </a:ext>
              </a:extLst>
            </p:cNvPr>
            <p:cNvSpPr/>
            <p:nvPr/>
          </p:nvSpPr>
          <p:spPr>
            <a:xfrm>
              <a:off x="5689139" y="4519241"/>
              <a:ext cx="1041555" cy="291861"/>
            </a:xfrm>
            <a:prstGeom prst="wedgeRoundRectCallout">
              <a:avLst>
                <a:gd name="adj1" fmla="val 57609"/>
                <a:gd name="adj2" fmla="val -33600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好啊哈哈</a:t>
              </a:r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6DA9F5E0-6A45-4D8A-B976-FE6031B4A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864505"/>
            <a:ext cx="882895" cy="88289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8F2E64F6-4DD6-4C3C-9E1C-D2B962C83182}"/>
              </a:ext>
            </a:extLst>
          </p:cNvPr>
          <p:cNvSpPr txBox="1"/>
          <p:nvPr/>
        </p:nvSpPr>
        <p:spPr>
          <a:xfrm>
            <a:off x="5687254" y="103026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自認對方對你有意思</a:t>
            </a: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7459B012-399A-425B-8D94-44ADF4EDF1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2827700"/>
            <a:ext cx="1014763" cy="1014763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684F34C9-0B38-4300-8DE9-EED1901D8AEC}"/>
              </a:ext>
            </a:extLst>
          </p:cNvPr>
          <p:cNvSpPr txBox="1"/>
          <p:nvPr/>
        </p:nvSpPr>
        <p:spPr>
          <a:xfrm>
            <a:off x="5687254" y="312547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將時間白白浪費</a:t>
            </a: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7997F153-1B68-4E9F-B8FC-735E3304CE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17" y="5016551"/>
            <a:ext cx="1014763" cy="1014763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65257F1C-F134-4702-B3E3-AB9D47245BFD}"/>
              </a:ext>
            </a:extLst>
          </p:cNvPr>
          <p:cNvSpPr txBox="1"/>
          <p:nvPr/>
        </p:nvSpPr>
        <p:spPr>
          <a:xfrm>
            <a:off x="5622222" y="53143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最後，以悲劇收場</a:t>
            </a:r>
          </a:p>
        </p:txBody>
      </p:sp>
    </p:spTree>
    <p:extLst>
      <p:ext uri="{BB962C8B-B14F-4D97-AF65-F5344CB8AC3E}">
        <p14:creationId xmlns:p14="http://schemas.microsoft.com/office/powerpoint/2010/main" val="14206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D79D629-CB20-4C7D-9686-F730A28C1298}"/>
              </a:ext>
            </a:extLst>
          </p:cNvPr>
          <p:cNvSpPr txBox="1"/>
          <p:nvPr/>
        </p:nvSpPr>
        <p:spPr>
          <a:xfrm>
            <a:off x="5593297" y="28630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那？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F8D10A-DE14-40C6-8521-6AF7E3C3FC46}"/>
              </a:ext>
            </a:extLst>
          </p:cNvPr>
          <p:cNvSpPr txBox="1"/>
          <p:nvPr/>
        </p:nvSpPr>
        <p:spPr>
          <a:xfrm>
            <a:off x="4362189" y="344783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用我們的系統呢？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0C860D01-43E5-4095-B10D-A4FB78521C58}"/>
              </a:ext>
            </a:extLst>
          </p:cNvPr>
          <p:cNvGrpSpPr/>
          <p:nvPr/>
        </p:nvGrpSpPr>
        <p:grpSpPr>
          <a:xfrm>
            <a:off x="850276" y="783067"/>
            <a:ext cx="2559303" cy="5291865"/>
            <a:chOff x="4367212" y="623887"/>
            <a:chExt cx="2462213" cy="5091113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03FD1BD-55C3-4DDD-81A9-5086A1AEC5CC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A61EE0-5C37-4367-8ED7-129491E79933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56FFB1F-5D88-4663-A8E4-053E5CF1D8D0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DFB14F5-5B60-4BBC-BBC4-EDBDF71066FF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同事小美</a:t>
              </a: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1069F67-39DE-402C-A376-3E2E0AB7467E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8375597-9990-4B11-80B3-A8FB3B55BE3B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DD52943-98B1-453C-9769-C62F146F0781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3F4E0851-CB3C-4383-8765-42C3CA7871BB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198237D2-446D-4058-BEAD-EA71ACBE2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22" y="1948525"/>
            <a:ext cx="187835" cy="187835"/>
          </a:xfrm>
          <a:prstGeom prst="rect">
            <a:avLst/>
          </a:prstGeom>
        </p:spPr>
      </p:pic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13CA4171-7123-4399-BEC1-EEB570750F0B}"/>
              </a:ext>
            </a:extLst>
          </p:cNvPr>
          <p:cNvSpPr/>
          <p:nvPr/>
        </p:nvSpPr>
        <p:spPr>
          <a:xfrm>
            <a:off x="1570484" y="193547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嘿！明天的專案你弄玩了嗎？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51744D-CABF-4590-B8A1-3DD80CD22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41" y="2596359"/>
            <a:ext cx="187835" cy="187835"/>
          </a:xfrm>
          <a:prstGeom prst="rect">
            <a:avLst/>
          </a:prstGeom>
        </p:spPr>
      </p:pic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54E65EFA-2580-4699-9299-C7D1085E8F05}"/>
              </a:ext>
            </a:extLst>
          </p:cNvPr>
          <p:cNvSpPr/>
          <p:nvPr/>
        </p:nvSpPr>
        <p:spPr>
          <a:xfrm>
            <a:off x="1256338" y="2602696"/>
            <a:ext cx="1531836" cy="532092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還沒，有部分的程式碼出了問題。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C6D825D-0EE3-4C1A-927B-22E509EC4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1" y="3278072"/>
            <a:ext cx="187835" cy="187835"/>
          </a:xfrm>
          <a:prstGeom prst="rect">
            <a:avLst/>
          </a:prstGeom>
        </p:spPr>
      </p:pic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1DC24F60-36F0-4463-BE0B-C0BED8893884}"/>
              </a:ext>
            </a:extLst>
          </p:cNvPr>
          <p:cNvSpPr/>
          <p:nvPr/>
        </p:nvSpPr>
        <p:spPr>
          <a:xfrm>
            <a:off x="1484922" y="3274510"/>
            <a:ext cx="1531836" cy="291861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這改這裡就好了啊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8D01F71-F164-4327-942A-26071F6C1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21" y="3692205"/>
            <a:ext cx="187835" cy="187835"/>
          </a:xfrm>
          <a:prstGeom prst="rect">
            <a:avLst/>
          </a:prstGeom>
        </p:spPr>
      </p:pic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F00CA632-B232-4239-B3F8-4E21F6ED03B7}"/>
              </a:ext>
            </a:extLst>
          </p:cNvPr>
          <p:cNvSpPr/>
          <p:nvPr/>
        </p:nvSpPr>
        <p:spPr>
          <a:xfrm>
            <a:off x="1762698" y="3698542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這不好改阿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BAB6C97-76B7-42AF-B05E-FB548736D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1" y="4045888"/>
            <a:ext cx="187835" cy="187835"/>
          </a:xfrm>
          <a:prstGeom prst="rect">
            <a:avLst/>
          </a:prstGeom>
        </p:spPr>
      </p:pic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D6F1BBBA-2947-446C-85BC-0B9AE5B803E7}"/>
              </a:ext>
            </a:extLst>
          </p:cNvPr>
          <p:cNvSpPr/>
          <p:nvPr/>
        </p:nvSpPr>
        <p:spPr>
          <a:xfrm>
            <a:off x="1484922" y="4042325"/>
            <a:ext cx="1531836" cy="627861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也是，這部分真的很麻煩，那我們在討論看看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5D2FD1D-17A2-4E24-BE13-7B9B023FEDE5}"/>
              </a:ext>
            </a:extLst>
          </p:cNvPr>
          <p:cNvGrpSpPr/>
          <p:nvPr/>
        </p:nvGrpSpPr>
        <p:grpSpPr>
          <a:xfrm>
            <a:off x="1162422" y="2488379"/>
            <a:ext cx="1874345" cy="1269804"/>
            <a:chOff x="1393776" y="2296149"/>
            <a:chExt cx="1874345" cy="1269804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0ABBB610-432B-4BE9-A491-1E08EAE5186A}"/>
                </a:ext>
              </a:extLst>
            </p:cNvPr>
            <p:cNvSpPr/>
            <p:nvPr/>
          </p:nvSpPr>
          <p:spPr>
            <a:xfrm>
              <a:off x="1393776" y="2296149"/>
              <a:ext cx="1874345" cy="1269804"/>
            </a:xfrm>
            <a:prstGeom prst="roundRect">
              <a:avLst>
                <a:gd name="adj" fmla="val 825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27290CCB-97FD-4CA2-847E-8A6CFF8C2182}"/>
                </a:ext>
              </a:extLst>
            </p:cNvPr>
            <p:cNvSpPr/>
            <p:nvPr/>
          </p:nvSpPr>
          <p:spPr>
            <a:xfrm>
              <a:off x="1507791" y="2386859"/>
              <a:ext cx="1585733" cy="2210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辨識時間</a:t>
              </a: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:</a:t>
              </a: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2020/12/27</a:t>
              </a:r>
              <a:endPara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6CFE0F04-53F2-4783-9F25-7F537609DB2F}"/>
                </a:ext>
              </a:extLst>
            </p:cNvPr>
            <p:cNvSpPr/>
            <p:nvPr/>
          </p:nvSpPr>
          <p:spPr>
            <a:xfrm>
              <a:off x="1498400" y="2654339"/>
              <a:ext cx="1585733" cy="3843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辨識結果</a:t>
              </a:r>
              <a:endPara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生氣！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9E936AEE-0530-4A69-BEF5-53D725D43919}"/>
                </a:ext>
              </a:extLst>
            </p:cNvPr>
            <p:cNvSpPr/>
            <p:nvPr/>
          </p:nvSpPr>
          <p:spPr>
            <a:xfrm>
              <a:off x="1498400" y="3084705"/>
              <a:ext cx="1585733" cy="3843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辨識準確度</a:t>
              </a:r>
              <a:endPara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95%</a:t>
              </a: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</a:t>
              </a: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60000</a:t>
              </a: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筆資料</a:t>
              </a:r>
            </a:p>
          </p:txBody>
        </p:sp>
      </p:grp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476F338A-8751-4D11-ACC4-F3E8951E277D}"/>
              </a:ext>
            </a:extLst>
          </p:cNvPr>
          <p:cNvSpPr/>
          <p:nvPr/>
        </p:nvSpPr>
        <p:spPr>
          <a:xfrm>
            <a:off x="1764074" y="3697753"/>
            <a:ext cx="1041555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這不好改阿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E34C474E-1459-447D-BDC3-7EFAF638F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49" y="4688601"/>
            <a:ext cx="187835" cy="187835"/>
          </a:xfrm>
          <a:prstGeom prst="rect">
            <a:avLst/>
          </a:prstGeom>
        </p:spPr>
      </p:pic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B4E15756-4EDA-49AD-BE4B-026750FE5B3B}"/>
              </a:ext>
            </a:extLst>
          </p:cNvPr>
          <p:cNvSpPr/>
          <p:nvPr/>
        </p:nvSpPr>
        <p:spPr>
          <a:xfrm>
            <a:off x="2128195" y="4694938"/>
            <a:ext cx="772986" cy="291861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好啊～</a:t>
            </a: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98DB2F29-DDDB-43B6-8A6E-64A6F253C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864505"/>
            <a:ext cx="882895" cy="882895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A2E5BA68-14B0-49EF-84F4-076F837FE61D}"/>
              </a:ext>
            </a:extLst>
          </p:cNvPr>
          <p:cNvSpPr txBox="1"/>
          <p:nvPr/>
        </p:nvSpPr>
        <p:spPr>
          <a:xfrm>
            <a:off x="5687254" y="10302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得知對方文字情感</a:t>
            </a: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57BBF1B6-84F0-4CC0-A72E-6077734C22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2827700"/>
            <a:ext cx="1014763" cy="1014763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508C5C41-D3B2-406B-A474-70ACB50AFAAF}"/>
              </a:ext>
            </a:extLst>
          </p:cNvPr>
          <p:cNvSpPr txBox="1"/>
          <p:nvPr/>
        </p:nvSpPr>
        <p:spPr>
          <a:xfrm>
            <a:off x="5687254" y="31254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得知情緒，輔助你的表達</a:t>
            </a: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0B3B1029-BD3E-47F0-B727-41C8BCC936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17" y="5016551"/>
            <a:ext cx="1014763" cy="1014763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267E7B28-5944-45BF-A593-B47C0779C8D8}"/>
              </a:ext>
            </a:extLst>
          </p:cNvPr>
          <p:cNvSpPr txBox="1"/>
          <p:nvPr/>
        </p:nvSpPr>
        <p:spPr>
          <a:xfrm>
            <a:off x="5622222" y="531432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最後，免除誤會的發生</a:t>
            </a:r>
          </a:p>
        </p:txBody>
      </p:sp>
    </p:spTree>
    <p:extLst>
      <p:ext uri="{BB962C8B-B14F-4D97-AF65-F5344CB8AC3E}">
        <p14:creationId xmlns:p14="http://schemas.microsoft.com/office/powerpoint/2010/main" val="9749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1" grpId="0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70C53E49-F786-4472-B240-20FBE0A3BC60}"/>
              </a:ext>
            </a:extLst>
          </p:cNvPr>
          <p:cNvGrpSpPr/>
          <p:nvPr/>
        </p:nvGrpSpPr>
        <p:grpSpPr>
          <a:xfrm>
            <a:off x="850274" y="783067"/>
            <a:ext cx="2559303" cy="5291865"/>
            <a:chOff x="4367212" y="623887"/>
            <a:chExt cx="2462213" cy="5091113"/>
          </a:xfrm>
        </p:grpSpPr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F0E02C93-4CAC-4492-AA73-D3E762A50AE9}"/>
                </a:ext>
              </a:extLst>
            </p:cNvPr>
            <p:cNvSpPr/>
            <p:nvPr/>
          </p:nvSpPr>
          <p:spPr>
            <a:xfrm>
              <a:off x="4367212" y="623887"/>
              <a:ext cx="2462213" cy="50911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987EBB9-8B91-49F4-9FE8-2BB997D23DE6}"/>
                </a:ext>
              </a:extLst>
            </p:cNvPr>
            <p:cNvSpPr/>
            <p:nvPr/>
          </p:nvSpPr>
          <p:spPr>
            <a:xfrm>
              <a:off x="4455643" y="1143000"/>
              <a:ext cx="2219325" cy="39444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633D1B61-FD68-40F2-9B97-FDF45F0294E0}"/>
                </a:ext>
              </a:extLst>
            </p:cNvPr>
            <p:cNvSpPr/>
            <p:nvPr/>
          </p:nvSpPr>
          <p:spPr>
            <a:xfrm>
              <a:off x="5382093" y="52050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8D3621F-4801-4BF6-AA12-8001A59316E4}"/>
                </a:ext>
              </a:extLst>
            </p:cNvPr>
            <p:cNvSpPr txBox="1"/>
            <p:nvPr/>
          </p:nvSpPr>
          <p:spPr>
            <a:xfrm>
              <a:off x="4488655" y="1295400"/>
              <a:ext cx="11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朋友小花</a:t>
              </a: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A4971D-D443-4025-8BFC-F3FAB02B89B7}"/>
                </a:ext>
              </a:extLst>
            </p:cNvPr>
            <p:cNvCxnSpPr>
              <a:cxnSpLocks/>
            </p:cNvCxnSpPr>
            <p:nvPr/>
          </p:nvCxnSpPr>
          <p:spPr>
            <a:xfrm>
              <a:off x="4667516" y="4698057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4489BF8-D7D9-4FA1-95F0-716D4AAFC7BC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78" y="1657439"/>
              <a:ext cx="18743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8F14225-964C-45D3-BBF4-BA81849A1A44}"/>
                </a:ext>
              </a:extLst>
            </p:cNvPr>
            <p:cNvSpPr txBox="1"/>
            <p:nvPr/>
          </p:nvSpPr>
          <p:spPr>
            <a:xfrm>
              <a:off x="4644859" y="4748308"/>
              <a:ext cx="1874345" cy="27699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輸入訊息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…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2" name="箭號: 向右 41">
              <a:extLst>
                <a:ext uri="{FF2B5EF4-FFF2-40B4-BE49-F238E27FC236}">
                  <a16:creationId xmlns:a16="http://schemas.microsoft.com/office/drawing/2014/main" id="{9B72FFE0-50A6-4E3B-B60F-506C4207D5CD}"/>
                </a:ext>
              </a:extLst>
            </p:cNvPr>
            <p:cNvSpPr/>
            <p:nvPr/>
          </p:nvSpPr>
          <p:spPr>
            <a:xfrm>
              <a:off x="6289581" y="4804374"/>
              <a:ext cx="161925" cy="1872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27D33E5A-D248-48A2-B5B7-B8CC8564C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19" y="1948526"/>
            <a:ext cx="187835" cy="187835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38A4251E-A75B-48BF-9AAE-D699F8DFC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36" y="2596358"/>
            <a:ext cx="187835" cy="18783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7820F21-AA6A-4DF0-9BF5-E05E5292E8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5" y="3278071"/>
            <a:ext cx="187835" cy="187835"/>
          </a:xfrm>
          <a:prstGeom prst="rect">
            <a:avLst/>
          </a:prstGeom>
        </p:spPr>
      </p:pic>
      <p:sp>
        <p:nvSpPr>
          <p:cNvPr id="50" name="語音泡泡: 圓角矩形 49">
            <a:extLst>
              <a:ext uri="{FF2B5EF4-FFF2-40B4-BE49-F238E27FC236}">
                <a16:creationId xmlns:a16="http://schemas.microsoft.com/office/drawing/2014/main" id="{A95DB14A-F23F-4607-96E2-E022D224A675}"/>
              </a:ext>
            </a:extLst>
          </p:cNvPr>
          <p:cNvSpPr/>
          <p:nvPr/>
        </p:nvSpPr>
        <p:spPr>
          <a:xfrm>
            <a:off x="1484917" y="3274509"/>
            <a:ext cx="751508" cy="326614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好吧～</a:t>
            </a:r>
          </a:p>
        </p:txBody>
      </p:sp>
      <p:sp>
        <p:nvSpPr>
          <p:cNvPr id="51" name="語音泡泡: 圓角矩形 50">
            <a:extLst>
              <a:ext uri="{FF2B5EF4-FFF2-40B4-BE49-F238E27FC236}">
                <a16:creationId xmlns:a16="http://schemas.microsoft.com/office/drawing/2014/main" id="{BA44F5DB-E196-4AEC-BE6C-70EDE382CB04}"/>
              </a:ext>
            </a:extLst>
          </p:cNvPr>
          <p:cNvSpPr/>
          <p:nvPr/>
        </p:nvSpPr>
        <p:spPr>
          <a:xfrm>
            <a:off x="1570482" y="1935477"/>
            <a:ext cx="1531836" cy="535642"/>
          </a:xfrm>
          <a:prstGeom prst="wedgeRoundRectCallout">
            <a:avLst>
              <a:gd name="adj1" fmla="val -59375"/>
              <a:gd name="adj2" fmla="val -354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嘿！今天要去看電影嗎？</a:t>
            </a:r>
          </a:p>
        </p:txBody>
      </p:sp>
      <p:sp>
        <p:nvSpPr>
          <p:cNvPr id="52" name="語音泡泡: 圓角矩形 51">
            <a:extLst>
              <a:ext uri="{FF2B5EF4-FFF2-40B4-BE49-F238E27FC236}">
                <a16:creationId xmlns:a16="http://schemas.microsoft.com/office/drawing/2014/main" id="{A8E4B347-E214-4CB7-9373-501701B5A247}"/>
              </a:ext>
            </a:extLst>
          </p:cNvPr>
          <p:cNvSpPr/>
          <p:nvPr/>
        </p:nvSpPr>
        <p:spPr>
          <a:xfrm>
            <a:off x="1256336" y="2602696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DFC0C231-8E3D-496E-B447-DC64B4FD5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36" y="2596630"/>
            <a:ext cx="187835" cy="187835"/>
          </a:xfrm>
          <a:prstGeom prst="rect">
            <a:avLst/>
          </a:prstGeom>
        </p:spPr>
      </p:pic>
      <p:sp>
        <p:nvSpPr>
          <p:cNvPr id="61" name="語音泡泡: 圓角矩形 60">
            <a:extLst>
              <a:ext uri="{FF2B5EF4-FFF2-40B4-BE49-F238E27FC236}">
                <a16:creationId xmlns:a16="http://schemas.microsoft.com/office/drawing/2014/main" id="{C9B7E1DF-D000-4C4D-B964-8CA40895DC4D}"/>
              </a:ext>
            </a:extLst>
          </p:cNvPr>
          <p:cNvSpPr/>
          <p:nvPr/>
        </p:nvSpPr>
        <p:spPr>
          <a:xfrm>
            <a:off x="1252486" y="2601894"/>
            <a:ext cx="1531836" cy="535640"/>
          </a:xfrm>
          <a:prstGeom prst="wedgeRoundRectCallout">
            <a:avLst>
              <a:gd name="adj1" fmla="val 57609"/>
              <a:gd name="adj2" fmla="val -336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哈哈 不要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😂😂😂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48BEB61-BE57-4164-8EE5-297325B2D831}"/>
              </a:ext>
            </a:extLst>
          </p:cNvPr>
          <p:cNvGrpSpPr/>
          <p:nvPr/>
        </p:nvGrpSpPr>
        <p:grpSpPr>
          <a:xfrm>
            <a:off x="1171388" y="2699117"/>
            <a:ext cx="1874345" cy="1269804"/>
            <a:chOff x="1393776" y="2296149"/>
            <a:chExt cx="1874345" cy="1269804"/>
          </a:xfrm>
        </p:grpSpPr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2428C97C-C8DF-44EF-A3BC-1DEE56C11638}"/>
                </a:ext>
              </a:extLst>
            </p:cNvPr>
            <p:cNvSpPr/>
            <p:nvPr/>
          </p:nvSpPr>
          <p:spPr>
            <a:xfrm>
              <a:off x="1393776" y="2296149"/>
              <a:ext cx="1874345" cy="1269804"/>
            </a:xfrm>
            <a:prstGeom prst="roundRect">
              <a:avLst>
                <a:gd name="adj" fmla="val 825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1D779EC6-225E-4952-AD14-D600477BCD5C}"/>
                </a:ext>
              </a:extLst>
            </p:cNvPr>
            <p:cNvSpPr/>
            <p:nvPr/>
          </p:nvSpPr>
          <p:spPr>
            <a:xfrm>
              <a:off x="1507791" y="2386859"/>
              <a:ext cx="1585733" cy="22105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辨識時間</a:t>
              </a: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:</a:t>
              </a: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2020/12/27</a:t>
              </a:r>
              <a:endPara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937E3022-2E0C-464E-8E13-3B38F5CC93CC}"/>
                </a:ext>
              </a:extLst>
            </p:cNvPr>
            <p:cNvSpPr/>
            <p:nvPr/>
          </p:nvSpPr>
          <p:spPr>
            <a:xfrm>
              <a:off x="1498400" y="2654339"/>
              <a:ext cx="1585733" cy="3843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辨識結果</a:t>
              </a:r>
              <a:endPara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敷衍</a:t>
              </a:r>
              <a:endPara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EEAD0996-E80B-4C50-88CC-FB4D35060C04}"/>
                </a:ext>
              </a:extLst>
            </p:cNvPr>
            <p:cNvSpPr/>
            <p:nvPr/>
          </p:nvSpPr>
          <p:spPr>
            <a:xfrm>
              <a:off x="1498400" y="3084705"/>
              <a:ext cx="1585733" cy="3843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辨識準確度</a:t>
              </a:r>
              <a:endPara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95%</a:t>
              </a: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</a:t>
              </a:r>
              <a:r>
                <a:rPr kumimoji="0" lang="en-US" altLang="zh-TW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60000</a:t>
              </a:r>
              <a:r>
                <a: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筆資料</a:t>
              </a:r>
            </a:p>
          </p:txBody>
        </p:sp>
      </p:grpSp>
      <p:pic>
        <p:nvPicPr>
          <p:cNvPr id="66" name="圖片 65">
            <a:extLst>
              <a:ext uri="{FF2B5EF4-FFF2-40B4-BE49-F238E27FC236}">
                <a16:creationId xmlns:a16="http://schemas.microsoft.com/office/drawing/2014/main" id="{504F62BF-FA62-4965-BA63-55C9B0DCF2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864505"/>
            <a:ext cx="882895" cy="882895"/>
          </a:xfrm>
          <a:prstGeom prst="rect">
            <a:avLst/>
          </a:prstGeom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BF56A58E-7525-4B12-8223-0DE947D9BD0D}"/>
              </a:ext>
            </a:extLst>
          </p:cNvPr>
          <p:cNvSpPr txBox="1"/>
          <p:nvPr/>
        </p:nvSpPr>
        <p:spPr>
          <a:xfrm>
            <a:off x="5687254" y="103026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清楚對方的意思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730125F5-7CF6-4A3F-92B4-9BEDC63B9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9" y="2827700"/>
            <a:ext cx="1014763" cy="1014763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351F519D-ABB0-4AD3-B159-9629B9CD1AC5}"/>
              </a:ext>
            </a:extLst>
          </p:cNvPr>
          <p:cNvSpPr txBox="1"/>
          <p:nvPr/>
        </p:nvSpPr>
        <p:spPr>
          <a:xfrm>
            <a:off x="5687254" y="312547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適時明白，免除陷更深</a:t>
            </a: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499CA755-ACA7-4E11-B0B8-B108AF1E19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17" y="5016551"/>
            <a:ext cx="1014763" cy="1014763"/>
          </a:xfrm>
          <a:prstGeom prst="rect">
            <a:avLst/>
          </a:prstGeom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E80816D9-3A98-49BF-830B-589FBB8D065C}"/>
              </a:ext>
            </a:extLst>
          </p:cNvPr>
          <p:cNvSpPr txBox="1"/>
          <p:nvPr/>
        </p:nvSpPr>
        <p:spPr>
          <a:xfrm>
            <a:off x="5687254" y="5006284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因程式輔助，選擇放手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讓彼此都過得更好</a:t>
            </a:r>
          </a:p>
        </p:txBody>
      </p:sp>
    </p:spTree>
    <p:extLst>
      <p:ext uri="{BB962C8B-B14F-4D97-AF65-F5344CB8AC3E}">
        <p14:creationId xmlns:p14="http://schemas.microsoft.com/office/powerpoint/2010/main" val="39814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0" y="278071"/>
            <a:ext cx="507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 作 </a:t>
            </a:r>
            <a:r>
              <a:rPr lang="zh-TW" altLang="en-US" sz="28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 配</a:t>
            </a:r>
            <a:endParaRPr lang="en-US" altLang="zh-CN" sz="24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5080" y="1921173"/>
            <a:ext cx="4577080" cy="4556740"/>
            <a:chOff x="2971800" y="1453813"/>
            <a:chExt cx="3152683" cy="3138673"/>
          </a:xfrm>
          <a:solidFill>
            <a:srgbClr val="2A558E"/>
          </a:solidFill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358978" y="1584591"/>
              <a:ext cx="976165" cy="957483"/>
            </a:xfrm>
            <a:custGeom>
              <a:avLst/>
              <a:gdLst>
                <a:gd name="T0" fmla="*/ 12 w 88"/>
                <a:gd name="T1" fmla="*/ 86 h 86"/>
                <a:gd name="T2" fmla="*/ 11 w 88"/>
                <a:gd name="T3" fmla="*/ 32 h 86"/>
                <a:gd name="T4" fmla="*/ 88 w 88"/>
                <a:gd name="T5" fmla="*/ 0 h 86"/>
                <a:gd name="T6" fmla="*/ 84 w 88"/>
                <a:gd name="T7" fmla="*/ 55 h 86"/>
                <a:gd name="T8" fmla="*/ 12 w 88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12" y="86"/>
                  </a:moveTo>
                  <a:cubicBezTo>
                    <a:pt x="12" y="86"/>
                    <a:pt x="0" y="63"/>
                    <a:pt x="11" y="32"/>
                  </a:cubicBezTo>
                  <a:cubicBezTo>
                    <a:pt x="43" y="15"/>
                    <a:pt x="69" y="4"/>
                    <a:pt x="88" y="0"/>
                  </a:cubicBezTo>
                  <a:cubicBezTo>
                    <a:pt x="78" y="19"/>
                    <a:pt x="76" y="36"/>
                    <a:pt x="84" y="55"/>
                  </a:cubicBezTo>
                  <a:cubicBezTo>
                    <a:pt x="52" y="64"/>
                    <a:pt x="33" y="73"/>
                    <a:pt x="12" y="86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761137" y="3518236"/>
              <a:ext cx="976165" cy="938800"/>
            </a:xfrm>
            <a:custGeom>
              <a:avLst/>
              <a:gdLst>
                <a:gd name="T0" fmla="*/ 76 w 88"/>
                <a:gd name="T1" fmla="*/ 0 h 85"/>
                <a:gd name="T2" fmla="*/ 77 w 88"/>
                <a:gd name="T3" fmla="*/ 54 h 85"/>
                <a:gd name="T4" fmla="*/ 0 w 88"/>
                <a:gd name="T5" fmla="*/ 85 h 85"/>
                <a:gd name="T6" fmla="*/ 4 w 88"/>
                <a:gd name="T7" fmla="*/ 31 h 85"/>
                <a:gd name="T8" fmla="*/ 76 w 8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5">
                  <a:moveTo>
                    <a:pt x="76" y="0"/>
                  </a:moveTo>
                  <a:cubicBezTo>
                    <a:pt x="76" y="0"/>
                    <a:pt x="88" y="23"/>
                    <a:pt x="77" y="54"/>
                  </a:cubicBezTo>
                  <a:cubicBezTo>
                    <a:pt x="45" y="70"/>
                    <a:pt x="18" y="81"/>
                    <a:pt x="0" y="85"/>
                  </a:cubicBezTo>
                  <a:cubicBezTo>
                    <a:pt x="10" y="66"/>
                    <a:pt x="12" y="49"/>
                    <a:pt x="4" y="31"/>
                  </a:cubicBezTo>
                  <a:cubicBezTo>
                    <a:pt x="36" y="21"/>
                    <a:pt x="54" y="12"/>
                    <a:pt x="76" y="0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858738" y="2205788"/>
              <a:ext cx="1265745" cy="756644"/>
            </a:xfrm>
            <a:custGeom>
              <a:avLst/>
              <a:gdLst>
                <a:gd name="T0" fmla="*/ 0 w 114"/>
                <a:gd name="T1" fmla="*/ 39 h 68"/>
                <a:gd name="T2" fmla="*/ 37 w 114"/>
                <a:gd name="T3" fmla="*/ 0 h 68"/>
                <a:gd name="T4" fmla="*/ 114 w 114"/>
                <a:gd name="T5" fmla="*/ 33 h 68"/>
                <a:gd name="T6" fmla="*/ 72 w 114"/>
                <a:gd name="T7" fmla="*/ 68 h 68"/>
                <a:gd name="T8" fmla="*/ 0 w 114"/>
                <a:gd name="T9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8">
                  <a:moveTo>
                    <a:pt x="0" y="39"/>
                  </a:moveTo>
                  <a:cubicBezTo>
                    <a:pt x="0" y="39"/>
                    <a:pt x="7" y="14"/>
                    <a:pt x="37" y="0"/>
                  </a:cubicBezTo>
                  <a:cubicBezTo>
                    <a:pt x="71" y="11"/>
                    <a:pt x="98" y="22"/>
                    <a:pt x="114" y="33"/>
                  </a:cubicBezTo>
                  <a:cubicBezTo>
                    <a:pt x="94" y="39"/>
                    <a:pt x="80" y="49"/>
                    <a:pt x="72" y="68"/>
                  </a:cubicBezTo>
                  <a:cubicBezTo>
                    <a:pt x="43" y="52"/>
                    <a:pt x="23" y="46"/>
                    <a:pt x="0" y="39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971800" y="3093209"/>
              <a:ext cx="1265745" cy="742633"/>
            </a:xfrm>
            <a:custGeom>
              <a:avLst/>
              <a:gdLst>
                <a:gd name="T0" fmla="*/ 114 w 114"/>
                <a:gd name="T1" fmla="*/ 28 h 67"/>
                <a:gd name="T2" fmla="*/ 77 w 114"/>
                <a:gd name="T3" fmla="*/ 67 h 67"/>
                <a:gd name="T4" fmla="*/ 0 w 114"/>
                <a:gd name="T5" fmla="*/ 35 h 67"/>
                <a:gd name="T6" fmla="*/ 42 w 114"/>
                <a:gd name="T7" fmla="*/ 0 h 67"/>
                <a:gd name="T8" fmla="*/ 114 w 114"/>
                <a:gd name="T9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">
                  <a:moveTo>
                    <a:pt x="114" y="28"/>
                  </a:moveTo>
                  <a:cubicBezTo>
                    <a:pt x="114" y="28"/>
                    <a:pt x="107" y="53"/>
                    <a:pt x="77" y="67"/>
                  </a:cubicBezTo>
                  <a:cubicBezTo>
                    <a:pt x="43" y="57"/>
                    <a:pt x="16" y="45"/>
                    <a:pt x="0" y="35"/>
                  </a:cubicBezTo>
                  <a:cubicBezTo>
                    <a:pt x="20" y="29"/>
                    <a:pt x="34" y="18"/>
                    <a:pt x="42" y="0"/>
                  </a:cubicBezTo>
                  <a:cubicBezTo>
                    <a:pt x="71" y="16"/>
                    <a:pt x="91" y="22"/>
                    <a:pt x="114" y="28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116588" y="2229139"/>
              <a:ext cx="943469" cy="985507"/>
            </a:xfrm>
            <a:custGeom>
              <a:avLst/>
              <a:gdLst>
                <a:gd name="T0" fmla="*/ 85 w 85"/>
                <a:gd name="T1" fmla="*/ 76 h 89"/>
                <a:gd name="T2" fmla="*/ 31 w 85"/>
                <a:gd name="T3" fmla="*/ 77 h 89"/>
                <a:gd name="T4" fmla="*/ 0 w 85"/>
                <a:gd name="T5" fmla="*/ 0 h 89"/>
                <a:gd name="T6" fmla="*/ 54 w 85"/>
                <a:gd name="T7" fmla="*/ 5 h 89"/>
                <a:gd name="T8" fmla="*/ 85 w 85"/>
                <a:gd name="T9" fmla="*/ 7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85" y="76"/>
                  </a:moveTo>
                  <a:cubicBezTo>
                    <a:pt x="85" y="76"/>
                    <a:pt x="62" y="89"/>
                    <a:pt x="31" y="77"/>
                  </a:cubicBezTo>
                  <a:cubicBezTo>
                    <a:pt x="14" y="46"/>
                    <a:pt x="3" y="19"/>
                    <a:pt x="0" y="0"/>
                  </a:cubicBezTo>
                  <a:cubicBezTo>
                    <a:pt x="18" y="10"/>
                    <a:pt x="35" y="13"/>
                    <a:pt x="54" y="5"/>
                  </a:cubicBezTo>
                  <a:cubicBezTo>
                    <a:pt x="63" y="37"/>
                    <a:pt x="73" y="55"/>
                    <a:pt x="85" y="76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036223" y="2826981"/>
              <a:ext cx="943469" cy="990176"/>
            </a:xfrm>
            <a:custGeom>
              <a:avLst/>
              <a:gdLst>
                <a:gd name="T0" fmla="*/ 0 w 85"/>
                <a:gd name="T1" fmla="*/ 13 h 89"/>
                <a:gd name="T2" fmla="*/ 54 w 85"/>
                <a:gd name="T3" fmla="*/ 12 h 89"/>
                <a:gd name="T4" fmla="*/ 85 w 85"/>
                <a:gd name="T5" fmla="*/ 89 h 89"/>
                <a:gd name="T6" fmla="*/ 31 w 85"/>
                <a:gd name="T7" fmla="*/ 84 h 89"/>
                <a:gd name="T8" fmla="*/ 0 w 85"/>
                <a:gd name="T9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0" y="13"/>
                  </a:moveTo>
                  <a:cubicBezTo>
                    <a:pt x="0" y="13"/>
                    <a:pt x="23" y="0"/>
                    <a:pt x="54" y="12"/>
                  </a:cubicBezTo>
                  <a:cubicBezTo>
                    <a:pt x="71" y="43"/>
                    <a:pt x="81" y="70"/>
                    <a:pt x="85" y="89"/>
                  </a:cubicBezTo>
                  <a:cubicBezTo>
                    <a:pt x="67" y="79"/>
                    <a:pt x="49" y="76"/>
                    <a:pt x="31" y="84"/>
                  </a:cubicBezTo>
                  <a:cubicBezTo>
                    <a:pt x="22" y="52"/>
                    <a:pt x="12" y="34"/>
                    <a:pt x="0" y="13"/>
                  </a:cubicBezTo>
                  <a:close/>
                </a:path>
              </a:pathLst>
            </a:custGeom>
            <a:solidFill>
              <a:srgbClr val="CBC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737785" y="1453813"/>
              <a:ext cx="742633" cy="1265745"/>
            </a:xfrm>
            <a:custGeom>
              <a:avLst/>
              <a:gdLst>
                <a:gd name="T0" fmla="*/ 39 w 67"/>
                <a:gd name="T1" fmla="*/ 114 h 114"/>
                <a:gd name="T2" fmla="*/ 0 w 67"/>
                <a:gd name="T3" fmla="*/ 76 h 114"/>
                <a:gd name="T4" fmla="*/ 32 w 67"/>
                <a:gd name="T5" fmla="*/ 0 h 114"/>
                <a:gd name="T6" fmla="*/ 67 w 67"/>
                <a:gd name="T7" fmla="*/ 41 h 114"/>
                <a:gd name="T8" fmla="*/ 39 w 6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4">
                  <a:moveTo>
                    <a:pt x="39" y="114"/>
                  </a:moveTo>
                  <a:cubicBezTo>
                    <a:pt x="39" y="114"/>
                    <a:pt x="13" y="106"/>
                    <a:pt x="0" y="76"/>
                  </a:cubicBezTo>
                  <a:cubicBezTo>
                    <a:pt x="10" y="42"/>
                    <a:pt x="21" y="16"/>
                    <a:pt x="32" y="0"/>
                  </a:cubicBezTo>
                  <a:cubicBezTo>
                    <a:pt x="38" y="20"/>
                    <a:pt x="48" y="34"/>
                    <a:pt x="67" y="41"/>
                  </a:cubicBezTo>
                  <a:cubicBezTo>
                    <a:pt x="51" y="71"/>
                    <a:pt x="45" y="90"/>
                    <a:pt x="39" y="114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15865" y="3326741"/>
              <a:ext cx="742633" cy="1265745"/>
            </a:xfrm>
            <a:custGeom>
              <a:avLst/>
              <a:gdLst>
                <a:gd name="T0" fmla="*/ 28 w 67"/>
                <a:gd name="T1" fmla="*/ 0 h 114"/>
                <a:gd name="T2" fmla="*/ 67 w 67"/>
                <a:gd name="T3" fmla="*/ 38 h 114"/>
                <a:gd name="T4" fmla="*/ 35 w 67"/>
                <a:gd name="T5" fmla="*/ 114 h 114"/>
                <a:gd name="T6" fmla="*/ 0 w 67"/>
                <a:gd name="T7" fmla="*/ 73 h 114"/>
                <a:gd name="T8" fmla="*/ 28 w 67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4">
                  <a:moveTo>
                    <a:pt x="28" y="0"/>
                  </a:moveTo>
                  <a:cubicBezTo>
                    <a:pt x="28" y="0"/>
                    <a:pt x="53" y="8"/>
                    <a:pt x="67" y="38"/>
                  </a:cubicBezTo>
                  <a:cubicBezTo>
                    <a:pt x="57" y="72"/>
                    <a:pt x="46" y="98"/>
                    <a:pt x="35" y="114"/>
                  </a:cubicBezTo>
                  <a:cubicBezTo>
                    <a:pt x="29" y="94"/>
                    <a:pt x="19" y="80"/>
                    <a:pt x="0" y="73"/>
                  </a:cubicBezTo>
                  <a:cubicBezTo>
                    <a:pt x="16" y="44"/>
                    <a:pt x="22" y="2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rgbClr val="2A558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锐字云字库细黑体1.0" panose="02010604000000000000" pitchFamily="2" charset="-122"/>
                <a:ea typeface="锐字云字库细黑体1.0" panose="02010604000000000000" pitchFamily="2" charset="-122"/>
              </a:endParaRPr>
            </a:p>
          </p:txBody>
        </p:sp>
      </p:grpSp>
      <p:cxnSp>
        <p:nvCxnSpPr>
          <p:cNvPr id="9" name="Straight Connector 97"/>
          <p:cNvCxnSpPr/>
          <p:nvPr/>
        </p:nvCxnSpPr>
        <p:spPr>
          <a:xfrm flipH="1" flipV="1">
            <a:off x="1783467" y="2693798"/>
            <a:ext cx="2259186" cy="0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8"/>
          <p:cNvCxnSpPr/>
          <p:nvPr/>
        </p:nvCxnSpPr>
        <p:spPr>
          <a:xfrm>
            <a:off x="4030352" y="2707706"/>
            <a:ext cx="0" cy="304799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7"/>
          <p:cNvCxnSpPr/>
          <p:nvPr/>
        </p:nvCxnSpPr>
        <p:spPr>
          <a:xfrm flipV="1">
            <a:off x="8307942" y="3191638"/>
            <a:ext cx="2261401" cy="0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08"/>
          <p:cNvCxnSpPr/>
          <p:nvPr/>
        </p:nvCxnSpPr>
        <p:spPr>
          <a:xfrm flipH="1">
            <a:off x="8320255" y="3205546"/>
            <a:ext cx="0" cy="304799"/>
          </a:xfrm>
          <a:prstGeom prst="line">
            <a:avLst/>
          </a:prstGeom>
          <a:solidFill>
            <a:srgbClr val="2A558E"/>
          </a:solidFill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7"/>
          <p:cNvCxnSpPr/>
          <p:nvPr/>
        </p:nvCxnSpPr>
        <p:spPr>
          <a:xfrm flipV="1">
            <a:off x="8155542" y="4979798"/>
            <a:ext cx="2261401" cy="0"/>
          </a:xfrm>
          <a:prstGeom prst="line">
            <a:avLst/>
          </a:prstGeom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08"/>
          <p:cNvCxnSpPr/>
          <p:nvPr/>
        </p:nvCxnSpPr>
        <p:spPr>
          <a:xfrm flipH="1">
            <a:off x="8167855" y="4993706"/>
            <a:ext cx="0" cy="304799"/>
          </a:xfrm>
          <a:prstGeom prst="line">
            <a:avLst/>
          </a:prstGeom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7"/>
          <p:cNvCxnSpPr/>
          <p:nvPr/>
        </p:nvCxnSpPr>
        <p:spPr>
          <a:xfrm flipV="1">
            <a:off x="7190342" y="1748918"/>
            <a:ext cx="2261401" cy="0"/>
          </a:xfrm>
          <a:prstGeom prst="line">
            <a:avLst/>
          </a:prstGeom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08"/>
          <p:cNvCxnSpPr/>
          <p:nvPr/>
        </p:nvCxnSpPr>
        <p:spPr>
          <a:xfrm flipH="1">
            <a:off x="7202655" y="1762826"/>
            <a:ext cx="0" cy="304799"/>
          </a:xfrm>
          <a:prstGeom prst="line">
            <a:avLst/>
          </a:prstGeom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97"/>
          <p:cNvCxnSpPr/>
          <p:nvPr/>
        </p:nvCxnSpPr>
        <p:spPr>
          <a:xfrm flipH="1" flipV="1">
            <a:off x="1580267" y="4502278"/>
            <a:ext cx="2259186" cy="0"/>
          </a:xfrm>
          <a:prstGeom prst="line">
            <a:avLst/>
          </a:prstGeom>
          <a:ln w="19050">
            <a:solidFill>
              <a:srgbClr val="2A558E"/>
            </a:solidFill>
            <a:prstDash val="sysDash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8"/>
          <p:cNvCxnSpPr/>
          <p:nvPr/>
        </p:nvCxnSpPr>
        <p:spPr>
          <a:xfrm>
            <a:off x="3827152" y="4516186"/>
            <a:ext cx="0" cy="304799"/>
          </a:xfrm>
          <a:prstGeom prst="line">
            <a:avLst/>
          </a:prstGeom>
          <a:ln w="19050">
            <a:solidFill>
              <a:srgbClr val="2A55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5937" y="3012505"/>
            <a:ext cx="3474695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劉育誠</a:t>
            </a:r>
            <a:r>
              <a:rPr lang="en-US" altLang="zh-CN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-&gt; </a:t>
            </a: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報告與文書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1548" y="4852853"/>
            <a:ext cx="3474695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江昶輝</a:t>
            </a:r>
            <a:r>
              <a:rPr lang="en-US" altLang="zh-TW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-&gt; </a:t>
            </a: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書面與作圖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80099" y="1836975"/>
            <a:ext cx="3474695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鄭興盛  </a:t>
            </a:r>
            <a:r>
              <a:rPr lang="en-US" altLang="zh-TW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-&gt; </a:t>
            </a: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報告與作圖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0522" y="3361905"/>
            <a:ext cx="3697497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鄭世文</a:t>
            </a:r>
            <a:r>
              <a:rPr lang="en-US" altLang="zh-TW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-&gt; </a:t>
            </a: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軟體建構與構想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81952" y="5197415"/>
            <a:ext cx="3725859" cy="581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蕭育州</a:t>
            </a:r>
            <a:r>
              <a:rPr lang="en-US" altLang="zh-TW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-&gt; </a:t>
            </a:r>
            <a:r>
              <a:rPr lang="zh-TW" altLang="en-US" sz="2400" dirty="0"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提出想法與作圖</a:t>
            </a:r>
            <a:endParaRPr lang="zh-CN" altLang="en-US" sz="2400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DFEB19-5179-4509-BD3F-60C4BB6F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V="1">
            <a:off x="0" y="2174240"/>
            <a:ext cx="12192000" cy="4683760"/>
          </a:xfrm>
          <a:prstGeom prst="rect">
            <a:avLst/>
          </a:prstGeom>
          <a:gradFill>
            <a:gsLst>
              <a:gs pos="0">
                <a:schemeClr val="tx1">
                  <a:alpha val="62000"/>
                </a:schemeClr>
              </a:gs>
              <a:gs pos="26000">
                <a:schemeClr val="tx1">
                  <a:alpha val="58000"/>
                </a:schemeClr>
              </a:gs>
              <a:gs pos="57000">
                <a:schemeClr val="tx1">
                  <a:alpha val="50000"/>
                </a:schemeClr>
              </a:gs>
              <a:gs pos="43000">
                <a:schemeClr val="tx1">
                  <a:alpha val="52000"/>
                </a:schemeClr>
              </a:gs>
              <a:gs pos="35000">
                <a:schemeClr val="tx1">
                  <a:alpha val="55000"/>
                </a:schemeClr>
              </a:gs>
              <a:gs pos="14000">
                <a:schemeClr val="tx1">
                  <a:alpha val="60000"/>
                </a:schemeClr>
              </a:gs>
              <a:gs pos="87000">
                <a:schemeClr val="tx1">
                  <a:alpha val="20000"/>
                </a:schemeClr>
              </a:gs>
              <a:gs pos="73000">
                <a:schemeClr val="tx1">
                  <a:alpha val="30000"/>
                </a:schemeClr>
              </a:gs>
              <a:gs pos="63000">
                <a:schemeClr val="tx1">
                  <a:alpha val="4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091A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>
            <a:off x="0" y="2661920"/>
            <a:ext cx="3729849" cy="4196080"/>
          </a:xfrm>
          <a:prstGeom prst="rtTriangle">
            <a:avLst/>
          </a:prstGeom>
          <a:solidFill>
            <a:srgbClr val="091A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9058203" y="3332480"/>
            <a:ext cx="3133796" cy="3525520"/>
          </a:xfrm>
          <a:prstGeom prst="rtTriangle">
            <a:avLst/>
          </a:prstGeom>
          <a:solidFill>
            <a:srgbClr val="CBCB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10342879" y="4777740"/>
            <a:ext cx="1849120" cy="2080260"/>
          </a:xfrm>
          <a:prstGeom prst="rtTriangle">
            <a:avLst/>
          </a:prstGeom>
          <a:solidFill>
            <a:srgbClr val="CBCBC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76420" y="1038493"/>
            <a:ext cx="481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3477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  <a:endParaRPr lang="zh-CN" altLang="en-US" sz="5400" dirty="0">
              <a:solidFill>
                <a:srgbClr val="23477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76420" y="2139320"/>
            <a:ext cx="7266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</a:t>
            </a:r>
            <a:r>
              <a:rPr lang="zh-TW" altLang="en-US" sz="60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謝</a:t>
            </a:r>
            <a:r>
              <a:rPr lang="zh-CN" altLang="en-US" sz="60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您的</a:t>
            </a:r>
            <a:r>
              <a:rPr lang="zh-TW" altLang="en-US" sz="6000" b="1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聆聽</a:t>
            </a:r>
            <a:endParaRPr lang="zh-CN" altLang="en-US" sz="6000" b="1" spc="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11040" y="2032000"/>
            <a:ext cx="5862320" cy="0"/>
          </a:xfrm>
          <a:prstGeom prst="line">
            <a:avLst/>
          </a:prstGeom>
          <a:ln w="19050">
            <a:solidFill>
              <a:srgbClr val="09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06719F-C239-4BDC-85B5-7EF12794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05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PERT-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計畫評核術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720AC39-05FE-43AF-AE70-0BB7A1CEE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F7029F2-E10B-4390-9995-386CF71E5E60}"/>
              </a:ext>
            </a:extLst>
          </p:cNvPr>
          <p:cNvSpPr txBox="1"/>
          <p:nvPr/>
        </p:nvSpPr>
        <p:spPr>
          <a:xfrm>
            <a:off x="6090020" y="5102661"/>
            <a:ext cx="326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3200" dirty="0"/>
              <a:t>關鍵路徑</a:t>
            </a:r>
            <a:r>
              <a:rPr lang="en-US" altLang="zh-TW" sz="3200" dirty="0"/>
              <a:t>:1&gt;3&gt;4</a:t>
            </a:r>
            <a:endParaRPr lang="zh-TW" altLang="en-US" sz="32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B7E5C0-353B-4130-BF37-75654FD5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293" y="181145"/>
            <a:ext cx="4577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</a:t>
            </a:r>
            <a:endParaRPr lang="zh-CN" altLang="en-US" sz="34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Freeform 414"/>
          <p:cNvSpPr>
            <a:spLocks noEditPoints="1"/>
          </p:cNvSpPr>
          <p:nvPr/>
        </p:nvSpPr>
        <p:spPr bwMode="auto">
          <a:xfrm flipH="1">
            <a:off x="4479593" y="2769092"/>
            <a:ext cx="2515552" cy="2536238"/>
          </a:xfrm>
          <a:custGeom>
            <a:avLst/>
            <a:gdLst>
              <a:gd name="T0" fmla="*/ 137 w 274"/>
              <a:gd name="T1" fmla="*/ 0 h 274"/>
              <a:gd name="T2" fmla="*/ 0 w 274"/>
              <a:gd name="T3" fmla="*/ 137 h 274"/>
              <a:gd name="T4" fmla="*/ 137 w 274"/>
              <a:gd name="T5" fmla="*/ 274 h 274"/>
              <a:gd name="T6" fmla="*/ 274 w 274"/>
              <a:gd name="T7" fmla="*/ 137 h 274"/>
              <a:gd name="T8" fmla="*/ 137 w 274"/>
              <a:gd name="T9" fmla="*/ 0 h 274"/>
              <a:gd name="T10" fmla="*/ 137 w 274"/>
              <a:gd name="T11" fmla="*/ 239 h 274"/>
              <a:gd name="T12" fmla="*/ 34 w 274"/>
              <a:gd name="T13" fmla="*/ 137 h 274"/>
              <a:gd name="T14" fmla="*/ 137 w 274"/>
              <a:gd name="T15" fmla="*/ 34 h 274"/>
              <a:gd name="T16" fmla="*/ 240 w 274"/>
              <a:gd name="T17" fmla="*/ 137 h 274"/>
              <a:gd name="T18" fmla="*/ 137 w 274"/>
              <a:gd name="T19" fmla="*/ 23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" h="274">
                <a:moveTo>
                  <a:pt x="137" y="0"/>
                </a:moveTo>
                <a:cubicBezTo>
                  <a:pt x="61" y="0"/>
                  <a:pt x="0" y="61"/>
                  <a:pt x="0" y="137"/>
                </a:cubicBezTo>
                <a:cubicBezTo>
                  <a:pt x="0" y="212"/>
                  <a:pt x="61" y="274"/>
                  <a:pt x="137" y="274"/>
                </a:cubicBezTo>
                <a:cubicBezTo>
                  <a:pt x="213" y="274"/>
                  <a:pt x="274" y="212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  <a:moveTo>
                  <a:pt x="137" y="239"/>
                </a:moveTo>
                <a:cubicBezTo>
                  <a:pt x="80" y="239"/>
                  <a:pt x="34" y="193"/>
                  <a:pt x="34" y="137"/>
                </a:cubicBezTo>
                <a:cubicBezTo>
                  <a:pt x="34" y="80"/>
                  <a:pt x="80" y="34"/>
                  <a:pt x="137" y="34"/>
                </a:cubicBezTo>
                <a:cubicBezTo>
                  <a:pt x="194" y="34"/>
                  <a:pt x="240" y="80"/>
                  <a:pt x="240" y="137"/>
                </a:cubicBezTo>
                <a:cubicBezTo>
                  <a:pt x="240" y="193"/>
                  <a:pt x="194" y="239"/>
                  <a:pt x="137" y="239"/>
                </a:cubicBezTo>
                <a:close/>
              </a:path>
            </a:pathLst>
          </a:custGeom>
          <a:solidFill>
            <a:srgbClr val="2A55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9" name="Freeform 415"/>
          <p:cNvSpPr>
            <a:spLocks/>
          </p:cNvSpPr>
          <p:nvPr/>
        </p:nvSpPr>
        <p:spPr bwMode="auto">
          <a:xfrm flipH="1">
            <a:off x="6264210" y="4359152"/>
            <a:ext cx="826418" cy="871826"/>
          </a:xfrm>
          <a:custGeom>
            <a:avLst/>
            <a:gdLst>
              <a:gd name="T0" fmla="*/ 49 w 77"/>
              <a:gd name="T1" fmla="*/ 81 h 81"/>
              <a:gd name="T2" fmla="*/ 77 w 77"/>
              <a:gd name="T3" fmla="*/ 44 h 81"/>
              <a:gd name="T4" fmla="*/ 43 w 77"/>
              <a:gd name="T5" fmla="*/ 0 h 81"/>
              <a:gd name="T6" fmla="*/ 0 w 77"/>
              <a:gd name="T7" fmla="*/ 17 h 81"/>
              <a:gd name="T8" fmla="*/ 49 w 77"/>
              <a:gd name="T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81">
                <a:moveTo>
                  <a:pt x="49" y="81"/>
                </a:moveTo>
                <a:cubicBezTo>
                  <a:pt x="77" y="44"/>
                  <a:pt x="77" y="44"/>
                  <a:pt x="77" y="44"/>
                </a:cubicBezTo>
                <a:cubicBezTo>
                  <a:pt x="62" y="32"/>
                  <a:pt x="50" y="17"/>
                  <a:pt x="43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10" y="43"/>
                  <a:pt x="27" y="65"/>
                  <a:pt x="49" y="8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0" name="Freeform 416"/>
          <p:cNvSpPr>
            <a:spLocks/>
          </p:cNvSpPr>
          <p:nvPr/>
        </p:nvSpPr>
        <p:spPr bwMode="auto">
          <a:xfrm flipH="1">
            <a:off x="5755645" y="4926739"/>
            <a:ext cx="508565" cy="558513"/>
          </a:xfrm>
          <a:custGeom>
            <a:avLst/>
            <a:gdLst>
              <a:gd name="T0" fmla="*/ 15 w 47"/>
              <a:gd name="T1" fmla="*/ 0 h 52"/>
              <a:gd name="T2" fmla="*/ 0 w 47"/>
              <a:gd name="T3" fmla="*/ 44 h 52"/>
              <a:gd name="T4" fmla="*/ 47 w 47"/>
              <a:gd name="T5" fmla="*/ 52 h 52"/>
              <a:gd name="T6" fmla="*/ 47 w 47"/>
              <a:gd name="T7" fmla="*/ 5 h 52"/>
              <a:gd name="T8" fmla="*/ 15 w 4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2">
                <a:moveTo>
                  <a:pt x="15" y="0"/>
                </a:moveTo>
                <a:cubicBezTo>
                  <a:pt x="0" y="44"/>
                  <a:pt x="0" y="44"/>
                  <a:pt x="0" y="44"/>
                </a:cubicBezTo>
                <a:cubicBezTo>
                  <a:pt x="15" y="49"/>
                  <a:pt x="31" y="52"/>
                  <a:pt x="47" y="52"/>
                </a:cubicBezTo>
                <a:cubicBezTo>
                  <a:pt x="47" y="5"/>
                  <a:pt x="47" y="5"/>
                  <a:pt x="47" y="5"/>
                </a:cubicBezTo>
                <a:cubicBezTo>
                  <a:pt x="36" y="5"/>
                  <a:pt x="25" y="3"/>
                  <a:pt x="15" y="0"/>
                </a:cubicBezTo>
                <a:close/>
              </a:path>
            </a:pathLst>
          </a:custGeom>
          <a:solidFill>
            <a:srgbClr val="4D8A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1" name="Freeform 417"/>
          <p:cNvSpPr>
            <a:spLocks/>
          </p:cNvSpPr>
          <p:nvPr/>
        </p:nvSpPr>
        <p:spPr bwMode="auto">
          <a:xfrm rot="21045181" flipH="1">
            <a:off x="5742240" y="2521263"/>
            <a:ext cx="740144" cy="737897"/>
          </a:xfrm>
          <a:custGeom>
            <a:avLst/>
            <a:gdLst>
              <a:gd name="T0" fmla="*/ 28 w 69"/>
              <a:gd name="T1" fmla="*/ 65 h 65"/>
              <a:gd name="T2" fmla="*/ 69 w 69"/>
              <a:gd name="T3" fmla="*/ 46 h 65"/>
              <a:gd name="T4" fmla="*/ 60 w 69"/>
              <a:gd name="T5" fmla="*/ 0 h 65"/>
              <a:gd name="T6" fmla="*/ 0 w 69"/>
              <a:gd name="T7" fmla="*/ 27 h 65"/>
              <a:gd name="T8" fmla="*/ 28 w 69"/>
              <a:gd name="T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5">
                <a:moveTo>
                  <a:pt x="28" y="65"/>
                </a:moveTo>
                <a:cubicBezTo>
                  <a:pt x="40" y="55"/>
                  <a:pt x="54" y="49"/>
                  <a:pt x="69" y="46"/>
                </a:cubicBezTo>
                <a:cubicBezTo>
                  <a:pt x="60" y="0"/>
                  <a:pt x="60" y="0"/>
                  <a:pt x="60" y="0"/>
                </a:cubicBezTo>
                <a:cubicBezTo>
                  <a:pt x="38" y="5"/>
                  <a:pt x="17" y="14"/>
                  <a:pt x="0" y="27"/>
                </a:cubicBezTo>
                <a:lnTo>
                  <a:pt x="28" y="65"/>
                </a:lnTo>
                <a:close/>
              </a:path>
            </a:pathLst>
          </a:custGeom>
          <a:solidFill>
            <a:srgbClr val="23477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2" name="Freeform 418"/>
          <p:cNvSpPr>
            <a:spLocks/>
          </p:cNvSpPr>
          <p:nvPr/>
        </p:nvSpPr>
        <p:spPr bwMode="auto">
          <a:xfrm flipH="1">
            <a:off x="4071840" y="3691756"/>
            <a:ext cx="1464480" cy="1917711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  <a:gd name="connsiteX0" fmla="*/ 4887 w 10000"/>
              <a:gd name="connsiteY0" fmla="*/ 1543 h 10000"/>
              <a:gd name="connsiteX1" fmla="*/ 0 w 10000"/>
              <a:gd name="connsiteY1" fmla="*/ 6596 h 10000"/>
              <a:gd name="connsiteX2" fmla="*/ 1955 w 10000"/>
              <a:gd name="connsiteY2" fmla="*/ 10000 h 10000"/>
              <a:gd name="connsiteX3" fmla="*/ 10000 w 10000"/>
              <a:gd name="connsiteY3" fmla="*/ 1543 h 10000"/>
              <a:gd name="connsiteX4" fmla="*/ 9850 w 10000"/>
              <a:gd name="connsiteY4" fmla="*/ 0 h 10000"/>
              <a:gd name="connsiteX5" fmla="*/ 4737 w 10000"/>
              <a:gd name="connsiteY5" fmla="*/ 638 h 10000"/>
              <a:gd name="connsiteX6" fmla="*/ 4887 w 10000"/>
              <a:gd name="connsiteY6" fmla="*/ 1543 h 10000"/>
              <a:gd name="connsiteX0" fmla="*/ 4887 w 10000"/>
              <a:gd name="connsiteY0" fmla="*/ 1543 h 10000"/>
              <a:gd name="connsiteX1" fmla="*/ 0 w 10000"/>
              <a:gd name="connsiteY1" fmla="*/ 6596 h 10000"/>
              <a:gd name="connsiteX2" fmla="*/ 1955 w 10000"/>
              <a:gd name="connsiteY2" fmla="*/ 10000 h 10000"/>
              <a:gd name="connsiteX3" fmla="*/ 10000 w 10000"/>
              <a:gd name="connsiteY3" fmla="*/ 1543 h 10000"/>
              <a:gd name="connsiteX4" fmla="*/ 9850 w 10000"/>
              <a:gd name="connsiteY4" fmla="*/ 0 h 10000"/>
              <a:gd name="connsiteX5" fmla="*/ 4737 w 10000"/>
              <a:gd name="connsiteY5" fmla="*/ 638 h 10000"/>
              <a:gd name="connsiteX6" fmla="*/ 4887 w 10000"/>
              <a:gd name="connsiteY6" fmla="*/ 15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4887" y="1543"/>
                </a:moveTo>
                <a:cubicBezTo>
                  <a:pt x="4887" y="3830"/>
                  <a:pt x="3333" y="5662"/>
                  <a:pt x="0" y="6596"/>
                </a:cubicBezTo>
                <a:lnTo>
                  <a:pt x="1955" y="10000"/>
                </a:lnTo>
                <a:cubicBezTo>
                  <a:pt x="6692" y="8617"/>
                  <a:pt x="10000" y="5372"/>
                  <a:pt x="10000" y="1543"/>
                </a:cubicBezTo>
                <a:cubicBezTo>
                  <a:pt x="10000" y="1011"/>
                  <a:pt x="9925" y="532"/>
                  <a:pt x="9850" y="0"/>
                </a:cubicBezTo>
                <a:lnTo>
                  <a:pt x="4737" y="638"/>
                </a:lnTo>
                <a:cubicBezTo>
                  <a:pt x="4812" y="904"/>
                  <a:pt x="4887" y="1223"/>
                  <a:pt x="4887" y="1543"/>
                </a:cubicBezTo>
                <a:close/>
              </a:path>
            </a:pathLst>
          </a:custGeom>
          <a:solidFill>
            <a:srgbClr val="23477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3" name="Freeform 419"/>
          <p:cNvSpPr>
            <a:spLocks/>
          </p:cNvSpPr>
          <p:nvPr/>
        </p:nvSpPr>
        <p:spPr bwMode="auto">
          <a:xfrm rot="210542" flipH="1">
            <a:off x="6450517" y="2971281"/>
            <a:ext cx="989887" cy="1185139"/>
          </a:xfrm>
          <a:custGeom>
            <a:avLst/>
            <a:gdLst>
              <a:gd name="T0" fmla="*/ 92 w 92"/>
              <a:gd name="T1" fmla="*/ 44 h 110"/>
              <a:gd name="T2" fmla="*/ 40 w 92"/>
              <a:gd name="T3" fmla="*/ 0 h 110"/>
              <a:gd name="T4" fmla="*/ 0 w 92"/>
              <a:gd name="T5" fmla="*/ 110 h 110"/>
              <a:gd name="T6" fmla="*/ 68 w 92"/>
              <a:gd name="T7" fmla="*/ 110 h 110"/>
              <a:gd name="T8" fmla="*/ 92 w 92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10">
                <a:moveTo>
                  <a:pt x="92" y="44"/>
                </a:moveTo>
                <a:cubicBezTo>
                  <a:pt x="40" y="0"/>
                  <a:pt x="40" y="0"/>
                  <a:pt x="40" y="0"/>
                </a:cubicBezTo>
                <a:cubicBezTo>
                  <a:pt x="15" y="30"/>
                  <a:pt x="0" y="68"/>
                  <a:pt x="0" y="11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85"/>
                  <a:pt x="77" y="62"/>
                  <a:pt x="92" y="44"/>
                </a:cubicBezTo>
                <a:close/>
              </a:path>
            </a:pathLst>
          </a:custGeom>
          <a:solidFill>
            <a:srgbClr val="4D8A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4" name="Freeform 420"/>
          <p:cNvSpPr>
            <a:spLocks/>
          </p:cNvSpPr>
          <p:nvPr/>
        </p:nvSpPr>
        <p:spPr bwMode="auto">
          <a:xfrm rot="21115016" flipH="1">
            <a:off x="4237020" y="2690891"/>
            <a:ext cx="1162156" cy="1072214"/>
          </a:xfrm>
          <a:custGeom>
            <a:avLst/>
            <a:gdLst>
              <a:gd name="T0" fmla="*/ 11 w 142"/>
              <a:gd name="T1" fmla="*/ 0 h 130"/>
              <a:gd name="T2" fmla="*/ 0 w 142"/>
              <a:gd name="T3" fmla="*/ 67 h 130"/>
              <a:gd name="T4" fmla="*/ 78 w 142"/>
              <a:gd name="T5" fmla="*/ 130 h 130"/>
              <a:gd name="T6" fmla="*/ 142 w 142"/>
              <a:gd name="T7" fmla="*/ 105 h 130"/>
              <a:gd name="T8" fmla="*/ 11 w 142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30">
                <a:moveTo>
                  <a:pt x="11" y="0"/>
                </a:moveTo>
                <a:cubicBezTo>
                  <a:pt x="0" y="67"/>
                  <a:pt x="0" y="67"/>
                  <a:pt x="0" y="67"/>
                </a:cubicBezTo>
                <a:cubicBezTo>
                  <a:pt x="36" y="73"/>
                  <a:pt x="65" y="98"/>
                  <a:pt x="78" y="130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20" y="50"/>
                  <a:pt x="71" y="10"/>
                  <a:pt x="11" y="0"/>
                </a:cubicBezTo>
                <a:close/>
              </a:path>
            </a:pathLst>
          </a:custGeom>
          <a:solidFill>
            <a:srgbClr val="CBCBCD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3372222" y="1904810"/>
            <a:ext cx="1289496" cy="1093710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  <a:gd name="connsiteX0" fmla="*/ 0 w 981636"/>
              <a:gd name="connsiteY0" fmla="*/ 497542 h 497542"/>
              <a:gd name="connsiteX1" fmla="*/ 295836 w 981636"/>
              <a:gd name="connsiteY1" fmla="*/ 0 h 497542"/>
              <a:gd name="connsiteX2" fmla="*/ 981636 w 981636"/>
              <a:gd name="connsiteY2" fmla="*/ 0 h 497542"/>
              <a:gd name="connsiteX3" fmla="*/ 981636 w 981636"/>
              <a:gd name="connsiteY3" fmla="*/ 13447 h 497542"/>
              <a:gd name="connsiteX0" fmla="*/ 0 w 1116106"/>
              <a:gd name="connsiteY0" fmla="*/ 578224 h 578224"/>
              <a:gd name="connsiteX1" fmla="*/ 430306 w 1116106"/>
              <a:gd name="connsiteY1" fmla="*/ 0 h 578224"/>
              <a:gd name="connsiteX2" fmla="*/ 1116106 w 1116106"/>
              <a:gd name="connsiteY2" fmla="*/ 0 h 578224"/>
              <a:gd name="connsiteX3" fmla="*/ 1116106 w 1116106"/>
              <a:gd name="connsiteY3" fmla="*/ 13447 h 578224"/>
              <a:gd name="connsiteX0" fmla="*/ 0 w 1196788"/>
              <a:gd name="connsiteY0" fmla="*/ 430306 h 430306"/>
              <a:gd name="connsiteX1" fmla="*/ 510988 w 1196788"/>
              <a:gd name="connsiteY1" fmla="*/ 0 h 430306"/>
              <a:gd name="connsiteX2" fmla="*/ 1196788 w 1196788"/>
              <a:gd name="connsiteY2" fmla="*/ 0 h 430306"/>
              <a:gd name="connsiteX3" fmla="*/ 1196788 w 1196788"/>
              <a:gd name="connsiteY3" fmla="*/ 13447 h 430306"/>
              <a:gd name="connsiteX0" fmla="*/ 0 w 1196788"/>
              <a:gd name="connsiteY0" fmla="*/ 497541 h 497541"/>
              <a:gd name="connsiteX1" fmla="*/ 510988 w 1196788"/>
              <a:gd name="connsiteY1" fmla="*/ 0 h 497541"/>
              <a:gd name="connsiteX2" fmla="*/ 1196788 w 1196788"/>
              <a:gd name="connsiteY2" fmla="*/ 0 h 497541"/>
              <a:gd name="connsiteX3" fmla="*/ 1196788 w 1196788"/>
              <a:gd name="connsiteY3" fmla="*/ 13447 h 497541"/>
              <a:gd name="connsiteX0" fmla="*/ 0 w 1089211"/>
              <a:gd name="connsiteY0" fmla="*/ 0 h 322729"/>
              <a:gd name="connsiteX1" fmla="*/ 403411 w 1089211"/>
              <a:gd name="connsiteY1" fmla="*/ 309282 h 322729"/>
              <a:gd name="connsiteX2" fmla="*/ 1089211 w 1089211"/>
              <a:gd name="connsiteY2" fmla="*/ 309282 h 322729"/>
              <a:gd name="connsiteX3" fmla="*/ 1089211 w 1089211"/>
              <a:gd name="connsiteY3" fmla="*/ 322729 h 322729"/>
              <a:gd name="connsiteX0" fmla="*/ 0 w 860611"/>
              <a:gd name="connsiteY0" fmla="*/ 0 h 820270"/>
              <a:gd name="connsiteX1" fmla="*/ 174811 w 860611"/>
              <a:gd name="connsiteY1" fmla="*/ 806823 h 820270"/>
              <a:gd name="connsiteX2" fmla="*/ 860611 w 860611"/>
              <a:gd name="connsiteY2" fmla="*/ 806823 h 820270"/>
              <a:gd name="connsiteX3" fmla="*/ 860611 w 860611"/>
              <a:gd name="connsiteY3" fmla="*/ 820270 h 820270"/>
              <a:gd name="connsiteX0" fmla="*/ 0 w 1210235"/>
              <a:gd name="connsiteY0" fmla="*/ 0 h 524435"/>
              <a:gd name="connsiteX1" fmla="*/ 524435 w 1210235"/>
              <a:gd name="connsiteY1" fmla="*/ 510988 h 524435"/>
              <a:gd name="connsiteX2" fmla="*/ 1210235 w 1210235"/>
              <a:gd name="connsiteY2" fmla="*/ 510988 h 524435"/>
              <a:gd name="connsiteX3" fmla="*/ 1210235 w 1210235"/>
              <a:gd name="connsiteY3" fmla="*/ 524435 h 524435"/>
              <a:gd name="connsiteX0" fmla="*/ 0 w 1546411"/>
              <a:gd name="connsiteY0" fmla="*/ 443753 h 443753"/>
              <a:gd name="connsiteX1" fmla="*/ 860611 w 1546411"/>
              <a:gd name="connsiteY1" fmla="*/ 0 h 443753"/>
              <a:gd name="connsiteX2" fmla="*/ 1546411 w 1546411"/>
              <a:gd name="connsiteY2" fmla="*/ 0 h 443753"/>
              <a:gd name="connsiteX3" fmla="*/ 1546411 w 1546411"/>
              <a:gd name="connsiteY3" fmla="*/ 13447 h 443753"/>
              <a:gd name="connsiteX0" fmla="*/ 0 w 1385047"/>
              <a:gd name="connsiteY0" fmla="*/ 860612 h 860612"/>
              <a:gd name="connsiteX1" fmla="*/ 699247 w 1385047"/>
              <a:gd name="connsiteY1" fmla="*/ 0 h 860612"/>
              <a:gd name="connsiteX2" fmla="*/ 1385047 w 1385047"/>
              <a:gd name="connsiteY2" fmla="*/ 0 h 860612"/>
              <a:gd name="connsiteX3" fmla="*/ 1385047 w 1385047"/>
              <a:gd name="connsiteY3" fmla="*/ 13447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047" h="860612">
                <a:moveTo>
                  <a:pt x="0" y="860612"/>
                </a:moveTo>
                <a:lnTo>
                  <a:pt x="699247" y="0"/>
                </a:lnTo>
                <a:lnTo>
                  <a:pt x="1385047" y="0"/>
                </a:lnTo>
                <a:lnTo>
                  <a:pt x="1385047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3440270" y="4915046"/>
            <a:ext cx="1019677" cy="514032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  <a:gd name="connsiteX0" fmla="*/ 0 w 981636"/>
              <a:gd name="connsiteY0" fmla="*/ 497542 h 497542"/>
              <a:gd name="connsiteX1" fmla="*/ 295836 w 981636"/>
              <a:gd name="connsiteY1" fmla="*/ 0 h 497542"/>
              <a:gd name="connsiteX2" fmla="*/ 981636 w 981636"/>
              <a:gd name="connsiteY2" fmla="*/ 0 h 497542"/>
              <a:gd name="connsiteX3" fmla="*/ 981636 w 981636"/>
              <a:gd name="connsiteY3" fmla="*/ 13447 h 497542"/>
              <a:gd name="connsiteX0" fmla="*/ 0 w 1116106"/>
              <a:gd name="connsiteY0" fmla="*/ 578224 h 578224"/>
              <a:gd name="connsiteX1" fmla="*/ 430306 w 1116106"/>
              <a:gd name="connsiteY1" fmla="*/ 0 h 578224"/>
              <a:gd name="connsiteX2" fmla="*/ 1116106 w 1116106"/>
              <a:gd name="connsiteY2" fmla="*/ 0 h 578224"/>
              <a:gd name="connsiteX3" fmla="*/ 1116106 w 1116106"/>
              <a:gd name="connsiteY3" fmla="*/ 13447 h 578224"/>
              <a:gd name="connsiteX0" fmla="*/ 0 w 1196788"/>
              <a:gd name="connsiteY0" fmla="*/ 430306 h 430306"/>
              <a:gd name="connsiteX1" fmla="*/ 510988 w 1196788"/>
              <a:gd name="connsiteY1" fmla="*/ 0 h 430306"/>
              <a:gd name="connsiteX2" fmla="*/ 1196788 w 1196788"/>
              <a:gd name="connsiteY2" fmla="*/ 0 h 430306"/>
              <a:gd name="connsiteX3" fmla="*/ 1196788 w 1196788"/>
              <a:gd name="connsiteY3" fmla="*/ 13447 h 430306"/>
              <a:gd name="connsiteX0" fmla="*/ 0 w 1196788"/>
              <a:gd name="connsiteY0" fmla="*/ 497541 h 497541"/>
              <a:gd name="connsiteX1" fmla="*/ 510988 w 1196788"/>
              <a:gd name="connsiteY1" fmla="*/ 0 h 497541"/>
              <a:gd name="connsiteX2" fmla="*/ 1196788 w 1196788"/>
              <a:gd name="connsiteY2" fmla="*/ 0 h 497541"/>
              <a:gd name="connsiteX3" fmla="*/ 1196788 w 1196788"/>
              <a:gd name="connsiteY3" fmla="*/ 13447 h 497541"/>
              <a:gd name="connsiteX0" fmla="*/ 0 w 1089211"/>
              <a:gd name="connsiteY0" fmla="*/ 0 h 322729"/>
              <a:gd name="connsiteX1" fmla="*/ 403411 w 1089211"/>
              <a:gd name="connsiteY1" fmla="*/ 309282 h 322729"/>
              <a:gd name="connsiteX2" fmla="*/ 1089211 w 1089211"/>
              <a:gd name="connsiteY2" fmla="*/ 309282 h 322729"/>
              <a:gd name="connsiteX3" fmla="*/ 1089211 w 1089211"/>
              <a:gd name="connsiteY3" fmla="*/ 322729 h 322729"/>
              <a:gd name="connsiteX0" fmla="*/ 0 w 860611"/>
              <a:gd name="connsiteY0" fmla="*/ 0 h 820270"/>
              <a:gd name="connsiteX1" fmla="*/ 174811 w 860611"/>
              <a:gd name="connsiteY1" fmla="*/ 806823 h 820270"/>
              <a:gd name="connsiteX2" fmla="*/ 860611 w 860611"/>
              <a:gd name="connsiteY2" fmla="*/ 806823 h 820270"/>
              <a:gd name="connsiteX3" fmla="*/ 860611 w 860611"/>
              <a:gd name="connsiteY3" fmla="*/ 820270 h 820270"/>
              <a:gd name="connsiteX0" fmla="*/ 0 w 1210235"/>
              <a:gd name="connsiteY0" fmla="*/ 0 h 524435"/>
              <a:gd name="connsiteX1" fmla="*/ 524435 w 1210235"/>
              <a:gd name="connsiteY1" fmla="*/ 510988 h 524435"/>
              <a:gd name="connsiteX2" fmla="*/ 1210235 w 1210235"/>
              <a:gd name="connsiteY2" fmla="*/ 510988 h 524435"/>
              <a:gd name="connsiteX3" fmla="*/ 1210235 w 1210235"/>
              <a:gd name="connsiteY3" fmla="*/ 524435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35" h="524435">
                <a:moveTo>
                  <a:pt x="0" y="0"/>
                </a:moveTo>
                <a:lnTo>
                  <a:pt x="524435" y="510988"/>
                </a:lnTo>
                <a:lnTo>
                  <a:pt x="1210235" y="510988"/>
                </a:lnTo>
                <a:lnTo>
                  <a:pt x="1210235" y="524435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7264276" y="3047488"/>
            <a:ext cx="1574417" cy="549564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5" h="820271">
                <a:moveTo>
                  <a:pt x="0" y="820271"/>
                </a:moveTo>
                <a:lnTo>
                  <a:pt x="389965" y="0"/>
                </a:lnTo>
                <a:lnTo>
                  <a:pt x="1075765" y="0"/>
                </a:lnTo>
                <a:lnTo>
                  <a:pt x="1075765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5692" y="2026975"/>
            <a:ext cx="3194585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解讀情緒後回覆的訊息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2165" y="1304645"/>
            <a:ext cx="3050057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接收訊息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2166" y="5013579"/>
            <a:ext cx="314493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判斷訊息情緒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3E864B-56E5-4236-9E78-9D7D52ED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2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171" y="251438"/>
            <a:ext cx="4577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dirty="0">
                <a:solidFill>
                  <a:srgbClr val="4D8A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非功能需求</a:t>
            </a:r>
            <a:endParaRPr lang="zh-CN" altLang="en-US" sz="3400" dirty="0">
              <a:solidFill>
                <a:srgbClr val="4D8A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Freeform 414"/>
          <p:cNvSpPr>
            <a:spLocks noEditPoints="1"/>
          </p:cNvSpPr>
          <p:nvPr/>
        </p:nvSpPr>
        <p:spPr bwMode="auto">
          <a:xfrm flipH="1">
            <a:off x="4582359" y="2899194"/>
            <a:ext cx="2515552" cy="2536238"/>
          </a:xfrm>
          <a:custGeom>
            <a:avLst/>
            <a:gdLst>
              <a:gd name="T0" fmla="*/ 137 w 274"/>
              <a:gd name="T1" fmla="*/ 0 h 274"/>
              <a:gd name="T2" fmla="*/ 0 w 274"/>
              <a:gd name="T3" fmla="*/ 137 h 274"/>
              <a:gd name="T4" fmla="*/ 137 w 274"/>
              <a:gd name="T5" fmla="*/ 274 h 274"/>
              <a:gd name="T6" fmla="*/ 274 w 274"/>
              <a:gd name="T7" fmla="*/ 137 h 274"/>
              <a:gd name="T8" fmla="*/ 137 w 274"/>
              <a:gd name="T9" fmla="*/ 0 h 274"/>
              <a:gd name="T10" fmla="*/ 137 w 274"/>
              <a:gd name="T11" fmla="*/ 239 h 274"/>
              <a:gd name="T12" fmla="*/ 34 w 274"/>
              <a:gd name="T13" fmla="*/ 137 h 274"/>
              <a:gd name="T14" fmla="*/ 137 w 274"/>
              <a:gd name="T15" fmla="*/ 34 h 274"/>
              <a:gd name="T16" fmla="*/ 240 w 274"/>
              <a:gd name="T17" fmla="*/ 137 h 274"/>
              <a:gd name="T18" fmla="*/ 137 w 274"/>
              <a:gd name="T19" fmla="*/ 23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" h="274">
                <a:moveTo>
                  <a:pt x="137" y="0"/>
                </a:moveTo>
                <a:cubicBezTo>
                  <a:pt x="61" y="0"/>
                  <a:pt x="0" y="61"/>
                  <a:pt x="0" y="137"/>
                </a:cubicBezTo>
                <a:cubicBezTo>
                  <a:pt x="0" y="212"/>
                  <a:pt x="61" y="274"/>
                  <a:pt x="137" y="274"/>
                </a:cubicBezTo>
                <a:cubicBezTo>
                  <a:pt x="213" y="274"/>
                  <a:pt x="274" y="212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  <a:moveTo>
                  <a:pt x="137" y="239"/>
                </a:moveTo>
                <a:cubicBezTo>
                  <a:pt x="80" y="239"/>
                  <a:pt x="34" y="193"/>
                  <a:pt x="34" y="137"/>
                </a:cubicBezTo>
                <a:cubicBezTo>
                  <a:pt x="34" y="80"/>
                  <a:pt x="80" y="34"/>
                  <a:pt x="137" y="34"/>
                </a:cubicBezTo>
                <a:cubicBezTo>
                  <a:pt x="194" y="34"/>
                  <a:pt x="240" y="80"/>
                  <a:pt x="240" y="137"/>
                </a:cubicBezTo>
                <a:cubicBezTo>
                  <a:pt x="240" y="193"/>
                  <a:pt x="194" y="239"/>
                  <a:pt x="137" y="239"/>
                </a:cubicBezTo>
                <a:close/>
              </a:path>
            </a:pathLst>
          </a:custGeom>
          <a:solidFill>
            <a:srgbClr val="2A55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9" name="Freeform 415"/>
          <p:cNvSpPr>
            <a:spLocks/>
          </p:cNvSpPr>
          <p:nvPr/>
        </p:nvSpPr>
        <p:spPr bwMode="auto">
          <a:xfrm flipH="1">
            <a:off x="6366976" y="4489254"/>
            <a:ext cx="826418" cy="871826"/>
          </a:xfrm>
          <a:custGeom>
            <a:avLst/>
            <a:gdLst>
              <a:gd name="T0" fmla="*/ 49 w 77"/>
              <a:gd name="T1" fmla="*/ 81 h 81"/>
              <a:gd name="T2" fmla="*/ 77 w 77"/>
              <a:gd name="T3" fmla="*/ 44 h 81"/>
              <a:gd name="T4" fmla="*/ 43 w 77"/>
              <a:gd name="T5" fmla="*/ 0 h 81"/>
              <a:gd name="T6" fmla="*/ 0 w 77"/>
              <a:gd name="T7" fmla="*/ 17 h 81"/>
              <a:gd name="T8" fmla="*/ 49 w 77"/>
              <a:gd name="T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81">
                <a:moveTo>
                  <a:pt x="49" y="81"/>
                </a:moveTo>
                <a:cubicBezTo>
                  <a:pt x="77" y="44"/>
                  <a:pt x="77" y="44"/>
                  <a:pt x="77" y="44"/>
                </a:cubicBezTo>
                <a:cubicBezTo>
                  <a:pt x="62" y="32"/>
                  <a:pt x="50" y="17"/>
                  <a:pt x="43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10" y="43"/>
                  <a:pt x="27" y="65"/>
                  <a:pt x="49" y="8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0" name="Freeform 416"/>
          <p:cNvSpPr>
            <a:spLocks/>
          </p:cNvSpPr>
          <p:nvPr/>
        </p:nvSpPr>
        <p:spPr bwMode="auto">
          <a:xfrm flipH="1">
            <a:off x="5858411" y="5056841"/>
            <a:ext cx="508565" cy="558513"/>
          </a:xfrm>
          <a:custGeom>
            <a:avLst/>
            <a:gdLst>
              <a:gd name="T0" fmla="*/ 15 w 47"/>
              <a:gd name="T1" fmla="*/ 0 h 52"/>
              <a:gd name="T2" fmla="*/ 0 w 47"/>
              <a:gd name="T3" fmla="*/ 44 h 52"/>
              <a:gd name="T4" fmla="*/ 47 w 47"/>
              <a:gd name="T5" fmla="*/ 52 h 52"/>
              <a:gd name="T6" fmla="*/ 47 w 47"/>
              <a:gd name="T7" fmla="*/ 5 h 52"/>
              <a:gd name="T8" fmla="*/ 15 w 4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2">
                <a:moveTo>
                  <a:pt x="15" y="0"/>
                </a:moveTo>
                <a:cubicBezTo>
                  <a:pt x="0" y="44"/>
                  <a:pt x="0" y="44"/>
                  <a:pt x="0" y="44"/>
                </a:cubicBezTo>
                <a:cubicBezTo>
                  <a:pt x="15" y="49"/>
                  <a:pt x="31" y="52"/>
                  <a:pt x="47" y="52"/>
                </a:cubicBezTo>
                <a:cubicBezTo>
                  <a:pt x="47" y="5"/>
                  <a:pt x="47" y="5"/>
                  <a:pt x="47" y="5"/>
                </a:cubicBezTo>
                <a:cubicBezTo>
                  <a:pt x="36" y="5"/>
                  <a:pt x="25" y="3"/>
                  <a:pt x="15" y="0"/>
                </a:cubicBezTo>
                <a:close/>
              </a:path>
            </a:pathLst>
          </a:custGeom>
          <a:solidFill>
            <a:srgbClr val="4D8A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1" name="Freeform 417"/>
          <p:cNvSpPr>
            <a:spLocks/>
          </p:cNvSpPr>
          <p:nvPr/>
        </p:nvSpPr>
        <p:spPr bwMode="auto">
          <a:xfrm rot="21045181" flipH="1">
            <a:off x="5845006" y="2651365"/>
            <a:ext cx="740144" cy="737897"/>
          </a:xfrm>
          <a:custGeom>
            <a:avLst/>
            <a:gdLst>
              <a:gd name="T0" fmla="*/ 28 w 69"/>
              <a:gd name="T1" fmla="*/ 65 h 65"/>
              <a:gd name="T2" fmla="*/ 69 w 69"/>
              <a:gd name="T3" fmla="*/ 46 h 65"/>
              <a:gd name="T4" fmla="*/ 60 w 69"/>
              <a:gd name="T5" fmla="*/ 0 h 65"/>
              <a:gd name="T6" fmla="*/ 0 w 69"/>
              <a:gd name="T7" fmla="*/ 27 h 65"/>
              <a:gd name="T8" fmla="*/ 28 w 69"/>
              <a:gd name="T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5">
                <a:moveTo>
                  <a:pt x="28" y="65"/>
                </a:moveTo>
                <a:cubicBezTo>
                  <a:pt x="40" y="55"/>
                  <a:pt x="54" y="49"/>
                  <a:pt x="69" y="46"/>
                </a:cubicBezTo>
                <a:cubicBezTo>
                  <a:pt x="60" y="0"/>
                  <a:pt x="60" y="0"/>
                  <a:pt x="60" y="0"/>
                </a:cubicBezTo>
                <a:cubicBezTo>
                  <a:pt x="38" y="5"/>
                  <a:pt x="17" y="14"/>
                  <a:pt x="0" y="27"/>
                </a:cubicBezTo>
                <a:lnTo>
                  <a:pt x="28" y="65"/>
                </a:lnTo>
                <a:close/>
              </a:path>
            </a:pathLst>
          </a:custGeom>
          <a:solidFill>
            <a:srgbClr val="23477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2" name="Freeform 418"/>
          <p:cNvSpPr>
            <a:spLocks/>
          </p:cNvSpPr>
          <p:nvPr/>
        </p:nvSpPr>
        <p:spPr bwMode="auto">
          <a:xfrm flipH="1">
            <a:off x="4174606" y="3821858"/>
            <a:ext cx="1464480" cy="1917711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  <a:gd name="connsiteX0" fmla="*/ 4887 w 10000"/>
              <a:gd name="connsiteY0" fmla="*/ 1543 h 10000"/>
              <a:gd name="connsiteX1" fmla="*/ 0 w 10000"/>
              <a:gd name="connsiteY1" fmla="*/ 6596 h 10000"/>
              <a:gd name="connsiteX2" fmla="*/ 1955 w 10000"/>
              <a:gd name="connsiteY2" fmla="*/ 10000 h 10000"/>
              <a:gd name="connsiteX3" fmla="*/ 10000 w 10000"/>
              <a:gd name="connsiteY3" fmla="*/ 1543 h 10000"/>
              <a:gd name="connsiteX4" fmla="*/ 9850 w 10000"/>
              <a:gd name="connsiteY4" fmla="*/ 0 h 10000"/>
              <a:gd name="connsiteX5" fmla="*/ 4737 w 10000"/>
              <a:gd name="connsiteY5" fmla="*/ 638 h 10000"/>
              <a:gd name="connsiteX6" fmla="*/ 4887 w 10000"/>
              <a:gd name="connsiteY6" fmla="*/ 1543 h 10000"/>
              <a:gd name="connsiteX0" fmla="*/ 4887 w 10000"/>
              <a:gd name="connsiteY0" fmla="*/ 1543 h 10000"/>
              <a:gd name="connsiteX1" fmla="*/ 0 w 10000"/>
              <a:gd name="connsiteY1" fmla="*/ 6596 h 10000"/>
              <a:gd name="connsiteX2" fmla="*/ 1955 w 10000"/>
              <a:gd name="connsiteY2" fmla="*/ 10000 h 10000"/>
              <a:gd name="connsiteX3" fmla="*/ 10000 w 10000"/>
              <a:gd name="connsiteY3" fmla="*/ 1543 h 10000"/>
              <a:gd name="connsiteX4" fmla="*/ 9850 w 10000"/>
              <a:gd name="connsiteY4" fmla="*/ 0 h 10000"/>
              <a:gd name="connsiteX5" fmla="*/ 4737 w 10000"/>
              <a:gd name="connsiteY5" fmla="*/ 638 h 10000"/>
              <a:gd name="connsiteX6" fmla="*/ 4887 w 10000"/>
              <a:gd name="connsiteY6" fmla="*/ 15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4887" y="1543"/>
                </a:moveTo>
                <a:cubicBezTo>
                  <a:pt x="4887" y="3830"/>
                  <a:pt x="3333" y="5662"/>
                  <a:pt x="0" y="6596"/>
                </a:cubicBezTo>
                <a:lnTo>
                  <a:pt x="1955" y="10000"/>
                </a:lnTo>
                <a:cubicBezTo>
                  <a:pt x="6692" y="8617"/>
                  <a:pt x="10000" y="5372"/>
                  <a:pt x="10000" y="1543"/>
                </a:cubicBezTo>
                <a:cubicBezTo>
                  <a:pt x="10000" y="1011"/>
                  <a:pt x="9925" y="532"/>
                  <a:pt x="9850" y="0"/>
                </a:cubicBezTo>
                <a:lnTo>
                  <a:pt x="4737" y="638"/>
                </a:lnTo>
                <a:cubicBezTo>
                  <a:pt x="4812" y="904"/>
                  <a:pt x="4887" y="1223"/>
                  <a:pt x="4887" y="1543"/>
                </a:cubicBezTo>
                <a:close/>
              </a:path>
            </a:pathLst>
          </a:custGeom>
          <a:solidFill>
            <a:srgbClr val="23477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3" name="Freeform 419"/>
          <p:cNvSpPr>
            <a:spLocks/>
          </p:cNvSpPr>
          <p:nvPr/>
        </p:nvSpPr>
        <p:spPr bwMode="auto">
          <a:xfrm rot="210542" flipH="1">
            <a:off x="6553283" y="3101383"/>
            <a:ext cx="989887" cy="1185139"/>
          </a:xfrm>
          <a:custGeom>
            <a:avLst/>
            <a:gdLst>
              <a:gd name="T0" fmla="*/ 92 w 92"/>
              <a:gd name="T1" fmla="*/ 44 h 110"/>
              <a:gd name="T2" fmla="*/ 40 w 92"/>
              <a:gd name="T3" fmla="*/ 0 h 110"/>
              <a:gd name="T4" fmla="*/ 0 w 92"/>
              <a:gd name="T5" fmla="*/ 110 h 110"/>
              <a:gd name="T6" fmla="*/ 68 w 92"/>
              <a:gd name="T7" fmla="*/ 110 h 110"/>
              <a:gd name="T8" fmla="*/ 92 w 92"/>
              <a:gd name="T9" fmla="*/ 4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10">
                <a:moveTo>
                  <a:pt x="92" y="44"/>
                </a:moveTo>
                <a:cubicBezTo>
                  <a:pt x="40" y="0"/>
                  <a:pt x="40" y="0"/>
                  <a:pt x="40" y="0"/>
                </a:cubicBezTo>
                <a:cubicBezTo>
                  <a:pt x="15" y="30"/>
                  <a:pt x="0" y="68"/>
                  <a:pt x="0" y="11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85"/>
                  <a:pt x="77" y="62"/>
                  <a:pt x="92" y="44"/>
                </a:cubicBezTo>
                <a:close/>
              </a:path>
            </a:pathLst>
          </a:custGeom>
          <a:solidFill>
            <a:srgbClr val="4D8A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4" name="Freeform 420"/>
          <p:cNvSpPr>
            <a:spLocks/>
          </p:cNvSpPr>
          <p:nvPr/>
        </p:nvSpPr>
        <p:spPr bwMode="auto">
          <a:xfrm rot="21115016" flipH="1">
            <a:off x="4339786" y="2820993"/>
            <a:ext cx="1162156" cy="1072214"/>
          </a:xfrm>
          <a:custGeom>
            <a:avLst/>
            <a:gdLst>
              <a:gd name="T0" fmla="*/ 11 w 142"/>
              <a:gd name="T1" fmla="*/ 0 h 130"/>
              <a:gd name="T2" fmla="*/ 0 w 142"/>
              <a:gd name="T3" fmla="*/ 67 h 130"/>
              <a:gd name="T4" fmla="*/ 78 w 142"/>
              <a:gd name="T5" fmla="*/ 130 h 130"/>
              <a:gd name="T6" fmla="*/ 142 w 142"/>
              <a:gd name="T7" fmla="*/ 105 h 130"/>
              <a:gd name="T8" fmla="*/ 11 w 142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30">
                <a:moveTo>
                  <a:pt x="11" y="0"/>
                </a:moveTo>
                <a:cubicBezTo>
                  <a:pt x="0" y="67"/>
                  <a:pt x="0" y="67"/>
                  <a:pt x="0" y="67"/>
                </a:cubicBezTo>
                <a:cubicBezTo>
                  <a:pt x="36" y="73"/>
                  <a:pt x="65" y="98"/>
                  <a:pt x="78" y="130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20" y="50"/>
                  <a:pt x="71" y="10"/>
                  <a:pt x="11" y="0"/>
                </a:cubicBezTo>
                <a:close/>
              </a:path>
            </a:pathLst>
          </a:custGeom>
          <a:solidFill>
            <a:srgbClr val="CBCBCD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3474988" y="2034912"/>
            <a:ext cx="1289496" cy="1093710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  <a:gd name="connsiteX0" fmla="*/ 0 w 981636"/>
              <a:gd name="connsiteY0" fmla="*/ 497542 h 497542"/>
              <a:gd name="connsiteX1" fmla="*/ 295836 w 981636"/>
              <a:gd name="connsiteY1" fmla="*/ 0 h 497542"/>
              <a:gd name="connsiteX2" fmla="*/ 981636 w 981636"/>
              <a:gd name="connsiteY2" fmla="*/ 0 h 497542"/>
              <a:gd name="connsiteX3" fmla="*/ 981636 w 981636"/>
              <a:gd name="connsiteY3" fmla="*/ 13447 h 497542"/>
              <a:gd name="connsiteX0" fmla="*/ 0 w 1116106"/>
              <a:gd name="connsiteY0" fmla="*/ 578224 h 578224"/>
              <a:gd name="connsiteX1" fmla="*/ 430306 w 1116106"/>
              <a:gd name="connsiteY1" fmla="*/ 0 h 578224"/>
              <a:gd name="connsiteX2" fmla="*/ 1116106 w 1116106"/>
              <a:gd name="connsiteY2" fmla="*/ 0 h 578224"/>
              <a:gd name="connsiteX3" fmla="*/ 1116106 w 1116106"/>
              <a:gd name="connsiteY3" fmla="*/ 13447 h 578224"/>
              <a:gd name="connsiteX0" fmla="*/ 0 w 1196788"/>
              <a:gd name="connsiteY0" fmla="*/ 430306 h 430306"/>
              <a:gd name="connsiteX1" fmla="*/ 510988 w 1196788"/>
              <a:gd name="connsiteY1" fmla="*/ 0 h 430306"/>
              <a:gd name="connsiteX2" fmla="*/ 1196788 w 1196788"/>
              <a:gd name="connsiteY2" fmla="*/ 0 h 430306"/>
              <a:gd name="connsiteX3" fmla="*/ 1196788 w 1196788"/>
              <a:gd name="connsiteY3" fmla="*/ 13447 h 430306"/>
              <a:gd name="connsiteX0" fmla="*/ 0 w 1196788"/>
              <a:gd name="connsiteY0" fmla="*/ 497541 h 497541"/>
              <a:gd name="connsiteX1" fmla="*/ 510988 w 1196788"/>
              <a:gd name="connsiteY1" fmla="*/ 0 h 497541"/>
              <a:gd name="connsiteX2" fmla="*/ 1196788 w 1196788"/>
              <a:gd name="connsiteY2" fmla="*/ 0 h 497541"/>
              <a:gd name="connsiteX3" fmla="*/ 1196788 w 1196788"/>
              <a:gd name="connsiteY3" fmla="*/ 13447 h 497541"/>
              <a:gd name="connsiteX0" fmla="*/ 0 w 1089211"/>
              <a:gd name="connsiteY0" fmla="*/ 0 h 322729"/>
              <a:gd name="connsiteX1" fmla="*/ 403411 w 1089211"/>
              <a:gd name="connsiteY1" fmla="*/ 309282 h 322729"/>
              <a:gd name="connsiteX2" fmla="*/ 1089211 w 1089211"/>
              <a:gd name="connsiteY2" fmla="*/ 309282 h 322729"/>
              <a:gd name="connsiteX3" fmla="*/ 1089211 w 1089211"/>
              <a:gd name="connsiteY3" fmla="*/ 322729 h 322729"/>
              <a:gd name="connsiteX0" fmla="*/ 0 w 860611"/>
              <a:gd name="connsiteY0" fmla="*/ 0 h 820270"/>
              <a:gd name="connsiteX1" fmla="*/ 174811 w 860611"/>
              <a:gd name="connsiteY1" fmla="*/ 806823 h 820270"/>
              <a:gd name="connsiteX2" fmla="*/ 860611 w 860611"/>
              <a:gd name="connsiteY2" fmla="*/ 806823 h 820270"/>
              <a:gd name="connsiteX3" fmla="*/ 860611 w 860611"/>
              <a:gd name="connsiteY3" fmla="*/ 820270 h 820270"/>
              <a:gd name="connsiteX0" fmla="*/ 0 w 1210235"/>
              <a:gd name="connsiteY0" fmla="*/ 0 h 524435"/>
              <a:gd name="connsiteX1" fmla="*/ 524435 w 1210235"/>
              <a:gd name="connsiteY1" fmla="*/ 510988 h 524435"/>
              <a:gd name="connsiteX2" fmla="*/ 1210235 w 1210235"/>
              <a:gd name="connsiteY2" fmla="*/ 510988 h 524435"/>
              <a:gd name="connsiteX3" fmla="*/ 1210235 w 1210235"/>
              <a:gd name="connsiteY3" fmla="*/ 524435 h 524435"/>
              <a:gd name="connsiteX0" fmla="*/ 0 w 1546411"/>
              <a:gd name="connsiteY0" fmla="*/ 443753 h 443753"/>
              <a:gd name="connsiteX1" fmla="*/ 860611 w 1546411"/>
              <a:gd name="connsiteY1" fmla="*/ 0 h 443753"/>
              <a:gd name="connsiteX2" fmla="*/ 1546411 w 1546411"/>
              <a:gd name="connsiteY2" fmla="*/ 0 h 443753"/>
              <a:gd name="connsiteX3" fmla="*/ 1546411 w 1546411"/>
              <a:gd name="connsiteY3" fmla="*/ 13447 h 443753"/>
              <a:gd name="connsiteX0" fmla="*/ 0 w 1385047"/>
              <a:gd name="connsiteY0" fmla="*/ 860612 h 860612"/>
              <a:gd name="connsiteX1" fmla="*/ 699247 w 1385047"/>
              <a:gd name="connsiteY1" fmla="*/ 0 h 860612"/>
              <a:gd name="connsiteX2" fmla="*/ 1385047 w 1385047"/>
              <a:gd name="connsiteY2" fmla="*/ 0 h 860612"/>
              <a:gd name="connsiteX3" fmla="*/ 1385047 w 1385047"/>
              <a:gd name="connsiteY3" fmla="*/ 13447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047" h="860612">
                <a:moveTo>
                  <a:pt x="0" y="860612"/>
                </a:moveTo>
                <a:lnTo>
                  <a:pt x="699247" y="0"/>
                </a:lnTo>
                <a:lnTo>
                  <a:pt x="1385047" y="0"/>
                </a:lnTo>
                <a:lnTo>
                  <a:pt x="1385047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3543036" y="5045148"/>
            <a:ext cx="1019677" cy="514032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  <a:gd name="connsiteX0" fmla="*/ 0 w 981636"/>
              <a:gd name="connsiteY0" fmla="*/ 497542 h 497542"/>
              <a:gd name="connsiteX1" fmla="*/ 295836 w 981636"/>
              <a:gd name="connsiteY1" fmla="*/ 0 h 497542"/>
              <a:gd name="connsiteX2" fmla="*/ 981636 w 981636"/>
              <a:gd name="connsiteY2" fmla="*/ 0 h 497542"/>
              <a:gd name="connsiteX3" fmla="*/ 981636 w 981636"/>
              <a:gd name="connsiteY3" fmla="*/ 13447 h 497542"/>
              <a:gd name="connsiteX0" fmla="*/ 0 w 1116106"/>
              <a:gd name="connsiteY0" fmla="*/ 578224 h 578224"/>
              <a:gd name="connsiteX1" fmla="*/ 430306 w 1116106"/>
              <a:gd name="connsiteY1" fmla="*/ 0 h 578224"/>
              <a:gd name="connsiteX2" fmla="*/ 1116106 w 1116106"/>
              <a:gd name="connsiteY2" fmla="*/ 0 h 578224"/>
              <a:gd name="connsiteX3" fmla="*/ 1116106 w 1116106"/>
              <a:gd name="connsiteY3" fmla="*/ 13447 h 578224"/>
              <a:gd name="connsiteX0" fmla="*/ 0 w 1196788"/>
              <a:gd name="connsiteY0" fmla="*/ 430306 h 430306"/>
              <a:gd name="connsiteX1" fmla="*/ 510988 w 1196788"/>
              <a:gd name="connsiteY1" fmla="*/ 0 h 430306"/>
              <a:gd name="connsiteX2" fmla="*/ 1196788 w 1196788"/>
              <a:gd name="connsiteY2" fmla="*/ 0 h 430306"/>
              <a:gd name="connsiteX3" fmla="*/ 1196788 w 1196788"/>
              <a:gd name="connsiteY3" fmla="*/ 13447 h 430306"/>
              <a:gd name="connsiteX0" fmla="*/ 0 w 1196788"/>
              <a:gd name="connsiteY0" fmla="*/ 497541 h 497541"/>
              <a:gd name="connsiteX1" fmla="*/ 510988 w 1196788"/>
              <a:gd name="connsiteY1" fmla="*/ 0 h 497541"/>
              <a:gd name="connsiteX2" fmla="*/ 1196788 w 1196788"/>
              <a:gd name="connsiteY2" fmla="*/ 0 h 497541"/>
              <a:gd name="connsiteX3" fmla="*/ 1196788 w 1196788"/>
              <a:gd name="connsiteY3" fmla="*/ 13447 h 497541"/>
              <a:gd name="connsiteX0" fmla="*/ 0 w 1089211"/>
              <a:gd name="connsiteY0" fmla="*/ 0 h 322729"/>
              <a:gd name="connsiteX1" fmla="*/ 403411 w 1089211"/>
              <a:gd name="connsiteY1" fmla="*/ 309282 h 322729"/>
              <a:gd name="connsiteX2" fmla="*/ 1089211 w 1089211"/>
              <a:gd name="connsiteY2" fmla="*/ 309282 h 322729"/>
              <a:gd name="connsiteX3" fmla="*/ 1089211 w 1089211"/>
              <a:gd name="connsiteY3" fmla="*/ 322729 h 322729"/>
              <a:gd name="connsiteX0" fmla="*/ 0 w 860611"/>
              <a:gd name="connsiteY0" fmla="*/ 0 h 820270"/>
              <a:gd name="connsiteX1" fmla="*/ 174811 w 860611"/>
              <a:gd name="connsiteY1" fmla="*/ 806823 h 820270"/>
              <a:gd name="connsiteX2" fmla="*/ 860611 w 860611"/>
              <a:gd name="connsiteY2" fmla="*/ 806823 h 820270"/>
              <a:gd name="connsiteX3" fmla="*/ 860611 w 860611"/>
              <a:gd name="connsiteY3" fmla="*/ 820270 h 820270"/>
              <a:gd name="connsiteX0" fmla="*/ 0 w 1210235"/>
              <a:gd name="connsiteY0" fmla="*/ 0 h 524435"/>
              <a:gd name="connsiteX1" fmla="*/ 524435 w 1210235"/>
              <a:gd name="connsiteY1" fmla="*/ 510988 h 524435"/>
              <a:gd name="connsiteX2" fmla="*/ 1210235 w 1210235"/>
              <a:gd name="connsiteY2" fmla="*/ 510988 h 524435"/>
              <a:gd name="connsiteX3" fmla="*/ 1210235 w 1210235"/>
              <a:gd name="connsiteY3" fmla="*/ 524435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35" h="524435">
                <a:moveTo>
                  <a:pt x="0" y="0"/>
                </a:moveTo>
                <a:lnTo>
                  <a:pt x="524435" y="510988"/>
                </a:lnTo>
                <a:lnTo>
                  <a:pt x="1210235" y="510988"/>
                </a:lnTo>
                <a:lnTo>
                  <a:pt x="1210235" y="524435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7367042" y="3177590"/>
            <a:ext cx="1574417" cy="549564"/>
          </a:xfrm>
          <a:custGeom>
            <a:avLst/>
            <a:gdLst>
              <a:gd name="connsiteX0" fmla="*/ 0 w 1089212"/>
              <a:gd name="connsiteY0" fmla="*/ 524436 h 524436"/>
              <a:gd name="connsiteX1" fmla="*/ 403412 w 1089212"/>
              <a:gd name="connsiteY1" fmla="*/ 0 h 524436"/>
              <a:gd name="connsiteX2" fmla="*/ 1089212 w 1089212"/>
              <a:gd name="connsiteY2" fmla="*/ 0 h 524436"/>
              <a:gd name="connsiteX3" fmla="*/ 1089212 w 1089212"/>
              <a:gd name="connsiteY3" fmla="*/ 13447 h 524436"/>
              <a:gd name="connsiteX0" fmla="*/ 0 w 1075765"/>
              <a:gd name="connsiteY0" fmla="*/ 820271 h 820271"/>
              <a:gd name="connsiteX1" fmla="*/ 389965 w 1075765"/>
              <a:gd name="connsiteY1" fmla="*/ 0 h 820271"/>
              <a:gd name="connsiteX2" fmla="*/ 1075765 w 1075765"/>
              <a:gd name="connsiteY2" fmla="*/ 0 h 820271"/>
              <a:gd name="connsiteX3" fmla="*/ 1075765 w 1075765"/>
              <a:gd name="connsiteY3" fmla="*/ 13447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765" h="820271">
                <a:moveTo>
                  <a:pt x="0" y="820271"/>
                </a:moveTo>
                <a:lnTo>
                  <a:pt x="389965" y="0"/>
                </a:lnTo>
                <a:lnTo>
                  <a:pt x="1075765" y="0"/>
                </a:lnTo>
                <a:lnTo>
                  <a:pt x="1075765" y="13447"/>
                </a:lnTo>
              </a:path>
            </a:pathLst>
          </a:custGeom>
          <a:noFill/>
          <a:ln>
            <a:solidFill>
              <a:srgbClr val="2A558E"/>
            </a:solidFill>
            <a:prstDash val="dash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47642" y="3140464"/>
            <a:ext cx="4226276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反應時間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(response time) 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能夠及時回覆用戶訊息，陪用戶聊天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4931" y="1434747"/>
            <a:ext cx="305005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可靠度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(reliability)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需要在判斷情緒上有很高的準確度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4931" y="4496369"/>
            <a:ext cx="3311933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效能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(performance)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能夠判斷很大量的文字訊息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C12B43-36AA-4C96-8058-5BA157F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895D04-C6F2-4CC0-AD4B-B544DEF881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2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755217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FDD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圖</a:t>
            </a:r>
            <a:r>
              <a:rPr lang="en-US" altLang="zh-TW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</a:t>
            </a: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功能分解圖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9E14C9-2D3B-4EC1-885F-4CABA44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10" y="649224"/>
            <a:ext cx="6882928" cy="509625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1CE3A-6585-4D36-B9AA-73F69D12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dirty="0">
                <a:solidFill>
                  <a:srgbClr val="2C2C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使用案例圖</a:t>
            </a:r>
            <a:endParaRPr lang="en-US" altLang="zh-CN" sz="3600" dirty="0">
              <a:solidFill>
                <a:srgbClr val="2C2C2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424931" y="177587"/>
            <a:ext cx="172720" cy="667712"/>
            <a:chOff x="424931" y="177587"/>
            <a:chExt cx="172720" cy="667712"/>
          </a:xfrm>
        </p:grpSpPr>
        <p:sp>
          <p:nvSpPr>
            <p:cNvPr id="3" name="圆角矩形 2"/>
            <p:cNvSpPr/>
            <p:nvPr/>
          </p:nvSpPr>
          <p:spPr>
            <a:xfrm>
              <a:off x="424931" y="422543"/>
              <a:ext cx="172720" cy="172720"/>
            </a:xfrm>
            <a:prstGeom prst="roundRect">
              <a:avLst/>
            </a:prstGeom>
            <a:solidFill>
              <a:srgbClr val="234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4931" y="177587"/>
              <a:ext cx="172720" cy="172720"/>
            </a:xfrm>
            <a:prstGeom prst="roundRect">
              <a:avLst/>
            </a:prstGeom>
            <a:solidFill>
              <a:srgbClr val="CBC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4931" y="672579"/>
              <a:ext cx="172720" cy="172720"/>
            </a:xfrm>
            <a:prstGeom prst="roundRect">
              <a:avLst/>
            </a:prstGeom>
            <a:solidFill>
              <a:srgbClr val="09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802298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8266045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5"/>
          <p:cNvSpPr/>
          <p:nvPr/>
        </p:nvSpPr>
        <p:spPr>
          <a:xfrm>
            <a:off x="5029200" y="3615359"/>
            <a:ext cx="2209800" cy="2705928"/>
          </a:xfrm>
          <a:prstGeom prst="roundRect">
            <a:avLst>
              <a:gd name="adj" fmla="val 74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F57B84-97D1-4535-9D79-18BF6E92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5D04-C6F2-4CC0-AD4B-B544DEF8813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A71C35-CB29-4D1F-B54D-C4F115CD3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16" y="536713"/>
            <a:ext cx="7778544" cy="55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欧美风创意述职报告PPT演示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TM16401371[[fn=地圖集]]</Template>
  <TotalTime>396</TotalTime>
  <Words>1587</Words>
  <Application>Microsoft Office PowerPoint</Application>
  <PresentationFormat>寬螢幕</PresentationFormat>
  <Paragraphs>290</Paragraphs>
  <Slides>45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7" baseType="lpstr">
      <vt:lpstr>等线</vt:lpstr>
      <vt:lpstr>等线 Light</vt:lpstr>
      <vt:lpstr>Microsoft YaHei</vt:lpstr>
      <vt:lpstr>锐字云字库细黑体1.0</vt:lpstr>
      <vt:lpstr>微軟正黑體</vt:lpstr>
      <vt:lpstr>新細明體</vt:lpstr>
      <vt:lpstr>Arial</vt:lpstr>
      <vt:lpstr>Calibri</vt:lpstr>
      <vt:lpstr>Calibri Light</vt:lpstr>
      <vt:lpstr>Times New Roman</vt:lpstr>
      <vt:lpstr>Office 主题​​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昶輝</dc:creator>
  <cp:lastModifiedBy>user</cp:lastModifiedBy>
  <cp:revision>24</cp:revision>
  <dcterms:created xsi:type="dcterms:W3CDTF">2020-12-26T16:25:21Z</dcterms:created>
  <dcterms:modified xsi:type="dcterms:W3CDTF">2020-12-29T04:57:11Z</dcterms:modified>
</cp:coreProperties>
</file>