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9" r:id="rId2"/>
    <p:sldId id="260" r:id="rId3"/>
    <p:sldId id="317" r:id="rId4"/>
    <p:sldId id="314" r:id="rId5"/>
    <p:sldId id="315" r:id="rId6"/>
    <p:sldId id="319" r:id="rId7"/>
    <p:sldId id="323" r:id="rId8"/>
    <p:sldId id="321" r:id="rId9"/>
    <p:sldId id="322" r:id="rId10"/>
    <p:sldId id="320" r:id="rId11"/>
    <p:sldId id="324" r:id="rId12"/>
    <p:sldId id="270" r:id="rId13"/>
    <p:sldId id="316" r:id="rId14"/>
    <p:sldId id="318" r:id="rId15"/>
    <p:sldId id="31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DF"/>
    <a:srgbClr val="F5F5F5"/>
    <a:srgbClr val="F0F0F0"/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>
        <p:scale>
          <a:sx n="80" d="100"/>
          <a:sy n="80" d="100"/>
        </p:scale>
        <p:origin x="-264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分工比例</c:v>
                </c:pt>
              </c:strCache>
            </c:strRef>
          </c:tx>
          <c:cat>
            <c:strRef>
              <c:f>工作表1!$A$2:$A$4</c:f>
              <c:strCache>
                <c:ptCount val="3"/>
                <c:pt idx="0">
                  <c:v>賴郁夫-概念發想、資料庫</c:v>
                </c:pt>
                <c:pt idx="1">
                  <c:v>黃柏涵-概念發想、前端</c:v>
                </c:pt>
                <c:pt idx="2">
                  <c:v>張鏸香-概念發想、後端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2405078237975564"/>
          <c:y val="0.23441252570540638"/>
          <c:w val="0.36657418799212599"/>
          <c:h val="0.3328062049208781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C5A55D-F73E-47DE-97B8-F3D990BFA59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D9EBFB82-C3E2-4B24-8693-A24AFC140BBE}">
      <dgm:prSet phldrT="[文字]" custT="1"/>
      <dgm:spPr/>
      <dgm:t>
        <a:bodyPr/>
        <a:lstStyle/>
        <a:p>
          <a:r>
            <a:rPr lang="zh-TW" altLang="en-US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線上</a:t>
          </a:r>
          <a:r>
            <a: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zh-TW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zh-TW" altLang="en-US" sz="32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美術館</a:t>
          </a:r>
          <a:endParaRPr lang="zh-TW" altLang="en-US" sz="32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3C13B50-78F8-48EA-9421-CBC94ECC7F08}" type="parTrans" cxnId="{CA9CB8B9-0891-4D26-ABDE-E0A9ADE9832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E09E997-2290-4DF2-BEAC-3F9B20070937}" type="sibTrans" cxnId="{CA9CB8B9-0891-4D26-ABDE-E0A9ADE9832D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4F7890-6FB6-4CBA-9CE0-F611CB722A3A}">
      <dgm:prSet phldrT="[文字]" custT="1"/>
      <dgm:spPr/>
      <dgm:t>
        <a:bodyPr/>
        <a:lstStyle/>
        <a:p>
          <a:r>
            <a:rPr lang="zh-TW" altLang="en-US" sz="24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線上</a:t>
          </a:r>
          <a:r>
            <a:rPr lang="en-US" altLang="zh-TW" sz="24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zh-TW" sz="24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zh-TW" altLang="en-US" sz="24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觀賞展覽</a:t>
          </a:r>
          <a:endParaRPr lang="zh-TW" altLang="en-US" sz="24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007C3A-11D6-42AC-A406-2CB3BF68BBB0}" type="parTrans" cxnId="{051DBB84-6207-4EFB-9B75-21A54116C50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3682251-BA25-4043-9288-5BE6213AF99C}" type="sibTrans" cxnId="{051DBB84-6207-4EFB-9B75-21A54116C50F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E07912D-D03C-45AA-8C7E-4E68B931F485}">
      <dgm:prSet phldrT="[文字]" custT="1"/>
      <dgm:spPr/>
      <dgm:t>
        <a:bodyPr/>
        <a:lstStyle/>
        <a:p>
          <a:r>
            <a:rPr lang="zh-TW" altLang="en-US" sz="24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發表</a:t>
          </a:r>
          <a:r>
            <a:rPr lang="en-US" altLang="zh-TW" sz="24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zh-TW" sz="24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zh-TW" altLang="en-US" sz="24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自己創作</a:t>
          </a:r>
          <a:endParaRPr lang="zh-TW" altLang="en-US" sz="24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FF13D8-BEB1-48EB-86EE-40B55AFCC221}" type="parTrans" cxnId="{184AC527-8D3B-4F3A-A714-0C7DCE283E7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0230B3C-7A47-4222-A04A-877B7969C4CC}" type="sibTrans" cxnId="{184AC527-8D3B-4F3A-A714-0C7DCE283E74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1206E53-36A3-4194-BD61-29E143747EAF}">
      <dgm:prSet phldrT="[文字]" custT="1"/>
      <dgm:spPr/>
      <dgm:t>
        <a:bodyPr/>
        <a:lstStyle/>
        <a:p>
          <a:r>
            <a:rPr lang="zh-TW" altLang="en-US" sz="24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預購</a:t>
          </a:r>
          <a:r>
            <a:rPr lang="en-US" altLang="zh-TW" sz="24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zh-TW" sz="24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zh-TW" altLang="en-US" sz="24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參觀票券</a:t>
          </a:r>
          <a:endParaRPr lang="zh-TW" altLang="en-US" sz="24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EF43B60-CB21-4762-B544-FB64048FA2F2}" type="parTrans" cxnId="{19D98482-298E-47E4-B3EE-602B113C8729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0DC0C2-385B-4788-BD1D-E25FEAFE0112}" type="sibTrans" cxnId="{19D98482-298E-47E4-B3EE-602B113C8729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4E65746-E269-4A5D-B34E-E66BABCEA469}">
      <dgm:prSet phldrT="[文字]" custT="1"/>
      <dgm:spPr/>
      <dgm:t>
        <a:bodyPr/>
        <a:lstStyle/>
        <a:p>
          <a:r>
            <a:rPr lang="zh-TW" altLang="en-US" sz="2400" b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預約現場參觀導覽</a:t>
          </a:r>
          <a:endParaRPr lang="zh-TW" altLang="en-US" sz="24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27C3B14-EC4D-455E-A4C1-6D03096E9F98}" type="parTrans" cxnId="{DD45D7F1-9390-4609-B83C-D2A4F60E8AC3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FF40E1-A311-4AEB-BE25-BB1BFF38462E}" type="sibTrans" cxnId="{DD45D7F1-9390-4609-B83C-D2A4F60E8AC3}">
      <dgm:prSet/>
      <dgm:spPr/>
      <dgm:t>
        <a:bodyPr/>
        <a:lstStyle/>
        <a:p>
          <a:endParaRPr lang="zh-TW" altLang="en-US" sz="3200" b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959CEB-5495-4C5E-8E1A-F96DF067A8FB}" type="pres">
      <dgm:prSet presAssocID="{18C5A55D-F73E-47DE-97B8-F3D990BFA59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885B6E9-7EC4-4247-86EB-3347BE32911D}" type="pres">
      <dgm:prSet presAssocID="{D9EBFB82-C3E2-4B24-8693-A24AFC140BBE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0242E2CC-9E50-4374-B65E-C56F51AA6F79}" type="pres">
      <dgm:prSet presAssocID="{4A4F7890-6FB6-4CBA-9CE0-F611CB722A3A}" presName="node" presStyleLbl="node1" presStyleIdx="0" presStyleCnt="4" custScaleX="142924" custScaleY="14098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C4CA2C4-7354-443D-85A0-CEA95BC172E2}" type="pres">
      <dgm:prSet presAssocID="{4A4F7890-6FB6-4CBA-9CE0-F611CB722A3A}" presName="dummy" presStyleCnt="0"/>
      <dgm:spPr/>
    </dgm:pt>
    <dgm:pt modelId="{5AD99907-8ADB-4A27-807F-A07432A82159}" type="pres">
      <dgm:prSet presAssocID="{D3682251-BA25-4043-9288-5BE6213AF99C}" presName="sibTrans" presStyleLbl="sibTrans2D1" presStyleIdx="0" presStyleCnt="4"/>
      <dgm:spPr/>
    </dgm:pt>
    <dgm:pt modelId="{0C1582B0-66B4-4D55-9C28-CCB545869157}" type="pres">
      <dgm:prSet presAssocID="{CE07912D-D03C-45AA-8C7E-4E68B931F485}" presName="node" presStyleLbl="node1" presStyleIdx="1" presStyleCnt="4" custScaleX="142924" custScaleY="14098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64F1EA-A745-4FB0-963E-275A3E973290}" type="pres">
      <dgm:prSet presAssocID="{CE07912D-D03C-45AA-8C7E-4E68B931F485}" presName="dummy" presStyleCnt="0"/>
      <dgm:spPr/>
    </dgm:pt>
    <dgm:pt modelId="{ACBB53B8-73BB-48C8-9EE2-0030D782AAC8}" type="pres">
      <dgm:prSet presAssocID="{20230B3C-7A47-4222-A04A-877B7969C4CC}" presName="sibTrans" presStyleLbl="sibTrans2D1" presStyleIdx="1" presStyleCnt="4"/>
      <dgm:spPr/>
    </dgm:pt>
    <dgm:pt modelId="{2414DA41-B8F4-4991-8128-B74558325759}" type="pres">
      <dgm:prSet presAssocID="{C1206E53-36A3-4194-BD61-29E143747EAF}" presName="node" presStyleLbl="node1" presStyleIdx="2" presStyleCnt="4" custScaleX="142924" custScaleY="14098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174B26C-878A-43D1-9AC4-C68166553C1B}" type="pres">
      <dgm:prSet presAssocID="{C1206E53-36A3-4194-BD61-29E143747EAF}" presName="dummy" presStyleCnt="0"/>
      <dgm:spPr/>
    </dgm:pt>
    <dgm:pt modelId="{C600A74A-E8B4-42B3-8237-86512BA561FA}" type="pres">
      <dgm:prSet presAssocID="{9B0DC0C2-385B-4788-BD1D-E25FEAFE0112}" presName="sibTrans" presStyleLbl="sibTrans2D1" presStyleIdx="2" presStyleCnt="4"/>
      <dgm:spPr/>
    </dgm:pt>
    <dgm:pt modelId="{135569A1-0C79-42C2-86E6-8580C41C857A}" type="pres">
      <dgm:prSet presAssocID="{44E65746-E269-4A5D-B34E-E66BABCEA469}" presName="node" presStyleLbl="node1" presStyleIdx="3" presStyleCnt="4" custScaleX="142924" custScaleY="14098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F61D71-85C7-4AAC-A135-5F7344CF89E4}" type="pres">
      <dgm:prSet presAssocID="{44E65746-E269-4A5D-B34E-E66BABCEA469}" presName="dummy" presStyleCnt="0"/>
      <dgm:spPr/>
    </dgm:pt>
    <dgm:pt modelId="{CDBFC988-B0A3-4C97-BA45-E8A1A53B9C55}" type="pres">
      <dgm:prSet presAssocID="{68FF40E1-A311-4AEB-BE25-BB1BFF38462E}" presName="sibTrans" presStyleLbl="sibTrans2D1" presStyleIdx="3" presStyleCnt="4"/>
      <dgm:spPr/>
    </dgm:pt>
  </dgm:ptLst>
  <dgm:cxnLst>
    <dgm:cxn modelId="{BA381108-5EFE-435A-AEBB-B0101B33F361}" type="presOf" srcId="{4A4F7890-6FB6-4CBA-9CE0-F611CB722A3A}" destId="{0242E2CC-9E50-4374-B65E-C56F51AA6F79}" srcOrd="0" destOrd="0" presId="urn:microsoft.com/office/officeart/2005/8/layout/radial6"/>
    <dgm:cxn modelId="{AB10B7A7-10D3-49C9-AF47-7285A7D24636}" type="presOf" srcId="{CE07912D-D03C-45AA-8C7E-4E68B931F485}" destId="{0C1582B0-66B4-4D55-9C28-CCB545869157}" srcOrd="0" destOrd="0" presId="urn:microsoft.com/office/officeart/2005/8/layout/radial6"/>
    <dgm:cxn modelId="{6E23E62A-C672-4BB9-9F7C-248E5B763A4A}" type="presOf" srcId="{68FF40E1-A311-4AEB-BE25-BB1BFF38462E}" destId="{CDBFC988-B0A3-4C97-BA45-E8A1A53B9C55}" srcOrd="0" destOrd="0" presId="urn:microsoft.com/office/officeart/2005/8/layout/radial6"/>
    <dgm:cxn modelId="{874506DA-969B-4217-AEC0-93D1CBD70EF0}" type="presOf" srcId="{D3682251-BA25-4043-9288-5BE6213AF99C}" destId="{5AD99907-8ADB-4A27-807F-A07432A82159}" srcOrd="0" destOrd="0" presId="urn:microsoft.com/office/officeart/2005/8/layout/radial6"/>
    <dgm:cxn modelId="{051DBB84-6207-4EFB-9B75-21A54116C50F}" srcId="{D9EBFB82-C3E2-4B24-8693-A24AFC140BBE}" destId="{4A4F7890-6FB6-4CBA-9CE0-F611CB722A3A}" srcOrd="0" destOrd="0" parTransId="{23007C3A-11D6-42AC-A406-2CB3BF68BBB0}" sibTransId="{D3682251-BA25-4043-9288-5BE6213AF99C}"/>
    <dgm:cxn modelId="{184AC527-8D3B-4F3A-A714-0C7DCE283E74}" srcId="{D9EBFB82-C3E2-4B24-8693-A24AFC140BBE}" destId="{CE07912D-D03C-45AA-8C7E-4E68B931F485}" srcOrd="1" destOrd="0" parTransId="{7FFF13D8-BEB1-48EB-86EE-40B55AFCC221}" sibTransId="{20230B3C-7A47-4222-A04A-877B7969C4CC}"/>
    <dgm:cxn modelId="{623C19AD-9572-4B5C-8F8F-8AAB5D1DB577}" type="presOf" srcId="{18C5A55D-F73E-47DE-97B8-F3D990BFA594}" destId="{9C959CEB-5495-4C5E-8E1A-F96DF067A8FB}" srcOrd="0" destOrd="0" presId="urn:microsoft.com/office/officeart/2005/8/layout/radial6"/>
    <dgm:cxn modelId="{D7D7F925-5B2A-4543-9D33-4DA79B4A3F74}" type="presOf" srcId="{C1206E53-36A3-4194-BD61-29E143747EAF}" destId="{2414DA41-B8F4-4991-8128-B74558325759}" srcOrd="0" destOrd="0" presId="urn:microsoft.com/office/officeart/2005/8/layout/radial6"/>
    <dgm:cxn modelId="{19D98482-298E-47E4-B3EE-602B113C8729}" srcId="{D9EBFB82-C3E2-4B24-8693-A24AFC140BBE}" destId="{C1206E53-36A3-4194-BD61-29E143747EAF}" srcOrd="2" destOrd="0" parTransId="{2EF43B60-CB21-4762-B544-FB64048FA2F2}" sibTransId="{9B0DC0C2-385B-4788-BD1D-E25FEAFE0112}"/>
    <dgm:cxn modelId="{BD68E3F0-FD3B-469B-8166-BBCD18AB983F}" type="presOf" srcId="{20230B3C-7A47-4222-A04A-877B7969C4CC}" destId="{ACBB53B8-73BB-48C8-9EE2-0030D782AAC8}" srcOrd="0" destOrd="0" presId="urn:microsoft.com/office/officeart/2005/8/layout/radial6"/>
    <dgm:cxn modelId="{CA9CB8B9-0891-4D26-ABDE-E0A9ADE9832D}" srcId="{18C5A55D-F73E-47DE-97B8-F3D990BFA594}" destId="{D9EBFB82-C3E2-4B24-8693-A24AFC140BBE}" srcOrd="0" destOrd="0" parTransId="{13C13B50-78F8-48EA-9421-CBC94ECC7F08}" sibTransId="{BE09E997-2290-4DF2-BEAC-3F9B20070937}"/>
    <dgm:cxn modelId="{76892219-543B-4C79-A366-628219BABB3E}" type="presOf" srcId="{D9EBFB82-C3E2-4B24-8693-A24AFC140BBE}" destId="{7885B6E9-7EC4-4247-86EB-3347BE32911D}" srcOrd="0" destOrd="0" presId="urn:microsoft.com/office/officeart/2005/8/layout/radial6"/>
    <dgm:cxn modelId="{C2B0B930-03F4-4F86-868F-E5377285A7E0}" type="presOf" srcId="{9B0DC0C2-385B-4788-BD1D-E25FEAFE0112}" destId="{C600A74A-E8B4-42B3-8237-86512BA561FA}" srcOrd="0" destOrd="0" presId="urn:microsoft.com/office/officeart/2005/8/layout/radial6"/>
    <dgm:cxn modelId="{DD45D7F1-9390-4609-B83C-D2A4F60E8AC3}" srcId="{D9EBFB82-C3E2-4B24-8693-A24AFC140BBE}" destId="{44E65746-E269-4A5D-B34E-E66BABCEA469}" srcOrd="3" destOrd="0" parTransId="{E27C3B14-EC4D-455E-A4C1-6D03096E9F98}" sibTransId="{68FF40E1-A311-4AEB-BE25-BB1BFF38462E}"/>
    <dgm:cxn modelId="{96B2AC64-645D-4A86-8277-8A07B876311A}" type="presOf" srcId="{44E65746-E269-4A5D-B34E-E66BABCEA469}" destId="{135569A1-0C79-42C2-86E6-8580C41C857A}" srcOrd="0" destOrd="0" presId="urn:microsoft.com/office/officeart/2005/8/layout/radial6"/>
    <dgm:cxn modelId="{2A604106-D7E4-4A92-9B54-69F15910A26B}" type="presParOf" srcId="{9C959CEB-5495-4C5E-8E1A-F96DF067A8FB}" destId="{7885B6E9-7EC4-4247-86EB-3347BE32911D}" srcOrd="0" destOrd="0" presId="urn:microsoft.com/office/officeart/2005/8/layout/radial6"/>
    <dgm:cxn modelId="{B155D801-EB66-45F5-9605-C017D44B70E0}" type="presParOf" srcId="{9C959CEB-5495-4C5E-8E1A-F96DF067A8FB}" destId="{0242E2CC-9E50-4374-B65E-C56F51AA6F79}" srcOrd="1" destOrd="0" presId="urn:microsoft.com/office/officeart/2005/8/layout/radial6"/>
    <dgm:cxn modelId="{28D73A29-1687-4362-B10A-3AC00AB3224D}" type="presParOf" srcId="{9C959CEB-5495-4C5E-8E1A-F96DF067A8FB}" destId="{2C4CA2C4-7354-443D-85A0-CEA95BC172E2}" srcOrd="2" destOrd="0" presId="urn:microsoft.com/office/officeart/2005/8/layout/radial6"/>
    <dgm:cxn modelId="{EBD2A314-10D1-4240-A84B-D77C1053DA5C}" type="presParOf" srcId="{9C959CEB-5495-4C5E-8E1A-F96DF067A8FB}" destId="{5AD99907-8ADB-4A27-807F-A07432A82159}" srcOrd="3" destOrd="0" presId="urn:microsoft.com/office/officeart/2005/8/layout/radial6"/>
    <dgm:cxn modelId="{A5D7AD97-EF71-4E5B-81C6-AC58C6CE5320}" type="presParOf" srcId="{9C959CEB-5495-4C5E-8E1A-F96DF067A8FB}" destId="{0C1582B0-66B4-4D55-9C28-CCB545869157}" srcOrd="4" destOrd="0" presId="urn:microsoft.com/office/officeart/2005/8/layout/radial6"/>
    <dgm:cxn modelId="{15B9FA34-085C-45E8-8439-9A2C97C829A1}" type="presParOf" srcId="{9C959CEB-5495-4C5E-8E1A-F96DF067A8FB}" destId="{BC64F1EA-A745-4FB0-963E-275A3E973290}" srcOrd="5" destOrd="0" presId="urn:microsoft.com/office/officeart/2005/8/layout/radial6"/>
    <dgm:cxn modelId="{1FE45F65-29CA-4778-9815-6ECED7AEBE0B}" type="presParOf" srcId="{9C959CEB-5495-4C5E-8E1A-F96DF067A8FB}" destId="{ACBB53B8-73BB-48C8-9EE2-0030D782AAC8}" srcOrd="6" destOrd="0" presId="urn:microsoft.com/office/officeart/2005/8/layout/radial6"/>
    <dgm:cxn modelId="{20A08118-88E2-44BE-9EEC-A037643C3EEF}" type="presParOf" srcId="{9C959CEB-5495-4C5E-8E1A-F96DF067A8FB}" destId="{2414DA41-B8F4-4991-8128-B74558325759}" srcOrd="7" destOrd="0" presId="urn:microsoft.com/office/officeart/2005/8/layout/radial6"/>
    <dgm:cxn modelId="{44A163C1-93C7-4503-8182-96A779445ADE}" type="presParOf" srcId="{9C959CEB-5495-4C5E-8E1A-F96DF067A8FB}" destId="{9174B26C-878A-43D1-9AC4-C68166553C1B}" srcOrd="8" destOrd="0" presId="urn:microsoft.com/office/officeart/2005/8/layout/radial6"/>
    <dgm:cxn modelId="{ED596444-DDCB-4ED9-A7CA-3BC0DB9C4FDC}" type="presParOf" srcId="{9C959CEB-5495-4C5E-8E1A-F96DF067A8FB}" destId="{C600A74A-E8B4-42B3-8237-86512BA561FA}" srcOrd="9" destOrd="0" presId="urn:microsoft.com/office/officeart/2005/8/layout/radial6"/>
    <dgm:cxn modelId="{2E7DCEDA-E176-4B3E-B6D7-82950BBED70D}" type="presParOf" srcId="{9C959CEB-5495-4C5E-8E1A-F96DF067A8FB}" destId="{135569A1-0C79-42C2-86E6-8580C41C857A}" srcOrd="10" destOrd="0" presId="urn:microsoft.com/office/officeart/2005/8/layout/radial6"/>
    <dgm:cxn modelId="{A1131EB3-FABA-4C9C-9A84-DC5698B3BA0D}" type="presParOf" srcId="{9C959CEB-5495-4C5E-8E1A-F96DF067A8FB}" destId="{5DF61D71-85C7-4AAC-A135-5F7344CF89E4}" srcOrd="11" destOrd="0" presId="urn:microsoft.com/office/officeart/2005/8/layout/radial6"/>
    <dgm:cxn modelId="{DFD51927-4835-4CB3-ACB7-9F55278194F0}" type="presParOf" srcId="{9C959CEB-5495-4C5E-8E1A-F96DF067A8FB}" destId="{CDBFC988-B0A3-4C97-BA45-E8A1A53B9C55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FC988-B0A3-4C97-BA45-E8A1A53B9C55}">
      <dsp:nvSpPr>
        <dsp:cNvPr id="0" name=""/>
        <dsp:cNvSpPr/>
      </dsp:nvSpPr>
      <dsp:spPr>
        <a:xfrm>
          <a:off x="1411926" y="624400"/>
          <a:ext cx="4169866" cy="4169866"/>
        </a:xfrm>
        <a:prstGeom prst="blockArc">
          <a:avLst>
            <a:gd name="adj1" fmla="val 10800000"/>
            <a:gd name="adj2" fmla="val 16200000"/>
            <a:gd name="adj3" fmla="val 463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0A74A-E8B4-42B3-8237-86512BA561FA}">
      <dsp:nvSpPr>
        <dsp:cNvPr id="0" name=""/>
        <dsp:cNvSpPr/>
      </dsp:nvSpPr>
      <dsp:spPr>
        <a:xfrm>
          <a:off x="1411926" y="624400"/>
          <a:ext cx="4169866" cy="4169866"/>
        </a:xfrm>
        <a:prstGeom prst="blockArc">
          <a:avLst>
            <a:gd name="adj1" fmla="val 5400000"/>
            <a:gd name="adj2" fmla="val 10800000"/>
            <a:gd name="adj3" fmla="val 463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B53B8-73BB-48C8-9EE2-0030D782AAC8}">
      <dsp:nvSpPr>
        <dsp:cNvPr id="0" name=""/>
        <dsp:cNvSpPr/>
      </dsp:nvSpPr>
      <dsp:spPr>
        <a:xfrm>
          <a:off x="1411926" y="624400"/>
          <a:ext cx="4169866" cy="4169866"/>
        </a:xfrm>
        <a:prstGeom prst="blockArc">
          <a:avLst>
            <a:gd name="adj1" fmla="val 0"/>
            <a:gd name="adj2" fmla="val 5400000"/>
            <a:gd name="adj3" fmla="val 463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99907-8ADB-4A27-807F-A07432A82159}">
      <dsp:nvSpPr>
        <dsp:cNvPr id="0" name=""/>
        <dsp:cNvSpPr/>
      </dsp:nvSpPr>
      <dsp:spPr>
        <a:xfrm>
          <a:off x="1411926" y="624400"/>
          <a:ext cx="4169866" cy="4169866"/>
        </a:xfrm>
        <a:prstGeom prst="blockArc">
          <a:avLst>
            <a:gd name="adj1" fmla="val 16200000"/>
            <a:gd name="adj2" fmla="val 0"/>
            <a:gd name="adj3" fmla="val 463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5B6E9-7EC4-4247-86EB-3347BE32911D}">
      <dsp:nvSpPr>
        <dsp:cNvPr id="0" name=""/>
        <dsp:cNvSpPr/>
      </dsp:nvSpPr>
      <dsp:spPr>
        <a:xfrm>
          <a:off x="2537272" y="1749745"/>
          <a:ext cx="1919175" cy="19191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線上</a:t>
          </a:r>
          <a:r>
            <a:rPr lang="en-US" altLang="zh-TW" sz="32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zh-TW" sz="32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zh-TW" altLang="en-US" sz="32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美術館</a:t>
          </a:r>
          <a:endParaRPr lang="zh-TW" altLang="en-US" sz="32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18329" y="2030802"/>
        <a:ext cx="1357061" cy="1357061"/>
      </dsp:txXfrm>
    </dsp:sp>
    <dsp:sp modelId="{0242E2CC-9E50-4374-B65E-C56F51AA6F79}">
      <dsp:nvSpPr>
        <dsp:cNvPr id="0" name=""/>
        <dsp:cNvSpPr/>
      </dsp:nvSpPr>
      <dsp:spPr>
        <a:xfrm>
          <a:off x="2536823" y="-274228"/>
          <a:ext cx="1920073" cy="18939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線上</a:t>
          </a:r>
          <a:r>
            <a:rPr lang="en-US" altLang="zh-TW" sz="2400" b="1" kern="12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zh-TW" sz="2400" b="1" kern="12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zh-TW" altLang="en-US" sz="2400" b="1" kern="12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觀賞展覽</a:t>
          </a:r>
          <a:endParaRPr lang="zh-TW" altLang="en-US" sz="24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18011" y="3140"/>
        <a:ext cx="1357697" cy="1339248"/>
      </dsp:txXfrm>
    </dsp:sp>
    <dsp:sp modelId="{0C1582B0-66B4-4D55-9C28-CCB545869157}">
      <dsp:nvSpPr>
        <dsp:cNvPr id="0" name=""/>
        <dsp:cNvSpPr/>
      </dsp:nvSpPr>
      <dsp:spPr>
        <a:xfrm>
          <a:off x="4573393" y="1762341"/>
          <a:ext cx="1920073" cy="18939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發表</a:t>
          </a:r>
          <a:r>
            <a:rPr lang="en-US" altLang="zh-TW" sz="2400" b="1" kern="12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zh-TW" sz="2400" b="1" kern="12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zh-TW" altLang="en-US" sz="2400" b="1" kern="12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自己創作</a:t>
          </a:r>
          <a:endParaRPr lang="zh-TW" altLang="en-US" sz="24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54581" y="2039709"/>
        <a:ext cx="1357697" cy="1339248"/>
      </dsp:txXfrm>
    </dsp:sp>
    <dsp:sp modelId="{2414DA41-B8F4-4991-8128-B74558325759}">
      <dsp:nvSpPr>
        <dsp:cNvPr id="0" name=""/>
        <dsp:cNvSpPr/>
      </dsp:nvSpPr>
      <dsp:spPr>
        <a:xfrm>
          <a:off x="2536823" y="3798911"/>
          <a:ext cx="1920073" cy="18939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預購</a:t>
          </a:r>
          <a:r>
            <a:rPr lang="en-US" altLang="zh-TW" sz="2400" b="1" kern="12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en-US" altLang="zh-TW" sz="2400" b="1" kern="12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zh-TW" altLang="en-US" sz="2400" b="1" kern="12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參觀票券</a:t>
          </a:r>
          <a:endParaRPr lang="zh-TW" altLang="en-US" sz="24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18011" y="4076279"/>
        <a:ext cx="1357697" cy="1339248"/>
      </dsp:txXfrm>
    </dsp:sp>
    <dsp:sp modelId="{135569A1-0C79-42C2-86E6-8580C41C857A}">
      <dsp:nvSpPr>
        <dsp:cNvPr id="0" name=""/>
        <dsp:cNvSpPr/>
      </dsp:nvSpPr>
      <dsp:spPr>
        <a:xfrm>
          <a:off x="500253" y="1762341"/>
          <a:ext cx="1920073" cy="18939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預約現場參觀導覽</a:t>
          </a:r>
          <a:endParaRPr lang="zh-TW" altLang="en-US" sz="24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81441" y="2039709"/>
        <a:ext cx="1357697" cy="1339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69633-E11B-4FAA-8342-6B6A0DAF32FB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BCF1C-F0E9-4F61-B99E-62E4E6C06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18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2CADC-F0F1-424D-A701-C83C8F786D78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2584D-80E0-4DF8-8CB8-26BE34222E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2CADC-F0F1-424D-A701-C83C8F786D78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2584D-80E0-4DF8-8CB8-26BE34222E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2CADC-F0F1-424D-A701-C83C8F786D78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2584D-80E0-4DF8-8CB8-26BE34222E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2CADC-F0F1-424D-A701-C83C8F786D78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2584D-80E0-4DF8-8CB8-26BE34222E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2CADC-F0F1-424D-A701-C83C8F786D78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2584D-80E0-4DF8-8CB8-26BE34222E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2CADC-F0F1-424D-A701-C83C8F786D78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2584D-80E0-4DF8-8CB8-26BE34222E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2CADC-F0F1-424D-A701-C83C8F786D78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2584D-80E0-4DF8-8CB8-26BE34222E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2CADC-F0F1-424D-A701-C83C8F786D78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2584D-80E0-4DF8-8CB8-26BE34222E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2CADC-F0F1-424D-A701-C83C8F786D78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2584D-80E0-4DF8-8CB8-26BE34222E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2CADC-F0F1-424D-A701-C83C8F786D78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2584D-80E0-4DF8-8CB8-26BE34222E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2CADC-F0F1-424D-A701-C83C8F786D78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0C2584D-80E0-4DF8-8CB8-26BE34222E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6B2CADC-F0F1-424D-A701-C83C8F786D78}" type="datetimeFigureOut">
              <a:rPr lang="zh-TW" altLang="en-US" smtClean="0"/>
              <a:t>2020/11/12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0C2584D-80E0-4DF8-8CB8-26BE34222EF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2170" y="0"/>
            <a:ext cx="6094220" cy="6858000"/>
          </a:xfrm>
          <a:prstGeom prst="rect">
            <a:avLst/>
          </a:prstGeom>
          <a:gradFill flip="none" rotWithShape="1">
            <a:gsLst>
              <a:gs pos="1389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486580" y="3665373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賴郁夫。黃柏涵。張鏸香</a:t>
            </a: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2020/11/18</a:t>
            </a: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27508" y="2794588"/>
            <a:ext cx="377539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</a:t>
            </a:r>
            <a:r>
              <a:rPr lang="zh-TW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徐偉智老師</a:t>
            </a:r>
            <a:endParaRPr lang="en-US" altLang="zh-TW" sz="2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何敏煌老師</a:t>
            </a:r>
            <a:endParaRPr lang="en-US" altLang="zh-TW" sz="28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9552" y="991038"/>
            <a:ext cx="5416868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b="1" dirty="0" smtClean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2020</a:t>
            </a:r>
          </a:p>
          <a:p>
            <a:r>
              <a:rPr lang="zh-TW" altLang="en-US" sz="4400" b="1" dirty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專題報告</a:t>
            </a:r>
            <a:endParaRPr lang="en-US" altLang="zh-TW" b="1" dirty="0" smtClean="0">
              <a:latin typeface="華康中黑體(P)" panose="020B0500000000000000" pitchFamily="34" charset="-120"/>
              <a:ea typeface="華康中黑體(P)" panose="020B0500000000000000" pitchFamily="34" charset="-120"/>
              <a:cs typeface="華康中黑體(P)" panose="020B0500000000000000" pitchFamily="34" charset="-120"/>
            </a:endParaRPr>
          </a:p>
          <a:p>
            <a:r>
              <a:rPr lang="zh-TW" altLang="en-US" sz="2400" b="1" dirty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智慧科技應用程式開發實務人才培訓</a:t>
            </a:r>
            <a:r>
              <a:rPr lang="zh-TW" altLang="en-US" sz="2400" b="1" dirty="0" smtClean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班</a:t>
            </a:r>
            <a:endParaRPr lang="en-US" altLang="zh-TW" sz="2400" b="1" dirty="0" smtClean="0">
              <a:latin typeface="華康中黑體(P)" panose="020B0500000000000000" pitchFamily="34" charset="-120"/>
              <a:ea typeface="華康中黑體(P)" panose="020B0500000000000000" pitchFamily="34" charset="-120"/>
              <a:cs typeface="華康中黑體(P)" panose="020B0500000000000000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467544" y="1124698"/>
            <a:ext cx="0" cy="20005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4454026" y="783372"/>
            <a:ext cx="630810" cy="630810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76200" dist="38100" dir="7020000" sx="105000" sy="105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904185" y="1448293"/>
            <a:ext cx="908816" cy="908816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76200" dist="38100" dir="7020000" sx="105000" sy="105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337731" y="233629"/>
            <a:ext cx="475270" cy="475270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76200" dist="38100" dir="7020000" sx="105000" sy="105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48" y="3758275"/>
            <a:ext cx="35718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84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 animBg="1"/>
      <p:bldP spid="12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dirty="0" smtClean="0"/>
              <a:t>　介面介紹</a:t>
            </a:r>
            <a:r>
              <a:rPr lang="en-US" altLang="zh-TW" sz="3000" dirty="0" smtClean="0"/>
              <a:t>-</a:t>
            </a:r>
            <a:r>
              <a:rPr lang="zh-TW" altLang="en-US" sz="3000" dirty="0"/>
              <a:t>會員登入</a:t>
            </a:r>
            <a:r>
              <a:rPr lang="en-US" altLang="zh-TW" sz="3000" dirty="0" smtClean="0"/>
              <a:t>(</a:t>
            </a:r>
            <a:r>
              <a:rPr lang="zh-TW" altLang="en-US" sz="3000" dirty="0" smtClean="0"/>
              <a:t>使用者</a:t>
            </a:r>
            <a:r>
              <a:rPr lang="en-US" altLang="zh-TW" sz="3000" dirty="0" smtClean="0"/>
              <a:t>)</a:t>
            </a:r>
            <a:endParaRPr lang="zh-TW" altLang="en-US" sz="30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204" b="75000" l="63490" r="949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022" t="20497" r="3844" b="23383"/>
          <a:stretch/>
        </p:blipFill>
        <p:spPr bwMode="auto">
          <a:xfrm>
            <a:off x="1688747" y="270634"/>
            <a:ext cx="1002772" cy="95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7"/>
          <a:stretch/>
        </p:blipFill>
        <p:spPr bwMode="auto">
          <a:xfrm>
            <a:off x="2232864" y="1514202"/>
            <a:ext cx="9360000" cy="48392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橢圓 6"/>
          <p:cNvSpPr/>
          <p:nvPr/>
        </p:nvSpPr>
        <p:spPr>
          <a:xfrm>
            <a:off x="10627614" y="1352550"/>
            <a:ext cx="847725" cy="7905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988" y="98361"/>
            <a:ext cx="1673012" cy="117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186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dirty="0" smtClean="0"/>
              <a:t>　介面介紹</a:t>
            </a:r>
            <a:r>
              <a:rPr lang="en-US" altLang="zh-TW" dirty="0" smtClean="0"/>
              <a:t>-</a:t>
            </a:r>
            <a:r>
              <a:rPr lang="zh-TW" altLang="en-US" sz="3000" dirty="0"/>
              <a:t>註冊會員</a:t>
            </a:r>
            <a:r>
              <a:rPr lang="zh-TW" altLang="en-US" sz="3000" dirty="0" smtClean="0"/>
              <a:t> </a:t>
            </a:r>
            <a:r>
              <a:rPr lang="en-US" altLang="zh-TW" sz="3000" dirty="0" smtClean="0"/>
              <a:t>(</a:t>
            </a:r>
            <a:r>
              <a:rPr lang="zh-TW" altLang="en-US" sz="3000" dirty="0" smtClean="0"/>
              <a:t>使用者</a:t>
            </a:r>
            <a:r>
              <a:rPr lang="en-US" altLang="zh-TW" sz="3000" dirty="0" smtClean="0"/>
              <a:t>)</a:t>
            </a:r>
            <a:endParaRPr lang="zh-TW" altLang="en-US" sz="30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204" b="75000" l="63490" r="949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022" t="20497" r="3844" b="23383"/>
          <a:stretch/>
        </p:blipFill>
        <p:spPr bwMode="auto">
          <a:xfrm>
            <a:off x="1688747" y="270634"/>
            <a:ext cx="1002772" cy="95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9"/>
          <a:stretch/>
        </p:blipFill>
        <p:spPr bwMode="auto">
          <a:xfrm>
            <a:off x="2232864" y="1366971"/>
            <a:ext cx="9360000" cy="48670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橢圓 6"/>
          <p:cNvSpPr/>
          <p:nvPr/>
        </p:nvSpPr>
        <p:spPr>
          <a:xfrm>
            <a:off x="10122789" y="1273602"/>
            <a:ext cx="847725" cy="7905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988" y="98361"/>
            <a:ext cx="1673012" cy="117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0514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相關圖片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66999" y="-2739348"/>
            <a:ext cx="6858002" cy="1233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983174" y="2488878"/>
            <a:ext cx="5328592" cy="18002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/>
          </a:p>
        </p:txBody>
      </p:sp>
      <p:sp>
        <p:nvSpPr>
          <p:cNvPr id="6" name="文字方塊 5">
            <a:hlinkClick r:id="" action="ppaction://noaction"/>
          </p:cNvPr>
          <p:cNvSpPr txBox="1"/>
          <p:nvPr/>
        </p:nvSpPr>
        <p:spPr>
          <a:xfrm>
            <a:off x="4708734" y="3064942"/>
            <a:ext cx="4107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u="sng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工作分配</a:t>
            </a:r>
            <a:endParaRPr lang="zh-TW" altLang="en-US" sz="5400" b="1" u="sng" dirty="0">
              <a:solidFill>
                <a:schemeClr val="bg1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2409990" y="2488878"/>
            <a:ext cx="2102959" cy="1403090"/>
          </a:xfrm>
          <a:custGeom>
            <a:avLst/>
            <a:gdLst>
              <a:gd name="connsiteX0" fmla="*/ 0 w 5184576"/>
              <a:gd name="connsiteY0" fmla="*/ 0 h 792088"/>
              <a:gd name="connsiteX1" fmla="*/ 5184576 w 5184576"/>
              <a:gd name="connsiteY1" fmla="*/ 0 h 792088"/>
              <a:gd name="connsiteX2" fmla="*/ 5184576 w 5184576"/>
              <a:gd name="connsiteY2" fmla="*/ 792088 h 792088"/>
              <a:gd name="connsiteX3" fmla="*/ 0 w 5184576"/>
              <a:gd name="connsiteY3" fmla="*/ 792088 h 792088"/>
              <a:gd name="connsiteX4" fmla="*/ 0 w 5184576"/>
              <a:gd name="connsiteY4" fmla="*/ 0 h 792088"/>
              <a:gd name="connsiteX0" fmla="*/ 0 w 5184576"/>
              <a:gd name="connsiteY0" fmla="*/ 0 h 792088"/>
              <a:gd name="connsiteX1" fmla="*/ 5184576 w 5184576"/>
              <a:gd name="connsiteY1" fmla="*/ 0 h 792088"/>
              <a:gd name="connsiteX2" fmla="*/ 4142955 w 5184576"/>
              <a:gd name="connsiteY2" fmla="*/ 784136 h 792088"/>
              <a:gd name="connsiteX3" fmla="*/ 0 w 5184576"/>
              <a:gd name="connsiteY3" fmla="*/ 792088 h 792088"/>
              <a:gd name="connsiteX4" fmla="*/ 0 w 5184576"/>
              <a:gd name="connsiteY4" fmla="*/ 0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4576" h="792088">
                <a:moveTo>
                  <a:pt x="0" y="0"/>
                </a:moveTo>
                <a:lnTo>
                  <a:pt x="5184576" y="0"/>
                </a:lnTo>
                <a:lnTo>
                  <a:pt x="4142955" y="784136"/>
                </a:lnTo>
                <a:lnTo>
                  <a:pt x="0" y="7920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/>
          </a:p>
        </p:txBody>
      </p:sp>
      <p:sp>
        <p:nvSpPr>
          <p:cNvPr id="8" name="文字方塊 7"/>
          <p:cNvSpPr txBox="1"/>
          <p:nvPr/>
        </p:nvSpPr>
        <p:spPr>
          <a:xfrm>
            <a:off x="3081214" y="2446366"/>
            <a:ext cx="42657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500" dirty="0" smtClean="0">
                <a:solidFill>
                  <a:schemeClr val="accent3">
                    <a:lumMod val="50000"/>
                  </a:schemeClr>
                </a:solidFill>
                <a:latin typeface="Gill Sans Ultra Bold Condensed" panose="020B0A06020104020203" pitchFamily="34" charset="0"/>
                <a:ea typeface="SentyMARUKO 新蒂小丸子体" panose="03000600000000000000" pitchFamily="66" charset="-120"/>
              </a:rPr>
              <a:t>2</a:t>
            </a:r>
            <a:endParaRPr lang="zh-TW" altLang="en-US" sz="11500" dirty="0">
              <a:solidFill>
                <a:schemeClr val="accent3">
                  <a:lumMod val="50000"/>
                </a:schemeClr>
              </a:solidFill>
              <a:latin typeface="Gill Sans Ultra Bold Condensed" panose="020B0A06020104020203" pitchFamily="34" charset="0"/>
              <a:ea typeface="SentyMARUKO 新蒂小丸子体" panose="03000600000000000000" pitchFamily="66" charset="-12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988" y="98361"/>
            <a:ext cx="1673012" cy="117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12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dirty="0" smtClean="0"/>
              <a:t>　團隊分工</a:t>
            </a:r>
            <a:endParaRPr lang="zh-TW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204" b="75000" l="63490" r="949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022" t="20497" r="3844" b="23383"/>
          <a:stretch/>
        </p:blipFill>
        <p:spPr bwMode="auto">
          <a:xfrm>
            <a:off x="1688747" y="270634"/>
            <a:ext cx="1002772" cy="95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2857192007"/>
              </p:ext>
            </p:extLst>
          </p:nvPr>
        </p:nvGraphicFramePr>
        <p:xfrm>
          <a:off x="1355724" y="1225978"/>
          <a:ext cx="8274051" cy="4715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218" name="Picture 2" descr="One single line drawing group of team doctor...-插圖素材[68945911] - PIXTA圖庫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989" b="91011" l="0" r="99111">
                        <a14:foregroundMark x1="62444" y1="56742" x2="71111" y2="61517"/>
                        <a14:foregroundMark x1="88444" y1="54213" x2="91333" y2="71629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109" y="3467100"/>
            <a:ext cx="42862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988" y="98361"/>
            <a:ext cx="1673012" cy="117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413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相關圖片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66999" y="-2739348"/>
            <a:ext cx="6858002" cy="1233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983174" y="2488878"/>
            <a:ext cx="5328592" cy="1800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/>
          </a:p>
        </p:txBody>
      </p:sp>
      <p:sp>
        <p:nvSpPr>
          <p:cNvPr id="6" name="文字方塊 5">
            <a:hlinkClick r:id="" action="ppaction://noaction"/>
          </p:cNvPr>
          <p:cNvSpPr txBox="1"/>
          <p:nvPr/>
        </p:nvSpPr>
        <p:spPr>
          <a:xfrm>
            <a:off x="4708734" y="3064942"/>
            <a:ext cx="4107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u="sng" dirty="0" smtClean="0">
                <a:solidFill>
                  <a:schemeClr val="bg1"/>
                </a:solidFill>
                <a:effectLst/>
                <a:latin typeface="微軟正黑體" pitchFamily="34" charset="-120"/>
                <a:ea typeface="微軟正黑體" pitchFamily="34" charset="-120"/>
              </a:rPr>
              <a:t>DEMO</a:t>
            </a:r>
            <a:endParaRPr lang="zh-TW" altLang="en-US" sz="5400" b="1" u="sng" dirty="0">
              <a:solidFill>
                <a:schemeClr val="bg1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2409990" y="2488878"/>
            <a:ext cx="2102959" cy="1403090"/>
          </a:xfrm>
          <a:custGeom>
            <a:avLst/>
            <a:gdLst>
              <a:gd name="connsiteX0" fmla="*/ 0 w 5184576"/>
              <a:gd name="connsiteY0" fmla="*/ 0 h 792088"/>
              <a:gd name="connsiteX1" fmla="*/ 5184576 w 5184576"/>
              <a:gd name="connsiteY1" fmla="*/ 0 h 792088"/>
              <a:gd name="connsiteX2" fmla="*/ 5184576 w 5184576"/>
              <a:gd name="connsiteY2" fmla="*/ 792088 h 792088"/>
              <a:gd name="connsiteX3" fmla="*/ 0 w 5184576"/>
              <a:gd name="connsiteY3" fmla="*/ 792088 h 792088"/>
              <a:gd name="connsiteX4" fmla="*/ 0 w 5184576"/>
              <a:gd name="connsiteY4" fmla="*/ 0 h 792088"/>
              <a:gd name="connsiteX0" fmla="*/ 0 w 5184576"/>
              <a:gd name="connsiteY0" fmla="*/ 0 h 792088"/>
              <a:gd name="connsiteX1" fmla="*/ 5184576 w 5184576"/>
              <a:gd name="connsiteY1" fmla="*/ 0 h 792088"/>
              <a:gd name="connsiteX2" fmla="*/ 4142955 w 5184576"/>
              <a:gd name="connsiteY2" fmla="*/ 784136 h 792088"/>
              <a:gd name="connsiteX3" fmla="*/ 0 w 5184576"/>
              <a:gd name="connsiteY3" fmla="*/ 792088 h 792088"/>
              <a:gd name="connsiteX4" fmla="*/ 0 w 5184576"/>
              <a:gd name="connsiteY4" fmla="*/ 0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4576" h="792088">
                <a:moveTo>
                  <a:pt x="0" y="0"/>
                </a:moveTo>
                <a:lnTo>
                  <a:pt x="5184576" y="0"/>
                </a:lnTo>
                <a:lnTo>
                  <a:pt x="4142955" y="784136"/>
                </a:lnTo>
                <a:lnTo>
                  <a:pt x="0" y="7920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/>
          </a:p>
        </p:txBody>
      </p:sp>
      <p:sp>
        <p:nvSpPr>
          <p:cNvPr id="8" name="文字方塊 7"/>
          <p:cNvSpPr txBox="1"/>
          <p:nvPr/>
        </p:nvSpPr>
        <p:spPr>
          <a:xfrm>
            <a:off x="3081214" y="2446366"/>
            <a:ext cx="42657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500" dirty="0">
                <a:solidFill>
                  <a:schemeClr val="accent1">
                    <a:lumMod val="50000"/>
                  </a:schemeClr>
                </a:solidFill>
                <a:latin typeface="Gill Sans Ultra Bold Condensed" panose="020B0A06020104020203" pitchFamily="34" charset="0"/>
                <a:ea typeface="SentyMARUKO 新蒂小丸子体" panose="03000600000000000000" pitchFamily="66" charset="-120"/>
              </a:rPr>
              <a:t>3</a:t>
            </a:r>
            <a:endParaRPr lang="zh-TW" altLang="en-US" sz="11500" dirty="0">
              <a:solidFill>
                <a:schemeClr val="accent1">
                  <a:lumMod val="50000"/>
                </a:schemeClr>
              </a:solidFill>
              <a:latin typeface="Gill Sans Ultra Bold Condensed" panose="020B0A06020104020203" pitchFamily="34" charset="0"/>
              <a:ea typeface="SentyMARUKO 新蒂小丸子体" panose="03000600000000000000" pitchFamily="66" charset="-12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988" y="98361"/>
            <a:ext cx="1673012" cy="117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120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2170" y="0"/>
            <a:ext cx="12224170" cy="6858000"/>
          </a:xfrm>
          <a:prstGeom prst="rect">
            <a:avLst/>
          </a:prstGeom>
          <a:gradFill flip="none" rotWithShape="1">
            <a:gsLst>
              <a:gs pos="1389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290621" y="1783931"/>
            <a:ext cx="504083" cy="528405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76200" dist="38100" dir="7020000" sx="105000" sy="105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708049" y="2489647"/>
            <a:ext cx="726238" cy="761279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76200" dist="38100" dir="7020000" sx="105000" sy="105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4075267" y="1380665"/>
            <a:ext cx="379790" cy="398115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76200" dist="38100" dir="7020000" sx="105000" sy="105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965" y="2261958"/>
            <a:ext cx="3328070" cy="2334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960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2170" y="0"/>
            <a:ext cx="6094220" cy="6858000"/>
          </a:xfrm>
          <a:prstGeom prst="rect">
            <a:avLst/>
          </a:prstGeom>
          <a:gradFill flip="none" rotWithShape="1">
            <a:gsLst>
              <a:gs pos="1389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-550704" y="674997"/>
            <a:ext cx="4601290" cy="1015663"/>
            <a:chOff x="-550704" y="265422"/>
            <a:chExt cx="4601290" cy="1015663"/>
          </a:xfrm>
        </p:grpSpPr>
        <p:sp>
          <p:nvSpPr>
            <p:cNvPr id="5" name="矩形 4"/>
            <p:cNvSpPr/>
            <p:nvPr/>
          </p:nvSpPr>
          <p:spPr>
            <a:xfrm>
              <a:off x="22480" y="436203"/>
              <a:ext cx="4028106" cy="79208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hlinkClick r:id="" action="ppaction://noaction"/>
            </p:cNvPr>
            <p:cNvSpPr txBox="1"/>
            <p:nvPr/>
          </p:nvSpPr>
          <p:spPr>
            <a:xfrm>
              <a:off x="1059188" y="489999"/>
              <a:ext cx="17910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TW" altLang="en-US" sz="4000" b="1" dirty="0" smtClean="0">
                  <a:solidFill>
                    <a:schemeClr val="bg1"/>
                  </a:solidFill>
                  <a:effectLst/>
                  <a:latin typeface="微軟正黑體" pitchFamily="34" charset="-120"/>
                  <a:ea typeface="微軟正黑體" pitchFamily="34" charset="-120"/>
                </a:rPr>
                <a:t>前言</a:t>
              </a:r>
              <a:endParaRPr lang="zh-TW" altLang="en-US" sz="4000" b="1" dirty="0">
                <a:solidFill>
                  <a:schemeClr val="bg1"/>
                </a:solidFill>
                <a:effectLst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" name="矩形 7"/>
            <p:cNvSpPr/>
            <p:nvPr/>
          </p:nvSpPr>
          <p:spPr>
            <a:xfrm>
              <a:off x="-550704" y="436203"/>
              <a:ext cx="1589715" cy="617359"/>
            </a:xfrm>
            <a:custGeom>
              <a:avLst/>
              <a:gdLst>
                <a:gd name="connsiteX0" fmla="*/ 0 w 5184576"/>
                <a:gd name="connsiteY0" fmla="*/ 0 h 792088"/>
                <a:gd name="connsiteX1" fmla="*/ 5184576 w 5184576"/>
                <a:gd name="connsiteY1" fmla="*/ 0 h 792088"/>
                <a:gd name="connsiteX2" fmla="*/ 5184576 w 5184576"/>
                <a:gd name="connsiteY2" fmla="*/ 792088 h 792088"/>
                <a:gd name="connsiteX3" fmla="*/ 0 w 5184576"/>
                <a:gd name="connsiteY3" fmla="*/ 792088 h 792088"/>
                <a:gd name="connsiteX4" fmla="*/ 0 w 5184576"/>
                <a:gd name="connsiteY4" fmla="*/ 0 h 792088"/>
                <a:gd name="connsiteX0" fmla="*/ 0 w 5184576"/>
                <a:gd name="connsiteY0" fmla="*/ 0 h 792088"/>
                <a:gd name="connsiteX1" fmla="*/ 5184576 w 5184576"/>
                <a:gd name="connsiteY1" fmla="*/ 0 h 792088"/>
                <a:gd name="connsiteX2" fmla="*/ 4142955 w 5184576"/>
                <a:gd name="connsiteY2" fmla="*/ 784136 h 792088"/>
                <a:gd name="connsiteX3" fmla="*/ 0 w 5184576"/>
                <a:gd name="connsiteY3" fmla="*/ 792088 h 792088"/>
                <a:gd name="connsiteX4" fmla="*/ 0 w 5184576"/>
                <a:gd name="connsiteY4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4576" h="792088">
                  <a:moveTo>
                    <a:pt x="0" y="0"/>
                  </a:moveTo>
                  <a:lnTo>
                    <a:pt x="5184576" y="0"/>
                  </a:lnTo>
                  <a:lnTo>
                    <a:pt x="4142955" y="784136"/>
                  </a:lnTo>
                  <a:lnTo>
                    <a:pt x="0" y="7920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8627" y="265422"/>
              <a:ext cx="105531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6000" dirty="0" smtClean="0">
                  <a:solidFill>
                    <a:schemeClr val="accent2">
                      <a:lumMod val="50000"/>
                    </a:schemeClr>
                  </a:solidFill>
                  <a:latin typeface="Gill Sans Ultra Bold Condensed" panose="020B0A06020104020203" pitchFamily="34" charset="0"/>
                  <a:ea typeface="SentyMARUKO 新蒂小丸子体" panose="03000600000000000000" pitchFamily="66" charset="-120"/>
                </a:rPr>
                <a:t>1</a:t>
              </a:r>
              <a:endParaRPr lang="zh-TW" altLang="en-US" sz="6000" dirty="0">
                <a:solidFill>
                  <a:schemeClr val="accent2">
                    <a:lumMod val="50000"/>
                  </a:schemeClr>
                </a:solidFill>
                <a:latin typeface="Gill Sans Ultra Bold Condensed" panose="020B0A06020104020203" pitchFamily="34" charset="0"/>
                <a:ea typeface="SentyMARUKO 新蒂小丸子体" panose="03000600000000000000" pitchFamily="66" charset="-12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-550704" y="2834927"/>
            <a:ext cx="4601290" cy="1015663"/>
            <a:chOff x="-550704" y="1654485"/>
            <a:chExt cx="4601290" cy="1015663"/>
          </a:xfrm>
        </p:grpSpPr>
        <p:sp>
          <p:nvSpPr>
            <p:cNvPr id="9" name="矩形 8"/>
            <p:cNvSpPr/>
            <p:nvPr/>
          </p:nvSpPr>
          <p:spPr>
            <a:xfrm>
              <a:off x="22480" y="1810518"/>
              <a:ext cx="4028106" cy="79208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hlinkClick r:id="" action="ppaction://noaction"/>
            </p:cNvPr>
            <p:cNvSpPr txBox="1"/>
            <p:nvPr/>
          </p:nvSpPr>
          <p:spPr>
            <a:xfrm>
              <a:off x="1059188" y="1864314"/>
              <a:ext cx="23793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工作分配</a:t>
              </a:r>
              <a:endParaRPr lang="zh-TW" altLang="en-US" sz="4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" name="矩形 7"/>
            <p:cNvSpPr/>
            <p:nvPr/>
          </p:nvSpPr>
          <p:spPr>
            <a:xfrm>
              <a:off x="-550704" y="1810518"/>
              <a:ext cx="1589715" cy="617359"/>
            </a:xfrm>
            <a:custGeom>
              <a:avLst/>
              <a:gdLst>
                <a:gd name="connsiteX0" fmla="*/ 0 w 5184576"/>
                <a:gd name="connsiteY0" fmla="*/ 0 h 792088"/>
                <a:gd name="connsiteX1" fmla="*/ 5184576 w 5184576"/>
                <a:gd name="connsiteY1" fmla="*/ 0 h 792088"/>
                <a:gd name="connsiteX2" fmla="*/ 5184576 w 5184576"/>
                <a:gd name="connsiteY2" fmla="*/ 792088 h 792088"/>
                <a:gd name="connsiteX3" fmla="*/ 0 w 5184576"/>
                <a:gd name="connsiteY3" fmla="*/ 792088 h 792088"/>
                <a:gd name="connsiteX4" fmla="*/ 0 w 5184576"/>
                <a:gd name="connsiteY4" fmla="*/ 0 h 792088"/>
                <a:gd name="connsiteX0" fmla="*/ 0 w 5184576"/>
                <a:gd name="connsiteY0" fmla="*/ 0 h 792088"/>
                <a:gd name="connsiteX1" fmla="*/ 5184576 w 5184576"/>
                <a:gd name="connsiteY1" fmla="*/ 0 h 792088"/>
                <a:gd name="connsiteX2" fmla="*/ 4142955 w 5184576"/>
                <a:gd name="connsiteY2" fmla="*/ 784136 h 792088"/>
                <a:gd name="connsiteX3" fmla="*/ 0 w 5184576"/>
                <a:gd name="connsiteY3" fmla="*/ 792088 h 792088"/>
                <a:gd name="connsiteX4" fmla="*/ 0 w 5184576"/>
                <a:gd name="connsiteY4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4576" h="792088">
                  <a:moveTo>
                    <a:pt x="0" y="0"/>
                  </a:moveTo>
                  <a:lnTo>
                    <a:pt x="5184576" y="0"/>
                  </a:lnTo>
                  <a:lnTo>
                    <a:pt x="4142955" y="784136"/>
                  </a:lnTo>
                  <a:lnTo>
                    <a:pt x="0" y="7920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78627" y="1654485"/>
              <a:ext cx="10553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0" dirty="0" smtClean="0">
                  <a:solidFill>
                    <a:schemeClr val="accent3">
                      <a:lumMod val="50000"/>
                    </a:schemeClr>
                  </a:solidFill>
                  <a:latin typeface="Gill Sans Ultra Bold Condensed" panose="020B0A06020104020203" pitchFamily="34" charset="0"/>
                  <a:ea typeface="SentyMARUKO 新蒂小丸子体" panose="03000600000000000000" pitchFamily="66" charset="-120"/>
                </a:rPr>
                <a:t>2</a:t>
              </a:r>
              <a:endParaRPr lang="zh-TW" altLang="en-US" sz="6000" dirty="0">
                <a:solidFill>
                  <a:schemeClr val="accent3">
                    <a:lumMod val="50000"/>
                  </a:schemeClr>
                </a:solidFill>
                <a:latin typeface="Gill Sans Ultra Bold Condensed" panose="020B0A06020104020203" pitchFamily="34" charset="0"/>
                <a:ea typeface="SentyMARUKO 新蒂小丸子体" panose="03000600000000000000" pitchFamily="66" charset="-120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7631933" y="2694793"/>
            <a:ext cx="24000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目錄</a:t>
            </a:r>
            <a:endParaRPr lang="en-US" altLang="zh-TW" sz="4800" b="1" dirty="0" smtClean="0">
              <a:latin typeface="華康中黑體(P)" panose="020B0500000000000000" pitchFamily="34" charset="-120"/>
              <a:ea typeface="華康中黑體(P)" panose="020B0500000000000000" pitchFamily="34" charset="-120"/>
              <a:cs typeface="華康中黑體(P)" panose="020B0500000000000000" pitchFamily="34" charset="-120"/>
            </a:endParaRPr>
          </a:p>
          <a:p>
            <a:r>
              <a:rPr lang="en-US" altLang="zh-TW" sz="4800" b="1" dirty="0" smtClean="0">
                <a:latin typeface="華康中黑體(P)" panose="020B0500000000000000" pitchFamily="34" charset="-120"/>
                <a:ea typeface="華康中黑體(P)" panose="020B0500000000000000" pitchFamily="34" charset="-120"/>
                <a:cs typeface="華康中黑體(P)" panose="020B0500000000000000" pitchFamily="34" charset="-120"/>
              </a:rPr>
              <a:t>Contents</a:t>
            </a:r>
          </a:p>
        </p:txBody>
      </p:sp>
      <p:cxnSp>
        <p:nvCxnSpPr>
          <p:cNvPr id="18" name="直線接點 17"/>
          <p:cNvCxnSpPr/>
          <p:nvPr/>
        </p:nvCxnSpPr>
        <p:spPr>
          <a:xfrm>
            <a:off x="7511669" y="2329676"/>
            <a:ext cx="0" cy="22998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橢圓 18"/>
          <p:cNvSpPr/>
          <p:nvPr/>
        </p:nvSpPr>
        <p:spPr>
          <a:xfrm>
            <a:off x="6233714" y="675549"/>
            <a:ext cx="504083" cy="528405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76200" dist="38100" dir="7020000" sx="105000" sy="105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651142" y="1381265"/>
            <a:ext cx="726238" cy="761279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76200" dist="38100" dir="7020000" sx="105000" sy="105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7018360" y="272283"/>
            <a:ext cx="379790" cy="398115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76200" dist="38100" dir="7020000" sx="105000" sy="105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988" y="98361"/>
            <a:ext cx="1673012" cy="117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群組 31"/>
          <p:cNvGrpSpPr/>
          <p:nvPr/>
        </p:nvGrpSpPr>
        <p:grpSpPr>
          <a:xfrm>
            <a:off x="-550704" y="4994856"/>
            <a:ext cx="4601290" cy="1015663"/>
            <a:chOff x="-546160" y="5698006"/>
            <a:chExt cx="4601290" cy="1015663"/>
          </a:xfrm>
        </p:grpSpPr>
        <p:sp>
          <p:nvSpPr>
            <p:cNvPr id="26" name="矩形 25"/>
            <p:cNvSpPr/>
            <p:nvPr/>
          </p:nvSpPr>
          <p:spPr>
            <a:xfrm>
              <a:off x="27024" y="5868787"/>
              <a:ext cx="4028106" cy="79208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27" name="文字方塊 26">
              <a:hlinkClick r:id="" action="ppaction://noaction"/>
            </p:cNvPr>
            <p:cNvSpPr txBox="1"/>
            <p:nvPr/>
          </p:nvSpPr>
          <p:spPr>
            <a:xfrm>
              <a:off x="1063732" y="5922583"/>
              <a:ext cx="2543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TW" sz="4000" b="1" dirty="0" smtClean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DEMO</a:t>
              </a:r>
              <a:endParaRPr lang="zh-TW" altLang="en-US" sz="4000" b="1" dirty="0">
                <a:solidFill>
                  <a:schemeClr val="bg1"/>
                </a:solidFill>
                <a:effectLst/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8" name="矩形 7"/>
            <p:cNvSpPr/>
            <p:nvPr/>
          </p:nvSpPr>
          <p:spPr>
            <a:xfrm>
              <a:off x="-546160" y="5868787"/>
              <a:ext cx="1589715" cy="617359"/>
            </a:xfrm>
            <a:custGeom>
              <a:avLst/>
              <a:gdLst>
                <a:gd name="connsiteX0" fmla="*/ 0 w 5184576"/>
                <a:gd name="connsiteY0" fmla="*/ 0 h 792088"/>
                <a:gd name="connsiteX1" fmla="*/ 5184576 w 5184576"/>
                <a:gd name="connsiteY1" fmla="*/ 0 h 792088"/>
                <a:gd name="connsiteX2" fmla="*/ 5184576 w 5184576"/>
                <a:gd name="connsiteY2" fmla="*/ 792088 h 792088"/>
                <a:gd name="connsiteX3" fmla="*/ 0 w 5184576"/>
                <a:gd name="connsiteY3" fmla="*/ 792088 h 792088"/>
                <a:gd name="connsiteX4" fmla="*/ 0 w 5184576"/>
                <a:gd name="connsiteY4" fmla="*/ 0 h 792088"/>
                <a:gd name="connsiteX0" fmla="*/ 0 w 5184576"/>
                <a:gd name="connsiteY0" fmla="*/ 0 h 792088"/>
                <a:gd name="connsiteX1" fmla="*/ 5184576 w 5184576"/>
                <a:gd name="connsiteY1" fmla="*/ 0 h 792088"/>
                <a:gd name="connsiteX2" fmla="*/ 4142955 w 5184576"/>
                <a:gd name="connsiteY2" fmla="*/ 784136 h 792088"/>
                <a:gd name="connsiteX3" fmla="*/ 0 w 5184576"/>
                <a:gd name="connsiteY3" fmla="*/ 792088 h 792088"/>
                <a:gd name="connsiteX4" fmla="*/ 0 w 5184576"/>
                <a:gd name="connsiteY4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4576" h="792088">
                  <a:moveTo>
                    <a:pt x="0" y="0"/>
                  </a:moveTo>
                  <a:lnTo>
                    <a:pt x="5184576" y="0"/>
                  </a:lnTo>
                  <a:lnTo>
                    <a:pt x="4142955" y="784136"/>
                  </a:lnTo>
                  <a:lnTo>
                    <a:pt x="0" y="7920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83171" y="5698006"/>
              <a:ext cx="10553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0" dirty="0">
                  <a:solidFill>
                    <a:schemeClr val="tx2">
                      <a:lumMod val="50000"/>
                    </a:schemeClr>
                  </a:solidFill>
                  <a:latin typeface="Gill Sans Ultra Bold Condensed" panose="020B0A06020104020203" pitchFamily="34" charset="0"/>
                  <a:ea typeface="SentyMARUKO 新蒂小丸子体" panose="03000600000000000000" pitchFamily="66" charset="-120"/>
                </a:rPr>
                <a:t>5</a:t>
              </a:r>
              <a:endParaRPr lang="zh-TW" altLang="en-US" sz="6000" dirty="0">
                <a:solidFill>
                  <a:schemeClr val="tx2">
                    <a:lumMod val="50000"/>
                  </a:schemeClr>
                </a:solidFill>
                <a:latin typeface="Gill Sans Ultra Bold Condensed" panose="020B0A06020104020203" pitchFamily="34" charset="0"/>
                <a:ea typeface="SentyMARUKO 新蒂小丸子体" panose="03000600000000000000" pitchFamily="66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181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相關圖片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66999" y="-2739348"/>
            <a:ext cx="6858002" cy="1233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983174" y="2488878"/>
            <a:ext cx="5328592" cy="1800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/>
          </a:p>
        </p:txBody>
      </p:sp>
      <p:sp>
        <p:nvSpPr>
          <p:cNvPr id="6" name="文字方塊 5">
            <a:hlinkClick r:id="" action="ppaction://noaction"/>
          </p:cNvPr>
          <p:cNvSpPr txBox="1"/>
          <p:nvPr/>
        </p:nvSpPr>
        <p:spPr>
          <a:xfrm>
            <a:off x="4708734" y="3064942"/>
            <a:ext cx="4107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b="1" u="sng" dirty="0" smtClean="0">
                <a:solidFill>
                  <a:schemeClr val="bg1"/>
                </a:solidFill>
                <a:effectLst/>
                <a:latin typeface="微軟正黑體" pitchFamily="34" charset="-120"/>
                <a:ea typeface="微軟正黑體" pitchFamily="34" charset="-120"/>
              </a:rPr>
              <a:t>前言</a:t>
            </a:r>
            <a:endParaRPr lang="zh-TW" altLang="en-US" sz="5400" b="1" u="sng" dirty="0">
              <a:solidFill>
                <a:schemeClr val="bg1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2409990" y="2488878"/>
            <a:ext cx="2102959" cy="1403090"/>
          </a:xfrm>
          <a:custGeom>
            <a:avLst/>
            <a:gdLst>
              <a:gd name="connsiteX0" fmla="*/ 0 w 5184576"/>
              <a:gd name="connsiteY0" fmla="*/ 0 h 792088"/>
              <a:gd name="connsiteX1" fmla="*/ 5184576 w 5184576"/>
              <a:gd name="connsiteY1" fmla="*/ 0 h 792088"/>
              <a:gd name="connsiteX2" fmla="*/ 5184576 w 5184576"/>
              <a:gd name="connsiteY2" fmla="*/ 792088 h 792088"/>
              <a:gd name="connsiteX3" fmla="*/ 0 w 5184576"/>
              <a:gd name="connsiteY3" fmla="*/ 792088 h 792088"/>
              <a:gd name="connsiteX4" fmla="*/ 0 w 5184576"/>
              <a:gd name="connsiteY4" fmla="*/ 0 h 792088"/>
              <a:gd name="connsiteX0" fmla="*/ 0 w 5184576"/>
              <a:gd name="connsiteY0" fmla="*/ 0 h 792088"/>
              <a:gd name="connsiteX1" fmla="*/ 5184576 w 5184576"/>
              <a:gd name="connsiteY1" fmla="*/ 0 h 792088"/>
              <a:gd name="connsiteX2" fmla="*/ 4142955 w 5184576"/>
              <a:gd name="connsiteY2" fmla="*/ 784136 h 792088"/>
              <a:gd name="connsiteX3" fmla="*/ 0 w 5184576"/>
              <a:gd name="connsiteY3" fmla="*/ 792088 h 792088"/>
              <a:gd name="connsiteX4" fmla="*/ 0 w 5184576"/>
              <a:gd name="connsiteY4" fmla="*/ 0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4576" h="792088">
                <a:moveTo>
                  <a:pt x="0" y="0"/>
                </a:moveTo>
                <a:lnTo>
                  <a:pt x="5184576" y="0"/>
                </a:lnTo>
                <a:lnTo>
                  <a:pt x="4142955" y="784136"/>
                </a:lnTo>
                <a:lnTo>
                  <a:pt x="0" y="7920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/>
          </a:p>
        </p:txBody>
      </p:sp>
      <p:sp>
        <p:nvSpPr>
          <p:cNvPr id="8" name="文字方塊 7"/>
          <p:cNvSpPr txBox="1"/>
          <p:nvPr/>
        </p:nvSpPr>
        <p:spPr>
          <a:xfrm>
            <a:off x="3081214" y="2446366"/>
            <a:ext cx="42657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500" dirty="0">
                <a:solidFill>
                  <a:schemeClr val="accent1">
                    <a:lumMod val="50000"/>
                  </a:schemeClr>
                </a:solidFill>
                <a:latin typeface="Gill Sans Ultra Bold Condensed" panose="020B0A06020104020203" pitchFamily="34" charset="0"/>
                <a:ea typeface="SentyMARUKO 新蒂小丸子体" panose="03000600000000000000" pitchFamily="66" charset="-120"/>
              </a:rPr>
              <a:t>1</a:t>
            </a:r>
            <a:endParaRPr lang="zh-TW" altLang="en-US" sz="11500" dirty="0">
              <a:solidFill>
                <a:schemeClr val="accent1">
                  <a:lumMod val="50000"/>
                </a:schemeClr>
              </a:solidFill>
              <a:latin typeface="Gill Sans Ultra Bold Condensed" panose="020B0A06020104020203" pitchFamily="34" charset="0"/>
              <a:ea typeface="SentyMARUKO 新蒂小丸子体" panose="03000600000000000000" pitchFamily="66" charset="-12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988" y="98361"/>
            <a:ext cx="1673012" cy="117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120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　</a:t>
            </a:r>
            <a:r>
              <a:rPr lang="zh-TW" altLang="en-US" dirty="0" smtClean="0"/>
              <a:t>創作理念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32604" y="1679812"/>
            <a:ext cx="9997440" cy="48006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本系統乃專為美術館設計，因應科技及網際網路之蓬勃發展、現代人生活方式的改變，提供民眾線上觀賞展覽的平台，各家美術館為管理者，民眾皆可以線上看展覽。</a:t>
            </a:r>
            <a:endParaRPr lang="en-US" altLang="zh-TW" dirty="0" smtClean="0"/>
          </a:p>
          <a:p>
            <a:r>
              <a:rPr lang="zh-TW" altLang="en-US" dirty="0" smtClean="0"/>
              <a:t>此外，亦提供一般民眾於線上發表自己創作的平台，每一位民眾只要註冊會員不僅可在本網站中分享自己的作品，亦可在本網站中互相切磋交流，自我精進，讓每位使用者都能成為藝術家</a:t>
            </a:r>
            <a:endParaRPr lang="en-US" altLang="zh-TW" dirty="0" smtClean="0"/>
          </a:p>
          <a:p>
            <a:r>
              <a:rPr lang="zh-TW" altLang="en-US" dirty="0" smtClean="0"/>
              <a:t>除了上述的功能之外，</a:t>
            </a:r>
            <a:r>
              <a:rPr lang="zh-TW" altLang="en-US" dirty="0"/>
              <a:t>只要加入</a:t>
            </a:r>
            <a:r>
              <a:rPr lang="zh-TW" altLang="en-US" dirty="0" smtClean="0"/>
              <a:t>會員也可以在線上預購美術館參觀的票券，及預約現場參觀的導覽功能</a:t>
            </a:r>
            <a:endParaRPr lang="zh-TW" altLang="en-US" dirty="0"/>
          </a:p>
        </p:txBody>
      </p:sp>
      <p:sp>
        <p:nvSpPr>
          <p:cNvPr id="4" name="AutoShape 2" descr="全腦開發17式，教你如何「聰明過人」 - 每日頭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全腦開發17式，教你如何「聰明過人」 - 每日頭條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204" b="75000" l="63490" r="949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022" t="20497" r="3844" b="23383"/>
          <a:stretch/>
        </p:blipFill>
        <p:spPr bwMode="auto">
          <a:xfrm>
            <a:off x="1688747" y="270634"/>
            <a:ext cx="1002772" cy="95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1228293" y="1744602"/>
            <a:ext cx="54045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lvl="0" algn="ctr">
              <a:spcBef>
                <a:spcPts val="600"/>
              </a:spcBef>
              <a:buClr>
                <a:srgbClr val="72A376"/>
              </a:buClr>
              <a:buSzPct val="80000"/>
            </a:pPr>
            <a:r>
              <a:rPr lang="zh-TW" altLang="en-US" sz="2800" dirty="0">
                <a:solidFill>
                  <a:prstClr val="black"/>
                </a:solidFill>
              </a:rPr>
              <a:t>本系統乃專為美術館</a:t>
            </a:r>
            <a:r>
              <a:rPr lang="zh-TW" altLang="en-US" sz="2800" dirty="0" smtClean="0">
                <a:solidFill>
                  <a:prstClr val="black"/>
                </a:solidFill>
              </a:rPr>
              <a:t>設計</a:t>
            </a:r>
            <a:endParaRPr lang="en-US" altLang="zh-TW" sz="2800" dirty="0">
              <a:solidFill>
                <a:prstClr val="black"/>
              </a:solidFill>
            </a:endParaRPr>
          </a:p>
          <a:p>
            <a:pPr marL="82296" lvl="0" algn="ctr">
              <a:spcBef>
                <a:spcPts val="600"/>
              </a:spcBef>
              <a:buClr>
                <a:srgbClr val="72A376"/>
              </a:buClr>
              <a:buSzPct val="80000"/>
            </a:pPr>
            <a:endParaRPr lang="en-US" altLang="zh-TW" sz="2800" dirty="0" smtClean="0">
              <a:solidFill>
                <a:prstClr val="black"/>
              </a:solidFill>
            </a:endParaRPr>
          </a:p>
          <a:p>
            <a:pPr marL="82296" lvl="0" algn="ctr">
              <a:spcBef>
                <a:spcPts val="600"/>
              </a:spcBef>
              <a:buClr>
                <a:srgbClr val="72A376"/>
              </a:buClr>
              <a:buSzPct val="80000"/>
            </a:pPr>
            <a:r>
              <a:rPr lang="zh-TW" altLang="en-US" sz="2400" dirty="0" smtClean="0">
                <a:solidFill>
                  <a:prstClr val="black"/>
                </a:solidFill>
              </a:rPr>
              <a:t>因應</a:t>
            </a:r>
            <a:r>
              <a:rPr lang="zh-TW" altLang="en-US" sz="2400" dirty="0">
                <a:solidFill>
                  <a:prstClr val="black"/>
                </a:solidFill>
              </a:rPr>
              <a:t>科技及網際網路之蓬勃</a:t>
            </a:r>
            <a:r>
              <a:rPr lang="zh-TW" altLang="en-US" sz="2400" dirty="0" smtClean="0">
                <a:solidFill>
                  <a:prstClr val="black"/>
                </a:solidFill>
              </a:rPr>
              <a:t>發展</a:t>
            </a:r>
            <a:r>
              <a:rPr lang="en-US" altLang="zh-TW" sz="2400" dirty="0" smtClean="0">
                <a:solidFill>
                  <a:prstClr val="black"/>
                </a:solidFill>
              </a:rPr>
              <a:t/>
            </a:r>
            <a:br>
              <a:rPr lang="en-US" altLang="zh-TW" sz="2400" dirty="0" smtClean="0">
                <a:solidFill>
                  <a:prstClr val="black"/>
                </a:solidFill>
              </a:rPr>
            </a:br>
            <a:r>
              <a:rPr lang="zh-TW" altLang="en-US" sz="2400" dirty="0" smtClean="0">
                <a:solidFill>
                  <a:prstClr val="black"/>
                </a:solidFill>
              </a:rPr>
              <a:t>現代人</a:t>
            </a:r>
            <a:r>
              <a:rPr lang="zh-TW" altLang="en-US" sz="2400" dirty="0">
                <a:solidFill>
                  <a:prstClr val="black"/>
                </a:solidFill>
              </a:rPr>
              <a:t>生活方式的</a:t>
            </a:r>
            <a:r>
              <a:rPr lang="zh-TW" altLang="en-US" sz="2400" dirty="0" smtClean="0">
                <a:solidFill>
                  <a:prstClr val="black"/>
                </a:solidFill>
              </a:rPr>
              <a:t>改變</a:t>
            </a:r>
            <a:endParaRPr lang="en-US" altLang="zh-TW" sz="2400" dirty="0" smtClean="0">
              <a:solidFill>
                <a:prstClr val="black"/>
              </a:solidFill>
            </a:endParaRPr>
          </a:p>
          <a:p>
            <a:pPr marL="82296" lvl="0" algn="ctr">
              <a:spcBef>
                <a:spcPts val="600"/>
              </a:spcBef>
              <a:buClr>
                <a:srgbClr val="72A376"/>
              </a:buClr>
              <a:buSzPct val="80000"/>
            </a:pPr>
            <a:endParaRPr lang="en-US" altLang="zh-TW" sz="2800" dirty="0" smtClean="0">
              <a:solidFill>
                <a:prstClr val="black"/>
              </a:solidFill>
            </a:endParaRPr>
          </a:p>
          <a:p>
            <a:pPr marL="82296" lvl="0" algn="ctr">
              <a:spcBef>
                <a:spcPts val="600"/>
              </a:spcBef>
              <a:buClr>
                <a:srgbClr val="72A376"/>
              </a:buClr>
              <a:buSzPct val="80000"/>
            </a:pPr>
            <a:r>
              <a:rPr lang="zh-TW" altLang="en-US" sz="2800" dirty="0" smtClean="0">
                <a:solidFill>
                  <a:prstClr val="black"/>
                </a:solidFill>
              </a:rPr>
              <a:t>提供</a:t>
            </a:r>
            <a:r>
              <a:rPr lang="zh-TW" altLang="en-US" sz="2800" dirty="0">
                <a:solidFill>
                  <a:prstClr val="black"/>
                </a:solidFill>
              </a:rPr>
              <a:t>民眾線上觀賞展覽的</a:t>
            </a:r>
            <a:r>
              <a:rPr lang="zh-TW" altLang="en-US" sz="2800" dirty="0" smtClean="0">
                <a:solidFill>
                  <a:prstClr val="black"/>
                </a:solidFill>
              </a:rPr>
              <a:t>平台、發表</a:t>
            </a:r>
            <a:r>
              <a:rPr lang="zh-TW" altLang="en-US" sz="2800" dirty="0">
                <a:solidFill>
                  <a:prstClr val="black"/>
                </a:solidFill>
              </a:rPr>
              <a:t>自己</a:t>
            </a:r>
            <a:r>
              <a:rPr lang="zh-TW" altLang="en-US" sz="2800" dirty="0" smtClean="0">
                <a:solidFill>
                  <a:prstClr val="black"/>
                </a:solidFill>
              </a:rPr>
              <a:t>創作，預購</a:t>
            </a:r>
            <a:r>
              <a:rPr lang="zh-TW" altLang="en-US" sz="2800" dirty="0">
                <a:solidFill>
                  <a:prstClr val="black"/>
                </a:solidFill>
              </a:rPr>
              <a:t>美術館參觀的票券，及預約現場參觀的導</a:t>
            </a:r>
            <a:r>
              <a:rPr lang="zh-TW" altLang="en-US" sz="2800" dirty="0" smtClean="0">
                <a:solidFill>
                  <a:prstClr val="black"/>
                </a:solidFill>
              </a:rPr>
              <a:t>覽</a:t>
            </a:r>
            <a:r>
              <a:rPr lang="en-US" altLang="zh-TW" sz="2800" dirty="0">
                <a:solidFill>
                  <a:prstClr val="black"/>
                </a:solidFill>
              </a:rPr>
              <a:t/>
            </a:r>
            <a:br>
              <a:rPr lang="en-US" altLang="zh-TW" sz="2800" dirty="0">
                <a:solidFill>
                  <a:prstClr val="black"/>
                </a:solidFill>
              </a:rPr>
            </a:br>
            <a:r>
              <a:rPr lang="en-US" altLang="zh-TW" sz="2800" dirty="0" smtClean="0">
                <a:solidFill>
                  <a:prstClr val="black"/>
                </a:solidFill>
              </a:rPr>
              <a:t>…..</a:t>
            </a:r>
            <a:r>
              <a:rPr lang="zh-TW" altLang="en-US" sz="2800" dirty="0" smtClean="0">
                <a:solidFill>
                  <a:prstClr val="black"/>
                </a:solidFill>
              </a:rPr>
              <a:t>等功能</a:t>
            </a:r>
            <a:endParaRPr lang="zh-TW" alt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3747572331"/>
              </p:ext>
            </p:extLst>
          </p:nvPr>
        </p:nvGraphicFramePr>
        <p:xfrm>
          <a:off x="5568284" y="719662"/>
          <a:ext cx="69937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988" y="98361"/>
            <a:ext cx="1673012" cy="117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264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dirty="0" smtClean="0"/>
              <a:t>　介面介紹</a:t>
            </a:r>
            <a:r>
              <a:rPr lang="en-US" altLang="zh-TW" dirty="0" smtClean="0"/>
              <a:t>-</a:t>
            </a:r>
            <a:r>
              <a:rPr lang="zh-TW" altLang="en-US" dirty="0" smtClean="0"/>
              <a:t>起始頁面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使用者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204" b="75000" l="63490" r="949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022" t="20497" r="3844" b="23383"/>
          <a:stretch/>
        </p:blipFill>
        <p:spPr bwMode="auto">
          <a:xfrm>
            <a:off x="1688747" y="270634"/>
            <a:ext cx="1002772" cy="95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64" y="1522413"/>
            <a:ext cx="9360000" cy="45840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橢圓 6"/>
          <p:cNvSpPr/>
          <p:nvPr/>
        </p:nvSpPr>
        <p:spPr>
          <a:xfrm>
            <a:off x="4922139" y="4953000"/>
            <a:ext cx="1011142" cy="9429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7874889" y="4953000"/>
            <a:ext cx="1011142" cy="9429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988" y="98361"/>
            <a:ext cx="1673012" cy="117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585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dirty="0" smtClean="0"/>
              <a:t>　介面介紹</a:t>
            </a:r>
            <a:r>
              <a:rPr lang="en-US" altLang="zh-TW" dirty="0" smtClean="0"/>
              <a:t>-</a:t>
            </a:r>
            <a:r>
              <a:rPr lang="zh-TW" altLang="en-US" sz="3000" dirty="0" smtClean="0"/>
              <a:t>進入網站後</a:t>
            </a:r>
            <a:r>
              <a:rPr lang="en-US" altLang="zh-TW" sz="3000" dirty="0" smtClean="0"/>
              <a:t>-</a:t>
            </a:r>
            <a:r>
              <a:rPr lang="zh-TW" altLang="en-US" sz="3000" dirty="0" smtClean="0"/>
              <a:t>參觀資訊</a:t>
            </a:r>
            <a:r>
              <a:rPr lang="en-US" altLang="zh-TW" sz="3000" dirty="0" smtClean="0"/>
              <a:t>(</a:t>
            </a:r>
            <a:r>
              <a:rPr lang="zh-TW" altLang="en-US" sz="3000" dirty="0" smtClean="0"/>
              <a:t>使用者</a:t>
            </a:r>
            <a:r>
              <a:rPr lang="en-US" altLang="zh-TW" sz="3000" dirty="0" smtClean="0"/>
              <a:t>)</a:t>
            </a:r>
            <a:endParaRPr lang="zh-TW" altLang="en-US" sz="30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204" b="75000" l="63490" r="949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022" t="20497" r="3844" b="23383"/>
          <a:stretch/>
        </p:blipFill>
        <p:spPr bwMode="auto">
          <a:xfrm>
            <a:off x="1688747" y="270634"/>
            <a:ext cx="1002772" cy="95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64" y="1522413"/>
            <a:ext cx="9360000" cy="47759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橢圓 6"/>
          <p:cNvSpPr/>
          <p:nvPr/>
        </p:nvSpPr>
        <p:spPr>
          <a:xfrm>
            <a:off x="5636514" y="1333500"/>
            <a:ext cx="847725" cy="7905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988" y="98361"/>
            <a:ext cx="1673012" cy="117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764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dirty="0" smtClean="0"/>
              <a:t>　介面介紹</a:t>
            </a:r>
            <a:r>
              <a:rPr lang="en-US" altLang="zh-TW" dirty="0" smtClean="0"/>
              <a:t>-</a:t>
            </a:r>
            <a:r>
              <a:rPr lang="zh-TW" altLang="en-US" sz="3000" dirty="0" smtClean="0"/>
              <a:t>近期展覽</a:t>
            </a:r>
            <a:r>
              <a:rPr lang="en-US" altLang="zh-TW" sz="3000" dirty="0" smtClean="0"/>
              <a:t>(</a:t>
            </a:r>
            <a:r>
              <a:rPr lang="zh-TW" altLang="en-US" sz="3000" dirty="0" smtClean="0"/>
              <a:t>使用者</a:t>
            </a:r>
            <a:r>
              <a:rPr lang="en-US" altLang="zh-TW" sz="3000" dirty="0" smtClean="0"/>
              <a:t>)</a:t>
            </a:r>
            <a:endParaRPr lang="zh-TW" altLang="en-US" sz="3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2864" y="1522413"/>
            <a:ext cx="9360000" cy="47759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204" b="75000" l="63490" r="949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022" t="20497" r="3844" b="23383"/>
          <a:stretch/>
        </p:blipFill>
        <p:spPr bwMode="auto">
          <a:xfrm>
            <a:off x="1688747" y="270634"/>
            <a:ext cx="1002772" cy="95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橢圓 5"/>
          <p:cNvSpPr/>
          <p:nvPr/>
        </p:nvSpPr>
        <p:spPr>
          <a:xfrm>
            <a:off x="6236589" y="1333500"/>
            <a:ext cx="847725" cy="7905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988" y="98361"/>
            <a:ext cx="1673012" cy="117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545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dirty="0" smtClean="0"/>
              <a:t>　介面介紹</a:t>
            </a:r>
            <a:r>
              <a:rPr lang="en-US" altLang="zh-TW" dirty="0" smtClean="0"/>
              <a:t>-</a:t>
            </a:r>
            <a:r>
              <a:rPr lang="zh-TW" altLang="en-US" sz="3000" dirty="0" smtClean="0"/>
              <a:t>創客作品</a:t>
            </a:r>
            <a:r>
              <a:rPr lang="en-US" altLang="zh-TW" sz="3000" dirty="0" smtClean="0"/>
              <a:t>(</a:t>
            </a:r>
            <a:r>
              <a:rPr lang="zh-TW" altLang="en-US" sz="3000" dirty="0" smtClean="0"/>
              <a:t>使用者</a:t>
            </a:r>
            <a:r>
              <a:rPr lang="en-US" altLang="zh-TW" sz="3000" dirty="0" smtClean="0"/>
              <a:t>)</a:t>
            </a:r>
            <a:endParaRPr lang="zh-TW" altLang="en-US" sz="30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204" b="75000" l="63490" r="949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022" t="20497" r="3844" b="23383"/>
          <a:stretch/>
        </p:blipFill>
        <p:spPr bwMode="auto">
          <a:xfrm>
            <a:off x="1688747" y="270634"/>
            <a:ext cx="1002772" cy="95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2864" y="1522413"/>
            <a:ext cx="9360000" cy="47759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橢圓 1"/>
          <p:cNvSpPr/>
          <p:nvPr/>
        </p:nvSpPr>
        <p:spPr>
          <a:xfrm>
            <a:off x="6781800" y="1333500"/>
            <a:ext cx="847725" cy="7905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988" y="98361"/>
            <a:ext cx="1673012" cy="117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8740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zh-TW" altLang="en-US" dirty="0" smtClean="0"/>
              <a:t>　介面介紹</a:t>
            </a:r>
            <a:r>
              <a:rPr lang="en-US" altLang="zh-TW" dirty="0" smtClean="0"/>
              <a:t>-</a:t>
            </a:r>
            <a:r>
              <a:rPr lang="zh-TW" altLang="en-US" sz="3000" dirty="0" smtClean="0"/>
              <a:t>購票預約</a:t>
            </a:r>
            <a:r>
              <a:rPr lang="en-US" altLang="zh-TW" sz="3000" dirty="0" smtClean="0"/>
              <a:t>(</a:t>
            </a:r>
            <a:r>
              <a:rPr lang="zh-TW" altLang="en-US" sz="3000" dirty="0" smtClean="0"/>
              <a:t>使用者</a:t>
            </a:r>
            <a:r>
              <a:rPr lang="en-US" altLang="zh-TW" sz="3000" dirty="0" smtClean="0"/>
              <a:t>)</a:t>
            </a:r>
            <a:endParaRPr lang="zh-TW" altLang="en-US" sz="30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204" b="75000" l="63490" r="949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022" t="20497" r="3844" b="23383"/>
          <a:stretch/>
        </p:blipFill>
        <p:spPr bwMode="auto">
          <a:xfrm>
            <a:off x="1688747" y="270634"/>
            <a:ext cx="1002772" cy="95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2864" y="1522413"/>
            <a:ext cx="9360000" cy="47759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橢圓 5"/>
          <p:cNvSpPr/>
          <p:nvPr/>
        </p:nvSpPr>
        <p:spPr>
          <a:xfrm>
            <a:off x="7551039" y="1333500"/>
            <a:ext cx="847725" cy="79057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988" y="98361"/>
            <a:ext cx="1673012" cy="117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567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767</TotalTime>
  <Words>196</Words>
  <Application>Microsoft Office PowerPoint</Application>
  <PresentationFormat>自訂</PresentationFormat>
  <Paragraphs>44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夏至</vt:lpstr>
      <vt:lpstr>PowerPoint 簡報</vt:lpstr>
      <vt:lpstr>PowerPoint 簡報</vt:lpstr>
      <vt:lpstr>PowerPoint 簡報</vt:lpstr>
      <vt:lpstr>　創作理念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67</cp:revision>
  <dcterms:created xsi:type="dcterms:W3CDTF">2020-11-10T01:44:52Z</dcterms:created>
  <dcterms:modified xsi:type="dcterms:W3CDTF">2020-11-12T07:31:23Z</dcterms:modified>
</cp:coreProperties>
</file>