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62" r:id="rId2"/>
  </p:sldMasterIdLst>
  <p:notesMasterIdLst>
    <p:notesMasterId r:id="rId27"/>
  </p:notesMasterIdLst>
  <p:handoutMasterIdLst>
    <p:handoutMasterId r:id="rId28"/>
  </p:handoutMasterIdLst>
  <p:sldIdLst>
    <p:sldId id="364" r:id="rId3"/>
    <p:sldId id="359" r:id="rId4"/>
    <p:sldId id="426" r:id="rId5"/>
    <p:sldId id="376" r:id="rId6"/>
    <p:sldId id="377" r:id="rId7"/>
    <p:sldId id="422" r:id="rId8"/>
    <p:sldId id="379" r:id="rId9"/>
    <p:sldId id="419" r:id="rId10"/>
    <p:sldId id="411" r:id="rId11"/>
    <p:sldId id="412" r:id="rId12"/>
    <p:sldId id="424" r:id="rId13"/>
    <p:sldId id="413" r:id="rId14"/>
    <p:sldId id="414" r:id="rId15"/>
    <p:sldId id="415" r:id="rId16"/>
    <p:sldId id="423" r:id="rId17"/>
    <p:sldId id="378" r:id="rId18"/>
    <p:sldId id="420" r:id="rId19"/>
    <p:sldId id="425" r:id="rId20"/>
    <p:sldId id="427" r:id="rId21"/>
    <p:sldId id="428" r:id="rId22"/>
    <p:sldId id="429" r:id="rId23"/>
    <p:sldId id="416" r:id="rId24"/>
    <p:sldId id="417" r:id="rId25"/>
    <p:sldId id="418" r:id="rId26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3091"/>
    <a:srgbClr val="0C0EC0"/>
    <a:srgbClr val="B80001"/>
    <a:srgbClr val="6E88A7"/>
    <a:srgbClr val="FF9900"/>
    <a:srgbClr val="8B689C"/>
    <a:srgbClr val="DDCFE3"/>
    <a:srgbClr val="77AA5B"/>
    <a:srgbClr val="CFE4CE"/>
    <a:srgbClr val="86B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4" autoAdjust="0"/>
    <p:restoredTop sz="79485"/>
  </p:normalViewPr>
  <p:slideViewPr>
    <p:cSldViewPr>
      <p:cViewPr varScale="1">
        <p:scale>
          <a:sx n="75" d="100"/>
          <a:sy n="75" d="100"/>
        </p:scale>
        <p:origin x="24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174C-4DE3-4C10-8FA0-A46CA6B66746}" type="datetimeFigureOut">
              <a:rPr lang="ko-KR" altLang="en-US" smtClean="0"/>
              <a:t>2018. 8. 19.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A8281-47FF-4578-A208-6062525F7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40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2B6D2-531D-654B-A125-CB9303DF305C}" type="datetimeFigureOut">
              <a:rPr kumimoji="1" lang="ko-KR" altLang="en-US" smtClean="0"/>
              <a:t>2018. 8. 19.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F4AE5-B791-4741-B6BD-F19E99B7F4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57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안녕하세요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충남대학교 정보검색 및 지식공학 연구실의 최용석입니다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이번 여름학교에서의 실습 주제는 </a:t>
            </a:r>
            <a:r>
              <a:rPr kumimoji="1" lang="en-US" altLang="ko-KR" dirty="0" smtClean="0"/>
              <a:t>Dependency</a:t>
            </a:r>
            <a:r>
              <a:rPr kumimoji="1" lang="en-US" altLang="ko-KR" baseline="0" dirty="0" smtClean="0"/>
              <a:t> parsing</a:t>
            </a:r>
            <a:r>
              <a:rPr kumimoji="1" lang="ko-KR" altLang="en-US" baseline="0" dirty="0" smtClean="0"/>
              <a:t>을 위한 데이터 구축입니다</a:t>
            </a:r>
            <a:r>
              <a:rPr kumimoji="1" lang="en-US" altLang="ko-KR" baseline="0" dirty="0" smtClean="0"/>
              <a:t>.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3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 예제는 </a:t>
            </a:r>
            <a:r>
              <a:rPr kumimoji="1" lang="en-US" altLang="ko-KR" dirty="0" smtClean="0"/>
              <a:t>Dependency</a:t>
            </a:r>
            <a:r>
              <a:rPr kumimoji="1" lang="en-US" altLang="ko-KR" baseline="0" dirty="0" smtClean="0"/>
              <a:t> Structure</a:t>
            </a:r>
            <a:r>
              <a:rPr kumimoji="1" lang="ko-KR" altLang="en-US" baseline="0" dirty="0" smtClean="0"/>
              <a:t>를 </a:t>
            </a:r>
            <a:r>
              <a:rPr kumimoji="1" lang="en-US" altLang="ko-KR" baseline="0" dirty="0" err="1" smtClean="0"/>
              <a:t>CoNLL</a:t>
            </a:r>
            <a:r>
              <a:rPr kumimoji="1" lang="en-US" altLang="ko-KR" baseline="0" dirty="0" smtClean="0"/>
              <a:t>-U</a:t>
            </a:r>
            <a:r>
              <a:rPr kumimoji="1" lang="ko-KR" altLang="en-US" baseline="0" dirty="0" smtClean="0"/>
              <a:t> 포맷으로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바꾼 것입니다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맨 위의 </a:t>
            </a:r>
            <a:r>
              <a:rPr kumimoji="1" lang="en-US" altLang="ko-KR" baseline="0" dirty="0" smtClean="0"/>
              <a:t>#</a:t>
            </a:r>
            <a:r>
              <a:rPr kumimoji="1" lang="ko-KR" altLang="en-US" baseline="0" dirty="0" smtClean="0"/>
              <a:t>으로 시작하는 것은 각 문장에 대한 아이디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세종 코퍼스 파일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문장 정보를 나타낸 것입니다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한국어에서는 각각의 필드는 하나의 어절로 이루어져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Lemma</a:t>
            </a:r>
            <a:r>
              <a:rPr kumimoji="1" lang="ko-KR" altLang="en-US" baseline="0" dirty="0" smtClean="0"/>
              <a:t> 필드에서는 어절의 형태소 형태가 정보로 들어갑니다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하나의 어절은 여러 개의 형태소를 가질 수 있기 때문에 형태소를 구분해주기 위해 형태소 사이마다 공백을 넣어 구분해주었습니다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err="1" smtClean="0"/>
              <a:t>UPOSTag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필드는 </a:t>
            </a:r>
            <a:r>
              <a:rPr kumimoji="1" lang="en-US" altLang="ko-KR" baseline="0" dirty="0" smtClean="0"/>
              <a:t>XPOSTAG</a:t>
            </a:r>
            <a:r>
              <a:rPr kumimoji="1" lang="ko-KR" altLang="en-US" baseline="0" dirty="0" smtClean="0"/>
              <a:t>를 기준으로 하여 </a:t>
            </a:r>
            <a:r>
              <a:rPr kumimoji="1" lang="en-US" altLang="ko-KR" baseline="0" dirty="0" smtClean="0"/>
              <a:t>Universal </a:t>
            </a:r>
            <a:r>
              <a:rPr kumimoji="1" lang="ko-KR" altLang="en-US" baseline="0" dirty="0" smtClean="0"/>
              <a:t>품사 </a:t>
            </a:r>
            <a:r>
              <a:rPr kumimoji="1" lang="en-US" altLang="ko-KR" baseline="0" dirty="0" smtClean="0"/>
              <a:t>Tag</a:t>
            </a:r>
            <a:r>
              <a:rPr kumimoji="1" lang="ko-KR" altLang="en-US" baseline="0" dirty="0" smtClean="0"/>
              <a:t>로 매핑하였습니다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XPOSTAG</a:t>
            </a:r>
            <a:r>
              <a:rPr kumimoji="1" lang="ko-KR" altLang="en-US" baseline="0" dirty="0" smtClean="0"/>
              <a:t> 필드 또한 하나의 어절에 여러 개의 품사를 가질 수 있기 때문에 이 필드에서는 품사 사이마다 </a:t>
            </a:r>
            <a:r>
              <a:rPr kumimoji="1" lang="en-US" altLang="ko-KR" baseline="0" dirty="0" smtClean="0"/>
              <a:t>“+”</a:t>
            </a:r>
            <a:r>
              <a:rPr kumimoji="1" lang="ko-KR" altLang="en-US" baseline="0" dirty="0" smtClean="0"/>
              <a:t>를 넣어 구분해주었습니다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Head</a:t>
            </a:r>
            <a:r>
              <a:rPr kumimoji="1" lang="ko-KR" altLang="en-US" baseline="0" dirty="0" smtClean="0"/>
              <a:t> 필드는 필드 아이디 번호로 매핑하였으며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Dependency Relation</a:t>
            </a:r>
            <a:r>
              <a:rPr kumimoji="1" lang="ko-KR" altLang="en-US" baseline="0" dirty="0" smtClean="0"/>
              <a:t>도 </a:t>
            </a:r>
            <a:r>
              <a:rPr kumimoji="1" lang="en-US" altLang="ko-KR" baseline="0" dirty="0" smtClean="0"/>
              <a:t>Universal Dependency Relation</a:t>
            </a:r>
            <a:r>
              <a:rPr kumimoji="1" lang="ko-KR" altLang="en-US" baseline="0" dirty="0" smtClean="0"/>
              <a:t> 셋에 맞게 매핑하였습니다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필드는 계속 버전업이 될 예정입니다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**여기서 자세히 설명해주기</a:t>
            </a:r>
            <a:r>
              <a:rPr kumimoji="1" lang="en-US" altLang="ko-KR" baseline="0" dirty="0" smtClean="0"/>
              <a:t>!!!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97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93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 표는 세종 품사 태그를 </a:t>
            </a:r>
            <a:r>
              <a:rPr kumimoji="1" lang="en-US" altLang="ko-KR" dirty="0" smtClean="0"/>
              <a:t>Universal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품사 태그로 매핑한 예제입니다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한글 이외의 매핑들은 실습폴더 안에 </a:t>
            </a:r>
            <a:r>
              <a:rPr kumimoji="1" lang="en-US" altLang="ko-KR" baseline="0" dirty="0" smtClean="0"/>
              <a:t>pdf</a:t>
            </a:r>
            <a:r>
              <a:rPr kumimoji="1" lang="ko-KR" altLang="en-US" baseline="0" dirty="0" smtClean="0"/>
              <a:t>문서를 참고하여 주십시요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6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이제 실습을 위해 코드 실행 방법입니다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코드는 </a:t>
            </a:r>
            <a:r>
              <a:rPr kumimoji="1" lang="en-US" altLang="ko-KR" dirty="0" smtClean="0"/>
              <a:t>Python3.6 </a:t>
            </a:r>
            <a:r>
              <a:rPr kumimoji="1" lang="ko-KR" altLang="en-US" baseline="0" dirty="0" smtClean="0"/>
              <a:t>버전으로 구현되어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실행하실 때 파라미터를 입력으로 넣어주셔아 제대로 실행이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파라미터는 총 </a:t>
            </a:r>
            <a:r>
              <a:rPr kumimoji="1" lang="en-US" altLang="ko-KR" baseline="0" dirty="0" smtClean="0"/>
              <a:t>5</a:t>
            </a:r>
            <a:r>
              <a:rPr kumimoji="1" lang="ko-KR" altLang="en-US" baseline="0" dirty="0" smtClean="0"/>
              <a:t>가지입니다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먼저 </a:t>
            </a:r>
            <a:r>
              <a:rPr kumimoji="1" lang="en-US" altLang="ko-KR" baseline="0" dirty="0" err="1" smtClean="0"/>
              <a:t>root_dir</a:t>
            </a:r>
            <a:r>
              <a:rPr kumimoji="1" lang="ko-KR" altLang="en-US" baseline="0" dirty="0" smtClean="0"/>
              <a:t>은 세종 코퍼스의 폴더 위치입니다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err="1" smtClean="0"/>
              <a:t>file_name</a:t>
            </a:r>
            <a:r>
              <a:rPr kumimoji="1" lang="ko-KR" altLang="en-US" baseline="0" dirty="0" smtClean="0"/>
              <a:t>은 선택 사항으로 세종 코퍼스 폴더 안에 여러 개의 파일 중 하나의 파일만 변환하고자 할 때 사용하시면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err="1" smtClean="0"/>
              <a:t>save_file</a:t>
            </a:r>
            <a:r>
              <a:rPr kumimoji="1" lang="ko-KR" altLang="en-US" baseline="0" dirty="0" smtClean="0"/>
              <a:t>은 </a:t>
            </a:r>
            <a:r>
              <a:rPr kumimoji="1" lang="en-US" altLang="ko-KR" baseline="0" dirty="0" smtClean="0"/>
              <a:t>Dependency Structure</a:t>
            </a:r>
            <a:r>
              <a:rPr kumimoji="1" lang="ko-KR" altLang="en-US" baseline="0" dirty="0" smtClean="0"/>
              <a:t>로 변환한 후에 저장할 파일 이름입니다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err="1" smtClean="0"/>
              <a:t>head_final_rule_file</a:t>
            </a:r>
            <a:r>
              <a:rPr kumimoji="1" lang="ko-KR" altLang="en-US" baseline="0" dirty="0" smtClean="0"/>
              <a:t>은 </a:t>
            </a:r>
            <a:r>
              <a:rPr kumimoji="1" lang="en-US" altLang="ko-KR" baseline="0" dirty="0" smtClean="0"/>
              <a:t>head-final </a:t>
            </a:r>
            <a:r>
              <a:rPr kumimoji="1" lang="ko-KR" altLang="en-US" baseline="0" dirty="0" smtClean="0"/>
              <a:t>예외 규칙을 저장해놓은 파일 경로를 입력해주시면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err="1" smtClean="0"/>
              <a:t>head_final</a:t>
            </a:r>
            <a:r>
              <a:rPr kumimoji="1" lang="ko-KR" altLang="en-US" baseline="0" dirty="0" smtClean="0"/>
              <a:t> 파라미터는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로 설정하면 </a:t>
            </a:r>
            <a:r>
              <a:rPr kumimoji="1" lang="en-US" altLang="ko-KR" baseline="0" dirty="0" smtClean="0"/>
              <a:t>head-final</a:t>
            </a:r>
            <a:r>
              <a:rPr kumimoji="1" lang="ko-KR" altLang="en-US" baseline="0" dirty="0" smtClean="0"/>
              <a:t> 버전으로 변환하게 되고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으로 설정하시면 덜 엄격한 </a:t>
            </a:r>
            <a:r>
              <a:rPr kumimoji="1" lang="en-US" altLang="ko-KR" baseline="0" dirty="0" smtClean="0"/>
              <a:t>head-final</a:t>
            </a:r>
            <a:r>
              <a:rPr kumimoji="1" lang="ko-KR" altLang="en-US" baseline="0" dirty="0" smtClean="0"/>
              <a:t> 버전으로 변환하게 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기본값으로는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으로 설정되어 있습니다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98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실행은 다음과 같이 터미널 창에서 현재 폴더까지 이동</a:t>
            </a:r>
            <a:r>
              <a:rPr kumimoji="1" lang="ko-KR" altLang="en-US" baseline="0" dirty="0" smtClean="0"/>
              <a:t> 후 실행해주시면 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25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앞에서 </a:t>
            </a:r>
            <a:r>
              <a:rPr kumimoji="1" lang="en-US" altLang="ko-KR" dirty="0" smtClean="0"/>
              <a:t>Head-</a:t>
            </a:r>
            <a:r>
              <a:rPr kumimoji="1" lang="en-US" altLang="ko-KR" dirty="0" err="1" smtClean="0"/>
              <a:t>inital</a:t>
            </a:r>
            <a:r>
              <a:rPr kumimoji="1" lang="ko-KR" altLang="en-US" dirty="0" smtClean="0"/>
              <a:t> 예제를 살펴보았습니다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Head-initial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Rule</a:t>
            </a:r>
            <a:r>
              <a:rPr kumimoji="1" lang="ko-KR" altLang="en-US" dirty="0" smtClean="0"/>
              <a:t>은 파일로 제공되고 있으며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필요하신 분은 수정을 하셔서 사용하실 수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이를 위해 파일을 설명하고자 합니다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46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파일의 포맷은</a:t>
            </a:r>
            <a:r>
              <a:rPr kumimoji="1" lang="ko-KR" altLang="en-US" baseline="0" dirty="0" smtClean="0"/>
              <a:t> 다음과 같습니다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필드는 총 </a:t>
            </a:r>
            <a:r>
              <a:rPr kumimoji="1" lang="en-US" altLang="ko-KR" baseline="0" dirty="0" smtClean="0"/>
              <a:t>7</a:t>
            </a:r>
            <a:r>
              <a:rPr kumimoji="1" lang="ko-KR" altLang="en-US" baseline="0" dirty="0" smtClean="0"/>
              <a:t>개로 구성되어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두 어절 규칙에서는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번부터 </a:t>
            </a:r>
            <a:r>
              <a:rPr kumimoji="1" lang="en-US" altLang="ko-KR" baseline="0" dirty="0" smtClean="0"/>
              <a:t>5</a:t>
            </a:r>
            <a:r>
              <a:rPr kumimoji="1" lang="ko-KR" altLang="en-US" baseline="0" dirty="0" smtClean="0"/>
              <a:t>번까지의 필드만 사용하게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먼저 </a:t>
            </a:r>
            <a:r>
              <a:rPr kumimoji="1" lang="en-US" altLang="ko-KR" baseline="0" dirty="0" smtClean="0"/>
              <a:t>parent label???</a:t>
            </a:r>
            <a:r>
              <a:rPr kumimoji="1" lang="ko-KR" altLang="en-US" baseline="0" dirty="0" smtClean="0"/>
              <a:t>은 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번째필드인 </a:t>
            </a:r>
            <a:r>
              <a:rPr kumimoji="1" lang="en-US" altLang="ko-KR" baseline="0" dirty="0" smtClean="0"/>
              <a:t>right most node label</a:t>
            </a:r>
            <a:r>
              <a:rPr kumimoji="1" lang="ko-KR" altLang="en-US" baseline="0" dirty="0" smtClean="0"/>
              <a:t>은 </a:t>
            </a:r>
            <a:r>
              <a:rPr kumimoji="1" lang="en-US" altLang="ko-KR" baseline="0" dirty="0" smtClean="0"/>
              <a:t>parent label </a:t>
            </a:r>
            <a:r>
              <a:rPr kumimoji="1" lang="ko-KR" altLang="en-US" baseline="0" dirty="0" smtClean="0"/>
              <a:t>기준으로 왼쪽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그림변경이 필요</a:t>
            </a:r>
            <a:r>
              <a:rPr kumimoji="1" lang="en-US" altLang="ko-KR" baseline="0" dirty="0" smtClean="0"/>
              <a:t>..</a:t>
            </a:r>
          </a:p>
          <a:p>
            <a:r>
              <a:rPr kumimoji="1" lang="ko-KR" altLang="en-US" baseline="0" dirty="0" smtClean="0"/>
              <a:t>테이블 색깔 바꾸기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공통된 부분 색깔 맞추기 적용되는건 밑줄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6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67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08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2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aseline="0" dirty="0" smtClean="0"/>
              <a:t>.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82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091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06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75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40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068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Dependency</a:t>
            </a:r>
            <a:r>
              <a:rPr kumimoji="1" lang="en-US" altLang="ko-KR" baseline="0" dirty="0" smtClean="0"/>
              <a:t> Parsing</a:t>
            </a:r>
            <a:r>
              <a:rPr kumimoji="1" lang="ko-KR" altLang="en-US" baseline="0" dirty="0" smtClean="0"/>
              <a:t>을 위한 데이터 구축은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개로 나누어 실습을 진행합니다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첫 번째는 세종 구문 코퍼스를 </a:t>
            </a:r>
            <a:r>
              <a:rPr kumimoji="1" lang="en-US" altLang="ko-KR" baseline="0" dirty="0" smtClean="0"/>
              <a:t>Dependency </a:t>
            </a:r>
            <a:r>
              <a:rPr kumimoji="1" lang="ko-KR" altLang="en-US" baseline="0" dirty="0" smtClean="0"/>
              <a:t>구문으로 바꾸는 작업입니다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dirty="0" smtClean="0"/>
              <a:t>두 번째는 첫 번째에서 바꾼 데이터를</a:t>
            </a:r>
            <a:r>
              <a:rPr kumimoji="1" lang="ko-KR" altLang="en-US" baseline="0" dirty="0" smtClean="0"/>
              <a:t> 이용하여 </a:t>
            </a:r>
            <a:r>
              <a:rPr kumimoji="1" lang="en-US" altLang="ko-KR" dirty="0" smtClean="0"/>
              <a:t>Transition-based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Dependency Parser</a:t>
            </a:r>
            <a:r>
              <a:rPr kumimoji="1" lang="ko-KR" altLang="en-US" baseline="0" dirty="0" smtClean="0"/>
              <a:t>에 사용되는 데이터를 만드는 것입니다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이번 실습에서는 앞에 수업에서 배운 </a:t>
            </a:r>
            <a:r>
              <a:rPr kumimoji="1" lang="en-US" altLang="ko-KR" baseline="0" dirty="0" smtClean="0"/>
              <a:t>ARC STANDARD</a:t>
            </a:r>
            <a:r>
              <a:rPr kumimoji="1" lang="ko-KR" altLang="en-US" baseline="0" dirty="0" smtClean="0"/>
              <a:t>의 </a:t>
            </a:r>
            <a:r>
              <a:rPr kumimoji="1" lang="en-US" altLang="ko-KR" baseline="0" dirty="0" smtClean="0"/>
              <a:t>Forward</a:t>
            </a:r>
            <a:r>
              <a:rPr kumimoji="1" lang="ko-KR" altLang="en-US" baseline="0" dirty="0" smtClean="0"/>
              <a:t>방식과 </a:t>
            </a:r>
            <a:r>
              <a:rPr kumimoji="1" lang="en-US" altLang="ko-KR" baseline="0" dirty="0" smtClean="0"/>
              <a:t>ARC EAGER</a:t>
            </a:r>
            <a:r>
              <a:rPr kumimoji="1" lang="ko-KR" altLang="en-US" baseline="0" dirty="0" smtClean="0"/>
              <a:t>의 </a:t>
            </a:r>
            <a:r>
              <a:rPr kumimoji="1" lang="en-US" altLang="ko-KR" baseline="0" dirty="0" smtClean="0"/>
              <a:t>Backward</a:t>
            </a:r>
            <a:r>
              <a:rPr kumimoji="1" lang="ko-KR" altLang="en-US" baseline="0" dirty="0" smtClean="0"/>
              <a:t>방식의 알고리즘을 사용할 것입니다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실습에 필요한 소스는 아래에 </a:t>
            </a:r>
            <a:r>
              <a:rPr kumimoji="1" lang="en-US" altLang="ko-KR" baseline="0" dirty="0" smtClean="0"/>
              <a:t>URL </a:t>
            </a:r>
            <a:r>
              <a:rPr kumimoji="1" lang="ko-KR" altLang="en-US" baseline="0" dirty="0" smtClean="0"/>
              <a:t>주소에서 다운 받으실 수 있습니다</a:t>
            </a:r>
            <a:r>
              <a:rPr kumimoji="1" lang="en-US" altLang="ko-KR" baseline="0" dirty="0" smtClean="0"/>
              <a:t>.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83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현재 배포되고 있는 세종 구문 코퍼스는 </a:t>
            </a:r>
            <a:r>
              <a:rPr kumimoji="1" lang="en-US" altLang="ko-KR" dirty="0" smtClean="0"/>
              <a:t>Phrase</a:t>
            </a:r>
            <a:r>
              <a:rPr kumimoji="1" lang="en-US" altLang="ko-KR" baseline="0" dirty="0" smtClean="0"/>
              <a:t> Structure</a:t>
            </a:r>
            <a:r>
              <a:rPr kumimoji="1" lang="ko-KR" altLang="en-US" baseline="0" dirty="0" smtClean="0"/>
              <a:t>로 이루어져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예제는 </a:t>
            </a:r>
            <a:r>
              <a:rPr kumimoji="1" lang="en-US" altLang="ko-KR" baseline="0" dirty="0" smtClean="0"/>
              <a:t>”</a:t>
            </a:r>
            <a:r>
              <a:rPr kumimoji="1" lang="ko-KR" altLang="en-US" baseline="0" dirty="0" smtClean="0"/>
              <a:t>자신의 가치관을 정돈하고 다른 친구가 문제를 해결할 수 있도록 돕는다는 것이다</a:t>
            </a:r>
            <a:r>
              <a:rPr kumimoji="1" lang="en-US" altLang="ko-KR" baseline="0" dirty="0" smtClean="0"/>
              <a:t>.”</a:t>
            </a:r>
            <a:r>
              <a:rPr kumimoji="1" lang="ko-KR" altLang="en-US" baseline="0" dirty="0" smtClean="0"/>
              <a:t> 문장에 대한 </a:t>
            </a:r>
            <a:r>
              <a:rPr kumimoji="1" lang="en-US" altLang="ko-KR" baseline="0" dirty="0" smtClean="0"/>
              <a:t>Phrase Structure</a:t>
            </a:r>
            <a:r>
              <a:rPr kumimoji="1" lang="ko-KR" altLang="en-US" baseline="0" dirty="0" smtClean="0"/>
              <a:t>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예제에서 보듯이 세종 구문 코퍼스는 이진 트리로 </a:t>
            </a:r>
            <a:r>
              <a:rPr kumimoji="1" lang="en-US" altLang="ko-KR" baseline="0" dirty="0" smtClean="0"/>
              <a:t>Phrase Structure</a:t>
            </a:r>
            <a:r>
              <a:rPr kumimoji="1" lang="ko-KR" altLang="en-US" baseline="0" dirty="0" smtClean="0"/>
              <a:t>를 구성하는 것을 볼 수 있습니다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82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다음</a:t>
            </a:r>
            <a:r>
              <a:rPr kumimoji="1" lang="ko-KR" altLang="en-US" baseline="0" dirty="0" smtClean="0"/>
              <a:t> 예제는 </a:t>
            </a:r>
            <a:r>
              <a:rPr kumimoji="1" lang="en-US" altLang="ko-KR" baseline="0" dirty="0" smtClean="0"/>
              <a:t>Phrase Structure</a:t>
            </a:r>
            <a:r>
              <a:rPr kumimoji="1" lang="ko-KR" altLang="en-US" baseline="0" dirty="0" smtClean="0"/>
              <a:t>로부터 </a:t>
            </a:r>
            <a:r>
              <a:rPr kumimoji="1" lang="en-US" altLang="ko-KR" baseline="0" dirty="0" smtClean="0"/>
              <a:t>Dependency Structure</a:t>
            </a:r>
            <a:r>
              <a:rPr kumimoji="1" lang="ko-KR" altLang="en-US" baseline="0" dirty="0" smtClean="0"/>
              <a:t>로 변환한 것입니다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dirty="0" smtClean="0"/>
              <a:t>문장의 </a:t>
            </a:r>
            <a:r>
              <a:rPr kumimoji="1" lang="en-US" altLang="ko-KR" dirty="0" smtClean="0"/>
              <a:t>Phrase</a:t>
            </a:r>
            <a:r>
              <a:rPr kumimoji="1" lang="en-US" altLang="ko-KR" baseline="0" dirty="0" smtClean="0"/>
              <a:t> Structure</a:t>
            </a:r>
            <a:r>
              <a:rPr kumimoji="1" lang="ko-KR" altLang="en-US" baseline="0" dirty="0" smtClean="0"/>
              <a:t>를 </a:t>
            </a:r>
            <a:r>
              <a:rPr kumimoji="1" lang="en-US" altLang="ko-KR" baseline="0" dirty="0" smtClean="0"/>
              <a:t>Dependency Structure</a:t>
            </a:r>
            <a:r>
              <a:rPr kumimoji="1" lang="ko-KR" altLang="en-US" baseline="0" dirty="0" smtClean="0"/>
              <a:t>로 변환할 때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한국어는 일반적으로 지배소 후위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원칙을 적용하여 사용합니다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앞에서 설명한 것처럼 세종 구문 코퍼스는 이진 트리로 구성되어 있기 때문에 오른쪽에 있는 어절이 지배소가 되게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dirty="0" smtClean="0"/>
              <a:t>예제 앞 쪽에 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자신의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가치관을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의 두 어절을 보시면 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자신의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어절은 후위 지배소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원칙에 의해 </a:t>
            </a:r>
            <a:r>
              <a:rPr kumimoji="1" lang="en-US" altLang="ko-KR" baseline="0" dirty="0" smtClean="0"/>
              <a:t>“</a:t>
            </a:r>
            <a:r>
              <a:rPr kumimoji="1" lang="ko-KR" altLang="en-US" baseline="0" dirty="0" smtClean="0"/>
              <a:t>자신의</a:t>
            </a:r>
            <a:r>
              <a:rPr kumimoji="1" lang="en-US" altLang="ko-KR" baseline="0" dirty="0" smtClean="0"/>
              <a:t>”</a:t>
            </a:r>
            <a:r>
              <a:rPr kumimoji="1" lang="ko-KR" altLang="en-US" baseline="0" dirty="0" smtClean="0"/>
              <a:t>를 피지배소로 하고 </a:t>
            </a:r>
            <a:r>
              <a:rPr kumimoji="1" lang="en-US" altLang="ko-KR" baseline="0" dirty="0" smtClean="0"/>
              <a:t>”</a:t>
            </a:r>
            <a:r>
              <a:rPr kumimoji="1" lang="ko-KR" altLang="en-US" baseline="0" dirty="0" smtClean="0"/>
              <a:t>가치관을</a:t>
            </a:r>
            <a:r>
              <a:rPr kumimoji="1" lang="en-US" altLang="ko-KR" baseline="0" dirty="0" smtClean="0"/>
              <a:t>”</a:t>
            </a:r>
            <a:r>
              <a:rPr kumimoji="1" lang="ko-KR" altLang="en-US" baseline="0" dirty="0" smtClean="0"/>
              <a:t> 지배소로 가지게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dirty="0" smtClean="0"/>
              <a:t>하지만 예외인 경우도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예제에서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해결할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수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를 보시면 원래는 후위 지배소 원칙에 의해 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수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가 지배소가 되어야하지만 본 용언이 지배소가 될 수 있도록 바뀐 것을 볼 수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baseline="0" dirty="0" smtClean="0"/>
              <a:t>이와 같은 예외들을 적용하기 위해 필요한 </a:t>
            </a:r>
            <a:r>
              <a:rPr kumimoji="1" lang="en-US" altLang="ko-KR" baseline="0" dirty="0" smtClean="0"/>
              <a:t>Head initial </a:t>
            </a:r>
            <a:r>
              <a:rPr kumimoji="1" lang="ko-KR" altLang="en-US" baseline="0" dirty="0" smtClean="0"/>
              <a:t>규칙들의 예제를 살펴보겠습니다</a:t>
            </a:r>
            <a:r>
              <a:rPr kumimoji="1" lang="en-US" altLang="ko-KR" baseline="0" dirty="0" smtClean="0"/>
              <a:t>.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6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Head-final </a:t>
            </a:r>
            <a:r>
              <a:rPr kumimoji="1" lang="ko-KR" altLang="en-US" dirty="0" smtClean="0"/>
              <a:t>예외 규칙은 크게 두 가지로 나눌 수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(1,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2)</a:t>
            </a:r>
            <a:r>
              <a:rPr kumimoji="1" lang="ko-KR" altLang="en-US" dirty="0" smtClean="0"/>
              <a:t>번과 같이 두 개의 어절에 대한 규칙과 </a:t>
            </a:r>
            <a:r>
              <a:rPr kumimoji="1" lang="en-US" altLang="ko-KR" dirty="0" smtClean="0"/>
              <a:t>(3,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4)</a:t>
            </a:r>
            <a:r>
              <a:rPr kumimoji="1" lang="ko-KR" altLang="en-US" dirty="0" smtClean="0"/>
              <a:t>번과 같이 세 개의 어절에 대한 규칙입니다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95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먼저 </a:t>
            </a:r>
            <a:r>
              <a:rPr kumimoji="1" lang="en-US" altLang="ko-KR" dirty="0" smtClean="0"/>
              <a:t>(1)</a:t>
            </a:r>
            <a:r>
              <a:rPr kumimoji="1" lang="ko-KR" altLang="en-US" dirty="0" smtClean="0"/>
              <a:t>번과 </a:t>
            </a:r>
            <a:r>
              <a:rPr kumimoji="1" lang="en-US" altLang="ko-KR" dirty="0" smtClean="0"/>
              <a:t>(2)</a:t>
            </a:r>
            <a:r>
              <a:rPr kumimoji="1" lang="ko-KR" altLang="en-US" dirty="0" smtClean="0"/>
              <a:t>번의 두 개의 어절에 대한 규칙입니다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(1)</a:t>
            </a:r>
            <a:r>
              <a:rPr kumimoji="1" lang="ko-KR" altLang="en-US" dirty="0" smtClean="0"/>
              <a:t>번과 같은 경우는 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돕는다는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의 어절이 원칙적으로는 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것이다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를 지배소로 가져야합니다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다음과 같이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왼쪽 어절이 뒤에 마지막 형태소가 관형형 전성어미로 끝나고 오른쪽 어절이 의존명사와 긍정지정사로 시작하면 후위 지배소 원칙의 예외로 정의하였습니다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en-US" altLang="ko-KR" dirty="0" smtClean="0"/>
              <a:t>(2)</a:t>
            </a:r>
            <a:r>
              <a:rPr kumimoji="1" lang="ko-KR" altLang="en-US" dirty="0" smtClean="0"/>
              <a:t>번의 예제 또한 마찬가지로 연결어미로 끝나고 보조용언으로 시작할 때 후위 지배소 원칙의 예외로 지배소가 뒤바뀌게 됩니다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86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(3)</a:t>
            </a:r>
            <a:r>
              <a:rPr kumimoji="1" lang="ko-KR" altLang="en-US" dirty="0" smtClean="0"/>
              <a:t>번과 </a:t>
            </a:r>
            <a:r>
              <a:rPr kumimoji="1" lang="en-US" altLang="ko-KR" dirty="0" smtClean="0"/>
              <a:t>(4)</a:t>
            </a:r>
            <a:r>
              <a:rPr kumimoji="1" lang="ko-KR" altLang="en-US" dirty="0" smtClean="0"/>
              <a:t>번은 세 개의 어절에 대한 규칙입니다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(3)</a:t>
            </a:r>
            <a:r>
              <a:rPr kumimoji="1" lang="ko-KR" altLang="en-US" dirty="0" smtClean="0"/>
              <a:t>번에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해결할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은 원칙적으로는 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수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를 지배소로 가져야하지만 예외 규칙에 의해 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해결할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로 </a:t>
            </a:r>
            <a:r>
              <a:rPr kumimoji="1" lang="en-US" altLang="ko-KR" dirty="0" smtClean="0"/>
              <a:t>Head</a:t>
            </a:r>
            <a:r>
              <a:rPr kumimoji="1" lang="ko-KR" altLang="en-US" baseline="0" dirty="0" smtClean="0"/>
              <a:t>가 바뀌었습니다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(4)</a:t>
            </a:r>
            <a:r>
              <a:rPr kumimoji="1" lang="ko-KR" altLang="en-US" baseline="0" dirty="0" smtClean="0"/>
              <a:t>번 또한 </a:t>
            </a:r>
            <a:r>
              <a:rPr kumimoji="1" lang="en-US" altLang="ko-KR" baseline="0" dirty="0" smtClean="0"/>
              <a:t>“</a:t>
            </a:r>
            <a:r>
              <a:rPr kumimoji="1" lang="ko-KR" altLang="en-US" baseline="0" dirty="0" smtClean="0"/>
              <a:t>웃음을</a:t>
            </a:r>
            <a:r>
              <a:rPr kumimoji="1" lang="en-US" altLang="ko-KR" baseline="0" dirty="0" smtClean="0"/>
              <a:t>”</a:t>
            </a:r>
            <a:r>
              <a:rPr kumimoji="1" lang="ko-KR" altLang="en-US" baseline="0" dirty="0" smtClean="0"/>
              <a:t>의 </a:t>
            </a:r>
            <a:r>
              <a:rPr kumimoji="1" lang="en-US" altLang="ko-KR" baseline="0" dirty="0" smtClean="0"/>
              <a:t>Head</a:t>
            </a:r>
            <a:r>
              <a:rPr kumimoji="1" lang="ko-KR" altLang="en-US" baseline="0" dirty="0" smtClean="0"/>
              <a:t>를 </a:t>
            </a:r>
            <a:r>
              <a:rPr kumimoji="1" lang="en-US" altLang="ko-KR" baseline="0" dirty="0" smtClean="0"/>
              <a:t>“</a:t>
            </a:r>
            <a:r>
              <a:rPr kumimoji="1" lang="ko-KR" altLang="en-US" baseline="0" dirty="0" smtClean="0"/>
              <a:t>띠는</a:t>
            </a:r>
            <a:r>
              <a:rPr kumimoji="1" lang="en-US" altLang="ko-KR" baseline="0" dirty="0" smtClean="0"/>
              <a:t>”</a:t>
            </a:r>
            <a:r>
              <a:rPr kumimoji="1" lang="ko-KR" altLang="en-US" baseline="0" dirty="0" smtClean="0"/>
              <a:t>으로 바꾸기 위한 규칙입니다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다음은 </a:t>
            </a:r>
            <a:r>
              <a:rPr kumimoji="1" lang="en-US" altLang="ko-KR" baseline="0" dirty="0" smtClean="0"/>
              <a:t>Dependency Structure</a:t>
            </a:r>
            <a:r>
              <a:rPr kumimoji="1" lang="ko-KR" altLang="en-US" baseline="0" dirty="0" smtClean="0"/>
              <a:t>로 변환한 후 저장하기 위해 사용한 포맷을 살펴보겠습니다</a:t>
            </a:r>
            <a:r>
              <a:rPr kumimoji="1" lang="en-US" altLang="ko-KR" baseline="0" dirty="0" smtClean="0"/>
              <a:t>.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58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Dependency Structure</a:t>
            </a:r>
            <a:r>
              <a:rPr kumimoji="1" lang="ko-KR" altLang="en-US" dirty="0" smtClean="0"/>
              <a:t>를 저장하는 방법으로는 일반적으로 </a:t>
            </a:r>
            <a:r>
              <a:rPr kumimoji="1" lang="en-US" altLang="ko-KR" dirty="0" err="1" smtClean="0"/>
              <a:t>CoNLL</a:t>
            </a:r>
            <a:r>
              <a:rPr kumimoji="1" lang="en-US" altLang="ko-KR" dirty="0" smtClean="0"/>
              <a:t>-U</a:t>
            </a:r>
            <a:r>
              <a:rPr kumimoji="1" lang="ko-KR" altLang="en-US" baseline="0" dirty="0" smtClean="0"/>
              <a:t> 포맷을 사용합니다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dirty="0" err="1" smtClean="0"/>
              <a:t>CoNLL</a:t>
            </a:r>
            <a:r>
              <a:rPr kumimoji="1" lang="en-US" altLang="ko-KR" dirty="0" smtClean="0"/>
              <a:t>-U</a:t>
            </a:r>
            <a:r>
              <a:rPr kumimoji="1" lang="ko-KR" altLang="en-US" baseline="0" dirty="0" smtClean="0"/>
              <a:t> 포맷은 한 줄에 </a:t>
            </a:r>
            <a:r>
              <a:rPr kumimoji="1" lang="en-US" altLang="ko-KR" baseline="0" dirty="0" smtClean="0"/>
              <a:t>10</a:t>
            </a:r>
            <a:r>
              <a:rPr kumimoji="1" lang="ko-KR" altLang="en-US" baseline="0" dirty="0" smtClean="0"/>
              <a:t>개의 필드로 구성되어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먼저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번째 필드는 아이디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번째 필드는 단어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3</a:t>
            </a:r>
            <a:r>
              <a:rPr kumimoji="1" lang="ko-KR" altLang="en-US" baseline="0" dirty="0" smtClean="0"/>
              <a:t>번째 필드는 단어의 원형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4</a:t>
            </a:r>
            <a:r>
              <a:rPr kumimoji="1" lang="ko-KR" altLang="en-US" baseline="0" dirty="0" smtClean="0"/>
              <a:t>번째는 </a:t>
            </a:r>
            <a:r>
              <a:rPr kumimoji="1" lang="en-US" altLang="ko-KR" baseline="0" dirty="0" smtClean="0"/>
              <a:t>Universal</a:t>
            </a:r>
            <a:r>
              <a:rPr kumimoji="1" lang="ko-KR" altLang="en-US" baseline="0" dirty="0" smtClean="0"/>
              <a:t>에서 제공하는 품사 태그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5</a:t>
            </a:r>
            <a:r>
              <a:rPr kumimoji="1" lang="ko-KR" altLang="en-US" baseline="0" dirty="0" smtClean="0"/>
              <a:t>번째는 각 언어별 품사 태그를 넣어주게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6</a:t>
            </a:r>
            <a:r>
              <a:rPr kumimoji="1" lang="ko-KR" altLang="en-US" baseline="0" dirty="0" smtClean="0"/>
              <a:t>번째 필드는 각 언어별에서 사용하는 자질이고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7</a:t>
            </a:r>
            <a:r>
              <a:rPr kumimoji="1" lang="ko-KR" altLang="en-US" baseline="0" dirty="0" smtClean="0"/>
              <a:t>번째는 </a:t>
            </a:r>
            <a:r>
              <a:rPr kumimoji="1" lang="en-US" altLang="ko-KR" baseline="0" dirty="0" smtClean="0"/>
              <a:t>Head</a:t>
            </a:r>
            <a:r>
              <a:rPr kumimoji="1" lang="ko-KR" altLang="en-US" baseline="0" dirty="0" smtClean="0"/>
              <a:t> 정보입니다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8</a:t>
            </a:r>
            <a:r>
              <a:rPr kumimoji="1" lang="ko-KR" altLang="en-US" baseline="0" dirty="0" smtClean="0"/>
              <a:t>번째는 </a:t>
            </a:r>
            <a:r>
              <a:rPr kumimoji="1" lang="en-US" altLang="ko-KR" baseline="0" dirty="0" smtClean="0"/>
              <a:t>Dependency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Relation </a:t>
            </a:r>
            <a:r>
              <a:rPr kumimoji="1" lang="ko-KR" altLang="en-US" baseline="0" dirty="0" smtClean="0"/>
              <a:t>정보로 </a:t>
            </a:r>
            <a:r>
              <a:rPr kumimoji="1" lang="en-US" altLang="ko-KR" baseline="0" dirty="0" smtClean="0"/>
              <a:t>Universal Dependency Relation</a:t>
            </a:r>
            <a:r>
              <a:rPr kumimoji="1" lang="ko-KR" altLang="en-US" baseline="0" dirty="0" smtClean="0"/>
              <a:t> 셋을 사용합니다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9</a:t>
            </a:r>
            <a:r>
              <a:rPr kumimoji="1" lang="ko-KR" altLang="en-US" baseline="0" dirty="0" smtClean="0"/>
              <a:t>번째는 </a:t>
            </a:r>
            <a:r>
              <a:rPr kumimoji="1" lang="en-US" altLang="ko-KR" baseline="0" dirty="0" smtClean="0"/>
              <a:t>dependent</a:t>
            </a:r>
            <a:r>
              <a:rPr kumimoji="1" lang="ko-KR" altLang="en-US" baseline="0" dirty="0" smtClean="0"/>
              <a:t>가 여러 </a:t>
            </a:r>
            <a:r>
              <a:rPr kumimoji="1" lang="en-US" altLang="ko-KR" baseline="0" dirty="0" smtClean="0"/>
              <a:t>Head</a:t>
            </a:r>
            <a:r>
              <a:rPr kumimoji="1" lang="ko-KR" altLang="en-US" baseline="0" dirty="0" smtClean="0"/>
              <a:t>를 가질 수 있을 때 넣어주는 정보이고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마지막 </a:t>
            </a:r>
            <a:r>
              <a:rPr kumimoji="1" lang="en-US" altLang="ko-KR" baseline="0" dirty="0" smtClean="0"/>
              <a:t>10</a:t>
            </a:r>
            <a:r>
              <a:rPr kumimoji="1" lang="ko-KR" altLang="en-US" baseline="0" dirty="0" smtClean="0"/>
              <a:t>번째는 하나의 필드에 대한 추가적인 정보를 넣어주는 곳입니다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여기서 한국어 </a:t>
            </a:r>
            <a:r>
              <a:rPr kumimoji="1" lang="en-US" altLang="ko-KR" baseline="0" dirty="0" smtClean="0"/>
              <a:t>Dependency Structure</a:t>
            </a:r>
            <a:r>
              <a:rPr kumimoji="1" lang="ko-KR" altLang="en-US" baseline="0" dirty="0" smtClean="0"/>
              <a:t>로 변환할 때 사용한 필드는 </a:t>
            </a:r>
            <a:r>
              <a:rPr kumimoji="1" lang="en-US" altLang="ko-KR" baseline="0" dirty="0" smtClean="0"/>
              <a:t>ID, FORM, LEMMA, UPOSTAG, XPOSTAG, HEAD, DEPREL, MISC</a:t>
            </a:r>
            <a:r>
              <a:rPr kumimoji="1" lang="ko-KR" altLang="en-US" baseline="0" dirty="0" smtClean="0"/>
              <a:t>만 사용하였습니다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56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971550" y="0"/>
            <a:ext cx="619125" cy="6300788"/>
            <a:chOff x="2771800" y="0"/>
            <a:chExt cx="619160" cy="6300000"/>
          </a:xfrm>
        </p:grpSpPr>
        <p:sp>
          <p:nvSpPr>
            <p:cNvPr id="4" name="양쪽 모서리가 둥근 사각형 3"/>
            <p:cNvSpPr/>
            <p:nvPr userDrawn="1"/>
          </p:nvSpPr>
          <p:spPr>
            <a:xfrm flipV="1">
              <a:off x="2771800" y="0"/>
              <a:ext cx="125420" cy="5939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양쪽 모서리가 둥근 사각형 4"/>
            <p:cNvSpPr/>
            <p:nvPr userDrawn="1"/>
          </p:nvSpPr>
          <p:spPr>
            <a:xfrm flipV="1">
              <a:off x="2895632" y="0"/>
              <a:ext cx="125420" cy="61206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양쪽 모서리가 둥근 사각형 5"/>
            <p:cNvSpPr/>
            <p:nvPr userDrawn="1"/>
          </p:nvSpPr>
          <p:spPr>
            <a:xfrm flipV="1">
              <a:off x="3017877" y="0"/>
              <a:ext cx="127007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양쪽 모서리가 둥근 사각형 6"/>
            <p:cNvSpPr/>
            <p:nvPr userDrawn="1"/>
          </p:nvSpPr>
          <p:spPr>
            <a:xfrm flipV="1">
              <a:off x="3141709" y="0"/>
              <a:ext cx="125419" cy="61920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양쪽 모서리가 둥근 사각형 7"/>
            <p:cNvSpPr/>
            <p:nvPr userDrawn="1"/>
          </p:nvSpPr>
          <p:spPr>
            <a:xfrm flipV="1">
              <a:off x="3265541" y="0"/>
              <a:ext cx="125419" cy="604761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230AC-8233-432C-8372-41844AAC39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03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758477 w 2789"/>
              <a:gd name="T1" fmla="*/ 3433915 h 2790"/>
              <a:gd name="T2" fmla="*/ 1838984 w 2789"/>
              <a:gd name="T3" fmla="*/ 3680608 h 2790"/>
              <a:gd name="T4" fmla="*/ 919492 w 2789"/>
              <a:gd name="T5" fmla="*/ 3433915 h 2790"/>
              <a:gd name="T6" fmla="*/ 245374 w 2789"/>
              <a:gd name="T7" fmla="*/ 2761116 h 2790"/>
              <a:gd name="T8" fmla="*/ 0 w 2789"/>
              <a:gd name="T9" fmla="*/ 1840304 h 2790"/>
              <a:gd name="T10" fmla="*/ 245374 w 2789"/>
              <a:gd name="T11" fmla="*/ 920812 h 2790"/>
              <a:gd name="T12" fmla="*/ 919492 w 2789"/>
              <a:gd name="T13" fmla="*/ 246693 h 2790"/>
              <a:gd name="T14" fmla="*/ 1838984 w 2789"/>
              <a:gd name="T15" fmla="*/ 0 h 2790"/>
              <a:gd name="T16" fmla="*/ 2758477 w 2789"/>
              <a:gd name="T17" fmla="*/ 246693 h 2790"/>
              <a:gd name="T18" fmla="*/ 3432595 w 2789"/>
              <a:gd name="T19" fmla="*/ 920812 h 2790"/>
              <a:gd name="T20" fmla="*/ 3679288 w 2789"/>
              <a:gd name="T21" fmla="*/ 1840304 h 2790"/>
              <a:gd name="T22" fmla="*/ 3432595 w 2789"/>
              <a:gd name="T23" fmla="*/ 2761116 h 2790"/>
              <a:gd name="T24" fmla="*/ 2758477 w 2789"/>
              <a:gd name="T25" fmla="*/ 3433915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758477 w 2789"/>
              <a:gd name="T1" fmla="*/ 3433915 h 2790"/>
              <a:gd name="T2" fmla="*/ 1838984 w 2789"/>
              <a:gd name="T3" fmla="*/ 3680608 h 2790"/>
              <a:gd name="T4" fmla="*/ 919492 w 2789"/>
              <a:gd name="T5" fmla="*/ 3433915 h 2790"/>
              <a:gd name="T6" fmla="*/ 245374 w 2789"/>
              <a:gd name="T7" fmla="*/ 2761116 h 2790"/>
              <a:gd name="T8" fmla="*/ 0 w 2789"/>
              <a:gd name="T9" fmla="*/ 1840304 h 2790"/>
              <a:gd name="T10" fmla="*/ 245374 w 2789"/>
              <a:gd name="T11" fmla="*/ 920812 h 2790"/>
              <a:gd name="T12" fmla="*/ 919492 w 2789"/>
              <a:gd name="T13" fmla="*/ 246693 h 2790"/>
              <a:gd name="T14" fmla="*/ 1838984 w 2789"/>
              <a:gd name="T15" fmla="*/ 0 h 2790"/>
              <a:gd name="T16" fmla="*/ 2758477 w 2789"/>
              <a:gd name="T17" fmla="*/ 246693 h 2790"/>
              <a:gd name="T18" fmla="*/ 3432595 w 2789"/>
              <a:gd name="T19" fmla="*/ 920812 h 2790"/>
              <a:gd name="T20" fmla="*/ 3679288 w 2789"/>
              <a:gd name="T21" fmla="*/ 1840304 h 2790"/>
              <a:gd name="T22" fmla="*/ 3432595 w 2789"/>
              <a:gd name="T23" fmla="*/ 2761116 h 2790"/>
              <a:gd name="T24" fmla="*/ 2758477 w 2789"/>
              <a:gd name="T25" fmla="*/ 3433915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688560 w 2038"/>
              <a:gd name="T1" fmla="*/ 1342961 h 2036"/>
              <a:gd name="T2" fmla="*/ 1344280 w 2038"/>
              <a:gd name="T3" fmla="*/ 2685922 h 2036"/>
              <a:gd name="T4" fmla="*/ 0 w 2038"/>
              <a:gd name="T5" fmla="*/ 1342961 h 2036"/>
              <a:gd name="T6" fmla="*/ 1344280 w 2038"/>
              <a:gd name="T7" fmla="*/ 0 h 2036"/>
              <a:gd name="T8" fmla="*/ 2688560 w 2038"/>
              <a:gd name="T9" fmla="*/ 1342961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327094 w 1764"/>
              <a:gd name="T1" fmla="*/ 1835027 h 1764"/>
              <a:gd name="T2" fmla="*/ 492067 w 1764"/>
              <a:gd name="T3" fmla="*/ 2327094 h 1764"/>
              <a:gd name="T4" fmla="*/ 0 w 1764"/>
              <a:gd name="T5" fmla="*/ 490748 h 1764"/>
              <a:gd name="T6" fmla="*/ 1836346 w 1764"/>
              <a:gd name="T7" fmla="*/ 0 h 1764"/>
              <a:gd name="T8" fmla="*/ 2327094 w 1764"/>
              <a:gd name="T9" fmla="*/ 1835027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1836346 w 1764"/>
              <a:gd name="T1" fmla="*/ 2327094 h 1764"/>
              <a:gd name="T2" fmla="*/ 0 w 1764"/>
              <a:gd name="T3" fmla="*/ 1835027 h 1764"/>
              <a:gd name="T4" fmla="*/ 492067 w 1764"/>
              <a:gd name="T5" fmla="*/ 0 h 1764"/>
              <a:gd name="T6" fmla="*/ 2327094 w 1764"/>
              <a:gd name="T7" fmla="*/ 490748 h 1764"/>
              <a:gd name="T8" fmla="*/ 1836346 w 1764"/>
              <a:gd name="T9" fmla="*/ 2327094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674119 h 2414"/>
              <a:gd name="T2" fmla="*/ 672800 w 2414"/>
              <a:gd name="T3" fmla="*/ 3184584 h 2414"/>
              <a:gd name="T4" fmla="*/ 3184586 w 2414"/>
              <a:gd name="T5" fmla="*/ 2510465 h 2414"/>
              <a:gd name="T6" fmla="*/ 2511786 w 2414"/>
              <a:gd name="T7" fmla="*/ 0 h 2414"/>
              <a:gd name="T8" fmla="*/ 0 w 2414"/>
              <a:gd name="T9" fmla="*/ 674119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1837665 w 2787"/>
              <a:gd name="T1" fmla="*/ 0 h 2788"/>
              <a:gd name="T2" fmla="*/ 0 w 2787"/>
              <a:gd name="T3" fmla="*/ 1838984 h 2788"/>
              <a:gd name="T4" fmla="*/ 1837665 w 2787"/>
              <a:gd name="T5" fmla="*/ 3677968 h 2788"/>
              <a:gd name="T6" fmla="*/ 3676650 w 2787"/>
              <a:gd name="T7" fmla="*/ 1838984 h 2788"/>
              <a:gd name="T8" fmla="*/ 1837665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1953758 w 1481"/>
              <a:gd name="T1" fmla="*/ 977538 h 1482"/>
              <a:gd name="T2" fmla="*/ 976219 w 1481"/>
              <a:gd name="T3" fmla="*/ 1955076 h 1482"/>
              <a:gd name="T4" fmla="*/ 0 w 1481"/>
              <a:gd name="T5" fmla="*/ 977538 h 1482"/>
              <a:gd name="T6" fmla="*/ 976219 w 1481"/>
              <a:gd name="T7" fmla="*/ 0 h 1482"/>
              <a:gd name="T8" fmla="*/ 1953758 w 1481"/>
              <a:gd name="T9" fmla="*/ 977538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3184586 w 2414"/>
              <a:gd name="T1" fmla="*/ 674119 h 2414"/>
              <a:gd name="T2" fmla="*/ 2511786 w 2414"/>
              <a:gd name="T3" fmla="*/ 3184584 h 2414"/>
              <a:gd name="T4" fmla="*/ 0 w 2414"/>
              <a:gd name="T5" fmla="*/ 2510465 h 2414"/>
              <a:gd name="T6" fmla="*/ 672800 w 2414"/>
              <a:gd name="T7" fmla="*/ 0 h 2414"/>
              <a:gd name="T8" fmla="*/ 3184586 w 2414"/>
              <a:gd name="T9" fmla="*/ 674119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1692552 w 1283"/>
              <a:gd name="T1" fmla="*/ 1335045 h 1283"/>
              <a:gd name="T2" fmla="*/ 357507 w 1283"/>
              <a:gd name="T3" fmla="*/ 1692552 h 1283"/>
              <a:gd name="T4" fmla="*/ 0 w 1283"/>
              <a:gd name="T5" fmla="*/ 358826 h 1283"/>
              <a:gd name="T6" fmla="*/ 1333726 w 1283"/>
              <a:gd name="T7" fmla="*/ 0 h 1283"/>
              <a:gd name="T8" fmla="*/ 1692552 w 1283"/>
              <a:gd name="T9" fmla="*/ 1335045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516451 w 2848"/>
              <a:gd name="T1" fmla="*/ 975206 h 1032"/>
              <a:gd name="T2" fmla="*/ 171984 w 2848"/>
              <a:gd name="T3" fmla="*/ 975206 h 1032"/>
              <a:gd name="T4" fmla="*/ 0 w 2848"/>
              <a:gd name="T5" fmla="*/ 487603 h 1032"/>
              <a:gd name="T6" fmla="*/ 171984 w 2848"/>
              <a:gd name="T7" fmla="*/ 0 h 1032"/>
              <a:gd name="T8" fmla="*/ 2516451 w 2848"/>
              <a:gd name="T9" fmla="*/ 0 h 1032"/>
              <a:gd name="T10" fmla="*/ 2691270 w 2848"/>
              <a:gd name="T11" fmla="*/ 483823 h 1032"/>
              <a:gd name="T12" fmla="*/ 2516451 w 2848"/>
              <a:gd name="T13" fmla="*/ 97520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37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652989 w 3284"/>
              <a:gd name="T1" fmla="*/ 101676 h 699"/>
              <a:gd name="T2" fmla="*/ 592736 w 3284"/>
              <a:gd name="T3" fmla="*/ 115233 h 699"/>
              <a:gd name="T4" fmla="*/ 514031 w 3284"/>
              <a:gd name="T5" fmla="*/ 152137 h 699"/>
              <a:gd name="T6" fmla="*/ 543404 w 3284"/>
              <a:gd name="T7" fmla="*/ 176615 h 699"/>
              <a:gd name="T8" fmla="*/ 611565 w 3284"/>
              <a:gd name="T9" fmla="*/ 143100 h 699"/>
              <a:gd name="T10" fmla="*/ 238375 w 3284"/>
              <a:gd name="T11" fmla="*/ 53851 h 699"/>
              <a:gd name="T12" fmla="*/ 227831 w 3284"/>
              <a:gd name="T13" fmla="*/ 65525 h 699"/>
              <a:gd name="T14" fmla="*/ 65525 w 3284"/>
              <a:gd name="T15" fmla="*/ 66654 h 699"/>
              <a:gd name="T16" fmla="*/ 0 w 3284"/>
              <a:gd name="T17" fmla="*/ 169837 h 699"/>
              <a:gd name="T18" fmla="*/ 35022 w 3284"/>
              <a:gd name="T19" fmla="*/ 212390 h 699"/>
              <a:gd name="T20" fmla="*/ 21465 w 3284"/>
              <a:gd name="T21" fmla="*/ 181511 h 699"/>
              <a:gd name="T22" fmla="*/ 45566 w 3284"/>
              <a:gd name="T23" fmla="*/ 94144 h 699"/>
              <a:gd name="T24" fmla="*/ 169837 w 3284"/>
              <a:gd name="T25" fmla="*/ 60629 h 699"/>
              <a:gd name="T26" fmla="*/ 229713 w 3284"/>
              <a:gd name="T27" fmla="*/ 165318 h 699"/>
              <a:gd name="T28" fmla="*/ 157787 w 3284"/>
              <a:gd name="T29" fmla="*/ 244023 h 699"/>
              <a:gd name="T30" fmla="*/ 117493 w 3284"/>
              <a:gd name="T31" fmla="*/ 178875 h 699"/>
              <a:gd name="T32" fmla="*/ 106572 w 3284"/>
              <a:gd name="T33" fmla="*/ 88872 h 699"/>
              <a:gd name="T34" fmla="*/ 61382 w 3284"/>
              <a:gd name="T35" fmla="*/ 242516 h 699"/>
              <a:gd name="T36" fmla="*/ 146489 w 3284"/>
              <a:gd name="T37" fmla="*/ 258709 h 699"/>
              <a:gd name="T38" fmla="*/ 255321 w 3284"/>
              <a:gd name="T39" fmla="*/ 187536 h 699"/>
              <a:gd name="T40" fmla="*/ 494449 w 3284"/>
              <a:gd name="T41" fmla="*/ 24101 h 699"/>
              <a:gd name="T42" fmla="*/ 423652 w 3284"/>
              <a:gd name="T43" fmla="*/ 22218 h 699"/>
              <a:gd name="T44" fmla="*/ 360387 w 3284"/>
              <a:gd name="T45" fmla="*/ 102053 h 699"/>
              <a:gd name="T46" fmla="*/ 346453 w 3284"/>
              <a:gd name="T47" fmla="*/ 257579 h 699"/>
              <a:gd name="T48" fmla="*/ 436079 w 3284"/>
              <a:gd name="T49" fmla="*/ 240257 h 699"/>
              <a:gd name="T50" fmla="*/ 484281 w 3284"/>
              <a:gd name="T51" fmla="*/ 140840 h 699"/>
              <a:gd name="T52" fmla="*/ 434949 w 3284"/>
              <a:gd name="T53" fmla="*/ 112597 h 699"/>
              <a:gd name="T54" fmla="*/ 422899 w 3284"/>
              <a:gd name="T55" fmla="*/ 35022 h 699"/>
              <a:gd name="T56" fmla="*/ 493319 w 3284"/>
              <a:gd name="T57" fmla="*/ 28997 h 699"/>
              <a:gd name="T58" fmla="*/ 442481 w 3284"/>
              <a:gd name="T59" fmla="*/ 138581 h 699"/>
              <a:gd name="T60" fmla="*/ 412731 w 3284"/>
              <a:gd name="T61" fmla="*/ 239127 h 699"/>
              <a:gd name="T62" fmla="*/ 358127 w 3284"/>
              <a:gd name="T63" fmla="*/ 216156 h 699"/>
              <a:gd name="T64" fmla="*/ 939566 w 3284"/>
              <a:gd name="T65" fmla="*/ 115986 h 699"/>
              <a:gd name="T66" fmla="*/ 852199 w 3284"/>
              <a:gd name="T67" fmla="*/ 133685 h 699"/>
              <a:gd name="T68" fmla="*/ 807386 w 3284"/>
              <a:gd name="T69" fmla="*/ 242893 h 699"/>
              <a:gd name="T70" fmla="*/ 859731 w 3284"/>
              <a:gd name="T71" fmla="*/ 259462 h 699"/>
              <a:gd name="T72" fmla="*/ 862367 w 3284"/>
              <a:gd name="T73" fmla="*/ 239880 h 699"/>
              <a:gd name="T74" fmla="*/ 900778 w 3284"/>
              <a:gd name="T75" fmla="*/ 178498 h 699"/>
              <a:gd name="T76" fmla="*/ 946721 w 3284"/>
              <a:gd name="T77" fmla="*/ 125400 h 699"/>
              <a:gd name="T78" fmla="*/ 852953 w 3284"/>
              <a:gd name="T79" fmla="*/ 168707 h 699"/>
              <a:gd name="T80" fmla="*/ 909439 w 3284"/>
              <a:gd name="T81" fmla="*/ 129166 h 699"/>
              <a:gd name="T82" fmla="*/ 1220871 w 3284"/>
              <a:gd name="T83" fmla="*/ 10921 h 699"/>
              <a:gd name="T84" fmla="*/ 1113546 w 3284"/>
              <a:gd name="T85" fmla="*/ 70797 h 699"/>
              <a:gd name="T86" fmla="*/ 1019777 w 3284"/>
              <a:gd name="T87" fmla="*/ 134438 h 699"/>
              <a:gd name="T88" fmla="*/ 961784 w 3284"/>
              <a:gd name="T89" fmla="*/ 238374 h 699"/>
              <a:gd name="T90" fmla="*/ 1014129 w 3284"/>
              <a:gd name="T91" fmla="*/ 258709 h 699"/>
              <a:gd name="T92" fmla="*/ 1063460 w 3284"/>
              <a:gd name="T93" fmla="*/ 261722 h 699"/>
              <a:gd name="T94" fmla="*/ 1111286 w 3284"/>
              <a:gd name="T95" fmla="*/ 237997 h 699"/>
              <a:gd name="T96" fmla="*/ 1147438 w 3284"/>
              <a:gd name="T97" fmla="*/ 58746 h 699"/>
              <a:gd name="T98" fmla="*/ 1218235 w 3284"/>
              <a:gd name="T99" fmla="*/ 36151 h 699"/>
              <a:gd name="T100" fmla="*/ 1077770 w 3284"/>
              <a:gd name="T101" fmla="*/ 181511 h 699"/>
              <a:gd name="T102" fmla="*/ 1005467 w 3284"/>
              <a:gd name="T103" fmla="*/ 235738 h 699"/>
              <a:gd name="T104" fmla="*/ 1016388 w 3284"/>
              <a:gd name="T105" fmla="*/ 160422 h 699"/>
              <a:gd name="T106" fmla="*/ 1093587 w 3284"/>
              <a:gd name="T107" fmla="*/ 131049 h 699"/>
              <a:gd name="T108" fmla="*/ 707969 w 3284"/>
              <a:gd name="T109" fmla="*/ 123141 h 699"/>
              <a:gd name="T110" fmla="*/ 646587 w 3284"/>
              <a:gd name="T111" fmla="*/ 231219 h 699"/>
              <a:gd name="T112" fmla="*/ 684998 w 3284"/>
              <a:gd name="T113" fmla="*/ 262475 h 699"/>
              <a:gd name="T114" fmla="*/ 718514 w 3284"/>
              <a:gd name="T115" fmla="*/ 237621 h 699"/>
              <a:gd name="T116" fmla="*/ 685375 w 3284"/>
              <a:gd name="T117" fmla="*/ 199586 h 699"/>
              <a:gd name="T118" fmla="*/ 788934 w 3284"/>
              <a:gd name="T119" fmla="*/ 133309 h 699"/>
              <a:gd name="T120" fmla="*/ 688011 w 3284"/>
              <a:gd name="T121" fmla="*/ 188289 h 699"/>
              <a:gd name="T122" fmla="*/ 745251 w 3284"/>
              <a:gd name="T123" fmla="*/ 125400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6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1871663"/>
            <a:ext cx="390525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1871663"/>
            <a:ext cx="390525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8"/>
          <p:cNvGrpSpPr>
            <a:grpSpLocks/>
          </p:cNvGrpSpPr>
          <p:nvPr userDrawn="1"/>
        </p:nvGrpSpPr>
        <p:grpSpPr bwMode="auto">
          <a:xfrm rot="-5400000">
            <a:off x="1739900" y="180975"/>
            <a:ext cx="371475" cy="3851275"/>
            <a:chOff x="2895090" y="0"/>
            <a:chExt cx="372580" cy="5384667"/>
          </a:xfrm>
        </p:grpSpPr>
        <p:sp>
          <p:nvSpPr>
            <p:cNvPr id="5" name="직사각형 4"/>
            <p:cNvSpPr/>
            <p:nvPr userDrawn="1"/>
          </p:nvSpPr>
          <p:spPr>
            <a:xfrm flipV="1">
              <a:off x="2896682" y="0"/>
              <a:ext cx="125786" cy="5384667"/>
            </a:xfrm>
            <a:prstGeom prst="rect">
              <a:avLst/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 flipV="1">
              <a:off x="3017691" y="1"/>
              <a:ext cx="127378" cy="5384667"/>
            </a:xfrm>
            <a:prstGeom prst="rect">
              <a:avLst/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 flipV="1">
              <a:off x="3143477" y="1"/>
              <a:ext cx="125785" cy="5384667"/>
            </a:xfrm>
            <a:prstGeom prst="rect">
              <a:avLst/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" name="그룹 12"/>
          <p:cNvGrpSpPr>
            <a:grpSpLocks/>
          </p:cNvGrpSpPr>
          <p:nvPr userDrawn="1"/>
        </p:nvGrpSpPr>
        <p:grpSpPr bwMode="auto">
          <a:xfrm rot="-5400000">
            <a:off x="7862888" y="1530350"/>
            <a:ext cx="371475" cy="1152525"/>
            <a:chOff x="2895090" y="-2"/>
            <a:chExt cx="372580" cy="7714616"/>
          </a:xfrm>
        </p:grpSpPr>
        <p:sp>
          <p:nvSpPr>
            <p:cNvPr id="9" name="양쪽 모서리가 둥근 사각형 8"/>
            <p:cNvSpPr/>
            <p:nvPr userDrawn="1"/>
          </p:nvSpPr>
          <p:spPr>
            <a:xfrm flipV="1">
              <a:off x="2896681" y="-5"/>
              <a:ext cx="125786" cy="708766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양쪽 모서리가 둥근 사각형 9"/>
            <p:cNvSpPr/>
            <p:nvPr userDrawn="1"/>
          </p:nvSpPr>
          <p:spPr>
            <a:xfrm flipV="1">
              <a:off x="3017691" y="1"/>
              <a:ext cx="127378" cy="77146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양쪽 모서리가 둥근 사각형 10"/>
            <p:cNvSpPr/>
            <p:nvPr userDrawn="1"/>
          </p:nvSpPr>
          <p:spPr>
            <a:xfrm flipV="1">
              <a:off x="3143477" y="1"/>
              <a:ext cx="125785" cy="664136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230AC-8233-432C-8372-41844AAC39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401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8" r="25221"/>
          <a:stretch>
            <a:fillRect/>
          </a:stretch>
        </p:blipFill>
        <p:spPr bwMode="auto">
          <a:xfrm>
            <a:off x="2699792" y="647701"/>
            <a:ext cx="9180513" cy="620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7"/>
          <p:cNvGrpSpPr>
            <a:grpSpLocks/>
          </p:cNvGrpSpPr>
          <p:nvPr userDrawn="1"/>
        </p:nvGrpSpPr>
        <p:grpSpPr bwMode="auto">
          <a:xfrm rot="10800000">
            <a:off x="8651875" y="3933825"/>
            <a:ext cx="495300" cy="2924175"/>
            <a:chOff x="2771800" y="0"/>
            <a:chExt cx="495870" cy="6300000"/>
          </a:xfrm>
        </p:grpSpPr>
        <p:sp>
          <p:nvSpPr>
            <p:cNvPr id="4" name="양쪽 모서리가 둥근 사각형 3"/>
            <p:cNvSpPr/>
            <p:nvPr userDrawn="1"/>
          </p:nvSpPr>
          <p:spPr>
            <a:xfrm flipV="1">
              <a:off x="2773389" y="3419"/>
              <a:ext cx="125557" cy="58143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양쪽 모서리가 둥근 사각형 4"/>
            <p:cNvSpPr/>
            <p:nvPr userDrawn="1"/>
          </p:nvSpPr>
          <p:spPr>
            <a:xfrm flipV="1">
              <a:off x="2897356" y="6840"/>
              <a:ext cx="125557" cy="611872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양쪽 모서리가 둥근 사각형 5"/>
            <p:cNvSpPr/>
            <p:nvPr userDrawn="1"/>
          </p:nvSpPr>
          <p:spPr>
            <a:xfrm flipV="1">
              <a:off x="3019735" y="0"/>
              <a:ext cx="125556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양쪽 모서리가 둥근 사각형 6"/>
            <p:cNvSpPr/>
            <p:nvPr userDrawn="1"/>
          </p:nvSpPr>
          <p:spPr>
            <a:xfrm flipV="1">
              <a:off x="3143703" y="0"/>
              <a:ext cx="125556" cy="534918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그룹 21"/>
          <p:cNvGrpSpPr>
            <a:grpSpLocks/>
          </p:cNvGrpSpPr>
          <p:nvPr userDrawn="1"/>
        </p:nvGrpSpPr>
        <p:grpSpPr bwMode="auto">
          <a:xfrm>
            <a:off x="-3175" y="0"/>
            <a:ext cx="620713" cy="4941888"/>
            <a:chOff x="2771800" y="0"/>
            <a:chExt cx="619695" cy="6300000"/>
          </a:xfrm>
        </p:grpSpPr>
        <p:sp>
          <p:nvSpPr>
            <p:cNvPr id="18" name="양쪽 모서리가 둥근 사각형 17"/>
            <p:cNvSpPr/>
            <p:nvPr userDrawn="1"/>
          </p:nvSpPr>
          <p:spPr>
            <a:xfrm flipV="1">
              <a:off x="2771800" y="0"/>
              <a:ext cx="126792" cy="50958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양쪽 모서리가 둥근 사각형 18"/>
            <p:cNvSpPr/>
            <p:nvPr userDrawn="1"/>
          </p:nvSpPr>
          <p:spPr>
            <a:xfrm flipV="1">
              <a:off x="2895422" y="0"/>
              <a:ext cx="125207" cy="55087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양쪽 모서리가 둥근 사각형 19"/>
            <p:cNvSpPr/>
            <p:nvPr userDrawn="1"/>
          </p:nvSpPr>
          <p:spPr>
            <a:xfrm flipV="1">
              <a:off x="3019044" y="0"/>
              <a:ext cx="125207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양쪽 모서리가 둥근 사각형 20"/>
            <p:cNvSpPr/>
            <p:nvPr userDrawn="1"/>
          </p:nvSpPr>
          <p:spPr>
            <a:xfrm flipV="1">
              <a:off x="3141081" y="0"/>
              <a:ext cx="126792" cy="573739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양쪽 모서리가 둥근 사각형 21"/>
            <p:cNvSpPr/>
            <p:nvPr userDrawn="1"/>
          </p:nvSpPr>
          <p:spPr>
            <a:xfrm flipV="1">
              <a:off x="3264703" y="0"/>
              <a:ext cx="126792" cy="541561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230AC-8233-432C-8372-41844AAC39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31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b="73100"/>
          <a:stretch>
            <a:fillRect/>
          </a:stretch>
        </p:blipFill>
        <p:spPr bwMode="auto">
          <a:xfrm>
            <a:off x="0" y="6291263"/>
            <a:ext cx="918051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16939"/>
          <a:stretch>
            <a:fillRect/>
          </a:stretch>
        </p:blipFill>
        <p:spPr bwMode="auto">
          <a:xfrm>
            <a:off x="0" y="0"/>
            <a:ext cx="91805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8"/>
          <p:cNvGrpSpPr>
            <a:grpSpLocks/>
          </p:cNvGrpSpPr>
          <p:nvPr userDrawn="1"/>
        </p:nvGrpSpPr>
        <p:grpSpPr bwMode="auto">
          <a:xfrm>
            <a:off x="0" y="0"/>
            <a:ext cx="373063" cy="828675"/>
            <a:chOff x="2895090" y="0"/>
            <a:chExt cx="372580" cy="6300000"/>
          </a:xfrm>
        </p:grpSpPr>
        <p:sp>
          <p:nvSpPr>
            <p:cNvPr id="7" name="양쪽 모서리가 둥근 사각형 6"/>
            <p:cNvSpPr/>
            <p:nvPr userDrawn="1"/>
          </p:nvSpPr>
          <p:spPr>
            <a:xfrm flipV="1">
              <a:off x="2895090" y="0"/>
              <a:ext cx="125251" cy="5648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양쪽 모서리가 둥근 사각형 7"/>
            <p:cNvSpPr/>
            <p:nvPr userDrawn="1"/>
          </p:nvSpPr>
          <p:spPr>
            <a:xfrm flipV="1">
              <a:off x="3018755" y="0"/>
              <a:ext cx="125251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양쪽 모서리가 둥근 사각형 8"/>
            <p:cNvSpPr/>
            <p:nvPr userDrawn="1"/>
          </p:nvSpPr>
          <p:spPr>
            <a:xfrm flipV="1">
              <a:off x="3142419" y="0"/>
              <a:ext cx="125251" cy="54431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" name="그룹 12"/>
          <p:cNvGrpSpPr>
            <a:grpSpLocks/>
          </p:cNvGrpSpPr>
          <p:nvPr userDrawn="1"/>
        </p:nvGrpSpPr>
        <p:grpSpPr bwMode="auto">
          <a:xfrm rot="10800000">
            <a:off x="8770938" y="6030913"/>
            <a:ext cx="373062" cy="827087"/>
            <a:chOff x="2895090" y="0"/>
            <a:chExt cx="372580" cy="6300000"/>
          </a:xfrm>
        </p:grpSpPr>
        <p:sp>
          <p:nvSpPr>
            <p:cNvPr id="11" name="양쪽 모서리가 둥근 사각형 10"/>
            <p:cNvSpPr/>
            <p:nvPr userDrawn="1"/>
          </p:nvSpPr>
          <p:spPr>
            <a:xfrm flipV="1">
              <a:off x="2896675" y="12088"/>
              <a:ext cx="125251" cy="56470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양쪽 모서리가 둥근 사각형 11"/>
            <p:cNvSpPr/>
            <p:nvPr userDrawn="1"/>
          </p:nvSpPr>
          <p:spPr>
            <a:xfrm flipV="1">
              <a:off x="3018755" y="0"/>
              <a:ext cx="125250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양쪽 모서리가 둥근 사각형 12"/>
            <p:cNvSpPr/>
            <p:nvPr userDrawn="1"/>
          </p:nvSpPr>
          <p:spPr>
            <a:xfrm flipV="1">
              <a:off x="3144005" y="-12096"/>
              <a:ext cx="125251" cy="54414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0460" y="270607"/>
            <a:ext cx="8041852" cy="584775"/>
          </a:xfr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>
              <a:defRPr lang="ko-KR" altLang="en-US" sz="3200" kern="1200" dirty="0">
                <a:solidFill>
                  <a:srgbClr val="FE005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230AC-8233-432C-8372-41844AAC39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813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FE00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652989 w 3284"/>
              <a:gd name="T1" fmla="*/ 101676 h 699"/>
              <a:gd name="T2" fmla="*/ 592736 w 3284"/>
              <a:gd name="T3" fmla="*/ 115233 h 699"/>
              <a:gd name="T4" fmla="*/ 514031 w 3284"/>
              <a:gd name="T5" fmla="*/ 152137 h 699"/>
              <a:gd name="T6" fmla="*/ 543404 w 3284"/>
              <a:gd name="T7" fmla="*/ 176615 h 699"/>
              <a:gd name="T8" fmla="*/ 611565 w 3284"/>
              <a:gd name="T9" fmla="*/ 143100 h 699"/>
              <a:gd name="T10" fmla="*/ 238375 w 3284"/>
              <a:gd name="T11" fmla="*/ 53851 h 699"/>
              <a:gd name="T12" fmla="*/ 227831 w 3284"/>
              <a:gd name="T13" fmla="*/ 65525 h 699"/>
              <a:gd name="T14" fmla="*/ 65525 w 3284"/>
              <a:gd name="T15" fmla="*/ 66654 h 699"/>
              <a:gd name="T16" fmla="*/ 0 w 3284"/>
              <a:gd name="T17" fmla="*/ 169837 h 699"/>
              <a:gd name="T18" fmla="*/ 35022 w 3284"/>
              <a:gd name="T19" fmla="*/ 212390 h 699"/>
              <a:gd name="T20" fmla="*/ 21465 w 3284"/>
              <a:gd name="T21" fmla="*/ 181511 h 699"/>
              <a:gd name="T22" fmla="*/ 45566 w 3284"/>
              <a:gd name="T23" fmla="*/ 94144 h 699"/>
              <a:gd name="T24" fmla="*/ 169837 w 3284"/>
              <a:gd name="T25" fmla="*/ 60629 h 699"/>
              <a:gd name="T26" fmla="*/ 229713 w 3284"/>
              <a:gd name="T27" fmla="*/ 165318 h 699"/>
              <a:gd name="T28" fmla="*/ 157787 w 3284"/>
              <a:gd name="T29" fmla="*/ 244023 h 699"/>
              <a:gd name="T30" fmla="*/ 117493 w 3284"/>
              <a:gd name="T31" fmla="*/ 178875 h 699"/>
              <a:gd name="T32" fmla="*/ 106572 w 3284"/>
              <a:gd name="T33" fmla="*/ 88872 h 699"/>
              <a:gd name="T34" fmla="*/ 61382 w 3284"/>
              <a:gd name="T35" fmla="*/ 242516 h 699"/>
              <a:gd name="T36" fmla="*/ 146489 w 3284"/>
              <a:gd name="T37" fmla="*/ 258709 h 699"/>
              <a:gd name="T38" fmla="*/ 255321 w 3284"/>
              <a:gd name="T39" fmla="*/ 187536 h 699"/>
              <a:gd name="T40" fmla="*/ 494449 w 3284"/>
              <a:gd name="T41" fmla="*/ 24101 h 699"/>
              <a:gd name="T42" fmla="*/ 423652 w 3284"/>
              <a:gd name="T43" fmla="*/ 22218 h 699"/>
              <a:gd name="T44" fmla="*/ 360387 w 3284"/>
              <a:gd name="T45" fmla="*/ 102053 h 699"/>
              <a:gd name="T46" fmla="*/ 346453 w 3284"/>
              <a:gd name="T47" fmla="*/ 257579 h 699"/>
              <a:gd name="T48" fmla="*/ 436079 w 3284"/>
              <a:gd name="T49" fmla="*/ 240257 h 699"/>
              <a:gd name="T50" fmla="*/ 484281 w 3284"/>
              <a:gd name="T51" fmla="*/ 140840 h 699"/>
              <a:gd name="T52" fmla="*/ 434949 w 3284"/>
              <a:gd name="T53" fmla="*/ 112597 h 699"/>
              <a:gd name="T54" fmla="*/ 422899 w 3284"/>
              <a:gd name="T55" fmla="*/ 35022 h 699"/>
              <a:gd name="T56" fmla="*/ 493319 w 3284"/>
              <a:gd name="T57" fmla="*/ 28997 h 699"/>
              <a:gd name="T58" fmla="*/ 442481 w 3284"/>
              <a:gd name="T59" fmla="*/ 138581 h 699"/>
              <a:gd name="T60" fmla="*/ 412731 w 3284"/>
              <a:gd name="T61" fmla="*/ 239127 h 699"/>
              <a:gd name="T62" fmla="*/ 358127 w 3284"/>
              <a:gd name="T63" fmla="*/ 216156 h 699"/>
              <a:gd name="T64" fmla="*/ 939566 w 3284"/>
              <a:gd name="T65" fmla="*/ 115986 h 699"/>
              <a:gd name="T66" fmla="*/ 852199 w 3284"/>
              <a:gd name="T67" fmla="*/ 133685 h 699"/>
              <a:gd name="T68" fmla="*/ 807386 w 3284"/>
              <a:gd name="T69" fmla="*/ 242893 h 699"/>
              <a:gd name="T70" fmla="*/ 859731 w 3284"/>
              <a:gd name="T71" fmla="*/ 259462 h 699"/>
              <a:gd name="T72" fmla="*/ 862367 w 3284"/>
              <a:gd name="T73" fmla="*/ 239880 h 699"/>
              <a:gd name="T74" fmla="*/ 900778 w 3284"/>
              <a:gd name="T75" fmla="*/ 178498 h 699"/>
              <a:gd name="T76" fmla="*/ 946721 w 3284"/>
              <a:gd name="T77" fmla="*/ 125400 h 699"/>
              <a:gd name="T78" fmla="*/ 852953 w 3284"/>
              <a:gd name="T79" fmla="*/ 168707 h 699"/>
              <a:gd name="T80" fmla="*/ 909439 w 3284"/>
              <a:gd name="T81" fmla="*/ 129166 h 699"/>
              <a:gd name="T82" fmla="*/ 1220871 w 3284"/>
              <a:gd name="T83" fmla="*/ 10921 h 699"/>
              <a:gd name="T84" fmla="*/ 1113546 w 3284"/>
              <a:gd name="T85" fmla="*/ 70797 h 699"/>
              <a:gd name="T86" fmla="*/ 1019777 w 3284"/>
              <a:gd name="T87" fmla="*/ 134438 h 699"/>
              <a:gd name="T88" fmla="*/ 961784 w 3284"/>
              <a:gd name="T89" fmla="*/ 238374 h 699"/>
              <a:gd name="T90" fmla="*/ 1014129 w 3284"/>
              <a:gd name="T91" fmla="*/ 258709 h 699"/>
              <a:gd name="T92" fmla="*/ 1063460 w 3284"/>
              <a:gd name="T93" fmla="*/ 261722 h 699"/>
              <a:gd name="T94" fmla="*/ 1111286 w 3284"/>
              <a:gd name="T95" fmla="*/ 237997 h 699"/>
              <a:gd name="T96" fmla="*/ 1147438 w 3284"/>
              <a:gd name="T97" fmla="*/ 58746 h 699"/>
              <a:gd name="T98" fmla="*/ 1218235 w 3284"/>
              <a:gd name="T99" fmla="*/ 36151 h 699"/>
              <a:gd name="T100" fmla="*/ 1077770 w 3284"/>
              <a:gd name="T101" fmla="*/ 181511 h 699"/>
              <a:gd name="T102" fmla="*/ 1005467 w 3284"/>
              <a:gd name="T103" fmla="*/ 235738 h 699"/>
              <a:gd name="T104" fmla="*/ 1016388 w 3284"/>
              <a:gd name="T105" fmla="*/ 160422 h 699"/>
              <a:gd name="T106" fmla="*/ 1093587 w 3284"/>
              <a:gd name="T107" fmla="*/ 131049 h 699"/>
              <a:gd name="T108" fmla="*/ 707969 w 3284"/>
              <a:gd name="T109" fmla="*/ 123141 h 699"/>
              <a:gd name="T110" fmla="*/ 646587 w 3284"/>
              <a:gd name="T111" fmla="*/ 231219 h 699"/>
              <a:gd name="T112" fmla="*/ 684998 w 3284"/>
              <a:gd name="T113" fmla="*/ 262475 h 699"/>
              <a:gd name="T114" fmla="*/ 718514 w 3284"/>
              <a:gd name="T115" fmla="*/ 237621 h 699"/>
              <a:gd name="T116" fmla="*/ 685375 w 3284"/>
              <a:gd name="T117" fmla="*/ 199586 h 699"/>
              <a:gd name="T118" fmla="*/ 788934 w 3284"/>
              <a:gd name="T119" fmla="*/ 133309 h 699"/>
              <a:gd name="T120" fmla="*/ 688011 w 3284"/>
              <a:gd name="T121" fmla="*/ 188289 h 699"/>
              <a:gd name="T122" fmla="*/ 745251 w 3284"/>
              <a:gd name="T123" fmla="*/ 125400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8"/>
          <p:cNvGrpSpPr>
            <a:grpSpLocks/>
          </p:cNvGrpSpPr>
          <p:nvPr userDrawn="1"/>
        </p:nvGrpSpPr>
        <p:grpSpPr bwMode="auto">
          <a:xfrm>
            <a:off x="971550" y="0"/>
            <a:ext cx="619125" cy="6300788"/>
            <a:chOff x="2771800" y="0"/>
            <a:chExt cx="619160" cy="6300000"/>
          </a:xfrm>
        </p:grpSpPr>
        <p:sp>
          <p:nvSpPr>
            <p:cNvPr id="5" name="양쪽 모서리가 둥근 사각형 4"/>
            <p:cNvSpPr/>
            <p:nvPr userDrawn="1"/>
          </p:nvSpPr>
          <p:spPr>
            <a:xfrm flipV="1">
              <a:off x="2771800" y="0"/>
              <a:ext cx="125420" cy="5939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양쪽 모서리가 둥근 사각형 5"/>
            <p:cNvSpPr/>
            <p:nvPr userDrawn="1"/>
          </p:nvSpPr>
          <p:spPr>
            <a:xfrm flipV="1">
              <a:off x="2895632" y="0"/>
              <a:ext cx="125420" cy="61206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양쪽 모서리가 둥근 사각형 6"/>
            <p:cNvSpPr/>
            <p:nvPr userDrawn="1"/>
          </p:nvSpPr>
          <p:spPr>
            <a:xfrm flipV="1">
              <a:off x="3017877" y="0"/>
              <a:ext cx="127007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양쪽 모서리가 둥근 사각형 7"/>
            <p:cNvSpPr/>
            <p:nvPr userDrawn="1"/>
          </p:nvSpPr>
          <p:spPr>
            <a:xfrm flipV="1">
              <a:off x="3141709" y="0"/>
              <a:ext cx="125419" cy="61920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양쪽 모서리가 둥근 사각형 8"/>
            <p:cNvSpPr/>
            <p:nvPr userDrawn="1"/>
          </p:nvSpPr>
          <p:spPr>
            <a:xfrm flipV="1">
              <a:off x="3265541" y="0"/>
              <a:ext cx="125419" cy="604761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842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FE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652989 w 3284"/>
              <a:gd name="T1" fmla="*/ 101676 h 699"/>
              <a:gd name="T2" fmla="*/ 592736 w 3284"/>
              <a:gd name="T3" fmla="*/ 115233 h 699"/>
              <a:gd name="T4" fmla="*/ 514031 w 3284"/>
              <a:gd name="T5" fmla="*/ 152137 h 699"/>
              <a:gd name="T6" fmla="*/ 543404 w 3284"/>
              <a:gd name="T7" fmla="*/ 176615 h 699"/>
              <a:gd name="T8" fmla="*/ 611565 w 3284"/>
              <a:gd name="T9" fmla="*/ 143100 h 699"/>
              <a:gd name="T10" fmla="*/ 238375 w 3284"/>
              <a:gd name="T11" fmla="*/ 53851 h 699"/>
              <a:gd name="T12" fmla="*/ 227831 w 3284"/>
              <a:gd name="T13" fmla="*/ 65525 h 699"/>
              <a:gd name="T14" fmla="*/ 65525 w 3284"/>
              <a:gd name="T15" fmla="*/ 66654 h 699"/>
              <a:gd name="T16" fmla="*/ 0 w 3284"/>
              <a:gd name="T17" fmla="*/ 169837 h 699"/>
              <a:gd name="T18" fmla="*/ 35022 w 3284"/>
              <a:gd name="T19" fmla="*/ 212390 h 699"/>
              <a:gd name="T20" fmla="*/ 21465 w 3284"/>
              <a:gd name="T21" fmla="*/ 181511 h 699"/>
              <a:gd name="T22" fmla="*/ 45566 w 3284"/>
              <a:gd name="T23" fmla="*/ 94144 h 699"/>
              <a:gd name="T24" fmla="*/ 169837 w 3284"/>
              <a:gd name="T25" fmla="*/ 60629 h 699"/>
              <a:gd name="T26" fmla="*/ 229713 w 3284"/>
              <a:gd name="T27" fmla="*/ 165318 h 699"/>
              <a:gd name="T28" fmla="*/ 157787 w 3284"/>
              <a:gd name="T29" fmla="*/ 244023 h 699"/>
              <a:gd name="T30" fmla="*/ 117493 w 3284"/>
              <a:gd name="T31" fmla="*/ 178875 h 699"/>
              <a:gd name="T32" fmla="*/ 106572 w 3284"/>
              <a:gd name="T33" fmla="*/ 88872 h 699"/>
              <a:gd name="T34" fmla="*/ 61382 w 3284"/>
              <a:gd name="T35" fmla="*/ 242516 h 699"/>
              <a:gd name="T36" fmla="*/ 146489 w 3284"/>
              <a:gd name="T37" fmla="*/ 258709 h 699"/>
              <a:gd name="T38" fmla="*/ 255321 w 3284"/>
              <a:gd name="T39" fmla="*/ 187536 h 699"/>
              <a:gd name="T40" fmla="*/ 494449 w 3284"/>
              <a:gd name="T41" fmla="*/ 24101 h 699"/>
              <a:gd name="T42" fmla="*/ 423652 w 3284"/>
              <a:gd name="T43" fmla="*/ 22218 h 699"/>
              <a:gd name="T44" fmla="*/ 360387 w 3284"/>
              <a:gd name="T45" fmla="*/ 102053 h 699"/>
              <a:gd name="T46" fmla="*/ 346453 w 3284"/>
              <a:gd name="T47" fmla="*/ 257579 h 699"/>
              <a:gd name="T48" fmla="*/ 436079 w 3284"/>
              <a:gd name="T49" fmla="*/ 240257 h 699"/>
              <a:gd name="T50" fmla="*/ 484281 w 3284"/>
              <a:gd name="T51" fmla="*/ 140840 h 699"/>
              <a:gd name="T52" fmla="*/ 434949 w 3284"/>
              <a:gd name="T53" fmla="*/ 112597 h 699"/>
              <a:gd name="T54" fmla="*/ 422899 w 3284"/>
              <a:gd name="T55" fmla="*/ 35022 h 699"/>
              <a:gd name="T56" fmla="*/ 493319 w 3284"/>
              <a:gd name="T57" fmla="*/ 28997 h 699"/>
              <a:gd name="T58" fmla="*/ 442481 w 3284"/>
              <a:gd name="T59" fmla="*/ 138581 h 699"/>
              <a:gd name="T60" fmla="*/ 412731 w 3284"/>
              <a:gd name="T61" fmla="*/ 239127 h 699"/>
              <a:gd name="T62" fmla="*/ 358127 w 3284"/>
              <a:gd name="T63" fmla="*/ 216156 h 699"/>
              <a:gd name="T64" fmla="*/ 939566 w 3284"/>
              <a:gd name="T65" fmla="*/ 115986 h 699"/>
              <a:gd name="T66" fmla="*/ 852199 w 3284"/>
              <a:gd name="T67" fmla="*/ 133685 h 699"/>
              <a:gd name="T68" fmla="*/ 807386 w 3284"/>
              <a:gd name="T69" fmla="*/ 242893 h 699"/>
              <a:gd name="T70" fmla="*/ 859731 w 3284"/>
              <a:gd name="T71" fmla="*/ 259462 h 699"/>
              <a:gd name="T72" fmla="*/ 862367 w 3284"/>
              <a:gd name="T73" fmla="*/ 239880 h 699"/>
              <a:gd name="T74" fmla="*/ 900778 w 3284"/>
              <a:gd name="T75" fmla="*/ 178498 h 699"/>
              <a:gd name="T76" fmla="*/ 946721 w 3284"/>
              <a:gd name="T77" fmla="*/ 125400 h 699"/>
              <a:gd name="T78" fmla="*/ 852953 w 3284"/>
              <a:gd name="T79" fmla="*/ 168707 h 699"/>
              <a:gd name="T80" fmla="*/ 909439 w 3284"/>
              <a:gd name="T81" fmla="*/ 129166 h 699"/>
              <a:gd name="T82" fmla="*/ 1220871 w 3284"/>
              <a:gd name="T83" fmla="*/ 10921 h 699"/>
              <a:gd name="T84" fmla="*/ 1113546 w 3284"/>
              <a:gd name="T85" fmla="*/ 70797 h 699"/>
              <a:gd name="T86" fmla="*/ 1019777 w 3284"/>
              <a:gd name="T87" fmla="*/ 134438 h 699"/>
              <a:gd name="T88" fmla="*/ 961784 w 3284"/>
              <a:gd name="T89" fmla="*/ 238374 h 699"/>
              <a:gd name="T90" fmla="*/ 1014129 w 3284"/>
              <a:gd name="T91" fmla="*/ 258709 h 699"/>
              <a:gd name="T92" fmla="*/ 1063460 w 3284"/>
              <a:gd name="T93" fmla="*/ 261722 h 699"/>
              <a:gd name="T94" fmla="*/ 1111286 w 3284"/>
              <a:gd name="T95" fmla="*/ 237997 h 699"/>
              <a:gd name="T96" fmla="*/ 1147438 w 3284"/>
              <a:gd name="T97" fmla="*/ 58746 h 699"/>
              <a:gd name="T98" fmla="*/ 1218235 w 3284"/>
              <a:gd name="T99" fmla="*/ 36151 h 699"/>
              <a:gd name="T100" fmla="*/ 1077770 w 3284"/>
              <a:gd name="T101" fmla="*/ 181511 h 699"/>
              <a:gd name="T102" fmla="*/ 1005467 w 3284"/>
              <a:gd name="T103" fmla="*/ 235738 h 699"/>
              <a:gd name="T104" fmla="*/ 1016388 w 3284"/>
              <a:gd name="T105" fmla="*/ 160422 h 699"/>
              <a:gd name="T106" fmla="*/ 1093587 w 3284"/>
              <a:gd name="T107" fmla="*/ 131049 h 699"/>
              <a:gd name="T108" fmla="*/ 707969 w 3284"/>
              <a:gd name="T109" fmla="*/ 123141 h 699"/>
              <a:gd name="T110" fmla="*/ 646587 w 3284"/>
              <a:gd name="T111" fmla="*/ 231219 h 699"/>
              <a:gd name="T112" fmla="*/ 684998 w 3284"/>
              <a:gd name="T113" fmla="*/ 262475 h 699"/>
              <a:gd name="T114" fmla="*/ 718514 w 3284"/>
              <a:gd name="T115" fmla="*/ 237621 h 699"/>
              <a:gd name="T116" fmla="*/ 685375 w 3284"/>
              <a:gd name="T117" fmla="*/ 199586 h 699"/>
              <a:gd name="T118" fmla="*/ 788934 w 3284"/>
              <a:gd name="T119" fmla="*/ 133309 h 699"/>
              <a:gd name="T120" fmla="*/ 688011 w 3284"/>
              <a:gd name="T121" fmla="*/ 188289 h 699"/>
              <a:gd name="T122" fmla="*/ 745251 w 3284"/>
              <a:gd name="T123" fmla="*/ 125400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8"/>
          <p:cNvGrpSpPr>
            <a:grpSpLocks/>
          </p:cNvGrpSpPr>
          <p:nvPr userDrawn="1"/>
        </p:nvGrpSpPr>
        <p:grpSpPr bwMode="auto">
          <a:xfrm>
            <a:off x="971550" y="0"/>
            <a:ext cx="619125" cy="6300788"/>
            <a:chOff x="2771800" y="0"/>
            <a:chExt cx="619160" cy="6300000"/>
          </a:xfrm>
        </p:grpSpPr>
        <p:sp>
          <p:nvSpPr>
            <p:cNvPr id="5" name="양쪽 모서리가 둥근 사각형 4"/>
            <p:cNvSpPr/>
            <p:nvPr userDrawn="1"/>
          </p:nvSpPr>
          <p:spPr>
            <a:xfrm flipV="1">
              <a:off x="2771800" y="0"/>
              <a:ext cx="125420" cy="5939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양쪽 모서리가 둥근 사각형 5"/>
            <p:cNvSpPr/>
            <p:nvPr userDrawn="1"/>
          </p:nvSpPr>
          <p:spPr>
            <a:xfrm flipV="1">
              <a:off x="2895632" y="0"/>
              <a:ext cx="125420" cy="61206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양쪽 모서리가 둥근 사각형 6"/>
            <p:cNvSpPr/>
            <p:nvPr userDrawn="1"/>
          </p:nvSpPr>
          <p:spPr>
            <a:xfrm flipV="1">
              <a:off x="3017877" y="0"/>
              <a:ext cx="127007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양쪽 모서리가 둥근 사각형 7"/>
            <p:cNvSpPr/>
            <p:nvPr userDrawn="1"/>
          </p:nvSpPr>
          <p:spPr>
            <a:xfrm flipV="1">
              <a:off x="3141709" y="0"/>
              <a:ext cx="125419" cy="61920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양쪽 모서리가 둥근 사각형 8"/>
            <p:cNvSpPr/>
            <p:nvPr userDrawn="1"/>
          </p:nvSpPr>
          <p:spPr>
            <a:xfrm flipV="1">
              <a:off x="3265541" y="0"/>
              <a:ext cx="125419" cy="604761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4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rgbClr val="94B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652989 w 3284"/>
              <a:gd name="T1" fmla="*/ 101676 h 699"/>
              <a:gd name="T2" fmla="*/ 592736 w 3284"/>
              <a:gd name="T3" fmla="*/ 115233 h 699"/>
              <a:gd name="T4" fmla="*/ 514031 w 3284"/>
              <a:gd name="T5" fmla="*/ 152137 h 699"/>
              <a:gd name="T6" fmla="*/ 543404 w 3284"/>
              <a:gd name="T7" fmla="*/ 176615 h 699"/>
              <a:gd name="T8" fmla="*/ 611565 w 3284"/>
              <a:gd name="T9" fmla="*/ 143100 h 699"/>
              <a:gd name="T10" fmla="*/ 238375 w 3284"/>
              <a:gd name="T11" fmla="*/ 53851 h 699"/>
              <a:gd name="T12" fmla="*/ 227831 w 3284"/>
              <a:gd name="T13" fmla="*/ 65525 h 699"/>
              <a:gd name="T14" fmla="*/ 65525 w 3284"/>
              <a:gd name="T15" fmla="*/ 66654 h 699"/>
              <a:gd name="T16" fmla="*/ 0 w 3284"/>
              <a:gd name="T17" fmla="*/ 169837 h 699"/>
              <a:gd name="T18" fmla="*/ 35022 w 3284"/>
              <a:gd name="T19" fmla="*/ 212390 h 699"/>
              <a:gd name="T20" fmla="*/ 21465 w 3284"/>
              <a:gd name="T21" fmla="*/ 181511 h 699"/>
              <a:gd name="T22" fmla="*/ 45566 w 3284"/>
              <a:gd name="T23" fmla="*/ 94144 h 699"/>
              <a:gd name="T24" fmla="*/ 169837 w 3284"/>
              <a:gd name="T25" fmla="*/ 60629 h 699"/>
              <a:gd name="T26" fmla="*/ 229713 w 3284"/>
              <a:gd name="T27" fmla="*/ 165318 h 699"/>
              <a:gd name="T28" fmla="*/ 157787 w 3284"/>
              <a:gd name="T29" fmla="*/ 244023 h 699"/>
              <a:gd name="T30" fmla="*/ 117493 w 3284"/>
              <a:gd name="T31" fmla="*/ 178875 h 699"/>
              <a:gd name="T32" fmla="*/ 106572 w 3284"/>
              <a:gd name="T33" fmla="*/ 88872 h 699"/>
              <a:gd name="T34" fmla="*/ 61382 w 3284"/>
              <a:gd name="T35" fmla="*/ 242516 h 699"/>
              <a:gd name="T36" fmla="*/ 146489 w 3284"/>
              <a:gd name="T37" fmla="*/ 258709 h 699"/>
              <a:gd name="T38" fmla="*/ 255321 w 3284"/>
              <a:gd name="T39" fmla="*/ 187536 h 699"/>
              <a:gd name="T40" fmla="*/ 494449 w 3284"/>
              <a:gd name="T41" fmla="*/ 24101 h 699"/>
              <a:gd name="T42" fmla="*/ 423652 w 3284"/>
              <a:gd name="T43" fmla="*/ 22218 h 699"/>
              <a:gd name="T44" fmla="*/ 360387 w 3284"/>
              <a:gd name="T45" fmla="*/ 102053 h 699"/>
              <a:gd name="T46" fmla="*/ 346453 w 3284"/>
              <a:gd name="T47" fmla="*/ 257579 h 699"/>
              <a:gd name="T48" fmla="*/ 436079 w 3284"/>
              <a:gd name="T49" fmla="*/ 240257 h 699"/>
              <a:gd name="T50" fmla="*/ 484281 w 3284"/>
              <a:gd name="T51" fmla="*/ 140840 h 699"/>
              <a:gd name="T52" fmla="*/ 434949 w 3284"/>
              <a:gd name="T53" fmla="*/ 112597 h 699"/>
              <a:gd name="T54" fmla="*/ 422899 w 3284"/>
              <a:gd name="T55" fmla="*/ 35022 h 699"/>
              <a:gd name="T56" fmla="*/ 493319 w 3284"/>
              <a:gd name="T57" fmla="*/ 28997 h 699"/>
              <a:gd name="T58" fmla="*/ 442481 w 3284"/>
              <a:gd name="T59" fmla="*/ 138581 h 699"/>
              <a:gd name="T60" fmla="*/ 412731 w 3284"/>
              <a:gd name="T61" fmla="*/ 239127 h 699"/>
              <a:gd name="T62" fmla="*/ 358127 w 3284"/>
              <a:gd name="T63" fmla="*/ 216156 h 699"/>
              <a:gd name="T64" fmla="*/ 939566 w 3284"/>
              <a:gd name="T65" fmla="*/ 115986 h 699"/>
              <a:gd name="T66" fmla="*/ 852199 w 3284"/>
              <a:gd name="T67" fmla="*/ 133685 h 699"/>
              <a:gd name="T68" fmla="*/ 807386 w 3284"/>
              <a:gd name="T69" fmla="*/ 242893 h 699"/>
              <a:gd name="T70" fmla="*/ 859731 w 3284"/>
              <a:gd name="T71" fmla="*/ 259462 h 699"/>
              <a:gd name="T72" fmla="*/ 862367 w 3284"/>
              <a:gd name="T73" fmla="*/ 239880 h 699"/>
              <a:gd name="T74" fmla="*/ 900778 w 3284"/>
              <a:gd name="T75" fmla="*/ 178498 h 699"/>
              <a:gd name="T76" fmla="*/ 946721 w 3284"/>
              <a:gd name="T77" fmla="*/ 125400 h 699"/>
              <a:gd name="T78" fmla="*/ 852953 w 3284"/>
              <a:gd name="T79" fmla="*/ 168707 h 699"/>
              <a:gd name="T80" fmla="*/ 909439 w 3284"/>
              <a:gd name="T81" fmla="*/ 129166 h 699"/>
              <a:gd name="T82" fmla="*/ 1220871 w 3284"/>
              <a:gd name="T83" fmla="*/ 10921 h 699"/>
              <a:gd name="T84" fmla="*/ 1113546 w 3284"/>
              <a:gd name="T85" fmla="*/ 70797 h 699"/>
              <a:gd name="T86" fmla="*/ 1019777 w 3284"/>
              <a:gd name="T87" fmla="*/ 134438 h 699"/>
              <a:gd name="T88" fmla="*/ 961784 w 3284"/>
              <a:gd name="T89" fmla="*/ 238374 h 699"/>
              <a:gd name="T90" fmla="*/ 1014129 w 3284"/>
              <a:gd name="T91" fmla="*/ 258709 h 699"/>
              <a:gd name="T92" fmla="*/ 1063460 w 3284"/>
              <a:gd name="T93" fmla="*/ 261722 h 699"/>
              <a:gd name="T94" fmla="*/ 1111286 w 3284"/>
              <a:gd name="T95" fmla="*/ 237997 h 699"/>
              <a:gd name="T96" fmla="*/ 1147438 w 3284"/>
              <a:gd name="T97" fmla="*/ 58746 h 699"/>
              <a:gd name="T98" fmla="*/ 1218235 w 3284"/>
              <a:gd name="T99" fmla="*/ 36151 h 699"/>
              <a:gd name="T100" fmla="*/ 1077770 w 3284"/>
              <a:gd name="T101" fmla="*/ 181511 h 699"/>
              <a:gd name="T102" fmla="*/ 1005467 w 3284"/>
              <a:gd name="T103" fmla="*/ 235738 h 699"/>
              <a:gd name="T104" fmla="*/ 1016388 w 3284"/>
              <a:gd name="T105" fmla="*/ 160422 h 699"/>
              <a:gd name="T106" fmla="*/ 1093587 w 3284"/>
              <a:gd name="T107" fmla="*/ 131049 h 699"/>
              <a:gd name="T108" fmla="*/ 707969 w 3284"/>
              <a:gd name="T109" fmla="*/ 123141 h 699"/>
              <a:gd name="T110" fmla="*/ 646587 w 3284"/>
              <a:gd name="T111" fmla="*/ 231219 h 699"/>
              <a:gd name="T112" fmla="*/ 684998 w 3284"/>
              <a:gd name="T113" fmla="*/ 262475 h 699"/>
              <a:gd name="T114" fmla="*/ 718514 w 3284"/>
              <a:gd name="T115" fmla="*/ 237621 h 699"/>
              <a:gd name="T116" fmla="*/ 685375 w 3284"/>
              <a:gd name="T117" fmla="*/ 199586 h 699"/>
              <a:gd name="T118" fmla="*/ 788934 w 3284"/>
              <a:gd name="T119" fmla="*/ 133309 h 699"/>
              <a:gd name="T120" fmla="*/ 688011 w 3284"/>
              <a:gd name="T121" fmla="*/ 188289 h 699"/>
              <a:gd name="T122" fmla="*/ 745251 w 3284"/>
              <a:gd name="T123" fmla="*/ 125400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8"/>
          <p:cNvGrpSpPr>
            <a:grpSpLocks/>
          </p:cNvGrpSpPr>
          <p:nvPr userDrawn="1"/>
        </p:nvGrpSpPr>
        <p:grpSpPr bwMode="auto">
          <a:xfrm>
            <a:off x="971550" y="0"/>
            <a:ext cx="619125" cy="6300788"/>
            <a:chOff x="2771800" y="0"/>
            <a:chExt cx="619160" cy="6300000"/>
          </a:xfrm>
        </p:grpSpPr>
        <p:sp>
          <p:nvSpPr>
            <p:cNvPr id="5" name="양쪽 모서리가 둥근 사각형 4"/>
            <p:cNvSpPr/>
            <p:nvPr userDrawn="1"/>
          </p:nvSpPr>
          <p:spPr>
            <a:xfrm flipV="1">
              <a:off x="2771800" y="0"/>
              <a:ext cx="125420" cy="5939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양쪽 모서리가 둥근 사각형 5"/>
            <p:cNvSpPr/>
            <p:nvPr userDrawn="1"/>
          </p:nvSpPr>
          <p:spPr>
            <a:xfrm flipV="1">
              <a:off x="2895632" y="0"/>
              <a:ext cx="125420" cy="61206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양쪽 모서리가 둥근 사각형 6"/>
            <p:cNvSpPr/>
            <p:nvPr userDrawn="1"/>
          </p:nvSpPr>
          <p:spPr>
            <a:xfrm flipV="1">
              <a:off x="3017877" y="0"/>
              <a:ext cx="127007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양쪽 모서리가 둥근 사각형 7"/>
            <p:cNvSpPr/>
            <p:nvPr userDrawn="1"/>
          </p:nvSpPr>
          <p:spPr>
            <a:xfrm flipV="1">
              <a:off x="3141709" y="0"/>
              <a:ext cx="125419" cy="61920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양쪽 모서리가 둥근 사각형 8"/>
            <p:cNvSpPr/>
            <p:nvPr userDrawn="1"/>
          </p:nvSpPr>
          <p:spPr>
            <a:xfrm flipV="1">
              <a:off x="3265541" y="0"/>
              <a:ext cx="125419" cy="604761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128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rgbClr val="8E3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652989 w 3284"/>
              <a:gd name="T1" fmla="*/ 101676 h 699"/>
              <a:gd name="T2" fmla="*/ 592736 w 3284"/>
              <a:gd name="T3" fmla="*/ 115233 h 699"/>
              <a:gd name="T4" fmla="*/ 514031 w 3284"/>
              <a:gd name="T5" fmla="*/ 152137 h 699"/>
              <a:gd name="T6" fmla="*/ 543404 w 3284"/>
              <a:gd name="T7" fmla="*/ 176615 h 699"/>
              <a:gd name="T8" fmla="*/ 611565 w 3284"/>
              <a:gd name="T9" fmla="*/ 143100 h 699"/>
              <a:gd name="T10" fmla="*/ 238375 w 3284"/>
              <a:gd name="T11" fmla="*/ 53851 h 699"/>
              <a:gd name="T12" fmla="*/ 227831 w 3284"/>
              <a:gd name="T13" fmla="*/ 65525 h 699"/>
              <a:gd name="T14" fmla="*/ 65525 w 3284"/>
              <a:gd name="T15" fmla="*/ 66654 h 699"/>
              <a:gd name="T16" fmla="*/ 0 w 3284"/>
              <a:gd name="T17" fmla="*/ 169837 h 699"/>
              <a:gd name="T18" fmla="*/ 35022 w 3284"/>
              <a:gd name="T19" fmla="*/ 212390 h 699"/>
              <a:gd name="T20" fmla="*/ 21465 w 3284"/>
              <a:gd name="T21" fmla="*/ 181511 h 699"/>
              <a:gd name="T22" fmla="*/ 45566 w 3284"/>
              <a:gd name="T23" fmla="*/ 94144 h 699"/>
              <a:gd name="T24" fmla="*/ 169837 w 3284"/>
              <a:gd name="T25" fmla="*/ 60629 h 699"/>
              <a:gd name="T26" fmla="*/ 229713 w 3284"/>
              <a:gd name="T27" fmla="*/ 165318 h 699"/>
              <a:gd name="T28" fmla="*/ 157787 w 3284"/>
              <a:gd name="T29" fmla="*/ 244023 h 699"/>
              <a:gd name="T30" fmla="*/ 117493 w 3284"/>
              <a:gd name="T31" fmla="*/ 178875 h 699"/>
              <a:gd name="T32" fmla="*/ 106572 w 3284"/>
              <a:gd name="T33" fmla="*/ 88872 h 699"/>
              <a:gd name="T34" fmla="*/ 61382 w 3284"/>
              <a:gd name="T35" fmla="*/ 242516 h 699"/>
              <a:gd name="T36" fmla="*/ 146489 w 3284"/>
              <a:gd name="T37" fmla="*/ 258709 h 699"/>
              <a:gd name="T38" fmla="*/ 255321 w 3284"/>
              <a:gd name="T39" fmla="*/ 187536 h 699"/>
              <a:gd name="T40" fmla="*/ 494449 w 3284"/>
              <a:gd name="T41" fmla="*/ 24101 h 699"/>
              <a:gd name="T42" fmla="*/ 423652 w 3284"/>
              <a:gd name="T43" fmla="*/ 22218 h 699"/>
              <a:gd name="T44" fmla="*/ 360387 w 3284"/>
              <a:gd name="T45" fmla="*/ 102053 h 699"/>
              <a:gd name="T46" fmla="*/ 346453 w 3284"/>
              <a:gd name="T47" fmla="*/ 257579 h 699"/>
              <a:gd name="T48" fmla="*/ 436079 w 3284"/>
              <a:gd name="T49" fmla="*/ 240257 h 699"/>
              <a:gd name="T50" fmla="*/ 484281 w 3284"/>
              <a:gd name="T51" fmla="*/ 140840 h 699"/>
              <a:gd name="T52" fmla="*/ 434949 w 3284"/>
              <a:gd name="T53" fmla="*/ 112597 h 699"/>
              <a:gd name="T54" fmla="*/ 422899 w 3284"/>
              <a:gd name="T55" fmla="*/ 35022 h 699"/>
              <a:gd name="T56" fmla="*/ 493319 w 3284"/>
              <a:gd name="T57" fmla="*/ 28997 h 699"/>
              <a:gd name="T58" fmla="*/ 442481 w 3284"/>
              <a:gd name="T59" fmla="*/ 138581 h 699"/>
              <a:gd name="T60" fmla="*/ 412731 w 3284"/>
              <a:gd name="T61" fmla="*/ 239127 h 699"/>
              <a:gd name="T62" fmla="*/ 358127 w 3284"/>
              <a:gd name="T63" fmla="*/ 216156 h 699"/>
              <a:gd name="T64" fmla="*/ 939566 w 3284"/>
              <a:gd name="T65" fmla="*/ 115986 h 699"/>
              <a:gd name="T66" fmla="*/ 852199 w 3284"/>
              <a:gd name="T67" fmla="*/ 133685 h 699"/>
              <a:gd name="T68" fmla="*/ 807386 w 3284"/>
              <a:gd name="T69" fmla="*/ 242893 h 699"/>
              <a:gd name="T70" fmla="*/ 859731 w 3284"/>
              <a:gd name="T71" fmla="*/ 259462 h 699"/>
              <a:gd name="T72" fmla="*/ 862367 w 3284"/>
              <a:gd name="T73" fmla="*/ 239880 h 699"/>
              <a:gd name="T74" fmla="*/ 900778 w 3284"/>
              <a:gd name="T75" fmla="*/ 178498 h 699"/>
              <a:gd name="T76" fmla="*/ 946721 w 3284"/>
              <a:gd name="T77" fmla="*/ 125400 h 699"/>
              <a:gd name="T78" fmla="*/ 852953 w 3284"/>
              <a:gd name="T79" fmla="*/ 168707 h 699"/>
              <a:gd name="T80" fmla="*/ 909439 w 3284"/>
              <a:gd name="T81" fmla="*/ 129166 h 699"/>
              <a:gd name="T82" fmla="*/ 1220871 w 3284"/>
              <a:gd name="T83" fmla="*/ 10921 h 699"/>
              <a:gd name="T84" fmla="*/ 1113546 w 3284"/>
              <a:gd name="T85" fmla="*/ 70797 h 699"/>
              <a:gd name="T86" fmla="*/ 1019777 w 3284"/>
              <a:gd name="T87" fmla="*/ 134438 h 699"/>
              <a:gd name="T88" fmla="*/ 961784 w 3284"/>
              <a:gd name="T89" fmla="*/ 238374 h 699"/>
              <a:gd name="T90" fmla="*/ 1014129 w 3284"/>
              <a:gd name="T91" fmla="*/ 258709 h 699"/>
              <a:gd name="T92" fmla="*/ 1063460 w 3284"/>
              <a:gd name="T93" fmla="*/ 261722 h 699"/>
              <a:gd name="T94" fmla="*/ 1111286 w 3284"/>
              <a:gd name="T95" fmla="*/ 237997 h 699"/>
              <a:gd name="T96" fmla="*/ 1147438 w 3284"/>
              <a:gd name="T97" fmla="*/ 58746 h 699"/>
              <a:gd name="T98" fmla="*/ 1218235 w 3284"/>
              <a:gd name="T99" fmla="*/ 36151 h 699"/>
              <a:gd name="T100" fmla="*/ 1077770 w 3284"/>
              <a:gd name="T101" fmla="*/ 181511 h 699"/>
              <a:gd name="T102" fmla="*/ 1005467 w 3284"/>
              <a:gd name="T103" fmla="*/ 235738 h 699"/>
              <a:gd name="T104" fmla="*/ 1016388 w 3284"/>
              <a:gd name="T105" fmla="*/ 160422 h 699"/>
              <a:gd name="T106" fmla="*/ 1093587 w 3284"/>
              <a:gd name="T107" fmla="*/ 131049 h 699"/>
              <a:gd name="T108" fmla="*/ 707969 w 3284"/>
              <a:gd name="T109" fmla="*/ 123141 h 699"/>
              <a:gd name="T110" fmla="*/ 646587 w 3284"/>
              <a:gd name="T111" fmla="*/ 231219 h 699"/>
              <a:gd name="T112" fmla="*/ 684998 w 3284"/>
              <a:gd name="T113" fmla="*/ 262475 h 699"/>
              <a:gd name="T114" fmla="*/ 718514 w 3284"/>
              <a:gd name="T115" fmla="*/ 237621 h 699"/>
              <a:gd name="T116" fmla="*/ 685375 w 3284"/>
              <a:gd name="T117" fmla="*/ 199586 h 699"/>
              <a:gd name="T118" fmla="*/ 788934 w 3284"/>
              <a:gd name="T119" fmla="*/ 133309 h 699"/>
              <a:gd name="T120" fmla="*/ 688011 w 3284"/>
              <a:gd name="T121" fmla="*/ 188289 h 699"/>
              <a:gd name="T122" fmla="*/ 745251 w 3284"/>
              <a:gd name="T123" fmla="*/ 125400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8"/>
          <p:cNvGrpSpPr>
            <a:grpSpLocks/>
          </p:cNvGrpSpPr>
          <p:nvPr userDrawn="1"/>
        </p:nvGrpSpPr>
        <p:grpSpPr bwMode="auto">
          <a:xfrm>
            <a:off x="971550" y="0"/>
            <a:ext cx="619125" cy="6300788"/>
            <a:chOff x="2771800" y="0"/>
            <a:chExt cx="619160" cy="6300000"/>
          </a:xfrm>
        </p:grpSpPr>
        <p:sp>
          <p:nvSpPr>
            <p:cNvPr id="5" name="양쪽 모서리가 둥근 사각형 4"/>
            <p:cNvSpPr/>
            <p:nvPr userDrawn="1"/>
          </p:nvSpPr>
          <p:spPr>
            <a:xfrm flipV="1">
              <a:off x="2771800" y="0"/>
              <a:ext cx="125420" cy="5939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양쪽 모서리가 둥근 사각형 5"/>
            <p:cNvSpPr/>
            <p:nvPr userDrawn="1"/>
          </p:nvSpPr>
          <p:spPr>
            <a:xfrm flipV="1">
              <a:off x="2895632" y="0"/>
              <a:ext cx="125420" cy="61206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양쪽 모서리가 둥근 사각형 6"/>
            <p:cNvSpPr/>
            <p:nvPr userDrawn="1"/>
          </p:nvSpPr>
          <p:spPr>
            <a:xfrm flipV="1">
              <a:off x="3017877" y="0"/>
              <a:ext cx="127007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양쪽 모서리가 둥근 사각형 7"/>
            <p:cNvSpPr/>
            <p:nvPr userDrawn="1"/>
          </p:nvSpPr>
          <p:spPr>
            <a:xfrm flipV="1">
              <a:off x="3141709" y="0"/>
              <a:ext cx="125419" cy="61920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양쪽 모서리가 둥근 사각형 8"/>
            <p:cNvSpPr/>
            <p:nvPr userDrawn="1"/>
          </p:nvSpPr>
          <p:spPr>
            <a:xfrm flipV="1">
              <a:off x="3265541" y="0"/>
              <a:ext cx="125419" cy="604761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166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92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/>
            </a:lvl1pPr>
          </a:lstStyle>
          <a:p>
            <a:pPr>
              <a:defRPr/>
            </a:pPr>
            <a:fld id="{905230AC-8233-432C-8372-41844AAC39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5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seokchoi/SejongTree2Dependency" TargetMode="External"/><Relationship Id="rId4" Type="http://schemas.openxmlformats.org/officeDocument/2006/relationships/hyperlink" Target="https://github.com/yseokchoi/KoreanDependencyParser" TargetMode="External"/><Relationship Id="rId5" Type="http://schemas.openxmlformats.org/officeDocument/2006/relationships/hyperlink" Target="http://download.pytorch.org/whl/cpu/torch-0.4.1-cp36-cp36m-win_amd64.whl" TargetMode="External"/><Relationship Id="rId6" Type="http://schemas.openxmlformats.org/officeDocument/2006/relationships/hyperlink" Target="http://download.pytorch.org/whl/cpu/torch-0.4.1-cp37-cp37m-win_amd64.whl" TargetMode="External"/><Relationship Id="rId7" Type="http://schemas.openxmlformats.org/officeDocument/2006/relationships/image" Target="../media/image7.gi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niversaldependencies.org/u/pos/index.html" TargetMode="External"/><Relationship Id="rId4" Type="http://schemas.openxmlformats.org/officeDocument/2006/relationships/hyperlink" Target="http://universaldependencies.org/u/feat/index.html" TargetMode="External"/><Relationship Id="rId5" Type="http://schemas.openxmlformats.org/officeDocument/2006/relationships/hyperlink" Target="http://universaldependencies.org/ext-feat-index.html" TargetMode="External"/><Relationship Id="rId6" Type="http://schemas.openxmlformats.org/officeDocument/2006/relationships/hyperlink" Target="http://universaldependencies.org/u/dep/index.html" TargetMode="External"/><Relationship Id="rId7" Type="http://schemas.openxmlformats.org/officeDocument/2006/relationships/hyperlink" Target="http://universaldependencies.org/u/dep/root.html" TargetMode="External"/><Relationship Id="rId8" Type="http://schemas.openxmlformats.org/officeDocument/2006/relationships/image" Target="../media/image7.gi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268" y="174203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1D62F0"/>
                </a:solidFill>
                <a:latin typeface="Malgun Gothic" charset="-127"/>
                <a:ea typeface="Malgun Gothic" charset="-127"/>
                <a:cs typeface="Malgun Gothic" charset="-127"/>
              </a:rPr>
              <a:t>Dependency Parsing</a:t>
            </a:r>
            <a:r>
              <a:rPr lang="ko-KR" altLang="en-US" sz="3600" dirty="0" smtClean="0">
                <a:solidFill>
                  <a:srgbClr val="1D62F0"/>
                </a:solidFill>
                <a:latin typeface="Malgun Gothic" charset="-127"/>
                <a:ea typeface="Malgun Gothic" charset="-127"/>
                <a:cs typeface="Malgun Gothic" charset="-127"/>
              </a:rPr>
              <a:t>을 위한</a:t>
            </a:r>
            <a:endParaRPr lang="en-US" altLang="ko-KR" sz="3600" dirty="0" smtClean="0">
              <a:solidFill>
                <a:srgbClr val="1D62F0"/>
              </a:solidFill>
              <a:latin typeface="Malgun Gothic" charset="-127"/>
              <a:ea typeface="Malgun Gothic" charset="-127"/>
              <a:cs typeface="Malgun Gothic" charset="-127"/>
            </a:endParaRPr>
          </a:p>
          <a:p>
            <a:pPr algn="ctr"/>
            <a:r>
              <a:rPr lang="ko-KR" altLang="en-US" sz="3600" dirty="0" smtClean="0">
                <a:solidFill>
                  <a:srgbClr val="1D62F0"/>
                </a:solidFill>
                <a:latin typeface="Malgun Gothic" charset="-127"/>
                <a:ea typeface="Malgun Gothic" charset="-127"/>
                <a:cs typeface="Malgun Gothic" charset="-127"/>
              </a:rPr>
              <a:t>데이터 구축 실습</a:t>
            </a:r>
            <a:endParaRPr lang="en-US" altLang="ko-KR" sz="2400" dirty="0" smtClean="0">
              <a:solidFill>
                <a:srgbClr val="1D62F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1520" y="443711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Malgun Gothic" charset="-127"/>
                <a:ea typeface="Malgun Gothic" charset="-127"/>
                <a:cs typeface="Malgun Gothic" charset="-127"/>
              </a:rPr>
              <a:t>2018.</a:t>
            </a:r>
            <a:r>
              <a:rPr lang="ko-KR" altLang="en-US" b="1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en-US" altLang="ko-KR" b="1" dirty="0" smtClean="0">
                <a:latin typeface="Malgun Gothic" charset="-127"/>
                <a:ea typeface="Malgun Gothic" charset="-127"/>
                <a:cs typeface="Malgun Gothic" charset="-127"/>
              </a:rPr>
              <a:t>08.</a:t>
            </a:r>
            <a:endParaRPr lang="en-US" altLang="ko-KR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15616" y="1124744"/>
            <a:ext cx="7128792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71600" y="3933056"/>
            <a:ext cx="7416824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15616" y="1172369"/>
            <a:ext cx="7128792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580112" y="49411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smtClean="0">
                <a:latin typeface="Malgun Gothic" charset="-127"/>
                <a:ea typeface="Malgun Gothic" charset="-127"/>
                <a:cs typeface="Malgun Gothic" charset="-127"/>
              </a:rPr>
              <a:t>최용석</a:t>
            </a:r>
            <a:endParaRPr lang="en-US" altLang="ko-KR" b="1" dirty="0">
              <a:latin typeface="Malgun Gothic" charset="-127"/>
              <a:ea typeface="Malgun Gothic" charset="-127"/>
              <a:cs typeface="Malgun Gothic" charset="-127"/>
            </a:endParaRPr>
          </a:p>
          <a:p>
            <a:r>
              <a:rPr lang="ko-KR" altLang="en-US" b="1" dirty="0">
                <a:latin typeface="Malgun Gothic" charset="-127"/>
                <a:ea typeface="Malgun Gothic" charset="-127"/>
                <a:cs typeface="Malgun Gothic" charset="-127"/>
              </a:rPr>
              <a:t>충남대학교</a:t>
            </a:r>
            <a:endParaRPr lang="en-US" altLang="ko-KR" b="1" dirty="0">
              <a:latin typeface="Malgun Gothic" charset="-127"/>
              <a:ea typeface="Malgun Gothic" charset="-127"/>
              <a:cs typeface="Malgun Gothic" charset="-127"/>
            </a:endParaRPr>
          </a:p>
          <a:p>
            <a:r>
              <a:rPr lang="ko-KR" altLang="en-US" b="1" dirty="0">
                <a:latin typeface="Malgun Gothic" charset="-127"/>
                <a:ea typeface="Malgun Gothic" charset="-127"/>
                <a:cs typeface="Malgun Gothic" charset="-127"/>
              </a:rPr>
              <a:t>정보검색 및 지식공학 </a:t>
            </a:r>
            <a:r>
              <a:rPr lang="ko-KR" altLang="en-US" b="1" dirty="0" smtClean="0">
                <a:latin typeface="Malgun Gothic" charset="-127"/>
                <a:ea typeface="Malgun Gothic" charset="-127"/>
                <a:cs typeface="Malgun Gothic" charset="-127"/>
              </a:rPr>
              <a:t>연구실 </a:t>
            </a:r>
            <a:endParaRPr lang="en-US" altLang="ko-KR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5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latin typeface="Malgun Gothic" charset="-127"/>
                <a:ea typeface="Malgun Gothic" charset="-127"/>
                <a:cs typeface="Malgun Gothic" charset="-127"/>
              </a:rPr>
              <a:t>CONLL-U </a:t>
            </a: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Format </a:t>
            </a:r>
            <a:r>
              <a:rPr lang="ko-KR" altLang="en-US" sz="1200" dirty="0" smtClean="0">
                <a:latin typeface="Malgun Gothic" charset="-127"/>
                <a:ea typeface="Malgun Gothic" charset="-127"/>
                <a:cs typeface="Malgun Gothic" charset="-127"/>
              </a:rPr>
              <a:t>예제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80" name="내용 개체 틀 2"/>
          <p:cNvSpPr txBox="1">
            <a:spLocks/>
          </p:cNvSpPr>
          <p:nvPr/>
        </p:nvSpPr>
        <p:spPr>
          <a:xfrm>
            <a:off x="323528" y="1628801"/>
            <a:ext cx="8712968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Tx/>
              <a:buNone/>
              <a:defRPr/>
            </a:pPr>
            <a:endParaRPr kumimoji="0" lang="en-US" altLang="ko-KR" sz="1400" dirty="0" smtClean="0">
              <a:cs typeface=""/>
            </a:endParaRP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Tx/>
              <a:buNone/>
              <a:defRPr/>
            </a:pPr>
            <a:endParaRPr kumimoji="0" lang="en-US" altLang="ko-KR" sz="1400" dirty="0">
              <a:cs typeface=""/>
            </a:endParaRP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Tx/>
              <a:buNone/>
              <a:defRPr/>
            </a:pPr>
            <a:r>
              <a:rPr kumimoji="0" lang="en-US" altLang="ko-KR" sz="1200" dirty="0" smtClean="0">
                <a:cs typeface=""/>
              </a:rPr>
              <a:t>#SENTID:1</a:t>
            </a: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Tx/>
              <a:buNone/>
              <a:defRPr/>
            </a:pPr>
            <a:r>
              <a:rPr kumimoji="0" lang="en-US" altLang="ko-KR" sz="1200" dirty="0" smtClean="0">
                <a:cs typeface=""/>
              </a:rPr>
              <a:t>#</a:t>
            </a:r>
            <a:r>
              <a:rPr kumimoji="0" lang="en-US" altLang="ko-KR" sz="1200" dirty="0" err="1" smtClean="0">
                <a:cs typeface=""/>
              </a:rPr>
              <a:t>FILE:practice.txt</a:t>
            </a:r>
            <a:endParaRPr kumimoji="0" lang="en-US" altLang="ko-KR" sz="1200" dirty="0" smtClean="0">
              <a:cs typeface=""/>
            </a:endParaRP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Tx/>
              <a:buNone/>
              <a:defRPr/>
            </a:pPr>
            <a:r>
              <a:rPr kumimoji="0" lang="en-US" altLang="ko-KR" sz="1200" dirty="0" smtClean="0">
                <a:cs typeface=""/>
              </a:rPr>
              <a:t>#ORGSENT:</a:t>
            </a:r>
            <a:r>
              <a:rPr kumimoji="0" lang="ko-KR" altLang="en-US" sz="1200" dirty="0" smtClean="0">
                <a:cs typeface=""/>
              </a:rPr>
              <a:t> 자신의 가치관을 정돈하고 다른 친구가 문제를 해결할 수 있도록 돕는다는 것이다</a:t>
            </a:r>
            <a:r>
              <a:rPr kumimoji="0" lang="en-US" altLang="ko-KR" sz="1200" dirty="0" smtClean="0">
                <a:cs typeface=""/>
              </a:rPr>
              <a:t>.</a:t>
            </a:r>
          </a:p>
          <a:p>
            <a:pPr lvl="1" indent="-457200" fontAlgn="auto">
              <a:lnSpc>
                <a:spcPct val="50000"/>
              </a:lnSpc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noProof="0" dirty="0" smtClean="0">
              <a:cs typeface=""/>
            </a:endParaRP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85187"/>
              </p:ext>
            </p:extLst>
          </p:nvPr>
        </p:nvGraphicFramePr>
        <p:xfrm>
          <a:off x="575556" y="2780929"/>
          <a:ext cx="7992888" cy="312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2056">
                  <a:extLst>
                    <a:ext uri="{9D8B030D-6E8A-4147-A177-3AD203B41FA5}">
                      <a16:colId xmlns="" xmlns:a16="http://schemas.microsoft.com/office/drawing/2014/main" val="3236101284"/>
                    </a:ext>
                  </a:extLst>
                </a:gridCol>
                <a:gridCol w="1045347">
                  <a:extLst>
                    <a:ext uri="{9D8B030D-6E8A-4147-A177-3AD203B41FA5}">
                      <a16:colId xmlns="" xmlns:a16="http://schemas.microsoft.com/office/drawing/2014/main" val="1130165"/>
                    </a:ext>
                  </a:extLst>
                </a:gridCol>
                <a:gridCol w="1125758">
                  <a:extLst>
                    <a:ext uri="{9D8B030D-6E8A-4147-A177-3AD203B41FA5}">
                      <a16:colId xmlns="" xmlns:a16="http://schemas.microsoft.com/office/drawing/2014/main" val="1172920600"/>
                    </a:ext>
                  </a:extLst>
                </a:gridCol>
                <a:gridCol w="883223">
                  <a:extLst>
                    <a:ext uri="{9D8B030D-6E8A-4147-A177-3AD203B41FA5}">
                      <a16:colId xmlns="" xmlns:a16="http://schemas.microsoft.com/office/drawing/2014/main" val="1906547866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4159204393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561342144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298184490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3258186521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352572197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3395508017"/>
                    </a:ext>
                  </a:extLst>
                </a:gridCol>
              </a:tblGrid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#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FORM</a:t>
                      </a:r>
                      <a:endParaRPr lang="ko-KR" altLang="en-US" sz="10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LEMMA</a:t>
                      </a:r>
                      <a:endParaRPr lang="ko-KR" altLang="en-US" sz="10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UPOSTAG</a:t>
                      </a:r>
                      <a:endParaRPr lang="ko-KR" altLang="en-US" sz="10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XPOSTAG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FEATS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HEAD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DEPREL</a:t>
                      </a:r>
                      <a:r>
                        <a:rPr lang="ko-KR" altLang="en-US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*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DEPS</a:t>
                      </a:r>
                      <a:endParaRPr lang="ko-KR" altLang="en-US" sz="7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MISC</a:t>
                      </a:r>
                      <a:endParaRPr lang="ko-KR" altLang="en-US" sz="7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90165849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자신의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자신 의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+JKG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nmod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31033226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가치관을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가치관 을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JKO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3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obj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1297086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3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정돈하고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정돈 하 고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VERB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XSV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+EC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7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advcl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8535634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4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다른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다른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ADJ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MM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5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amod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71277599"/>
                  </a:ext>
                </a:extLst>
              </a:tr>
              <a:tr h="248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5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친구가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친구 가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JKS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7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nsubj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6777145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6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문제를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문제 를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JKO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7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obj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42165844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7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해결할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해결 하 ㄹ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VERB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XSV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ETM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10</a:t>
                      </a:r>
                      <a:endParaRPr lang="ko-KR" altLang="en-US" sz="1200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advcl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95310594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8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수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수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NNB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7</a:t>
                      </a:r>
                      <a:endParaRPr lang="ko-KR" altLang="en-US" sz="1200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aux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13298241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9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있도록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있 도록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VERB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VV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EC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8</a:t>
                      </a:r>
                      <a:endParaRPr lang="ko-KR" altLang="en-US" sz="1200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aux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85566057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10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돕는다는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돕 는다는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VERB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VV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ETM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0</a:t>
                      </a:r>
                      <a:endParaRPr lang="ko-KR" altLang="en-US" sz="1200" b="1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root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9485316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11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것이다</a:t>
                      </a:r>
                      <a:r>
                        <a:rPr lang="en-US" altLang="ko-KR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.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것 이 다 </a:t>
                      </a:r>
                      <a:r>
                        <a:rPr lang="en-US" altLang="ko-KR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.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NNB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VCP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EF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SF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10</a:t>
                      </a:r>
                      <a:endParaRPr lang="ko-KR" altLang="en-US" sz="1200" b="1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aux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51110696"/>
                  </a:ext>
                </a:extLst>
              </a:tr>
            </a:tbl>
          </a:graphicData>
        </a:graphic>
      </p:graphicFrame>
      <p:pic>
        <p:nvPicPr>
          <p:cNvPr id="10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08304" y="5796345"/>
            <a:ext cx="139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* 변경될 수 있음 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48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latin typeface="Malgun Gothic" charset="-127"/>
                <a:ea typeface="Malgun Gothic" charset="-127"/>
                <a:cs typeface="Malgun Gothic" charset="-127"/>
              </a:rPr>
              <a:t>CONLL-U </a:t>
            </a: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Format </a:t>
            </a:r>
            <a:r>
              <a:rPr lang="ko-KR" altLang="en-US" sz="1200" dirty="0" smtClean="0">
                <a:latin typeface="Malgun Gothic" charset="-127"/>
                <a:ea typeface="Malgun Gothic" charset="-127"/>
                <a:cs typeface="Malgun Gothic" charset="-127"/>
              </a:rPr>
              <a:t>예제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80" name="내용 개체 틀 2"/>
          <p:cNvSpPr txBox="1">
            <a:spLocks/>
          </p:cNvSpPr>
          <p:nvPr/>
        </p:nvSpPr>
        <p:spPr>
          <a:xfrm>
            <a:off x="323528" y="1628801"/>
            <a:ext cx="8712968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Tx/>
              <a:buNone/>
              <a:defRPr/>
            </a:pPr>
            <a:r>
              <a:rPr kumimoji="0" lang="en-US" altLang="ko-KR" sz="1200" dirty="0" smtClean="0">
                <a:cs typeface=""/>
              </a:rPr>
              <a:t>#SENTID:6</a:t>
            </a: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Tx/>
              <a:buNone/>
              <a:defRPr/>
            </a:pPr>
            <a:r>
              <a:rPr kumimoji="0" lang="en-US" altLang="ko-KR" sz="1200" dirty="0" smtClean="0">
                <a:cs typeface=""/>
              </a:rPr>
              <a:t>#</a:t>
            </a:r>
            <a:r>
              <a:rPr kumimoji="0" lang="en-US" altLang="ko-KR" sz="1200" dirty="0" err="1" smtClean="0">
                <a:cs typeface=""/>
              </a:rPr>
              <a:t>FILE:practice.txt</a:t>
            </a:r>
            <a:endParaRPr kumimoji="0" lang="en-US" altLang="ko-KR" sz="1200" dirty="0" smtClean="0">
              <a:cs typeface=""/>
            </a:endParaRP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Tx/>
              <a:buNone/>
              <a:defRPr/>
            </a:pPr>
            <a:r>
              <a:rPr kumimoji="0" lang="en-US" altLang="ko-KR" sz="1200" dirty="0" smtClean="0">
                <a:cs typeface=""/>
              </a:rPr>
              <a:t>#ORGSENT:</a:t>
            </a:r>
            <a:r>
              <a:rPr kumimoji="0" lang="ko-KR" altLang="en-US" sz="1200" dirty="0" smtClean="0">
                <a:cs typeface=""/>
              </a:rPr>
              <a:t> 웅가로는 </a:t>
            </a:r>
            <a:r>
              <a:rPr kumimoji="0" lang="en-US" altLang="ko-KR" sz="1200" dirty="0" smtClean="0">
                <a:cs typeface=""/>
              </a:rPr>
              <a:t>“</a:t>
            </a:r>
            <a:r>
              <a:rPr kumimoji="0" lang="ko-KR" altLang="en-US" sz="1200" dirty="0" smtClean="0">
                <a:cs typeface=""/>
              </a:rPr>
              <a:t>실내 장식품을 디자인할 때 옷을 만들 때와는 다른 해방감을 느낀다</a:t>
            </a:r>
            <a:r>
              <a:rPr kumimoji="0" lang="en-US" altLang="ko-KR" sz="1200" dirty="0" smtClean="0">
                <a:cs typeface=""/>
              </a:rPr>
              <a:t>”</a:t>
            </a:r>
            <a:r>
              <a:rPr kumimoji="0" lang="ko-KR" altLang="en-US" sz="1200" dirty="0" smtClean="0">
                <a:cs typeface=""/>
              </a:rPr>
              <a:t>고 말한다</a:t>
            </a:r>
            <a:r>
              <a:rPr kumimoji="0" lang="en-US" altLang="ko-KR" sz="1200" dirty="0" smtClean="0">
                <a:cs typeface=""/>
              </a:rPr>
              <a:t>.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88163"/>
              </p:ext>
            </p:extLst>
          </p:nvPr>
        </p:nvGraphicFramePr>
        <p:xfrm>
          <a:off x="575556" y="2238982"/>
          <a:ext cx="8352928" cy="4084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0166">
                  <a:extLst>
                    <a:ext uri="{9D8B030D-6E8A-4147-A177-3AD203B41FA5}">
                      <a16:colId xmlns="" xmlns:a16="http://schemas.microsoft.com/office/drawing/2014/main" val="3236101284"/>
                    </a:ext>
                  </a:extLst>
                </a:gridCol>
                <a:gridCol w="1092434">
                  <a:extLst>
                    <a:ext uri="{9D8B030D-6E8A-4147-A177-3AD203B41FA5}">
                      <a16:colId xmlns="" xmlns:a16="http://schemas.microsoft.com/office/drawing/2014/main" val="1130165"/>
                    </a:ext>
                  </a:extLst>
                </a:gridCol>
                <a:gridCol w="1176468">
                  <a:extLst>
                    <a:ext uri="{9D8B030D-6E8A-4147-A177-3AD203B41FA5}">
                      <a16:colId xmlns="" xmlns:a16="http://schemas.microsoft.com/office/drawing/2014/main" val="1172920600"/>
                    </a:ext>
                  </a:extLst>
                </a:gridCol>
                <a:gridCol w="923008">
                  <a:extLst>
                    <a:ext uri="{9D8B030D-6E8A-4147-A177-3AD203B41FA5}">
                      <a16:colId xmlns="" xmlns:a16="http://schemas.microsoft.com/office/drawing/2014/main" val="1906547866"/>
                    </a:ext>
                  </a:extLst>
                </a:gridCol>
                <a:gridCol w="1279278">
                  <a:extLst>
                    <a:ext uri="{9D8B030D-6E8A-4147-A177-3AD203B41FA5}">
                      <a16:colId xmlns="" xmlns:a16="http://schemas.microsoft.com/office/drawing/2014/main" val="4159204393"/>
                    </a:ext>
                  </a:extLst>
                </a:gridCol>
                <a:gridCol w="489135">
                  <a:extLst>
                    <a:ext uri="{9D8B030D-6E8A-4147-A177-3AD203B41FA5}">
                      <a16:colId xmlns="" xmlns:a16="http://schemas.microsoft.com/office/drawing/2014/main" val="561342144"/>
                    </a:ext>
                  </a:extLst>
                </a:gridCol>
                <a:gridCol w="714890">
                  <a:extLst>
                    <a:ext uri="{9D8B030D-6E8A-4147-A177-3AD203B41FA5}">
                      <a16:colId xmlns="" xmlns:a16="http://schemas.microsoft.com/office/drawing/2014/main" val="2298184490"/>
                    </a:ext>
                  </a:extLst>
                </a:gridCol>
                <a:gridCol w="798523">
                  <a:extLst>
                    <a:ext uri="{9D8B030D-6E8A-4147-A177-3AD203B41FA5}">
                      <a16:colId xmlns="" xmlns:a16="http://schemas.microsoft.com/office/drawing/2014/main" val="3258186521"/>
                    </a:ext>
                  </a:extLst>
                </a:gridCol>
                <a:gridCol w="437708">
                  <a:extLst>
                    <a:ext uri="{9D8B030D-6E8A-4147-A177-3AD203B41FA5}">
                      <a16:colId xmlns="" xmlns:a16="http://schemas.microsoft.com/office/drawing/2014/main" val="3525721971"/>
                    </a:ext>
                  </a:extLst>
                </a:gridCol>
                <a:gridCol w="1021318">
                  <a:extLst>
                    <a:ext uri="{9D8B030D-6E8A-4147-A177-3AD203B41FA5}">
                      <a16:colId xmlns="" xmlns:a16="http://schemas.microsoft.com/office/drawing/2014/main" val="3395508017"/>
                    </a:ext>
                  </a:extLst>
                </a:gridCol>
              </a:tblGrid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#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FORM</a:t>
                      </a:r>
                      <a:endParaRPr lang="ko-KR" altLang="en-US" sz="10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LEMMA</a:t>
                      </a:r>
                      <a:endParaRPr lang="ko-KR" altLang="en-US" sz="10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UPOSTAG</a:t>
                      </a:r>
                      <a:endParaRPr lang="ko-KR" altLang="en-US" sz="10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XPOSTAG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FEATS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HEAD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DEPREL</a:t>
                      </a:r>
                      <a:r>
                        <a:rPr lang="ko-KR" altLang="en-US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*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DEPS</a:t>
                      </a:r>
                      <a:endParaRPr lang="ko-KR" altLang="en-US" sz="7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MISC</a:t>
                      </a:r>
                      <a:endParaRPr lang="ko-KR" altLang="en-US" sz="7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90165849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웅가로는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웅가로 는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PROPN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NNP+JX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15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nsubj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31033226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“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“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PUNCT</a:t>
                      </a:r>
                      <a:endParaRPr lang="ko-KR" altLang="en-US" sz="900" b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SS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12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punct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err="1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SpaceAfter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=No</a:t>
                      </a:r>
                      <a:endParaRPr lang="ko-KR" altLang="en-US" sz="900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1297086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3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실내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실내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4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nmod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8535634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4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장식품을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장식품 을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NNG+JKO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5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obj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71277599"/>
                  </a:ext>
                </a:extLst>
              </a:tr>
              <a:tr h="248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5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디자인할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디자인 하 ㄹ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VERB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NNG+XSV+ETM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6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acl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6777145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6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때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때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12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obl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42165844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7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옷을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옷을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NNG+JKO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8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obj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95310594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8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만들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만들 ㄹ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VERB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VV+ETM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9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acl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13298241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9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때와는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때 와 는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NNG+JKB+JX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10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nsubj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85566057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10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다른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다르 ㄴ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ADJ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VA+ETM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11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acl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9485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11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해방감을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해방감</a:t>
                      </a:r>
                      <a:r>
                        <a:rPr lang="ko-KR" altLang="en-US" sz="1050" b="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을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NNG+JKO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12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obj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5111069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12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느낀다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느끼 ㄴ다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VERB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VV+EC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15</a:t>
                      </a:r>
                      <a:endParaRPr lang="ko-KR" altLang="en-US" sz="1200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ccomp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err="1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SpaceAfter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=No</a:t>
                      </a:r>
                      <a:endParaRPr lang="ko-KR" altLang="en-US" sz="900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13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“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“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PUNCT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SS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12</a:t>
                      </a:r>
                      <a:endParaRPr lang="ko-KR" altLang="en-US" sz="1200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punct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err="1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SpaceAfter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=No</a:t>
                      </a:r>
                      <a:endParaRPr lang="ko-KR" altLang="en-US" sz="900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14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고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고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ADP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JKQ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12</a:t>
                      </a:r>
                      <a:endParaRPr lang="ko-KR" altLang="en-US" sz="1200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case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15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말한다</a:t>
                      </a:r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.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말 하 ㄴ다 </a:t>
                      </a:r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.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VERB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NNG+XSV+EF+SF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0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root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38360" y="6236670"/>
            <a:ext cx="139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* 변경될 수 있음 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2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600"/>
              </a:lnSpc>
            </a:pPr>
            <a:r>
              <a:rPr lang="en-US" altLang="ko-KR" sz="1200" dirty="0" err="1" smtClean="0">
                <a:latin typeface="Malgun Gothic" charset="-127"/>
                <a:ea typeface="Malgun Gothic" charset="-127"/>
                <a:cs typeface="Malgun Gothic" charset="-127"/>
              </a:rPr>
              <a:t>Sejong</a:t>
            </a: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 POS Tag to Universal POS Tag</a:t>
            </a:r>
            <a:endParaRPr lang="ko-KR" altLang="en-US" sz="12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143881"/>
              </p:ext>
            </p:extLst>
          </p:nvPr>
        </p:nvGraphicFramePr>
        <p:xfrm>
          <a:off x="395536" y="1628800"/>
          <a:ext cx="4104456" cy="5090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152"/>
                <a:gridCol w="1368152"/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대분류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세종 품사</a:t>
                      </a:r>
                      <a:r>
                        <a:rPr lang="ko-KR" altLang="en-US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태그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UPOSTAG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체언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 NNB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NNP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PROPN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NR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NUM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NP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PRON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용언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VV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VERB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VA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ADJ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VX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AUX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VCP VCN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ADJ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접두사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XPN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PART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접미사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XSN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PART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XSV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VERB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XSA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ADJ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76964"/>
              </p:ext>
            </p:extLst>
          </p:nvPr>
        </p:nvGraphicFramePr>
        <p:xfrm>
          <a:off x="4931841" y="1628800"/>
          <a:ext cx="3816423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72141"/>
                <a:gridCol w="1272141"/>
                <a:gridCol w="127214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대분류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세종 품사</a:t>
                      </a:r>
                      <a:r>
                        <a:rPr lang="ko-KR" altLang="en-US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태그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UPOSTAG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관형사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MM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DET ADJ NUM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부사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MAG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ADV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MAJ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CCONJ SCONJ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감탄사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IC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INJT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조사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J*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ADP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CCONJ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어미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E*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PART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어근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XR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8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323528" y="1729007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dirty="0" smtClean="0">
                <a:solidFill>
                  <a:srgbClr val="000000"/>
                </a:solidFill>
                <a:cs typeface=""/>
              </a:rPr>
              <a:t>Parameters</a:t>
            </a: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</a:rPr>
              <a:t>root_dir</a:t>
            </a:r>
            <a:r>
              <a:rPr kumimoji="0" lang="en-US" altLang="ko-KR" sz="1800" dirty="0" smtClean="0">
                <a:solidFill>
                  <a:srgbClr val="000000"/>
                </a:solidFill>
              </a:rPr>
              <a:t>: </a:t>
            </a:r>
            <a:r>
              <a:rPr kumimoji="0" lang="ko-KR" altLang="en-US" sz="1800" dirty="0" smtClean="0">
                <a:solidFill>
                  <a:srgbClr val="000000"/>
                </a:solidFill>
              </a:rPr>
              <a:t>세종 코퍼스 폴더 위치</a:t>
            </a:r>
            <a:endParaRPr kumimoji="0" lang="en-US" altLang="ko-KR" sz="1800" dirty="0">
              <a:solidFill>
                <a:srgbClr val="000000"/>
              </a:solidFill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</a:rPr>
              <a:t>file_name</a:t>
            </a:r>
            <a:r>
              <a:rPr kumimoji="0" lang="en-US" altLang="ko-KR" sz="1800" b="1" dirty="0" smtClean="0">
                <a:solidFill>
                  <a:srgbClr val="000000"/>
                </a:solidFill>
              </a:rPr>
              <a:t>(optional)</a:t>
            </a:r>
            <a:r>
              <a:rPr kumimoji="0" lang="en-US" altLang="ko-KR" sz="1800" dirty="0" smtClean="0">
                <a:solidFill>
                  <a:srgbClr val="000000"/>
                </a:solidFill>
              </a:rPr>
              <a:t>: </a:t>
            </a:r>
            <a:r>
              <a:rPr kumimoji="0" lang="ko-KR" altLang="en-US" sz="1800" dirty="0" smtClean="0">
                <a:solidFill>
                  <a:srgbClr val="000000"/>
                </a:solidFill>
              </a:rPr>
              <a:t>세종 코퍼스 파일 이름</a:t>
            </a:r>
            <a:r>
              <a:rPr kumimoji="0" lang="en-US" altLang="ko-KR" sz="1800" dirty="0" smtClean="0">
                <a:solidFill>
                  <a:srgbClr val="000000"/>
                </a:solidFill>
              </a:rPr>
              <a:t>(</a:t>
            </a:r>
            <a:r>
              <a:rPr kumimoji="0" lang="ko-KR" altLang="en-US" sz="1800" dirty="0" smtClean="0">
                <a:solidFill>
                  <a:srgbClr val="000000"/>
                </a:solidFill>
              </a:rPr>
              <a:t>하나의 세종 코퍼스 파일만 읽고자 할때</a:t>
            </a:r>
            <a:r>
              <a:rPr kumimoji="0" lang="en-US" altLang="ko-KR" sz="1800" dirty="0" smtClean="0">
                <a:solidFill>
                  <a:srgbClr val="000000"/>
                </a:solidFill>
              </a:rPr>
              <a:t>)</a:t>
            </a: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cs typeface=""/>
              </a:rPr>
              <a:t>save_file</a:t>
            </a: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: </a:t>
            </a:r>
            <a:r>
              <a:rPr kumimoji="0" lang="ko-KR" altLang="en-US" sz="1800" dirty="0" smtClean="0">
                <a:solidFill>
                  <a:srgbClr val="000000"/>
                </a:solidFill>
                <a:cs typeface=""/>
              </a:rPr>
              <a:t>변환한 구문 구조를 저장할 파일 이름</a:t>
            </a:r>
            <a:endParaRPr kumimoji="0" lang="en-US" altLang="ko-KR" sz="1800" dirty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cs typeface=""/>
              </a:rPr>
              <a:t>head_initial_file</a:t>
            </a: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: head-final </a:t>
            </a:r>
            <a:r>
              <a:rPr kumimoji="0" lang="ko-KR" altLang="en-US" sz="1800" dirty="0" smtClean="0">
                <a:solidFill>
                  <a:srgbClr val="000000"/>
                </a:solidFill>
                <a:cs typeface=""/>
              </a:rPr>
              <a:t>예외 규칙 파일명</a:t>
            </a:r>
            <a:endParaRPr kumimoji="0" lang="en-US" altLang="ko-KR" sz="1800" dirty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cs typeface=""/>
              </a:rPr>
              <a:t>head_final</a:t>
            </a: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: 1 if </a:t>
            </a:r>
            <a:r>
              <a:rPr kumimoji="0" lang="en-US" altLang="ko-KR" sz="1800" b="1" i="1" dirty="0" smtClean="0">
                <a:solidFill>
                  <a:srgbClr val="000000"/>
                </a:solidFill>
                <a:cs typeface=""/>
              </a:rPr>
              <a:t>head-final</a:t>
            </a: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  0 else (default: 0)</a:t>
            </a: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</a:endParaRPr>
          </a:p>
        </p:txBody>
      </p:sp>
      <p:pic>
        <p:nvPicPr>
          <p:cNvPr id="10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491173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</a:t>
            </a:r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코퍼스로부터 의존 구문</a:t>
            </a:r>
            <a:r>
              <a:rPr lang="en-US" altLang="ko-KR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구조로 변환해보기</a:t>
            </a:r>
            <a:r>
              <a:rPr lang="en-US" altLang="ko-KR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74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</a:t>
            </a:r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코퍼스로부터 의존 구문</a:t>
            </a:r>
            <a:r>
              <a:rPr lang="en-US" altLang="ko-KR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구조로 변환해보기</a:t>
            </a:r>
            <a:r>
              <a:rPr lang="en-US" altLang="ko-KR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323528" y="1729007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dirty="0" smtClean="0">
                <a:solidFill>
                  <a:srgbClr val="000000"/>
                </a:solidFill>
                <a:cs typeface=""/>
              </a:rPr>
              <a:t>실행 방법</a:t>
            </a:r>
            <a:endParaRPr kumimoji="0" lang="en-US" altLang="ko-KR" sz="2000" dirty="0" smtClean="0">
              <a:solidFill>
                <a:srgbClr val="000000"/>
              </a:solidFill>
              <a:cs typeface=""/>
            </a:endParaRPr>
          </a:p>
          <a:p>
            <a:pPr marL="226800" lvl="1" indent="0" fontAlgn="auto">
              <a:lnSpc>
                <a:spcPct val="20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endParaRPr lang="en-US" altLang="ko-KR" sz="1800" dirty="0" smtClean="0"/>
          </a:p>
          <a:p>
            <a:pPr marL="226800" lvl="1" indent="0" fontAlgn="auto">
              <a:lnSpc>
                <a:spcPct val="20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r>
              <a:rPr lang="en-US" altLang="ko-KR" sz="1800" dirty="0" smtClean="0"/>
              <a:t>python </a:t>
            </a:r>
            <a:r>
              <a:rPr lang="en-US" altLang="ko-KR" sz="1800" dirty="0" err="1"/>
              <a:t>SejongToDependency.py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-</a:t>
            </a:r>
            <a:r>
              <a:rPr lang="en-US" altLang="ko-KR" sz="1800" dirty="0" err="1"/>
              <a:t>root_dir</a:t>
            </a:r>
            <a:r>
              <a:rPr lang="en-US" altLang="ko-KR" sz="1800" dirty="0"/>
              <a:t> </a:t>
            </a:r>
            <a:r>
              <a:rPr lang="en-US" altLang="ko-KR" sz="1600" i="1" dirty="0" smtClean="0"/>
              <a:t>./Corpus </a:t>
            </a:r>
            <a:r>
              <a:rPr lang="en-US" altLang="ko-KR" sz="1800" dirty="0" smtClean="0"/>
              <a:t>-</a:t>
            </a:r>
            <a:r>
              <a:rPr lang="en-US" altLang="ko-KR" sz="1800" dirty="0" err="1" smtClean="0"/>
              <a:t>save_file</a:t>
            </a:r>
            <a:r>
              <a:rPr lang="en-US" altLang="ko-KR" sz="1800" dirty="0" smtClean="0"/>
              <a:t> </a:t>
            </a:r>
            <a:r>
              <a:rPr lang="en-US" altLang="ko-KR" sz="1600" i="1" dirty="0" err="1" smtClean="0"/>
              <a:t>sejong.conll</a:t>
            </a:r>
            <a:r>
              <a:rPr lang="en-US" altLang="ko-KR" sz="1800" dirty="0" smtClean="0"/>
              <a:t> -</a:t>
            </a:r>
            <a:r>
              <a:rPr lang="en-US" altLang="ko-KR" sz="1800" dirty="0" err="1" smtClean="0"/>
              <a:t>head_initial_file</a:t>
            </a:r>
            <a:r>
              <a:rPr lang="en-US" altLang="ko-KR" sz="1800" dirty="0" smtClean="0"/>
              <a:t> </a:t>
            </a:r>
            <a:r>
              <a:rPr lang="en-US" altLang="ko-KR" sz="1600" i="1" dirty="0" smtClean="0"/>
              <a:t>./Rules/</a:t>
            </a:r>
            <a:r>
              <a:rPr lang="en-US" altLang="ko-KR" sz="1600" i="1" dirty="0" err="1" smtClean="0"/>
              <a:t>linear_rules.txt</a:t>
            </a:r>
            <a:endParaRPr lang="en-US" altLang="ko-KR" sz="1600" dirty="0" smtClean="0"/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r>
              <a:rPr lang="en-US" altLang="ko-KR" sz="1600" i="1" dirty="0" smtClean="0"/>
              <a:t> </a:t>
            </a: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endParaRPr kumimoji="0" lang="en-US" altLang="ko-KR" sz="1600" i="1" dirty="0">
              <a:solidFill>
                <a:srgbClr val="000000"/>
              </a:solidFill>
              <a:cs typeface=""/>
            </a:endParaRP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endParaRPr kumimoji="0" lang="en-US" altLang="ko-KR" sz="1600" i="1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</a:endParaRPr>
          </a:p>
        </p:txBody>
      </p:sp>
      <p:pic>
        <p:nvPicPr>
          <p:cNvPr id="7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5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en-US" altLang="ko-KR" sz="1200" dirty="0" err="1" smtClean="0">
                <a:latin typeface="Malgun Gothic" charset="-127"/>
                <a:ea typeface="Malgun Gothic" charset="-127"/>
                <a:cs typeface="Malgun Gothic" charset="-127"/>
              </a:rPr>
              <a:t>Sejong</a:t>
            </a: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 Phrase Structure &amp; Dependency Structure</a:t>
            </a:r>
            <a:endParaRPr lang="ko-KR" altLang="en-US" sz="12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5284530"/>
            <a:ext cx="9137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가치관을 정돈하고 다른 친구가 문제를 해결할 수 있도록 돕는다는 것이다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7649700" y="4793596"/>
            <a:ext cx="813667" cy="305093"/>
          </a:xfrm>
          <a:custGeom>
            <a:avLst/>
            <a:gdLst>
              <a:gd name="connsiteX0" fmla="*/ 0 w 607161"/>
              <a:gd name="connsiteY0" fmla="*/ 277977 h 277977"/>
              <a:gd name="connsiteX1" fmla="*/ 0 w 607161"/>
              <a:gd name="connsiteY1" fmla="*/ 0 h 277977"/>
              <a:gd name="connsiteX2" fmla="*/ 599846 w 607161"/>
              <a:gd name="connsiteY2" fmla="*/ 0 h 277977"/>
              <a:gd name="connsiteX3" fmla="*/ 607161 w 607161"/>
              <a:gd name="connsiteY3" fmla="*/ 256032 h 27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161" h="277977">
                <a:moveTo>
                  <a:pt x="0" y="277977"/>
                </a:moveTo>
                <a:lnTo>
                  <a:pt x="0" y="0"/>
                </a:lnTo>
                <a:lnTo>
                  <a:pt x="599846" y="0"/>
                </a:lnTo>
                <a:lnTo>
                  <a:pt x="607161" y="2560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242632" y="4155728"/>
            <a:ext cx="1457160" cy="1014127"/>
          </a:xfrm>
          <a:custGeom>
            <a:avLst/>
            <a:gdLst>
              <a:gd name="connsiteX0" fmla="*/ 0 w 819510"/>
              <a:gd name="connsiteY0" fmla="*/ 327804 h 862642"/>
              <a:gd name="connsiteX1" fmla="*/ 8627 w 819510"/>
              <a:gd name="connsiteY1" fmla="*/ 0 h 862642"/>
              <a:gd name="connsiteX2" fmla="*/ 802257 w 819510"/>
              <a:gd name="connsiteY2" fmla="*/ 0 h 862642"/>
              <a:gd name="connsiteX3" fmla="*/ 819510 w 819510"/>
              <a:gd name="connsiteY3" fmla="*/ 862642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510" h="862642">
                <a:moveTo>
                  <a:pt x="0" y="327804"/>
                </a:moveTo>
                <a:lnTo>
                  <a:pt x="8627" y="0"/>
                </a:lnTo>
                <a:lnTo>
                  <a:pt x="802257" y="0"/>
                </a:lnTo>
                <a:lnTo>
                  <a:pt x="819510" y="8626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5561754" y="4798321"/>
            <a:ext cx="690941" cy="347308"/>
          </a:xfrm>
          <a:custGeom>
            <a:avLst/>
            <a:gdLst>
              <a:gd name="connsiteX0" fmla="*/ 0 w 569343"/>
              <a:gd name="connsiteY0" fmla="*/ 250166 h 250166"/>
              <a:gd name="connsiteX1" fmla="*/ 0 w 569343"/>
              <a:gd name="connsiteY1" fmla="*/ 8626 h 250166"/>
              <a:gd name="connsiteX2" fmla="*/ 560717 w 569343"/>
              <a:gd name="connsiteY2" fmla="*/ 0 h 250166"/>
              <a:gd name="connsiteX3" fmla="*/ 569343 w 569343"/>
              <a:gd name="connsiteY3" fmla="*/ 232913 h 25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43" h="250166">
                <a:moveTo>
                  <a:pt x="0" y="250166"/>
                </a:moveTo>
                <a:lnTo>
                  <a:pt x="0" y="8626"/>
                </a:lnTo>
                <a:lnTo>
                  <a:pt x="560717" y="0"/>
                </a:lnTo>
                <a:lnTo>
                  <a:pt x="569343" y="23291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3482237" y="4798320"/>
            <a:ext cx="657716" cy="371535"/>
          </a:xfrm>
          <a:custGeom>
            <a:avLst/>
            <a:gdLst>
              <a:gd name="connsiteX0" fmla="*/ 0 w 923027"/>
              <a:gd name="connsiteY0" fmla="*/ 362310 h 362310"/>
              <a:gd name="connsiteX1" fmla="*/ 0 w 923027"/>
              <a:gd name="connsiteY1" fmla="*/ 8627 h 362310"/>
              <a:gd name="connsiteX2" fmla="*/ 914400 w 923027"/>
              <a:gd name="connsiteY2" fmla="*/ 0 h 362310"/>
              <a:gd name="connsiteX3" fmla="*/ 923027 w 923027"/>
              <a:gd name="connsiteY3" fmla="*/ 345057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27" h="362310">
                <a:moveTo>
                  <a:pt x="0" y="362310"/>
                </a:moveTo>
                <a:lnTo>
                  <a:pt x="0" y="8627"/>
                </a:lnTo>
                <a:lnTo>
                  <a:pt x="914400" y="0"/>
                </a:lnTo>
                <a:lnTo>
                  <a:pt x="923027" y="3450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827585" y="4798320"/>
            <a:ext cx="864096" cy="362310"/>
          </a:xfrm>
          <a:custGeom>
            <a:avLst/>
            <a:gdLst>
              <a:gd name="connsiteX0" fmla="*/ 0 w 923027"/>
              <a:gd name="connsiteY0" fmla="*/ 362310 h 362310"/>
              <a:gd name="connsiteX1" fmla="*/ 0 w 923027"/>
              <a:gd name="connsiteY1" fmla="*/ 8627 h 362310"/>
              <a:gd name="connsiteX2" fmla="*/ 914400 w 923027"/>
              <a:gd name="connsiteY2" fmla="*/ 0 h 362310"/>
              <a:gd name="connsiteX3" fmla="*/ 923027 w 923027"/>
              <a:gd name="connsiteY3" fmla="*/ 345057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27" h="362310">
                <a:moveTo>
                  <a:pt x="0" y="362310"/>
                </a:moveTo>
                <a:lnTo>
                  <a:pt x="0" y="8627"/>
                </a:lnTo>
                <a:lnTo>
                  <a:pt x="914400" y="0"/>
                </a:lnTo>
                <a:lnTo>
                  <a:pt x="923027" y="3450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8630" y="4564994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NP_OBJ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54405" y="326086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192" y="5098918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NP_MOD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3860" y="5098918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NP_OBJ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42305" y="509891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17784" y="509891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39658" y="509891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NP_SBJ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39223" y="5098918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NP_OBJ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67739" y="5098918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VP_MOD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85204" y="509891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NP_SBJ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61940" y="509891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19907" y="5098918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VP_MOD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70448" y="5098918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VNP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5885204" y="4155728"/>
            <a:ext cx="857708" cy="916329"/>
          </a:xfrm>
          <a:custGeom>
            <a:avLst/>
            <a:gdLst>
              <a:gd name="connsiteX0" fmla="*/ 0 w 819510"/>
              <a:gd name="connsiteY0" fmla="*/ 327804 h 862642"/>
              <a:gd name="connsiteX1" fmla="*/ 8627 w 819510"/>
              <a:gd name="connsiteY1" fmla="*/ 0 h 862642"/>
              <a:gd name="connsiteX2" fmla="*/ 802257 w 819510"/>
              <a:gd name="connsiteY2" fmla="*/ 0 h 862642"/>
              <a:gd name="connsiteX3" fmla="*/ 819510 w 819510"/>
              <a:gd name="connsiteY3" fmla="*/ 862642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510" h="862642">
                <a:moveTo>
                  <a:pt x="0" y="327804"/>
                </a:moveTo>
                <a:lnTo>
                  <a:pt x="8627" y="0"/>
                </a:lnTo>
                <a:lnTo>
                  <a:pt x="802257" y="0"/>
                </a:lnTo>
                <a:lnTo>
                  <a:pt x="819510" y="8626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91167" y="455284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79113" y="453198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074" y="4531757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VNP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4841054" y="3541966"/>
            <a:ext cx="1491519" cy="1603663"/>
          </a:xfrm>
          <a:custGeom>
            <a:avLst/>
            <a:gdLst>
              <a:gd name="connsiteX0" fmla="*/ 8627 w 1026543"/>
              <a:gd name="connsiteY0" fmla="*/ 655608 h 655608"/>
              <a:gd name="connsiteX1" fmla="*/ 0 w 1026543"/>
              <a:gd name="connsiteY1" fmla="*/ 8627 h 655608"/>
              <a:gd name="connsiteX2" fmla="*/ 1026543 w 1026543"/>
              <a:gd name="connsiteY2" fmla="*/ 0 h 655608"/>
              <a:gd name="connsiteX3" fmla="*/ 1026543 w 1026543"/>
              <a:gd name="connsiteY3" fmla="*/ 120770 h 6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543" h="655608">
                <a:moveTo>
                  <a:pt x="8627" y="655608"/>
                </a:moveTo>
                <a:lnTo>
                  <a:pt x="0" y="8627"/>
                </a:lnTo>
                <a:lnTo>
                  <a:pt x="1026543" y="0"/>
                </a:lnTo>
                <a:lnTo>
                  <a:pt x="1026543" y="120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13315" y="3889119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3801161" y="2949177"/>
            <a:ext cx="1777952" cy="1603663"/>
          </a:xfrm>
          <a:custGeom>
            <a:avLst/>
            <a:gdLst>
              <a:gd name="connsiteX0" fmla="*/ 8627 w 1026543"/>
              <a:gd name="connsiteY0" fmla="*/ 655608 h 655608"/>
              <a:gd name="connsiteX1" fmla="*/ 0 w 1026543"/>
              <a:gd name="connsiteY1" fmla="*/ 8627 h 655608"/>
              <a:gd name="connsiteX2" fmla="*/ 1026543 w 1026543"/>
              <a:gd name="connsiteY2" fmla="*/ 0 h 655608"/>
              <a:gd name="connsiteX3" fmla="*/ 1026543 w 1026543"/>
              <a:gd name="connsiteY3" fmla="*/ 120770 h 6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543" h="655608">
                <a:moveTo>
                  <a:pt x="8627" y="655608"/>
                </a:moveTo>
                <a:lnTo>
                  <a:pt x="0" y="8627"/>
                </a:lnTo>
                <a:lnTo>
                  <a:pt x="1026543" y="0"/>
                </a:lnTo>
                <a:lnTo>
                  <a:pt x="1026543" y="120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28530" y="2712136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88309" y="3910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1949873" y="2336651"/>
            <a:ext cx="2711065" cy="1603663"/>
          </a:xfrm>
          <a:custGeom>
            <a:avLst/>
            <a:gdLst>
              <a:gd name="connsiteX0" fmla="*/ 8627 w 1026543"/>
              <a:gd name="connsiteY0" fmla="*/ 655608 h 655608"/>
              <a:gd name="connsiteX1" fmla="*/ 0 w 1026543"/>
              <a:gd name="connsiteY1" fmla="*/ 8627 h 655608"/>
              <a:gd name="connsiteX2" fmla="*/ 1026543 w 1026543"/>
              <a:gd name="connsiteY2" fmla="*/ 0 h 655608"/>
              <a:gd name="connsiteX3" fmla="*/ 1026543 w 1026543"/>
              <a:gd name="connsiteY3" fmla="*/ 120770 h 6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543" h="655608">
                <a:moveTo>
                  <a:pt x="8627" y="655608"/>
                </a:moveTo>
                <a:lnTo>
                  <a:pt x="0" y="8627"/>
                </a:lnTo>
                <a:lnTo>
                  <a:pt x="1026543" y="0"/>
                </a:lnTo>
                <a:lnTo>
                  <a:pt x="1026543" y="120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41481" y="2096999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꺾인 연결선[E] 5"/>
          <p:cNvCxnSpPr>
            <a:stCxn id="56" idx="0"/>
            <a:endCxn id="49" idx="0"/>
          </p:cNvCxnSpPr>
          <p:nvPr/>
        </p:nvCxnSpPr>
        <p:spPr>
          <a:xfrm rot="16200000" flipH="1">
            <a:off x="4517606" y="953282"/>
            <a:ext cx="2434758" cy="4722193"/>
          </a:xfrm>
          <a:prstGeom prst="bentConnector3">
            <a:avLst>
              <a:gd name="adj1" fmla="val -9389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74679" y="161896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VNP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636811" y="4798320"/>
            <a:ext cx="109740" cy="3715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521602" y="4813951"/>
            <a:ext cx="112218" cy="3364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15762" y="4179965"/>
            <a:ext cx="101390" cy="96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067943" y="4797151"/>
            <a:ext cx="105736" cy="37270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851115" y="4175595"/>
            <a:ext cx="112218" cy="3364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72774" y="3547384"/>
            <a:ext cx="105736" cy="37270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92113" y="2945008"/>
            <a:ext cx="94700" cy="3303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92392" y="2347299"/>
            <a:ext cx="105736" cy="37270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602936" y="4793367"/>
            <a:ext cx="112218" cy="3364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042301" y="1864578"/>
            <a:ext cx="113240" cy="2646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자유형 67"/>
          <p:cNvSpPr/>
          <p:nvPr/>
        </p:nvSpPr>
        <p:spPr>
          <a:xfrm flipH="1">
            <a:off x="7670208" y="5653863"/>
            <a:ext cx="793159" cy="23602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 flipH="1">
            <a:off x="6240544" y="5639217"/>
            <a:ext cx="481517" cy="250674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1" name="자유형 70"/>
          <p:cNvSpPr/>
          <p:nvPr/>
        </p:nvSpPr>
        <p:spPr>
          <a:xfrm flipH="1">
            <a:off x="5813185" y="5648993"/>
            <a:ext cx="373945" cy="24089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2" name="자유형 71"/>
          <p:cNvSpPr/>
          <p:nvPr/>
        </p:nvSpPr>
        <p:spPr>
          <a:xfrm>
            <a:off x="5687234" y="5653862"/>
            <a:ext cx="1915702" cy="45943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>
            <a:off x="4860032" y="5651314"/>
            <a:ext cx="667673" cy="231424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4139954" y="5625078"/>
            <a:ext cx="1446860" cy="417036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>
            <a:off x="3482237" y="5663906"/>
            <a:ext cx="604303" cy="202430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>
            <a:off x="834084" y="5639218"/>
            <a:ext cx="857597" cy="22711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>
            <a:off x="1758953" y="5639217"/>
            <a:ext cx="940839" cy="238101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 77"/>
          <p:cNvSpPr/>
          <p:nvPr/>
        </p:nvSpPr>
        <p:spPr>
          <a:xfrm>
            <a:off x="2779922" y="5613515"/>
            <a:ext cx="2853898" cy="63048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2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600"/>
              </a:lnSpc>
            </a:pPr>
            <a:r>
              <a:rPr lang="en-US" altLang="ko-KR" sz="1200" dirty="0" smtClean="0">
                <a:solidFill>
                  <a:prstClr val="black"/>
                </a:solidFill>
                <a:latin typeface="Malgun Gothic" charset="-127"/>
                <a:ea typeface="Malgun Gothic" charset="-127"/>
                <a:cs typeface="Malgun Gothic" charset="-127"/>
              </a:rPr>
              <a:t>Head Initial</a:t>
            </a:r>
            <a:r>
              <a:rPr lang="ko-KR" altLang="en-US" sz="1200" dirty="0" smtClean="0">
                <a:solidFill>
                  <a:prstClr val="black"/>
                </a:solidFill>
                <a:latin typeface="Malgun Gothic" charset="-127"/>
                <a:ea typeface="Malgun Gothic" charset="-127"/>
                <a:cs typeface="Malgun Gothic" charset="-127"/>
              </a:rPr>
              <a:t> 규칙</a:t>
            </a:r>
            <a:r>
              <a:rPr lang="en-US" altLang="ko-KR" sz="1200" dirty="0" smtClean="0">
                <a:solidFill>
                  <a:prstClr val="black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Malgun Gothic" charset="-127"/>
                <a:ea typeface="Malgun Gothic" charset="-127"/>
                <a:cs typeface="Malgun Gothic" charset="-127"/>
              </a:rPr>
              <a:t>정의</a:t>
            </a:r>
            <a:endParaRPr lang="ko-KR" altLang="en-US" sz="1200" dirty="0">
              <a:solidFill>
                <a:prstClr val="white">
                  <a:lumMod val="95000"/>
                </a:prst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80" name="내용 개체 틀 2"/>
          <p:cNvSpPr txBox="1">
            <a:spLocks/>
          </p:cNvSpPr>
          <p:nvPr/>
        </p:nvSpPr>
        <p:spPr>
          <a:xfrm>
            <a:off x="323528" y="1788489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Head Initial </a:t>
            </a:r>
            <a:r>
              <a:rPr kumimoji="0" lang="ko-KR" altLang="en-US" sz="1800" dirty="0" smtClean="0">
                <a:solidFill>
                  <a:srgbClr val="000000"/>
                </a:solidFill>
                <a:cs typeface=""/>
              </a:rPr>
              <a:t>규칙 정의</a:t>
            </a: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(</a:t>
            </a:r>
            <a:r>
              <a:rPr kumimoji="0" lang="ko-KR" altLang="en-US" sz="1800" dirty="0" smtClean="0">
                <a:solidFill>
                  <a:srgbClr val="000000"/>
                </a:solidFill>
                <a:cs typeface=""/>
              </a:rPr>
              <a:t>두 어절</a:t>
            </a: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00B050"/>
                </a:solidFill>
                <a:cs typeface=""/>
              </a:rPr>
              <a:t>(1) parent label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C00000"/>
                </a:solidFill>
                <a:cs typeface=""/>
              </a:rPr>
              <a:t>(2) right most node label(RMN Label)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C00000"/>
                </a:solidFill>
                <a:cs typeface=""/>
              </a:rPr>
              <a:t>(3) right most node(RMN)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0C0EC0"/>
                </a:solidFill>
                <a:cs typeface=""/>
              </a:rPr>
              <a:t>(4) left most node label(LMN Label)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0C0EC0"/>
                </a:solidFill>
                <a:cs typeface=""/>
              </a:rPr>
              <a:t>(5) left most node(LMN)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chemeClr val="bg1">
                    <a:lumMod val="85000"/>
                  </a:schemeClr>
                </a:solidFill>
                <a:cs typeface=""/>
              </a:rPr>
              <a:t>(6) left context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chemeClr val="bg1">
                    <a:lumMod val="85000"/>
                  </a:schemeClr>
                </a:solidFill>
                <a:cs typeface=""/>
              </a:rPr>
              <a:t>(7) right context</a:t>
            </a: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sz="1600" b="1" noProof="0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"/>
            </a:endParaRPr>
          </a:p>
        </p:txBody>
      </p:sp>
      <p:pic>
        <p:nvPicPr>
          <p:cNvPr id="113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23973"/>
              </p:ext>
            </p:extLst>
          </p:nvPr>
        </p:nvGraphicFramePr>
        <p:xfrm>
          <a:off x="395536" y="4869160"/>
          <a:ext cx="8352729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247"/>
                <a:gridCol w="1193247"/>
                <a:gridCol w="1193247"/>
                <a:gridCol w="1193247"/>
                <a:gridCol w="1347692"/>
                <a:gridCol w="1038802"/>
                <a:gridCol w="119324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Parent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Label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RMN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Label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RMN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LMN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Label</a:t>
                      </a:r>
                      <a:endParaRPr lang="ko-KR" altLang="en-US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LMN</a:t>
                      </a:r>
                      <a:endParaRPr lang="ko-KR" altLang="en-US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Left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Context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Right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Context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B05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VNP*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VP_MOD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VNP</a:t>
                      </a:r>
                      <a:endParaRPr lang="ko-KR" altLang="en-US" b="1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NNB+VCP</a:t>
                      </a:r>
                      <a:endParaRPr lang="ko-KR" altLang="en-US" b="1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773213" y="3150683"/>
            <a:ext cx="1970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VP_</a:t>
            </a:r>
            <a:r>
              <a:rPr lang="en-US" altLang="ko-KR" sz="12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MOD</a:t>
            </a:r>
            <a:r>
              <a:rPr kumimoji="1" lang="en-US" altLang="ko-KR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              </a:t>
            </a:r>
            <a:r>
              <a:rPr kumimoji="1" lang="en-US" altLang="ko-KR" sz="1200" b="1" dirty="0" smtClean="0">
                <a:solidFill>
                  <a:srgbClr val="0C0EC0"/>
                </a:solidFill>
                <a:latin typeface="Malgun Gothic" charset="-127"/>
                <a:ea typeface="Malgun Gothic" charset="-127"/>
                <a:cs typeface="Malgun Gothic" charset="-127"/>
              </a:rPr>
              <a:t>VNP</a:t>
            </a:r>
            <a:endParaRPr kumimoji="1" lang="ko-KR" altLang="en-US" sz="1200" b="1" dirty="0">
              <a:solidFill>
                <a:srgbClr val="0C0EC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14790" y="243969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>
                <a:solidFill>
                  <a:srgbClr val="00B050"/>
                </a:solidFill>
                <a:latin typeface="Malgun Gothic" charset="-127"/>
                <a:ea typeface="Malgun Gothic" charset="-127"/>
                <a:cs typeface="Malgun Gothic" charset="-127"/>
              </a:rPr>
              <a:t>VNP</a:t>
            </a:r>
            <a:endParaRPr kumimoji="1" lang="ko-KR" altLang="en-US" sz="1200" b="1" dirty="0">
              <a:solidFill>
                <a:srgbClr val="00B05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2120" y="3328203"/>
            <a:ext cx="265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돕</a:t>
            </a:r>
            <a:r>
              <a:rPr lang="ko-KR" altLang="en-US" sz="1600" b="1" u="sng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는다는</a:t>
            </a:r>
            <a:r>
              <a:rPr lang="en-US" altLang="ko-KR" sz="1400" b="1" u="sng" baseline="-25000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ETM</a:t>
            </a:r>
            <a:r>
              <a:rPr lang="en-US" altLang="ko-KR" sz="1600" b="1" dirty="0" smtClean="0">
                <a:latin typeface="Malgun Gothic" charset="-127"/>
                <a:ea typeface="Malgun Gothic" charset="-127"/>
                <a:cs typeface="Malgun Gothic" charset="-127"/>
              </a:rPr>
              <a:t>   </a:t>
            </a:r>
            <a:r>
              <a:rPr lang="ko-KR" altLang="en-US" sz="1600" b="1" u="sng" dirty="0" smtClean="0">
                <a:solidFill>
                  <a:srgbClr val="0C0EC0"/>
                </a:solidFill>
                <a:latin typeface="Malgun Gothic" charset="-127"/>
                <a:ea typeface="Malgun Gothic" charset="-127"/>
                <a:cs typeface="Malgun Gothic" charset="-127"/>
              </a:rPr>
              <a:t>것</a:t>
            </a:r>
            <a:r>
              <a:rPr lang="en-US" altLang="ko-KR" sz="1600" b="1" u="sng" baseline="-25000" dirty="0" smtClean="0">
                <a:solidFill>
                  <a:srgbClr val="0C0EC0"/>
                </a:solidFill>
                <a:latin typeface="Malgun Gothic" charset="-127"/>
                <a:ea typeface="Malgun Gothic" charset="-127"/>
                <a:cs typeface="Malgun Gothic" charset="-127"/>
              </a:rPr>
              <a:t>NNB</a:t>
            </a:r>
            <a:r>
              <a:rPr lang="ko-KR" altLang="en-US" sz="1600" b="1" u="sng" dirty="0" smtClean="0">
                <a:solidFill>
                  <a:srgbClr val="0C0EC0"/>
                </a:solidFill>
                <a:latin typeface="Malgun Gothic" charset="-127"/>
                <a:ea typeface="Malgun Gothic" charset="-127"/>
                <a:cs typeface="Malgun Gothic" charset="-127"/>
              </a:rPr>
              <a:t>이</a:t>
            </a:r>
            <a:r>
              <a:rPr lang="en-US" altLang="ko-KR" sz="1600" b="1" u="sng" baseline="-25000" dirty="0" smtClean="0">
                <a:solidFill>
                  <a:srgbClr val="0C0EC0"/>
                </a:solidFill>
                <a:latin typeface="Malgun Gothic" charset="-127"/>
                <a:ea typeface="Malgun Gothic" charset="-127"/>
                <a:cs typeface="Malgun Gothic" charset="-127"/>
              </a:rPr>
              <a:t>VCP</a:t>
            </a:r>
            <a:r>
              <a:rPr lang="ko-KR" altLang="en-US" sz="1600" b="1" dirty="0" smtClean="0">
                <a:solidFill>
                  <a:srgbClr val="0C0EC0"/>
                </a:solidFill>
                <a:latin typeface="Malgun Gothic" charset="-127"/>
                <a:ea typeface="Malgun Gothic" charset="-127"/>
                <a:cs typeface="Malgun Gothic" charset="-127"/>
              </a:rPr>
              <a:t>다</a:t>
            </a:r>
            <a:endParaRPr lang="en-US" altLang="ko-KR" sz="1600" b="1" dirty="0" smtClean="0">
              <a:solidFill>
                <a:srgbClr val="0C0EC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6184203" y="2747338"/>
            <a:ext cx="1243011" cy="412687"/>
          </a:xfrm>
          <a:custGeom>
            <a:avLst/>
            <a:gdLst>
              <a:gd name="connsiteX0" fmla="*/ 0 w 923027"/>
              <a:gd name="connsiteY0" fmla="*/ 362310 h 362310"/>
              <a:gd name="connsiteX1" fmla="*/ 0 w 923027"/>
              <a:gd name="connsiteY1" fmla="*/ 8627 h 362310"/>
              <a:gd name="connsiteX2" fmla="*/ 914400 w 923027"/>
              <a:gd name="connsiteY2" fmla="*/ 0 h 362310"/>
              <a:gd name="connsiteX3" fmla="*/ 923027 w 923027"/>
              <a:gd name="connsiteY3" fmla="*/ 345057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27" h="362310">
                <a:moveTo>
                  <a:pt x="0" y="362310"/>
                </a:moveTo>
                <a:lnTo>
                  <a:pt x="0" y="8627"/>
                </a:lnTo>
                <a:lnTo>
                  <a:pt x="914400" y="0"/>
                </a:lnTo>
                <a:lnTo>
                  <a:pt x="923027" y="34505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자유형 20"/>
          <p:cNvSpPr/>
          <p:nvPr/>
        </p:nvSpPr>
        <p:spPr>
          <a:xfrm flipH="1">
            <a:off x="6184202" y="3722663"/>
            <a:ext cx="1243011" cy="18202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3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Head Initial</a:t>
            </a:r>
            <a:r>
              <a:rPr lang="ko-KR" altLang="en-US" sz="1200" dirty="0" smtClean="0">
                <a:latin typeface="Malgun Gothic" charset="-127"/>
                <a:ea typeface="Malgun Gothic" charset="-127"/>
                <a:cs typeface="Malgun Gothic" charset="-127"/>
              </a:rPr>
              <a:t> 규칙 정의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80" name="내용 개체 틀 2"/>
          <p:cNvSpPr txBox="1">
            <a:spLocks/>
          </p:cNvSpPr>
          <p:nvPr/>
        </p:nvSpPr>
        <p:spPr>
          <a:xfrm>
            <a:off x="323528" y="1788489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Head Initial</a:t>
            </a:r>
            <a:r>
              <a:rPr kumimoji="0" lang="ko-KR" altLang="en-US" sz="1800" dirty="0" smtClean="0">
                <a:solidFill>
                  <a:srgbClr val="000000"/>
                </a:solidFill>
                <a:cs typeface=""/>
              </a:rPr>
              <a:t> 규칙 정의</a:t>
            </a: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(</a:t>
            </a:r>
            <a:r>
              <a:rPr kumimoji="0" lang="ko-KR" altLang="en-US" sz="1800" dirty="0" smtClean="0">
                <a:solidFill>
                  <a:srgbClr val="000000"/>
                </a:solidFill>
                <a:cs typeface=""/>
              </a:rPr>
              <a:t>세 어절</a:t>
            </a: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00B050"/>
                </a:solidFill>
                <a:cs typeface=""/>
              </a:rPr>
              <a:t>(1) parent label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C00000"/>
                </a:solidFill>
                <a:cs typeface=""/>
              </a:rPr>
              <a:t>(2) right most node label(RMN Label)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C00000"/>
                </a:solidFill>
                <a:cs typeface=""/>
              </a:rPr>
              <a:t>(3) right most node(RMN)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0C0EC0"/>
                </a:solidFill>
                <a:cs typeface=""/>
              </a:rPr>
              <a:t>(4) left most node label(LMN Label)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0C0EC0"/>
                </a:solidFill>
                <a:cs typeface=""/>
              </a:rPr>
              <a:t>(5) left most node(LMN)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chemeClr val="bg1">
                    <a:lumMod val="85000"/>
                  </a:schemeClr>
                </a:solidFill>
                <a:cs typeface=""/>
              </a:rPr>
              <a:t>(6) left context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8E3091"/>
                </a:solidFill>
                <a:cs typeface=""/>
              </a:rPr>
              <a:t>(7) right context</a:t>
            </a: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sz="1600" b="1" noProof="0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"/>
            </a:endParaRPr>
          </a:p>
        </p:txBody>
      </p:sp>
      <p:pic>
        <p:nvPicPr>
          <p:cNvPr id="113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78990"/>
              </p:ext>
            </p:extLst>
          </p:nvPr>
        </p:nvGraphicFramePr>
        <p:xfrm>
          <a:off x="395536" y="4869160"/>
          <a:ext cx="8352729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247"/>
                <a:gridCol w="1193247"/>
                <a:gridCol w="1193247"/>
                <a:gridCol w="1193247"/>
                <a:gridCol w="1275684"/>
                <a:gridCol w="1110810"/>
                <a:gridCol w="119324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Parent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Label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RMN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Label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RMN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LMN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Label</a:t>
                      </a:r>
                      <a:endParaRPr lang="ko-KR" altLang="en-US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LMN</a:t>
                      </a:r>
                      <a:endParaRPr lang="ko-KR" altLang="en-US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Left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Context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8E309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Right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8E309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Context</a:t>
                      </a:r>
                      <a:endParaRPr lang="ko-KR" altLang="en-US" dirty="0">
                        <a:solidFill>
                          <a:srgbClr val="8E309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B05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NP_SBJ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VP_MOD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NP_SBJ</a:t>
                      </a:r>
                      <a:endParaRPr lang="ko-KR" altLang="en-US" b="1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수</a:t>
                      </a:r>
                      <a:r>
                        <a:rPr lang="en-US" altLang="ko-KR" b="1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/NNB</a:t>
                      </a:r>
                      <a:endParaRPr lang="ko-KR" altLang="en-US" b="1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8E309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있</a:t>
                      </a:r>
                      <a:endParaRPr lang="ko-KR" altLang="en-US" b="1" dirty="0">
                        <a:solidFill>
                          <a:srgbClr val="8E309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897818" y="3181118"/>
            <a:ext cx="2401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              </a:t>
            </a:r>
            <a:r>
              <a:rPr kumimoji="1" lang="en-US" altLang="ko-KR" sz="12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VP_MOD</a:t>
            </a:r>
            <a:r>
              <a:rPr kumimoji="1" lang="ko-KR" altLang="en-US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kumimoji="1" lang="en-US" altLang="ko-KR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kumimoji="1" lang="ko-KR" altLang="en-US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kumimoji="1" lang="en-US" altLang="ko-KR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kumimoji="1" lang="en-US" altLang="ko-KR" sz="1200" b="1" dirty="0" smtClean="0">
                <a:solidFill>
                  <a:srgbClr val="0C0EC0"/>
                </a:solidFill>
                <a:latin typeface="Malgun Gothic" charset="-127"/>
                <a:ea typeface="Malgun Gothic" charset="-127"/>
                <a:cs typeface="Malgun Gothic" charset="-127"/>
              </a:rPr>
              <a:t>NP_SBJ</a:t>
            </a:r>
            <a:endParaRPr kumimoji="1" lang="ko-KR" altLang="en-US" sz="1200" b="1" dirty="0">
              <a:solidFill>
                <a:srgbClr val="0C0EC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7790" y="2587907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>
                <a:solidFill>
                  <a:srgbClr val="00B050"/>
                </a:solidFill>
                <a:latin typeface="Malgun Gothic" charset="-127"/>
                <a:ea typeface="Malgun Gothic" charset="-127"/>
                <a:cs typeface="Malgun Gothic" charset="-127"/>
              </a:rPr>
              <a:t>NP_SBJ</a:t>
            </a:r>
            <a:endParaRPr kumimoji="1" lang="ko-KR" altLang="en-US" sz="1200" b="1" dirty="0">
              <a:solidFill>
                <a:srgbClr val="00B05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648009" y="2845342"/>
            <a:ext cx="2267929" cy="859454"/>
            <a:chOff x="5232905" y="5105260"/>
            <a:chExt cx="2267929" cy="859454"/>
          </a:xfrm>
        </p:grpSpPr>
        <p:sp>
          <p:nvSpPr>
            <p:cNvPr id="29" name="TextBox 28"/>
            <p:cNvSpPr txBox="1"/>
            <p:nvPr/>
          </p:nvSpPr>
          <p:spPr>
            <a:xfrm>
              <a:off x="5232905" y="5626160"/>
              <a:ext cx="226792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C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해결</a:t>
              </a:r>
              <a:r>
                <a:rPr lang="ko-KR" altLang="en-US" sz="1600" b="1" u="sng" dirty="0" smtClean="0">
                  <a:solidFill>
                    <a:srgbClr val="C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할</a:t>
              </a:r>
              <a:r>
                <a:rPr lang="en-US" altLang="ko-KR" sz="1600" b="1" u="sng" baseline="-25000" dirty="0" smtClean="0">
                  <a:solidFill>
                    <a:srgbClr val="C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ETM</a:t>
              </a:r>
              <a:r>
                <a:rPr lang="en-US" altLang="ko-KR" sz="1600" b="1" dirty="0" smtClean="0">
                  <a:solidFill>
                    <a:srgbClr val="C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  </a:t>
              </a:r>
              <a:r>
                <a:rPr lang="ko-KR" altLang="en-US" sz="1600" b="1" u="sng" dirty="0" smtClean="0">
                  <a:solidFill>
                    <a:srgbClr val="0C0EC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수</a:t>
              </a:r>
              <a:r>
                <a:rPr lang="en-US" altLang="ko-KR" sz="1600" b="1" dirty="0" smtClean="0">
                  <a:solidFill>
                    <a:srgbClr val="C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  </a:t>
              </a:r>
              <a:r>
                <a:rPr lang="ko-KR" altLang="en-US" sz="1600" b="1" dirty="0" smtClean="0">
                  <a:solidFill>
                    <a:srgbClr val="C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 </a:t>
              </a:r>
              <a:r>
                <a:rPr lang="ko-KR" altLang="en-US" sz="1600" b="1" u="sng" dirty="0" smtClean="0">
                  <a:solidFill>
                    <a:srgbClr val="8E3091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있</a:t>
              </a:r>
              <a:r>
                <a:rPr lang="ko-KR" altLang="en-US" sz="1600" b="1" dirty="0" smtClean="0">
                  <a:solidFill>
                    <a:srgbClr val="8E3091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도록</a:t>
              </a:r>
              <a:endParaRPr kumimoji="1" lang="ko-KR" altLang="en-US" sz="1600" b="1" dirty="0">
                <a:solidFill>
                  <a:srgbClr val="8E3091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5699590" y="5105260"/>
              <a:ext cx="792088" cy="381140"/>
            </a:xfrm>
            <a:custGeom>
              <a:avLst/>
              <a:gdLst>
                <a:gd name="connsiteX0" fmla="*/ 0 w 923027"/>
                <a:gd name="connsiteY0" fmla="*/ 362310 h 362310"/>
                <a:gd name="connsiteX1" fmla="*/ 0 w 923027"/>
                <a:gd name="connsiteY1" fmla="*/ 8627 h 362310"/>
                <a:gd name="connsiteX2" fmla="*/ 914400 w 923027"/>
                <a:gd name="connsiteY2" fmla="*/ 0 h 362310"/>
                <a:gd name="connsiteX3" fmla="*/ 923027 w 923027"/>
                <a:gd name="connsiteY3" fmla="*/ 345057 h 3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027" h="362310">
                  <a:moveTo>
                    <a:pt x="0" y="362310"/>
                  </a:moveTo>
                  <a:lnTo>
                    <a:pt x="0" y="8627"/>
                  </a:lnTo>
                  <a:lnTo>
                    <a:pt x="914400" y="0"/>
                  </a:lnTo>
                  <a:lnTo>
                    <a:pt x="923027" y="3450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자유형 51"/>
          <p:cNvSpPr/>
          <p:nvPr/>
        </p:nvSpPr>
        <p:spPr>
          <a:xfrm>
            <a:off x="6451813" y="2325896"/>
            <a:ext cx="1009225" cy="916329"/>
          </a:xfrm>
          <a:custGeom>
            <a:avLst/>
            <a:gdLst>
              <a:gd name="connsiteX0" fmla="*/ 0 w 819510"/>
              <a:gd name="connsiteY0" fmla="*/ 327804 h 862642"/>
              <a:gd name="connsiteX1" fmla="*/ 8627 w 819510"/>
              <a:gd name="connsiteY1" fmla="*/ 0 h 862642"/>
              <a:gd name="connsiteX2" fmla="*/ 802257 w 819510"/>
              <a:gd name="connsiteY2" fmla="*/ 0 h 862642"/>
              <a:gd name="connsiteX3" fmla="*/ 819510 w 819510"/>
              <a:gd name="connsiteY3" fmla="*/ 862642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510" h="862642">
                <a:moveTo>
                  <a:pt x="0" y="327804"/>
                </a:moveTo>
                <a:lnTo>
                  <a:pt x="8627" y="0"/>
                </a:lnTo>
                <a:lnTo>
                  <a:pt x="802257" y="0"/>
                </a:lnTo>
                <a:lnTo>
                  <a:pt x="819510" y="86264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자유형 44"/>
          <p:cNvSpPr/>
          <p:nvPr/>
        </p:nvSpPr>
        <p:spPr>
          <a:xfrm flipH="1">
            <a:off x="6026864" y="3690718"/>
            <a:ext cx="879918" cy="199202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Head Initial</a:t>
            </a:r>
            <a:r>
              <a:rPr lang="ko-KR" altLang="en-US" sz="1200" dirty="0" smtClean="0">
                <a:latin typeface="Malgun Gothic" charset="-127"/>
                <a:ea typeface="Malgun Gothic" charset="-127"/>
                <a:cs typeface="Malgun Gothic" charset="-127"/>
              </a:rPr>
              <a:t> 규칙 정의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80" name="내용 개체 틀 2"/>
          <p:cNvSpPr txBox="1">
            <a:spLocks/>
          </p:cNvSpPr>
          <p:nvPr/>
        </p:nvSpPr>
        <p:spPr>
          <a:xfrm>
            <a:off x="323528" y="1788489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Head Initial</a:t>
            </a:r>
            <a:r>
              <a:rPr kumimoji="0" lang="ko-KR" altLang="en-US" sz="1800" dirty="0" smtClean="0">
                <a:solidFill>
                  <a:srgbClr val="000000"/>
                </a:solidFill>
                <a:cs typeface=""/>
              </a:rPr>
              <a:t> 규칙 정의</a:t>
            </a: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(</a:t>
            </a:r>
            <a:r>
              <a:rPr kumimoji="0" lang="ko-KR" altLang="en-US" sz="1800" dirty="0" smtClean="0">
                <a:solidFill>
                  <a:srgbClr val="000000"/>
                </a:solidFill>
                <a:cs typeface=""/>
              </a:rPr>
              <a:t>세 어절</a:t>
            </a: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00B050"/>
                </a:solidFill>
                <a:cs typeface=""/>
              </a:rPr>
              <a:t>(1) parent label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C00000"/>
                </a:solidFill>
                <a:cs typeface=""/>
              </a:rPr>
              <a:t>(2) right most node label(RMN Label)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C00000"/>
                </a:solidFill>
                <a:cs typeface=""/>
              </a:rPr>
              <a:t>(3) right most node(RMN)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0C0EC0"/>
                </a:solidFill>
                <a:cs typeface=""/>
              </a:rPr>
              <a:t>(4) left most node label(LMN Label)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0C0EC0"/>
                </a:solidFill>
                <a:cs typeface=""/>
              </a:rPr>
              <a:t>(5) left most node(LMN)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8E3091"/>
                </a:solidFill>
                <a:cs typeface=""/>
              </a:rPr>
              <a:t>(6) left context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chemeClr val="bg1">
                    <a:lumMod val="85000"/>
                  </a:schemeClr>
                </a:solidFill>
                <a:cs typeface=""/>
              </a:rPr>
              <a:t>(7) right context</a:t>
            </a: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sz="1600" b="1" noProof="0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"/>
            </a:endParaRPr>
          </a:p>
        </p:txBody>
      </p:sp>
      <p:pic>
        <p:nvPicPr>
          <p:cNvPr id="113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506122"/>
              </p:ext>
            </p:extLst>
          </p:nvPr>
        </p:nvGraphicFramePr>
        <p:xfrm>
          <a:off x="395536" y="4869160"/>
          <a:ext cx="8352729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247"/>
                <a:gridCol w="1193247"/>
                <a:gridCol w="1193247"/>
                <a:gridCol w="1193247"/>
                <a:gridCol w="1275684"/>
                <a:gridCol w="1110810"/>
                <a:gridCol w="119324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Parent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Label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RMN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Label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RMN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LMN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Label</a:t>
                      </a:r>
                      <a:endParaRPr lang="ko-KR" altLang="en-US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LMN</a:t>
                      </a:r>
                      <a:endParaRPr lang="ko-KR" altLang="en-US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8E309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Left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8E309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Context</a:t>
                      </a:r>
                      <a:endParaRPr lang="ko-KR" altLang="en-US" dirty="0">
                        <a:solidFill>
                          <a:srgbClr val="8E309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Right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Context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B05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S*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NP_SBJ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수</a:t>
                      </a:r>
                      <a:r>
                        <a:rPr lang="en-US" altLang="ko-KR" b="1" baseline="0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/NNB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VP*</a:t>
                      </a:r>
                      <a:endParaRPr lang="ko-KR" altLang="en-US" b="1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있</a:t>
                      </a:r>
                      <a:endParaRPr lang="ko-KR" altLang="en-US" b="1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8E309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ETM</a:t>
                      </a:r>
                      <a:endParaRPr lang="ko-KR" altLang="en-US" b="1" dirty="0">
                        <a:solidFill>
                          <a:srgbClr val="8E309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있</a:t>
                      </a:r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897818" y="3181118"/>
            <a:ext cx="2877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                              </a:t>
            </a:r>
            <a:r>
              <a:rPr kumimoji="1" lang="en-US" altLang="ko-KR" sz="12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NP_SBJ</a:t>
            </a:r>
            <a:r>
              <a:rPr kumimoji="1" lang="ko-KR" altLang="en-US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kumimoji="1" lang="en-US" altLang="ko-KR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kumimoji="1" lang="ko-KR" altLang="en-US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kumimoji="1" lang="en-US" altLang="ko-KR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kumimoji="1" lang="en-US" altLang="ko-KR" sz="1200" b="1" dirty="0" smtClean="0">
                <a:solidFill>
                  <a:srgbClr val="0C0EC0"/>
                </a:solidFill>
                <a:latin typeface="Malgun Gothic" charset="-127"/>
                <a:ea typeface="Malgun Gothic" charset="-127"/>
                <a:cs typeface="Malgun Gothic" charset="-127"/>
              </a:rPr>
              <a:t>VP</a:t>
            </a:r>
            <a:endParaRPr kumimoji="1" lang="ko-KR" altLang="en-US" sz="1200" b="1" dirty="0">
              <a:solidFill>
                <a:srgbClr val="0C0EC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6256" y="204470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smtClean="0">
                <a:solidFill>
                  <a:schemeClr val="accent6">
                    <a:lumMod val="50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S</a:t>
            </a:r>
            <a:endParaRPr kumimoji="1" lang="ko-KR" altLang="en-US" sz="1200" b="1" dirty="0">
              <a:solidFill>
                <a:schemeClr val="accent6">
                  <a:lumMod val="50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48009" y="3366242"/>
            <a:ext cx="226792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7030A0"/>
                </a:solidFill>
                <a:latin typeface="Malgun Gothic" charset="-127"/>
                <a:ea typeface="Malgun Gothic" charset="-127"/>
                <a:cs typeface="Malgun Gothic" charset="-127"/>
              </a:rPr>
              <a:t>해결</a:t>
            </a:r>
            <a:r>
              <a:rPr lang="ko-KR" altLang="en-US" sz="1600" b="1" u="sng" dirty="0" smtClean="0">
                <a:solidFill>
                  <a:srgbClr val="7030A0"/>
                </a:solidFill>
                <a:latin typeface="Malgun Gothic" charset="-127"/>
                <a:ea typeface="Malgun Gothic" charset="-127"/>
                <a:cs typeface="Malgun Gothic" charset="-127"/>
              </a:rPr>
              <a:t>할</a:t>
            </a:r>
            <a:r>
              <a:rPr lang="en-US" altLang="ko-KR" sz="1600" b="1" u="sng" baseline="-25000" dirty="0" smtClean="0">
                <a:solidFill>
                  <a:srgbClr val="7030A0"/>
                </a:solidFill>
                <a:latin typeface="Malgun Gothic" charset="-127"/>
                <a:ea typeface="Malgun Gothic" charset="-127"/>
                <a:cs typeface="Malgun Gothic" charset="-127"/>
              </a:rPr>
              <a:t>ETM</a:t>
            </a:r>
            <a:r>
              <a:rPr lang="en-US" altLang="ko-KR" sz="1600" b="1" dirty="0" smtClean="0">
                <a:solidFill>
                  <a:srgbClr val="7030A0"/>
                </a:solidFill>
                <a:latin typeface="Malgun Gothic" charset="-127"/>
                <a:ea typeface="Malgun Gothic" charset="-127"/>
                <a:cs typeface="Malgun Gothic" charset="-127"/>
              </a:rPr>
              <a:t>  </a:t>
            </a:r>
            <a:r>
              <a:rPr lang="ko-KR" altLang="en-US" sz="1600" b="1" u="sng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수</a:t>
            </a:r>
            <a:r>
              <a:rPr lang="en-US" altLang="ko-KR" sz="16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 </a:t>
            </a:r>
            <a:r>
              <a:rPr lang="ko-KR" altLang="en-US" sz="16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ko-KR" altLang="en-US" sz="1600" b="1" u="sng" dirty="0" smtClean="0">
                <a:solidFill>
                  <a:srgbClr val="0C0EC0"/>
                </a:solidFill>
                <a:latin typeface="Malgun Gothic" charset="-127"/>
                <a:ea typeface="Malgun Gothic" charset="-127"/>
                <a:cs typeface="Malgun Gothic" charset="-127"/>
              </a:rPr>
              <a:t>있</a:t>
            </a:r>
            <a:r>
              <a:rPr lang="ko-KR" altLang="en-US" sz="1600" b="1" dirty="0" smtClean="0">
                <a:solidFill>
                  <a:srgbClr val="0C0EC0"/>
                </a:solidFill>
                <a:latin typeface="Malgun Gothic" charset="-127"/>
                <a:ea typeface="Malgun Gothic" charset="-127"/>
                <a:cs typeface="Malgun Gothic" charset="-127"/>
              </a:rPr>
              <a:t>도록</a:t>
            </a:r>
            <a:endParaRPr kumimoji="1" lang="ko-KR" altLang="en-US" sz="1600" b="1" dirty="0">
              <a:solidFill>
                <a:srgbClr val="0C0EC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6114694" y="2687759"/>
            <a:ext cx="792088" cy="538723"/>
          </a:xfrm>
          <a:custGeom>
            <a:avLst/>
            <a:gdLst>
              <a:gd name="connsiteX0" fmla="*/ 0 w 923027"/>
              <a:gd name="connsiteY0" fmla="*/ 362310 h 362310"/>
              <a:gd name="connsiteX1" fmla="*/ 0 w 923027"/>
              <a:gd name="connsiteY1" fmla="*/ 8627 h 362310"/>
              <a:gd name="connsiteX2" fmla="*/ 914400 w 923027"/>
              <a:gd name="connsiteY2" fmla="*/ 0 h 362310"/>
              <a:gd name="connsiteX3" fmla="*/ 923027 w 923027"/>
              <a:gd name="connsiteY3" fmla="*/ 345057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27" h="362310">
                <a:moveTo>
                  <a:pt x="0" y="362310"/>
                </a:moveTo>
                <a:lnTo>
                  <a:pt x="0" y="8627"/>
                </a:lnTo>
                <a:lnTo>
                  <a:pt x="914400" y="0"/>
                </a:lnTo>
                <a:lnTo>
                  <a:pt x="923027" y="34505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6451813" y="2325896"/>
            <a:ext cx="1009225" cy="916329"/>
          </a:xfrm>
          <a:custGeom>
            <a:avLst/>
            <a:gdLst>
              <a:gd name="connsiteX0" fmla="*/ 0 w 819510"/>
              <a:gd name="connsiteY0" fmla="*/ 327804 h 862642"/>
              <a:gd name="connsiteX1" fmla="*/ 8627 w 819510"/>
              <a:gd name="connsiteY1" fmla="*/ 0 h 862642"/>
              <a:gd name="connsiteX2" fmla="*/ 802257 w 819510"/>
              <a:gd name="connsiteY2" fmla="*/ 0 h 862642"/>
              <a:gd name="connsiteX3" fmla="*/ 819510 w 819510"/>
              <a:gd name="connsiteY3" fmla="*/ 862642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510" h="862642">
                <a:moveTo>
                  <a:pt x="0" y="327804"/>
                </a:moveTo>
                <a:lnTo>
                  <a:pt x="8627" y="0"/>
                </a:lnTo>
                <a:lnTo>
                  <a:pt x="802257" y="0"/>
                </a:lnTo>
                <a:lnTo>
                  <a:pt x="819510" y="86264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자유형 44"/>
          <p:cNvSpPr/>
          <p:nvPr/>
        </p:nvSpPr>
        <p:spPr>
          <a:xfrm flipH="1">
            <a:off x="6906782" y="3688040"/>
            <a:ext cx="664701" cy="211706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46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의존 구문 파서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Stack-Pointer Networks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pic>
        <p:nvPicPr>
          <p:cNvPr id="113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84796" y="1754619"/>
            <a:ext cx="837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latin typeface="Malgun Gothic" charset="-127"/>
                <a:ea typeface="Malgun Gothic" charset="-127"/>
                <a:cs typeface="Malgun Gothic" charset="-127"/>
              </a:rPr>
              <a:t>SENT: </a:t>
            </a:r>
            <a:r>
              <a:rPr kumimoji="1" lang="ko-KR" altLang="en-US" sz="1600" b="1" dirty="0" smtClean="0">
                <a:latin typeface="Malgun Gothic" charset="-127"/>
                <a:ea typeface="Malgun Gothic" charset="-127"/>
                <a:cs typeface="Malgun Gothic" charset="-127"/>
              </a:rPr>
              <a:t>자신의 가치관을 정돈하고 다른 친구가 문제를 해결할 수 있도록 돕는다는 것이다</a:t>
            </a:r>
            <a:r>
              <a:rPr kumimoji="1" lang="en-US" altLang="ko-KR" sz="1600" b="1" dirty="0" smtClean="0">
                <a:latin typeface="Malgun Gothic" charset="-127"/>
                <a:ea typeface="Malgun Gothic" charset="-127"/>
                <a:cs typeface="Malgun Gothic" charset="-127"/>
              </a:rPr>
              <a:t>.</a:t>
            </a:r>
            <a:endParaRPr kumimoji="1" lang="ko-KR" altLang="en-US" sz="16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grpSp>
        <p:nvGrpSpPr>
          <p:cNvPr id="290" name="그룹 289"/>
          <p:cNvGrpSpPr/>
          <p:nvPr/>
        </p:nvGrpSpPr>
        <p:grpSpPr>
          <a:xfrm>
            <a:off x="3629882" y="2306798"/>
            <a:ext cx="5262597" cy="4184677"/>
            <a:chOff x="323528" y="2276871"/>
            <a:chExt cx="8511165" cy="4184677"/>
          </a:xfrm>
        </p:grpSpPr>
        <p:sp>
          <p:nvSpPr>
            <p:cNvPr id="74" name="직사각형 73"/>
            <p:cNvSpPr/>
            <p:nvPr/>
          </p:nvSpPr>
          <p:spPr>
            <a:xfrm>
              <a:off x="323528" y="5517232"/>
              <a:ext cx="648072" cy="936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자</a:t>
              </a:r>
              <a:endParaRPr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kumimoji="1"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신</a:t>
              </a:r>
              <a:endParaRPr kumimoji="1"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의</a:t>
              </a:r>
              <a:endParaRPr kumimoji="1"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139952" y="5517232"/>
              <a:ext cx="648072" cy="936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것</a:t>
              </a:r>
              <a:endParaRPr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kumimoji="1"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이</a:t>
              </a:r>
              <a:endParaRPr kumimoji="1"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다</a:t>
              </a:r>
              <a:endParaRPr kumimoji="1"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23528" y="4213734"/>
              <a:ext cx="648072" cy="9361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139952" y="4213734"/>
              <a:ext cx="648072" cy="9361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cxnSp>
          <p:nvCxnSpPr>
            <p:cNvPr id="85" name="직선 화살표 연결선 84"/>
            <p:cNvCxnSpPr>
              <a:endCxn id="85" idx="2"/>
            </p:cNvCxnSpPr>
            <p:nvPr/>
          </p:nvCxnSpPr>
          <p:spPr>
            <a:xfrm flipV="1">
              <a:off x="647564" y="5149838"/>
              <a:ext cx="0" cy="3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83" idx="0"/>
            </p:cNvCxnSpPr>
            <p:nvPr/>
          </p:nvCxnSpPr>
          <p:spPr>
            <a:xfrm flipV="1">
              <a:off x="4463988" y="5149838"/>
              <a:ext cx="0" cy="3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5154659" y="5517232"/>
              <a:ext cx="648072" cy="9361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R</a:t>
              </a:r>
              <a:endParaRPr lang="en-US" altLang="ko-KR" sz="1400" dirty="0">
                <a:solidFill>
                  <a:sysClr val="windowText" lastClr="000000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o</a:t>
              </a:r>
            </a:p>
            <a:p>
              <a:pPr algn="ctr"/>
              <a:r>
                <a:rPr lang="en-US" altLang="ko-KR" sz="1400" dirty="0" smtClean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o</a:t>
              </a:r>
            </a:p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T</a:t>
              </a:r>
              <a:endParaRPr lang="en-US" altLang="ko-KR" sz="1400" dirty="0" smtClean="0">
                <a:solidFill>
                  <a:sysClr val="windowText" lastClr="000000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306787" y="5517232"/>
              <a:ext cx="648072" cy="9361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돕</a:t>
              </a:r>
              <a:endParaRPr lang="en-US" altLang="ko-KR" sz="1400" dirty="0" smtClean="0">
                <a:solidFill>
                  <a:sysClr val="windowText" lastClr="000000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는</a:t>
              </a:r>
              <a:endParaRPr kumimoji="1" lang="en-US" altLang="ko-KR" sz="1400" dirty="0" smtClean="0">
                <a:solidFill>
                  <a:sysClr val="windowText" lastClr="000000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다</a:t>
              </a:r>
              <a:endParaRPr lang="en-US" altLang="ko-KR" sz="1400" dirty="0" smtClean="0">
                <a:solidFill>
                  <a:sysClr val="windowText" lastClr="000000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는</a:t>
              </a:r>
              <a:endParaRPr kumimoji="1" lang="en-US" altLang="ko-KR" sz="1400" dirty="0" smtClean="0">
                <a:solidFill>
                  <a:sysClr val="windowText" lastClr="000000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386907" y="5517232"/>
              <a:ext cx="648072" cy="9361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해</a:t>
              </a:r>
              <a:endParaRPr lang="en-US" altLang="ko-KR" sz="1400" dirty="0" smtClean="0">
                <a:solidFill>
                  <a:sysClr val="windowText" lastClr="000000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결</a:t>
              </a:r>
              <a:endParaRPr kumimoji="1" lang="en-US" altLang="ko-KR" sz="1400" dirty="0" smtClean="0">
                <a:solidFill>
                  <a:sysClr val="windowText" lastClr="000000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할</a:t>
              </a:r>
              <a:endParaRPr kumimoji="1" lang="en-US" altLang="ko-KR" sz="1400" dirty="0" smtClean="0">
                <a:solidFill>
                  <a:sysClr val="windowText" lastClr="000000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154659" y="4213734"/>
              <a:ext cx="648072" cy="9361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306787" y="4213734"/>
              <a:ext cx="648072" cy="9361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386907" y="4213734"/>
              <a:ext cx="648072" cy="9361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/>
            </a:p>
          </p:txBody>
        </p:sp>
        <p:cxnSp>
          <p:nvCxnSpPr>
            <p:cNvPr id="96" name="직선 화살표 연결선 95"/>
            <p:cNvCxnSpPr>
              <a:stCxn id="90" idx="0"/>
              <a:endCxn id="93" idx="2"/>
            </p:cNvCxnSpPr>
            <p:nvPr/>
          </p:nvCxnSpPr>
          <p:spPr>
            <a:xfrm flipV="1">
              <a:off x="5478695" y="5149838"/>
              <a:ext cx="0" cy="3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115" idx="0"/>
            </p:cNvCxnSpPr>
            <p:nvPr/>
          </p:nvCxnSpPr>
          <p:spPr>
            <a:xfrm flipV="1">
              <a:off x="6630823" y="5149838"/>
              <a:ext cx="0" cy="3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 flipV="1">
              <a:off x="7710943" y="5149838"/>
              <a:ext cx="0" cy="3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>
              <a:off x="5802731" y="4681786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6954859" y="4681786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/>
            <p:nvPr/>
          </p:nvCxnSpPr>
          <p:spPr>
            <a:xfrm>
              <a:off x="4788024" y="4681786"/>
              <a:ext cx="3666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꺾인 연결선[E] 101"/>
            <p:cNvCxnSpPr/>
            <p:nvPr/>
          </p:nvCxnSpPr>
          <p:spPr>
            <a:xfrm rot="16200000" flipV="1">
              <a:off x="2724769" y="1459807"/>
              <a:ext cx="496702" cy="5011151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꺾인 연결선[E] 102"/>
            <p:cNvCxnSpPr>
              <a:stCxn id="115" idx="0"/>
            </p:cNvCxnSpPr>
            <p:nvPr/>
          </p:nvCxnSpPr>
          <p:spPr>
            <a:xfrm rot="16200000" flipV="1">
              <a:off x="2904789" y="487699"/>
              <a:ext cx="1288790" cy="6163279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꺾인 연결선[E] 103"/>
            <p:cNvCxnSpPr/>
            <p:nvPr/>
          </p:nvCxnSpPr>
          <p:spPr>
            <a:xfrm rot="16200000" flipV="1">
              <a:off x="3120813" y="-376397"/>
              <a:ext cx="1936862" cy="7243399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8419195" y="449712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ko-KR" dirty="0" smtClean="0"/>
                <a:t>…</a:t>
              </a:r>
              <a:endParaRPr kumimoji="1" lang="ko-KR" altLang="en-US" dirty="0"/>
            </a:p>
          </p:txBody>
        </p:sp>
        <p:cxnSp>
          <p:nvCxnSpPr>
            <p:cNvPr id="106" name="직선 화살표 연결선 105"/>
            <p:cNvCxnSpPr/>
            <p:nvPr/>
          </p:nvCxnSpPr>
          <p:spPr>
            <a:xfrm>
              <a:off x="647564" y="3717031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/>
            <p:nvPr/>
          </p:nvCxnSpPr>
          <p:spPr>
            <a:xfrm>
              <a:off x="2310344" y="3717031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/>
            <p:nvPr/>
          </p:nvCxnSpPr>
          <p:spPr>
            <a:xfrm>
              <a:off x="4456892" y="3717031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/>
            <p:nvPr/>
          </p:nvCxnSpPr>
          <p:spPr>
            <a:xfrm>
              <a:off x="3402373" y="3717031"/>
              <a:ext cx="0" cy="360042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647564" y="2924943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>
              <a:off x="2310344" y="2924943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>
            <a:xfrm>
              <a:off x="3386988" y="2924943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>
              <a:off x="673529" y="2276871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>
              <a:off x="4456892" y="2276871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>
              <a:off x="1475656" y="2276871"/>
              <a:ext cx="0" cy="360042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1310407" y="44998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ko-KR" dirty="0" smtClean="0"/>
                <a:t>…</a:t>
              </a:r>
              <a:endParaRPr kumimoji="1" lang="ko-KR" altLang="en-US" dirty="0"/>
            </a:p>
          </p:txBody>
        </p:sp>
        <p:cxnSp>
          <p:nvCxnSpPr>
            <p:cNvPr id="124" name="직선 화살표 연결선 123"/>
            <p:cNvCxnSpPr>
              <a:stCxn id="123" idx="3"/>
              <a:endCxn id="138" idx="1"/>
            </p:cNvCxnSpPr>
            <p:nvPr/>
          </p:nvCxnSpPr>
          <p:spPr>
            <a:xfrm>
              <a:off x="1725905" y="4684494"/>
              <a:ext cx="260403" cy="5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>
              <a:stCxn id="123" idx="1"/>
              <a:endCxn id="79" idx="3"/>
            </p:cNvCxnSpPr>
            <p:nvPr/>
          </p:nvCxnSpPr>
          <p:spPr>
            <a:xfrm flipH="1" flipV="1">
              <a:off x="971600" y="4681786"/>
              <a:ext cx="338807" cy="2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1326417" y="5831395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ko-KR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…</a:t>
              </a:r>
              <a:endParaRPr kumimoji="1" lang="ko-KR" altLang="en-US" sz="1400" dirty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986308" y="5525444"/>
              <a:ext cx="648072" cy="936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있</a:t>
              </a:r>
              <a:endParaRPr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도</a:t>
              </a:r>
              <a:endParaRPr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록</a:t>
              </a:r>
              <a:endParaRPr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3066428" y="5525444"/>
              <a:ext cx="648072" cy="936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돕</a:t>
              </a:r>
              <a:endParaRPr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는</a:t>
              </a:r>
              <a:endParaRPr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다</a:t>
              </a:r>
              <a:endParaRPr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는</a:t>
              </a:r>
              <a:endParaRPr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986308" y="4221946"/>
              <a:ext cx="648072" cy="9361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066428" y="4221946"/>
              <a:ext cx="648072" cy="9361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/>
            </a:p>
          </p:txBody>
        </p:sp>
        <p:cxnSp>
          <p:nvCxnSpPr>
            <p:cNvPr id="140" name="직선 화살표 연결선 139"/>
            <p:cNvCxnSpPr>
              <a:stCxn id="136" idx="0"/>
              <a:endCxn id="138" idx="2"/>
            </p:cNvCxnSpPr>
            <p:nvPr/>
          </p:nvCxnSpPr>
          <p:spPr>
            <a:xfrm flipV="1">
              <a:off x="2310344" y="5158050"/>
              <a:ext cx="0" cy="3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stCxn id="137" idx="0"/>
              <a:endCxn id="139" idx="2"/>
            </p:cNvCxnSpPr>
            <p:nvPr/>
          </p:nvCxnSpPr>
          <p:spPr>
            <a:xfrm flipV="1">
              <a:off x="3390464" y="5158050"/>
              <a:ext cx="0" cy="3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>
              <a:stCxn id="139" idx="3"/>
              <a:endCxn id="83" idx="1"/>
            </p:cNvCxnSpPr>
            <p:nvPr/>
          </p:nvCxnSpPr>
          <p:spPr>
            <a:xfrm flipV="1">
              <a:off x="3714500" y="4681786"/>
              <a:ext cx="425452" cy="821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/>
            <p:cNvCxnSpPr>
              <a:stCxn id="138" idx="3"/>
              <a:endCxn id="139" idx="1"/>
            </p:cNvCxnSpPr>
            <p:nvPr/>
          </p:nvCxnSpPr>
          <p:spPr>
            <a:xfrm>
              <a:off x="2634380" y="4689998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/>
            <p:nvPr/>
          </p:nvCxnSpPr>
          <p:spPr>
            <a:xfrm>
              <a:off x="4463988" y="2924943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/>
            <p:nvPr/>
          </p:nvCxnSpPr>
          <p:spPr>
            <a:xfrm>
              <a:off x="1454794" y="2924943"/>
              <a:ext cx="0" cy="360042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화살표 연결선 287"/>
            <p:cNvCxnSpPr/>
            <p:nvPr/>
          </p:nvCxnSpPr>
          <p:spPr>
            <a:xfrm>
              <a:off x="3402373" y="2276871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화살표 연결선 288"/>
            <p:cNvCxnSpPr/>
            <p:nvPr/>
          </p:nvCxnSpPr>
          <p:spPr>
            <a:xfrm>
              <a:off x="2310344" y="2276871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" name="그룹 313"/>
          <p:cNvGrpSpPr/>
          <p:nvPr/>
        </p:nvGrpSpPr>
        <p:grpSpPr>
          <a:xfrm>
            <a:off x="166147" y="2166520"/>
            <a:ext cx="3547179" cy="3388851"/>
            <a:chOff x="182637" y="1725265"/>
            <a:chExt cx="3462330" cy="3130397"/>
          </a:xfrm>
        </p:grpSpPr>
        <p:sp>
          <p:nvSpPr>
            <p:cNvPr id="291" name="TextBox 290"/>
            <p:cNvSpPr txBox="1"/>
            <p:nvPr/>
          </p:nvSpPr>
          <p:spPr>
            <a:xfrm>
              <a:off x="1805598" y="1725265"/>
              <a:ext cx="675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smtClean="0">
                  <a:latin typeface="Malgun Gothic" charset="-127"/>
                  <a:ea typeface="Malgun Gothic" charset="-127"/>
                  <a:cs typeface="Malgun Gothic" charset="-127"/>
                </a:rPr>
                <a:t>ROOT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696234" y="227352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Malgun Gothic" charset="-127"/>
                  <a:ea typeface="Malgun Gothic" charset="-127"/>
                  <a:cs typeface="Malgun Gothic" charset="-127"/>
                </a:rPr>
                <a:t>돕는다는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115616" y="285831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Malgun Gothic" charset="-127"/>
                  <a:ea typeface="Malgun Gothic" charset="-127"/>
                  <a:cs typeface="Malgun Gothic" charset="-127"/>
                </a:rPr>
                <a:t>해결할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921692" y="285831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atin typeface="Malgun Gothic" charset="-127"/>
                  <a:ea typeface="Malgun Gothic" charset="-127"/>
                  <a:cs typeface="Malgun Gothic" charset="-127"/>
                </a:rPr>
                <a:t>것이다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182637" y="346569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Malgun Gothic" charset="-127"/>
                  <a:ea typeface="Malgun Gothic" charset="-127"/>
                  <a:cs typeface="Malgun Gothic" charset="-127"/>
                </a:rPr>
                <a:t>정돈하고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082323" y="346569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Malgun Gothic" charset="-127"/>
                  <a:ea typeface="Malgun Gothic" charset="-127"/>
                  <a:cs typeface="Malgun Gothic" charset="-127"/>
                </a:rPr>
                <a:t>친구가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1786001" y="346569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atin typeface="Malgun Gothic" charset="-127"/>
                  <a:ea typeface="Malgun Gothic" charset="-127"/>
                  <a:cs typeface="Malgun Gothic" charset="-127"/>
                </a:rPr>
                <a:t>문제를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509276" y="346569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atin typeface="Malgun Gothic" charset="-127"/>
                  <a:ea typeface="Malgun Gothic" charset="-127"/>
                  <a:cs typeface="Malgun Gothic" charset="-127"/>
                </a:rPr>
                <a:t>수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82637" y="400679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atin typeface="Malgun Gothic" charset="-127"/>
                  <a:ea typeface="Malgun Gothic" charset="-127"/>
                  <a:cs typeface="Malgun Gothic" charset="-127"/>
                </a:rPr>
                <a:t>가치관을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272404" y="454788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Malgun Gothic" charset="-127"/>
                  <a:ea typeface="Malgun Gothic" charset="-127"/>
                  <a:cs typeface="Malgun Gothic" charset="-127"/>
                </a:rPr>
                <a:t>자신의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1172090" y="400679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Malgun Gothic" charset="-127"/>
                  <a:ea typeface="Malgun Gothic" charset="-127"/>
                  <a:cs typeface="Malgun Gothic" charset="-127"/>
                </a:rPr>
                <a:t>다른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329739" y="399884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Malgun Gothic" charset="-127"/>
                  <a:ea typeface="Malgun Gothic" charset="-127"/>
                  <a:cs typeface="Malgun Gothic" charset="-127"/>
                </a:rPr>
                <a:t>있도록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cxnSp>
          <p:nvCxnSpPr>
            <p:cNvPr id="303" name="직선 화살표 연결선 302"/>
            <p:cNvCxnSpPr>
              <a:stCxn id="294" idx="2"/>
            </p:cNvCxnSpPr>
            <p:nvPr/>
          </p:nvCxnSpPr>
          <p:spPr>
            <a:xfrm>
              <a:off x="2143159" y="2033042"/>
              <a:ext cx="4481" cy="240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화살표 연결선 303"/>
            <p:cNvCxnSpPr/>
            <p:nvPr/>
          </p:nvCxnSpPr>
          <p:spPr>
            <a:xfrm flipH="1">
              <a:off x="1477254" y="2581299"/>
              <a:ext cx="670386" cy="2770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화살표 연결선 304"/>
            <p:cNvCxnSpPr/>
            <p:nvPr/>
          </p:nvCxnSpPr>
          <p:spPr>
            <a:xfrm>
              <a:off x="2147640" y="2581299"/>
              <a:ext cx="1135690" cy="2770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화살표 연결선 305"/>
            <p:cNvCxnSpPr/>
            <p:nvPr/>
          </p:nvCxnSpPr>
          <p:spPr>
            <a:xfrm flipH="1">
              <a:off x="634043" y="3166093"/>
              <a:ext cx="843211" cy="299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화살표 연결선 306"/>
            <p:cNvCxnSpPr/>
            <p:nvPr/>
          </p:nvCxnSpPr>
          <p:spPr>
            <a:xfrm flipH="1">
              <a:off x="1443961" y="3166093"/>
              <a:ext cx="33293" cy="299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화살표 연결선 307"/>
            <p:cNvCxnSpPr/>
            <p:nvPr/>
          </p:nvCxnSpPr>
          <p:spPr>
            <a:xfrm>
              <a:off x="1477254" y="3166093"/>
              <a:ext cx="670385" cy="299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화살표 연결선 308"/>
            <p:cNvCxnSpPr/>
            <p:nvPr/>
          </p:nvCxnSpPr>
          <p:spPr>
            <a:xfrm>
              <a:off x="1477254" y="3166093"/>
              <a:ext cx="1214123" cy="2996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화살표 연결선 309"/>
            <p:cNvCxnSpPr/>
            <p:nvPr/>
          </p:nvCxnSpPr>
          <p:spPr>
            <a:xfrm>
              <a:off x="634043" y="3773473"/>
              <a:ext cx="0" cy="233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화살표 연결선 310"/>
            <p:cNvCxnSpPr/>
            <p:nvPr/>
          </p:nvCxnSpPr>
          <p:spPr>
            <a:xfrm flipH="1">
              <a:off x="1443960" y="3773474"/>
              <a:ext cx="1" cy="233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화살표 연결선 311"/>
            <p:cNvCxnSpPr/>
            <p:nvPr/>
          </p:nvCxnSpPr>
          <p:spPr>
            <a:xfrm>
              <a:off x="2691377" y="3773474"/>
              <a:ext cx="0" cy="22537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화살표 연결선 312"/>
            <p:cNvCxnSpPr/>
            <p:nvPr/>
          </p:nvCxnSpPr>
          <p:spPr>
            <a:xfrm flipH="1">
              <a:off x="634042" y="4314568"/>
              <a:ext cx="1" cy="233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942152" y="26078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latin typeface="Malgun Gothic" charset="-127"/>
                <a:ea typeface="Malgun Gothic" charset="-127"/>
                <a:cs typeface="Malgun Gothic" charset="-127"/>
              </a:rPr>
              <a:t>정돈하고</a:t>
            </a:r>
            <a:endParaRPr kumimoji="1" lang="ko-KR" altLang="en-US" sz="1200" b="1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19095" y="330755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latin typeface="Malgun Gothic" charset="-127"/>
                <a:ea typeface="Malgun Gothic" charset="-127"/>
                <a:cs typeface="Malgun Gothic" charset="-127"/>
              </a:rPr>
              <a:t>해결할</a:t>
            </a:r>
            <a:endParaRPr kumimoji="1" lang="ko-KR" altLang="en-US" sz="1200" b="1"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2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Setup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 txBox="1">
            <a:spLocks/>
          </p:cNvSpPr>
          <p:nvPr/>
        </p:nvSpPr>
        <p:spPr>
          <a:xfrm>
            <a:off x="321841" y="2121400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lvl="1" indent="-457200" fontAlgn="auto"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/>
            </a:pPr>
            <a:r>
              <a:rPr kumimoji="0" lang="en-US" altLang="ko-KR" dirty="0" smtClean="0">
                <a:solidFill>
                  <a:srgbClr val="000000"/>
                </a:solidFill>
                <a:hlinkClick r:id="rId3"/>
              </a:rPr>
              <a:t>https</a:t>
            </a:r>
            <a:r>
              <a:rPr kumimoji="0" lang="en-US" altLang="ko-KR" dirty="0">
                <a:solidFill>
                  <a:srgbClr val="000000"/>
                </a:solidFill>
                <a:hlinkClick r:id="rId3"/>
              </a:rPr>
              <a:t>://</a:t>
            </a:r>
            <a:r>
              <a:rPr kumimoji="0" lang="en-US" altLang="ko-KR" dirty="0" smtClean="0">
                <a:solidFill>
                  <a:srgbClr val="000000"/>
                </a:solidFill>
                <a:hlinkClick r:id="rId3"/>
              </a:rPr>
              <a:t>github.com/yseokchoi/SejongTree2Dependency</a:t>
            </a:r>
            <a:endParaRPr kumimoji="0" lang="en-US" altLang="ko-KR" dirty="0" smtClean="0">
              <a:solidFill>
                <a:srgbClr val="000000"/>
              </a:solidFill>
            </a:endParaRPr>
          </a:p>
          <a:p>
            <a:pPr marL="468000" lvl="1" indent="-457200" fontAlgn="auto"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/>
            </a:pPr>
            <a:r>
              <a:rPr kumimoji="0" lang="en-US" altLang="ko-KR" dirty="0">
                <a:solidFill>
                  <a:srgbClr val="000000"/>
                </a:solidFill>
                <a:hlinkClick r:id="rId4"/>
              </a:rPr>
              <a:t>https://</a:t>
            </a:r>
            <a:r>
              <a:rPr kumimoji="0" lang="en-US" altLang="ko-KR" dirty="0" smtClean="0">
                <a:solidFill>
                  <a:srgbClr val="000000"/>
                </a:solidFill>
                <a:hlinkClick r:id="rId4"/>
              </a:rPr>
              <a:t>github.com/yseokchoi/KoreanDependencyParser</a:t>
            </a:r>
            <a:endParaRPr kumimoji="0" lang="en-US" altLang="ko-KR" dirty="0" smtClean="0">
              <a:solidFill>
                <a:srgbClr val="000000"/>
              </a:solidFill>
            </a:endParaRPr>
          </a:p>
          <a:p>
            <a:pPr marL="468000" lvl="1" indent="-457200" fontAlgn="auto"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/>
            </a:pPr>
            <a:endParaRPr kumimoji="0" lang="en-US" altLang="ko-KR" dirty="0">
              <a:solidFill>
                <a:srgbClr val="000000"/>
              </a:solidFill>
            </a:endParaRPr>
          </a:p>
          <a:p>
            <a:pPr marL="468000" lvl="1" indent="-457200" fontAlgn="auto"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/>
            </a:pPr>
            <a:r>
              <a:rPr lang="en-US" altLang="ko-KR" dirty="0"/>
              <a:t>pip3 install </a:t>
            </a:r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download.pytorch.org/whl/cpu/torch-0.4.1-cp36-cp36m-win_amd64.whl</a:t>
            </a:r>
            <a:r>
              <a:rPr lang="en-US" altLang="ko-KR" dirty="0" smtClean="0"/>
              <a:t> (python 3.6)</a:t>
            </a:r>
          </a:p>
          <a:p>
            <a:pPr marL="468000" lvl="1" indent="-457200" fontAlgn="auto"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/>
            </a:pPr>
            <a:r>
              <a:rPr lang="en-US" altLang="ko-KR" dirty="0"/>
              <a:t>pip3 install </a:t>
            </a:r>
            <a:r>
              <a:rPr lang="en-US" altLang="ko-KR" dirty="0">
                <a:hlinkClick r:id="rId6"/>
              </a:rPr>
              <a:t>http://</a:t>
            </a:r>
            <a:r>
              <a:rPr lang="en-US" altLang="ko-KR" dirty="0" smtClean="0">
                <a:hlinkClick r:id="rId6"/>
              </a:rPr>
              <a:t>download.pytorch.org/whl/cpu/torch-0.4.1-cp37-cp37m-win_amd64.whl</a:t>
            </a:r>
            <a:r>
              <a:rPr lang="en-US" altLang="ko-KR" dirty="0" smtClean="0"/>
              <a:t> (python 3.7</a:t>
            </a:r>
          </a:p>
          <a:p>
            <a:pPr marL="468000" lvl="1" indent="-457200" fontAlgn="auto"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/>
            </a:pPr>
            <a:endParaRPr kumimoji="0" lang="en-US" altLang="ko-KR" dirty="0">
              <a:solidFill>
                <a:srgbClr val="000000"/>
              </a:solidFill>
            </a:endParaRPr>
          </a:p>
          <a:p>
            <a:pPr marL="468000" lvl="1" indent="-457200" fontAlgn="auto"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/>
            </a:pPr>
            <a:r>
              <a:rPr kumimoji="0" lang="en-US" altLang="ko-KR" dirty="0" smtClean="0">
                <a:solidFill>
                  <a:srgbClr val="000000"/>
                </a:solidFill>
              </a:rPr>
              <a:t>pip3 install </a:t>
            </a:r>
            <a:r>
              <a:rPr kumimoji="0" lang="en-US" altLang="ko-KR" dirty="0" err="1" smtClean="0">
                <a:solidFill>
                  <a:srgbClr val="000000"/>
                </a:solidFill>
              </a:rPr>
              <a:t>numpy</a:t>
            </a:r>
            <a:endParaRPr kumimoji="0" lang="en-US" altLang="ko-KR" dirty="0">
              <a:solidFill>
                <a:srgbClr val="000000"/>
              </a:solidFill>
            </a:endParaRPr>
          </a:p>
          <a:p>
            <a:pPr marL="468000" lvl="1" indent="-457200" fontAlgn="auto"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/>
            </a:pPr>
            <a:r>
              <a:rPr kumimoji="0" lang="en-US" altLang="ko-KR" dirty="0" smtClean="0">
                <a:solidFill>
                  <a:srgbClr val="000000"/>
                </a:solidFill>
              </a:rPr>
              <a:t>pip3 install </a:t>
            </a:r>
            <a:r>
              <a:rPr kumimoji="0" lang="en-US" altLang="ko-KR" dirty="0" err="1" smtClean="0">
                <a:solidFill>
                  <a:srgbClr val="000000"/>
                </a:solidFill>
              </a:rPr>
              <a:t>gensim</a:t>
            </a:r>
            <a:endParaRPr kumimoji="0" lang="en-US" altLang="ko-KR" dirty="0">
              <a:solidFill>
                <a:srgbClr val="000000"/>
              </a:solidFill>
            </a:endParaRPr>
          </a:p>
          <a:p>
            <a:pPr marL="468000" lvl="1" indent="-457200" fontAlgn="auto"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/>
            </a:pPr>
            <a:endParaRPr kumimoji="0" lang="en-US" altLang="ko-KR" dirty="0">
              <a:solidFill>
                <a:srgbClr val="000000"/>
              </a:solidFill>
            </a:endParaRPr>
          </a:p>
          <a:p>
            <a:pPr fontAlgn="auto"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b="1" noProof="0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"/>
            </a:endParaRPr>
          </a:p>
        </p:txBody>
      </p:sp>
      <p:pic>
        <p:nvPicPr>
          <p:cNvPr id="8" name="Picture 2" descr="Z:\home\lee6boy\Desktop\010503_07_07_1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9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의존 구문 파서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Malgun Gothic" charset="-127"/>
                <a:ea typeface="Malgun Gothic" charset="-127"/>
                <a:cs typeface="Malgun Gothic" charset="-127"/>
              </a:rPr>
              <a:t>실습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pic>
        <p:nvPicPr>
          <p:cNvPr id="113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내용 개체 틀 2"/>
          <p:cNvSpPr txBox="1">
            <a:spLocks/>
          </p:cNvSpPr>
          <p:nvPr/>
        </p:nvSpPr>
        <p:spPr>
          <a:xfrm>
            <a:off x="323528" y="1729007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defRPr/>
            </a:pPr>
            <a:r>
              <a:rPr kumimoji="0" lang="en-US" altLang="ko-KR" sz="2000" dirty="0">
                <a:solidFill>
                  <a:srgbClr val="000000"/>
                </a:solidFill>
              </a:rPr>
              <a:t>Parameters</a:t>
            </a: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</a:rPr>
              <a:t>model_path</a:t>
            </a:r>
            <a:r>
              <a:rPr kumimoji="0" lang="en-US" altLang="ko-KR" sz="1800" dirty="0" smtClean="0">
                <a:solidFill>
                  <a:srgbClr val="000000"/>
                </a:solidFill>
              </a:rPr>
              <a:t>: </a:t>
            </a:r>
            <a:r>
              <a:rPr kumimoji="0" lang="ko-KR" altLang="en-US" sz="1800" dirty="0" smtClean="0">
                <a:solidFill>
                  <a:srgbClr val="000000"/>
                </a:solidFill>
              </a:rPr>
              <a:t>저장한 모델 폴더 위치</a:t>
            </a:r>
            <a:endParaRPr kumimoji="0" lang="en-US" altLang="ko-KR" sz="1800" dirty="0" smtClean="0">
              <a:solidFill>
                <a:srgbClr val="000000"/>
              </a:solidFill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</a:rPr>
              <a:t>model_name</a:t>
            </a:r>
            <a:r>
              <a:rPr kumimoji="0" lang="en-US" altLang="ko-KR" sz="1800" dirty="0" smtClean="0">
                <a:solidFill>
                  <a:srgbClr val="000000"/>
                </a:solidFill>
              </a:rPr>
              <a:t>: </a:t>
            </a:r>
            <a:r>
              <a:rPr kumimoji="0" lang="ko-KR" altLang="en-US" sz="1800" dirty="0" smtClean="0">
                <a:solidFill>
                  <a:srgbClr val="000000"/>
                </a:solidFill>
              </a:rPr>
              <a:t>저장한 모델 이름</a:t>
            </a:r>
            <a:endParaRPr kumimoji="0" lang="en-US" altLang="ko-KR" sz="1800" dirty="0">
              <a:solidFill>
                <a:srgbClr val="000000"/>
              </a:solidFill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</a:rPr>
              <a:t>output_path</a:t>
            </a:r>
            <a:r>
              <a:rPr kumimoji="0" lang="en-US" altLang="ko-KR" sz="1800" dirty="0" smtClean="0">
                <a:solidFill>
                  <a:srgbClr val="000000"/>
                </a:solidFill>
              </a:rPr>
              <a:t>: </a:t>
            </a:r>
            <a:r>
              <a:rPr kumimoji="0" lang="ko-KR" altLang="en-US" sz="1800" dirty="0" smtClean="0">
                <a:solidFill>
                  <a:srgbClr val="000000"/>
                </a:solidFill>
              </a:rPr>
              <a:t>결과 파일 저장할 폴더 위치</a:t>
            </a:r>
            <a:endParaRPr kumimoji="0" lang="en-US" altLang="ko-KR" sz="1800" dirty="0" smtClean="0">
              <a:solidFill>
                <a:srgbClr val="000000"/>
              </a:solidFill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</a:rPr>
              <a:t>test: </a:t>
            </a:r>
            <a:r>
              <a:rPr kumimoji="0" lang="en-US" altLang="ko-KR" sz="1800" dirty="0" smtClean="0">
                <a:solidFill>
                  <a:srgbClr val="000000"/>
                </a:solidFill>
              </a:rPr>
              <a:t>test file </a:t>
            </a:r>
            <a:r>
              <a:rPr kumimoji="0" lang="ko-KR" altLang="en-US" sz="1800" dirty="0" smtClean="0">
                <a:solidFill>
                  <a:srgbClr val="000000"/>
                </a:solidFill>
              </a:rPr>
              <a:t>위치</a:t>
            </a:r>
            <a:r>
              <a:rPr kumimoji="0" lang="en-US" altLang="ko-KR" sz="1800" dirty="0" smtClean="0">
                <a:solidFill>
                  <a:srgbClr val="000000"/>
                </a:solidFill>
              </a:rPr>
              <a:t>+</a:t>
            </a:r>
            <a:r>
              <a:rPr kumimoji="0" lang="ko-KR" altLang="en-US" sz="1800" dirty="0" smtClean="0">
                <a:solidFill>
                  <a:srgbClr val="000000"/>
                </a:solidFill>
              </a:rPr>
              <a:t>파일명</a:t>
            </a:r>
            <a:endParaRPr kumimoji="0" lang="en-US" altLang="ko-KR" sz="1800" dirty="0" smtClean="0">
              <a:solidFill>
                <a:srgbClr val="000000"/>
              </a:solidFill>
            </a:endParaRP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endParaRPr kumimoji="0" lang="en-US" altLang="ko-KR" sz="1600" i="1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9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323528" y="1729007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dirty="0" smtClean="0">
                <a:solidFill>
                  <a:srgbClr val="000000"/>
                </a:solidFill>
                <a:cs typeface=""/>
              </a:rPr>
              <a:t>실행 방법</a:t>
            </a:r>
            <a:endParaRPr kumimoji="0" lang="en-US" altLang="ko-KR" sz="1800" b="1" dirty="0" smtClean="0">
              <a:solidFill>
                <a:srgbClr val="000000"/>
              </a:solidFill>
            </a:endParaRPr>
          </a:p>
          <a:p>
            <a:pPr marL="226800" lvl="1" indent="0" fontAlgn="auto">
              <a:lnSpc>
                <a:spcPct val="20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r>
              <a:rPr lang="en-US" altLang="ko-KR" sz="1800" dirty="0"/>
              <a:t>python3 </a:t>
            </a:r>
            <a:r>
              <a:rPr lang="en-US" altLang="ko-KR" sz="1800" dirty="0" err="1"/>
              <a:t>StackPointerParser_test.py</a:t>
            </a:r>
            <a:r>
              <a:rPr lang="en-US" altLang="ko-KR" sz="1800" dirty="0"/>
              <a:t> --</a:t>
            </a:r>
            <a:r>
              <a:rPr lang="en-US" altLang="ko-KR" sz="1800" dirty="0" err="1"/>
              <a:t>model_path</a:t>
            </a:r>
            <a:r>
              <a:rPr lang="en-US" altLang="ko-KR" sz="1800" dirty="0"/>
              <a:t> </a:t>
            </a:r>
            <a:r>
              <a:rPr lang="en-US" altLang="ko-KR" sz="1800" i="1" dirty="0"/>
              <a:t>./models/ </a:t>
            </a:r>
            <a:r>
              <a:rPr lang="en-US" altLang="ko-KR" sz="1800" dirty="0"/>
              <a:t>--</a:t>
            </a:r>
            <a:r>
              <a:rPr lang="en-US" altLang="ko-KR" sz="1800" dirty="0" err="1"/>
              <a:t>model_name</a:t>
            </a:r>
            <a:r>
              <a:rPr lang="en-US" altLang="ko-KR" sz="1800" dirty="0"/>
              <a:t> </a:t>
            </a:r>
            <a:r>
              <a:rPr lang="en-US" altLang="ko-KR" sz="1800" i="1" dirty="0" err="1"/>
              <a:t>models.pt</a:t>
            </a:r>
            <a:r>
              <a:rPr lang="en-US" altLang="ko-KR" sz="1800" dirty="0"/>
              <a:t> --</a:t>
            </a:r>
            <a:r>
              <a:rPr lang="en-US" altLang="ko-KR" sz="1800" dirty="0" err="1"/>
              <a:t>output_path</a:t>
            </a:r>
            <a:r>
              <a:rPr lang="en-US" altLang="ko-KR" sz="1800" dirty="0"/>
              <a:t> </a:t>
            </a:r>
            <a:r>
              <a:rPr lang="en-US" altLang="ko-KR" sz="1800" i="1" dirty="0"/>
              <a:t>./output/</a:t>
            </a:r>
            <a:r>
              <a:rPr lang="en-US" altLang="ko-KR" sz="1800" dirty="0"/>
              <a:t> --test </a:t>
            </a:r>
            <a:r>
              <a:rPr lang="en-US" altLang="ko-KR" sz="1800" i="1" dirty="0"/>
              <a:t>./test/</a:t>
            </a:r>
            <a:r>
              <a:rPr lang="en-US" altLang="ko-KR" sz="1800" i="1" dirty="0" err="1"/>
              <a:t>sejong.conll</a:t>
            </a:r>
            <a:endParaRPr lang="en-US" altLang="ko-KR" sz="1800" i="1" dirty="0"/>
          </a:p>
          <a:p>
            <a:pPr marL="512550" lvl="1" indent="-28575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sz="1800" b="1" dirty="0" smtClean="0">
              <a:solidFill>
                <a:srgbClr val="000000"/>
              </a:solidFill>
            </a:endParaRP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endParaRPr kumimoji="0" lang="en-US" altLang="ko-KR" sz="1600" i="1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</a:endParaRPr>
          </a:p>
        </p:txBody>
      </p:sp>
      <p:pic>
        <p:nvPicPr>
          <p:cNvPr id="7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의존 구문 파서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Malgun Gothic" charset="-127"/>
                <a:ea typeface="Malgun Gothic" charset="-127"/>
                <a:cs typeface="Malgun Gothic" charset="-127"/>
              </a:rPr>
              <a:t>실습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2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Transition-based Dependency </a:t>
            </a:r>
            <a:r>
              <a:rPr lang="en-US" altLang="ko-KR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Parser</a:t>
            </a:r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를 위한</a:t>
            </a:r>
            <a:r>
              <a:rPr lang="en-US" altLang="ko-KR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</a:p>
          <a:p>
            <a:pPr lvl="0"/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데이터 만들기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323528" y="1729007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defRPr/>
            </a:pPr>
            <a:r>
              <a:rPr kumimoji="0" lang="en-US" altLang="ko-KR" sz="2000" dirty="0">
                <a:solidFill>
                  <a:srgbClr val="000000"/>
                </a:solidFill>
              </a:rPr>
              <a:t>Parameters</a:t>
            </a: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</a:rPr>
              <a:t>root_dir</a:t>
            </a:r>
            <a:r>
              <a:rPr kumimoji="0" lang="en-US" altLang="ko-KR" sz="1800" dirty="0">
                <a:solidFill>
                  <a:srgbClr val="000000"/>
                </a:solidFill>
              </a:rPr>
              <a:t>: </a:t>
            </a:r>
            <a:r>
              <a:rPr kumimoji="0" lang="ko-KR" altLang="en-US" sz="1800" dirty="0">
                <a:solidFill>
                  <a:srgbClr val="000000"/>
                </a:solidFill>
              </a:rPr>
              <a:t>세종 코퍼스 폴더 위치</a:t>
            </a:r>
            <a:endParaRPr kumimoji="0" lang="en-US" altLang="ko-KR" sz="1800" dirty="0">
              <a:solidFill>
                <a:srgbClr val="000000"/>
              </a:solidFill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</a:rPr>
              <a:t>file_name</a:t>
            </a:r>
            <a:r>
              <a:rPr kumimoji="0" lang="en-US" altLang="ko-KR" sz="1800" b="1" dirty="0">
                <a:solidFill>
                  <a:srgbClr val="000000"/>
                </a:solidFill>
              </a:rPr>
              <a:t>(optional)</a:t>
            </a:r>
            <a:r>
              <a:rPr kumimoji="0" lang="en-US" altLang="ko-KR" sz="1800" dirty="0">
                <a:solidFill>
                  <a:srgbClr val="000000"/>
                </a:solidFill>
              </a:rPr>
              <a:t>: </a:t>
            </a:r>
            <a:r>
              <a:rPr kumimoji="0" lang="ko-KR" altLang="en-US" sz="1800" dirty="0">
                <a:solidFill>
                  <a:srgbClr val="000000"/>
                </a:solidFill>
              </a:rPr>
              <a:t>세종 코퍼스 파일 이름</a:t>
            </a:r>
            <a:r>
              <a:rPr kumimoji="0" lang="en-US" altLang="ko-KR" sz="1800" dirty="0">
                <a:solidFill>
                  <a:srgbClr val="000000"/>
                </a:solidFill>
              </a:rPr>
              <a:t>(</a:t>
            </a:r>
            <a:r>
              <a:rPr kumimoji="0" lang="ko-KR" altLang="en-US" sz="1800" dirty="0">
                <a:solidFill>
                  <a:srgbClr val="000000"/>
                </a:solidFill>
              </a:rPr>
              <a:t>하나의 세종 코퍼스 파일만 읽고자 할때</a:t>
            </a:r>
            <a:r>
              <a:rPr kumimoji="0" lang="en-US" altLang="ko-KR" sz="1800" dirty="0">
                <a:solidFill>
                  <a:srgbClr val="000000"/>
                </a:solidFill>
              </a:rPr>
              <a:t>)</a:t>
            </a: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</a:rPr>
              <a:t>save_file</a:t>
            </a:r>
            <a:r>
              <a:rPr kumimoji="0" lang="en-US" altLang="ko-KR" sz="1800" dirty="0">
                <a:solidFill>
                  <a:srgbClr val="000000"/>
                </a:solidFill>
              </a:rPr>
              <a:t>: </a:t>
            </a:r>
            <a:r>
              <a:rPr kumimoji="0" lang="ko-KR" altLang="en-US" sz="1800" dirty="0">
                <a:solidFill>
                  <a:srgbClr val="000000"/>
                </a:solidFill>
              </a:rPr>
              <a:t>변환한 구문 구조를 저장할 파일 </a:t>
            </a:r>
            <a:r>
              <a:rPr kumimoji="0" lang="ko-KR" altLang="en-US" sz="1800" dirty="0" smtClean="0">
                <a:solidFill>
                  <a:srgbClr val="000000"/>
                </a:solidFill>
              </a:rPr>
              <a:t>이름</a:t>
            </a:r>
            <a:endParaRPr kumimoji="0" lang="en-US" altLang="ko-KR" sz="1800" dirty="0" smtClean="0">
              <a:solidFill>
                <a:srgbClr val="000000"/>
              </a:solidFill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</a:rPr>
              <a:t>arc_standard</a:t>
            </a:r>
            <a:r>
              <a:rPr kumimoji="0" lang="en-US" altLang="ko-KR" sz="1800" b="1" dirty="0" smtClean="0">
                <a:solidFill>
                  <a:srgbClr val="000000"/>
                </a:solidFill>
              </a:rPr>
              <a:t>: </a:t>
            </a:r>
            <a:r>
              <a:rPr kumimoji="0" lang="en-US" altLang="ko-KR" sz="1800" dirty="0" smtClean="0">
                <a:solidFill>
                  <a:srgbClr val="000000"/>
                </a:solidFill>
              </a:rPr>
              <a:t>ARC-Standard</a:t>
            </a:r>
            <a:r>
              <a:rPr kumimoji="0" lang="ko-KR" altLang="en-US" sz="1800" dirty="0" smtClean="0">
                <a:solidFill>
                  <a:srgbClr val="000000"/>
                </a:solidFill>
              </a:rPr>
              <a:t>를 이용한 데이터 변환</a:t>
            </a:r>
            <a:endParaRPr kumimoji="0" lang="en-US" altLang="ko-KR" sz="1800" dirty="0" smtClean="0">
              <a:solidFill>
                <a:srgbClr val="000000"/>
              </a:solidFill>
            </a:endParaRP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endParaRPr kumimoji="0" lang="en-US" altLang="ko-KR" sz="1600" i="1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</a:endParaRPr>
          </a:p>
        </p:txBody>
      </p:sp>
      <p:pic>
        <p:nvPicPr>
          <p:cNvPr id="7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8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323528" y="1729007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dirty="0" smtClean="0">
                <a:solidFill>
                  <a:srgbClr val="000000"/>
                </a:solidFill>
                <a:cs typeface=""/>
              </a:rPr>
              <a:t>실행 방법</a:t>
            </a:r>
            <a:endParaRPr kumimoji="0" lang="en-US" altLang="ko-KR" sz="2000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</a:rPr>
              <a:t>ARC-STANDARD</a:t>
            </a:r>
          </a:p>
          <a:p>
            <a:pPr marL="226800" lvl="1" indent="0" fontAlgn="auto">
              <a:lnSpc>
                <a:spcPct val="20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r>
              <a:rPr lang="en-US" altLang="ko-KR" sz="1800" dirty="0" smtClean="0"/>
              <a:t>python </a:t>
            </a:r>
            <a:r>
              <a:rPr lang="en-US" altLang="ko-KR" sz="1800" dirty="0" err="1"/>
              <a:t>MakeTransitionCorpus.py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-</a:t>
            </a:r>
            <a:r>
              <a:rPr lang="en-US" altLang="ko-KR" sz="1800" dirty="0" err="1"/>
              <a:t>root_dir</a:t>
            </a:r>
            <a:r>
              <a:rPr lang="en-US" altLang="ko-KR" sz="1800" dirty="0"/>
              <a:t> </a:t>
            </a:r>
            <a:r>
              <a:rPr lang="en-US" altLang="ko-KR" sz="1600" i="1" dirty="0" smtClean="0"/>
              <a:t>./ </a:t>
            </a:r>
            <a:r>
              <a:rPr lang="en-US" altLang="ko-KR" sz="1800" dirty="0" smtClean="0"/>
              <a:t>-</a:t>
            </a:r>
            <a:r>
              <a:rPr lang="en-US" altLang="ko-KR" sz="1800" dirty="0" err="1"/>
              <a:t>file_name</a:t>
            </a:r>
            <a:r>
              <a:rPr lang="en-US" altLang="ko-KR" sz="1800" dirty="0"/>
              <a:t> </a:t>
            </a:r>
            <a:r>
              <a:rPr lang="en-US" altLang="ko-KR" sz="1600" i="1" dirty="0" err="1" smtClean="0"/>
              <a:t>sejong.conll</a:t>
            </a:r>
            <a:r>
              <a:rPr lang="en-US" altLang="ko-KR" sz="1600" i="1" dirty="0" smtClean="0"/>
              <a:t> </a:t>
            </a:r>
            <a:r>
              <a:rPr lang="en-US" altLang="ko-KR" sz="1800" dirty="0" smtClean="0"/>
              <a:t>-</a:t>
            </a:r>
            <a:r>
              <a:rPr lang="en-US" altLang="ko-KR" sz="1800" dirty="0" err="1" smtClean="0"/>
              <a:t>save_file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sejong_</a:t>
            </a:r>
            <a:r>
              <a:rPr lang="en-US" altLang="ko-KR" sz="1600" i="1" dirty="0" err="1" smtClean="0"/>
              <a:t>ARC_STANDARD.txt</a:t>
            </a:r>
            <a:r>
              <a:rPr lang="en-US" altLang="ko-KR" sz="1600" dirty="0" smtClean="0"/>
              <a:t> </a:t>
            </a:r>
            <a:r>
              <a:rPr lang="en-US" altLang="ko-KR" sz="1800" dirty="0"/>
              <a:t>-</a:t>
            </a:r>
            <a:r>
              <a:rPr lang="en-US" altLang="ko-KR" sz="1800" dirty="0" err="1"/>
              <a:t>arc_standard</a:t>
            </a:r>
            <a:r>
              <a:rPr lang="en-US" altLang="ko-KR" sz="1800" dirty="0"/>
              <a:t> </a:t>
            </a:r>
            <a:endParaRPr kumimoji="0" lang="en-US" altLang="ko-KR" sz="1600" b="1" i="1" dirty="0" smtClean="0">
              <a:solidFill>
                <a:srgbClr val="000000"/>
              </a:solidFill>
            </a:endParaRP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endParaRPr kumimoji="0" lang="en-US" altLang="ko-KR" sz="1600" i="1" dirty="0">
              <a:solidFill>
                <a:srgbClr val="000000"/>
              </a:solidFill>
              <a:cs typeface=""/>
            </a:endParaRPr>
          </a:p>
          <a:p>
            <a:pPr marL="512550" lvl="1" indent="-28575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</a:rPr>
              <a:t> ARC-EAGER</a:t>
            </a:r>
          </a:p>
          <a:p>
            <a:pPr marL="226800" lvl="1" indent="0" fontAlgn="auto">
              <a:lnSpc>
                <a:spcPct val="20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r>
              <a:rPr lang="en-US" altLang="ko-KR" sz="1800" dirty="0" smtClean="0"/>
              <a:t>python </a:t>
            </a:r>
            <a:r>
              <a:rPr lang="en-US" altLang="ko-KR" sz="1800" dirty="0" err="1"/>
              <a:t>MakeTransitionCorpus.py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-</a:t>
            </a:r>
            <a:r>
              <a:rPr lang="en-US" altLang="ko-KR" sz="1800" dirty="0" err="1"/>
              <a:t>root_dir</a:t>
            </a:r>
            <a:r>
              <a:rPr lang="en-US" altLang="ko-KR" sz="1800" dirty="0"/>
              <a:t> </a:t>
            </a:r>
            <a:r>
              <a:rPr lang="en-US" altLang="ko-KR" sz="1600" i="1" dirty="0" smtClean="0"/>
              <a:t>./ </a:t>
            </a:r>
            <a:r>
              <a:rPr lang="en-US" altLang="ko-KR" sz="1800" dirty="0" smtClean="0"/>
              <a:t>-</a:t>
            </a:r>
            <a:r>
              <a:rPr lang="en-US" altLang="ko-KR" sz="1800" dirty="0" err="1"/>
              <a:t>file_name</a:t>
            </a:r>
            <a:r>
              <a:rPr lang="en-US" altLang="ko-KR" sz="1800" dirty="0"/>
              <a:t> </a:t>
            </a:r>
            <a:r>
              <a:rPr lang="en-US" altLang="ko-KR" sz="1600" i="1" dirty="0" err="1" smtClean="0"/>
              <a:t>sejong.conll</a:t>
            </a:r>
            <a:r>
              <a:rPr lang="en-US" altLang="ko-KR" sz="1600" i="1" dirty="0" smtClean="0"/>
              <a:t> </a:t>
            </a:r>
            <a:r>
              <a:rPr lang="en-US" altLang="ko-KR" sz="1800" dirty="0" smtClean="0"/>
              <a:t>-</a:t>
            </a:r>
            <a:r>
              <a:rPr lang="en-US" altLang="ko-KR" sz="1800" dirty="0" err="1"/>
              <a:t>save_file</a:t>
            </a:r>
            <a:r>
              <a:rPr lang="en-US" altLang="ko-KR" sz="1800" dirty="0"/>
              <a:t> </a:t>
            </a:r>
            <a:r>
              <a:rPr lang="en-US" altLang="ko-KR" sz="1800" dirty="0" err="1" smtClean="0"/>
              <a:t>sejong_</a:t>
            </a:r>
            <a:r>
              <a:rPr lang="en-US" altLang="ko-KR" sz="1600" i="1" dirty="0" err="1" smtClean="0"/>
              <a:t>ARC_EAGER.txt</a:t>
            </a:r>
            <a:endParaRPr kumimoji="0" lang="en-US" altLang="ko-KR" sz="1600" b="1" i="1" dirty="0">
              <a:solidFill>
                <a:srgbClr val="000000"/>
              </a:solidFill>
            </a:endParaRPr>
          </a:p>
          <a:p>
            <a:pPr marL="512550" lvl="1" indent="-28575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sz="1800" b="1" dirty="0" smtClean="0">
              <a:solidFill>
                <a:srgbClr val="000000"/>
              </a:solidFill>
            </a:endParaRP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endParaRPr kumimoji="0" lang="en-US" altLang="ko-KR" sz="1600" i="1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</a:endParaRPr>
          </a:p>
        </p:txBody>
      </p:sp>
      <p:pic>
        <p:nvPicPr>
          <p:cNvPr id="7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491173"/>
            <a:ext cx="763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Transition-based Dependency </a:t>
            </a:r>
            <a:r>
              <a:rPr lang="en-US" altLang="ko-KR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Parser</a:t>
            </a:r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를 위한</a:t>
            </a:r>
            <a:r>
              <a:rPr lang="en-US" altLang="ko-KR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</a:p>
          <a:p>
            <a:pPr lvl="0"/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데이터 만들기</a:t>
            </a:r>
          </a:p>
        </p:txBody>
      </p:sp>
    </p:spTree>
    <p:extLst>
      <p:ext uri="{BB962C8B-B14F-4D97-AF65-F5344CB8AC3E}">
        <p14:creationId xmlns:p14="http://schemas.microsoft.com/office/powerpoint/2010/main" val="15852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268" y="174203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1D62F0"/>
                </a:solidFill>
                <a:latin typeface="Malgun Gothic" charset="-127"/>
                <a:ea typeface="Malgun Gothic" charset="-127"/>
                <a:cs typeface="Malgun Gothic" charset="-127"/>
              </a:rPr>
              <a:t>The End</a:t>
            </a:r>
          </a:p>
          <a:p>
            <a:pPr algn="ctr"/>
            <a:r>
              <a:rPr lang="en-US" altLang="ko-KR" sz="3600" dirty="0" smtClean="0">
                <a:solidFill>
                  <a:srgbClr val="1D62F0"/>
                </a:solidFill>
                <a:latin typeface="Malgun Gothic" charset="-127"/>
                <a:ea typeface="Malgun Gothic" charset="-127"/>
                <a:cs typeface="Malgun Gothic" charset="-127"/>
              </a:rPr>
              <a:t>Thank you</a:t>
            </a:r>
            <a:endParaRPr lang="en-US" altLang="ko-KR" sz="2400" dirty="0" smtClean="0">
              <a:solidFill>
                <a:srgbClr val="1D62F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15616" y="1124744"/>
            <a:ext cx="7128792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71600" y="3933056"/>
            <a:ext cx="7416824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15616" y="1172369"/>
            <a:ext cx="7128792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CONTENTS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 txBox="1">
            <a:spLocks/>
          </p:cNvSpPr>
          <p:nvPr/>
        </p:nvSpPr>
        <p:spPr>
          <a:xfrm>
            <a:off x="321841" y="2121400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dirty="0" smtClean="0">
                <a:solidFill>
                  <a:srgbClr val="000000"/>
                </a:solidFill>
                <a:cs typeface=""/>
              </a:rPr>
              <a:t>세종 구문 코퍼스 변환</a:t>
            </a:r>
            <a:r>
              <a:rPr kumimoji="0" lang="en-US" altLang="ko-KR" dirty="0" smtClean="0">
                <a:solidFill>
                  <a:srgbClr val="000000"/>
                </a:solidFill>
                <a:cs typeface=""/>
              </a:rPr>
              <a:t>: SejongTree2Dependency</a:t>
            </a:r>
          </a:p>
          <a:p>
            <a:pPr marL="4680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"/>
            </a:endParaRPr>
          </a:p>
          <a:p>
            <a:pPr marL="4680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dirty="0" smtClean="0">
                <a:solidFill>
                  <a:srgbClr val="000000"/>
                </a:solidFill>
                <a:cs typeface=""/>
              </a:rPr>
              <a:t>Transition-based </a:t>
            </a:r>
            <a:r>
              <a:rPr kumimoji="0" lang="en-US" altLang="ko-KR" noProof="0" dirty="0" smtClean="0">
                <a:solidFill>
                  <a:srgbClr val="000000"/>
                </a:solidFill>
                <a:cs typeface=""/>
              </a:rPr>
              <a:t>Dependency Parser</a:t>
            </a:r>
            <a:r>
              <a:rPr kumimoji="0" lang="ko-KR" altLang="en-US" noProof="0" dirty="0" smtClean="0">
                <a:solidFill>
                  <a:srgbClr val="000000"/>
                </a:solidFill>
                <a:cs typeface=""/>
              </a:rPr>
              <a:t>를 위한 데이터 만들기</a:t>
            </a:r>
            <a:endParaRPr kumimoji="0" lang="en-US" altLang="ko-KR" dirty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b="1" noProof="0" dirty="0" smtClean="0">
                <a:solidFill>
                  <a:srgbClr val="000000"/>
                </a:solidFill>
                <a:cs typeface=""/>
              </a:rPr>
              <a:t>ARC STANDARD + f</a:t>
            </a:r>
            <a:r>
              <a:rPr kumimoji="0" lang="en-US" altLang="ko-KR" b="1" dirty="0" err="1" smtClean="0">
                <a:solidFill>
                  <a:srgbClr val="000000"/>
                </a:solidFill>
                <a:cs typeface=""/>
              </a:rPr>
              <a:t>orward</a:t>
            </a:r>
            <a:endParaRPr kumimoji="0" lang="en-US" altLang="ko-KR" b="1" noProof="0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b="1" dirty="0" smtClean="0">
                <a:solidFill>
                  <a:srgbClr val="000000"/>
                </a:solidFill>
                <a:cs typeface=""/>
              </a:rPr>
              <a:t>ARC EAGER + backward</a:t>
            </a:r>
          </a:p>
          <a:p>
            <a:pPr fontAlgn="auto"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b="1" noProof="0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"/>
            </a:endParaRPr>
          </a:p>
        </p:txBody>
      </p:sp>
      <p:pic>
        <p:nvPicPr>
          <p:cNvPr id="8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en-US" altLang="ko-KR" sz="1200" dirty="0" err="1" smtClean="0">
                <a:latin typeface="Malgun Gothic" charset="-127"/>
                <a:ea typeface="Malgun Gothic" charset="-127"/>
                <a:cs typeface="Malgun Gothic" charset="-127"/>
              </a:rPr>
              <a:t>Sejong</a:t>
            </a: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 Phrase Structure</a:t>
            </a:r>
            <a:endParaRPr lang="ko-KR" altLang="en-US" sz="12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5284530"/>
            <a:ext cx="9137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가치관을 정돈하고 다른 친구가 문제를 해결할 수 있도록 돕는다는 것이다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7649700" y="4793596"/>
            <a:ext cx="813667" cy="305093"/>
          </a:xfrm>
          <a:custGeom>
            <a:avLst/>
            <a:gdLst>
              <a:gd name="connsiteX0" fmla="*/ 0 w 607161"/>
              <a:gd name="connsiteY0" fmla="*/ 277977 h 277977"/>
              <a:gd name="connsiteX1" fmla="*/ 0 w 607161"/>
              <a:gd name="connsiteY1" fmla="*/ 0 h 277977"/>
              <a:gd name="connsiteX2" fmla="*/ 599846 w 607161"/>
              <a:gd name="connsiteY2" fmla="*/ 0 h 277977"/>
              <a:gd name="connsiteX3" fmla="*/ 607161 w 607161"/>
              <a:gd name="connsiteY3" fmla="*/ 256032 h 27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161" h="277977">
                <a:moveTo>
                  <a:pt x="0" y="277977"/>
                </a:moveTo>
                <a:lnTo>
                  <a:pt x="0" y="0"/>
                </a:lnTo>
                <a:lnTo>
                  <a:pt x="599846" y="0"/>
                </a:lnTo>
                <a:lnTo>
                  <a:pt x="607161" y="2560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242632" y="4155728"/>
            <a:ext cx="1457160" cy="1014127"/>
          </a:xfrm>
          <a:custGeom>
            <a:avLst/>
            <a:gdLst>
              <a:gd name="connsiteX0" fmla="*/ 0 w 819510"/>
              <a:gd name="connsiteY0" fmla="*/ 327804 h 862642"/>
              <a:gd name="connsiteX1" fmla="*/ 8627 w 819510"/>
              <a:gd name="connsiteY1" fmla="*/ 0 h 862642"/>
              <a:gd name="connsiteX2" fmla="*/ 802257 w 819510"/>
              <a:gd name="connsiteY2" fmla="*/ 0 h 862642"/>
              <a:gd name="connsiteX3" fmla="*/ 819510 w 819510"/>
              <a:gd name="connsiteY3" fmla="*/ 862642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510" h="862642">
                <a:moveTo>
                  <a:pt x="0" y="327804"/>
                </a:moveTo>
                <a:lnTo>
                  <a:pt x="8627" y="0"/>
                </a:lnTo>
                <a:lnTo>
                  <a:pt x="802257" y="0"/>
                </a:lnTo>
                <a:lnTo>
                  <a:pt x="819510" y="8626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5561754" y="4798321"/>
            <a:ext cx="690941" cy="347308"/>
          </a:xfrm>
          <a:custGeom>
            <a:avLst/>
            <a:gdLst>
              <a:gd name="connsiteX0" fmla="*/ 0 w 569343"/>
              <a:gd name="connsiteY0" fmla="*/ 250166 h 250166"/>
              <a:gd name="connsiteX1" fmla="*/ 0 w 569343"/>
              <a:gd name="connsiteY1" fmla="*/ 8626 h 250166"/>
              <a:gd name="connsiteX2" fmla="*/ 560717 w 569343"/>
              <a:gd name="connsiteY2" fmla="*/ 0 h 250166"/>
              <a:gd name="connsiteX3" fmla="*/ 569343 w 569343"/>
              <a:gd name="connsiteY3" fmla="*/ 232913 h 25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43" h="250166">
                <a:moveTo>
                  <a:pt x="0" y="250166"/>
                </a:moveTo>
                <a:lnTo>
                  <a:pt x="0" y="8626"/>
                </a:lnTo>
                <a:lnTo>
                  <a:pt x="560717" y="0"/>
                </a:lnTo>
                <a:lnTo>
                  <a:pt x="569343" y="23291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3482237" y="4798320"/>
            <a:ext cx="657716" cy="371535"/>
          </a:xfrm>
          <a:custGeom>
            <a:avLst/>
            <a:gdLst>
              <a:gd name="connsiteX0" fmla="*/ 0 w 923027"/>
              <a:gd name="connsiteY0" fmla="*/ 362310 h 362310"/>
              <a:gd name="connsiteX1" fmla="*/ 0 w 923027"/>
              <a:gd name="connsiteY1" fmla="*/ 8627 h 362310"/>
              <a:gd name="connsiteX2" fmla="*/ 914400 w 923027"/>
              <a:gd name="connsiteY2" fmla="*/ 0 h 362310"/>
              <a:gd name="connsiteX3" fmla="*/ 923027 w 923027"/>
              <a:gd name="connsiteY3" fmla="*/ 345057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27" h="362310">
                <a:moveTo>
                  <a:pt x="0" y="362310"/>
                </a:moveTo>
                <a:lnTo>
                  <a:pt x="0" y="8627"/>
                </a:lnTo>
                <a:lnTo>
                  <a:pt x="914400" y="0"/>
                </a:lnTo>
                <a:lnTo>
                  <a:pt x="923027" y="3450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827585" y="4798320"/>
            <a:ext cx="864096" cy="362310"/>
          </a:xfrm>
          <a:custGeom>
            <a:avLst/>
            <a:gdLst>
              <a:gd name="connsiteX0" fmla="*/ 0 w 923027"/>
              <a:gd name="connsiteY0" fmla="*/ 362310 h 362310"/>
              <a:gd name="connsiteX1" fmla="*/ 0 w 923027"/>
              <a:gd name="connsiteY1" fmla="*/ 8627 h 362310"/>
              <a:gd name="connsiteX2" fmla="*/ 914400 w 923027"/>
              <a:gd name="connsiteY2" fmla="*/ 0 h 362310"/>
              <a:gd name="connsiteX3" fmla="*/ 923027 w 923027"/>
              <a:gd name="connsiteY3" fmla="*/ 345057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27" h="362310">
                <a:moveTo>
                  <a:pt x="0" y="362310"/>
                </a:moveTo>
                <a:lnTo>
                  <a:pt x="0" y="8627"/>
                </a:lnTo>
                <a:lnTo>
                  <a:pt x="914400" y="0"/>
                </a:lnTo>
                <a:lnTo>
                  <a:pt x="923027" y="3450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8630" y="4564994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NP_OBJ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54405" y="326086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192" y="5098918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NP_MOD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3860" y="5098918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NP_OBJ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42305" y="509891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17784" y="509891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39658" y="509891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NP_SBJ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39223" y="5098918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NP_OBJ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67739" y="5098918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VP_MOD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85204" y="509891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NP_SBJ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61940" y="509891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19907" y="5098918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VP_MOD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70448" y="5098918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VNP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5885204" y="4155728"/>
            <a:ext cx="857708" cy="916329"/>
          </a:xfrm>
          <a:custGeom>
            <a:avLst/>
            <a:gdLst>
              <a:gd name="connsiteX0" fmla="*/ 0 w 819510"/>
              <a:gd name="connsiteY0" fmla="*/ 327804 h 862642"/>
              <a:gd name="connsiteX1" fmla="*/ 8627 w 819510"/>
              <a:gd name="connsiteY1" fmla="*/ 0 h 862642"/>
              <a:gd name="connsiteX2" fmla="*/ 802257 w 819510"/>
              <a:gd name="connsiteY2" fmla="*/ 0 h 862642"/>
              <a:gd name="connsiteX3" fmla="*/ 819510 w 819510"/>
              <a:gd name="connsiteY3" fmla="*/ 862642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510" h="862642">
                <a:moveTo>
                  <a:pt x="0" y="327804"/>
                </a:moveTo>
                <a:lnTo>
                  <a:pt x="8627" y="0"/>
                </a:lnTo>
                <a:lnTo>
                  <a:pt x="802257" y="0"/>
                </a:lnTo>
                <a:lnTo>
                  <a:pt x="819510" y="8626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91167" y="455284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79113" y="453198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074" y="4531757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VNP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4841054" y="3541966"/>
            <a:ext cx="1491519" cy="1603663"/>
          </a:xfrm>
          <a:custGeom>
            <a:avLst/>
            <a:gdLst>
              <a:gd name="connsiteX0" fmla="*/ 8627 w 1026543"/>
              <a:gd name="connsiteY0" fmla="*/ 655608 h 655608"/>
              <a:gd name="connsiteX1" fmla="*/ 0 w 1026543"/>
              <a:gd name="connsiteY1" fmla="*/ 8627 h 655608"/>
              <a:gd name="connsiteX2" fmla="*/ 1026543 w 1026543"/>
              <a:gd name="connsiteY2" fmla="*/ 0 h 655608"/>
              <a:gd name="connsiteX3" fmla="*/ 1026543 w 1026543"/>
              <a:gd name="connsiteY3" fmla="*/ 120770 h 6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543" h="655608">
                <a:moveTo>
                  <a:pt x="8627" y="655608"/>
                </a:moveTo>
                <a:lnTo>
                  <a:pt x="0" y="8627"/>
                </a:lnTo>
                <a:lnTo>
                  <a:pt x="1026543" y="0"/>
                </a:lnTo>
                <a:lnTo>
                  <a:pt x="1026543" y="120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13315" y="3889119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3801161" y="2949177"/>
            <a:ext cx="1777952" cy="1603663"/>
          </a:xfrm>
          <a:custGeom>
            <a:avLst/>
            <a:gdLst>
              <a:gd name="connsiteX0" fmla="*/ 8627 w 1026543"/>
              <a:gd name="connsiteY0" fmla="*/ 655608 h 655608"/>
              <a:gd name="connsiteX1" fmla="*/ 0 w 1026543"/>
              <a:gd name="connsiteY1" fmla="*/ 8627 h 655608"/>
              <a:gd name="connsiteX2" fmla="*/ 1026543 w 1026543"/>
              <a:gd name="connsiteY2" fmla="*/ 0 h 655608"/>
              <a:gd name="connsiteX3" fmla="*/ 1026543 w 1026543"/>
              <a:gd name="connsiteY3" fmla="*/ 120770 h 6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543" h="655608">
                <a:moveTo>
                  <a:pt x="8627" y="655608"/>
                </a:moveTo>
                <a:lnTo>
                  <a:pt x="0" y="8627"/>
                </a:lnTo>
                <a:lnTo>
                  <a:pt x="1026543" y="0"/>
                </a:lnTo>
                <a:lnTo>
                  <a:pt x="1026543" y="120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28530" y="2712136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88309" y="3910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1949873" y="2336651"/>
            <a:ext cx="2711065" cy="1603663"/>
          </a:xfrm>
          <a:custGeom>
            <a:avLst/>
            <a:gdLst>
              <a:gd name="connsiteX0" fmla="*/ 8627 w 1026543"/>
              <a:gd name="connsiteY0" fmla="*/ 655608 h 655608"/>
              <a:gd name="connsiteX1" fmla="*/ 0 w 1026543"/>
              <a:gd name="connsiteY1" fmla="*/ 8627 h 655608"/>
              <a:gd name="connsiteX2" fmla="*/ 1026543 w 1026543"/>
              <a:gd name="connsiteY2" fmla="*/ 0 h 655608"/>
              <a:gd name="connsiteX3" fmla="*/ 1026543 w 1026543"/>
              <a:gd name="connsiteY3" fmla="*/ 120770 h 6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543" h="655608">
                <a:moveTo>
                  <a:pt x="8627" y="655608"/>
                </a:moveTo>
                <a:lnTo>
                  <a:pt x="0" y="8627"/>
                </a:lnTo>
                <a:lnTo>
                  <a:pt x="1026543" y="0"/>
                </a:lnTo>
                <a:lnTo>
                  <a:pt x="1026543" y="120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41481" y="2096999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꺾인 연결선[E] 5"/>
          <p:cNvCxnSpPr>
            <a:stCxn id="56" idx="0"/>
            <a:endCxn id="49" idx="0"/>
          </p:cNvCxnSpPr>
          <p:nvPr/>
        </p:nvCxnSpPr>
        <p:spPr>
          <a:xfrm rot="16200000" flipH="1">
            <a:off x="4517606" y="953282"/>
            <a:ext cx="2434758" cy="4722193"/>
          </a:xfrm>
          <a:prstGeom prst="bentConnector3">
            <a:avLst>
              <a:gd name="adj1" fmla="val -9389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67707" y="1605633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VNP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en-US" altLang="ko-KR" sz="1200" dirty="0" err="1" smtClean="0">
                <a:latin typeface="Malgun Gothic" charset="-127"/>
                <a:ea typeface="Malgun Gothic" charset="-127"/>
                <a:cs typeface="Malgun Gothic" charset="-127"/>
              </a:rPr>
              <a:t>Sejong</a:t>
            </a: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 Phrase Structure &amp; Dependency Structure</a:t>
            </a:r>
            <a:endParaRPr lang="ko-KR" altLang="en-US" sz="12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5284530"/>
            <a:ext cx="9137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가치관을 정돈하고 다른 친구가 문제를 해결할 수 있도록 돕는다는 것이다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7649700" y="4793596"/>
            <a:ext cx="813667" cy="305093"/>
          </a:xfrm>
          <a:custGeom>
            <a:avLst/>
            <a:gdLst>
              <a:gd name="connsiteX0" fmla="*/ 0 w 607161"/>
              <a:gd name="connsiteY0" fmla="*/ 277977 h 277977"/>
              <a:gd name="connsiteX1" fmla="*/ 0 w 607161"/>
              <a:gd name="connsiteY1" fmla="*/ 0 h 277977"/>
              <a:gd name="connsiteX2" fmla="*/ 599846 w 607161"/>
              <a:gd name="connsiteY2" fmla="*/ 0 h 277977"/>
              <a:gd name="connsiteX3" fmla="*/ 607161 w 607161"/>
              <a:gd name="connsiteY3" fmla="*/ 256032 h 27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161" h="277977">
                <a:moveTo>
                  <a:pt x="0" y="277977"/>
                </a:moveTo>
                <a:lnTo>
                  <a:pt x="0" y="0"/>
                </a:lnTo>
                <a:lnTo>
                  <a:pt x="599846" y="0"/>
                </a:lnTo>
                <a:lnTo>
                  <a:pt x="607161" y="2560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242632" y="4155728"/>
            <a:ext cx="1457160" cy="1014127"/>
          </a:xfrm>
          <a:custGeom>
            <a:avLst/>
            <a:gdLst>
              <a:gd name="connsiteX0" fmla="*/ 0 w 819510"/>
              <a:gd name="connsiteY0" fmla="*/ 327804 h 862642"/>
              <a:gd name="connsiteX1" fmla="*/ 8627 w 819510"/>
              <a:gd name="connsiteY1" fmla="*/ 0 h 862642"/>
              <a:gd name="connsiteX2" fmla="*/ 802257 w 819510"/>
              <a:gd name="connsiteY2" fmla="*/ 0 h 862642"/>
              <a:gd name="connsiteX3" fmla="*/ 819510 w 819510"/>
              <a:gd name="connsiteY3" fmla="*/ 862642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510" h="862642">
                <a:moveTo>
                  <a:pt x="0" y="327804"/>
                </a:moveTo>
                <a:lnTo>
                  <a:pt x="8627" y="0"/>
                </a:lnTo>
                <a:lnTo>
                  <a:pt x="802257" y="0"/>
                </a:lnTo>
                <a:lnTo>
                  <a:pt x="819510" y="8626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5561754" y="4798321"/>
            <a:ext cx="690941" cy="347308"/>
          </a:xfrm>
          <a:custGeom>
            <a:avLst/>
            <a:gdLst>
              <a:gd name="connsiteX0" fmla="*/ 0 w 569343"/>
              <a:gd name="connsiteY0" fmla="*/ 250166 h 250166"/>
              <a:gd name="connsiteX1" fmla="*/ 0 w 569343"/>
              <a:gd name="connsiteY1" fmla="*/ 8626 h 250166"/>
              <a:gd name="connsiteX2" fmla="*/ 560717 w 569343"/>
              <a:gd name="connsiteY2" fmla="*/ 0 h 250166"/>
              <a:gd name="connsiteX3" fmla="*/ 569343 w 569343"/>
              <a:gd name="connsiteY3" fmla="*/ 232913 h 25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43" h="250166">
                <a:moveTo>
                  <a:pt x="0" y="250166"/>
                </a:moveTo>
                <a:lnTo>
                  <a:pt x="0" y="8626"/>
                </a:lnTo>
                <a:lnTo>
                  <a:pt x="560717" y="0"/>
                </a:lnTo>
                <a:lnTo>
                  <a:pt x="569343" y="23291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3482237" y="4798320"/>
            <a:ext cx="657716" cy="371535"/>
          </a:xfrm>
          <a:custGeom>
            <a:avLst/>
            <a:gdLst>
              <a:gd name="connsiteX0" fmla="*/ 0 w 923027"/>
              <a:gd name="connsiteY0" fmla="*/ 362310 h 362310"/>
              <a:gd name="connsiteX1" fmla="*/ 0 w 923027"/>
              <a:gd name="connsiteY1" fmla="*/ 8627 h 362310"/>
              <a:gd name="connsiteX2" fmla="*/ 914400 w 923027"/>
              <a:gd name="connsiteY2" fmla="*/ 0 h 362310"/>
              <a:gd name="connsiteX3" fmla="*/ 923027 w 923027"/>
              <a:gd name="connsiteY3" fmla="*/ 345057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27" h="362310">
                <a:moveTo>
                  <a:pt x="0" y="362310"/>
                </a:moveTo>
                <a:lnTo>
                  <a:pt x="0" y="8627"/>
                </a:lnTo>
                <a:lnTo>
                  <a:pt x="914400" y="0"/>
                </a:lnTo>
                <a:lnTo>
                  <a:pt x="923027" y="3450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827585" y="4798320"/>
            <a:ext cx="864096" cy="362310"/>
          </a:xfrm>
          <a:custGeom>
            <a:avLst/>
            <a:gdLst>
              <a:gd name="connsiteX0" fmla="*/ 0 w 923027"/>
              <a:gd name="connsiteY0" fmla="*/ 362310 h 362310"/>
              <a:gd name="connsiteX1" fmla="*/ 0 w 923027"/>
              <a:gd name="connsiteY1" fmla="*/ 8627 h 362310"/>
              <a:gd name="connsiteX2" fmla="*/ 914400 w 923027"/>
              <a:gd name="connsiteY2" fmla="*/ 0 h 362310"/>
              <a:gd name="connsiteX3" fmla="*/ 923027 w 923027"/>
              <a:gd name="connsiteY3" fmla="*/ 345057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27" h="362310">
                <a:moveTo>
                  <a:pt x="0" y="362310"/>
                </a:moveTo>
                <a:lnTo>
                  <a:pt x="0" y="8627"/>
                </a:lnTo>
                <a:lnTo>
                  <a:pt x="914400" y="0"/>
                </a:lnTo>
                <a:lnTo>
                  <a:pt x="923027" y="3450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8630" y="4564994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NP_OBJ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54405" y="326086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192" y="5098918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NP_MOD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3860" y="5098918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NP_OBJ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42305" y="509891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17784" y="509891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39658" y="509891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NP_SBJ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39223" y="5098918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NP_OBJ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67739" y="5098918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VP_MOD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85204" y="509891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NP_SBJ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61940" y="509891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19907" y="5098918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VP_MOD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70448" y="5098918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VNP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5885204" y="4155728"/>
            <a:ext cx="857708" cy="916329"/>
          </a:xfrm>
          <a:custGeom>
            <a:avLst/>
            <a:gdLst>
              <a:gd name="connsiteX0" fmla="*/ 0 w 819510"/>
              <a:gd name="connsiteY0" fmla="*/ 327804 h 862642"/>
              <a:gd name="connsiteX1" fmla="*/ 8627 w 819510"/>
              <a:gd name="connsiteY1" fmla="*/ 0 h 862642"/>
              <a:gd name="connsiteX2" fmla="*/ 802257 w 819510"/>
              <a:gd name="connsiteY2" fmla="*/ 0 h 862642"/>
              <a:gd name="connsiteX3" fmla="*/ 819510 w 819510"/>
              <a:gd name="connsiteY3" fmla="*/ 862642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510" h="862642">
                <a:moveTo>
                  <a:pt x="0" y="327804"/>
                </a:moveTo>
                <a:lnTo>
                  <a:pt x="8627" y="0"/>
                </a:lnTo>
                <a:lnTo>
                  <a:pt x="802257" y="0"/>
                </a:lnTo>
                <a:lnTo>
                  <a:pt x="819510" y="8626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91167" y="455284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79113" y="453198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074" y="4531757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VNP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4841054" y="3541966"/>
            <a:ext cx="1491519" cy="1603663"/>
          </a:xfrm>
          <a:custGeom>
            <a:avLst/>
            <a:gdLst>
              <a:gd name="connsiteX0" fmla="*/ 8627 w 1026543"/>
              <a:gd name="connsiteY0" fmla="*/ 655608 h 655608"/>
              <a:gd name="connsiteX1" fmla="*/ 0 w 1026543"/>
              <a:gd name="connsiteY1" fmla="*/ 8627 h 655608"/>
              <a:gd name="connsiteX2" fmla="*/ 1026543 w 1026543"/>
              <a:gd name="connsiteY2" fmla="*/ 0 h 655608"/>
              <a:gd name="connsiteX3" fmla="*/ 1026543 w 1026543"/>
              <a:gd name="connsiteY3" fmla="*/ 120770 h 6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543" h="655608">
                <a:moveTo>
                  <a:pt x="8627" y="655608"/>
                </a:moveTo>
                <a:lnTo>
                  <a:pt x="0" y="8627"/>
                </a:lnTo>
                <a:lnTo>
                  <a:pt x="1026543" y="0"/>
                </a:lnTo>
                <a:lnTo>
                  <a:pt x="1026543" y="120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13315" y="3889119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3801161" y="2949177"/>
            <a:ext cx="1777952" cy="1603663"/>
          </a:xfrm>
          <a:custGeom>
            <a:avLst/>
            <a:gdLst>
              <a:gd name="connsiteX0" fmla="*/ 8627 w 1026543"/>
              <a:gd name="connsiteY0" fmla="*/ 655608 h 655608"/>
              <a:gd name="connsiteX1" fmla="*/ 0 w 1026543"/>
              <a:gd name="connsiteY1" fmla="*/ 8627 h 655608"/>
              <a:gd name="connsiteX2" fmla="*/ 1026543 w 1026543"/>
              <a:gd name="connsiteY2" fmla="*/ 0 h 655608"/>
              <a:gd name="connsiteX3" fmla="*/ 1026543 w 1026543"/>
              <a:gd name="connsiteY3" fmla="*/ 120770 h 6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543" h="655608">
                <a:moveTo>
                  <a:pt x="8627" y="655608"/>
                </a:moveTo>
                <a:lnTo>
                  <a:pt x="0" y="8627"/>
                </a:lnTo>
                <a:lnTo>
                  <a:pt x="1026543" y="0"/>
                </a:lnTo>
                <a:lnTo>
                  <a:pt x="1026543" y="120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28530" y="2712136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88309" y="3910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1949873" y="2336651"/>
            <a:ext cx="2711065" cy="1603663"/>
          </a:xfrm>
          <a:custGeom>
            <a:avLst/>
            <a:gdLst>
              <a:gd name="connsiteX0" fmla="*/ 8627 w 1026543"/>
              <a:gd name="connsiteY0" fmla="*/ 655608 h 655608"/>
              <a:gd name="connsiteX1" fmla="*/ 0 w 1026543"/>
              <a:gd name="connsiteY1" fmla="*/ 8627 h 655608"/>
              <a:gd name="connsiteX2" fmla="*/ 1026543 w 1026543"/>
              <a:gd name="connsiteY2" fmla="*/ 0 h 655608"/>
              <a:gd name="connsiteX3" fmla="*/ 1026543 w 1026543"/>
              <a:gd name="connsiteY3" fmla="*/ 120770 h 6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543" h="655608">
                <a:moveTo>
                  <a:pt x="8627" y="655608"/>
                </a:moveTo>
                <a:lnTo>
                  <a:pt x="0" y="8627"/>
                </a:lnTo>
                <a:lnTo>
                  <a:pt x="1026543" y="0"/>
                </a:lnTo>
                <a:lnTo>
                  <a:pt x="1026543" y="120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41481" y="2096999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꺾인 연결선[E] 5"/>
          <p:cNvCxnSpPr>
            <a:stCxn id="56" idx="0"/>
            <a:endCxn id="49" idx="0"/>
          </p:cNvCxnSpPr>
          <p:nvPr/>
        </p:nvCxnSpPr>
        <p:spPr>
          <a:xfrm rot="16200000" flipH="1">
            <a:off x="4517606" y="953282"/>
            <a:ext cx="2434758" cy="4722193"/>
          </a:xfrm>
          <a:prstGeom prst="bentConnector3">
            <a:avLst>
              <a:gd name="adj1" fmla="val -9389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74679" y="161896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VNP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636811" y="4798320"/>
            <a:ext cx="109740" cy="3715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521602" y="4813951"/>
            <a:ext cx="112218" cy="3364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15762" y="4179965"/>
            <a:ext cx="101390" cy="96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067943" y="4797151"/>
            <a:ext cx="105736" cy="37270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851115" y="4175595"/>
            <a:ext cx="112218" cy="3364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72774" y="3547384"/>
            <a:ext cx="105736" cy="37270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92113" y="2945008"/>
            <a:ext cx="94700" cy="3303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92392" y="2347299"/>
            <a:ext cx="105736" cy="37270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602936" y="4793367"/>
            <a:ext cx="112218" cy="3364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042301" y="1864578"/>
            <a:ext cx="113240" cy="2646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자유형 67"/>
          <p:cNvSpPr/>
          <p:nvPr/>
        </p:nvSpPr>
        <p:spPr>
          <a:xfrm flipH="1">
            <a:off x="7670208" y="5653863"/>
            <a:ext cx="793159" cy="23602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 flipH="1">
            <a:off x="6240544" y="5639217"/>
            <a:ext cx="481517" cy="250674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1" name="자유형 70"/>
          <p:cNvSpPr/>
          <p:nvPr/>
        </p:nvSpPr>
        <p:spPr>
          <a:xfrm flipH="1">
            <a:off x="5813185" y="5648993"/>
            <a:ext cx="373945" cy="24089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2" name="자유형 71"/>
          <p:cNvSpPr/>
          <p:nvPr/>
        </p:nvSpPr>
        <p:spPr>
          <a:xfrm>
            <a:off x="5687234" y="5653862"/>
            <a:ext cx="1915702" cy="45943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>
            <a:off x="4860032" y="5651314"/>
            <a:ext cx="667673" cy="231424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4139954" y="5625078"/>
            <a:ext cx="1446860" cy="417036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>
            <a:off x="3482237" y="5663906"/>
            <a:ext cx="604303" cy="202430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>
            <a:off x="834084" y="5639218"/>
            <a:ext cx="857597" cy="22711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>
            <a:off x="1758953" y="5639217"/>
            <a:ext cx="940839" cy="238101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 77"/>
          <p:cNvSpPr/>
          <p:nvPr/>
        </p:nvSpPr>
        <p:spPr>
          <a:xfrm>
            <a:off x="2779922" y="5613515"/>
            <a:ext cx="2853898" cy="63048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1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Head</a:t>
            </a:r>
            <a:r>
              <a:rPr lang="ko-KR" altLang="en-US" sz="1200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Initial</a:t>
            </a:r>
            <a:r>
              <a:rPr lang="ko-KR" altLang="en-US" sz="1200" dirty="0" smtClean="0">
                <a:latin typeface="Malgun Gothic" charset="-127"/>
                <a:ea typeface="Malgun Gothic" charset="-127"/>
                <a:cs typeface="Malgun Gothic" charset="-127"/>
              </a:rPr>
              <a:t> 규칙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27014"/>
              </p:ext>
            </p:extLst>
          </p:nvPr>
        </p:nvGraphicFramePr>
        <p:xfrm>
          <a:off x="417372" y="2158118"/>
          <a:ext cx="8330892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0012"/>
                <a:gridCol w="5256584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Head</a:t>
                      </a:r>
                      <a:r>
                        <a:rPr lang="ko-KR" altLang="en-US" sz="18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8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Initial</a:t>
                      </a:r>
                      <a:r>
                        <a:rPr lang="ko-KR" altLang="en-US" sz="18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ko-KR" altLang="en-US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규칙</a:t>
                      </a:r>
                      <a:endParaRPr lang="ko-KR" altLang="en-US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예제</a:t>
                      </a:r>
                      <a:endParaRPr lang="ko-KR" altLang="en-US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(1)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</a:t>
                      </a:r>
                      <a:r>
                        <a:rPr lang="en-US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‘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ETM’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으로끝남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b="1" u="none" strike="noStrike" kern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(‘NNB+VCP’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로시작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endParaRPr lang="mr-IN" altLang="ko-KR" sz="1600" b="1" i="0" u="none" strike="noStrike" kern="1200" baseline="0" dirty="0" smtClean="0">
                        <a:solidFill>
                          <a:schemeClr val="dk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서로 돕</a:t>
                      </a:r>
                      <a:r>
                        <a:rPr lang="ko-KR" altLang="en-US" sz="1600" b="1" u="sng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는다는 것</a:t>
                      </a:r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이다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(2)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Y(‘EC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로’끝남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mr-IN" altLang="ko-KR" sz="1600" b="1" u="none" strike="noStrike" kern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(‘VX’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로시작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	</a:t>
                      </a:r>
                      <a:endParaRPr lang="mr-IN" altLang="ko-KR" sz="1600" b="1" i="0" u="none" strike="noStrike" kern="1200" baseline="0" dirty="0" smtClean="0">
                        <a:solidFill>
                          <a:schemeClr val="dk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편지를 읽</a:t>
                      </a:r>
                      <a:r>
                        <a:rPr lang="ko-KR" altLang="en-US" sz="1600" b="1" u="sng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어 보</a:t>
                      </a:r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았다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(3)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Y(‘ETM’</a:t>
                      </a:r>
                      <a:r>
                        <a:rPr lang="ko-KR" altLang="mr-IN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으로끝남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mr-IN" altLang="ko-KR" sz="1600" b="1" u="none" strike="noStrike" kern="1200" baseline="0" dirty="0" err="1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수’포함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b="1" u="none" strike="noStrike" kern="1200" baseline="0" dirty="0" err="1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있’으로시작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endParaRPr lang="mr-IN" altLang="ko-KR" sz="1600" b="1" i="0" u="none" strike="noStrike" kern="1200" baseline="0" dirty="0" smtClean="0">
                        <a:solidFill>
                          <a:schemeClr val="tx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과거를 생각</a:t>
                      </a:r>
                      <a:r>
                        <a:rPr lang="ko-KR" altLang="en-US" sz="1600" b="1" u="sng" dirty="0" smtClean="0">
                          <a:solidFill>
                            <a:srgbClr val="B8000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할 수 있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을까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(4)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Y(‘ETM’</a:t>
                      </a:r>
                      <a:r>
                        <a:rPr lang="ko-KR" altLang="mr-IN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으로끝남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b="1" u="none" strike="noStrike" kern="1200" baseline="0" dirty="0" err="1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것’포함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b="1" u="none" strike="noStrike" kern="1200" baseline="0" dirty="0" err="1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같’로시작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endParaRPr lang="mr-IN" altLang="ko-KR" sz="1600" b="1" i="0" u="none" strike="noStrike" kern="1200" baseline="0" dirty="0" smtClean="0">
                        <a:solidFill>
                          <a:schemeClr val="tx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웃음을 띠</a:t>
                      </a:r>
                      <a:r>
                        <a:rPr lang="ko-KR" altLang="en-US" sz="1600" b="1" u="sng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는 것 같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았어요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4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latin typeface="Malgun Gothic" charset="-127"/>
                <a:ea typeface="Malgun Gothic" charset="-127"/>
                <a:cs typeface="Malgun Gothic" charset="-127"/>
              </a:rPr>
              <a:t>Head</a:t>
            </a:r>
            <a:r>
              <a:rPr lang="ko-KR" altLang="en-US" sz="1200" dirty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en-US" altLang="ko-KR" sz="1200" dirty="0">
                <a:latin typeface="Malgun Gothic" charset="-127"/>
                <a:ea typeface="Malgun Gothic" charset="-127"/>
                <a:cs typeface="Malgun Gothic" charset="-127"/>
              </a:rPr>
              <a:t>Initial</a:t>
            </a:r>
            <a:r>
              <a:rPr lang="ko-KR" altLang="en-US" sz="1200" dirty="0">
                <a:latin typeface="Malgun Gothic" charset="-127"/>
                <a:ea typeface="Malgun Gothic" charset="-127"/>
                <a:cs typeface="Malgun Gothic" charset="-127"/>
              </a:rPr>
              <a:t> 규칙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22025"/>
              </p:ext>
            </p:extLst>
          </p:nvPr>
        </p:nvGraphicFramePr>
        <p:xfrm>
          <a:off x="417372" y="2158118"/>
          <a:ext cx="8330892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0012"/>
                <a:gridCol w="5256584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Head</a:t>
                      </a:r>
                      <a:r>
                        <a:rPr lang="ko-KR" altLang="en-US" sz="18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8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Initial</a:t>
                      </a:r>
                      <a:r>
                        <a:rPr lang="ko-KR" altLang="en-US" sz="18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ko-KR" altLang="en-US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규칙</a:t>
                      </a:r>
                      <a:endParaRPr lang="ko-KR" altLang="en-US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예제</a:t>
                      </a:r>
                      <a:endParaRPr lang="ko-KR" altLang="en-US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(1)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</a:t>
                      </a:r>
                      <a:r>
                        <a:rPr lang="en-US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‘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ETM’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으로끝남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b="1" u="none" strike="noStrike" kern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(‘NNB+VCP’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로시작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endParaRPr lang="mr-IN" altLang="ko-KR" sz="1600" b="1" i="0" u="none" strike="noStrike" kern="1200" baseline="0" dirty="0" smtClean="0">
                        <a:solidFill>
                          <a:schemeClr val="dk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서로 돕</a:t>
                      </a:r>
                      <a:r>
                        <a:rPr lang="ko-KR" altLang="en-US" sz="1600" b="1" u="sng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는다는 것</a:t>
                      </a:r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이다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(2)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Y(‘EC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로’끝남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mr-IN" altLang="ko-KR" sz="1600" b="1" u="none" strike="noStrike" kern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(‘VX’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로시작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	</a:t>
                      </a:r>
                      <a:endParaRPr lang="mr-IN" altLang="ko-KR" sz="1600" b="1" i="0" u="none" strike="noStrike" kern="1200" baseline="0" dirty="0" smtClean="0">
                        <a:solidFill>
                          <a:schemeClr val="dk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편지를 읽</a:t>
                      </a:r>
                      <a:r>
                        <a:rPr lang="ko-KR" altLang="en-US" sz="1600" b="1" u="sng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어 보</a:t>
                      </a:r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았다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(3)</a:t>
                      </a:r>
                      <a:endParaRPr lang="ko-KR" altLang="en-US" sz="16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Y(‘ETM’</a:t>
                      </a:r>
                      <a:r>
                        <a:rPr lang="ko-KR" altLang="mr-IN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으로끝남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mr-IN" altLang="ko-KR" sz="1600" u="none" strike="noStrike" kern="1200" baseline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수’포함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u="none" strike="noStrike" kern="1200" baseline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있’으로시작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endParaRPr lang="mr-IN" altLang="ko-KR" sz="1600" b="0" i="0" u="none" strike="noStrike" kern="1200" baseline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과거를 생각</a:t>
                      </a:r>
                      <a:r>
                        <a:rPr lang="ko-KR" altLang="en-US" sz="1600" b="1" u="sng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할 수 있</a:t>
                      </a:r>
                      <a:r>
                        <a:rPr lang="ko-KR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을까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(4)</a:t>
                      </a:r>
                      <a:endParaRPr lang="ko-KR" altLang="en-US" sz="16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Y(‘ETM’</a:t>
                      </a:r>
                      <a:r>
                        <a:rPr lang="ko-KR" altLang="mr-IN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으로끝남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u="none" strike="noStrike" kern="1200" baseline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것’포함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u="none" strike="noStrike" kern="1200" baseline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같’로시작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endParaRPr lang="mr-IN" altLang="ko-KR" sz="1600" b="0" i="0" u="none" strike="noStrike" kern="1200" baseline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웃음을 띠</a:t>
                      </a:r>
                      <a:r>
                        <a:rPr lang="ko-KR" altLang="en-US" sz="1600" b="1" u="sng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는 것 같</a:t>
                      </a:r>
                      <a:r>
                        <a:rPr lang="ko-KR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았어요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48479" y="5188985"/>
            <a:ext cx="27235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ko-KR" altLang="en-US" sz="1600" b="1" dirty="0" smtClean="0">
                <a:latin typeface="Malgun Gothic" charset="-127"/>
                <a:ea typeface="Malgun Gothic" charset="-127"/>
                <a:cs typeface="Malgun Gothic" charset="-127"/>
              </a:rPr>
              <a:t>돕</a:t>
            </a:r>
            <a:r>
              <a:rPr lang="ko-KR" altLang="en-US" sz="16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는다는</a:t>
            </a:r>
            <a:r>
              <a:rPr lang="en-US" altLang="ko-KR" sz="1400" b="1" baseline="-25000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ETM</a:t>
            </a:r>
            <a:r>
              <a:rPr lang="en-US" altLang="ko-KR" sz="1600" b="1" dirty="0" smtClean="0">
                <a:latin typeface="Malgun Gothic" charset="-127"/>
                <a:ea typeface="Malgun Gothic" charset="-127"/>
                <a:cs typeface="Malgun Gothic" charset="-127"/>
              </a:rPr>
              <a:t>  </a:t>
            </a:r>
            <a:r>
              <a:rPr lang="ko-KR" altLang="en-US" sz="16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것</a:t>
            </a:r>
            <a:r>
              <a:rPr lang="en-US" altLang="ko-KR" sz="1600" b="1" baseline="-25000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NNB</a:t>
            </a:r>
            <a:r>
              <a:rPr lang="ko-KR" altLang="en-US" sz="16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이</a:t>
            </a:r>
            <a:r>
              <a:rPr lang="en-US" altLang="ko-KR" sz="1600" b="1" baseline="-25000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VCP</a:t>
            </a:r>
            <a:r>
              <a:rPr lang="ko-KR" altLang="en-US" sz="1600" b="1" dirty="0" smtClean="0">
                <a:latin typeface="Malgun Gothic" charset="-127"/>
                <a:ea typeface="Malgun Gothic" charset="-127"/>
                <a:cs typeface="Malgun Gothic" charset="-127"/>
              </a:rPr>
              <a:t>다</a:t>
            </a:r>
            <a:endParaRPr lang="en-US" altLang="ko-KR" sz="1600" b="1" dirty="0" smtClean="0">
              <a:latin typeface="Malgun Gothic" charset="-127"/>
              <a:ea typeface="Malgun Gothic" charset="-127"/>
              <a:cs typeface="Malgun Gothic" charset="-127"/>
            </a:endParaRPr>
          </a:p>
          <a:p>
            <a:endParaRPr kumimoji="1" lang="ko-KR" altLang="en-US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2469827" y="4720981"/>
            <a:ext cx="1243011" cy="412687"/>
          </a:xfrm>
          <a:custGeom>
            <a:avLst/>
            <a:gdLst>
              <a:gd name="connsiteX0" fmla="*/ 0 w 923027"/>
              <a:gd name="connsiteY0" fmla="*/ 362310 h 362310"/>
              <a:gd name="connsiteX1" fmla="*/ 0 w 923027"/>
              <a:gd name="connsiteY1" fmla="*/ 8627 h 362310"/>
              <a:gd name="connsiteX2" fmla="*/ 914400 w 923027"/>
              <a:gd name="connsiteY2" fmla="*/ 0 h 362310"/>
              <a:gd name="connsiteX3" fmla="*/ 923027 w 923027"/>
              <a:gd name="connsiteY3" fmla="*/ 345057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27" h="362310">
                <a:moveTo>
                  <a:pt x="0" y="362310"/>
                </a:moveTo>
                <a:lnTo>
                  <a:pt x="0" y="8627"/>
                </a:lnTo>
                <a:lnTo>
                  <a:pt x="914400" y="0"/>
                </a:lnTo>
                <a:lnTo>
                  <a:pt x="923027" y="3450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458245" y="5115161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ko-KR" altLang="en-US" sz="1600" b="1" dirty="0" smtClean="0">
                <a:latin typeface="Malgun Gothic" charset="-127"/>
                <a:ea typeface="Malgun Gothic" charset="-127"/>
                <a:cs typeface="Malgun Gothic" charset="-127"/>
              </a:rPr>
              <a:t>읽</a:t>
            </a:r>
            <a:r>
              <a:rPr lang="ko-KR" altLang="en-US" sz="16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어</a:t>
            </a:r>
            <a:r>
              <a:rPr lang="en-US" altLang="ko-KR" sz="1600" b="1" baseline="-25000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EC</a:t>
            </a:r>
            <a:r>
              <a:rPr lang="ko-KR" altLang="en-US" sz="16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보</a:t>
            </a:r>
            <a:r>
              <a:rPr lang="en-US" altLang="ko-KR" sz="1600" b="1" baseline="-25000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VX</a:t>
            </a:r>
            <a:r>
              <a:rPr lang="ko-KR" altLang="en-US" sz="1600" b="1" dirty="0" smtClean="0">
                <a:latin typeface="Malgun Gothic" charset="-127"/>
                <a:ea typeface="Malgun Gothic" charset="-127"/>
                <a:cs typeface="Malgun Gothic" charset="-127"/>
              </a:rPr>
              <a:t>았다</a:t>
            </a:r>
            <a:endParaRPr kumimoji="1" lang="ko-KR" altLang="en-US" sz="16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5868144" y="4720981"/>
            <a:ext cx="796829" cy="405461"/>
          </a:xfrm>
          <a:custGeom>
            <a:avLst/>
            <a:gdLst>
              <a:gd name="connsiteX0" fmla="*/ 0 w 923027"/>
              <a:gd name="connsiteY0" fmla="*/ 362310 h 362310"/>
              <a:gd name="connsiteX1" fmla="*/ 0 w 923027"/>
              <a:gd name="connsiteY1" fmla="*/ 8627 h 362310"/>
              <a:gd name="connsiteX2" fmla="*/ 914400 w 923027"/>
              <a:gd name="connsiteY2" fmla="*/ 0 h 362310"/>
              <a:gd name="connsiteX3" fmla="*/ 923027 w 923027"/>
              <a:gd name="connsiteY3" fmla="*/ 345057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27" h="362310">
                <a:moveTo>
                  <a:pt x="0" y="362310"/>
                </a:moveTo>
                <a:lnTo>
                  <a:pt x="0" y="8627"/>
                </a:lnTo>
                <a:lnTo>
                  <a:pt x="914400" y="0"/>
                </a:lnTo>
                <a:lnTo>
                  <a:pt x="923027" y="3450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H="1">
            <a:off x="5788899" y="4728806"/>
            <a:ext cx="147558" cy="3982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5948" y="5772086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latin typeface="Malgun Gothic" charset="-127"/>
                <a:ea typeface="Malgun Gothic" charset="-127"/>
                <a:cs typeface="Malgun Gothic" charset="-127"/>
              </a:rPr>
              <a:t>(1)</a:t>
            </a:r>
            <a:endParaRPr kumimoji="1" lang="ko-KR" altLang="en-US" sz="16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21888" y="5772086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latin typeface="Malgun Gothic" charset="-127"/>
                <a:ea typeface="Malgun Gothic" charset="-127"/>
                <a:cs typeface="Malgun Gothic" charset="-127"/>
              </a:rPr>
              <a:t>(2)</a:t>
            </a:r>
            <a:endParaRPr kumimoji="1" lang="ko-KR" altLang="en-US" sz="16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35" name="직사각형 34"/>
          <p:cNvSpPr/>
          <p:nvPr/>
        </p:nvSpPr>
        <p:spPr>
          <a:xfrm flipH="1">
            <a:off x="2396048" y="4728206"/>
            <a:ext cx="147558" cy="3982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자유형 19"/>
          <p:cNvSpPr/>
          <p:nvPr/>
        </p:nvSpPr>
        <p:spPr>
          <a:xfrm flipH="1">
            <a:off x="2469825" y="5538336"/>
            <a:ext cx="1243011" cy="18202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rgbClr val="0C0E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 flipH="1">
            <a:off x="5788899" y="5484493"/>
            <a:ext cx="876074" cy="176755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rgbClr val="0C0E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latin typeface="Malgun Gothic" charset="-127"/>
                <a:ea typeface="Malgun Gothic" charset="-127"/>
                <a:cs typeface="Malgun Gothic" charset="-127"/>
              </a:rPr>
              <a:t>Head</a:t>
            </a:r>
            <a:r>
              <a:rPr lang="ko-KR" altLang="en-US" sz="1200" dirty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en-US" altLang="ko-KR" sz="1200" dirty="0">
                <a:latin typeface="Malgun Gothic" charset="-127"/>
                <a:ea typeface="Malgun Gothic" charset="-127"/>
                <a:cs typeface="Malgun Gothic" charset="-127"/>
              </a:rPr>
              <a:t>Initial</a:t>
            </a:r>
            <a:r>
              <a:rPr lang="ko-KR" altLang="en-US" sz="1200" dirty="0">
                <a:latin typeface="Malgun Gothic" charset="-127"/>
                <a:ea typeface="Malgun Gothic" charset="-127"/>
                <a:cs typeface="Malgun Gothic" charset="-127"/>
              </a:rPr>
              <a:t> 규칙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95931"/>
              </p:ext>
            </p:extLst>
          </p:nvPr>
        </p:nvGraphicFramePr>
        <p:xfrm>
          <a:off x="417372" y="2152180"/>
          <a:ext cx="8330892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0012"/>
                <a:gridCol w="5256584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Head-final</a:t>
                      </a:r>
                      <a:r>
                        <a:rPr lang="en-US" altLang="ko-KR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예외 규칙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예제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(1)</a:t>
                      </a:r>
                      <a:endParaRPr lang="ko-KR" altLang="en-US" sz="16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</a:t>
                      </a:r>
                      <a:r>
                        <a:rPr lang="en-US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‘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ETM’</a:t>
                      </a:r>
                      <a:r>
                        <a:rPr lang="ko-KR" altLang="mr-IN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으로끝남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u="none" strike="noStrike" kern="1200" baseline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(‘NNB+VCP’</a:t>
                      </a:r>
                      <a:r>
                        <a:rPr lang="ko-KR" altLang="mr-IN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로시작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endParaRPr lang="mr-IN" altLang="ko-KR" sz="1600" b="0" i="0" u="none" strike="noStrike" kern="1200" baseline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서로 돕는다는 것이다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(2)</a:t>
                      </a:r>
                      <a:endParaRPr lang="ko-KR" altLang="en-US" sz="16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Y(‘EC</a:t>
                      </a:r>
                      <a:r>
                        <a:rPr lang="ko-KR" altLang="mr-IN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로’끝남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mr-IN" altLang="ko-KR" sz="1600" u="none" strike="noStrike" kern="1200" baseline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(‘VX’</a:t>
                      </a:r>
                      <a:r>
                        <a:rPr lang="ko-KR" altLang="mr-IN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로시작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	</a:t>
                      </a:r>
                      <a:endParaRPr lang="mr-IN" altLang="ko-KR" sz="1600" b="0" i="0" u="none" strike="noStrike" kern="1200" baseline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편지를 읽</a:t>
                      </a:r>
                      <a:r>
                        <a:rPr lang="ko-KR" altLang="en-US" sz="1600" b="1" u="sng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어 보</a:t>
                      </a:r>
                      <a:r>
                        <a:rPr lang="ko-KR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았다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(3)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Y(‘ETM’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으로끝남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mr-IN" altLang="ko-KR" sz="1600" b="1" u="none" strike="noStrike" kern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수’포함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b="1" u="none" strike="noStrike" kern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있’으로시작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endParaRPr lang="mr-IN" altLang="ko-KR" sz="1600" b="1" i="0" u="none" strike="noStrike" kern="1200" baseline="0" dirty="0" smtClean="0">
                        <a:solidFill>
                          <a:schemeClr val="dk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문제를 해결</a:t>
                      </a:r>
                      <a:r>
                        <a:rPr lang="ko-KR" altLang="en-US" sz="1600" b="1" u="sng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할 수 있</a:t>
                      </a:r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을까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(4)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Y(‘ETM’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으로끝남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b="1" u="none" strike="noStrike" kern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것’포함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b="1" u="none" strike="noStrike" kern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같’로시작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endParaRPr lang="mr-IN" altLang="ko-KR" sz="1600" b="1" i="0" u="none" strike="noStrike" kern="1200" baseline="0" dirty="0" smtClean="0">
                        <a:solidFill>
                          <a:schemeClr val="dk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웃음을 띠</a:t>
                      </a:r>
                      <a:r>
                        <a:rPr lang="ko-KR" altLang="en-US" sz="1600" b="1" u="sng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는 것 같</a:t>
                      </a:r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았어요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5057092" y="4497964"/>
            <a:ext cx="2845010" cy="1517891"/>
            <a:chOff x="2350995" y="4788537"/>
            <a:chExt cx="2845010" cy="1517891"/>
          </a:xfrm>
        </p:grpSpPr>
        <p:sp>
          <p:nvSpPr>
            <p:cNvPr id="60" name="TextBox 59"/>
            <p:cNvSpPr txBox="1"/>
            <p:nvPr/>
          </p:nvSpPr>
          <p:spPr>
            <a:xfrm>
              <a:off x="2350995" y="5464847"/>
              <a:ext cx="2845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atin typeface="Malgun Gothic" charset="-127"/>
                  <a:ea typeface="Malgun Gothic" charset="-127"/>
                  <a:cs typeface="Malgun Gothic" charset="-127"/>
                </a:rPr>
                <a:t>           </a:t>
              </a:r>
              <a:r>
                <a:rPr lang="ko-KR" altLang="en-US" sz="1600" b="1" dirty="0" smtClean="0">
                  <a:latin typeface="Malgun Gothic" charset="-127"/>
                  <a:ea typeface="Malgun Gothic" charset="-127"/>
                  <a:cs typeface="Malgun Gothic" charset="-127"/>
                </a:rPr>
                <a:t>띠</a:t>
              </a:r>
              <a:r>
                <a:rPr lang="ko-KR" altLang="en-US" sz="1600" b="1" dirty="0" smtClean="0">
                  <a:solidFill>
                    <a:srgbClr val="C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는</a:t>
              </a:r>
              <a:r>
                <a:rPr lang="en-US" altLang="ko-KR" sz="1600" b="1" baseline="-25000" dirty="0" smtClean="0">
                  <a:solidFill>
                    <a:srgbClr val="C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ETM</a:t>
              </a:r>
              <a:r>
                <a:rPr lang="ko-KR" altLang="en-US" sz="1600" b="1" dirty="0" smtClean="0">
                  <a:solidFill>
                    <a:srgbClr val="C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 것 같</a:t>
              </a:r>
              <a:r>
                <a:rPr lang="ko-KR" altLang="en-US" sz="1600" b="1" dirty="0" smtClean="0">
                  <a:latin typeface="Malgun Gothic" charset="-127"/>
                  <a:ea typeface="Malgun Gothic" charset="-127"/>
                  <a:cs typeface="Malgun Gothic" charset="-127"/>
                </a:rPr>
                <a:t>았어요</a:t>
              </a:r>
              <a:endParaRPr kumimoji="1" lang="ko-KR" altLang="en-US" sz="1600" b="1" dirty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3408732" y="5085184"/>
              <a:ext cx="683990" cy="420330"/>
            </a:xfrm>
            <a:custGeom>
              <a:avLst/>
              <a:gdLst>
                <a:gd name="connsiteX0" fmla="*/ 0 w 923027"/>
                <a:gd name="connsiteY0" fmla="*/ 362310 h 362310"/>
                <a:gd name="connsiteX1" fmla="*/ 0 w 923027"/>
                <a:gd name="connsiteY1" fmla="*/ 8627 h 362310"/>
                <a:gd name="connsiteX2" fmla="*/ 914400 w 923027"/>
                <a:gd name="connsiteY2" fmla="*/ 0 h 362310"/>
                <a:gd name="connsiteX3" fmla="*/ 923027 w 923027"/>
                <a:gd name="connsiteY3" fmla="*/ 345057 h 3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027" h="362310">
                  <a:moveTo>
                    <a:pt x="0" y="362310"/>
                  </a:moveTo>
                  <a:lnTo>
                    <a:pt x="0" y="8627"/>
                  </a:lnTo>
                  <a:lnTo>
                    <a:pt x="914400" y="0"/>
                  </a:lnTo>
                  <a:lnTo>
                    <a:pt x="923027" y="345057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자유형 61"/>
            <p:cNvSpPr/>
            <p:nvPr/>
          </p:nvSpPr>
          <p:spPr>
            <a:xfrm>
              <a:off x="3774848" y="4788537"/>
              <a:ext cx="786012" cy="732529"/>
            </a:xfrm>
            <a:custGeom>
              <a:avLst/>
              <a:gdLst>
                <a:gd name="connsiteX0" fmla="*/ 0 w 819510"/>
                <a:gd name="connsiteY0" fmla="*/ 327804 h 862642"/>
                <a:gd name="connsiteX1" fmla="*/ 8627 w 819510"/>
                <a:gd name="connsiteY1" fmla="*/ 0 h 862642"/>
                <a:gd name="connsiteX2" fmla="*/ 802257 w 819510"/>
                <a:gd name="connsiteY2" fmla="*/ 0 h 862642"/>
                <a:gd name="connsiteX3" fmla="*/ 819510 w 819510"/>
                <a:gd name="connsiteY3" fmla="*/ 862642 h 8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510" h="862642">
                  <a:moveTo>
                    <a:pt x="0" y="327804"/>
                  </a:moveTo>
                  <a:lnTo>
                    <a:pt x="8627" y="0"/>
                  </a:lnTo>
                  <a:lnTo>
                    <a:pt x="802257" y="0"/>
                  </a:lnTo>
                  <a:lnTo>
                    <a:pt x="819510" y="86264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295837" y="5085184"/>
              <a:ext cx="173873" cy="4262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67340" y="5967874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b="1" dirty="0" smtClean="0">
                  <a:latin typeface="Malgun Gothic" charset="-127"/>
                  <a:ea typeface="Malgun Gothic" charset="-127"/>
                  <a:cs typeface="Malgun Gothic" charset="-127"/>
                </a:rPr>
                <a:t>(4)</a:t>
              </a:r>
              <a:endParaRPr kumimoji="1" lang="ko-KR" altLang="en-US" sz="1600" b="1" dirty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</p:grpSp>
      <p:pic>
        <p:nvPicPr>
          <p:cNvPr id="74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281970" y="4497964"/>
            <a:ext cx="2628605" cy="1523219"/>
            <a:chOff x="811525" y="4797004"/>
            <a:chExt cx="2628605" cy="1523219"/>
          </a:xfrm>
        </p:grpSpPr>
        <p:grpSp>
          <p:nvGrpSpPr>
            <p:cNvPr id="20" name="그룹 19"/>
            <p:cNvGrpSpPr/>
            <p:nvPr/>
          </p:nvGrpSpPr>
          <p:grpSpPr>
            <a:xfrm>
              <a:off x="811525" y="4797004"/>
              <a:ext cx="2628605" cy="1024807"/>
              <a:chOff x="5251483" y="4817080"/>
              <a:chExt cx="2628605" cy="102480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251483" y="5503333"/>
                <a:ext cx="2628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latin typeface="Malgun Gothic" charset="-127"/>
                    <a:ea typeface="Malgun Gothic" charset="-127"/>
                    <a:cs typeface="Malgun Gothic" charset="-127"/>
                  </a:rPr>
                  <a:t>     </a:t>
                </a:r>
                <a:r>
                  <a:rPr lang="ko-KR" altLang="en-US" sz="1600" b="1" dirty="0" smtClean="0">
                    <a:latin typeface="Malgun Gothic" charset="-127"/>
                    <a:ea typeface="Malgun Gothic" charset="-127"/>
                    <a:cs typeface="Malgun Gothic" charset="-127"/>
                  </a:rPr>
                  <a:t>해결</a:t>
                </a:r>
                <a:r>
                  <a:rPr lang="ko-KR" altLang="en-US" sz="1600" b="1" dirty="0" smtClean="0">
                    <a:solidFill>
                      <a:srgbClr val="C00000"/>
                    </a:solidFill>
                    <a:latin typeface="Malgun Gothic" charset="-127"/>
                    <a:ea typeface="Malgun Gothic" charset="-127"/>
                    <a:cs typeface="Malgun Gothic" charset="-127"/>
                  </a:rPr>
                  <a:t>할</a:t>
                </a:r>
                <a:r>
                  <a:rPr lang="en-US" altLang="ko-KR" sz="1600" b="1" baseline="-25000" dirty="0" smtClean="0">
                    <a:solidFill>
                      <a:srgbClr val="C00000"/>
                    </a:solidFill>
                    <a:latin typeface="Malgun Gothic" charset="-127"/>
                    <a:ea typeface="Malgun Gothic" charset="-127"/>
                    <a:cs typeface="Malgun Gothic" charset="-127"/>
                  </a:rPr>
                  <a:t>ETM</a:t>
                </a:r>
                <a:r>
                  <a:rPr lang="en-US" altLang="ko-KR" sz="1600" b="1" dirty="0" smtClean="0">
                    <a:solidFill>
                      <a:srgbClr val="C00000"/>
                    </a:solidFill>
                    <a:latin typeface="Malgun Gothic" charset="-127"/>
                    <a:ea typeface="Malgun Gothic" charset="-127"/>
                    <a:cs typeface="Malgun Gothic" charset="-127"/>
                  </a:rPr>
                  <a:t>  </a:t>
                </a:r>
                <a:r>
                  <a:rPr lang="ko-KR" altLang="en-US" sz="1600" b="1" dirty="0" smtClean="0">
                    <a:solidFill>
                      <a:srgbClr val="C00000"/>
                    </a:solidFill>
                    <a:latin typeface="Malgun Gothic" charset="-127"/>
                    <a:ea typeface="Malgun Gothic" charset="-127"/>
                    <a:cs typeface="Malgun Gothic" charset="-127"/>
                  </a:rPr>
                  <a:t>수</a:t>
                </a:r>
                <a:r>
                  <a:rPr lang="en-US" altLang="ko-KR" sz="1600" b="1" dirty="0" smtClean="0">
                    <a:solidFill>
                      <a:srgbClr val="C00000"/>
                    </a:solidFill>
                    <a:latin typeface="Malgun Gothic" charset="-127"/>
                    <a:ea typeface="Malgun Gothic" charset="-127"/>
                    <a:cs typeface="Malgun Gothic" charset="-127"/>
                  </a:rPr>
                  <a:t>  </a:t>
                </a:r>
                <a:r>
                  <a:rPr lang="ko-KR" altLang="en-US" sz="1600" b="1" dirty="0" smtClean="0">
                    <a:solidFill>
                      <a:srgbClr val="C00000"/>
                    </a:solidFill>
                    <a:latin typeface="Malgun Gothic" charset="-127"/>
                    <a:ea typeface="Malgun Gothic" charset="-127"/>
                    <a:cs typeface="Malgun Gothic" charset="-127"/>
                  </a:rPr>
                  <a:t> 있</a:t>
                </a:r>
                <a:r>
                  <a:rPr lang="ko-KR" altLang="en-US" sz="1600" b="1" dirty="0" smtClean="0">
                    <a:latin typeface="Malgun Gothic" charset="-127"/>
                    <a:ea typeface="Malgun Gothic" charset="-127"/>
                    <a:cs typeface="Malgun Gothic" charset="-127"/>
                  </a:rPr>
                  <a:t>을까</a:t>
                </a:r>
                <a:endParaRPr kumimoji="1" lang="ko-KR" altLang="en-US" sz="1600" b="1" dirty="0">
                  <a:latin typeface="Malgun Gothic" charset="-127"/>
                  <a:ea typeface="Malgun Gothic" charset="-127"/>
                  <a:cs typeface="Malgun Gothic" charset="-127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6044129" y="5113727"/>
                <a:ext cx="792088" cy="381140"/>
              </a:xfrm>
              <a:custGeom>
                <a:avLst/>
                <a:gdLst>
                  <a:gd name="connsiteX0" fmla="*/ 0 w 923027"/>
                  <a:gd name="connsiteY0" fmla="*/ 362310 h 362310"/>
                  <a:gd name="connsiteX1" fmla="*/ 0 w 923027"/>
                  <a:gd name="connsiteY1" fmla="*/ 8627 h 362310"/>
                  <a:gd name="connsiteX2" fmla="*/ 914400 w 923027"/>
                  <a:gd name="connsiteY2" fmla="*/ 0 h 362310"/>
                  <a:gd name="connsiteX3" fmla="*/ 923027 w 923027"/>
                  <a:gd name="connsiteY3" fmla="*/ 345057 h 36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3027" h="362310">
                    <a:moveTo>
                      <a:pt x="0" y="362310"/>
                    </a:moveTo>
                    <a:lnTo>
                      <a:pt x="0" y="8627"/>
                    </a:lnTo>
                    <a:lnTo>
                      <a:pt x="914400" y="0"/>
                    </a:lnTo>
                    <a:lnTo>
                      <a:pt x="923027" y="345057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자유형 22"/>
              <p:cNvSpPr/>
              <p:nvPr/>
            </p:nvSpPr>
            <p:spPr>
              <a:xfrm>
                <a:off x="6467659" y="4817080"/>
                <a:ext cx="1016630" cy="715365"/>
              </a:xfrm>
              <a:custGeom>
                <a:avLst/>
                <a:gdLst>
                  <a:gd name="connsiteX0" fmla="*/ 0 w 819510"/>
                  <a:gd name="connsiteY0" fmla="*/ 327804 h 862642"/>
                  <a:gd name="connsiteX1" fmla="*/ 8627 w 819510"/>
                  <a:gd name="connsiteY1" fmla="*/ 0 h 862642"/>
                  <a:gd name="connsiteX2" fmla="*/ 802257 w 819510"/>
                  <a:gd name="connsiteY2" fmla="*/ 0 h 862642"/>
                  <a:gd name="connsiteX3" fmla="*/ 819510 w 819510"/>
                  <a:gd name="connsiteY3" fmla="*/ 862642 h 862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9510" h="862642">
                    <a:moveTo>
                      <a:pt x="0" y="327804"/>
                    </a:moveTo>
                    <a:lnTo>
                      <a:pt x="8627" y="0"/>
                    </a:lnTo>
                    <a:lnTo>
                      <a:pt x="802257" y="0"/>
                    </a:lnTo>
                    <a:lnTo>
                      <a:pt x="819510" y="86264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972121" y="5126636"/>
                <a:ext cx="177713" cy="3471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125827" y="5981669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b="1" dirty="0" smtClean="0">
                  <a:latin typeface="Malgun Gothic" charset="-127"/>
                  <a:ea typeface="Malgun Gothic" charset="-127"/>
                  <a:cs typeface="Malgun Gothic" charset="-127"/>
                </a:rPr>
                <a:t>(3)</a:t>
              </a:r>
              <a:endParaRPr kumimoji="1" lang="ko-KR" altLang="en-US" sz="1600" b="1" dirty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</p:grpSp>
      <p:sp>
        <p:nvSpPr>
          <p:cNvPr id="31" name="자유형 30"/>
          <p:cNvSpPr/>
          <p:nvPr/>
        </p:nvSpPr>
        <p:spPr>
          <a:xfrm flipH="1">
            <a:off x="2074615" y="5519412"/>
            <a:ext cx="792088" cy="163217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rgbClr val="0C0E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 flipH="1">
            <a:off x="6114828" y="5511588"/>
            <a:ext cx="683990" cy="165713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rgbClr val="0C0E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CONLL-U Format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80" name="내용 개체 틀 2"/>
          <p:cNvSpPr txBox="1">
            <a:spLocks/>
          </p:cNvSpPr>
          <p:nvPr/>
        </p:nvSpPr>
        <p:spPr>
          <a:xfrm>
            <a:off x="323528" y="1628801"/>
            <a:ext cx="8712968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r>
              <a:rPr kumimoji="0" lang="en-US" altLang="ko-KR" dirty="0" smtClean="0">
                <a:solidFill>
                  <a:srgbClr val="000000"/>
                </a:solidFill>
                <a:cs typeface=""/>
              </a:rPr>
              <a:t>CONLL-U Format(</a:t>
            </a:r>
            <a:r>
              <a:rPr lang="en-US" altLang="ko-KR" b="1" dirty="0" smtClean="0">
                <a:solidFill>
                  <a:srgbClr val="FF00FF"/>
                </a:solidFill>
              </a:rPr>
              <a:t>http</a:t>
            </a:r>
            <a:r>
              <a:rPr lang="en-US" altLang="ko-KR" b="1" dirty="0">
                <a:solidFill>
                  <a:srgbClr val="FF00FF"/>
                </a:solidFill>
              </a:rPr>
              <a:t>://</a:t>
            </a:r>
            <a:r>
              <a:rPr lang="en-US" altLang="ko-KR" b="1" dirty="0" err="1" smtClean="0">
                <a:solidFill>
                  <a:srgbClr val="FF00FF"/>
                </a:solidFill>
              </a:rPr>
              <a:t>universaldependencies.org</a:t>
            </a:r>
            <a:r>
              <a:rPr lang="en-US" altLang="ko-KR" b="1" dirty="0" smtClean="0">
                <a:solidFill>
                  <a:srgbClr val="FF00FF"/>
                </a:solidFill>
              </a:rPr>
              <a:t>/</a:t>
            </a:r>
            <a:r>
              <a:rPr lang="en-US" altLang="ko-KR" b="1" dirty="0" err="1" smtClean="0">
                <a:solidFill>
                  <a:srgbClr val="FF00FF"/>
                </a:solidFill>
              </a:rPr>
              <a:t>format.html</a:t>
            </a:r>
            <a:r>
              <a:rPr lang="en-US" altLang="ko-KR" dirty="0" smtClean="0"/>
              <a:t>)</a:t>
            </a:r>
            <a:endParaRPr kumimoji="0" lang="en-US" altLang="ko-KR" dirty="0" smtClean="0">
              <a:cs typeface=""/>
            </a:endParaRP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dirty="0" smtClean="0">
              <a:cs typeface=""/>
            </a:endParaRP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noProof="0" dirty="0" smtClean="0">
              <a:cs typeface=""/>
            </a:endParaRP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52703"/>
              </p:ext>
            </p:extLst>
          </p:nvPr>
        </p:nvGraphicFramePr>
        <p:xfrm>
          <a:off x="575556" y="2166520"/>
          <a:ext cx="8208912" cy="4521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59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54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475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Field</a:t>
                      </a:r>
                      <a:endParaRPr lang="ko-KR" altLang="en-US" sz="14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DESC</a:t>
                      </a:r>
                      <a:endParaRPr lang="en-US" altLang="ko-KR" sz="1400" b="0" i="0" kern="1200" dirty="0" smtClean="0">
                        <a:solidFill>
                          <a:schemeClr val="bg1"/>
                        </a:solidFill>
                        <a:effectLst/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ID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Word index, integer starting at 1 for each new sentence; may be a range for multiword tokens; may be a decimal number for empty nodes.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FORM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Word form or punctuation symbol.</a:t>
                      </a:r>
                      <a:endParaRPr lang="ko-KR" altLang="en-US" sz="14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3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LEMMA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Lemma or stem of word form.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4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UPOSTAG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  <a:hlinkClick r:id="rId3"/>
                        </a:rPr>
                        <a:t>Universal part-of-speech tag</a:t>
                      </a:r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.</a:t>
                      </a:r>
                      <a:endParaRPr lang="ko-KR" altLang="en-US" sz="14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5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XPOSTAG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Language-specific part-of-speech tag; underscore if not available.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6</a:t>
                      </a:r>
                      <a:endParaRPr lang="ko-KR" altLang="en-US" sz="14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FEATS</a:t>
                      </a:r>
                      <a:endParaRPr lang="ko-KR" altLang="en-US" sz="14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List of morphological features from the </a:t>
                      </a:r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  <a:hlinkClick r:id="rId4"/>
                        </a:rPr>
                        <a:t>universal feature inventory</a:t>
                      </a:r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 or from a defined </a:t>
                      </a:r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  <a:hlinkClick r:id="rId5"/>
                        </a:rPr>
                        <a:t>language-specific extension</a:t>
                      </a:r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; underscore if not available.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7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HEAD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Head of the current word, which is either a value of ID or zero (0).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8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DEPREL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  <a:hlinkClick r:id="rId6"/>
                        </a:rPr>
                        <a:t>Universal dependency relation</a:t>
                      </a:r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 to the HEAD (</a:t>
                      </a:r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  <a:hlinkClick r:id="rId7" tooltip="u-dep root"/>
                        </a:rPr>
                        <a:t>root</a:t>
                      </a:r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 if HEAD = 0) or a defined language-specific subtype of one.</a:t>
                      </a:r>
                      <a:endParaRPr lang="ko-KR" altLang="en-US" sz="14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9</a:t>
                      </a:r>
                      <a:endParaRPr lang="ko-KR" altLang="en-US" sz="14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DEPS</a:t>
                      </a:r>
                      <a:endParaRPr lang="ko-KR" altLang="en-US" sz="14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Enhanced dependency graph in the form of a list of head-</a:t>
                      </a:r>
                      <a:r>
                        <a:rPr lang="en-US" altLang="ko-KR" sz="1400" kern="1200" dirty="0" err="1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deprel</a:t>
                      </a:r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pairs.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10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MISC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Any other annotation.</a:t>
                      </a:r>
                      <a:endParaRPr lang="ko-KR" altLang="en-US" sz="14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0" name="Picture 2" descr="Z:\home\lee6boy\Desktop\010503_07_07_1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6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12431</TotalTime>
  <Words>2545</Words>
  <Application>Microsoft Macintosh PowerPoint</Application>
  <PresentationFormat>화면 슬라이드 쇼(4:3)</PresentationFormat>
  <Paragraphs>828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굴림</vt:lpstr>
      <vt:lpstr>맑은 고딕</vt:lpstr>
      <vt:lpstr>Malgun Gothic</vt:lpstr>
      <vt:lpstr>Tahoma</vt:lpstr>
      <vt:lpstr>Wingdings</vt:lpstr>
      <vt:lpstr>Arial</vt:lpstr>
      <vt:lpstr>기본 디자인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디브리드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Microsoft Office 사용자</cp:lastModifiedBy>
  <cp:revision>651</cp:revision>
  <cp:lastPrinted>2017-12-05T08:01:59Z</cp:lastPrinted>
  <dcterms:created xsi:type="dcterms:W3CDTF">2011-06-13T04:09:39Z</dcterms:created>
  <dcterms:modified xsi:type="dcterms:W3CDTF">2018-08-19T14:43:49Z</dcterms:modified>
</cp:coreProperties>
</file>