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0" r:id="rId3"/>
  </p:sldMasterIdLst>
  <p:notesMasterIdLst>
    <p:notesMasterId r:id="rId6"/>
  </p:notesMasterIdLst>
  <p:handoutMasterIdLst>
    <p:handoutMasterId r:id="rId20"/>
  </p:handoutMasterIdLst>
  <p:sldIdLst>
    <p:sldId id="334" r:id="rId4"/>
    <p:sldId id="257" r:id="rId5"/>
    <p:sldId id="371" r:id="rId7"/>
    <p:sldId id="396" r:id="rId8"/>
    <p:sldId id="380" r:id="rId9"/>
    <p:sldId id="395" r:id="rId10"/>
    <p:sldId id="394" r:id="rId11"/>
    <p:sldId id="383" r:id="rId12"/>
    <p:sldId id="393" r:id="rId13"/>
    <p:sldId id="385" r:id="rId14"/>
    <p:sldId id="392" r:id="rId15"/>
    <p:sldId id="389" r:id="rId16"/>
    <p:sldId id="406" r:id="rId17"/>
    <p:sldId id="407" r:id="rId18"/>
    <p:sldId id="289" r:id="rId19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25"/>
    </p:embeddedFont>
    <p:embeddedFont>
      <p:font typeface="Impact" panose="020B0806030902050204" pitchFamily="34" charset="0"/>
      <p:regular r:id="rId26"/>
    </p:embeddedFont>
    <p:embeddedFont>
      <p:font typeface="Franklin Gothic Medium" panose="020B0603020102020204" charset="0"/>
      <p:regular r:id="rId27"/>
      <p:italic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B6F"/>
    <a:srgbClr val="ADADAD"/>
    <a:srgbClr val="0262CB"/>
    <a:srgbClr val="3F87D6"/>
    <a:srgbClr val="F8F8F8"/>
    <a:srgbClr val="F9F9F9"/>
    <a:srgbClr val="F5F5F5"/>
    <a:srgbClr val="F2F2F2"/>
    <a:srgbClr val="7BAA3C"/>
    <a:srgbClr val="64A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24" y="120"/>
      </p:cViewPr>
      <p:guideLst>
        <p:guide orient="horz" pos="153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gs" Target="tags/tag42.xml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972810" y="0"/>
            <a:ext cx="3121025" cy="58356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数据库设计规范</a:t>
            </a:r>
            <a:endParaRPr lang="zh-CN" altLang="en-US" sz="32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972810" y="0"/>
            <a:ext cx="3121025" cy="82994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8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Markdown</a:t>
            </a:r>
            <a:endParaRPr lang="en-US" altLang="zh-CN" sz="48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972810" y="0"/>
            <a:ext cx="3121025" cy="58356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数据库设计规范</a:t>
            </a:r>
            <a:endParaRPr lang="zh-CN" altLang="en-US" sz="32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972810" y="0"/>
            <a:ext cx="3121025" cy="58356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数据库设计规范</a:t>
            </a:r>
            <a:endParaRPr lang="zh-CN" altLang="en-US" sz="32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55229" y="600054"/>
            <a:ext cx="822122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 descr="11"/>
          <p:cNvPicPr>
            <a:picLocks noChangeAspect="1"/>
          </p:cNvPicPr>
          <p:nvPr userDrawn="1"/>
        </p:nvPicPr>
        <p:blipFill>
          <a:blip r:embed="rId3"/>
          <a:srcRect r="59298"/>
          <a:stretch>
            <a:fillRect/>
          </a:stretch>
        </p:blipFill>
        <p:spPr>
          <a:xfrm>
            <a:off x="2540" y="635"/>
            <a:ext cx="1024255" cy="786765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370320" y="139700"/>
            <a:ext cx="2409825" cy="4603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数据库设计规范</a:t>
            </a:r>
            <a:endParaRPr lang="zh-CN" altLang="en-US" sz="24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972810" y="0"/>
            <a:ext cx="3121025" cy="82994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8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Markdown</a:t>
            </a:r>
            <a:endParaRPr lang="en-US" altLang="zh-CN" sz="48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972810" y="0"/>
            <a:ext cx="3121025" cy="58356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数据库设计规范</a:t>
            </a:r>
            <a:endParaRPr lang="zh-CN" altLang="en-US" sz="32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55229" y="600054"/>
            <a:ext cx="822122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 descr="11"/>
          <p:cNvPicPr>
            <a:picLocks noChangeAspect="1"/>
          </p:cNvPicPr>
          <p:nvPr userDrawn="1"/>
        </p:nvPicPr>
        <p:blipFill>
          <a:blip r:embed="rId3"/>
          <a:srcRect r="59298"/>
          <a:stretch>
            <a:fillRect/>
          </a:stretch>
        </p:blipFill>
        <p:spPr>
          <a:xfrm>
            <a:off x="2540" y="635"/>
            <a:ext cx="1024255" cy="786765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370320" y="139700"/>
            <a:ext cx="2409825" cy="46037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数据库设计规范</a:t>
            </a:r>
            <a:endParaRPr lang="zh-CN" altLang="en-US" sz="24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2" Type="http://schemas.openxmlformats.org/officeDocument/2006/relationships/theme" Target="../theme/theme2.xml"/><Relationship Id="rId21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思源黑体 CN Normal" panose="020B0400000000000000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思源黑体 CN Normal" panose="020B0400000000000000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511175"/>
            <a:ext cx="5561330" cy="4542790"/>
          </a:xfrm>
          <a:prstGeom prst="rect">
            <a:avLst/>
          </a:prstGeom>
        </p:spPr>
      </p:pic>
      <p:pic>
        <p:nvPicPr>
          <p:cNvPr id="5" name="图片 4" descr="11"/>
          <p:cNvPicPr>
            <a:picLocks noChangeAspect="1"/>
          </p:cNvPicPr>
          <p:nvPr/>
        </p:nvPicPr>
        <p:blipFill>
          <a:blip r:embed="rId2"/>
          <a:srcRect r="59298"/>
          <a:stretch>
            <a:fillRect/>
          </a:stretch>
        </p:blipFill>
        <p:spPr>
          <a:xfrm>
            <a:off x="4445" y="-20320"/>
            <a:ext cx="5083810" cy="3903345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2"/>
          <a:srcRect l="71319" t="21332"/>
          <a:stretch>
            <a:fillRect/>
          </a:stretch>
        </p:blipFill>
        <p:spPr>
          <a:xfrm>
            <a:off x="5367655" y="2292985"/>
            <a:ext cx="3783965" cy="2852420"/>
          </a:xfrm>
          <a:prstGeom prst="rect">
            <a:avLst/>
          </a:prstGeom>
          <a:effectLst/>
        </p:spPr>
      </p:pic>
      <p:pic>
        <p:nvPicPr>
          <p:cNvPr id="7" name="图片 6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  <p:pic>
        <p:nvPicPr>
          <p:cNvPr id="8" name="图片 7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810" y="3986530"/>
            <a:ext cx="1736725" cy="11201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80361" y="1614805"/>
            <a:ext cx="33832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3600" b="1">
                <a:solidFill>
                  <a:srgbClr val="023B6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数据库设计规范</a:t>
            </a:r>
            <a:endParaRPr lang="zh-CN" sz="3600" b="1">
              <a:solidFill>
                <a:srgbClr val="023B6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zh-CN" sz="3600" b="1">
                <a:solidFill>
                  <a:srgbClr val="023B6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--MYSQL</a:t>
            </a:r>
            <a:endParaRPr lang="en-US" altLang="zh-CN" sz="3600" b="1">
              <a:solidFill>
                <a:srgbClr val="023B6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rcRect l="71319" t="21332"/>
          <a:stretch>
            <a:fillRect/>
          </a:stretch>
        </p:blipFill>
        <p:spPr>
          <a:xfrm>
            <a:off x="5360035" y="2291080"/>
            <a:ext cx="3783965" cy="2852420"/>
          </a:xfrm>
          <a:prstGeom prst="rect">
            <a:avLst/>
          </a:prstGeom>
          <a:effectLst/>
        </p:spPr>
      </p:pic>
      <p:sp>
        <p:nvSpPr>
          <p:cNvPr id="27" name="TextBox 26"/>
          <p:cNvSpPr txBox="1"/>
          <p:nvPr/>
        </p:nvSpPr>
        <p:spPr>
          <a:xfrm>
            <a:off x="4190371" y="2137756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SQL</a:t>
            </a:r>
            <a:r>
              <a:rPr lang="zh-CN" altLang="en-US" sz="48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规范</a:t>
            </a:r>
            <a:endParaRPr lang="zh-CN" altLang="en-US" sz="48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265555" y="1823085"/>
            <a:ext cx="1590040" cy="1459865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" name="任意多边形 2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BACC6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" name="TextBox 42"/>
            <p:cNvSpPr txBox="1"/>
            <p:nvPr/>
          </p:nvSpPr>
          <p:spPr>
            <a:xfrm>
              <a:off x="4454739" y="1082557"/>
              <a:ext cx="299614" cy="21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04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2286000"/>
            <a:ext cx="9144000" cy="28575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4"/>
          <p:cNvSpPr/>
          <p:nvPr>
            <p:custDataLst>
              <p:tags r:id="rId2"/>
            </p:custDataLst>
          </p:nvPr>
        </p:nvSpPr>
        <p:spPr>
          <a:xfrm>
            <a:off x="457167" y="1077606"/>
            <a:ext cx="8229666" cy="3314693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1" lang="zh-CN" altLang="en-US" sz="1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kumimoji="1" lang="zh-CN" altLang="en-US" sz="1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44500" y="266700"/>
            <a:ext cx="1303020" cy="389890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b="1" spc="3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SQL规范</a:t>
            </a:r>
            <a:endParaRPr lang="en-US" altLang="zh-CN" b="1" spc="3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Title 6"/>
          <p:cNvSpPr txBox="1"/>
          <p:nvPr>
            <p:custDataLst>
              <p:tags r:id="rId4"/>
            </p:custDataLst>
          </p:nvPr>
        </p:nvSpPr>
        <p:spPr>
          <a:xfrm>
            <a:off x="685767" y="1306208"/>
            <a:ext cx="7772467" cy="2857487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【强制】禁止使用全模糊查询（‘%查询数据%’）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【强制】要求条件中 or 前后的字段必须建立索引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【建议】慎用SYSDATE(),NOW()等时间函数，推荐使用应用服务器获取系统时间，防止数据库有单机数据库向分布式数据库切换时造成时间不统一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【建议】如无特殊要求，推荐使用count(*)来进行数据计数，使用count(字段)会去掉该字段为null的数据。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【强制】禁止使用自定义函数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【强制】禁止使用Right Join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【强制】禁止连接超过5张表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【强制】join的字段必须类型一致且都建立索引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0" y="2286000"/>
            <a:ext cx="9144000" cy="28575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4"/>
          <p:cNvSpPr/>
          <p:nvPr>
            <p:custDataLst>
              <p:tags r:id="rId2"/>
            </p:custDataLst>
          </p:nvPr>
        </p:nvSpPr>
        <p:spPr>
          <a:xfrm>
            <a:off x="454025" y="1089660"/>
            <a:ext cx="8236585" cy="330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1" lang="zh-CN" altLang="en-US" sz="1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kumimoji="1" lang="zh-CN" altLang="en-US" sz="1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43865" y="313690"/>
            <a:ext cx="1290955" cy="34353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b="1" spc="3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SQL规范</a:t>
            </a:r>
            <a:endParaRPr lang="en-US" altLang="zh-CN" b="1" spc="3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itle 6"/>
          <p:cNvSpPr txBox="1"/>
          <p:nvPr>
            <p:custDataLst>
              <p:tags r:id="rId4"/>
            </p:custDataLst>
          </p:nvPr>
        </p:nvSpPr>
        <p:spPr>
          <a:xfrm>
            <a:off x="637540" y="1238250"/>
            <a:ext cx="7821295" cy="29248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【强制】Where条件子句中避免出现隐式转换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【强制】使用Where替换Having，如果Having表达式中没有复合函数，将条件转到Where后面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【强制】禁止在Where数据列出现函数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【参考】Where条件中单字段用in  多字段用or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【参考】数据库中不建议使用delete删除，建议使用逻辑删除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【强制】Delete和Update语句中禁止使用limit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【参考】Delete和Update语句尽量使用主键或者唯一索引作为条件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【强制】禁止在Update的set语句中出现and或者or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 startAt="9"/>
            </a:pPr>
            <a:r>
              <a:rPr 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【参考】使用union all 作为拼接查询结果语句，union all 不会对结果进行去重</a:t>
            </a:r>
            <a:endParaRPr 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0" y="2286000"/>
            <a:ext cx="9144000" cy="28575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4"/>
          <p:cNvSpPr/>
          <p:nvPr>
            <p:custDataLst>
              <p:tags r:id="rId2"/>
            </p:custDataLst>
          </p:nvPr>
        </p:nvSpPr>
        <p:spPr>
          <a:xfrm>
            <a:off x="502285" y="798830"/>
            <a:ext cx="8513445" cy="423735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1" lang="zh-CN" altLang="en-US" sz="1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kumimoji="1" lang="zh-CN" altLang="en-US" sz="1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43865" y="313690"/>
            <a:ext cx="1290955" cy="34353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b="1" spc="3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优化实例</a:t>
            </a:r>
            <a:endParaRPr lang="zh-CN" altLang="en-US" b="1" spc="3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itle 6"/>
          <p:cNvSpPr txBox="1"/>
          <p:nvPr>
            <p:custDataLst>
              <p:tags r:id="rId4"/>
            </p:custDataLst>
          </p:nvPr>
        </p:nvSpPr>
        <p:spPr>
          <a:xfrm>
            <a:off x="637540" y="1915160"/>
            <a:ext cx="7821295" cy="22479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select det.indicator_id,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det.indicator_value,det.indicator_unit,</a:t>
            </a: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dp.person_name,dit.type_name,is.indicator_name,ib.baseline_value,do.org_name,dpc.person_name 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from dtmp_indicator_details det 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dic_person dp on dp.person_id = det.indicator_create_user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dic_indicator_tpye dit on dit.type_id = det.indicator_type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indicartor_sub is on is.indicator_id = det.indicator_id</a:t>
            </a:r>
            <a:endParaRPr altLang="zh-CN" sz="1000" spc="20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 indicartor_baseline  ib on ib.indicator_id = det.indicator_id</a:t>
            </a:r>
            <a:endParaRPr altLang="zh-CN" sz="1000" spc="20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 dic_organization  do on do.org_id = det.indicator_dept_id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 dic_person  dpc on dpc .person_id = det.indicator_modify_use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优化后</a:t>
            </a:r>
            <a:endParaRPr lang="zh-CN" alt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select det.indicator_id,det.indicator_value,det.indicator_unit,det.create_name,det.type_name,det.indicator_name,ib.baseline_value,det.org_name,dpc.person_name modify_user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from dtmp_indicator_details det </a:t>
            </a:r>
            <a:endParaRPr altLang="zh-CN" sz="10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 indicartor_baseline  ib on ib.indicator_id = det.indicator_id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 dic_person  dpc on dpc .person_id = det.indicator_modify_user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</a:pPr>
            <a:endParaRPr lang="zh-CN" altLang="zh-CN" sz="1000" spc="200" dirty="0">
              <a:ln w="3175">
                <a:noFill/>
                <a:prstDash val="dash"/>
              </a:ln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0" y="2286000"/>
            <a:ext cx="9144000" cy="28575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4"/>
          <p:cNvSpPr/>
          <p:nvPr>
            <p:custDataLst>
              <p:tags r:id="rId2"/>
            </p:custDataLst>
          </p:nvPr>
        </p:nvSpPr>
        <p:spPr>
          <a:xfrm>
            <a:off x="443865" y="798830"/>
            <a:ext cx="8513445" cy="423735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kumimoji="1" lang="zh-CN" altLang="en-US" sz="1200" b="1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kumimoji="1" lang="zh-CN" altLang="en-US" sz="1200" b="1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43865" y="313690"/>
            <a:ext cx="1290955" cy="343535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b="1" spc="3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优化实例</a:t>
            </a:r>
            <a:endParaRPr lang="zh-CN" altLang="en-US" b="1" spc="3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itle 6"/>
          <p:cNvSpPr txBox="1"/>
          <p:nvPr>
            <p:custDataLst>
              <p:tags r:id="rId4"/>
            </p:custDataLst>
          </p:nvPr>
        </p:nvSpPr>
        <p:spPr>
          <a:xfrm>
            <a:off x="661670" y="1374775"/>
            <a:ext cx="7821295" cy="27952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select cit.item_id,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cit.item_name,cit.item_content,</a:t>
            </a:r>
            <a:endParaRPr altLang="zh-CN" sz="10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(select percentage from c_item_feebback cif where cif.item_id= cit.id )</a:t>
            </a: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percentage ,</a:t>
            </a:r>
            <a:endParaRPr altLang="zh-CN" sz="10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(select fb_state from c_item_feebback cif where cif.item_id= cit.id )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fb_state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,</a:t>
            </a:r>
            <a:endParaRPr altLang="zh-CN" sz="10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(select fb_time from c_item_feebback cif where cif.item_id= cit.id )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fb_time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 ,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from c_item_task cit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</a:pPr>
            <a:r>
              <a:rPr lang="zh-CN" altLang="en-US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优化后</a:t>
            </a:r>
            <a:endParaRPr lang="zh-CN" altLang="en-US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select cit.item_id,cit.item_name,cit.item_content,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cif.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percentage,cif.fb_state,cif.fb_time </a:t>
            </a:r>
            <a:endParaRPr altLang="zh-CN" sz="10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from c_item_task cit</a:t>
            </a:r>
            <a:endParaRPr altLang="zh-CN" sz="1000" spc="20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algn="l" font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+mj-lt"/>
            </a:pPr>
            <a:r>
              <a:rPr altLang="zh-CN" sz="10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left join </a:t>
            </a:r>
            <a:r>
              <a:rPr altLang="zh-CN" sz="1000" spc="20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c_item_feebback cif on  cif.item_id= cit.id</a:t>
            </a:r>
            <a:endParaRPr altLang="zh-CN" sz="10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795801" y="1764455"/>
            <a:ext cx="3552056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0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思源黑体 CN Normal" panose="020B0400000000000000" charset="-122"/>
              </a:rPr>
              <a:t>谢谢观看</a:t>
            </a:r>
            <a:endParaRPr lang="zh-CN" altLang="en-US" sz="6600" b="0" dirty="0">
              <a:solidFill>
                <a:schemeClr val="accent2">
                  <a:lumMod val="75000"/>
                </a:schemeClr>
              </a:solidFill>
              <a:latin typeface="Impact" panose="020B0806030902050204" pitchFamily="34" charset="0"/>
              <a:ea typeface="思源黑体 CN Normal" panose="020B0400000000000000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19" y="2267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感谢语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419" y="290645"/>
            <a:ext cx="140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THANK YOU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24354" y="332969"/>
            <a:ext cx="0" cy="2085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1"/>
          <p:cNvPicPr>
            <a:picLocks noChangeAspect="1"/>
          </p:cNvPicPr>
          <p:nvPr/>
        </p:nvPicPr>
        <p:blipFill>
          <a:blip r:embed="rId1"/>
          <a:srcRect r="59298"/>
          <a:stretch>
            <a:fillRect/>
          </a:stretch>
        </p:blipFill>
        <p:spPr>
          <a:xfrm>
            <a:off x="-53340" y="-20320"/>
            <a:ext cx="4696460" cy="360616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3935730" y="2008505"/>
            <a:ext cx="140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设计规范</a:t>
            </a:r>
            <a:endParaRPr lang="zh-CN" sz="24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935730" y="27679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命名规范</a:t>
            </a:r>
            <a:endParaRPr lang="zh-CN" sz="24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182990" y="2007133"/>
            <a:ext cx="600360" cy="46192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61816" y="102288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41583" y="1910451"/>
            <a:ext cx="1000922" cy="1328304"/>
            <a:chOff x="946982" y="2536200"/>
            <a:chExt cx="1000922" cy="1328304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72898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3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目</a:t>
              </a:r>
              <a:endParaRPr lang="en-US" altLang="zh-CN" sz="4000" b="1" spc="3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r>
                <a:rPr lang="zh-CN" altLang="en-US" sz="4000" b="1" spc="3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录</a:t>
              </a:r>
              <a:endParaRPr lang="zh-CN" altLang="en-US" sz="4000" b="1" spc="3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136303" y="3052903"/>
              <a:ext cx="12846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CONTENTS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182990" y="2766626"/>
            <a:ext cx="600360" cy="461920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  <p:sp>
        <p:nvSpPr>
          <p:cNvPr id="6" name="TextBox 144"/>
          <p:cNvSpPr txBox="1"/>
          <p:nvPr/>
        </p:nvSpPr>
        <p:spPr>
          <a:xfrm>
            <a:off x="6774815" y="200660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类型规范</a:t>
            </a:r>
            <a:endParaRPr lang="zh-CN" sz="24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22075" y="2005261"/>
            <a:ext cx="600360" cy="461920"/>
            <a:chOff x="4272487" y="985295"/>
            <a:chExt cx="530249" cy="407976"/>
          </a:xfrm>
        </p:grpSpPr>
        <p:grpSp>
          <p:nvGrpSpPr>
            <p:cNvPr id="8" name="组合 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" name="任意多边形 8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13" name="TextBox 88"/>
            <p:cNvSpPr txBox="1"/>
            <p:nvPr/>
          </p:nvSpPr>
          <p:spPr>
            <a:xfrm>
              <a:off x="4461816" y="1022886"/>
              <a:ext cx="262475" cy="325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3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sp>
        <p:nvSpPr>
          <p:cNvPr id="44" name="TextBox 144"/>
          <p:cNvSpPr txBox="1"/>
          <p:nvPr/>
        </p:nvSpPr>
        <p:spPr>
          <a:xfrm>
            <a:off x="6794500" y="2760345"/>
            <a:ext cx="124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SQL</a:t>
            </a:r>
            <a:r>
              <a:rPr lang="zh-CN" sz="2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规范</a:t>
            </a:r>
            <a:endParaRPr lang="zh-CN" sz="24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041760" y="2759006"/>
            <a:ext cx="600360" cy="461920"/>
            <a:chOff x="4272487" y="985295"/>
            <a:chExt cx="530249" cy="407976"/>
          </a:xfrm>
        </p:grpSpPr>
        <p:grpSp>
          <p:nvGrpSpPr>
            <p:cNvPr id="48" name="组合 4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9" name="任意多边形 48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50" name="任意多边形 49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1" name="TextBox 88"/>
            <p:cNvSpPr txBox="1"/>
            <p:nvPr/>
          </p:nvSpPr>
          <p:spPr>
            <a:xfrm>
              <a:off x="4461816" y="1022886"/>
              <a:ext cx="262475" cy="325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4</a:t>
              </a:r>
              <a:endParaRPr 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rcRect l="71319" t="21332"/>
          <a:stretch>
            <a:fillRect/>
          </a:stretch>
        </p:blipFill>
        <p:spPr>
          <a:xfrm>
            <a:off x="5360035" y="2291080"/>
            <a:ext cx="3783965" cy="2852420"/>
          </a:xfrm>
          <a:prstGeom prst="rect">
            <a:avLst/>
          </a:prstGeom>
          <a:effectLst/>
        </p:spPr>
      </p:pic>
      <p:sp>
        <p:nvSpPr>
          <p:cNvPr id="27" name="TextBox 26"/>
          <p:cNvSpPr txBox="1"/>
          <p:nvPr/>
        </p:nvSpPr>
        <p:spPr>
          <a:xfrm>
            <a:off x="4037971" y="2137756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设计规范</a:t>
            </a:r>
            <a:endParaRPr lang="zh-CN" altLang="en-US" sz="48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265555" y="1823085"/>
            <a:ext cx="1590040" cy="1459865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" name="任意多边形 2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BACC6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" name="TextBox 42"/>
            <p:cNvSpPr txBox="1"/>
            <p:nvPr/>
          </p:nvSpPr>
          <p:spPr>
            <a:xfrm>
              <a:off x="4454739" y="1082557"/>
              <a:ext cx="299614" cy="21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01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2226945"/>
            <a:ext cx="9144000" cy="28575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471170" y="892175"/>
            <a:ext cx="7922260" cy="35985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471170" y="342900"/>
            <a:ext cx="1256665" cy="262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b="1" spc="3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设计规范</a:t>
            </a:r>
            <a:endParaRPr lang="zh-CN" b="1" spc="3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708660" y="1143635"/>
            <a:ext cx="7456170" cy="31184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altLang="zh-CN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【推荐】字段允许适当冗余</a:t>
            </a:r>
            <a:endParaRPr lang="en-US" altLang="zh-CN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【推荐】单表行数超过 500 万行或者单表容量超过 2GB，才推荐进行分库分表。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zh-CN" alt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【推荐】id必须是主键，每个表必须有主键，且保持增长趋势。</a:t>
            </a:r>
            <a:endParaRPr lang="zh-CN" alt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【强制】id类型没有特殊要求，必须使用bigint unsigned。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【推荐】字段尽量设置为 NOT NULL， 为字段提供默认值。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【推荐】每个字段和表必须提供清晰的注释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zh-CN" alt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【推荐】时间统一格式:‘YYYY-MM-DD HH:</a:t>
            </a:r>
            <a:r>
              <a:rPr altLang="zh-CN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MM</a:t>
            </a:r>
            <a:r>
              <a:rPr lang="zh-CN" alt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:SS’</a:t>
            </a:r>
            <a:endParaRPr lang="zh-CN" alt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【强制】更新数据表记录时，必须同时更新记录对应的 gmt_modified 字段值为当前时间。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rcRect l="71319" t="21332"/>
          <a:stretch>
            <a:fillRect/>
          </a:stretch>
        </p:blipFill>
        <p:spPr>
          <a:xfrm>
            <a:off x="5360035" y="2291080"/>
            <a:ext cx="3783965" cy="2852420"/>
          </a:xfrm>
          <a:prstGeom prst="rect">
            <a:avLst/>
          </a:prstGeom>
          <a:effectLst/>
        </p:spPr>
      </p:pic>
      <p:sp>
        <p:nvSpPr>
          <p:cNvPr id="27" name="TextBox 26"/>
          <p:cNvSpPr txBox="1"/>
          <p:nvPr/>
        </p:nvSpPr>
        <p:spPr>
          <a:xfrm>
            <a:off x="4037971" y="2137756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命名规范</a:t>
            </a:r>
            <a:endParaRPr lang="zh-CN" altLang="en-US" sz="48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265555" y="1823085"/>
            <a:ext cx="1590040" cy="1459865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" name="任意多边形 2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BACC6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" name="TextBox 42"/>
            <p:cNvSpPr txBox="1"/>
            <p:nvPr/>
          </p:nvSpPr>
          <p:spPr>
            <a:xfrm>
              <a:off x="4454739" y="1082557"/>
              <a:ext cx="299614" cy="21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02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2286000"/>
            <a:ext cx="9144000" cy="28575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457200" y="852805"/>
            <a:ext cx="7981315" cy="359854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57200" y="304800"/>
            <a:ext cx="1263015" cy="2622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b="1" spc="3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命名规范</a:t>
            </a:r>
            <a:endParaRPr lang="zh-CN" b="1" spc="3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698500" y="1103630"/>
            <a:ext cx="7511415" cy="311912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【强制】表达是与否概念的字段，必须使用 is_xxx 的方式命名，数据类型是 unsigned tinyint ( 1表示是，0表示否)。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【强制】表名、字段名必须使用小写字母或数字，禁止出现数字开头，禁止两个下划线中间只出现数字。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zh-CN" alt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【强制】表名不使用复数名词。</a:t>
            </a:r>
            <a:endParaRPr lang="zh-CN" alt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【强制】禁用保留字，如 desc、range、match、delayed 等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【强制】主键索引名为 pk_字段名;唯一索引名为 uk_字段名;普通索引名则为 idx_字段名。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【强制】小数类型为 decimal，禁止使用 float 和 double。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zh-CN" alt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【推荐】时间统一格式:‘YYYY-MM-DD HH:MM:SS’</a:t>
            </a:r>
            <a:endParaRPr lang="zh-CN" alt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2286000"/>
            <a:ext cx="9144000" cy="28575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452120" y="949960"/>
            <a:ext cx="7981315" cy="354711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452120" y="200660"/>
            <a:ext cx="1317625" cy="3937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b="1" spc="3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命名规范</a:t>
            </a:r>
            <a:endParaRPr lang="zh-CN" b="1" spc="3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693420" y="1209040"/>
            <a:ext cx="7511415" cy="305943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9000"/>
              <a:buFont typeface="+mj-lt"/>
              <a:buAutoNum type="arabicPeriod" startAt="8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【强制】varchar 是可变长字符串，不预先分配存储空间，长度不要超过 5000，如果存储长 度大于此值，定义字段类型为 text，独立出来一张表，用主键来对应，避免影响其它字段索 引效率。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9000"/>
              <a:buFont typeface="+mj-lt"/>
              <a:buAutoNum type="arabicPeriod" startAt="8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【强制】表必备三字段:id, is_delete,gmt_create, gmt_modified。 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9000"/>
              <a:buFont typeface="+mj-lt"/>
              <a:buAutoNum type="arabicPeriod" startAt="8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【强制】所有命名使用全名，有默认约定的除外，如果超过 30 个字符，使用缩写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9000"/>
              <a:buFont typeface="+mj-lt"/>
              <a:buAutoNum type="arabicPeriod" startAt="8"/>
            </a:pPr>
            <a:r>
              <a:rPr lang="zh-CN" alt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【推荐】表的命名最好是加上“业务名称_表的作用”。 正例: trade_config</a:t>
            </a:r>
            <a:endParaRPr lang="zh-CN" alt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9000"/>
              <a:buFont typeface="+mj-lt"/>
              <a:buAutoNum type="arabicPeriod" startAt="8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【推荐】库名与应用名称尽量一致。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9000"/>
              <a:buFont typeface="+mj-lt"/>
              <a:buAutoNum type="arabicPeriod" startAt="8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【推荐】如果修改字段含义或对字段表示的状态追加时，需要及时更新字段注释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9000"/>
              <a:buFont typeface="+mj-lt"/>
              <a:buAutoNum type="arabicPeriod" startAt="8"/>
            </a:pPr>
            <a:r>
              <a:rPr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【推荐】所有时间字段，都以 gmt_开始，后面加上动词的过去式</a:t>
            </a:r>
            <a:endParaRPr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rcRect l="71319" t="21332"/>
          <a:stretch>
            <a:fillRect/>
          </a:stretch>
        </p:blipFill>
        <p:spPr>
          <a:xfrm>
            <a:off x="5360035" y="2291080"/>
            <a:ext cx="3783965" cy="2852420"/>
          </a:xfrm>
          <a:prstGeom prst="rect">
            <a:avLst/>
          </a:prstGeom>
          <a:effectLst/>
        </p:spPr>
      </p:pic>
      <p:sp>
        <p:nvSpPr>
          <p:cNvPr id="27" name="TextBox 26"/>
          <p:cNvSpPr txBox="1"/>
          <p:nvPr/>
        </p:nvSpPr>
        <p:spPr>
          <a:xfrm>
            <a:off x="4037971" y="2137756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类型规范</a:t>
            </a:r>
            <a:endParaRPr lang="zh-CN" altLang="en-US" sz="48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1265555" y="1823085"/>
            <a:ext cx="1590040" cy="1459865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" name="任意多边形 2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BACC6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" name="TextBox 42"/>
            <p:cNvSpPr txBox="1"/>
            <p:nvPr/>
          </p:nvSpPr>
          <p:spPr>
            <a:xfrm>
              <a:off x="4454739" y="1082557"/>
              <a:ext cx="299614" cy="214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03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0" y="2286000"/>
            <a:ext cx="9144000" cy="2857500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sz="135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607667" y="1019174"/>
            <a:ext cx="7772462" cy="339979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27000" dist="38100" dir="5400000" algn="t" rotWithShape="0">
              <a:srgbClr val="0D0D0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68630" y="299085"/>
            <a:ext cx="1280795" cy="30416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b="1" spc="300" dirty="0">
                <a:solidFill>
                  <a:srgbClr val="4F81B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类型规范</a:t>
            </a:r>
            <a:endParaRPr lang="zh-CN" b="1" spc="300" dirty="0">
              <a:solidFill>
                <a:srgbClr val="4F81B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Title 6"/>
          <p:cNvSpPr txBox="1"/>
          <p:nvPr>
            <p:custDataLst>
              <p:tags r:id="rId4"/>
            </p:custDataLst>
          </p:nvPr>
        </p:nvSpPr>
        <p:spPr>
          <a:xfrm>
            <a:off x="836267" y="1247775"/>
            <a:ext cx="7315257" cy="294259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8580" tIns="34290" rIns="68580" bIns="3429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表示boolean类型的都使用TINYINT(1),因为mysql本身是没有boolean类型的</a:t>
            </a:r>
            <a:endParaRPr 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【参考】合适的字符存储长度，不但节约数据库表空间、节约索引存储，更重要的是提升检索速度。</a:t>
            </a:r>
            <a:endParaRPr 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</a:pPr>
            <a:r>
              <a:rPr 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时间字段使用时间日期类型，不要使用字符串类型存储，日期使用DATE类型，年使用YEAR类型，日期时间使用DATETIME</a:t>
            </a:r>
            <a:endParaRPr 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字符串VARCHAR(N), 其中 N表示字符个数，请尽量减少 N 的大小，参考：code VARCHAR(32)；name VARCHAR(32)；memo VARCHAR(512)；</a:t>
            </a:r>
            <a:endParaRPr 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arabicPeriod"/>
            </a:pPr>
            <a:r>
              <a:rPr lang="en-US" sz="1200" spc="200" dirty="0">
                <a:ln w="3175">
                  <a:noFill/>
                  <a:prstDash val="dash"/>
                </a:ln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Blob 和 Text 类型所存储的数据量大，删除和修改操作容易在数 据表里产生大量的碎片，避免使用 Blob 或 Text 类型</a:t>
            </a:r>
            <a:endParaRPr lang="en-US" sz="1200" spc="200" dirty="0">
              <a:ln w="3175">
                <a:noFill/>
                <a:prstDash val="dash"/>
              </a:ln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SELECTED" val="True"/>
</p:tagLst>
</file>

<file path=ppt/tags/tag1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17_1*f*1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b24a3fdc625b4e81b9299f6c6025e205"/>
  <p:tag name="KSO_WM_ASSEMBLE_CHIP_INDEX" val="5864011cff664376b42d75db0ed3b051"/>
  <p:tag name="KSO_WM_UNIT_TEXT_FILL_FORE_SCHEMECOLOR_INDEX_BRIGHTNESS" val="0.25"/>
  <p:tag name="KSO_WM_UNIT_TEXT_FILL_FORE_SCHEMECOLOR_INDEX" val="13"/>
  <p:tag name="KSO_WM_UNIT_TEXT_FILL_TYPE" val="1"/>
  <p:tag name="KSO_WM_TEMPLATE_ASSEMBLE_XID" val="5ef53fdaea5a3ac527a18955"/>
  <p:tag name="KSO_WM_TEMPLATE_ASSEMBLE_GROUPID" val="5ef53fdaea5a3ac527a18955"/>
  <p:tag name="KSO_WM_UNIT_SMARTLAYOUT_COMPRESS_INFO" val="{&#10;    &quot;id&quot;: &quot;2020-06-26T08:22:50&quot;,&#10;    &quot;max&quot;: 0,&#10;    &quot;topChanged&quot;: 0&#10;}&#10;"/>
</p:tagLst>
</file>

<file path=ppt/tags/tag11.xml><?xml version="1.0" encoding="utf-8"?>
<p:tagLst xmlns:p="http://schemas.openxmlformats.org/presentationml/2006/main">
  <p:tag name="KSO_WM_SLIDE_ID" val="diagram20208617_1"/>
  <p:tag name="KSO_WM_TEMPLATE_SUBCATEGORY" val="2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617"/>
  <p:tag name="KSO_WM_SLIDE_LAYOUT" val="a_f"/>
  <p:tag name="KSO_WM_SLIDE_LAYOUT_CNT" val="1_1"/>
  <p:tag name="KSO_WM_SLIDE_TYPE" val="text"/>
  <p:tag name="KSO_WM_SLIDE_SUBTYPE" val="pureTxt"/>
  <p:tag name="KSO_WM_SLIDE_SIZE" val="960*516"/>
  <p:tag name="KSO_WM_SLIDE_POSITION" val="0*24"/>
  <p:tag name="KSO_WM_TEMPLATE_MASTER_TYPE" val="0"/>
  <p:tag name="KSO_WM_TEMPLATE_COLOR_TYPE" val="1"/>
  <p:tag name="KSO_WM_SLIDE_CAN_ADD_NAVIGATION" val="1"/>
  <p:tag name="KSO_WM_SLIDE_BACKGROUND" val="[&quot;general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8:22:50&quot;,&quot;maxSize&quot;:{&quot;size1&quot;:22.199999999999999},&quot;minSize&quot;:{&quot;size1&quot;:20},&quot;normalSize&quot;:{&quot;size1&quot;:20},&quot;subLayout&quot;:[{&quot;id&quot;:&quot;2020-06-26T08:22:50&quot;,&quot;margin&quot;:{&quot;bottom&quot;:0.026000002399086952,&quot;left&quot;:5.9270000457763672,&quot;right&quot;:5.9270000457763672,&quot;top&quot;:1.6929999589920044},&quot;type&quot;:0},{&quot;id&quot;:&quot;2020-06-26T08:22:50&quot;,&quot;margin&quot;:{&quot;bottom&quot;:2.5399999618530273,&quot;left&quot;:3.3870000839233398,&quot;right&quot;:3.3859999179840088,&quot;top&quot;:1.6929999589920044},&quot;type&quot;:0}],&quot;type&quot;:0}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cm&quot;,&quot;text_direction&quot;:&quot;horizontal&quot;,&quot;chip_types&quot;:[&quot;diagram&quot;,&quot;pictext&quot;,&quot;picture&quot;,&quot;chart&quot;,&quot;table&quot;,&quot;video&quot;]}],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lm&quot;,&quot;text_direction&quot;:&quot;horizontal&quot;,&quot;chip_types&quot;:[&quot;text&quot;]}]]"/>
  <p:tag name="KSO_WM_CHIP_XID" val="5ef20ba6a491bb0086638aed"/>
  <p:tag name="KSO_WM_CHIP_GROUPID" val="5ef20ba6a491bb0086638aec"/>
  <p:tag name="KSO_WM_SLIDE_BK_DARK_LIGHT" val="2"/>
  <p:tag name="KSO_WM_SLIDE_BACKGROUND_TYPE" val="general"/>
  <p:tag name="KSO_WM_SLIDE_SUPPORT_FEATURE_TYPE" val="0"/>
  <p:tag name="KSO_WM_TEMPLATE_ASSEMBLE_XID" val="5ef53fdaea5a3ac527a18955"/>
  <p:tag name="KSO_WM_TEMPLATE_ASSEMBLE_GROUPID" val="5ef53fdaea5a3ac527a1895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9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99"/>
  <p:tag name="KSO_WM_UNIT_VALUE" val="742"/>
  <p:tag name="KSO_WM_TEMPLATE_ASSEMBLE_XID" val="5eecbaf6a758c1ec0b708b03"/>
  <p:tag name="KSO_WM_TEMPLATE_ASSEMBLE_GROUPID" val="5eecbaf6a758c1ec0b708b0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7_1*i*2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24a3fdc625b4e81b9299f6c6025e205&quot;,&quot;X&quot;:{&quot;Pos&quot;:1},&quot;Y&quot;:{&quot;Pos&quot;:1}}}"/>
  <p:tag name="KSO_WM_UNIT_PLACING_PICTURE_MD4" val="0"/>
  <p:tag name="KSO_WM_UNIT_DEC_AREA_ID" val="400bf50444174e748eaa92dc8ea17832"/>
  <p:tag name="KSO_WM_CHIP_GROUPID" val="5ef20ba6a491bb0086638aec"/>
  <p:tag name="KSO_WM_CHIP_XID" val="5ef20ba6a491bb0086638aed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67"/>
  <p:tag name="KSO_WM_TEMPLATE_ASSEMBLE_XID" val="5ef53fdaea5a3ac527a18955"/>
  <p:tag name="KSO_WM_TEMPLATE_ASSEMBLE_GROUPID" val="5ef53fdaea5a3ac527a18955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7_1*a*1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0124ee694d7474fb6c22545fda496ba"/>
  <p:tag name="KSO_WM_ASSEMBLE_CHIP_INDEX" val="4448a82b24654182868b37c953919358"/>
  <p:tag name="KSO_WM_UNIT_TEXT_FILL_FORE_SCHEMECOLOR_INDEX_BRIGHTNESS" val="0"/>
  <p:tag name="KSO_WM_UNIT_TEXT_FILL_FORE_SCHEMECOLOR_INDEX" val="13"/>
  <p:tag name="KSO_WM_UNIT_TEXT_FILL_TYPE" val="1"/>
  <p:tag name="KSO_WM_TEMPLATE_ASSEMBLE_XID" val="5ef53fdaea5a3ac527a18955"/>
  <p:tag name="KSO_WM_TEMPLATE_ASSEMBLE_GROUPID" val="5ef53fdaea5a3ac527a18955"/>
  <p:tag name="KSO_WM_UNIT_SMARTLAYOUT_COMPRESS_INFO" val="{&#10;    &quot;id&quot;: &quot;2020-06-26T08:22:50&quot;,&#10;    &quot;max&quot;: 0,&#10;    &quot;parentMax&quot;: {&#10;        &quot;max&quot;: 8.1560629921259853&#10;    },&#10;    &quot;topChanged&quot;: 0&#10;}&#10;"/>
</p:tagLst>
</file>

<file path=ppt/tags/tag1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17_1*f*1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b24a3fdc625b4e81b9299f6c6025e205"/>
  <p:tag name="KSO_WM_ASSEMBLE_CHIP_INDEX" val="5864011cff664376b42d75db0ed3b051"/>
  <p:tag name="KSO_WM_UNIT_TEXT_FILL_FORE_SCHEMECOLOR_INDEX_BRIGHTNESS" val="0.25"/>
  <p:tag name="KSO_WM_UNIT_TEXT_FILL_FORE_SCHEMECOLOR_INDEX" val="13"/>
  <p:tag name="KSO_WM_UNIT_TEXT_FILL_TYPE" val="1"/>
  <p:tag name="KSO_WM_TEMPLATE_ASSEMBLE_XID" val="5ef53fdaea5a3ac527a18955"/>
  <p:tag name="KSO_WM_TEMPLATE_ASSEMBLE_GROUPID" val="5ef53fdaea5a3ac527a18955"/>
</p:tagLst>
</file>

<file path=ppt/tags/tag16.xml><?xml version="1.0" encoding="utf-8"?>
<p:tagLst xmlns:p="http://schemas.openxmlformats.org/presentationml/2006/main">
  <p:tag name="KSO_WM_SLIDE_ID" val="diagram20208617_1"/>
  <p:tag name="KSO_WM_TEMPLATE_SUBCATEGORY" val="2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617"/>
  <p:tag name="KSO_WM_SLIDE_LAYOUT" val="a_f"/>
  <p:tag name="KSO_WM_SLIDE_LAYOUT_CNT" val="1_1"/>
  <p:tag name="KSO_WM_SLIDE_TYPE" val="text"/>
  <p:tag name="KSO_WM_SLIDE_SUBTYPE" val="pureTxt"/>
  <p:tag name="KSO_WM_SLIDE_SIZE" val="960*516"/>
  <p:tag name="KSO_WM_SLIDE_POSITION" val="0*24"/>
  <p:tag name="KSO_WM_TEMPLATE_MASTER_TYPE" val="0"/>
  <p:tag name="KSO_WM_TEMPLATE_COLOR_TYPE" val="1"/>
  <p:tag name="KSO_WM_SLIDE_CAN_ADD_NAVIGATION" val="1"/>
  <p:tag name="KSO_WM_SLIDE_BACKGROUND" val="[&quot;general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8:22:50&quot;,&quot;maxSize&quot;:{&quot;size1&quot;:22.199999999999999},&quot;minSize&quot;:{&quot;size1&quot;:20},&quot;normalSize&quot;:{&quot;size1&quot;:22.013842714105184},&quot;subLayout&quot;:[{&quot;id&quot;:&quot;2020-06-26T08:22:50&quot;,&quot;margin&quot;:{&quot;bottom&quot;:0.026000002399086952,&quot;left&quot;:5.9270000457763672,&quot;right&quot;:5.9270000457763672,&quot;top&quot;:1.6929999589920044},&quot;type&quot;:0},{&quot;id&quot;:&quot;2020-06-26T08:22:50&quot;,&quot;margin&quot;:{&quot;bottom&quot;:2.5399999618530273,&quot;left&quot;:3.3870000839233398,&quot;right&quot;:3.3859999179840088,&quot;top&quot;:1.6929999589920044},&quot;type&quot;:0}],&quot;type&quot;:0}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cm&quot;,&quot;text_direction&quot;:&quot;horizontal&quot;,&quot;chip_types&quot;:[&quot;diagram&quot;,&quot;pictext&quot;,&quot;picture&quot;,&quot;chart&quot;,&quot;table&quot;,&quot;video&quot;]}],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lm&quot;,&quot;text_direction&quot;:&quot;horizontal&quot;,&quot;chip_types&quot;:[&quot;text&quot;]}]]"/>
  <p:tag name="KSO_WM_CHIP_XID" val="5ef20ba6a491bb0086638aed"/>
  <p:tag name="KSO_WM_CHIP_GROUPID" val="5ef20ba6a491bb0086638aec"/>
  <p:tag name="KSO_WM_SLIDE_BK_DARK_LIGHT" val="2"/>
  <p:tag name="KSO_WM_SLIDE_BACKGROUND_TYPE" val="general"/>
  <p:tag name="KSO_WM_SLIDE_SUPPORT_FEATURE_TYPE" val="0"/>
  <p:tag name="KSO_WM_TEMPLATE_ASSEMBLE_XID" val="5ef53fdaea5a3ac527a18955"/>
  <p:tag name="KSO_WM_TEMPLATE_ASSEMBLE_GROUPID" val="5ef53fdaea5a3ac527a1895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9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99"/>
  <p:tag name="KSO_WM_UNIT_VALUE" val="742"/>
  <p:tag name="KSO_WM_TEMPLATE_ASSEMBLE_XID" val="5eecbaf6a758c1ec0b708b03"/>
  <p:tag name="KSO_WM_TEMPLATE_ASSEMBLE_GROUPID" val="5eecbaf6a758c1ec0b708b03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7_1*i*2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24a3fdc625b4e81b9299f6c6025e205&quot;,&quot;X&quot;:{&quot;Pos&quot;:1},&quot;Y&quot;:{&quot;Pos&quot;:1}}}"/>
  <p:tag name="KSO_WM_UNIT_PLACING_PICTURE_MD4" val="0"/>
  <p:tag name="KSO_WM_UNIT_DEC_AREA_ID" val="400bf50444174e748eaa92dc8ea17832"/>
  <p:tag name="KSO_WM_CHIP_GROUPID" val="5ef20ba6a491bb0086638aec"/>
  <p:tag name="KSO_WM_CHIP_XID" val="5ef20ba6a491bb0086638aed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67"/>
  <p:tag name="KSO_WM_TEMPLATE_ASSEMBLE_XID" val="5ef53fdaea5a3ac527a18955"/>
  <p:tag name="KSO_WM_TEMPLATE_ASSEMBLE_GROUPID" val="5ef53fdaea5a3ac527a18955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7_1*a*1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0124ee694d7474fb6c22545fda496ba"/>
  <p:tag name="KSO_WM_ASSEMBLE_CHIP_INDEX" val="4448a82b24654182868b37c953919358"/>
  <p:tag name="KSO_WM_UNIT_TEXT_FILL_FORE_SCHEMECOLOR_INDEX_BRIGHTNESS" val="0"/>
  <p:tag name="KSO_WM_UNIT_TEXT_FILL_FORE_SCHEMECOLOR_INDEX" val="13"/>
  <p:tag name="KSO_WM_UNIT_TEXT_FILL_TYPE" val="1"/>
  <p:tag name="KSO_WM_TEMPLATE_ASSEMBLE_XID" val="5ef53fdaea5a3ac527a18955"/>
  <p:tag name="KSO_WM_TEMPLATE_ASSEMBLE_GROUPID" val="5ef53fdaea5a3ac527a18955"/>
  <p:tag name="KSO_WM_UNIT_SMARTLAYOUT_COMPRESS_INFO" val="{&#10;    &quot;id&quot;: &quot;2020-06-26T08:22:50&quot;,&#10;    &quot;max&quot;: 0,&#10;    &quot;parentMax&quot;: {&#10;        &quot;max&quot;: 2.3070866141732154&#10;    },&#10;    &quot;topChanged&quot;: 0&#10;}&#10;"/>
  <p:tag name="KSO_WM_UNIT_LAST_MAX_FONTSIZE" val="60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9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99"/>
  <p:tag name="KSO_WM_UNIT_VALUE" val="742"/>
  <p:tag name="KSO_WM_TEMPLATE_ASSEMBLE_XID" val="5eecbaf6a758c1ec0b708b03"/>
  <p:tag name="KSO_WM_TEMPLATE_ASSEMBLE_GROUPID" val="5eecbaf6a758c1ec0b708b03"/>
</p:tagLst>
</file>

<file path=ppt/tags/tag2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17_1*f*1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b24a3fdc625b4e81b9299f6c6025e205"/>
  <p:tag name="KSO_WM_ASSEMBLE_CHIP_INDEX" val="5864011cff664376b42d75db0ed3b051"/>
  <p:tag name="KSO_WM_UNIT_TEXT_FILL_FORE_SCHEMECOLOR_INDEX_BRIGHTNESS" val="0.25"/>
  <p:tag name="KSO_WM_UNIT_TEXT_FILL_FORE_SCHEMECOLOR_INDEX" val="13"/>
  <p:tag name="KSO_WM_UNIT_TEXT_FILL_TYPE" val="1"/>
  <p:tag name="KSO_WM_TEMPLATE_ASSEMBLE_XID" val="5ef53fdaea5a3ac527a18955"/>
  <p:tag name="KSO_WM_TEMPLATE_ASSEMBLE_GROUPID" val="5ef53fdaea5a3ac527a18955"/>
</p:tagLst>
</file>

<file path=ppt/tags/tag21.xml><?xml version="1.0" encoding="utf-8"?>
<p:tagLst xmlns:p="http://schemas.openxmlformats.org/presentationml/2006/main">
  <p:tag name="KSO_WM_SLIDE_ID" val="diagram20208617_1"/>
  <p:tag name="KSO_WM_TEMPLATE_SUBCATEGORY" val="2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617"/>
  <p:tag name="KSO_WM_SLIDE_LAYOUT" val="a_f"/>
  <p:tag name="KSO_WM_SLIDE_LAYOUT_CNT" val="1_1"/>
  <p:tag name="KSO_WM_SLIDE_TYPE" val="text"/>
  <p:tag name="KSO_WM_SLIDE_SUBTYPE" val="pureTxt"/>
  <p:tag name="KSO_WM_SLIDE_SIZE" val="960*516"/>
  <p:tag name="KSO_WM_SLIDE_POSITION" val="0*24"/>
  <p:tag name="KSO_WM_TEMPLATE_MASTER_TYPE" val="0"/>
  <p:tag name="KSO_WM_TEMPLATE_COLOR_TYPE" val="1"/>
  <p:tag name="KSO_WM_SLIDE_CAN_ADD_NAVIGATION" val="1"/>
  <p:tag name="KSO_WM_SLIDE_BACKGROUND" val="[&quot;general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8:22:50&quot;,&quot;maxSize&quot;:{&quot;size1&quot;:22.199999999999999},&quot;minSize&quot;:{&quot;size1&quot;:20},&quot;normalSize&quot;:{&quot;size1&quot;:20.569651015845238},&quot;subLayout&quot;:[{&quot;id&quot;:&quot;2020-06-26T08:22:50&quot;,&quot;margin&quot;:{&quot;bottom&quot;:0.026000002399086952,&quot;left&quot;:5.9270000457763672,&quot;right&quot;:5.9270000457763672,&quot;top&quot;:1.6929999589920044},&quot;type&quot;:0},{&quot;id&quot;:&quot;2020-06-26T08:22:50&quot;,&quot;margin&quot;:{&quot;bottom&quot;:2.5399999618530273,&quot;left&quot;:3.3870000839233398,&quot;right&quot;:3.3859999179840088,&quot;top&quot;:1.6929999589920044},&quot;type&quot;:0}],&quot;type&quot;:0}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cm&quot;,&quot;text_direction&quot;:&quot;horizontal&quot;,&quot;chip_types&quot;:[&quot;diagram&quot;,&quot;pictext&quot;,&quot;picture&quot;,&quot;chart&quot;,&quot;table&quot;,&quot;video&quot;]}],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lm&quot;,&quot;text_direction&quot;:&quot;horizontal&quot;,&quot;chip_types&quot;:[&quot;text&quot;]}]]"/>
  <p:tag name="KSO_WM_CHIP_XID" val="5ef20ba6a491bb0086638aed"/>
  <p:tag name="KSO_WM_CHIP_GROUPID" val="5ef20ba6a491bb0086638aec"/>
  <p:tag name="KSO_WM_SLIDE_BK_DARK_LIGHT" val="2"/>
  <p:tag name="KSO_WM_SLIDE_BACKGROUND_TYPE" val="general"/>
  <p:tag name="KSO_WM_SLIDE_SUPPORT_FEATURE_TYPE" val="0"/>
  <p:tag name="KSO_WM_TEMPLATE_ASSEMBLE_XID" val="5ef53fdaea5a3ac527a18955"/>
  <p:tag name="KSO_WM_TEMPLATE_ASSEMBLE_GROUPID" val="5ef53fdaea5a3ac527a18955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9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99"/>
  <p:tag name="KSO_WM_UNIT_VALUE" val="742"/>
  <p:tag name="KSO_WM_TEMPLATE_ASSEMBLE_XID" val="5eecbaf6a758c1ec0b708b03"/>
  <p:tag name="KSO_WM_TEMPLATE_ASSEMBLE_GROUPID" val="5eecbaf6a758c1ec0b708b03"/>
</p:tagLst>
</file>

<file path=ppt/tags/tag2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299_1*i*2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CHIP_GROUPID" val="5eda18a25860357932c55e72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64c7380af1b4dec8e03202d66e9901b&quot;,&quot;X&quot;:{&quot;Pos&quot;:1},&quot;Y&quot;:{&quot;Pos&quot;:1}}}"/>
  <p:tag name="KSO_WM_UNIT_DEC_AREA_ID" val="048b56adac5d425abe4ceed908f0cd14"/>
  <p:tag name="KSO_WM_CHIP_XID" val="5eda18ef5860357932c55e83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VALUE" val="864"/>
  <p:tag name="KSO_WM_TEMPLATE_ASSEMBLE_XID" val="5eecbaf6a758c1ec0b708b03"/>
  <p:tag name="KSO_WM_TEMPLATE_ASSEMBLE_GROUPID" val="5eecbaf6a758c1ec0b708b03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299_1*a*1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ad562946e7448cdaa2a11d5c3d51f8e"/>
  <p:tag name="KSO_WM_ASSEMBLE_CHIP_INDEX" val="c66c5b6bfc92476d99c9e07e326d8534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b03"/>
  <p:tag name="KSO_WM_TEMPLATE_ASSEMBLE_GROUPID" val="5eecbaf6a758c1ec0b708b03"/>
</p:tagLst>
</file>

<file path=ppt/tags/tag2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299_1*f*1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05"/>
  <p:tag name="KSO_WM_UNIT_SHOW_EDIT_AREA_INDICATION" val="1"/>
  <p:tag name="KSO_WM_CHIP_GROUPID" val="5e6b05596848fb12bee65ac8"/>
  <p:tag name="KSO_WM_CHIP_XID" val="5e6b05596848fb12bee65aca"/>
  <p:tag name="KSO_WM_UNIT_DEC_AREA_ID" val="764c7380af1b4dec8e03202d66e9901b"/>
  <p:tag name="KSO_WM_ASSEMBLE_CHIP_INDEX" val="6af824acd91c4a428118738f880c781a"/>
  <p:tag name="KSO_WM_UNIT_SUPPORT_UNIT_TYPE" val="[&quot;l&quot;,&quot;m&quot;,&quot;n&quot;,&quot;o&quot;,&quot;p&quot;,&quot;q&quot;,&quot;r&quot;,&quot;δ&quot;,&quot;η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b03"/>
  <p:tag name="KSO_WM_TEMPLATE_ASSEMBLE_GROUPID" val="5eecbaf6a758c1ec0b708b03"/>
  <p:tag name="KSO_WM_UNIT_SMARTLAYOUT_COMPRESS_INFO" val="{&#10;    &quot;id&quot;: &quot;2020-06-19T21:18:17&quot;,&#10;    &quot;max&quot;: 0,&#10;    &quot;topChanged&quot;: 0&#10;}&#10;"/>
</p:tagLst>
</file>

<file path=ppt/tags/tag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7299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SLIDE_LAYOUT_INFO" val="{&quot;backgroundInfo&quot;:[{&quot;bottom&quot;:0,&quot;bottomAbs&quot;:false,&quot;left&quot;:0,&quot;leftAbs&quot;:false,&quot;right&quot;:0,&quot;rightAbs&quot;:false,&quot;top&quot;:0.44444444799999999,&quot;topAbs&quot;:false,&quot;type&quot;:&quot;bottomTop&quot;}],&quot;id&quot;:&quot;2020-06-19T21:18:17&quot;,&quot;maxSize&quot;:{&quot;size1&quot;:26.699999999999999},&quot;minSize&quot;:{&quot;size1&quot;:20},&quot;normalSize&quot;:{&quot;size1&quot;:20},&quot;subLayout&quot;:[{&quot;id&quot;:&quot;2020-06-19T21:18:17&quot;,&quot;margin&quot;:{&quot;bottom&quot;:0,&quot;left&quot;:1.6929999589920044,&quot;right&quot;:1.6929999589920044,&quot;top&quot;:1.6929999589920044},&quot;type&quot;:0},{&quot;id&quot;:&quot;2020-06-19T21:18:17&quot;,&quot;margin&quot;:{&quot;bottom&quot;:2.5399999618530273,&quot;left&quot;:2.5399999618530273,&quot;right&quot;:2.5399999618530273,&quot;top&quot;:2.1170001029968262},&quot;type&quot;:0}],&quot;type&quot;:0}"/>
  <p:tag name="KSO_WM_SLIDE_BACKGROUND" val="[&quot;bottomTop&quot;]"/>
  <p:tag name="KSO_WM_SLIDE_RATIO" val="1.777778"/>
  <p:tag name="KSO_WM_SLIDE_ID" val="diagram2020729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1"/>
  <p:tag name="KSO_WM_SLIDE_POSITION" val="0*48"/>
  <p:tag name="KSO_WM_TAG_VERSION" val="1.0"/>
  <p:tag name="KSO_WM_SLIDE_LAYOUT" val="a_f"/>
  <p:tag name="KSO_WM_SLIDE_LAYOUT_CNT" val="1_1"/>
  <p:tag name="KSO_WM_CHIP_FILLPROP" val="[[{&quot;fill_id&quot;:&quot;fbc1d1c81b9c4bca8f09873cfc4ac6db&quot;,&quot;fill_align&quot;:&quot;lb&quot;,&quot;text_align&quot;:&quot;lb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,[{&quot;fill_id&quot;:&quot;fbc1d1c81b9c4bca8f09873cfc4ac6db&quot;,&quot;fill_align&quot;:&quot;cb&quot;,&quot;text_align&quot;:&quot;cb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GROUPID" val="5eda18a25860357932c55e72"/>
  <p:tag name="KSO_WM_CHIP_XID" val="5eda18ef5860357932c55e83"/>
  <p:tag name="KSO_WM_SLIDE_BK_DARK_LIGHT" val="2"/>
  <p:tag name="KSO_WM_SLIDE_BACKGROUND_TYPE" val="bottomTop"/>
  <p:tag name="KSO_WM_SLIDE_SUPPORT_FEATURE_TYPE" val="0"/>
  <p:tag name="KSO_WM_TEMPLATE_ASSEMBLE_XID" val="5eecbaf6a758c1ec0b708b03"/>
  <p:tag name="KSO_WM_TEMPLATE_ASSEMBLE_GROUPID" val="5eecbaf6a758c1ec0b708b0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9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99"/>
  <p:tag name="KSO_WM_UNIT_VALUE" val="742"/>
  <p:tag name="KSO_WM_TEMPLATE_ASSEMBLE_XID" val="5eecbaf6a758c1ec0b708b03"/>
  <p:tag name="KSO_WM_TEMPLATE_ASSEMBLE_GROUPID" val="5eecbaf6a758c1ec0b708b03"/>
</p:tagLst>
</file>

<file path=ppt/tags/tag28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299_1*i*2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CHIP_GROUPID" val="5eda18a25860357932c55e72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64c7380af1b4dec8e03202d66e9901b&quot;,&quot;X&quot;:{&quot;Pos&quot;:1},&quot;Y&quot;:{&quot;Pos&quot;:1}}}"/>
  <p:tag name="KSO_WM_UNIT_DEC_AREA_ID" val="048b56adac5d425abe4ceed908f0cd14"/>
  <p:tag name="KSO_WM_CHIP_XID" val="5eda18ef5860357932c55e83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VALUE" val="864"/>
  <p:tag name="KSO_WM_TEMPLATE_ASSEMBLE_XID" val="5eecbaf6a758c1ec0b708b03"/>
  <p:tag name="KSO_WM_TEMPLATE_ASSEMBLE_GROUPID" val="5eecbaf6a758c1ec0b708b03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299_1*a*1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ad562946e7448cdaa2a11d5c3d51f8e"/>
  <p:tag name="KSO_WM_ASSEMBLE_CHIP_INDEX" val="c66c5b6bfc92476d99c9e07e326d8534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b03"/>
  <p:tag name="KSO_WM_TEMPLATE_ASSEMBLE_GROUPID" val="5eecbaf6a758c1ec0b708b03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7_1*i*2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24a3fdc625b4e81b9299f6c6025e205&quot;,&quot;X&quot;:{&quot;Pos&quot;:1},&quot;Y&quot;:{&quot;Pos&quot;:1}}}"/>
  <p:tag name="KSO_WM_UNIT_PLACING_PICTURE_MD4" val="0"/>
  <p:tag name="KSO_WM_UNIT_DEC_AREA_ID" val="400bf50444174e748eaa92dc8ea17832"/>
  <p:tag name="KSO_WM_CHIP_GROUPID" val="5ef20ba6a491bb0086638aec"/>
  <p:tag name="KSO_WM_CHIP_XID" val="5ef20ba6a491bb0086638aed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67"/>
  <p:tag name="KSO_WM_TEMPLATE_ASSEMBLE_XID" val="5ef53fdaea5a3ac527a18955"/>
  <p:tag name="KSO_WM_TEMPLATE_ASSEMBLE_GROUPID" val="5ef53fdaea5a3ac527a18955"/>
</p:tagLst>
</file>

<file path=ppt/tags/tag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299_1*f*1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05"/>
  <p:tag name="KSO_WM_UNIT_SHOW_EDIT_AREA_INDICATION" val="1"/>
  <p:tag name="KSO_WM_CHIP_GROUPID" val="5e6b05596848fb12bee65ac8"/>
  <p:tag name="KSO_WM_CHIP_XID" val="5e6b05596848fb12bee65aca"/>
  <p:tag name="KSO_WM_UNIT_DEC_AREA_ID" val="764c7380af1b4dec8e03202d66e9901b"/>
  <p:tag name="KSO_WM_ASSEMBLE_CHIP_INDEX" val="6af824acd91c4a428118738f880c781a"/>
  <p:tag name="KSO_WM_UNIT_SUPPORT_UNIT_TYPE" val="[&quot;l&quot;,&quot;m&quot;,&quot;n&quot;,&quot;o&quot;,&quot;p&quot;,&quot;q&quot;,&quot;r&quot;,&quot;δ&quot;,&quot;η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b03"/>
  <p:tag name="KSO_WM_TEMPLATE_ASSEMBLE_GROUPID" val="5eecbaf6a758c1ec0b708b03"/>
  <p:tag name="KSO_WM_UNIT_SMARTLAYOUT_COMPRESS_INFO" val="{&#10;    &quot;id&quot;: &quot;2020-06-19T21:18:17&quot;,&#10;    &quot;max&quot;: 0,&#10;    &quot;topChanged&quot;: 0&#10;}&#10;"/>
</p:tagLst>
</file>

<file path=ppt/tags/tag31.xml><?xml version="1.0" encoding="utf-8"?>
<p:tagLst xmlns:p="http://schemas.openxmlformats.org/presentationml/2006/main">
  <p:tag name="KSO_WM_BEAUTIFY_FLAG" val="#wm#"/>
  <p:tag name="KSO_WM_TEMPLATE_CATEGORY" val="diagram"/>
  <p:tag name="KSO_WM_TEMPLATE_INDEX" val="20207299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SLIDE_LAYOUT_INFO" val="{&quot;backgroundInfo&quot;:[{&quot;bottom&quot;:0,&quot;bottomAbs&quot;:false,&quot;left&quot;:0,&quot;leftAbs&quot;:false,&quot;right&quot;:0,&quot;rightAbs&quot;:false,&quot;top&quot;:0.44444444799999999,&quot;topAbs&quot;:false,&quot;type&quot;:&quot;bottomTop&quot;}],&quot;id&quot;:&quot;2020-06-19T21:18:17&quot;,&quot;maxSize&quot;:{&quot;size1&quot;:26.699999999999999},&quot;minSize&quot;:{&quot;size1&quot;:20},&quot;normalSize&quot;:{&quot;size1&quot;:20},&quot;subLayout&quot;:[{&quot;id&quot;:&quot;2020-06-19T21:18:17&quot;,&quot;margin&quot;:{&quot;bottom&quot;:0,&quot;left&quot;:1.6929999589920044,&quot;right&quot;:1.6929999589920044,&quot;top&quot;:1.6929999589920044},&quot;type&quot;:0},{&quot;id&quot;:&quot;2020-06-19T21:18:17&quot;,&quot;margin&quot;:{&quot;bottom&quot;:2.5399999618530273,&quot;left&quot;:2.5399999618530273,&quot;right&quot;:2.5399999618530273,&quot;top&quot;:2.1170001029968262},&quot;type&quot;:0}],&quot;type&quot;:0}"/>
  <p:tag name="KSO_WM_SLIDE_BACKGROUND" val="[&quot;bottomTop&quot;]"/>
  <p:tag name="KSO_WM_SLIDE_RATIO" val="1.777778"/>
  <p:tag name="KSO_WM_SLIDE_ID" val="diagram2020729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1"/>
  <p:tag name="KSO_WM_SLIDE_POSITION" val="0*48"/>
  <p:tag name="KSO_WM_TAG_VERSION" val="1.0"/>
  <p:tag name="KSO_WM_SLIDE_LAYOUT" val="a_f"/>
  <p:tag name="KSO_WM_SLIDE_LAYOUT_CNT" val="1_1"/>
  <p:tag name="KSO_WM_CHIP_FILLPROP" val="[[{&quot;fill_id&quot;:&quot;fbc1d1c81b9c4bca8f09873cfc4ac6db&quot;,&quot;fill_align&quot;:&quot;lb&quot;,&quot;text_align&quot;:&quot;lb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,[{&quot;fill_id&quot;:&quot;fbc1d1c81b9c4bca8f09873cfc4ac6db&quot;,&quot;fill_align&quot;:&quot;cb&quot;,&quot;text_align&quot;:&quot;cb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GROUPID" val="5eda18a25860357932c55e72"/>
  <p:tag name="KSO_WM_CHIP_XID" val="5eda18ef5860357932c55e83"/>
  <p:tag name="KSO_WM_SLIDE_BK_DARK_LIGHT" val="2"/>
  <p:tag name="KSO_WM_SLIDE_BACKGROUND_TYPE" val="bottomTop"/>
  <p:tag name="KSO_WM_SLIDE_SUPPORT_FEATURE_TYPE" val="0"/>
  <p:tag name="KSO_WM_TEMPLATE_ASSEMBLE_XID" val="5eecbaf6a758c1ec0b708b03"/>
  <p:tag name="KSO_WM_TEMPLATE_ASSEMBLE_GROUPID" val="5eecbaf6a758c1ec0b708b03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9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99"/>
  <p:tag name="KSO_WM_UNIT_VALUE" val="742"/>
  <p:tag name="KSO_WM_TEMPLATE_ASSEMBLE_XID" val="5eecbaf6a758c1ec0b708b03"/>
  <p:tag name="KSO_WM_TEMPLATE_ASSEMBLE_GROUPID" val="5eecbaf6a758c1ec0b708b03"/>
</p:tagLst>
</file>

<file path=ppt/tags/tag33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299_1*i*2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CHIP_GROUPID" val="5eda18a25860357932c55e72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64c7380af1b4dec8e03202d66e9901b&quot;,&quot;X&quot;:{&quot;Pos&quot;:1},&quot;Y&quot;:{&quot;Pos&quot;:1}}}"/>
  <p:tag name="KSO_WM_UNIT_DEC_AREA_ID" val="048b56adac5d425abe4ceed908f0cd14"/>
  <p:tag name="KSO_WM_CHIP_XID" val="5eda18ef5860357932c55e83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VALUE" val="864"/>
  <p:tag name="KSO_WM_TEMPLATE_ASSEMBLE_XID" val="5eecbaf6a758c1ec0b708b03"/>
  <p:tag name="KSO_WM_TEMPLATE_ASSEMBLE_GROUPID" val="5eecbaf6a758c1ec0b708b03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299_1*a*1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ad562946e7448cdaa2a11d5c3d51f8e"/>
  <p:tag name="KSO_WM_ASSEMBLE_CHIP_INDEX" val="c66c5b6bfc92476d99c9e07e326d8534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b03"/>
  <p:tag name="KSO_WM_TEMPLATE_ASSEMBLE_GROUPID" val="5eecbaf6a758c1ec0b708b03"/>
</p:tagLst>
</file>

<file path=ppt/tags/tag3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299_1*f*1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05"/>
  <p:tag name="KSO_WM_UNIT_SHOW_EDIT_AREA_INDICATION" val="1"/>
  <p:tag name="KSO_WM_CHIP_GROUPID" val="5e6b05596848fb12bee65ac8"/>
  <p:tag name="KSO_WM_CHIP_XID" val="5e6b05596848fb12bee65aca"/>
  <p:tag name="KSO_WM_UNIT_DEC_AREA_ID" val="764c7380af1b4dec8e03202d66e9901b"/>
  <p:tag name="KSO_WM_ASSEMBLE_CHIP_INDEX" val="6af824acd91c4a428118738f880c781a"/>
  <p:tag name="KSO_WM_UNIT_SUPPORT_UNIT_TYPE" val="[&quot;l&quot;,&quot;m&quot;,&quot;n&quot;,&quot;o&quot;,&quot;p&quot;,&quot;q&quot;,&quot;r&quot;,&quot;δ&quot;,&quot;η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b03"/>
  <p:tag name="KSO_WM_TEMPLATE_ASSEMBLE_GROUPID" val="5eecbaf6a758c1ec0b708b03"/>
  <p:tag name="KSO_WM_UNIT_SMARTLAYOUT_COMPRESS_INFO" val="{&#10;    &quot;id&quot;: &quot;2020-06-19T21:18:17&quot;,&#10;    &quot;max&quot;: 0,&#10;    &quot;topChanged&quot;: 0&#10;}&#10;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7299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SLIDE_LAYOUT_INFO" val="{&quot;backgroundInfo&quot;:[{&quot;bottom&quot;:0,&quot;bottomAbs&quot;:false,&quot;left&quot;:0,&quot;leftAbs&quot;:false,&quot;right&quot;:0,&quot;rightAbs&quot;:false,&quot;top&quot;:0.44444444799999999,&quot;topAbs&quot;:false,&quot;type&quot;:&quot;bottomTop&quot;}],&quot;id&quot;:&quot;2020-06-19T21:18:17&quot;,&quot;maxSize&quot;:{&quot;size1&quot;:26.699999999999999},&quot;minSize&quot;:{&quot;size1&quot;:20},&quot;normalSize&quot;:{&quot;size1&quot;:20},&quot;subLayout&quot;:[{&quot;id&quot;:&quot;2020-06-19T21:18:17&quot;,&quot;margin&quot;:{&quot;bottom&quot;:0,&quot;left&quot;:1.6929999589920044,&quot;right&quot;:1.6929999589920044,&quot;top&quot;:1.6929999589920044},&quot;type&quot;:0},{&quot;id&quot;:&quot;2020-06-19T21:18:17&quot;,&quot;margin&quot;:{&quot;bottom&quot;:2.5399999618530273,&quot;left&quot;:2.5399999618530273,&quot;right&quot;:2.5399999618530273,&quot;top&quot;:2.1170001029968262},&quot;type&quot;:0}],&quot;type&quot;:0}"/>
  <p:tag name="KSO_WM_SLIDE_BACKGROUND" val="[&quot;bottomTop&quot;]"/>
  <p:tag name="KSO_WM_SLIDE_RATIO" val="1.777778"/>
  <p:tag name="KSO_WM_SLIDE_ID" val="diagram2020729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1"/>
  <p:tag name="KSO_WM_SLIDE_POSITION" val="0*48"/>
  <p:tag name="KSO_WM_TAG_VERSION" val="1.0"/>
  <p:tag name="KSO_WM_SLIDE_LAYOUT" val="a_f"/>
  <p:tag name="KSO_WM_SLIDE_LAYOUT_CNT" val="1_1"/>
  <p:tag name="KSO_WM_CHIP_FILLPROP" val="[[{&quot;fill_id&quot;:&quot;fbc1d1c81b9c4bca8f09873cfc4ac6db&quot;,&quot;fill_align&quot;:&quot;lb&quot;,&quot;text_align&quot;:&quot;lb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,[{&quot;fill_id&quot;:&quot;fbc1d1c81b9c4bca8f09873cfc4ac6db&quot;,&quot;fill_align&quot;:&quot;cb&quot;,&quot;text_align&quot;:&quot;cb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GROUPID" val="5eda18a25860357932c55e72"/>
  <p:tag name="KSO_WM_CHIP_XID" val="5eda18ef5860357932c55e83"/>
  <p:tag name="KSO_WM_SLIDE_BK_DARK_LIGHT" val="2"/>
  <p:tag name="KSO_WM_SLIDE_BACKGROUND_TYPE" val="bottomTop"/>
  <p:tag name="KSO_WM_SLIDE_SUPPORT_FEATURE_TYPE" val="0"/>
  <p:tag name="KSO_WM_TEMPLATE_ASSEMBLE_XID" val="5eecbaf6a758c1ec0b708b03"/>
  <p:tag name="KSO_WM_TEMPLATE_ASSEMBLE_GROUPID" val="5eecbaf6a758c1ec0b708b0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9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99"/>
  <p:tag name="KSO_WM_UNIT_VALUE" val="742"/>
  <p:tag name="KSO_WM_TEMPLATE_ASSEMBLE_XID" val="5eecbaf6a758c1ec0b708b03"/>
  <p:tag name="KSO_WM_TEMPLATE_ASSEMBLE_GROUPID" val="5eecbaf6a758c1ec0b708b03"/>
</p:tagLst>
</file>

<file path=ppt/tags/tag38.xml><?xml version="1.0" encoding="utf-8"?>
<p:tagLst xmlns:p="http://schemas.openxmlformats.org/presentationml/2006/main">
  <p:tag name="KSO_WM_UNIT_BLOCK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7299_1*i*2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CHIP_GROUPID" val="5eda18a25860357932c55e72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764c7380af1b4dec8e03202d66e9901b&quot;,&quot;X&quot;:{&quot;Pos&quot;:1},&quot;Y&quot;:{&quot;Pos&quot;:1}}}"/>
  <p:tag name="KSO_WM_UNIT_DEC_AREA_ID" val="048b56adac5d425abe4ceed908f0cd14"/>
  <p:tag name="KSO_WM_CHIP_XID" val="5eda18ef5860357932c55e83"/>
  <p:tag name="KSO_WM_UNIT_FILL_FORE_SCHEMECOLOR_INDEX_BRIGHTNESS" val="0"/>
  <p:tag name="KSO_WM_UNIT_FILL_FORE_SCHEMECOLOR_INDEX" val="14"/>
  <p:tag name="KSO_WM_UNIT_FILL_TYPE" val="1"/>
  <p:tag name="KSO_WM_UNIT_SHADOW_SCHEMECOLOR_INDEX_BRIGHTNESS" val="0"/>
  <p:tag name="KSO_WM_UNIT_SHADOW_SCHEMECOLOR_INDEX" val="13"/>
  <p:tag name="KSO_WM_UNIT_VALUE" val="864"/>
  <p:tag name="KSO_WM_TEMPLATE_ASSEMBLE_XID" val="5eecbaf6a758c1ec0b708b03"/>
  <p:tag name="KSO_WM_TEMPLATE_ASSEMBLE_GROUPID" val="5eecbaf6a758c1ec0b708b03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299_1*a*1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ad562946e7448cdaa2a11d5c3d51f8e"/>
  <p:tag name="KSO_WM_ASSEMBLE_CHIP_INDEX" val="c66c5b6bfc92476d99c9e07e326d8534"/>
  <p:tag name="KSO_WM_UNIT_TEXT_FILL_FORE_SCHEMECOLOR_INDEX_BRIGHTNESS" val="0"/>
  <p:tag name="KSO_WM_UNIT_TEXT_FILL_FORE_SCHEMECOLOR_INDEX" val="13"/>
  <p:tag name="KSO_WM_UNIT_TEXT_FILL_TYPE" val="1"/>
  <p:tag name="KSO_WM_TEMPLATE_ASSEMBLE_XID" val="5eecbaf6a758c1ec0b708b03"/>
  <p:tag name="KSO_WM_TEMPLATE_ASSEMBLE_GROUPID" val="5eecbaf6a758c1ec0b708b03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7_1*a*1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0124ee694d7474fb6c22545fda496ba"/>
  <p:tag name="KSO_WM_ASSEMBLE_CHIP_INDEX" val="4448a82b24654182868b37c953919358"/>
  <p:tag name="KSO_WM_UNIT_TEXT_FILL_FORE_SCHEMECOLOR_INDEX_BRIGHTNESS" val="0"/>
  <p:tag name="KSO_WM_UNIT_TEXT_FILL_FORE_SCHEMECOLOR_INDEX" val="13"/>
  <p:tag name="KSO_WM_UNIT_TEXT_FILL_TYPE" val="1"/>
  <p:tag name="KSO_WM_TEMPLATE_ASSEMBLE_XID" val="5ef53fdaea5a3ac527a18955"/>
  <p:tag name="KSO_WM_TEMPLATE_ASSEMBLE_GROUPID" val="5ef53fdaea5a3ac527a18955"/>
  <p:tag name="KSO_WM_UNIT_SMARTLAYOUT_COMPRESS_INFO" val="{&#10;    &quot;id&quot;: &quot;2020-06-26T08:22:50&quot;,&#10;    &quot;max&quot;: 0,&#10;    &quot;topChanged&quot;: 0&#10;}&#10;"/>
  <p:tag name="KSO_WM_UNIT_LAST_MAX_FONTSIZE" val="600"/>
</p:tagLst>
</file>

<file path=ppt/tags/tag4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299_1*f*1"/>
  <p:tag name="KSO_WM_TEMPLATE_CATEGORY" val="diagram"/>
  <p:tag name="KSO_WM_TEMPLATE_INDEX" val="2020729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05"/>
  <p:tag name="KSO_WM_UNIT_SHOW_EDIT_AREA_INDICATION" val="1"/>
  <p:tag name="KSO_WM_CHIP_GROUPID" val="5e6b05596848fb12bee65ac8"/>
  <p:tag name="KSO_WM_CHIP_XID" val="5e6b05596848fb12bee65aca"/>
  <p:tag name="KSO_WM_UNIT_DEC_AREA_ID" val="764c7380af1b4dec8e03202d66e9901b"/>
  <p:tag name="KSO_WM_ASSEMBLE_CHIP_INDEX" val="6af824acd91c4a428118738f880c781a"/>
  <p:tag name="KSO_WM_UNIT_SUPPORT_UNIT_TYPE" val="[&quot;l&quot;,&quot;m&quot;,&quot;n&quot;,&quot;o&quot;,&quot;p&quot;,&quot;q&quot;,&quot;r&quot;,&quot;δ&quot;,&quot;η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eecbaf6a758c1ec0b708b03"/>
  <p:tag name="KSO_WM_TEMPLATE_ASSEMBLE_GROUPID" val="5eecbaf6a758c1ec0b708b03"/>
  <p:tag name="KSO_WM_UNIT_SMARTLAYOUT_COMPRESS_INFO" val="{&#10;    &quot;id&quot;: &quot;2020-06-19T21:18:17&quot;,&#10;    &quot;max&quot;: 0,&#10;    &quot;topChanged&quot;: 0&#10;}&#10;"/>
</p:tagLst>
</file>

<file path=ppt/tags/tag41.xml><?xml version="1.0" encoding="utf-8"?>
<p:tagLst xmlns:p="http://schemas.openxmlformats.org/presentationml/2006/main">
  <p:tag name="KSO_WM_BEAUTIFY_FLAG" val="#wm#"/>
  <p:tag name="KSO_WM_TEMPLATE_CATEGORY" val="diagram"/>
  <p:tag name="KSO_WM_TEMPLATE_INDEX" val="20207299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SLIDE_LAYOUT_INFO" val="{&quot;backgroundInfo&quot;:[{&quot;bottom&quot;:0,&quot;bottomAbs&quot;:false,&quot;left&quot;:0,&quot;leftAbs&quot;:false,&quot;right&quot;:0,&quot;rightAbs&quot;:false,&quot;top&quot;:0.44444444799999999,&quot;topAbs&quot;:false,&quot;type&quot;:&quot;bottomTop&quot;}],&quot;id&quot;:&quot;2020-06-19T21:18:17&quot;,&quot;maxSize&quot;:{&quot;size1&quot;:26.699999999999999},&quot;minSize&quot;:{&quot;size1&quot;:20},&quot;normalSize&quot;:{&quot;size1&quot;:20},&quot;subLayout&quot;:[{&quot;id&quot;:&quot;2020-06-19T21:18:17&quot;,&quot;margin&quot;:{&quot;bottom&quot;:0,&quot;left&quot;:1.6929999589920044,&quot;right&quot;:1.6929999589920044,&quot;top&quot;:1.6929999589920044},&quot;type&quot;:0},{&quot;id&quot;:&quot;2020-06-19T21:18:17&quot;,&quot;margin&quot;:{&quot;bottom&quot;:2.5399999618530273,&quot;left&quot;:2.5399999618530273,&quot;right&quot;:2.5399999618530273,&quot;top&quot;:2.1170001029968262},&quot;type&quot;:0}],&quot;type&quot;:0}"/>
  <p:tag name="KSO_WM_SLIDE_BACKGROUND" val="[&quot;bottomTop&quot;]"/>
  <p:tag name="KSO_WM_SLIDE_RATIO" val="1.777778"/>
  <p:tag name="KSO_WM_SLIDE_ID" val="diagram20207299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1"/>
  <p:tag name="KSO_WM_SLIDE_POSITION" val="0*48"/>
  <p:tag name="KSO_WM_TAG_VERSION" val="1.0"/>
  <p:tag name="KSO_WM_SLIDE_LAYOUT" val="a_f"/>
  <p:tag name="KSO_WM_SLIDE_LAYOUT_CNT" val="1_1"/>
  <p:tag name="KSO_WM_CHIP_FILLPROP" val="[[{&quot;fill_id&quot;:&quot;fbc1d1c81b9c4bca8f09873cfc4ac6db&quot;,&quot;fill_align&quot;:&quot;lb&quot;,&quot;text_align&quot;:&quot;lb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,[{&quot;fill_id&quot;:&quot;fbc1d1c81b9c4bca8f09873cfc4ac6db&quot;,&quot;fill_align&quot;:&quot;cb&quot;,&quot;text_align&quot;:&quot;cb&quot;,&quot;text_direction&quot;:&quot;horizontal&quot;,&quot;chip_types&quot;:[&quot;header&quot;]},{&quot;fill_id&quot;:&quot;862a40b1085942b3ac37b2627f08a9a8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CHIP_GROUPID" val="5eda18a25860357932c55e72"/>
  <p:tag name="KSO_WM_CHIP_XID" val="5eda18ef5860357932c55e83"/>
  <p:tag name="KSO_WM_SLIDE_BK_DARK_LIGHT" val="2"/>
  <p:tag name="KSO_WM_SLIDE_BACKGROUND_TYPE" val="bottomTop"/>
  <p:tag name="KSO_WM_SLIDE_SUPPORT_FEATURE_TYPE" val="0"/>
  <p:tag name="KSO_WM_TEMPLATE_ASSEMBLE_XID" val="5eecbaf6a758c1ec0b708b03"/>
  <p:tag name="KSO_WM_TEMPLATE_ASSEMBLE_GROUPID" val="5eecbaf6a758c1ec0b708b03"/>
</p:tagLst>
</file>

<file path=ppt/tags/tag42.xml><?xml version="1.0" encoding="utf-8"?>
<p:tagLst xmlns:p="http://schemas.openxmlformats.org/presentationml/2006/main">
  <p:tag name="ISPRING_PRESENTATION_TITLE" val="简约实用毕业论文答辩动态PPT模板"/>
  <p:tag name="KSO_WM_DOC_GUID" val="{b60618a0-2922-4db3-9ff6-689f9a7529f1}"/>
</p:tagLst>
</file>

<file path=ppt/tags/tag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8617_1*f*1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20"/>
  <p:tag name="KSO_WM_UNIT_SHOW_EDIT_AREA_INDICATION" val="1"/>
  <p:tag name="KSO_WM_CHIP_GROUPID" val="5e6b05596848fb12bee65ac8"/>
  <p:tag name="KSO_WM_CHIP_XID" val="5e6b05596848fb12bee65aca"/>
  <p:tag name="KSO_WM_UNIT_DEC_AREA_ID" val="b24a3fdc625b4e81b9299f6c6025e205"/>
  <p:tag name="KSO_WM_ASSEMBLE_CHIP_INDEX" val="5864011cff664376b42d75db0ed3b051"/>
  <p:tag name="KSO_WM_UNIT_TEXT_FILL_FORE_SCHEMECOLOR_INDEX_BRIGHTNESS" val="0.25"/>
  <p:tag name="KSO_WM_UNIT_TEXT_FILL_FORE_SCHEMECOLOR_INDEX" val="13"/>
  <p:tag name="KSO_WM_UNIT_TEXT_FILL_TYPE" val="1"/>
  <p:tag name="KSO_WM_TEMPLATE_ASSEMBLE_XID" val="5ef53fdaea5a3ac527a18955"/>
  <p:tag name="KSO_WM_TEMPLATE_ASSEMBLE_GROUPID" val="5ef53fdaea5a3ac527a18955"/>
  <p:tag name="KSO_WM_UNIT_SMARTLAYOUT_COMPRESS_INFO" val="{&#10;    &quot;id&quot;: &quot;2020-06-26T08:22:50&quot;,&#10;    &quot;max&quot;: 0,&#10;    &quot;topChanged&quot;: 0&#10;}&#10;"/>
</p:tagLst>
</file>

<file path=ppt/tags/tag6.xml><?xml version="1.0" encoding="utf-8"?>
<p:tagLst xmlns:p="http://schemas.openxmlformats.org/presentationml/2006/main">
  <p:tag name="KSO_WM_SLIDE_ID" val="diagram20208617_1"/>
  <p:tag name="KSO_WM_TEMPLATE_SUBCATEGORY" val="21"/>
  <p:tag name="KSO_WM_SLIDE_ITEM_CNT" val="0"/>
  <p:tag name="KSO_WM_SLIDE_INDEX" val="1"/>
  <p:tag name="KSO_WM_TAG_VERSION" val="1.0"/>
  <p:tag name="KSO_WM_BEAUTIFY_FLAG" val="#wm#"/>
  <p:tag name="KSO_WM_TEMPLATE_CATEGORY" val="diagram"/>
  <p:tag name="KSO_WM_TEMPLATE_INDEX" val="20208617"/>
  <p:tag name="KSO_WM_SLIDE_LAYOUT" val="a_f"/>
  <p:tag name="KSO_WM_SLIDE_LAYOUT_CNT" val="1_1"/>
  <p:tag name="KSO_WM_SLIDE_TYPE" val="text"/>
  <p:tag name="KSO_WM_SLIDE_SUBTYPE" val="pureTxt"/>
  <p:tag name="KSO_WM_SLIDE_SIZE" val="960*516"/>
  <p:tag name="KSO_WM_SLIDE_POSITION" val="0*24"/>
  <p:tag name="KSO_WM_TEMPLATE_MASTER_TYPE" val="0"/>
  <p:tag name="KSO_WM_TEMPLATE_COLOR_TYPE" val="1"/>
  <p:tag name="KSO_WM_SLIDE_CAN_ADD_NAVIGATION" val="1"/>
  <p:tag name="KSO_WM_SLIDE_BACKGROUND" val="[&quot;general&quot;]"/>
  <p:tag name="KSO_WM_SLIDE_RATIO" val="1.777778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06-26T08:22:50&quot;,&quot;maxSize&quot;:{&quot;size1&quot;:22.199999999999999},&quot;minSize&quot;:{&quot;size1&quot;:20},&quot;normalSize&quot;:{&quot;size1&quot;:20},&quot;subLayout&quot;:[{&quot;id&quot;:&quot;2020-06-26T08:22:50&quot;,&quot;margin&quot;:{&quot;bottom&quot;:0.026000002399086952,&quot;left&quot;:5.9270000457763672,&quot;right&quot;:5.9270000457763672,&quot;top&quot;:1.6929999589920044},&quot;type&quot;:0},{&quot;id&quot;:&quot;2020-06-26T08:22:50&quot;,&quot;margin&quot;:{&quot;bottom&quot;:2.5399999618530273,&quot;left&quot;:3.3870000839233398,&quot;right&quot;:3.3859999179840088,&quot;top&quot;:1.6929999589920044},&quot;type&quot;:0}],&quot;type&quot;:0}"/>
  <p:tag name="KSO_WM_CHIP_INFOS" val="{&quot;layout_type&quot;:&quot;topbottom&quot;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}"/>
  <p:tag name="KSO_WM_CHIP_FILLPROP" val="[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cm&quot;,&quot;text_direction&quot;:&quot;horizontal&quot;,&quot;chip_types&quot;:[&quot;diagram&quot;,&quot;pictext&quot;,&quot;picture&quot;,&quot;chart&quot;,&quot;table&quot;,&quot;video&quot;]}],[{&quot;fill_id&quot;:&quot;019a9812044c4c888696fe8ae9ebfc9c&quot;,&quot;fill_align&quot;:&quot;cm&quot;,&quot;text_align&quot;:&quot;cm&quot;,&quot;text_direction&quot;:&quot;horizontal&quot;,&quot;chip_types&quot;:[&quot;header&quot;]},{&quot;fill_id&quot;:&quot;a4674e56a66a40bc8e1c4bbe660901b2&quot;,&quot;fill_align&quot;:&quot;cm&quot;,&quot;text_align&quot;:&quot;lm&quot;,&quot;text_direction&quot;:&quot;horizontal&quot;,&quot;chip_types&quot;:[&quot;text&quot;]}]]"/>
  <p:tag name="KSO_WM_CHIP_XID" val="5ef20ba6a491bb0086638aed"/>
  <p:tag name="KSO_WM_CHIP_GROUPID" val="5ef20ba6a491bb0086638aec"/>
  <p:tag name="KSO_WM_SLIDE_BK_DARK_LIGHT" val="2"/>
  <p:tag name="KSO_WM_SLIDE_BACKGROUND_TYPE" val="general"/>
  <p:tag name="KSO_WM_SLIDE_SUPPORT_FEATURE_TYPE" val="0"/>
  <p:tag name="KSO_WM_TEMPLATE_ASSEMBLE_XID" val="5ef53fdaea5a3ac527a18955"/>
  <p:tag name="KSO_WM_TEMPLATE_ASSEMBLE_GROUPID" val="5ef53fdaea5a3ac527a1895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299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07299"/>
  <p:tag name="KSO_WM_UNIT_VALUE" val="742"/>
  <p:tag name="KSO_WM_TEMPLATE_ASSEMBLE_XID" val="5eecbaf6a758c1ec0b708b03"/>
  <p:tag name="KSO_WM_TEMPLATE_ASSEMBLE_GROUPID" val="5eecbaf6a758c1ec0b708b0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8617_1*i*2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b24a3fdc625b4e81b9299f6c6025e205&quot;,&quot;X&quot;:{&quot;Pos&quot;:1},&quot;Y&quot;:{&quot;Pos&quot;:1}}}"/>
  <p:tag name="KSO_WM_UNIT_PLACING_PICTURE_MD4" val="0"/>
  <p:tag name="KSO_WM_UNIT_DEC_AREA_ID" val="400bf50444174e748eaa92dc8ea17832"/>
  <p:tag name="KSO_WM_CHIP_GROUPID" val="5ef20ba6a491bb0086638aec"/>
  <p:tag name="KSO_WM_CHIP_XID" val="5ef20ba6a491bb0086638aed"/>
  <p:tag name="KSO_WM_UNIT_FILL_FORE_SCHEMECOLOR_INDEX_BRIGHTNESS" val="0"/>
  <p:tag name="KSO_WM_UNIT_FILL_FORE_SCHEMECOLOR_INDEX" val="14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14"/>
  <p:tag name="KSO_WM_UNIT_TEXT_FILL_TYPE" val="1"/>
  <p:tag name="KSO_WM_UNIT_VALUE" val="867"/>
  <p:tag name="KSO_WM_TEMPLATE_ASSEMBLE_XID" val="5ef53fdaea5a3ac527a18955"/>
  <p:tag name="KSO_WM_TEMPLATE_ASSEMBLE_GROUPID" val="5ef53fdaea5a3ac527a18955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8617_1*a*1"/>
  <p:tag name="KSO_WM_TEMPLATE_CATEGORY" val="diagram"/>
  <p:tag name="KSO_WM_TEMPLATE_INDEX" val="2020861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0124ee694d7474fb6c22545fda496ba"/>
  <p:tag name="KSO_WM_ASSEMBLE_CHIP_INDEX" val="4448a82b24654182868b37c953919358"/>
  <p:tag name="KSO_WM_UNIT_TEXT_FILL_FORE_SCHEMECOLOR_INDEX_BRIGHTNESS" val="0"/>
  <p:tag name="KSO_WM_UNIT_TEXT_FILL_FORE_SCHEMECOLOR_INDEX" val="13"/>
  <p:tag name="KSO_WM_UNIT_TEXT_FILL_TYPE" val="1"/>
  <p:tag name="KSO_WM_TEMPLATE_ASSEMBLE_XID" val="5ef53fdaea5a3ac527a18955"/>
  <p:tag name="KSO_WM_TEMPLATE_ASSEMBLE_GROUPID" val="5ef53fdaea5a3ac527a18955"/>
  <p:tag name="KSO_WM_UNIT_SMARTLAYOUT_COMPRESS_INFO" val="{&#10;    &quot;id&quot;: &quot;2020-06-26T08:22:50&quot;,&#10;    &quot;max&quot;: 0,&#10;    &quot;topChanged&quot;: 0&#10;}&#10;"/>
  <p:tag name="KSO_WM_UNIT_LAST_MAX_FONTSIZE" val="600"/>
</p:tagLst>
</file>

<file path=ppt/theme/theme1.xml><?xml version="1.0" encoding="utf-8"?>
<a:theme xmlns:a="http://schemas.openxmlformats.org/drawingml/2006/main" name="111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111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3235</Words>
  <Application>WPS 演示</Application>
  <PresentationFormat>全屏显示(16:9)</PresentationFormat>
  <Paragraphs>147</Paragraphs>
  <Slides>15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思源黑体 CN Normal</vt:lpstr>
      <vt:lpstr>黑体</vt:lpstr>
      <vt:lpstr>微软雅黑</vt:lpstr>
      <vt:lpstr>Segoe UI</vt:lpstr>
      <vt:lpstr>Impact</vt:lpstr>
      <vt:lpstr>Arial Unicode MS</vt:lpstr>
      <vt:lpstr>Franklin Gothic Medium</vt:lpstr>
      <vt:lpstr>Calibri</vt:lpstr>
      <vt:lpstr>111</vt:lpstr>
      <vt:lpstr>1_111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简约实用毕业论文答辩动态PPT模板</dc:title>
  <dc:creator/>
  <cp:keywords>12sc.taobao.com</cp:keywords>
  <dc:description>12sc.taobao.com</dc:description>
  <dc:subject>12sc.taobao.com</dc:subject>
  <cp:category>12sc.taobao.com</cp:category>
  <cp:lastModifiedBy>请叫我@万先生</cp:lastModifiedBy>
  <cp:revision>130</cp:revision>
  <dcterms:created xsi:type="dcterms:W3CDTF">2015-01-23T04:02:00Z</dcterms:created>
  <dcterms:modified xsi:type="dcterms:W3CDTF">2020-08-28T07:52:34Z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