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21" r:id="rId2"/>
    <p:sldId id="320" r:id="rId3"/>
    <p:sldId id="286" r:id="rId4"/>
    <p:sldId id="287" r:id="rId5"/>
    <p:sldId id="288" r:id="rId6"/>
    <p:sldId id="317" r:id="rId7"/>
    <p:sldId id="289" r:id="rId8"/>
    <p:sldId id="318" r:id="rId9"/>
    <p:sldId id="290" r:id="rId10"/>
    <p:sldId id="319" r:id="rId11"/>
    <p:sldId id="291" r:id="rId12"/>
    <p:sldId id="292" r:id="rId13"/>
    <p:sldId id="293"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1" r:id="rId30"/>
    <p:sldId id="312" r:id="rId31"/>
    <p:sldId id="313" r:id="rId32"/>
    <p:sldId id="314" r:id="rId33"/>
    <p:sldId id="315" r:id="rId34"/>
    <p:sldId id="31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02572-5AEC-4AFB-9506-EBF2B9455E4F}" type="datetimeFigureOut">
              <a:rPr lang="zh-CN" altLang="en-US" smtClean="0"/>
              <a:t>2020/8/28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EEC5F-EC57-469C-8A05-5C8DEAB78B9C}" type="slidenum">
              <a:rPr lang="zh-CN" altLang="en-US" smtClean="0"/>
              <a:t>‹#›</a:t>
            </a:fld>
            <a:endParaRPr lang="zh-CN" altLang="en-US"/>
          </a:p>
        </p:txBody>
      </p:sp>
    </p:spTree>
    <p:extLst>
      <p:ext uri="{BB962C8B-B14F-4D97-AF65-F5344CB8AC3E}">
        <p14:creationId xmlns:p14="http://schemas.microsoft.com/office/powerpoint/2010/main" val="59819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CF7AA1-EA52-4974-B80D-FB5D3F29492B}" type="slidenum">
              <a:rPr lang="zh-CN" altLang="en-US" smtClean="0"/>
              <a:t>2</a:t>
            </a:fld>
            <a:endParaRPr lang="zh-CN" altLang="en-US"/>
          </a:p>
        </p:txBody>
      </p:sp>
    </p:spTree>
    <p:extLst>
      <p:ext uri="{BB962C8B-B14F-4D97-AF65-F5344CB8AC3E}">
        <p14:creationId xmlns:p14="http://schemas.microsoft.com/office/powerpoint/2010/main" val="349672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735803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62692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86165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33856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007203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55383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340551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099847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4243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31181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629908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89261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09110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644403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097790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507527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1872426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137428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513738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3142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27676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444413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331760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742174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679846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400146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69785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95448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47380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4746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9894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06364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36678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94319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414780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60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35943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48999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196435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32132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10082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47191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214133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175F211-5E0B-4A44-802B-8765F89CFAF6}"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174673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5F211-5E0B-4A44-802B-8765F89CFAF6}" type="datetimeFigureOut">
              <a:rPr lang="zh-CN" altLang="en-US" smtClean="0"/>
              <a:t>2020/8/28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C6071-E055-443A-8242-FE657DFD1006}" type="slidenum">
              <a:rPr lang="zh-CN" altLang="en-US" smtClean="0"/>
              <a:t>‹#›</a:t>
            </a:fld>
            <a:endParaRPr lang="zh-CN" altLang="en-US"/>
          </a:p>
        </p:txBody>
      </p:sp>
    </p:spTree>
    <p:extLst>
      <p:ext uri="{BB962C8B-B14F-4D97-AF65-F5344CB8AC3E}">
        <p14:creationId xmlns:p14="http://schemas.microsoft.com/office/powerpoint/2010/main" val="33602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FC68FC1-77C0-4436-9F4F-E90F2CC04FB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9948" r="8038"/>
          <a:stretch/>
        </p:blipFill>
        <p:spPr>
          <a:xfrm>
            <a:off x="5009115" y="0"/>
            <a:ext cx="7182884" cy="6858000"/>
          </a:xfrm>
          <a:prstGeom prst="rect">
            <a:avLst/>
          </a:prstGeom>
        </p:spPr>
      </p:pic>
      <p:sp>
        <p:nvSpPr>
          <p:cNvPr id="5" name="文本框 4">
            <a:extLst>
              <a:ext uri="{FF2B5EF4-FFF2-40B4-BE49-F238E27FC236}">
                <a16:creationId xmlns:a16="http://schemas.microsoft.com/office/drawing/2014/main" id="{009BAB1D-4586-4674-89D7-5D028F17FE07}"/>
              </a:ext>
            </a:extLst>
          </p:cNvPr>
          <p:cNvSpPr txBox="1"/>
          <p:nvPr/>
        </p:nvSpPr>
        <p:spPr>
          <a:xfrm>
            <a:off x="723900" y="2052537"/>
            <a:ext cx="6696075" cy="1015663"/>
          </a:xfrm>
          <a:prstGeom prst="rect">
            <a:avLst/>
          </a:prstGeom>
          <a:noFill/>
        </p:spPr>
        <p:txBody>
          <a:bodyPr wrap="square" rtlCol="0">
            <a:spAutoFit/>
          </a:bodyPr>
          <a:lstStyle/>
          <a:p>
            <a:r>
              <a:rPr lang="en-US" altLang="zh-CN" sz="6000" b="1" spc="300" dirty="0" smtClean="0">
                <a:solidFill>
                  <a:schemeClr val="tx2"/>
                </a:solidFill>
                <a:latin typeface="Calibri" panose="020F0502020204030204" pitchFamily="34" charset="0"/>
                <a:ea typeface="微软雅黑" panose="020B0503020204020204" pitchFamily="34" charset="-122"/>
                <a:cs typeface="方正兰亭细黑_GBK_M" panose="02010600010101010101" pitchFamily="2" charset="2"/>
                <a:sym typeface="Calibri" panose="020F0502020204030204" pitchFamily="34" charset="0"/>
              </a:rPr>
              <a:t>JAVA</a:t>
            </a:r>
            <a:r>
              <a:rPr lang="zh-CN" altLang="en-US" sz="6000" b="1" spc="300" dirty="0" smtClean="0">
                <a:solidFill>
                  <a:schemeClr val="tx2"/>
                </a:solidFill>
                <a:latin typeface="Calibri" panose="020F0502020204030204" pitchFamily="34" charset="0"/>
                <a:ea typeface="微软雅黑" panose="020B0503020204020204" pitchFamily="34" charset="-122"/>
                <a:cs typeface="方正兰亭细黑_GBK_M" panose="02010600010101010101" pitchFamily="2" charset="2"/>
                <a:sym typeface="Calibri" panose="020F0502020204030204" pitchFamily="34" charset="0"/>
              </a:rPr>
              <a:t>开发规范</a:t>
            </a:r>
            <a:endParaRPr lang="zh-CN" altLang="en-US" sz="6000" b="1" spc="300" dirty="0">
              <a:solidFill>
                <a:schemeClr val="tx2"/>
              </a:solidFill>
              <a:latin typeface="Calibri" panose="020F0502020204030204" pitchFamily="34" charset="0"/>
              <a:ea typeface="微软雅黑" panose="020B0503020204020204" pitchFamily="34" charset="-122"/>
              <a:cs typeface="方正兰亭细黑_GBK_M" panose="02010600010101010101" pitchFamily="2" charset="2"/>
              <a:sym typeface="Calibri" panose="020F0502020204030204" pitchFamily="34" charset="0"/>
            </a:endParaRPr>
          </a:p>
        </p:txBody>
      </p:sp>
      <p:cxnSp>
        <p:nvCxnSpPr>
          <p:cNvPr id="6" name="原创设计师QQ69613753    _4">
            <a:extLst>
              <a:ext uri="{FF2B5EF4-FFF2-40B4-BE49-F238E27FC236}">
                <a16:creationId xmlns:a16="http://schemas.microsoft.com/office/drawing/2014/main" id="{A3890ECD-007C-4280-9F00-38F61E75A08C}"/>
              </a:ext>
            </a:extLst>
          </p:cNvPr>
          <p:cNvCxnSpPr>
            <a:cxnSpLocks/>
          </p:cNvCxnSpPr>
          <p:nvPr/>
        </p:nvCxnSpPr>
        <p:spPr>
          <a:xfrm>
            <a:off x="868681" y="3211472"/>
            <a:ext cx="622155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9">
            <a:extLst>
              <a:ext uri="{FF2B5EF4-FFF2-40B4-BE49-F238E27FC236}">
                <a16:creationId xmlns:a16="http://schemas.microsoft.com/office/drawing/2014/main" id="{8D7915E2-2722-4661-B705-82ECF1BC6FEF}"/>
              </a:ext>
            </a:extLst>
          </p:cNvPr>
          <p:cNvSpPr>
            <a:spLocks noChangeArrowheads="1"/>
          </p:cNvSpPr>
          <p:nvPr/>
        </p:nvSpPr>
        <p:spPr bwMode="auto">
          <a:xfrm>
            <a:off x="795734" y="3280049"/>
            <a:ext cx="6500417"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600" dirty="0" smtClean="0">
                <a:ea typeface="微软雅黑" panose="020B0503020204020204" pitchFamily="34" charset="-122"/>
                <a:sym typeface="Calibri" panose="020F0502020204030204" pitchFamily="34" charset="0"/>
              </a:rPr>
              <a:t>基于阿里编码规约与行内开发手册</a:t>
            </a:r>
            <a:endParaRPr lang="en-US" altLang="zh-CN" sz="1600" dirty="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4152778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2" y="317582"/>
            <a:ext cx="9107341"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三</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代码</a:t>
            </a:r>
            <a:r>
              <a:rPr lang="zh-CN" altLang="en-US" sz="2800" b="1" dirty="0" smtClean="0">
                <a:solidFill>
                  <a:schemeClr val="tx2"/>
                </a:solidFill>
                <a:latin typeface="Calibri" panose="020F0502020204030204" pitchFamily="34" charset="0"/>
                <a:ea typeface="微软雅黑" panose="020B0503020204020204" pitchFamily="34" charset="-122"/>
              </a:rPr>
              <a:t>格式</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04948" y="1098598"/>
            <a:ext cx="11351623" cy="5632311"/>
          </a:xfrm>
          <a:prstGeom prst="rect">
            <a:avLst/>
          </a:prstGeom>
          <a:noFill/>
        </p:spPr>
        <p:txBody>
          <a:bodyPr wrap="square" rtlCol="0">
            <a:spAutoFit/>
          </a:bodyPr>
          <a:lstStyle/>
          <a:p>
            <a:r>
              <a:rPr lang="en-US" altLang="zh-CN" dirty="0" smtClean="0"/>
              <a:t>5. 【</a:t>
            </a:r>
            <a:r>
              <a:rPr lang="zh-CN" altLang="en-US" dirty="0" smtClean="0"/>
              <a:t>强制</a:t>
            </a:r>
            <a:r>
              <a:rPr lang="en-US" altLang="zh-CN" dirty="0" smtClean="0"/>
              <a:t>】</a:t>
            </a:r>
            <a:r>
              <a:rPr lang="zh-CN" altLang="en-US" dirty="0" smtClean="0"/>
              <a:t>采用 </a:t>
            </a:r>
            <a:r>
              <a:rPr lang="en-US" altLang="zh-CN" dirty="0" smtClean="0"/>
              <a:t>4 </a:t>
            </a:r>
            <a:r>
              <a:rPr lang="zh-CN" altLang="en-US" dirty="0" smtClean="0"/>
              <a:t>个空格缩进，禁止使用 </a:t>
            </a:r>
            <a:r>
              <a:rPr lang="en-US" altLang="zh-CN" dirty="0" smtClean="0"/>
              <a:t>tab </a:t>
            </a:r>
            <a:r>
              <a:rPr lang="zh-CN" altLang="en-US" dirty="0" smtClean="0"/>
              <a:t>字符。 说明：如果使用 </a:t>
            </a:r>
            <a:r>
              <a:rPr lang="en-US" altLang="zh-CN" dirty="0" smtClean="0"/>
              <a:t>tab </a:t>
            </a:r>
            <a:r>
              <a:rPr lang="zh-CN" altLang="en-US" dirty="0" smtClean="0"/>
              <a:t>缩进，必须设置 </a:t>
            </a:r>
            <a:r>
              <a:rPr lang="en-US" altLang="zh-CN" dirty="0" smtClean="0"/>
              <a:t>1 </a:t>
            </a:r>
            <a:r>
              <a:rPr lang="zh-CN" altLang="en-US" dirty="0" smtClean="0"/>
              <a:t>个 </a:t>
            </a:r>
            <a:r>
              <a:rPr lang="en-US" altLang="zh-CN" dirty="0" smtClean="0"/>
              <a:t>tab </a:t>
            </a:r>
            <a:r>
              <a:rPr lang="zh-CN" altLang="en-US" dirty="0" smtClean="0"/>
              <a:t>为 </a:t>
            </a:r>
            <a:r>
              <a:rPr lang="en-US" altLang="zh-CN" dirty="0" smtClean="0"/>
              <a:t>4 </a:t>
            </a:r>
            <a:r>
              <a:rPr lang="zh-CN" altLang="en-US" dirty="0" smtClean="0"/>
              <a:t>个空格。</a:t>
            </a:r>
            <a:r>
              <a:rPr lang="en-US" altLang="zh-CN" dirty="0" smtClean="0"/>
              <a:t>IDEA </a:t>
            </a:r>
            <a:r>
              <a:rPr lang="zh-CN" altLang="en-US" dirty="0" smtClean="0"/>
              <a:t>设置 </a:t>
            </a:r>
            <a:r>
              <a:rPr lang="en-US" altLang="zh-CN" dirty="0" smtClean="0"/>
              <a:t>tab </a:t>
            </a:r>
            <a:r>
              <a:rPr lang="zh-CN" altLang="en-US" dirty="0" smtClean="0"/>
              <a:t>为 </a:t>
            </a:r>
            <a:r>
              <a:rPr lang="en-US" altLang="zh-CN" dirty="0" smtClean="0"/>
              <a:t>4 </a:t>
            </a:r>
            <a:r>
              <a:rPr lang="zh-CN" altLang="en-US" dirty="0" smtClean="0"/>
              <a:t>个空格时， 请勿勾选 </a:t>
            </a:r>
            <a:r>
              <a:rPr lang="en-US" altLang="zh-CN" dirty="0" smtClean="0"/>
              <a:t>Use tab character</a:t>
            </a:r>
            <a:r>
              <a:rPr lang="zh-CN" altLang="en-US" dirty="0" smtClean="0"/>
              <a:t>；而在 </a:t>
            </a:r>
            <a:r>
              <a:rPr lang="en-US" altLang="zh-CN" dirty="0" smtClean="0"/>
              <a:t>eclipse </a:t>
            </a:r>
            <a:r>
              <a:rPr lang="zh-CN" altLang="en-US" dirty="0" smtClean="0"/>
              <a:t>中，必须勾选 </a:t>
            </a:r>
            <a:r>
              <a:rPr lang="en-US" altLang="zh-CN" dirty="0" smtClean="0"/>
              <a:t>insert spaces for tabs</a:t>
            </a:r>
            <a:r>
              <a:rPr lang="zh-CN" altLang="en-US" dirty="0" smtClean="0"/>
              <a:t>。 正例： （涉及 </a:t>
            </a:r>
            <a:r>
              <a:rPr lang="en-US" altLang="zh-CN" dirty="0" smtClean="0"/>
              <a:t>1-5 </a:t>
            </a:r>
            <a:r>
              <a:rPr lang="zh-CN" altLang="en-US" dirty="0" smtClean="0"/>
              <a:t>点） </a:t>
            </a:r>
            <a:endParaRPr lang="en-US" altLang="zh-CN" dirty="0" smtClean="0"/>
          </a:p>
          <a:p>
            <a:r>
              <a:rPr lang="en-US" altLang="zh-CN" dirty="0" smtClean="0"/>
              <a:t>public static void main(String[] args) { </a:t>
            </a:r>
          </a:p>
          <a:p>
            <a:r>
              <a:rPr lang="en-US" altLang="zh-CN" dirty="0" smtClean="0"/>
              <a:t> // </a:t>
            </a:r>
            <a:r>
              <a:rPr lang="zh-CN" altLang="en-US" dirty="0" smtClean="0"/>
              <a:t>缩进 </a:t>
            </a:r>
            <a:r>
              <a:rPr lang="en-US" altLang="zh-CN" dirty="0" smtClean="0"/>
              <a:t>4 </a:t>
            </a:r>
            <a:r>
              <a:rPr lang="zh-CN" altLang="en-US" dirty="0" smtClean="0"/>
              <a:t>个空格 </a:t>
            </a:r>
            <a:endParaRPr lang="en-US" altLang="zh-CN" dirty="0" smtClean="0"/>
          </a:p>
          <a:p>
            <a:r>
              <a:rPr lang="en-US" altLang="zh-CN" dirty="0" smtClean="0"/>
              <a:t>    String say = "hello";</a:t>
            </a:r>
          </a:p>
          <a:p>
            <a:r>
              <a:rPr lang="en-US" altLang="zh-CN" dirty="0" smtClean="0"/>
              <a:t> // </a:t>
            </a:r>
            <a:r>
              <a:rPr lang="zh-CN" altLang="en-US" dirty="0" smtClean="0"/>
              <a:t>运算符的左右必须有一个空格 </a:t>
            </a:r>
            <a:endParaRPr lang="en-US" altLang="zh-CN" dirty="0" smtClean="0"/>
          </a:p>
          <a:p>
            <a:r>
              <a:rPr lang="en-US" altLang="zh-CN" dirty="0" smtClean="0"/>
              <a:t>    </a:t>
            </a:r>
            <a:r>
              <a:rPr lang="en-US" altLang="zh-CN" dirty="0" err="1" smtClean="0"/>
              <a:t>int</a:t>
            </a:r>
            <a:r>
              <a:rPr lang="en-US" altLang="zh-CN" dirty="0" smtClean="0"/>
              <a:t> flag = 0; </a:t>
            </a:r>
          </a:p>
          <a:p>
            <a:r>
              <a:rPr lang="en-US" altLang="zh-CN" dirty="0" smtClean="0"/>
              <a:t> // </a:t>
            </a:r>
            <a:r>
              <a:rPr lang="zh-CN" altLang="en-US" dirty="0" smtClean="0"/>
              <a:t>关键词 </a:t>
            </a:r>
            <a:r>
              <a:rPr lang="en-US" altLang="zh-CN" dirty="0" smtClean="0"/>
              <a:t>if </a:t>
            </a:r>
            <a:r>
              <a:rPr lang="zh-CN" altLang="en-US" dirty="0" smtClean="0"/>
              <a:t>与括号之间必须有一个空格，括号内的 </a:t>
            </a:r>
            <a:r>
              <a:rPr lang="en-US" altLang="zh-CN" dirty="0" smtClean="0"/>
              <a:t>f </a:t>
            </a:r>
            <a:r>
              <a:rPr lang="zh-CN" altLang="en-US" dirty="0" smtClean="0"/>
              <a:t>与左括号，</a:t>
            </a:r>
            <a:r>
              <a:rPr lang="en-US" altLang="zh-CN" dirty="0" smtClean="0"/>
              <a:t>0 </a:t>
            </a:r>
            <a:r>
              <a:rPr lang="zh-CN" altLang="en-US" dirty="0" smtClean="0"/>
              <a:t>与右括号不需要空格 </a:t>
            </a:r>
            <a:endParaRPr lang="en-US" altLang="zh-CN" dirty="0" smtClean="0"/>
          </a:p>
          <a:p>
            <a:r>
              <a:rPr lang="en-US" altLang="zh-CN" dirty="0" smtClean="0"/>
              <a:t>    if (flag == 0) { // </a:t>
            </a:r>
            <a:r>
              <a:rPr lang="zh-CN" altLang="en-US" dirty="0" smtClean="0"/>
              <a:t>左大括号前加空格且不换行；左大括号后换行 </a:t>
            </a:r>
            <a:endParaRPr lang="en-US" altLang="zh-CN" dirty="0" smtClean="0"/>
          </a:p>
          <a:p>
            <a:r>
              <a:rPr lang="en-US" altLang="zh-CN" dirty="0" smtClean="0"/>
              <a:t>        </a:t>
            </a:r>
            <a:r>
              <a:rPr lang="en-US" altLang="zh-CN" dirty="0" err="1" smtClean="0"/>
              <a:t>System.out.println</a:t>
            </a:r>
            <a:r>
              <a:rPr lang="en-US" altLang="zh-CN" dirty="0" smtClean="0"/>
              <a:t>(say); </a:t>
            </a:r>
          </a:p>
          <a:p>
            <a:r>
              <a:rPr lang="en-US" altLang="zh-CN" dirty="0" smtClean="0"/>
              <a:t>    } </a:t>
            </a:r>
          </a:p>
          <a:p>
            <a:r>
              <a:rPr lang="en-US" altLang="zh-CN" dirty="0" smtClean="0"/>
              <a:t>    if (flag == 1) { </a:t>
            </a:r>
          </a:p>
          <a:p>
            <a:r>
              <a:rPr lang="en-US" altLang="zh-CN" dirty="0" smtClean="0"/>
              <a:t>        </a:t>
            </a:r>
            <a:r>
              <a:rPr lang="en-US" altLang="zh-CN" dirty="0" err="1" smtClean="0"/>
              <a:t>System.out.println</a:t>
            </a:r>
            <a:r>
              <a:rPr lang="en-US" altLang="zh-CN" dirty="0" smtClean="0"/>
              <a:t>("world"); </a:t>
            </a:r>
          </a:p>
          <a:p>
            <a:r>
              <a:rPr lang="en-US" altLang="zh-CN" dirty="0" smtClean="0"/>
              <a:t>        // </a:t>
            </a:r>
            <a:r>
              <a:rPr lang="zh-CN" altLang="en-US" dirty="0" smtClean="0"/>
              <a:t>右大括号前换行，右大括号后有 </a:t>
            </a:r>
            <a:r>
              <a:rPr lang="en-US" altLang="zh-CN" dirty="0" smtClean="0"/>
              <a:t>else</a:t>
            </a:r>
            <a:r>
              <a:rPr lang="zh-CN" altLang="en-US" dirty="0" smtClean="0"/>
              <a:t>，不用换行 </a:t>
            </a:r>
            <a:endParaRPr lang="en-US" altLang="zh-CN" dirty="0" smtClean="0"/>
          </a:p>
          <a:p>
            <a:r>
              <a:rPr lang="en-US" altLang="zh-CN" dirty="0" smtClean="0"/>
              <a:t>     } else { </a:t>
            </a:r>
          </a:p>
          <a:p>
            <a:r>
              <a:rPr lang="en-US" altLang="zh-CN" dirty="0" smtClean="0"/>
              <a:t>        </a:t>
            </a:r>
            <a:r>
              <a:rPr lang="en-US" altLang="zh-CN" dirty="0" err="1" smtClean="0"/>
              <a:t>System.out.println</a:t>
            </a:r>
            <a:r>
              <a:rPr lang="en-US" altLang="zh-CN" dirty="0" smtClean="0"/>
              <a:t>("ok"); </a:t>
            </a:r>
          </a:p>
          <a:p>
            <a:r>
              <a:rPr lang="en-US" altLang="zh-CN" dirty="0" smtClean="0"/>
              <a:t>       // </a:t>
            </a:r>
            <a:r>
              <a:rPr lang="zh-CN" altLang="en-US" dirty="0" smtClean="0"/>
              <a:t>在右大括号后直接结束，则必须换行 </a:t>
            </a:r>
            <a:endParaRPr lang="en-US" altLang="zh-CN" dirty="0" smtClean="0"/>
          </a:p>
          <a:p>
            <a:r>
              <a:rPr lang="en-US" altLang="zh-CN" dirty="0" smtClean="0"/>
              <a:t>     } </a:t>
            </a:r>
          </a:p>
          <a:p>
            <a:r>
              <a:rPr lang="en-US" altLang="zh-CN" dirty="0" smtClean="0"/>
              <a:t>} </a:t>
            </a:r>
          </a:p>
        </p:txBody>
      </p:sp>
    </p:spTree>
    <p:extLst>
      <p:ext uri="{BB962C8B-B14F-4D97-AF65-F5344CB8AC3E}">
        <p14:creationId xmlns:p14="http://schemas.microsoft.com/office/powerpoint/2010/main" val="79602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三</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代码格式</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072472"/>
            <a:ext cx="11351623" cy="5355312"/>
          </a:xfrm>
          <a:prstGeom prst="rect">
            <a:avLst/>
          </a:prstGeom>
          <a:noFill/>
        </p:spPr>
        <p:txBody>
          <a:bodyPr wrap="square" rtlCol="0">
            <a:spAutoFit/>
          </a:bodyPr>
          <a:lstStyle/>
          <a:p>
            <a:r>
              <a:rPr lang="en-US" altLang="zh-CN" dirty="0" smtClean="0"/>
              <a:t>6. 【</a:t>
            </a:r>
            <a:r>
              <a:rPr lang="zh-CN" altLang="en-US" dirty="0" smtClean="0"/>
              <a:t>强制</a:t>
            </a:r>
            <a:r>
              <a:rPr lang="en-US" altLang="zh-CN" dirty="0" smtClean="0"/>
              <a:t>】</a:t>
            </a:r>
            <a:r>
              <a:rPr lang="zh-CN" altLang="en-US" dirty="0" smtClean="0"/>
              <a:t>注释的双斜线与注释内容之间有且仅有一个空格。 </a:t>
            </a:r>
            <a:endParaRPr lang="en-US" altLang="zh-CN" dirty="0" smtClean="0"/>
          </a:p>
          <a:p>
            <a:r>
              <a:rPr lang="zh-CN" altLang="en-US" dirty="0" smtClean="0"/>
              <a:t>正例：</a:t>
            </a:r>
            <a:r>
              <a:rPr lang="en-US" altLang="zh-CN" dirty="0" smtClean="0"/>
              <a:t>// </a:t>
            </a:r>
            <a:r>
              <a:rPr lang="zh-CN" altLang="en-US" dirty="0" smtClean="0"/>
              <a:t>注释内容，注意在</a:t>
            </a:r>
            <a:r>
              <a:rPr lang="en-US" altLang="zh-CN" dirty="0" smtClean="0"/>
              <a:t>//</a:t>
            </a:r>
            <a:r>
              <a:rPr lang="zh-CN" altLang="en-US" dirty="0" smtClean="0"/>
              <a:t>和注释内容之间有一个空格。 </a:t>
            </a:r>
            <a:endParaRPr lang="en-US" altLang="zh-CN" dirty="0" smtClean="0"/>
          </a:p>
          <a:p>
            <a:r>
              <a:rPr lang="en-US" altLang="zh-CN" dirty="0" smtClean="0"/>
              <a:t>7. 【</a:t>
            </a:r>
            <a:r>
              <a:rPr lang="zh-CN" altLang="en-US" dirty="0" smtClean="0"/>
              <a:t>强制</a:t>
            </a:r>
            <a:r>
              <a:rPr lang="en-US" altLang="zh-CN" dirty="0" smtClean="0"/>
              <a:t>】</a:t>
            </a:r>
            <a:r>
              <a:rPr lang="zh-CN" altLang="en-US" dirty="0" smtClean="0"/>
              <a:t>单行字符数限制不超过 </a:t>
            </a:r>
            <a:r>
              <a:rPr lang="en-US" altLang="zh-CN" dirty="0" smtClean="0"/>
              <a:t>120 </a:t>
            </a:r>
            <a:r>
              <a:rPr lang="zh-CN" altLang="en-US" dirty="0" smtClean="0"/>
              <a:t>个，超出需要换行，换行时遵循如下原则： </a:t>
            </a:r>
            <a:endParaRPr lang="en-US" altLang="zh-CN" dirty="0" smtClean="0"/>
          </a:p>
          <a:p>
            <a:r>
              <a:rPr lang="en-US" altLang="zh-CN" dirty="0" smtClean="0"/>
              <a:t>1</a:t>
            </a:r>
            <a:r>
              <a:rPr lang="zh-CN" altLang="en-US" dirty="0" smtClean="0"/>
              <a:t>） 第二行相对第一行缩进 </a:t>
            </a:r>
            <a:r>
              <a:rPr lang="en-US" altLang="zh-CN" dirty="0" smtClean="0"/>
              <a:t>4 </a:t>
            </a:r>
            <a:r>
              <a:rPr lang="zh-CN" altLang="en-US" dirty="0" smtClean="0"/>
              <a:t>个空格，从第三行开始，不再继续缩进，参考示例。</a:t>
            </a:r>
            <a:endParaRPr lang="en-US" altLang="zh-CN" dirty="0" smtClean="0"/>
          </a:p>
          <a:p>
            <a:r>
              <a:rPr lang="en-US" altLang="zh-CN" dirty="0" smtClean="0"/>
              <a:t>2</a:t>
            </a:r>
            <a:r>
              <a:rPr lang="zh-CN" altLang="en-US" dirty="0" smtClean="0"/>
              <a:t>） 运算符与下文一起换行。 </a:t>
            </a:r>
            <a:endParaRPr lang="en-US" altLang="zh-CN" dirty="0" smtClean="0"/>
          </a:p>
          <a:p>
            <a:r>
              <a:rPr lang="en-US" altLang="zh-CN" dirty="0" smtClean="0"/>
              <a:t>3</a:t>
            </a:r>
            <a:r>
              <a:rPr lang="zh-CN" altLang="en-US" dirty="0" smtClean="0"/>
              <a:t>） 方法调用的点符号与下文一起换行。 </a:t>
            </a:r>
            <a:endParaRPr lang="en-US" altLang="zh-CN" dirty="0" smtClean="0"/>
          </a:p>
          <a:p>
            <a:r>
              <a:rPr lang="en-US" altLang="zh-CN" dirty="0" smtClean="0"/>
              <a:t>4</a:t>
            </a:r>
            <a:r>
              <a:rPr lang="zh-CN" altLang="en-US" dirty="0" smtClean="0"/>
              <a:t>） 方法调用时，多个参数，需要换行时，在逗号后进行。 </a:t>
            </a:r>
            <a:endParaRPr lang="en-US" altLang="zh-CN" dirty="0" smtClean="0"/>
          </a:p>
          <a:p>
            <a:r>
              <a:rPr lang="en-US" altLang="zh-CN" dirty="0" smtClean="0"/>
              <a:t>5</a:t>
            </a:r>
            <a:r>
              <a:rPr lang="zh-CN" altLang="en-US" dirty="0" smtClean="0"/>
              <a:t>） 在括号前不要换行，见反例。 </a:t>
            </a:r>
            <a:endParaRPr lang="en-US" altLang="zh-CN" dirty="0" smtClean="0"/>
          </a:p>
          <a:p>
            <a:r>
              <a:rPr lang="zh-CN" altLang="en-US" dirty="0" smtClean="0"/>
              <a:t>正例： </a:t>
            </a:r>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 </a:t>
            </a:r>
          </a:p>
          <a:p>
            <a:r>
              <a:rPr lang="en-US" altLang="zh-CN" dirty="0" smtClean="0"/>
              <a:t>// </a:t>
            </a:r>
            <a:r>
              <a:rPr lang="zh-CN" altLang="en-US" dirty="0" smtClean="0"/>
              <a:t>超过 </a:t>
            </a:r>
            <a:r>
              <a:rPr lang="en-US" altLang="zh-CN" dirty="0" smtClean="0"/>
              <a:t>120 </a:t>
            </a:r>
            <a:r>
              <a:rPr lang="zh-CN" altLang="en-US" dirty="0" smtClean="0"/>
              <a:t>个字符的情况下，换行缩进 </a:t>
            </a:r>
            <a:r>
              <a:rPr lang="en-US" altLang="zh-CN" dirty="0" smtClean="0"/>
              <a:t>4 </a:t>
            </a:r>
            <a:r>
              <a:rPr lang="zh-CN" altLang="en-US" dirty="0" smtClean="0"/>
              <a:t>个空格，点号和方法名称一起换行 </a:t>
            </a:r>
            <a:r>
              <a:rPr lang="en-US" altLang="zh-CN" dirty="0" err="1" smtClean="0"/>
              <a:t>sb.append</a:t>
            </a:r>
            <a:r>
              <a:rPr lang="en-US" altLang="zh-CN" dirty="0" smtClean="0"/>
              <a:t>("</a:t>
            </a:r>
            <a:r>
              <a:rPr lang="en-US" altLang="zh-CN" dirty="0" err="1" smtClean="0"/>
              <a:t>zi</a:t>
            </a:r>
            <a:r>
              <a:rPr lang="en-US" altLang="zh-CN" dirty="0" smtClean="0"/>
              <a:t>").append("</a:t>
            </a:r>
            <a:r>
              <a:rPr lang="en-US" altLang="zh-CN" dirty="0" err="1" smtClean="0"/>
              <a:t>xin</a:t>
            </a:r>
            <a:r>
              <a:rPr lang="en-US" altLang="zh-CN" dirty="0" smtClean="0"/>
              <a:t>")... .append("</a:t>
            </a:r>
            <a:r>
              <a:rPr lang="en-US" altLang="zh-CN" dirty="0" err="1" smtClean="0"/>
              <a:t>huang</a:t>
            </a:r>
            <a:r>
              <a:rPr lang="en-US" altLang="zh-CN" dirty="0" smtClean="0"/>
              <a:t>")... </a:t>
            </a:r>
          </a:p>
          <a:p>
            <a:r>
              <a:rPr lang="en-US" altLang="zh-CN" dirty="0" smtClean="0"/>
              <a:t>.append("</a:t>
            </a:r>
            <a:r>
              <a:rPr lang="en-US" altLang="zh-CN" dirty="0" err="1" smtClean="0"/>
              <a:t>huang</a:t>
            </a:r>
            <a:r>
              <a:rPr lang="en-US" altLang="zh-CN" dirty="0" smtClean="0"/>
              <a:t>")... .append("</a:t>
            </a:r>
            <a:r>
              <a:rPr lang="en-US" altLang="zh-CN" dirty="0" err="1" smtClean="0"/>
              <a:t>huang</a:t>
            </a:r>
            <a:r>
              <a:rPr lang="en-US" altLang="zh-CN" dirty="0" smtClean="0"/>
              <a:t>"); </a:t>
            </a:r>
          </a:p>
          <a:p>
            <a:r>
              <a:rPr lang="zh-CN" altLang="en-US" dirty="0" smtClean="0"/>
              <a:t>反例： </a:t>
            </a:r>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 </a:t>
            </a:r>
          </a:p>
          <a:p>
            <a:r>
              <a:rPr lang="en-US" altLang="zh-CN" dirty="0" smtClean="0"/>
              <a:t>// </a:t>
            </a:r>
            <a:r>
              <a:rPr lang="zh-CN" altLang="en-US" dirty="0" smtClean="0"/>
              <a:t>超过 </a:t>
            </a:r>
            <a:r>
              <a:rPr lang="en-US" altLang="zh-CN" dirty="0" smtClean="0"/>
              <a:t>120 </a:t>
            </a:r>
            <a:r>
              <a:rPr lang="zh-CN" altLang="en-US" dirty="0" smtClean="0"/>
              <a:t>个字符的情况下，不要在括号前换行 </a:t>
            </a:r>
            <a:endParaRPr lang="en-US" altLang="zh-CN" dirty="0" smtClean="0"/>
          </a:p>
          <a:p>
            <a:r>
              <a:rPr lang="en-US" altLang="zh-CN" dirty="0" err="1" smtClean="0"/>
              <a:t>sb.append</a:t>
            </a:r>
            <a:r>
              <a:rPr lang="en-US" altLang="zh-CN" dirty="0" smtClean="0"/>
              <a:t>(“</a:t>
            </a:r>
            <a:r>
              <a:rPr lang="en-US" altLang="zh-CN" dirty="0" err="1" smtClean="0"/>
              <a:t>zi</a:t>
            </a:r>
            <a:r>
              <a:rPr lang="en-US" altLang="zh-CN" dirty="0" smtClean="0"/>
              <a:t>”).append(“</a:t>
            </a:r>
            <a:r>
              <a:rPr lang="en-US" altLang="zh-CN" dirty="0" err="1" smtClean="0"/>
              <a:t>xin</a:t>
            </a:r>
            <a:r>
              <a:rPr lang="zh-CN" altLang="en-US" dirty="0" smtClean="0"/>
              <a:t>”</a:t>
            </a:r>
            <a:endParaRPr lang="en-US" altLang="zh-CN" dirty="0" smtClean="0"/>
          </a:p>
          <a:p>
            <a:r>
              <a:rPr lang="en-US" altLang="zh-CN" dirty="0" smtClean="0"/>
              <a:t>)...append ("</a:t>
            </a:r>
            <a:r>
              <a:rPr lang="en-US" altLang="zh-CN" dirty="0" err="1" smtClean="0"/>
              <a:t>huang</a:t>
            </a:r>
            <a:r>
              <a:rPr lang="en-US" altLang="zh-CN" dirty="0" smtClean="0"/>
              <a:t>"); </a:t>
            </a:r>
          </a:p>
          <a:p>
            <a:r>
              <a:rPr lang="en-US" altLang="zh-CN" dirty="0" smtClean="0"/>
              <a:t>// </a:t>
            </a:r>
            <a:r>
              <a:rPr lang="zh-CN" altLang="en-US" dirty="0" smtClean="0"/>
              <a:t>参数很多的方法调用可能超过 </a:t>
            </a:r>
            <a:r>
              <a:rPr lang="en-US" altLang="zh-CN" dirty="0" smtClean="0"/>
              <a:t>120 </a:t>
            </a:r>
            <a:r>
              <a:rPr lang="zh-CN" altLang="en-US" dirty="0" smtClean="0"/>
              <a:t>个字符，不要在逗号前换行 </a:t>
            </a:r>
            <a:endParaRPr lang="en-US" altLang="zh-CN" dirty="0" smtClean="0"/>
          </a:p>
          <a:p>
            <a:r>
              <a:rPr lang="en-US" altLang="zh-CN" dirty="0" smtClean="0"/>
              <a:t>method(args1, args2, args3, ... </a:t>
            </a:r>
          </a:p>
          <a:p>
            <a:r>
              <a:rPr lang="en-US" altLang="zh-CN" dirty="0" smtClean="0"/>
              <a:t>, </a:t>
            </a:r>
            <a:r>
              <a:rPr lang="en-US" altLang="zh-CN" dirty="0" err="1" smtClean="0"/>
              <a:t>argsX</a:t>
            </a:r>
            <a:r>
              <a:rPr lang="en-US" altLang="zh-CN" dirty="0" smtClean="0"/>
              <a:t>); </a:t>
            </a:r>
          </a:p>
        </p:txBody>
      </p:sp>
    </p:spTree>
    <p:extLst>
      <p:ext uri="{BB962C8B-B14F-4D97-AF65-F5344CB8AC3E}">
        <p14:creationId xmlns:p14="http://schemas.microsoft.com/office/powerpoint/2010/main" val="2087977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三</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代码格式</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48639" y="948690"/>
            <a:ext cx="11351623" cy="5909310"/>
          </a:xfrm>
          <a:prstGeom prst="rect">
            <a:avLst/>
          </a:prstGeom>
          <a:noFill/>
        </p:spPr>
        <p:txBody>
          <a:bodyPr wrap="square" rtlCol="0">
            <a:spAutoFit/>
          </a:bodyPr>
          <a:lstStyle/>
          <a:p>
            <a:r>
              <a:rPr lang="en-US" altLang="zh-CN" dirty="0" smtClean="0"/>
              <a:t>8. 【</a:t>
            </a:r>
            <a:r>
              <a:rPr lang="zh-CN" altLang="en-US" dirty="0" smtClean="0"/>
              <a:t>强制</a:t>
            </a:r>
            <a:r>
              <a:rPr lang="en-US" altLang="zh-CN" dirty="0" smtClean="0"/>
              <a:t>】</a:t>
            </a:r>
            <a:r>
              <a:rPr lang="zh-CN" altLang="en-US" dirty="0" smtClean="0"/>
              <a:t>方法参数在定义和传入时，多个参数逗号后边必须加空格。 </a:t>
            </a:r>
            <a:endParaRPr lang="en-US" altLang="zh-CN" dirty="0" smtClean="0"/>
          </a:p>
          <a:p>
            <a:r>
              <a:rPr lang="zh-CN" altLang="en-US" dirty="0" smtClean="0"/>
              <a:t>正例：下例中实参的</a:t>
            </a:r>
            <a:r>
              <a:rPr lang="en-US" altLang="zh-CN" dirty="0" smtClean="0"/>
              <a:t>"a",</a:t>
            </a:r>
            <a:r>
              <a:rPr lang="zh-CN" altLang="en-US" dirty="0" smtClean="0"/>
              <a:t>后边必须要有一个空格。 </a:t>
            </a:r>
            <a:r>
              <a:rPr lang="en-US" altLang="zh-CN" dirty="0" smtClean="0"/>
              <a:t>method("a", "b", "c"); </a:t>
            </a:r>
          </a:p>
          <a:p>
            <a:r>
              <a:rPr lang="en-US" altLang="zh-CN" dirty="0" smtClean="0"/>
              <a:t>9. 【</a:t>
            </a:r>
            <a:r>
              <a:rPr lang="zh-CN" altLang="en-US" dirty="0" smtClean="0"/>
              <a:t>强制</a:t>
            </a:r>
            <a:r>
              <a:rPr lang="en-US" altLang="zh-CN" dirty="0" smtClean="0"/>
              <a:t>】IDE </a:t>
            </a:r>
            <a:r>
              <a:rPr lang="zh-CN" altLang="en-US" dirty="0" smtClean="0"/>
              <a:t>的 </a:t>
            </a:r>
            <a:r>
              <a:rPr lang="en-US" altLang="zh-CN" dirty="0" smtClean="0"/>
              <a:t>text file encoding </a:t>
            </a:r>
            <a:r>
              <a:rPr lang="zh-CN" altLang="en-US" dirty="0" smtClean="0"/>
              <a:t>设置为 </a:t>
            </a:r>
            <a:r>
              <a:rPr lang="en-US" altLang="zh-CN" dirty="0" smtClean="0"/>
              <a:t>UTF-8; IDE </a:t>
            </a:r>
            <a:r>
              <a:rPr lang="zh-CN" altLang="en-US" dirty="0" smtClean="0"/>
              <a:t>中文件的换行符使用 </a:t>
            </a:r>
            <a:r>
              <a:rPr lang="en-US" altLang="zh-CN" dirty="0" smtClean="0"/>
              <a:t>Unix </a:t>
            </a:r>
            <a:r>
              <a:rPr lang="zh-CN" altLang="en-US" dirty="0" smtClean="0"/>
              <a:t>格式， 不要使用 </a:t>
            </a:r>
            <a:r>
              <a:rPr lang="en-US" altLang="zh-CN" dirty="0" smtClean="0"/>
              <a:t>Windows </a:t>
            </a:r>
            <a:r>
              <a:rPr lang="zh-CN" altLang="en-US" dirty="0" smtClean="0"/>
              <a:t>格式。</a:t>
            </a:r>
            <a:endParaRPr lang="en-US" altLang="zh-CN" dirty="0" smtClean="0"/>
          </a:p>
          <a:p>
            <a:r>
              <a:rPr lang="en-US" altLang="zh-CN" dirty="0" smtClean="0"/>
              <a:t>10. 【</a:t>
            </a:r>
            <a:r>
              <a:rPr lang="zh-CN" altLang="en-US" dirty="0" smtClean="0"/>
              <a:t>推荐</a:t>
            </a:r>
            <a:r>
              <a:rPr lang="en-US" altLang="zh-CN" dirty="0" smtClean="0"/>
              <a:t>】</a:t>
            </a:r>
            <a:r>
              <a:rPr lang="zh-CN" altLang="en-US" dirty="0" smtClean="0"/>
              <a:t>没有必要增加若干空格来使某一行的字符与上一行对应位置的字符对齐。 </a:t>
            </a:r>
            <a:endParaRPr lang="en-US" altLang="zh-CN" dirty="0" smtClean="0"/>
          </a:p>
          <a:p>
            <a:r>
              <a:rPr lang="zh-CN" altLang="en-US" dirty="0" smtClean="0"/>
              <a:t>正例： </a:t>
            </a:r>
            <a:r>
              <a:rPr lang="en-US" altLang="zh-CN" dirty="0" err="1" smtClean="0"/>
              <a:t>int</a:t>
            </a:r>
            <a:r>
              <a:rPr lang="en-US" altLang="zh-CN" dirty="0" smtClean="0"/>
              <a:t> a = 3; </a:t>
            </a:r>
          </a:p>
          <a:p>
            <a:r>
              <a:rPr lang="en-US" altLang="zh-CN" dirty="0"/>
              <a:t> </a:t>
            </a:r>
            <a:r>
              <a:rPr lang="en-US" altLang="zh-CN" dirty="0" smtClean="0"/>
              <a:t>           long b = 4L; </a:t>
            </a:r>
          </a:p>
          <a:p>
            <a:r>
              <a:rPr lang="en-US" altLang="zh-CN" dirty="0"/>
              <a:t> </a:t>
            </a:r>
            <a:r>
              <a:rPr lang="en-US" altLang="zh-CN" dirty="0" smtClean="0"/>
              <a:t>           float c = 5F; </a:t>
            </a:r>
          </a:p>
          <a:p>
            <a:r>
              <a:rPr lang="en-US" altLang="zh-CN" dirty="0"/>
              <a:t> </a:t>
            </a:r>
            <a:r>
              <a:rPr lang="en-US" altLang="zh-CN" dirty="0" smtClean="0"/>
              <a:t>           </a:t>
            </a:r>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 </a:t>
            </a:r>
          </a:p>
          <a:p>
            <a:r>
              <a:rPr lang="zh-CN" altLang="en-US" dirty="0" smtClean="0"/>
              <a:t>说明：增加 </a:t>
            </a:r>
            <a:r>
              <a:rPr lang="en-US" altLang="zh-CN" dirty="0" err="1" smtClean="0"/>
              <a:t>sb</a:t>
            </a:r>
            <a:r>
              <a:rPr lang="en-US" altLang="zh-CN" dirty="0" smtClean="0"/>
              <a:t> </a:t>
            </a:r>
            <a:r>
              <a:rPr lang="zh-CN" altLang="en-US" dirty="0" smtClean="0"/>
              <a:t>这个变量，如果需要对齐，则给 </a:t>
            </a:r>
            <a:r>
              <a:rPr lang="en-US" altLang="zh-CN" dirty="0" smtClean="0"/>
              <a:t>a</a:t>
            </a:r>
            <a:r>
              <a:rPr lang="zh-CN" altLang="en-US" dirty="0" smtClean="0"/>
              <a:t>、</a:t>
            </a:r>
            <a:r>
              <a:rPr lang="en-US" altLang="zh-CN" dirty="0" smtClean="0"/>
              <a:t>b</a:t>
            </a:r>
            <a:r>
              <a:rPr lang="zh-CN" altLang="en-US" dirty="0" smtClean="0"/>
              <a:t>、</a:t>
            </a:r>
            <a:r>
              <a:rPr lang="en-US" altLang="zh-CN" dirty="0" smtClean="0"/>
              <a:t>c </a:t>
            </a:r>
            <a:r>
              <a:rPr lang="zh-CN" altLang="en-US" dirty="0" smtClean="0"/>
              <a:t>都要增加几个空格，在变量比较多的 情况下，是一种累赘的事情。 </a:t>
            </a:r>
            <a:endParaRPr lang="en-US" altLang="zh-CN" dirty="0" smtClean="0"/>
          </a:p>
          <a:p>
            <a:r>
              <a:rPr lang="en-US" altLang="zh-CN" dirty="0" smtClean="0"/>
              <a:t>11. 【</a:t>
            </a:r>
            <a:r>
              <a:rPr lang="zh-CN" altLang="en-US" dirty="0" smtClean="0"/>
              <a:t>推荐</a:t>
            </a:r>
            <a:r>
              <a:rPr lang="en-US" altLang="zh-CN" dirty="0" smtClean="0"/>
              <a:t>】</a:t>
            </a:r>
            <a:r>
              <a:rPr lang="zh-CN" altLang="en-US" dirty="0" smtClean="0"/>
              <a:t>方法体内的执行语句组、变量的定义语句组、不同的业务逻辑之间或者不同的语义之间插入一个空行。相同业务逻辑和语义之间不需要插入空行。 说明：没有必要插入多个空行进行隔开。</a:t>
            </a:r>
            <a:endParaRPr lang="en-US" altLang="zh-CN" dirty="0" smtClean="0"/>
          </a:p>
          <a:p>
            <a:r>
              <a:rPr lang="en-US" altLang="zh-CN" dirty="0" smtClean="0"/>
              <a:t>12. 【</a:t>
            </a:r>
            <a:r>
              <a:rPr lang="zh-CN" altLang="en-US" dirty="0" smtClean="0"/>
              <a:t>行内补充</a:t>
            </a:r>
            <a:r>
              <a:rPr lang="en-US" altLang="zh-CN" dirty="0" smtClean="0"/>
              <a:t>】</a:t>
            </a:r>
            <a:r>
              <a:rPr lang="zh-CN" altLang="en-US" dirty="0" smtClean="0"/>
              <a:t>在复杂表达式中应用括号以避免多个操作符的优先级混淆而导致的错误，即使当操作符的优先级对你来说已经很清楚的情况下，你也需要使用括号，因为你不能保证别的程序猿和你一样清楚。</a:t>
            </a:r>
            <a:endParaRPr lang="en-US" altLang="zh-CN" dirty="0" smtClean="0"/>
          </a:p>
          <a:p>
            <a:r>
              <a:rPr lang="zh-CN" altLang="en-US" dirty="0" smtClean="0"/>
              <a:t>正例：</a:t>
            </a:r>
            <a:r>
              <a:rPr lang="en-US" altLang="zh-CN" dirty="0" smtClean="0"/>
              <a:t>if ((a == b)) &amp;&amp; (c == d))</a:t>
            </a:r>
          </a:p>
          <a:p>
            <a:r>
              <a:rPr lang="zh-CN" altLang="en-US" dirty="0" smtClean="0"/>
              <a:t>反例：</a:t>
            </a:r>
            <a:r>
              <a:rPr lang="en-US" altLang="zh-CN" dirty="0" smtClean="0"/>
              <a:t>if (a == b &amp;&amp; c == d)</a:t>
            </a:r>
          </a:p>
          <a:p>
            <a:r>
              <a:rPr lang="en-US" altLang="zh-CN" dirty="0" smtClean="0"/>
              <a:t>13. 【</a:t>
            </a:r>
            <a:r>
              <a:rPr lang="zh-CN" altLang="en-US" dirty="0" smtClean="0"/>
              <a:t>行内补充</a:t>
            </a:r>
            <a:r>
              <a:rPr lang="en-US" altLang="zh-CN" dirty="0" smtClean="0"/>
              <a:t>】</a:t>
            </a:r>
            <a:r>
              <a:rPr lang="zh-CN" altLang="en-US" dirty="0" smtClean="0"/>
              <a:t>除注释之外，单个类的总行数不超过</a:t>
            </a:r>
            <a:r>
              <a:rPr lang="en-US" altLang="zh-CN" dirty="0" smtClean="0"/>
              <a:t>1000</a:t>
            </a:r>
            <a:r>
              <a:rPr lang="zh-CN" altLang="en-US" dirty="0" smtClean="0"/>
              <a:t>行，单个方法的总行数不超过</a:t>
            </a:r>
            <a:r>
              <a:rPr lang="en-US" altLang="zh-CN" dirty="0" smtClean="0"/>
              <a:t>80</a:t>
            </a:r>
            <a:r>
              <a:rPr lang="zh-CN" altLang="en-US" dirty="0" smtClean="0"/>
              <a:t>行。</a:t>
            </a:r>
            <a:endParaRPr lang="en-US" altLang="zh-CN" dirty="0" smtClean="0"/>
          </a:p>
          <a:p>
            <a:r>
              <a:rPr lang="en-US" altLang="zh-CN" dirty="0" smtClean="0"/>
              <a:t>14. 【</a:t>
            </a:r>
            <a:r>
              <a:rPr lang="zh-CN" altLang="en-US" dirty="0" smtClean="0"/>
              <a:t>行内补充</a:t>
            </a:r>
            <a:r>
              <a:rPr lang="en-US" altLang="zh-CN" dirty="0" smtClean="0"/>
              <a:t>】</a:t>
            </a:r>
            <a:r>
              <a:rPr lang="zh-CN" altLang="en-US" dirty="0" smtClean="0"/>
              <a:t>在进行强制类型转换时，右括号与强制转换值之间不需要任何空格隔开。</a:t>
            </a:r>
          </a:p>
          <a:p>
            <a:r>
              <a:rPr lang="zh-CN" altLang="en-US" dirty="0" smtClean="0"/>
              <a:t>正例：</a:t>
            </a:r>
            <a:r>
              <a:rPr lang="en-US" altLang="zh-CN" dirty="0" smtClean="0"/>
              <a:t>long first = 100L</a:t>
            </a:r>
            <a:r>
              <a:rPr lang="zh-CN" altLang="en-US" dirty="0" smtClean="0"/>
              <a:t>； </a:t>
            </a:r>
            <a:r>
              <a:rPr lang="en-US" altLang="zh-CN" dirty="0" err="1" smtClean="0"/>
              <a:t>int</a:t>
            </a:r>
            <a:r>
              <a:rPr lang="en-US" altLang="zh-CN" dirty="0" smtClean="0"/>
              <a:t> second = (</a:t>
            </a:r>
            <a:r>
              <a:rPr lang="en-US" altLang="zh-CN" dirty="0" err="1" smtClean="0"/>
              <a:t>int</a:t>
            </a:r>
            <a:r>
              <a:rPr lang="en-US" altLang="zh-CN" dirty="0" smtClean="0"/>
              <a:t>)first + 2;</a:t>
            </a:r>
            <a:endParaRPr lang="zh-CN" altLang="en-US" dirty="0" smtClean="0"/>
          </a:p>
          <a:p>
            <a:endParaRPr lang="zh-CN" altLang="en-US" dirty="0"/>
          </a:p>
        </p:txBody>
      </p:sp>
    </p:spTree>
    <p:extLst>
      <p:ext uri="{BB962C8B-B14F-4D97-AF65-F5344CB8AC3E}">
        <p14:creationId xmlns:p14="http://schemas.microsoft.com/office/powerpoint/2010/main" val="1095228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四</a:t>
            </a:r>
            <a:r>
              <a:rPr lang="en-US" altLang="zh-CN" sz="2800" b="1" dirty="0">
                <a:solidFill>
                  <a:schemeClr val="tx2"/>
                </a:solidFill>
                <a:latin typeface="Calibri" panose="020F0502020204030204" pitchFamily="34" charset="0"/>
                <a:ea typeface="微软雅黑" panose="020B0503020204020204" pitchFamily="34" charset="-122"/>
              </a:rPr>
              <a:t>)OOP </a:t>
            </a:r>
            <a:r>
              <a:rPr lang="zh-CN" altLang="en-US" sz="2800" b="1" dirty="0">
                <a:solidFill>
                  <a:schemeClr val="tx2"/>
                </a:solidFill>
                <a:latin typeface="Calibri" panose="020F0502020204030204" pitchFamily="34" charset="0"/>
                <a:ea typeface="微软雅黑" panose="020B0503020204020204" pitchFamily="34" charset="-122"/>
              </a:rPr>
              <a:t>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09451" y="1046346"/>
            <a:ext cx="11351623" cy="5632311"/>
          </a:xfrm>
          <a:prstGeom prst="rect">
            <a:avLst/>
          </a:prstGeom>
          <a:noFill/>
        </p:spPr>
        <p:txBody>
          <a:bodyPr wrap="square" rtlCol="0">
            <a:spAutoFit/>
          </a:bodyPr>
          <a:lstStyle/>
          <a:p>
            <a:r>
              <a:rPr lang="en-US" altLang="zh-CN" dirty="0" smtClean="0"/>
              <a:t>1. 【</a:t>
            </a:r>
            <a:r>
              <a:rPr lang="zh-CN" altLang="en-US" dirty="0" smtClean="0"/>
              <a:t>强制</a:t>
            </a:r>
            <a:r>
              <a:rPr lang="en-US" altLang="zh-CN" dirty="0" smtClean="0"/>
              <a:t>】</a:t>
            </a:r>
            <a:r>
              <a:rPr lang="zh-CN" altLang="en-US" dirty="0" smtClean="0"/>
              <a:t>避免通过一个类的对象引用访问此类的静态变量或静态方法，无谓增加编译器解析成本，直接用类名来访问即可。 </a:t>
            </a:r>
            <a:endParaRPr lang="en-US" altLang="zh-CN" dirty="0" smtClean="0"/>
          </a:p>
          <a:p>
            <a:r>
              <a:rPr lang="en-US" altLang="zh-CN" dirty="0" smtClean="0"/>
              <a:t>2. 【</a:t>
            </a:r>
            <a:r>
              <a:rPr lang="zh-CN" altLang="en-US" dirty="0" smtClean="0"/>
              <a:t>强制</a:t>
            </a:r>
            <a:r>
              <a:rPr lang="en-US" altLang="zh-CN" dirty="0" smtClean="0"/>
              <a:t>】</a:t>
            </a:r>
            <a:r>
              <a:rPr lang="zh-CN" altLang="en-US" dirty="0" smtClean="0"/>
              <a:t>所有的覆写方法，必须加</a:t>
            </a:r>
            <a:r>
              <a:rPr lang="en-US" altLang="zh-CN" dirty="0" smtClean="0"/>
              <a:t>@Override </a:t>
            </a:r>
            <a:r>
              <a:rPr lang="zh-CN" altLang="en-US" dirty="0" smtClean="0"/>
              <a:t>注解。 </a:t>
            </a:r>
            <a:endParaRPr lang="en-US" altLang="zh-CN" dirty="0" smtClean="0"/>
          </a:p>
          <a:p>
            <a:r>
              <a:rPr lang="zh-CN" altLang="en-US" dirty="0" smtClean="0"/>
              <a:t>说明：</a:t>
            </a:r>
            <a:r>
              <a:rPr lang="en-US" altLang="zh-CN" dirty="0" err="1" smtClean="0"/>
              <a:t>getObject</a:t>
            </a:r>
            <a:r>
              <a:rPr lang="en-US" altLang="zh-CN" dirty="0" smtClean="0"/>
              <a:t>()</a:t>
            </a:r>
            <a:r>
              <a:rPr lang="zh-CN" altLang="en-US" dirty="0" smtClean="0"/>
              <a:t>与 </a:t>
            </a:r>
            <a:r>
              <a:rPr lang="en-US" altLang="zh-CN" dirty="0" smtClean="0"/>
              <a:t>get0bject()</a:t>
            </a:r>
            <a:r>
              <a:rPr lang="zh-CN" altLang="en-US" dirty="0" smtClean="0"/>
              <a:t>的问题。一个是字母的 </a:t>
            </a:r>
            <a:r>
              <a:rPr lang="en-US" altLang="zh-CN" dirty="0" smtClean="0"/>
              <a:t>O</a:t>
            </a:r>
            <a:r>
              <a:rPr lang="zh-CN" altLang="en-US" dirty="0" smtClean="0"/>
              <a:t>，一个是数字的 </a:t>
            </a:r>
            <a:r>
              <a:rPr lang="en-US" altLang="zh-CN" dirty="0" smtClean="0"/>
              <a:t>0</a:t>
            </a:r>
            <a:r>
              <a:rPr lang="zh-CN" altLang="en-US" dirty="0" smtClean="0"/>
              <a:t>，加</a:t>
            </a:r>
            <a:r>
              <a:rPr lang="en-US" altLang="zh-CN" dirty="0" smtClean="0"/>
              <a:t>@Override </a:t>
            </a:r>
            <a:r>
              <a:rPr lang="zh-CN" altLang="en-US" dirty="0" smtClean="0"/>
              <a:t>可以准确判断是否覆盖成功。</a:t>
            </a:r>
            <a:endParaRPr lang="en-US" altLang="zh-CN" dirty="0" smtClean="0"/>
          </a:p>
          <a:p>
            <a:r>
              <a:rPr lang="en-US" altLang="zh-CN" dirty="0" smtClean="0"/>
              <a:t>3. 【</a:t>
            </a:r>
            <a:r>
              <a:rPr lang="zh-CN" altLang="en-US" dirty="0" smtClean="0"/>
              <a:t>强制</a:t>
            </a:r>
            <a:r>
              <a:rPr lang="en-US" altLang="zh-CN" dirty="0" smtClean="0"/>
              <a:t>】</a:t>
            </a:r>
            <a:r>
              <a:rPr lang="zh-CN" altLang="en-US" dirty="0" smtClean="0"/>
              <a:t>相同参数类型，相同业务含义，才可以使用 </a:t>
            </a:r>
            <a:r>
              <a:rPr lang="en-US" altLang="zh-CN" dirty="0" smtClean="0"/>
              <a:t>Java </a:t>
            </a:r>
            <a:r>
              <a:rPr lang="zh-CN" altLang="en-US" dirty="0" smtClean="0"/>
              <a:t>的可变参数，避免使用 </a:t>
            </a:r>
            <a:r>
              <a:rPr lang="en-US" altLang="zh-CN" dirty="0" smtClean="0"/>
              <a:t>Object</a:t>
            </a:r>
            <a:r>
              <a:rPr lang="zh-CN" altLang="en-US" dirty="0" smtClean="0"/>
              <a:t>。 </a:t>
            </a:r>
            <a:endParaRPr lang="en-US" altLang="zh-CN" dirty="0" smtClean="0"/>
          </a:p>
          <a:p>
            <a:r>
              <a:rPr lang="zh-CN" altLang="en-US" dirty="0" smtClean="0"/>
              <a:t>说明：</a:t>
            </a:r>
            <a:r>
              <a:rPr lang="zh-CN" altLang="en-US" dirty="0" smtClean="0">
                <a:solidFill>
                  <a:schemeClr val="tx1">
                    <a:lumMod val="95000"/>
                    <a:lumOff val="5000"/>
                  </a:schemeClr>
                </a:solidFill>
              </a:rPr>
              <a:t>可变参数</a:t>
            </a:r>
            <a:r>
              <a:rPr lang="zh-CN" altLang="en-US" dirty="0" smtClean="0"/>
              <a:t>必须放置在参数列表的最后。</a:t>
            </a:r>
            <a:endParaRPr lang="en-US" altLang="zh-CN" dirty="0" smtClean="0"/>
          </a:p>
          <a:p>
            <a:r>
              <a:rPr lang="zh-CN" altLang="en-US" dirty="0" smtClean="0"/>
              <a:t>正例：</a:t>
            </a:r>
            <a:r>
              <a:rPr lang="en-US" altLang="zh-CN" dirty="0" smtClean="0"/>
              <a:t>public User </a:t>
            </a:r>
            <a:r>
              <a:rPr lang="en-US" altLang="zh-CN" dirty="0" err="1" smtClean="0"/>
              <a:t>getUsers</a:t>
            </a:r>
            <a:r>
              <a:rPr lang="en-US" altLang="zh-CN" dirty="0" smtClean="0"/>
              <a:t>(String type, Integer... ids) {...} </a:t>
            </a:r>
          </a:p>
          <a:p>
            <a:r>
              <a:rPr lang="en-US" altLang="zh-CN" dirty="0" smtClean="0"/>
              <a:t>4. 【</a:t>
            </a:r>
            <a:r>
              <a:rPr lang="zh-CN" altLang="en-US" dirty="0" smtClean="0"/>
              <a:t>强制</a:t>
            </a:r>
            <a:r>
              <a:rPr lang="en-US" altLang="zh-CN" dirty="0" smtClean="0"/>
              <a:t>】</a:t>
            </a:r>
            <a:r>
              <a:rPr lang="zh-CN" altLang="en-US" dirty="0" smtClean="0"/>
              <a:t>外部正在调用或者二方库依赖的接口，避免对接口调用方产生影响。接口过时必须加</a:t>
            </a:r>
            <a:r>
              <a:rPr lang="en-US" altLang="zh-CN" dirty="0" smtClean="0"/>
              <a:t>@Deprecated </a:t>
            </a:r>
            <a:r>
              <a:rPr lang="zh-CN" altLang="en-US" dirty="0" smtClean="0"/>
              <a:t>注解，并清晰地说明采用的新接口或者新服务是什么。 </a:t>
            </a:r>
            <a:endParaRPr lang="en-US" altLang="zh-CN" dirty="0" smtClean="0"/>
          </a:p>
          <a:p>
            <a:r>
              <a:rPr lang="en-US" altLang="zh-CN" dirty="0" smtClean="0"/>
              <a:t>5. 【</a:t>
            </a:r>
            <a:r>
              <a:rPr lang="zh-CN" altLang="en-US" dirty="0" smtClean="0"/>
              <a:t>强制</a:t>
            </a:r>
            <a:r>
              <a:rPr lang="en-US" altLang="zh-CN" dirty="0" smtClean="0"/>
              <a:t>】</a:t>
            </a:r>
            <a:r>
              <a:rPr lang="zh-CN" altLang="en-US" dirty="0" smtClean="0"/>
              <a:t>不能使用过时的类或方法。 </a:t>
            </a:r>
            <a:endParaRPr lang="en-US" altLang="zh-CN" dirty="0" smtClean="0"/>
          </a:p>
          <a:p>
            <a:r>
              <a:rPr lang="zh-CN" altLang="en-US" dirty="0" smtClean="0"/>
              <a:t>说明：</a:t>
            </a:r>
            <a:r>
              <a:rPr lang="en-US" altLang="zh-CN" dirty="0" err="1" smtClean="0"/>
              <a:t>java.net.URLDecoder</a:t>
            </a:r>
            <a:r>
              <a:rPr lang="en-US" altLang="zh-CN" dirty="0" smtClean="0"/>
              <a:t> </a:t>
            </a:r>
            <a:r>
              <a:rPr lang="zh-CN" altLang="en-US" dirty="0" smtClean="0"/>
              <a:t>中的方法 </a:t>
            </a:r>
            <a:r>
              <a:rPr lang="en-US" altLang="zh-CN" dirty="0" smtClean="0"/>
              <a:t>decode(String </a:t>
            </a:r>
            <a:r>
              <a:rPr lang="en-US" altLang="zh-CN" dirty="0" err="1" smtClean="0"/>
              <a:t>encodeStr</a:t>
            </a:r>
            <a:r>
              <a:rPr lang="en-US" altLang="zh-CN" dirty="0" smtClean="0"/>
              <a:t>) </a:t>
            </a:r>
            <a:r>
              <a:rPr lang="zh-CN" altLang="en-US" dirty="0" smtClean="0"/>
              <a:t>这个方法已经过时，应该使用双参数 </a:t>
            </a:r>
            <a:r>
              <a:rPr lang="en-US" altLang="zh-CN" dirty="0" smtClean="0"/>
              <a:t>decode(String source, String encode)</a:t>
            </a:r>
            <a:r>
              <a:rPr lang="zh-CN" altLang="en-US" dirty="0" smtClean="0"/>
              <a:t>。接口提供方既然明确是过时接口， 那么有义务同时提供新的接口；作为调用方来说，有义务去考证过时方法的新实现是什么。 </a:t>
            </a:r>
            <a:endParaRPr lang="en-US" altLang="zh-CN" dirty="0" smtClean="0"/>
          </a:p>
          <a:p>
            <a:r>
              <a:rPr lang="en-US" altLang="zh-CN" dirty="0" smtClean="0"/>
              <a:t>6. 【</a:t>
            </a:r>
            <a:r>
              <a:rPr lang="zh-CN" altLang="en-US" dirty="0" smtClean="0"/>
              <a:t>强制</a:t>
            </a:r>
            <a:r>
              <a:rPr lang="en-US" altLang="zh-CN" dirty="0" smtClean="0"/>
              <a:t>】Object </a:t>
            </a:r>
            <a:r>
              <a:rPr lang="zh-CN" altLang="en-US" dirty="0" smtClean="0"/>
              <a:t>的 </a:t>
            </a:r>
            <a:r>
              <a:rPr lang="en-US" altLang="zh-CN" dirty="0" smtClean="0"/>
              <a:t>equals </a:t>
            </a:r>
            <a:r>
              <a:rPr lang="zh-CN" altLang="en-US" dirty="0" smtClean="0"/>
              <a:t>方法容易抛空指针异常，应使用常量或确定有值的对象来调用 </a:t>
            </a:r>
            <a:r>
              <a:rPr lang="en-US" altLang="zh-CN" dirty="0" smtClean="0"/>
              <a:t>equals</a:t>
            </a:r>
            <a:r>
              <a:rPr lang="zh-CN" altLang="en-US" dirty="0" smtClean="0"/>
              <a:t>。 </a:t>
            </a:r>
            <a:endParaRPr lang="en-US" altLang="zh-CN" dirty="0" smtClean="0"/>
          </a:p>
          <a:p>
            <a:r>
              <a:rPr lang="zh-CN" altLang="en-US" dirty="0" smtClean="0"/>
              <a:t>正例：</a:t>
            </a:r>
            <a:r>
              <a:rPr lang="en-US" altLang="zh-CN" dirty="0" smtClean="0"/>
              <a:t>"</a:t>
            </a:r>
            <a:r>
              <a:rPr lang="en-US" altLang="zh-CN" dirty="0" err="1" smtClean="0"/>
              <a:t>test".equals</a:t>
            </a:r>
            <a:r>
              <a:rPr lang="en-US" altLang="zh-CN" dirty="0" smtClean="0"/>
              <a:t>(object); </a:t>
            </a:r>
            <a:r>
              <a:rPr lang="zh-CN" altLang="en-US" dirty="0" smtClean="0"/>
              <a:t>反例：</a:t>
            </a:r>
            <a:r>
              <a:rPr lang="en-US" altLang="zh-CN" dirty="0" err="1" smtClean="0"/>
              <a:t>object.equals</a:t>
            </a:r>
            <a:r>
              <a:rPr lang="en-US" altLang="zh-CN" dirty="0" smtClean="0"/>
              <a:t>("test"); </a:t>
            </a:r>
          </a:p>
          <a:p>
            <a:r>
              <a:rPr lang="en-US" altLang="zh-CN" dirty="0" smtClean="0"/>
              <a:t>7. 【</a:t>
            </a:r>
            <a:r>
              <a:rPr lang="zh-CN" altLang="en-US" dirty="0" smtClean="0"/>
              <a:t>强制</a:t>
            </a:r>
            <a:r>
              <a:rPr lang="en-US" altLang="zh-CN" dirty="0" smtClean="0"/>
              <a:t>】</a:t>
            </a:r>
            <a:r>
              <a:rPr lang="zh-CN" altLang="en-US" dirty="0" smtClean="0"/>
              <a:t>所有的相同类型的包装类对象之间值的比较，全部使用 </a:t>
            </a:r>
            <a:r>
              <a:rPr lang="en-US" altLang="zh-CN" dirty="0" smtClean="0"/>
              <a:t>equals </a:t>
            </a:r>
            <a:r>
              <a:rPr lang="zh-CN" altLang="en-US" dirty="0" smtClean="0"/>
              <a:t>方法比较。 </a:t>
            </a:r>
            <a:endParaRPr lang="en-US" altLang="zh-CN" dirty="0" smtClean="0"/>
          </a:p>
          <a:p>
            <a:r>
              <a:rPr lang="en-US" altLang="zh-CN" dirty="0" smtClean="0"/>
              <a:t>8. 【</a:t>
            </a:r>
            <a:r>
              <a:rPr lang="zh-CN" altLang="en-US" dirty="0" smtClean="0"/>
              <a:t>强制</a:t>
            </a:r>
            <a:r>
              <a:rPr lang="en-US" altLang="zh-CN" dirty="0" smtClean="0"/>
              <a:t>】</a:t>
            </a:r>
            <a:r>
              <a:rPr lang="zh-CN" altLang="en-US" dirty="0" smtClean="0"/>
              <a:t>定义数据对象</a:t>
            </a:r>
            <a:r>
              <a:rPr lang="en-US" altLang="zh-CN" dirty="0" smtClean="0"/>
              <a:t>DO</a:t>
            </a:r>
            <a:r>
              <a:rPr lang="zh-CN" altLang="en-US" dirty="0" smtClean="0"/>
              <a:t>类时，属性类型要与数据库字段类型相匹配</a:t>
            </a:r>
            <a:endParaRPr lang="en-US" altLang="zh-CN" dirty="0" smtClean="0"/>
          </a:p>
          <a:p>
            <a:r>
              <a:rPr lang="zh-CN" altLang="en-US" dirty="0" smtClean="0"/>
              <a:t>反例：某个数据库表</a:t>
            </a:r>
            <a:r>
              <a:rPr lang="en-US" altLang="zh-CN" dirty="0" smtClean="0"/>
              <a:t>ID</a:t>
            </a:r>
            <a:r>
              <a:rPr lang="zh-CN" altLang="en-US" dirty="0" smtClean="0"/>
              <a:t>字段定义类型为</a:t>
            </a:r>
            <a:r>
              <a:rPr lang="en-US" altLang="zh-CN" dirty="0" err="1" smtClean="0"/>
              <a:t>bigint</a:t>
            </a:r>
            <a:r>
              <a:rPr lang="zh-CN" altLang="en-US" dirty="0" smtClean="0"/>
              <a:t>，实际类对象属性为</a:t>
            </a:r>
            <a:r>
              <a:rPr lang="en-US" altLang="zh-CN" dirty="0" smtClean="0"/>
              <a:t>Integer</a:t>
            </a:r>
            <a:r>
              <a:rPr lang="zh-CN" altLang="en-US" dirty="0" smtClean="0"/>
              <a:t>，随着</a:t>
            </a:r>
            <a:r>
              <a:rPr lang="en-US" altLang="zh-CN" dirty="0" smtClean="0"/>
              <a:t>id</a:t>
            </a:r>
            <a:r>
              <a:rPr lang="zh-CN" altLang="en-US" dirty="0" smtClean="0"/>
              <a:t>越来越大，超过</a:t>
            </a:r>
            <a:r>
              <a:rPr lang="en-US" altLang="zh-CN" dirty="0" smtClean="0"/>
              <a:t>Integer</a:t>
            </a:r>
            <a:r>
              <a:rPr lang="zh-CN" altLang="en-US" dirty="0" smtClean="0"/>
              <a:t>的表示范围而溢出成为负数。</a:t>
            </a:r>
            <a:endParaRPr lang="zh-CN" altLang="en-US" dirty="0"/>
          </a:p>
        </p:txBody>
      </p:sp>
    </p:spTree>
    <p:extLst>
      <p:ext uri="{BB962C8B-B14F-4D97-AF65-F5344CB8AC3E}">
        <p14:creationId xmlns:p14="http://schemas.microsoft.com/office/powerpoint/2010/main" val="366791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四</a:t>
            </a:r>
            <a:r>
              <a:rPr lang="en-US" altLang="zh-CN" sz="2800" b="1" dirty="0" smtClean="0">
                <a:solidFill>
                  <a:schemeClr val="tx2"/>
                </a:solidFill>
                <a:latin typeface="Calibri" panose="020F0502020204030204" pitchFamily="34" charset="0"/>
                <a:ea typeface="微软雅黑" panose="020B0503020204020204" pitchFamily="34" charset="-122"/>
              </a:rPr>
              <a:t>)OOP </a:t>
            </a:r>
            <a:r>
              <a:rPr lang="zh-CN" altLang="en-US" sz="2800" b="1" dirty="0" smtClean="0">
                <a:solidFill>
                  <a:schemeClr val="tx2"/>
                </a:solidFill>
                <a:latin typeface="Calibri" panose="020F0502020204030204" pitchFamily="34" charset="0"/>
                <a:ea typeface="微软雅黑" panose="020B0503020204020204" pitchFamily="34" charset="-122"/>
              </a:rPr>
              <a:t>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5632311"/>
          </a:xfrm>
          <a:prstGeom prst="rect">
            <a:avLst/>
          </a:prstGeom>
          <a:noFill/>
        </p:spPr>
        <p:txBody>
          <a:bodyPr wrap="square" rtlCol="0">
            <a:spAutoFit/>
          </a:bodyPr>
          <a:lstStyle/>
          <a:p>
            <a:r>
              <a:rPr lang="en-US" altLang="zh-CN" dirty="0" smtClean="0"/>
              <a:t>9. 【</a:t>
            </a:r>
            <a:r>
              <a:rPr lang="zh-CN" altLang="en-US" dirty="0" smtClean="0"/>
              <a:t>强制</a:t>
            </a:r>
            <a:r>
              <a:rPr lang="en-US" altLang="zh-CN" dirty="0" smtClean="0"/>
              <a:t>】</a:t>
            </a:r>
            <a:r>
              <a:rPr lang="zh-CN" altLang="en-US" dirty="0" smtClean="0"/>
              <a:t>为了防止精度损失，禁止使用构造方法</a:t>
            </a:r>
            <a:r>
              <a:rPr lang="en-US" altLang="zh-CN" dirty="0" err="1" smtClean="0"/>
              <a:t>BigDecimal</a:t>
            </a:r>
            <a:r>
              <a:rPr lang="en-US" altLang="zh-CN" dirty="0" smtClean="0"/>
              <a:t>(double)</a:t>
            </a:r>
            <a:r>
              <a:rPr lang="zh-CN" altLang="en-US" dirty="0" smtClean="0"/>
              <a:t>的方式把</a:t>
            </a:r>
            <a:r>
              <a:rPr lang="en-US" altLang="zh-CN" dirty="0" smtClean="0"/>
              <a:t>double</a:t>
            </a:r>
            <a:r>
              <a:rPr lang="zh-CN" altLang="en-US" dirty="0" smtClean="0"/>
              <a:t>值转化为</a:t>
            </a:r>
            <a:r>
              <a:rPr lang="en-US" altLang="zh-CN" dirty="0" err="1" smtClean="0"/>
              <a:t>BigDecimal</a:t>
            </a:r>
            <a:r>
              <a:rPr lang="zh-CN" altLang="en-US" dirty="0" smtClean="0"/>
              <a:t>对象。有限推荐入参为</a:t>
            </a:r>
            <a:r>
              <a:rPr lang="en-US" altLang="zh-CN" dirty="0" smtClean="0"/>
              <a:t>String</a:t>
            </a:r>
            <a:r>
              <a:rPr lang="zh-CN" altLang="en-US" dirty="0" smtClean="0"/>
              <a:t>的构造方法，或者使用</a:t>
            </a:r>
            <a:r>
              <a:rPr lang="en-US" altLang="zh-CN" dirty="0" err="1" smtClean="0"/>
              <a:t>BigDecimal</a:t>
            </a:r>
            <a:r>
              <a:rPr lang="zh-CN" altLang="en-US" dirty="0" smtClean="0"/>
              <a:t>的</a:t>
            </a:r>
            <a:r>
              <a:rPr lang="en-US" altLang="zh-CN" dirty="0" err="1" smtClean="0"/>
              <a:t>valueOf</a:t>
            </a:r>
            <a:r>
              <a:rPr lang="zh-CN" altLang="en-US" dirty="0" smtClean="0"/>
              <a:t>方法。</a:t>
            </a:r>
            <a:endParaRPr lang="en-US" altLang="zh-CN" dirty="0" smtClean="0"/>
          </a:p>
          <a:p>
            <a:r>
              <a:rPr lang="zh-CN" altLang="en-US" dirty="0" smtClean="0"/>
              <a:t>反例：</a:t>
            </a:r>
            <a:r>
              <a:rPr lang="zh-CN" altLang="en-US" dirty="0"/>
              <a:t> </a:t>
            </a:r>
            <a:r>
              <a:rPr lang="en-US" altLang="zh-CN" dirty="0" err="1" smtClean="0"/>
              <a:t>BigDecimal</a:t>
            </a:r>
            <a:r>
              <a:rPr lang="en-US" altLang="zh-CN" dirty="0" smtClean="0"/>
              <a:t>(57.3) </a:t>
            </a:r>
            <a:r>
              <a:rPr lang="zh-CN" altLang="en-US" dirty="0" smtClean="0"/>
              <a:t>，实际是</a:t>
            </a:r>
            <a:r>
              <a:rPr lang="en-US" altLang="zh-CN" dirty="0"/>
              <a:t>57.299999237060546875</a:t>
            </a:r>
            <a:endParaRPr lang="en-US" altLang="zh-CN" dirty="0" smtClean="0"/>
          </a:p>
          <a:p>
            <a:r>
              <a:rPr lang="en-US" altLang="zh-CN" dirty="0" smtClean="0"/>
              <a:t>10. 【</a:t>
            </a:r>
            <a:r>
              <a:rPr lang="zh-CN" altLang="en-US" dirty="0" smtClean="0"/>
              <a:t>强制</a:t>
            </a:r>
            <a:r>
              <a:rPr lang="en-US" altLang="zh-CN" dirty="0" smtClean="0"/>
              <a:t>】</a:t>
            </a:r>
            <a:r>
              <a:rPr lang="zh-CN" altLang="en-US" dirty="0" smtClean="0"/>
              <a:t>构造方法里面禁止加入任何业务逻辑，如果有初始化逻辑，请放在 </a:t>
            </a:r>
            <a:r>
              <a:rPr lang="en-US" altLang="zh-CN" dirty="0" err="1" smtClean="0"/>
              <a:t>init</a:t>
            </a:r>
            <a:r>
              <a:rPr lang="en-US" altLang="zh-CN" dirty="0" smtClean="0"/>
              <a:t> </a:t>
            </a:r>
            <a:r>
              <a:rPr lang="zh-CN" altLang="en-US" dirty="0" smtClean="0"/>
              <a:t>方法中。 </a:t>
            </a:r>
            <a:endParaRPr lang="en-US" altLang="zh-CN" dirty="0" smtClean="0"/>
          </a:p>
          <a:p>
            <a:r>
              <a:rPr lang="en-US" altLang="zh-CN" dirty="0" smtClean="0"/>
              <a:t>11. 【</a:t>
            </a:r>
            <a:r>
              <a:rPr lang="zh-CN" altLang="en-US" dirty="0" smtClean="0"/>
              <a:t>强制</a:t>
            </a:r>
            <a:r>
              <a:rPr lang="en-US" altLang="zh-CN" dirty="0" smtClean="0"/>
              <a:t>】POJO </a:t>
            </a:r>
            <a:r>
              <a:rPr lang="zh-CN" altLang="en-US" dirty="0" smtClean="0"/>
              <a:t>类必须写 </a:t>
            </a:r>
            <a:r>
              <a:rPr lang="en-US" altLang="zh-CN" dirty="0" err="1" smtClean="0"/>
              <a:t>toString</a:t>
            </a:r>
            <a:r>
              <a:rPr lang="en-US" altLang="zh-CN" dirty="0" smtClean="0"/>
              <a:t> </a:t>
            </a:r>
            <a:r>
              <a:rPr lang="zh-CN" altLang="en-US" dirty="0" smtClean="0"/>
              <a:t>方法。使用 </a:t>
            </a:r>
            <a:r>
              <a:rPr lang="en-US" altLang="zh-CN" dirty="0" smtClean="0"/>
              <a:t>IDE </a:t>
            </a:r>
            <a:r>
              <a:rPr lang="zh-CN" altLang="en-US" dirty="0" smtClean="0"/>
              <a:t>的中工具：</a:t>
            </a:r>
            <a:r>
              <a:rPr lang="en-US" altLang="zh-CN" dirty="0" smtClean="0"/>
              <a:t>source&gt; generate </a:t>
            </a:r>
            <a:r>
              <a:rPr lang="en-US" altLang="zh-CN" dirty="0" err="1" smtClean="0"/>
              <a:t>toString</a:t>
            </a:r>
            <a:r>
              <a:rPr lang="en-US" altLang="zh-CN" dirty="0" smtClean="0"/>
              <a:t> </a:t>
            </a:r>
            <a:r>
              <a:rPr lang="zh-CN" altLang="en-US" dirty="0" smtClean="0"/>
              <a:t>时，如果继承了另一个 </a:t>
            </a:r>
            <a:r>
              <a:rPr lang="en-US" altLang="zh-CN" dirty="0" smtClean="0"/>
              <a:t>POJO </a:t>
            </a:r>
            <a:r>
              <a:rPr lang="zh-CN" altLang="en-US" dirty="0" smtClean="0"/>
              <a:t>类，注意在前面加一下 </a:t>
            </a:r>
            <a:r>
              <a:rPr lang="en-US" altLang="zh-CN" dirty="0" err="1" smtClean="0"/>
              <a:t>super.toString</a:t>
            </a:r>
            <a:r>
              <a:rPr lang="zh-CN" altLang="en-US" dirty="0" smtClean="0"/>
              <a:t>。 </a:t>
            </a:r>
            <a:endParaRPr lang="en-US" altLang="zh-CN" dirty="0" smtClean="0"/>
          </a:p>
          <a:p>
            <a:r>
              <a:rPr lang="zh-CN" altLang="en-US" dirty="0" smtClean="0"/>
              <a:t>说明：在方法执行抛出异常时，可以直接调用 </a:t>
            </a:r>
            <a:r>
              <a:rPr lang="en-US" altLang="zh-CN" dirty="0" smtClean="0"/>
              <a:t>POJO </a:t>
            </a:r>
            <a:r>
              <a:rPr lang="zh-CN" altLang="en-US" dirty="0" smtClean="0"/>
              <a:t>的 </a:t>
            </a:r>
            <a:r>
              <a:rPr lang="en-US" altLang="zh-CN" dirty="0" err="1" smtClean="0"/>
              <a:t>toString</a:t>
            </a:r>
            <a:r>
              <a:rPr lang="en-US" altLang="zh-CN" dirty="0" smtClean="0"/>
              <a:t>()</a:t>
            </a:r>
            <a:r>
              <a:rPr lang="zh-CN" altLang="en-US" dirty="0" smtClean="0"/>
              <a:t>方法打印其属性值，便于排查问题。 </a:t>
            </a:r>
            <a:endParaRPr lang="en-US" altLang="zh-CN" dirty="0" smtClean="0"/>
          </a:p>
          <a:p>
            <a:r>
              <a:rPr lang="en-US" altLang="zh-CN" dirty="0" smtClean="0"/>
              <a:t>12. 【</a:t>
            </a:r>
            <a:r>
              <a:rPr lang="zh-CN" altLang="en-US" dirty="0" smtClean="0"/>
              <a:t>推荐</a:t>
            </a:r>
            <a:r>
              <a:rPr lang="en-US" altLang="zh-CN" dirty="0" smtClean="0"/>
              <a:t>】</a:t>
            </a:r>
            <a:r>
              <a:rPr lang="zh-CN" altLang="en-US" dirty="0" smtClean="0"/>
              <a:t>使用索引访问用 </a:t>
            </a:r>
            <a:r>
              <a:rPr lang="en-US" altLang="zh-CN" dirty="0" smtClean="0"/>
              <a:t>String </a:t>
            </a:r>
            <a:r>
              <a:rPr lang="zh-CN" altLang="en-US" dirty="0" smtClean="0"/>
              <a:t>的 </a:t>
            </a:r>
            <a:r>
              <a:rPr lang="en-US" altLang="zh-CN" dirty="0" smtClean="0"/>
              <a:t>split </a:t>
            </a:r>
            <a:r>
              <a:rPr lang="zh-CN" altLang="en-US" dirty="0" smtClean="0"/>
              <a:t>方法得到的数组时，需做最后一个分隔符后有无 内容的检查，否则会有抛 </a:t>
            </a:r>
            <a:r>
              <a:rPr lang="en-US" altLang="zh-CN" dirty="0" err="1" smtClean="0"/>
              <a:t>IndexOutOfBoundsException</a:t>
            </a:r>
            <a:r>
              <a:rPr lang="en-US" altLang="zh-CN" dirty="0" smtClean="0"/>
              <a:t> </a:t>
            </a:r>
            <a:r>
              <a:rPr lang="zh-CN" altLang="en-US" dirty="0" smtClean="0"/>
              <a:t>的风险。 </a:t>
            </a:r>
            <a:endParaRPr lang="en-US" altLang="zh-CN" dirty="0" smtClean="0"/>
          </a:p>
          <a:p>
            <a:r>
              <a:rPr lang="zh-CN" altLang="en-US" dirty="0" smtClean="0"/>
              <a:t>说明： </a:t>
            </a:r>
            <a:r>
              <a:rPr lang="en-US" altLang="zh-CN" dirty="0" smtClean="0"/>
              <a:t>String </a:t>
            </a:r>
            <a:r>
              <a:rPr lang="en-US" altLang="zh-CN" dirty="0" err="1" smtClean="0"/>
              <a:t>str</a:t>
            </a:r>
            <a:r>
              <a:rPr lang="en-US" altLang="zh-CN" dirty="0" smtClean="0"/>
              <a:t> = "</a:t>
            </a:r>
            <a:r>
              <a:rPr lang="en-US" altLang="zh-CN" dirty="0" err="1" smtClean="0"/>
              <a:t>a,b,c</a:t>
            </a:r>
            <a:r>
              <a:rPr lang="en-US" altLang="zh-CN" dirty="0" smtClean="0"/>
              <a:t>,,"; String[] </a:t>
            </a:r>
            <a:r>
              <a:rPr lang="en-US" altLang="zh-CN" dirty="0" err="1" smtClean="0"/>
              <a:t>ary</a:t>
            </a:r>
            <a:r>
              <a:rPr lang="en-US" altLang="zh-CN" dirty="0" smtClean="0"/>
              <a:t> = </a:t>
            </a:r>
            <a:r>
              <a:rPr lang="en-US" altLang="zh-CN" dirty="0" err="1" smtClean="0"/>
              <a:t>str.split</a:t>
            </a:r>
            <a:r>
              <a:rPr lang="en-US" altLang="zh-CN" dirty="0" smtClean="0"/>
              <a:t>(","); </a:t>
            </a:r>
          </a:p>
          <a:p>
            <a:r>
              <a:rPr lang="en-US" altLang="zh-CN" dirty="0" smtClean="0"/>
              <a:t>// </a:t>
            </a:r>
            <a:r>
              <a:rPr lang="zh-CN" altLang="en-US" dirty="0" smtClean="0"/>
              <a:t>预期大于 </a:t>
            </a:r>
            <a:r>
              <a:rPr lang="en-US" altLang="zh-CN" dirty="0" smtClean="0"/>
              <a:t>3</a:t>
            </a:r>
            <a:r>
              <a:rPr lang="zh-CN" altLang="en-US" dirty="0" smtClean="0"/>
              <a:t>，结果是 </a:t>
            </a:r>
            <a:r>
              <a:rPr lang="en-US" altLang="zh-CN" dirty="0" smtClean="0"/>
              <a:t>3 </a:t>
            </a:r>
          </a:p>
          <a:p>
            <a:r>
              <a:rPr lang="en-US" altLang="zh-CN" dirty="0" err="1" smtClean="0"/>
              <a:t>System.out.println</a:t>
            </a:r>
            <a:r>
              <a:rPr lang="en-US" altLang="zh-CN" dirty="0" smtClean="0"/>
              <a:t>(</a:t>
            </a:r>
            <a:r>
              <a:rPr lang="en-US" altLang="zh-CN" dirty="0" err="1" smtClean="0"/>
              <a:t>ary.length</a:t>
            </a:r>
            <a:r>
              <a:rPr lang="en-US" altLang="zh-CN" dirty="0" smtClean="0"/>
              <a:t>); </a:t>
            </a:r>
          </a:p>
          <a:p>
            <a:r>
              <a:rPr lang="en-US" altLang="zh-CN" dirty="0" smtClean="0"/>
              <a:t>13. 【</a:t>
            </a:r>
            <a:r>
              <a:rPr lang="zh-CN" altLang="en-US" dirty="0" smtClean="0"/>
              <a:t>推荐</a:t>
            </a:r>
            <a:r>
              <a:rPr lang="en-US" altLang="zh-CN" dirty="0" smtClean="0"/>
              <a:t>】</a:t>
            </a:r>
            <a:r>
              <a:rPr lang="zh-CN" altLang="en-US" dirty="0" smtClean="0"/>
              <a:t>对于一个完整的代码文件，建议按照以下顺序编码：版权信息，</a:t>
            </a:r>
            <a:r>
              <a:rPr lang="en-US" altLang="zh-CN" dirty="0" smtClean="0"/>
              <a:t>package</a:t>
            </a:r>
            <a:r>
              <a:rPr lang="zh-CN" altLang="en-US" dirty="0" smtClean="0"/>
              <a:t>，</a:t>
            </a:r>
            <a:r>
              <a:rPr lang="en-US" altLang="zh-CN" dirty="0" smtClean="0"/>
              <a:t>imports</a:t>
            </a:r>
            <a:r>
              <a:rPr lang="zh-CN" altLang="en-US" dirty="0" smtClean="0"/>
              <a:t>，文件头部注释，类定义，成员变量</a:t>
            </a:r>
            <a:r>
              <a:rPr lang="en-US" altLang="zh-CN" dirty="0" smtClean="0"/>
              <a:t>(</a:t>
            </a:r>
            <a:r>
              <a:rPr lang="zh-CN" altLang="en-US" dirty="0" smtClean="0"/>
              <a:t>依次编写</a:t>
            </a:r>
            <a:r>
              <a:rPr lang="en-US" altLang="zh-CN" dirty="0" smtClean="0"/>
              <a:t>public</a:t>
            </a:r>
            <a:r>
              <a:rPr lang="zh-CN" altLang="en-US" dirty="0" smtClean="0"/>
              <a:t>，</a:t>
            </a:r>
            <a:r>
              <a:rPr lang="en-US" altLang="zh-CN" dirty="0" smtClean="0"/>
              <a:t>protected</a:t>
            </a:r>
            <a:r>
              <a:rPr lang="zh-CN" altLang="en-US" dirty="0" smtClean="0"/>
              <a:t>和</a:t>
            </a:r>
            <a:r>
              <a:rPr lang="en-US" altLang="zh-CN" dirty="0" smtClean="0"/>
              <a:t>private)</a:t>
            </a:r>
            <a:r>
              <a:rPr lang="zh-CN" altLang="en-US" dirty="0" smtClean="0"/>
              <a:t>，静态变量，变量存取方法，构造函数，类方法，</a:t>
            </a:r>
            <a:r>
              <a:rPr lang="en-US" altLang="zh-CN" dirty="0" smtClean="0"/>
              <a:t>main</a:t>
            </a:r>
            <a:r>
              <a:rPr lang="zh-CN" altLang="en-US" dirty="0" smtClean="0"/>
              <a:t>方法</a:t>
            </a:r>
            <a:r>
              <a:rPr lang="en-US" altLang="zh-CN" dirty="0" smtClean="0"/>
              <a:t>(</a:t>
            </a:r>
            <a:r>
              <a:rPr lang="zh-CN" altLang="en-US" dirty="0" smtClean="0"/>
              <a:t>如有</a:t>
            </a:r>
            <a:r>
              <a:rPr lang="en-US" altLang="zh-CN" dirty="0" smtClean="0"/>
              <a:t>)</a:t>
            </a:r>
            <a:r>
              <a:rPr lang="zh-CN" altLang="en-US" dirty="0" smtClean="0"/>
              <a:t>。</a:t>
            </a:r>
            <a:endParaRPr lang="en-US" altLang="zh-CN" dirty="0" smtClean="0"/>
          </a:p>
          <a:p>
            <a:r>
              <a:rPr lang="en-US" altLang="zh-CN" dirty="0" smtClean="0"/>
              <a:t>14. 【</a:t>
            </a:r>
            <a:r>
              <a:rPr lang="zh-CN" altLang="en-US" dirty="0" smtClean="0"/>
              <a:t>推荐</a:t>
            </a:r>
            <a:r>
              <a:rPr lang="en-US" altLang="zh-CN" dirty="0" smtClean="0"/>
              <a:t>】 </a:t>
            </a:r>
            <a:r>
              <a:rPr lang="zh-CN" altLang="en-US" dirty="0" smtClean="0"/>
              <a:t>类内方法定义顺序依次是：公有方法或保护方法 </a:t>
            </a:r>
            <a:r>
              <a:rPr lang="en-US" altLang="zh-CN" dirty="0" smtClean="0"/>
              <a:t>&gt; </a:t>
            </a:r>
            <a:r>
              <a:rPr lang="zh-CN" altLang="en-US" dirty="0" smtClean="0"/>
              <a:t>私有方法 </a:t>
            </a:r>
            <a:r>
              <a:rPr lang="en-US" altLang="zh-CN" dirty="0" smtClean="0"/>
              <a:t>&gt; getter/setter </a:t>
            </a:r>
            <a:r>
              <a:rPr lang="zh-CN" altLang="en-US" dirty="0" smtClean="0"/>
              <a:t>方法。</a:t>
            </a:r>
            <a:endParaRPr lang="en-US" altLang="zh-CN" dirty="0" smtClean="0"/>
          </a:p>
          <a:p>
            <a:r>
              <a:rPr lang="en-US" altLang="zh-CN" dirty="0" smtClean="0"/>
              <a:t>15. 【</a:t>
            </a:r>
            <a:r>
              <a:rPr lang="zh-CN" altLang="en-US" dirty="0" smtClean="0"/>
              <a:t>推荐</a:t>
            </a:r>
            <a:r>
              <a:rPr lang="en-US" altLang="zh-CN" dirty="0" smtClean="0"/>
              <a:t>】setter </a:t>
            </a:r>
            <a:r>
              <a:rPr lang="zh-CN" altLang="en-US" dirty="0" smtClean="0"/>
              <a:t>方法中，参数名称与类成员变量名称一致，</a:t>
            </a:r>
            <a:r>
              <a:rPr lang="en-US" altLang="zh-CN" dirty="0" smtClean="0"/>
              <a:t>this.</a:t>
            </a:r>
            <a:r>
              <a:rPr lang="zh-CN" altLang="en-US" dirty="0" smtClean="0"/>
              <a:t>成员名 </a:t>
            </a:r>
            <a:r>
              <a:rPr lang="en-US" altLang="zh-CN" dirty="0" smtClean="0"/>
              <a:t>= </a:t>
            </a:r>
            <a:r>
              <a:rPr lang="zh-CN" altLang="en-US" dirty="0" smtClean="0"/>
              <a:t>参数名。在 </a:t>
            </a:r>
            <a:r>
              <a:rPr lang="en-US" altLang="zh-CN" dirty="0" smtClean="0"/>
              <a:t>getter/setter </a:t>
            </a:r>
            <a:r>
              <a:rPr lang="zh-CN" altLang="en-US" dirty="0" smtClean="0"/>
              <a:t>方法中，不要增加业务逻辑，增加排查问题的难度。 </a:t>
            </a:r>
            <a:endParaRPr lang="en-US" altLang="zh-CN" dirty="0" smtClean="0"/>
          </a:p>
          <a:p>
            <a:r>
              <a:rPr lang="zh-CN" altLang="en-US" dirty="0" smtClean="0"/>
              <a:t>反例： </a:t>
            </a:r>
            <a:r>
              <a:rPr lang="en-US" altLang="zh-CN" dirty="0" smtClean="0"/>
              <a:t>public Integer </a:t>
            </a:r>
            <a:r>
              <a:rPr lang="en-US" altLang="zh-CN" dirty="0" err="1" smtClean="0"/>
              <a:t>getData</a:t>
            </a:r>
            <a:r>
              <a:rPr lang="en-US" altLang="zh-CN" dirty="0" smtClean="0"/>
              <a:t>() { if (true) { return </a:t>
            </a:r>
            <a:r>
              <a:rPr lang="en-US" altLang="zh-CN" dirty="0" err="1" smtClean="0"/>
              <a:t>this.data</a:t>
            </a:r>
            <a:r>
              <a:rPr lang="en-US" altLang="zh-CN" dirty="0" smtClean="0"/>
              <a:t> + 100; } else { return </a:t>
            </a:r>
            <a:r>
              <a:rPr lang="en-US" altLang="zh-CN" dirty="0" err="1" smtClean="0"/>
              <a:t>this.data</a:t>
            </a:r>
            <a:r>
              <a:rPr lang="en-US" altLang="zh-CN" dirty="0" smtClean="0"/>
              <a:t> - 100; } } </a:t>
            </a:r>
          </a:p>
          <a:p>
            <a:endParaRPr lang="zh-CN" altLang="en-US" dirty="0"/>
          </a:p>
        </p:txBody>
      </p:sp>
    </p:spTree>
    <p:extLst>
      <p:ext uri="{BB962C8B-B14F-4D97-AF65-F5344CB8AC3E}">
        <p14:creationId xmlns:p14="http://schemas.microsoft.com/office/powerpoint/2010/main" val="108275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四</a:t>
            </a:r>
            <a:r>
              <a:rPr lang="en-US" altLang="zh-CN" sz="2800" b="1" dirty="0" smtClean="0">
                <a:solidFill>
                  <a:schemeClr val="tx2"/>
                </a:solidFill>
                <a:latin typeface="Calibri" panose="020F0502020204030204" pitchFamily="34" charset="0"/>
                <a:ea typeface="微软雅黑" panose="020B0503020204020204" pitchFamily="34" charset="-122"/>
              </a:rPr>
              <a:t>)OOP </a:t>
            </a:r>
            <a:r>
              <a:rPr lang="zh-CN" altLang="en-US" sz="2800" b="1" dirty="0" smtClean="0">
                <a:solidFill>
                  <a:schemeClr val="tx2"/>
                </a:solidFill>
                <a:latin typeface="Calibri" panose="020F0502020204030204" pitchFamily="34" charset="0"/>
                <a:ea typeface="微软雅黑" panose="020B0503020204020204" pitchFamily="34" charset="-122"/>
              </a:rPr>
              <a:t>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600891" y="713902"/>
            <a:ext cx="11351623" cy="6463308"/>
          </a:xfrm>
          <a:prstGeom prst="rect">
            <a:avLst/>
          </a:prstGeom>
          <a:noFill/>
        </p:spPr>
        <p:txBody>
          <a:bodyPr wrap="square" rtlCol="0">
            <a:spAutoFit/>
          </a:bodyPr>
          <a:lstStyle/>
          <a:p>
            <a:r>
              <a:rPr lang="en-US" altLang="zh-CN" dirty="0" smtClean="0"/>
              <a:t>17. 【</a:t>
            </a:r>
            <a:r>
              <a:rPr lang="zh-CN" altLang="en-US" dirty="0" smtClean="0"/>
              <a:t>推荐</a:t>
            </a:r>
            <a:r>
              <a:rPr lang="en-US" altLang="zh-CN" dirty="0" smtClean="0"/>
              <a:t>】</a:t>
            </a:r>
            <a:r>
              <a:rPr lang="zh-CN" altLang="en-US" dirty="0" smtClean="0"/>
              <a:t>循环体内，字符串的连接方式，使用 </a:t>
            </a:r>
            <a:r>
              <a:rPr lang="en-US" altLang="zh-CN" dirty="0" err="1" smtClean="0"/>
              <a:t>StringBuilder</a:t>
            </a:r>
            <a:r>
              <a:rPr lang="en-US" altLang="zh-CN" dirty="0" smtClean="0"/>
              <a:t> </a:t>
            </a:r>
            <a:r>
              <a:rPr lang="zh-CN" altLang="en-US" dirty="0" smtClean="0"/>
              <a:t>的 </a:t>
            </a:r>
            <a:r>
              <a:rPr lang="en-US" altLang="zh-CN" dirty="0" smtClean="0"/>
              <a:t>append </a:t>
            </a:r>
            <a:r>
              <a:rPr lang="zh-CN" altLang="en-US" dirty="0" smtClean="0"/>
              <a:t>方法进行扩展。 说明：反编译出的字节码文件显示每次循环都会 </a:t>
            </a:r>
            <a:r>
              <a:rPr lang="en-US" altLang="zh-CN" dirty="0" smtClean="0"/>
              <a:t>new </a:t>
            </a:r>
            <a:r>
              <a:rPr lang="zh-CN" altLang="en-US" dirty="0" smtClean="0"/>
              <a:t>出一个 </a:t>
            </a:r>
            <a:r>
              <a:rPr lang="en-US" altLang="zh-CN" dirty="0" err="1" smtClean="0"/>
              <a:t>StringBuilder</a:t>
            </a:r>
            <a:r>
              <a:rPr lang="en-US" altLang="zh-CN" dirty="0" smtClean="0"/>
              <a:t> </a:t>
            </a:r>
            <a:r>
              <a:rPr lang="zh-CN" altLang="en-US" dirty="0" smtClean="0"/>
              <a:t>对象，然后进行 </a:t>
            </a:r>
            <a:r>
              <a:rPr lang="en-US" altLang="zh-CN" dirty="0" smtClean="0"/>
              <a:t>append </a:t>
            </a:r>
            <a:r>
              <a:rPr lang="zh-CN" altLang="en-US" dirty="0" smtClean="0"/>
              <a:t>操作，最后通过 </a:t>
            </a:r>
            <a:r>
              <a:rPr lang="en-US" altLang="zh-CN" dirty="0" err="1" smtClean="0"/>
              <a:t>toString</a:t>
            </a:r>
            <a:r>
              <a:rPr lang="en-US" altLang="zh-CN" dirty="0" smtClean="0"/>
              <a:t> </a:t>
            </a:r>
            <a:r>
              <a:rPr lang="zh-CN" altLang="en-US" dirty="0" smtClean="0"/>
              <a:t>方法返回 </a:t>
            </a:r>
            <a:r>
              <a:rPr lang="en-US" altLang="zh-CN" dirty="0" smtClean="0"/>
              <a:t>String </a:t>
            </a:r>
            <a:r>
              <a:rPr lang="zh-CN" altLang="en-US" dirty="0" smtClean="0"/>
              <a:t>对象，造成内存资源浪费。 </a:t>
            </a:r>
            <a:endParaRPr lang="en-US" altLang="zh-CN" dirty="0" smtClean="0"/>
          </a:p>
          <a:p>
            <a:r>
              <a:rPr lang="zh-CN" altLang="en-US" dirty="0" smtClean="0"/>
              <a:t>反例： </a:t>
            </a:r>
            <a:r>
              <a:rPr lang="en-US" altLang="zh-CN" dirty="0" smtClean="0"/>
              <a:t>String </a:t>
            </a:r>
            <a:r>
              <a:rPr lang="en-US" altLang="zh-CN" dirty="0" err="1" smtClean="0"/>
              <a:t>str</a:t>
            </a:r>
            <a:r>
              <a:rPr lang="en-US" altLang="zh-CN" dirty="0" smtClean="0"/>
              <a:t> = "start"; for (</a:t>
            </a:r>
            <a:r>
              <a:rPr lang="en-US" altLang="zh-CN" dirty="0" err="1" smtClean="0"/>
              <a:t>int</a:t>
            </a:r>
            <a:r>
              <a:rPr lang="en-US" altLang="zh-CN" dirty="0" smtClean="0"/>
              <a:t> </a:t>
            </a:r>
            <a:r>
              <a:rPr lang="en-US" altLang="zh-CN" dirty="0" err="1" smtClean="0"/>
              <a:t>i</a:t>
            </a:r>
            <a:r>
              <a:rPr lang="en-US" altLang="zh-CN" dirty="0" smtClean="0"/>
              <a:t> = 0; </a:t>
            </a:r>
            <a:r>
              <a:rPr lang="en-US" altLang="zh-CN" dirty="0" err="1" smtClean="0"/>
              <a:t>i</a:t>
            </a:r>
            <a:r>
              <a:rPr lang="en-US" altLang="zh-CN" dirty="0" smtClean="0"/>
              <a:t> &lt; 100; </a:t>
            </a:r>
            <a:r>
              <a:rPr lang="en-US" altLang="zh-CN" dirty="0" err="1" smtClean="0"/>
              <a:t>i</a:t>
            </a:r>
            <a:r>
              <a:rPr lang="en-US" altLang="zh-CN" dirty="0" smtClean="0"/>
              <a:t>++) { </a:t>
            </a:r>
            <a:r>
              <a:rPr lang="en-US" altLang="zh-CN" dirty="0" err="1" smtClean="0"/>
              <a:t>str</a:t>
            </a:r>
            <a:r>
              <a:rPr lang="en-US" altLang="zh-CN" dirty="0" smtClean="0"/>
              <a:t> = </a:t>
            </a:r>
            <a:r>
              <a:rPr lang="en-US" altLang="zh-CN" dirty="0" err="1" smtClean="0"/>
              <a:t>str</a:t>
            </a:r>
            <a:r>
              <a:rPr lang="en-US" altLang="zh-CN" dirty="0" smtClean="0"/>
              <a:t> + "hello"; } </a:t>
            </a:r>
          </a:p>
          <a:p>
            <a:r>
              <a:rPr lang="en-US" altLang="zh-CN" dirty="0" smtClean="0"/>
              <a:t>18. 【</a:t>
            </a:r>
            <a:r>
              <a:rPr lang="zh-CN" altLang="en-US" dirty="0" smtClean="0"/>
              <a:t>推荐</a:t>
            </a:r>
            <a:r>
              <a:rPr lang="en-US" altLang="zh-CN" dirty="0" smtClean="0"/>
              <a:t>】final </a:t>
            </a:r>
            <a:r>
              <a:rPr lang="zh-CN" altLang="en-US" dirty="0" smtClean="0"/>
              <a:t>可以声明类、成员变量、方法、以及本地变量，下列情况使用 </a:t>
            </a:r>
            <a:r>
              <a:rPr lang="en-US" altLang="zh-CN" dirty="0" smtClean="0"/>
              <a:t>final </a:t>
            </a:r>
            <a:r>
              <a:rPr lang="zh-CN" altLang="en-US" dirty="0" smtClean="0"/>
              <a:t>关键字： </a:t>
            </a:r>
            <a:endParaRPr lang="en-US" altLang="zh-CN" dirty="0" smtClean="0"/>
          </a:p>
          <a:p>
            <a:r>
              <a:rPr lang="en-US" altLang="zh-CN" dirty="0" smtClean="0"/>
              <a:t>1</a:t>
            </a:r>
            <a:r>
              <a:rPr lang="zh-CN" altLang="en-US" dirty="0" smtClean="0"/>
              <a:t>） 不允许被继承的类，如：</a:t>
            </a:r>
            <a:r>
              <a:rPr lang="en-US" altLang="zh-CN" dirty="0" smtClean="0"/>
              <a:t>String </a:t>
            </a:r>
            <a:r>
              <a:rPr lang="zh-CN" altLang="en-US" dirty="0" smtClean="0"/>
              <a:t>类。 </a:t>
            </a:r>
            <a:endParaRPr lang="en-US" altLang="zh-CN" dirty="0" smtClean="0"/>
          </a:p>
          <a:p>
            <a:r>
              <a:rPr lang="en-US" altLang="zh-CN" dirty="0" smtClean="0"/>
              <a:t>2</a:t>
            </a:r>
            <a:r>
              <a:rPr lang="zh-CN" altLang="en-US" dirty="0" smtClean="0"/>
              <a:t>） 不允许修改引用的域对象，如：</a:t>
            </a:r>
            <a:r>
              <a:rPr lang="en-US" altLang="zh-CN" dirty="0" smtClean="0"/>
              <a:t>POJO </a:t>
            </a:r>
            <a:r>
              <a:rPr lang="zh-CN" altLang="en-US" dirty="0" smtClean="0"/>
              <a:t>类的域变量。 </a:t>
            </a:r>
            <a:endParaRPr lang="en-US" altLang="zh-CN" dirty="0" smtClean="0"/>
          </a:p>
          <a:p>
            <a:r>
              <a:rPr lang="en-US" altLang="zh-CN" dirty="0" smtClean="0"/>
              <a:t>3</a:t>
            </a:r>
            <a:r>
              <a:rPr lang="zh-CN" altLang="en-US" dirty="0" smtClean="0"/>
              <a:t>） 不允许被重写的方法，如：</a:t>
            </a:r>
            <a:r>
              <a:rPr lang="en-US" altLang="zh-CN" dirty="0" smtClean="0"/>
              <a:t>POJO </a:t>
            </a:r>
            <a:r>
              <a:rPr lang="zh-CN" altLang="en-US" dirty="0" smtClean="0"/>
              <a:t>类的 </a:t>
            </a:r>
            <a:r>
              <a:rPr lang="en-US" altLang="zh-CN" dirty="0" smtClean="0"/>
              <a:t>setter </a:t>
            </a:r>
            <a:r>
              <a:rPr lang="zh-CN" altLang="en-US" dirty="0" smtClean="0"/>
              <a:t>方法。 </a:t>
            </a:r>
            <a:endParaRPr lang="en-US" altLang="zh-CN" dirty="0" smtClean="0"/>
          </a:p>
          <a:p>
            <a:r>
              <a:rPr lang="en-US" altLang="zh-CN" dirty="0" smtClean="0"/>
              <a:t>4</a:t>
            </a:r>
            <a:r>
              <a:rPr lang="zh-CN" altLang="en-US" dirty="0" smtClean="0"/>
              <a:t>） 不允许运行过程中重新赋值的局部变量。 </a:t>
            </a:r>
            <a:endParaRPr lang="en-US" altLang="zh-CN" dirty="0" smtClean="0"/>
          </a:p>
          <a:p>
            <a:r>
              <a:rPr lang="en-US" altLang="zh-CN" dirty="0" smtClean="0"/>
              <a:t>5</a:t>
            </a:r>
            <a:r>
              <a:rPr lang="zh-CN" altLang="en-US" dirty="0" smtClean="0"/>
              <a:t>） 避免上下文重复使用一个变量，使用 </a:t>
            </a:r>
            <a:r>
              <a:rPr lang="en-US" altLang="zh-CN" dirty="0" smtClean="0"/>
              <a:t>final </a:t>
            </a:r>
            <a:r>
              <a:rPr lang="zh-CN" altLang="en-US" dirty="0" smtClean="0"/>
              <a:t>描述可以强制重新定义一个变量，方便更好 地进行重构。 </a:t>
            </a:r>
            <a:endParaRPr lang="en-US" altLang="zh-CN" dirty="0" smtClean="0"/>
          </a:p>
          <a:p>
            <a:r>
              <a:rPr lang="en-US" altLang="zh-CN" dirty="0" smtClean="0"/>
              <a:t>19. 【</a:t>
            </a:r>
            <a:r>
              <a:rPr lang="zh-CN" altLang="en-US" dirty="0" smtClean="0"/>
              <a:t>推荐</a:t>
            </a:r>
            <a:r>
              <a:rPr lang="en-US" altLang="zh-CN" dirty="0" smtClean="0"/>
              <a:t>】</a:t>
            </a:r>
            <a:r>
              <a:rPr lang="zh-CN" altLang="en-US" dirty="0" smtClean="0"/>
              <a:t>类成员与方法访问控制从严： </a:t>
            </a:r>
            <a:endParaRPr lang="en-US" altLang="zh-CN" dirty="0" smtClean="0"/>
          </a:p>
          <a:p>
            <a:r>
              <a:rPr lang="en-US" altLang="zh-CN" dirty="0" smtClean="0"/>
              <a:t>1</a:t>
            </a:r>
            <a:r>
              <a:rPr lang="zh-CN" altLang="en-US" dirty="0" smtClean="0"/>
              <a:t>） 如果不允许外部直接通过 </a:t>
            </a:r>
            <a:r>
              <a:rPr lang="en-US" altLang="zh-CN" dirty="0" smtClean="0"/>
              <a:t>new </a:t>
            </a:r>
            <a:r>
              <a:rPr lang="zh-CN" altLang="en-US" dirty="0" smtClean="0"/>
              <a:t>来创建对象，那么构造方法必须是 </a:t>
            </a:r>
            <a:r>
              <a:rPr lang="en-US" altLang="zh-CN" dirty="0" smtClean="0"/>
              <a:t>private</a:t>
            </a:r>
            <a:r>
              <a:rPr lang="zh-CN" altLang="en-US" dirty="0" smtClean="0"/>
              <a:t>。 </a:t>
            </a:r>
            <a:endParaRPr lang="en-US" altLang="zh-CN" dirty="0" smtClean="0"/>
          </a:p>
          <a:p>
            <a:r>
              <a:rPr lang="en-US" altLang="zh-CN" dirty="0" smtClean="0"/>
              <a:t>2</a:t>
            </a:r>
            <a:r>
              <a:rPr lang="zh-CN" altLang="en-US" dirty="0" smtClean="0"/>
              <a:t>） 工具类不允许有 </a:t>
            </a:r>
            <a:r>
              <a:rPr lang="en-US" altLang="zh-CN" dirty="0" smtClean="0"/>
              <a:t>public </a:t>
            </a:r>
            <a:r>
              <a:rPr lang="zh-CN" altLang="en-US" dirty="0" smtClean="0"/>
              <a:t>或 </a:t>
            </a:r>
            <a:r>
              <a:rPr lang="en-US" altLang="zh-CN" dirty="0" smtClean="0"/>
              <a:t>default </a:t>
            </a:r>
            <a:r>
              <a:rPr lang="zh-CN" altLang="en-US" dirty="0" smtClean="0"/>
              <a:t>构造方法。 </a:t>
            </a:r>
            <a:endParaRPr lang="en-US" altLang="zh-CN" dirty="0" smtClean="0"/>
          </a:p>
          <a:p>
            <a:r>
              <a:rPr lang="en-US" altLang="zh-CN" dirty="0" smtClean="0"/>
              <a:t>3</a:t>
            </a:r>
            <a:r>
              <a:rPr lang="zh-CN" altLang="en-US" dirty="0" smtClean="0"/>
              <a:t>） 类非 </a:t>
            </a:r>
            <a:r>
              <a:rPr lang="en-US" altLang="zh-CN" dirty="0" smtClean="0"/>
              <a:t>static </a:t>
            </a:r>
            <a:r>
              <a:rPr lang="zh-CN" altLang="en-US" dirty="0" smtClean="0"/>
              <a:t>成员变量并且与子类共享，必须是 </a:t>
            </a:r>
            <a:r>
              <a:rPr lang="en-US" altLang="zh-CN" dirty="0" smtClean="0"/>
              <a:t>protected</a:t>
            </a:r>
            <a:r>
              <a:rPr lang="zh-CN" altLang="en-US" dirty="0" smtClean="0"/>
              <a:t>。 </a:t>
            </a:r>
            <a:endParaRPr lang="en-US" altLang="zh-CN" dirty="0" smtClean="0"/>
          </a:p>
          <a:p>
            <a:r>
              <a:rPr lang="en-US" altLang="zh-CN" dirty="0" smtClean="0"/>
              <a:t>4</a:t>
            </a:r>
            <a:r>
              <a:rPr lang="zh-CN" altLang="en-US" dirty="0" smtClean="0"/>
              <a:t>） 类非 </a:t>
            </a:r>
            <a:r>
              <a:rPr lang="en-US" altLang="zh-CN" dirty="0" smtClean="0"/>
              <a:t>static </a:t>
            </a:r>
            <a:r>
              <a:rPr lang="zh-CN" altLang="en-US" dirty="0" smtClean="0"/>
              <a:t>成员变量并且仅在本类使用，必须是 </a:t>
            </a:r>
            <a:r>
              <a:rPr lang="en-US" altLang="zh-CN" dirty="0" smtClean="0"/>
              <a:t>private</a:t>
            </a:r>
            <a:r>
              <a:rPr lang="zh-CN" altLang="en-US" dirty="0" smtClean="0"/>
              <a:t>。 </a:t>
            </a:r>
            <a:endParaRPr lang="en-US" altLang="zh-CN" dirty="0" smtClean="0"/>
          </a:p>
          <a:p>
            <a:r>
              <a:rPr lang="en-US" altLang="zh-CN" dirty="0" smtClean="0"/>
              <a:t>5</a:t>
            </a:r>
            <a:r>
              <a:rPr lang="zh-CN" altLang="en-US" dirty="0" smtClean="0"/>
              <a:t>） 类 </a:t>
            </a:r>
            <a:r>
              <a:rPr lang="en-US" altLang="zh-CN" dirty="0" smtClean="0"/>
              <a:t>static </a:t>
            </a:r>
            <a:r>
              <a:rPr lang="zh-CN" altLang="en-US" dirty="0" smtClean="0"/>
              <a:t>成员变量如果仅在本类使用，必须是 </a:t>
            </a:r>
            <a:r>
              <a:rPr lang="en-US" altLang="zh-CN" dirty="0" smtClean="0"/>
              <a:t>private</a:t>
            </a:r>
            <a:r>
              <a:rPr lang="zh-CN" altLang="en-US" dirty="0" smtClean="0"/>
              <a:t>。 </a:t>
            </a:r>
            <a:endParaRPr lang="en-US" altLang="zh-CN" dirty="0" smtClean="0"/>
          </a:p>
          <a:p>
            <a:r>
              <a:rPr lang="en-US" altLang="zh-CN" dirty="0" smtClean="0"/>
              <a:t>6</a:t>
            </a:r>
            <a:r>
              <a:rPr lang="zh-CN" altLang="en-US" dirty="0" smtClean="0"/>
              <a:t>） 若是 </a:t>
            </a:r>
            <a:r>
              <a:rPr lang="en-US" altLang="zh-CN" dirty="0" smtClean="0"/>
              <a:t>static </a:t>
            </a:r>
            <a:r>
              <a:rPr lang="zh-CN" altLang="en-US" dirty="0" smtClean="0"/>
              <a:t>成员变量，必须考虑是否为 </a:t>
            </a:r>
            <a:r>
              <a:rPr lang="en-US" altLang="zh-CN" dirty="0" smtClean="0"/>
              <a:t>final</a:t>
            </a:r>
            <a:r>
              <a:rPr lang="zh-CN" altLang="en-US" dirty="0" smtClean="0"/>
              <a:t>。 </a:t>
            </a:r>
            <a:endParaRPr lang="en-US" altLang="zh-CN" dirty="0" smtClean="0"/>
          </a:p>
          <a:p>
            <a:r>
              <a:rPr lang="en-US" altLang="zh-CN" dirty="0" smtClean="0"/>
              <a:t>7</a:t>
            </a:r>
            <a:r>
              <a:rPr lang="zh-CN" altLang="en-US" dirty="0" smtClean="0"/>
              <a:t>） 类成员方法只供类内部调用，必须是 </a:t>
            </a:r>
            <a:r>
              <a:rPr lang="en-US" altLang="zh-CN" dirty="0" smtClean="0"/>
              <a:t>private</a:t>
            </a:r>
            <a:r>
              <a:rPr lang="zh-CN" altLang="en-US" dirty="0" smtClean="0"/>
              <a:t>。 </a:t>
            </a:r>
            <a:endParaRPr lang="en-US" altLang="zh-CN" dirty="0" smtClean="0"/>
          </a:p>
          <a:p>
            <a:r>
              <a:rPr lang="en-US" altLang="zh-CN" dirty="0" smtClean="0"/>
              <a:t>8</a:t>
            </a:r>
            <a:r>
              <a:rPr lang="zh-CN" altLang="en-US" dirty="0" smtClean="0"/>
              <a:t>） 类成员方法只对继承类公开，那么限制为 </a:t>
            </a:r>
            <a:r>
              <a:rPr lang="en-US" altLang="zh-CN" dirty="0" smtClean="0"/>
              <a:t>protected</a:t>
            </a:r>
            <a:r>
              <a:rPr lang="zh-CN" altLang="en-US" dirty="0" smtClean="0"/>
              <a:t>。 说明：任何类、方法、参数、变量，严控访问范围。过于宽泛的访问范围，不利于模块解耦。 思考：如果是一个 </a:t>
            </a:r>
            <a:r>
              <a:rPr lang="en-US" altLang="zh-CN" dirty="0" smtClean="0"/>
              <a:t>private </a:t>
            </a:r>
            <a:r>
              <a:rPr lang="zh-CN" altLang="en-US" dirty="0" smtClean="0"/>
              <a:t>的方法，想删除就删除，可是一个 </a:t>
            </a:r>
            <a:r>
              <a:rPr lang="en-US" altLang="zh-CN" dirty="0" smtClean="0"/>
              <a:t>public </a:t>
            </a:r>
            <a:r>
              <a:rPr lang="zh-CN" altLang="en-US" dirty="0" smtClean="0"/>
              <a:t>的 </a:t>
            </a:r>
            <a:r>
              <a:rPr lang="en-US" altLang="zh-CN" dirty="0" smtClean="0"/>
              <a:t>service </a:t>
            </a:r>
            <a:r>
              <a:rPr lang="zh-CN" altLang="en-US" dirty="0" smtClean="0"/>
              <a:t>方法，或者 一个 </a:t>
            </a:r>
            <a:r>
              <a:rPr lang="en-US" altLang="zh-CN" dirty="0" smtClean="0"/>
              <a:t>public </a:t>
            </a:r>
            <a:r>
              <a:rPr lang="zh-CN" altLang="en-US" dirty="0" smtClean="0"/>
              <a:t>的成员变量，删除一下，不得手心冒点汗吗？变量像自己的小孩，尽量在自己的 视线内，变量作用域太大，无限制的到处跑，那么你会担心的。</a:t>
            </a:r>
          </a:p>
          <a:p>
            <a:endParaRPr lang="en-US" altLang="zh-CN" dirty="0" smtClean="0"/>
          </a:p>
        </p:txBody>
      </p:sp>
    </p:spTree>
    <p:extLst>
      <p:ext uri="{BB962C8B-B14F-4D97-AF65-F5344CB8AC3E}">
        <p14:creationId xmlns:p14="http://schemas.microsoft.com/office/powerpoint/2010/main" val="3447332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五</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集合处理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5632311"/>
          </a:xfrm>
          <a:prstGeom prst="rect">
            <a:avLst/>
          </a:prstGeom>
          <a:noFill/>
        </p:spPr>
        <p:txBody>
          <a:bodyPr wrap="square" rtlCol="0">
            <a:spAutoFit/>
          </a:bodyPr>
          <a:lstStyle/>
          <a:p>
            <a:r>
              <a:rPr lang="en-US" altLang="zh-CN" dirty="0" smtClean="0"/>
              <a:t>1.【</a:t>
            </a:r>
            <a:r>
              <a:rPr lang="zh-CN" altLang="en-US" dirty="0" smtClean="0"/>
              <a:t>强制</a:t>
            </a:r>
            <a:r>
              <a:rPr lang="en-US" altLang="zh-CN" dirty="0" smtClean="0"/>
              <a:t>】</a:t>
            </a:r>
            <a:r>
              <a:rPr lang="zh-CN" altLang="en-US" dirty="0" smtClean="0"/>
              <a:t>关于 </a:t>
            </a:r>
            <a:r>
              <a:rPr lang="en-US" altLang="zh-CN" dirty="0" err="1" smtClean="0"/>
              <a:t>hashCode</a:t>
            </a:r>
            <a:r>
              <a:rPr lang="en-US" altLang="zh-CN" dirty="0" smtClean="0"/>
              <a:t> </a:t>
            </a:r>
            <a:r>
              <a:rPr lang="zh-CN" altLang="en-US" dirty="0" smtClean="0"/>
              <a:t>和 </a:t>
            </a:r>
            <a:r>
              <a:rPr lang="en-US" altLang="zh-CN" dirty="0" smtClean="0"/>
              <a:t>equals </a:t>
            </a:r>
            <a:r>
              <a:rPr lang="zh-CN" altLang="en-US" dirty="0" smtClean="0"/>
              <a:t>的处理，遵循如下规则： </a:t>
            </a:r>
            <a:endParaRPr lang="en-US" altLang="zh-CN" dirty="0" smtClean="0"/>
          </a:p>
          <a:p>
            <a:r>
              <a:rPr lang="en-US" altLang="zh-CN" dirty="0" smtClean="0"/>
              <a:t>1</a:t>
            </a:r>
            <a:r>
              <a:rPr lang="zh-CN" altLang="en-US" dirty="0" smtClean="0"/>
              <a:t>） 只要重写 </a:t>
            </a:r>
            <a:r>
              <a:rPr lang="en-US" altLang="zh-CN" dirty="0" smtClean="0"/>
              <a:t>equals</a:t>
            </a:r>
            <a:r>
              <a:rPr lang="zh-CN" altLang="en-US" dirty="0" smtClean="0"/>
              <a:t>，就必须重写 </a:t>
            </a:r>
            <a:r>
              <a:rPr lang="en-US" altLang="zh-CN" dirty="0" err="1" smtClean="0"/>
              <a:t>hashCode</a:t>
            </a:r>
            <a:r>
              <a:rPr lang="zh-CN" altLang="en-US" dirty="0" smtClean="0"/>
              <a:t>。 </a:t>
            </a:r>
            <a:endParaRPr lang="en-US" altLang="zh-CN" dirty="0" smtClean="0"/>
          </a:p>
          <a:p>
            <a:r>
              <a:rPr lang="en-US" altLang="zh-CN" dirty="0" smtClean="0"/>
              <a:t>2</a:t>
            </a:r>
            <a:r>
              <a:rPr lang="zh-CN" altLang="en-US" dirty="0" smtClean="0"/>
              <a:t>） 因为 </a:t>
            </a:r>
            <a:r>
              <a:rPr lang="en-US" altLang="zh-CN" dirty="0" smtClean="0"/>
              <a:t>Set </a:t>
            </a:r>
            <a:r>
              <a:rPr lang="zh-CN" altLang="en-US" dirty="0" smtClean="0"/>
              <a:t>存储的是不重复的对象，依据 </a:t>
            </a:r>
            <a:r>
              <a:rPr lang="en-US" altLang="zh-CN" dirty="0" err="1" smtClean="0"/>
              <a:t>hashCode</a:t>
            </a:r>
            <a:r>
              <a:rPr lang="en-US" altLang="zh-CN" dirty="0" smtClean="0"/>
              <a:t> </a:t>
            </a:r>
            <a:r>
              <a:rPr lang="zh-CN" altLang="en-US" dirty="0" smtClean="0"/>
              <a:t>和 </a:t>
            </a:r>
            <a:r>
              <a:rPr lang="en-US" altLang="zh-CN" dirty="0" smtClean="0"/>
              <a:t>equals </a:t>
            </a:r>
            <a:r>
              <a:rPr lang="zh-CN" altLang="en-US" dirty="0" smtClean="0"/>
              <a:t>进行判断，所以 </a:t>
            </a:r>
            <a:r>
              <a:rPr lang="en-US" altLang="zh-CN" dirty="0" smtClean="0"/>
              <a:t>Set </a:t>
            </a:r>
            <a:r>
              <a:rPr lang="zh-CN" altLang="en-US" dirty="0" smtClean="0"/>
              <a:t>存储的 对象必须重写这两个方法。 </a:t>
            </a:r>
            <a:endParaRPr lang="en-US" altLang="zh-CN" dirty="0" smtClean="0"/>
          </a:p>
          <a:p>
            <a:r>
              <a:rPr lang="en-US" altLang="zh-CN" dirty="0" smtClean="0"/>
              <a:t>3</a:t>
            </a:r>
            <a:r>
              <a:rPr lang="zh-CN" altLang="en-US" dirty="0" smtClean="0"/>
              <a:t>） 如果自定义对象做为 </a:t>
            </a:r>
            <a:r>
              <a:rPr lang="en-US" altLang="zh-CN" dirty="0" smtClean="0"/>
              <a:t>Map </a:t>
            </a:r>
            <a:r>
              <a:rPr lang="zh-CN" altLang="en-US" dirty="0" smtClean="0"/>
              <a:t>的键，那么必须重写 </a:t>
            </a:r>
            <a:r>
              <a:rPr lang="en-US" altLang="zh-CN" dirty="0" err="1" smtClean="0"/>
              <a:t>hashCode</a:t>
            </a:r>
            <a:r>
              <a:rPr lang="en-US" altLang="zh-CN" dirty="0" smtClean="0"/>
              <a:t> </a:t>
            </a:r>
            <a:r>
              <a:rPr lang="zh-CN" altLang="en-US" dirty="0" smtClean="0"/>
              <a:t>和 </a:t>
            </a:r>
            <a:r>
              <a:rPr lang="en-US" altLang="zh-CN" dirty="0" smtClean="0"/>
              <a:t>equals</a:t>
            </a:r>
            <a:r>
              <a:rPr lang="zh-CN" altLang="en-US" dirty="0" smtClean="0"/>
              <a:t>。 说明：</a:t>
            </a:r>
            <a:r>
              <a:rPr lang="en-US" altLang="zh-CN" dirty="0" smtClean="0"/>
              <a:t>String </a:t>
            </a:r>
            <a:r>
              <a:rPr lang="zh-CN" altLang="en-US" dirty="0" smtClean="0"/>
              <a:t>重写了 </a:t>
            </a:r>
            <a:r>
              <a:rPr lang="en-US" altLang="zh-CN" dirty="0" err="1" smtClean="0"/>
              <a:t>hashCode</a:t>
            </a:r>
            <a:r>
              <a:rPr lang="en-US" altLang="zh-CN" dirty="0" smtClean="0"/>
              <a:t> </a:t>
            </a:r>
            <a:r>
              <a:rPr lang="zh-CN" altLang="en-US" dirty="0" smtClean="0"/>
              <a:t>和 </a:t>
            </a:r>
            <a:r>
              <a:rPr lang="en-US" altLang="zh-CN" dirty="0" smtClean="0"/>
              <a:t>equals </a:t>
            </a:r>
            <a:r>
              <a:rPr lang="zh-CN" altLang="en-US" dirty="0" smtClean="0"/>
              <a:t>方法，所以我们可以非常愉快地使用 </a:t>
            </a:r>
            <a:r>
              <a:rPr lang="en-US" altLang="zh-CN" dirty="0" smtClean="0"/>
              <a:t>String </a:t>
            </a:r>
            <a:r>
              <a:rPr lang="zh-CN" altLang="en-US" dirty="0" smtClean="0"/>
              <a:t>对象 作为 </a:t>
            </a:r>
            <a:r>
              <a:rPr lang="en-US" altLang="zh-CN" dirty="0" smtClean="0"/>
              <a:t>key </a:t>
            </a:r>
            <a:r>
              <a:rPr lang="zh-CN" altLang="en-US" dirty="0" smtClean="0"/>
              <a:t>来使用。 </a:t>
            </a:r>
            <a:endParaRPr lang="en-US" altLang="zh-CN" dirty="0" smtClean="0"/>
          </a:p>
          <a:p>
            <a:r>
              <a:rPr lang="en-US" altLang="zh-CN" dirty="0" smtClean="0"/>
              <a:t>2. 【</a:t>
            </a:r>
            <a:r>
              <a:rPr lang="zh-CN" altLang="en-US" dirty="0" smtClean="0"/>
              <a:t>强制</a:t>
            </a:r>
            <a:r>
              <a:rPr lang="en-US" altLang="zh-CN" dirty="0" smtClean="0"/>
              <a:t>】</a:t>
            </a:r>
            <a:r>
              <a:rPr lang="en-US" altLang="zh-CN" dirty="0" err="1" smtClean="0"/>
              <a:t>ArrayList</a:t>
            </a:r>
            <a:r>
              <a:rPr lang="zh-CN" altLang="en-US" dirty="0" smtClean="0"/>
              <a:t>的</a:t>
            </a:r>
            <a:r>
              <a:rPr lang="en-US" altLang="zh-CN" dirty="0" err="1" smtClean="0"/>
              <a:t>subList</a:t>
            </a:r>
            <a:r>
              <a:rPr lang="zh-CN" altLang="en-US" dirty="0" smtClean="0"/>
              <a:t>结果不可强转成</a:t>
            </a:r>
            <a:r>
              <a:rPr lang="en-US" altLang="zh-CN" dirty="0" err="1" smtClean="0"/>
              <a:t>ArrayList</a:t>
            </a:r>
            <a:r>
              <a:rPr lang="zh-CN" altLang="en-US" dirty="0" smtClean="0"/>
              <a:t>，否则会抛出</a:t>
            </a:r>
            <a:r>
              <a:rPr lang="en-US" altLang="zh-CN" dirty="0" err="1" smtClean="0"/>
              <a:t>ClassCastException</a:t>
            </a:r>
            <a:r>
              <a:rPr lang="en-US" altLang="zh-CN" dirty="0" smtClean="0"/>
              <a:t> </a:t>
            </a:r>
            <a:r>
              <a:rPr lang="zh-CN" altLang="en-US" dirty="0" smtClean="0"/>
              <a:t>异常，即 </a:t>
            </a:r>
            <a:r>
              <a:rPr lang="en-US" altLang="zh-CN" dirty="0" err="1" smtClean="0"/>
              <a:t>java.util.RandomAccessSubList</a:t>
            </a:r>
            <a:r>
              <a:rPr lang="en-US" altLang="zh-CN" dirty="0" smtClean="0"/>
              <a:t> cannot be cast to </a:t>
            </a:r>
            <a:r>
              <a:rPr lang="en-US" altLang="zh-CN" dirty="0" err="1" smtClean="0"/>
              <a:t>java.util.ArrayList</a:t>
            </a:r>
            <a:r>
              <a:rPr lang="en-US" altLang="zh-CN" dirty="0" smtClean="0"/>
              <a:t>.</a:t>
            </a:r>
          </a:p>
          <a:p>
            <a:r>
              <a:rPr lang="zh-CN" altLang="en-US" dirty="0" smtClean="0"/>
              <a:t>说明：</a:t>
            </a:r>
            <a:r>
              <a:rPr lang="en-US" altLang="zh-CN" dirty="0" err="1" smtClean="0"/>
              <a:t>subList</a:t>
            </a:r>
            <a:r>
              <a:rPr lang="en-US" altLang="zh-CN" dirty="0" smtClean="0"/>
              <a:t> </a:t>
            </a:r>
            <a:r>
              <a:rPr lang="zh-CN" altLang="en-US" dirty="0" smtClean="0"/>
              <a:t>返回的是 </a:t>
            </a:r>
            <a:r>
              <a:rPr lang="en-US" altLang="zh-CN" dirty="0" err="1" smtClean="0"/>
              <a:t>ArrayList</a:t>
            </a:r>
            <a:r>
              <a:rPr lang="en-US" altLang="zh-CN" dirty="0" smtClean="0"/>
              <a:t> </a:t>
            </a:r>
            <a:r>
              <a:rPr lang="zh-CN" altLang="en-US" dirty="0" smtClean="0"/>
              <a:t>的内部类 </a:t>
            </a:r>
            <a:r>
              <a:rPr lang="en-US" altLang="zh-CN" dirty="0" err="1" smtClean="0"/>
              <a:t>SubList</a:t>
            </a:r>
            <a:r>
              <a:rPr lang="zh-CN" altLang="en-US" dirty="0" smtClean="0"/>
              <a:t>，并不是 </a:t>
            </a:r>
            <a:r>
              <a:rPr lang="en-US" altLang="zh-CN" dirty="0" err="1" smtClean="0"/>
              <a:t>ArrayList</a:t>
            </a:r>
            <a:r>
              <a:rPr lang="en-US" altLang="zh-CN" dirty="0" smtClean="0"/>
              <a:t> </a:t>
            </a:r>
            <a:r>
              <a:rPr lang="zh-CN" altLang="en-US" dirty="0" smtClean="0"/>
              <a:t>，而是 </a:t>
            </a:r>
            <a:r>
              <a:rPr lang="en-US" altLang="zh-CN" dirty="0" err="1" smtClean="0"/>
              <a:t>ArrayList</a:t>
            </a:r>
            <a:r>
              <a:rPr lang="en-US" altLang="zh-CN" dirty="0" smtClean="0"/>
              <a:t> </a:t>
            </a:r>
            <a:r>
              <a:rPr lang="zh-CN" altLang="en-US" dirty="0" smtClean="0"/>
              <a:t>的一个视图。 </a:t>
            </a:r>
            <a:endParaRPr lang="en-US" altLang="zh-CN" dirty="0" smtClean="0"/>
          </a:p>
          <a:p>
            <a:r>
              <a:rPr lang="en-US" altLang="zh-CN" dirty="0" smtClean="0"/>
              <a:t>3. 【</a:t>
            </a:r>
            <a:r>
              <a:rPr lang="zh-CN" altLang="en-US" dirty="0" smtClean="0"/>
              <a:t>强制</a:t>
            </a:r>
            <a:r>
              <a:rPr lang="en-US" altLang="zh-CN" dirty="0" smtClean="0"/>
              <a:t>】</a:t>
            </a:r>
            <a:r>
              <a:rPr lang="zh-CN" altLang="en-US" dirty="0" smtClean="0"/>
              <a:t>在 </a:t>
            </a:r>
            <a:r>
              <a:rPr lang="en-US" altLang="zh-CN" dirty="0" err="1" smtClean="0"/>
              <a:t>subList</a:t>
            </a:r>
            <a:r>
              <a:rPr lang="en-US" altLang="zh-CN" dirty="0" smtClean="0"/>
              <a:t> </a:t>
            </a:r>
            <a:r>
              <a:rPr lang="zh-CN" altLang="en-US" dirty="0" smtClean="0"/>
              <a:t>场景中，高度注意对原集合元素个数的修改，会导致子列表的遍历、增加、 删除均会产生 </a:t>
            </a:r>
            <a:r>
              <a:rPr lang="en-US" altLang="zh-CN" dirty="0" err="1" smtClean="0"/>
              <a:t>ConcurrentModificationException</a:t>
            </a:r>
            <a:r>
              <a:rPr lang="en-US" altLang="zh-CN" dirty="0" smtClean="0"/>
              <a:t> </a:t>
            </a:r>
            <a:r>
              <a:rPr lang="zh-CN" altLang="en-US" dirty="0" smtClean="0"/>
              <a:t>异常。</a:t>
            </a:r>
            <a:endParaRPr lang="en-US" altLang="zh-CN" dirty="0" smtClean="0"/>
          </a:p>
          <a:p>
            <a:r>
              <a:rPr lang="en-US" altLang="zh-CN" dirty="0" smtClean="0"/>
              <a:t>4. 【</a:t>
            </a:r>
            <a:r>
              <a:rPr lang="zh-CN" altLang="en-US" dirty="0" smtClean="0"/>
              <a:t>强制</a:t>
            </a:r>
            <a:r>
              <a:rPr lang="en-US" altLang="zh-CN" dirty="0" smtClean="0"/>
              <a:t>】</a:t>
            </a:r>
            <a:r>
              <a:rPr lang="zh-CN" altLang="en-US" dirty="0" smtClean="0"/>
              <a:t>使用集合转数组的方法，必须使用集合的 </a:t>
            </a:r>
            <a:r>
              <a:rPr lang="en-US" altLang="zh-CN" dirty="0" err="1" smtClean="0"/>
              <a:t>toArray</a:t>
            </a:r>
            <a:r>
              <a:rPr lang="en-US" altLang="zh-CN" dirty="0" smtClean="0"/>
              <a:t>(T[] array)</a:t>
            </a:r>
            <a:r>
              <a:rPr lang="zh-CN" altLang="en-US" dirty="0" smtClean="0"/>
              <a:t>，传入的是类型完全 一样的数组，大小就是 </a:t>
            </a:r>
            <a:r>
              <a:rPr lang="en-US" altLang="zh-CN" dirty="0" err="1" smtClean="0"/>
              <a:t>list.size</a:t>
            </a:r>
            <a:r>
              <a:rPr lang="en-US" altLang="zh-CN" dirty="0" smtClean="0"/>
              <a:t>()</a:t>
            </a:r>
            <a:r>
              <a:rPr lang="zh-CN" altLang="en-US" dirty="0" smtClean="0"/>
              <a:t>。 说明：使用 </a:t>
            </a:r>
            <a:r>
              <a:rPr lang="en-US" altLang="zh-CN" dirty="0" err="1" smtClean="0"/>
              <a:t>toArray</a:t>
            </a:r>
            <a:r>
              <a:rPr lang="en-US" altLang="zh-CN" dirty="0" smtClean="0"/>
              <a:t> </a:t>
            </a:r>
            <a:r>
              <a:rPr lang="zh-CN" altLang="en-US" dirty="0" smtClean="0"/>
              <a:t>带参方法，入参分配的数组空间不够大时，</a:t>
            </a:r>
            <a:r>
              <a:rPr lang="en-US" altLang="zh-CN" dirty="0" err="1" smtClean="0"/>
              <a:t>toArray</a:t>
            </a:r>
            <a:r>
              <a:rPr lang="en-US" altLang="zh-CN" dirty="0" smtClean="0"/>
              <a:t> </a:t>
            </a:r>
            <a:r>
              <a:rPr lang="zh-CN" altLang="en-US" dirty="0" smtClean="0"/>
              <a:t>方法内部将重新分配 内存空间，并返回新数组地址；如果数组元素大于实际所需，下标为</a:t>
            </a:r>
            <a:r>
              <a:rPr lang="en-US" altLang="zh-CN" dirty="0" smtClean="0"/>
              <a:t>[ </a:t>
            </a:r>
            <a:r>
              <a:rPr lang="en-US" altLang="zh-CN" dirty="0" err="1" smtClean="0"/>
              <a:t>list.size</a:t>
            </a:r>
            <a:r>
              <a:rPr lang="en-US" altLang="zh-CN" dirty="0" smtClean="0"/>
              <a:t>() ]</a:t>
            </a:r>
            <a:r>
              <a:rPr lang="zh-CN" altLang="en-US" dirty="0" smtClean="0"/>
              <a:t>的数组 元素将被置为 </a:t>
            </a:r>
            <a:r>
              <a:rPr lang="en-US" altLang="zh-CN" dirty="0" smtClean="0"/>
              <a:t>null</a:t>
            </a:r>
            <a:r>
              <a:rPr lang="zh-CN" altLang="en-US" dirty="0" smtClean="0"/>
              <a:t>，其它数组元素保持原值，因此最好将方法入参数组大小定义与集合元素 个数一致。 </a:t>
            </a:r>
            <a:endParaRPr lang="en-US" altLang="zh-CN" dirty="0" smtClean="0"/>
          </a:p>
          <a:p>
            <a:r>
              <a:rPr lang="zh-CN" altLang="en-US" dirty="0" smtClean="0"/>
              <a:t>正例： </a:t>
            </a:r>
            <a:r>
              <a:rPr lang="en-US" altLang="zh-CN" dirty="0" smtClean="0"/>
              <a:t>List </a:t>
            </a:r>
            <a:r>
              <a:rPr lang="en-US" altLang="zh-CN" dirty="0" err="1" smtClean="0"/>
              <a:t>list</a:t>
            </a:r>
            <a:r>
              <a:rPr lang="en-US" altLang="zh-CN" dirty="0" smtClean="0"/>
              <a:t> = new </a:t>
            </a:r>
            <a:r>
              <a:rPr lang="en-US" altLang="zh-CN" dirty="0" err="1" smtClean="0"/>
              <a:t>ArrayList</a:t>
            </a:r>
            <a:r>
              <a:rPr lang="en-US" altLang="zh-CN" dirty="0" smtClean="0"/>
              <a:t>(2); </a:t>
            </a:r>
            <a:r>
              <a:rPr lang="en-US" altLang="zh-CN" dirty="0" err="1" smtClean="0"/>
              <a:t>list.add</a:t>
            </a:r>
            <a:r>
              <a:rPr lang="en-US" altLang="zh-CN" dirty="0" smtClean="0"/>
              <a:t>("guan"); </a:t>
            </a:r>
            <a:r>
              <a:rPr lang="en-US" altLang="zh-CN" dirty="0" err="1" smtClean="0"/>
              <a:t>list.add</a:t>
            </a:r>
            <a:r>
              <a:rPr lang="en-US" altLang="zh-CN" dirty="0" smtClean="0"/>
              <a:t>("</a:t>
            </a:r>
            <a:r>
              <a:rPr lang="en-US" altLang="zh-CN" dirty="0" err="1" smtClean="0"/>
              <a:t>bao</a:t>
            </a:r>
            <a:r>
              <a:rPr lang="en-US" altLang="zh-CN" dirty="0" smtClean="0"/>
              <a:t>"); String[] array = new String[</a:t>
            </a:r>
            <a:r>
              <a:rPr lang="en-US" altLang="zh-CN" dirty="0" err="1" smtClean="0"/>
              <a:t>list.size</a:t>
            </a:r>
            <a:r>
              <a:rPr lang="en-US" altLang="zh-CN" dirty="0" smtClean="0"/>
              <a:t>()]; array = </a:t>
            </a:r>
            <a:r>
              <a:rPr lang="en-US" altLang="zh-CN" dirty="0" err="1" smtClean="0"/>
              <a:t>list.toArray</a:t>
            </a:r>
            <a:r>
              <a:rPr lang="en-US" altLang="zh-CN" dirty="0" smtClean="0"/>
              <a:t>(array); </a:t>
            </a:r>
          </a:p>
          <a:p>
            <a:r>
              <a:rPr lang="zh-CN" altLang="en-US" dirty="0" smtClean="0"/>
              <a:t>反例：直接使用 </a:t>
            </a:r>
            <a:r>
              <a:rPr lang="en-US" altLang="zh-CN" dirty="0" err="1" smtClean="0"/>
              <a:t>toArray</a:t>
            </a:r>
            <a:r>
              <a:rPr lang="en-US" altLang="zh-CN" dirty="0" smtClean="0"/>
              <a:t> </a:t>
            </a:r>
            <a:r>
              <a:rPr lang="zh-CN" altLang="en-US" dirty="0" smtClean="0"/>
              <a:t>无参方法存在问题，此方法返回值只能是 </a:t>
            </a:r>
            <a:r>
              <a:rPr lang="en-US" altLang="zh-CN" dirty="0" smtClean="0"/>
              <a:t>Object[]</a:t>
            </a:r>
            <a:r>
              <a:rPr lang="zh-CN" altLang="en-US" dirty="0" smtClean="0"/>
              <a:t>类，若强转其它 类型数组将出现 </a:t>
            </a:r>
            <a:r>
              <a:rPr lang="en-US" altLang="zh-CN" dirty="0" err="1" smtClean="0"/>
              <a:t>ClassCastException</a:t>
            </a:r>
            <a:r>
              <a:rPr lang="en-US" altLang="zh-CN" dirty="0" smtClean="0"/>
              <a:t> </a:t>
            </a:r>
            <a:r>
              <a:rPr lang="zh-CN" altLang="en-US" dirty="0" smtClean="0"/>
              <a:t>错误。 </a:t>
            </a:r>
            <a:endParaRPr lang="en-US" altLang="zh-CN" dirty="0" smtClean="0"/>
          </a:p>
          <a:p>
            <a:endParaRPr lang="zh-CN" altLang="en-US" dirty="0"/>
          </a:p>
        </p:txBody>
      </p:sp>
    </p:spTree>
    <p:extLst>
      <p:ext uri="{BB962C8B-B14F-4D97-AF65-F5344CB8AC3E}">
        <p14:creationId xmlns:p14="http://schemas.microsoft.com/office/powerpoint/2010/main" val="233095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五</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集合处理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391886" y="1020220"/>
            <a:ext cx="11351623" cy="5909310"/>
          </a:xfrm>
          <a:prstGeom prst="rect">
            <a:avLst/>
          </a:prstGeom>
          <a:noFill/>
        </p:spPr>
        <p:txBody>
          <a:bodyPr wrap="square" rtlCol="0">
            <a:spAutoFit/>
          </a:bodyPr>
          <a:lstStyle/>
          <a:p>
            <a:r>
              <a:rPr lang="en-US" altLang="zh-CN" dirty="0" smtClean="0"/>
              <a:t>5. 【</a:t>
            </a:r>
            <a:r>
              <a:rPr lang="zh-CN" altLang="en-US" dirty="0" smtClean="0"/>
              <a:t>强制</a:t>
            </a:r>
            <a:r>
              <a:rPr lang="en-US" altLang="zh-CN" dirty="0" smtClean="0"/>
              <a:t>】</a:t>
            </a:r>
            <a:r>
              <a:rPr lang="zh-CN" altLang="en-US" dirty="0" smtClean="0"/>
              <a:t>使用工具类 </a:t>
            </a:r>
            <a:r>
              <a:rPr lang="en-US" altLang="zh-CN" dirty="0" err="1" smtClean="0"/>
              <a:t>Arrays.asList</a:t>
            </a:r>
            <a:r>
              <a:rPr lang="en-US" altLang="zh-CN" dirty="0" smtClean="0"/>
              <a:t>()</a:t>
            </a:r>
            <a:r>
              <a:rPr lang="zh-CN" altLang="en-US" dirty="0" smtClean="0"/>
              <a:t>把数组转换成集合时，不能使用其修改集合相关的方 法，它的 </a:t>
            </a:r>
            <a:r>
              <a:rPr lang="en-US" altLang="zh-CN" dirty="0" smtClean="0"/>
              <a:t>add/remove/clear </a:t>
            </a:r>
            <a:r>
              <a:rPr lang="zh-CN" altLang="en-US" dirty="0" smtClean="0"/>
              <a:t>方法会抛出 </a:t>
            </a:r>
            <a:r>
              <a:rPr lang="en-US" altLang="zh-CN" dirty="0" err="1" smtClean="0"/>
              <a:t>UnsupportedOperationException</a:t>
            </a:r>
            <a:r>
              <a:rPr lang="en-US" altLang="zh-CN" dirty="0" smtClean="0"/>
              <a:t> </a:t>
            </a:r>
            <a:r>
              <a:rPr lang="zh-CN" altLang="en-US" dirty="0" smtClean="0"/>
              <a:t>异常。 说明：</a:t>
            </a:r>
            <a:r>
              <a:rPr lang="en-US" altLang="zh-CN" dirty="0" err="1" smtClean="0"/>
              <a:t>asList</a:t>
            </a:r>
            <a:r>
              <a:rPr lang="en-US" altLang="zh-CN" dirty="0" smtClean="0"/>
              <a:t> </a:t>
            </a:r>
            <a:r>
              <a:rPr lang="zh-CN" altLang="en-US" dirty="0" smtClean="0"/>
              <a:t>的返回对象是一个 </a:t>
            </a:r>
            <a:r>
              <a:rPr lang="en-US" altLang="zh-CN" dirty="0" smtClean="0"/>
              <a:t>Arrays </a:t>
            </a:r>
            <a:r>
              <a:rPr lang="zh-CN" altLang="en-US" dirty="0" smtClean="0"/>
              <a:t>内部类，并没有实现集合的修改方法。</a:t>
            </a:r>
            <a:r>
              <a:rPr lang="en-US" altLang="zh-CN" dirty="0" err="1" smtClean="0"/>
              <a:t>Arrays.asList</a:t>
            </a:r>
            <a:r>
              <a:rPr lang="en-US" altLang="zh-CN" dirty="0" smtClean="0"/>
              <a:t> </a:t>
            </a:r>
            <a:r>
              <a:rPr lang="zh-CN" altLang="en-US" dirty="0" smtClean="0"/>
              <a:t>体现的是适配器模式，只是转换接口，后台的数据仍是数组。 </a:t>
            </a:r>
            <a:r>
              <a:rPr lang="en-US" altLang="zh-CN" dirty="0" smtClean="0"/>
              <a:t>String[] </a:t>
            </a:r>
            <a:r>
              <a:rPr lang="en-US" altLang="zh-CN" dirty="0" err="1" smtClean="0"/>
              <a:t>str</a:t>
            </a:r>
            <a:r>
              <a:rPr lang="en-US" altLang="zh-CN" dirty="0" smtClean="0"/>
              <a:t> = new String[] { "you", "</a:t>
            </a:r>
            <a:r>
              <a:rPr lang="en-US" altLang="zh-CN" dirty="0" err="1" smtClean="0"/>
              <a:t>wu</a:t>
            </a:r>
            <a:r>
              <a:rPr lang="en-US" altLang="zh-CN" dirty="0" smtClean="0"/>
              <a:t>" }; List </a:t>
            </a:r>
            <a:r>
              <a:rPr lang="en-US" altLang="zh-CN" dirty="0" err="1" smtClean="0"/>
              <a:t>list</a:t>
            </a:r>
            <a:r>
              <a:rPr lang="en-US" altLang="zh-CN" dirty="0" smtClean="0"/>
              <a:t> = </a:t>
            </a:r>
            <a:r>
              <a:rPr lang="en-US" altLang="zh-CN" dirty="0" err="1" smtClean="0"/>
              <a:t>Arrays.asList</a:t>
            </a:r>
            <a:r>
              <a:rPr lang="en-US" altLang="zh-CN" dirty="0" smtClean="0"/>
              <a:t>(</a:t>
            </a:r>
            <a:r>
              <a:rPr lang="en-US" altLang="zh-CN" dirty="0" err="1" smtClean="0"/>
              <a:t>str</a:t>
            </a:r>
            <a:r>
              <a:rPr lang="en-US" altLang="zh-CN" dirty="0" smtClean="0"/>
              <a:t>); </a:t>
            </a:r>
          </a:p>
          <a:p>
            <a:r>
              <a:rPr lang="zh-CN" altLang="en-US" dirty="0" smtClean="0"/>
              <a:t>第一种情况：</a:t>
            </a:r>
            <a:r>
              <a:rPr lang="en-US" altLang="zh-CN" dirty="0" err="1" smtClean="0"/>
              <a:t>list.add</a:t>
            </a:r>
            <a:r>
              <a:rPr lang="en-US" altLang="zh-CN" dirty="0" smtClean="0"/>
              <a:t>("</a:t>
            </a:r>
            <a:r>
              <a:rPr lang="en-US" altLang="zh-CN" dirty="0" err="1" smtClean="0"/>
              <a:t>yangguanbao</a:t>
            </a:r>
            <a:r>
              <a:rPr lang="en-US" altLang="zh-CN" dirty="0" smtClean="0"/>
              <a:t>"); </a:t>
            </a:r>
            <a:r>
              <a:rPr lang="zh-CN" altLang="en-US" dirty="0" smtClean="0"/>
              <a:t>运行时异常。 </a:t>
            </a:r>
            <a:endParaRPr lang="en-US" altLang="zh-CN" dirty="0" smtClean="0"/>
          </a:p>
          <a:p>
            <a:r>
              <a:rPr lang="zh-CN" altLang="en-US" dirty="0" smtClean="0"/>
              <a:t>第二种情况：</a:t>
            </a:r>
            <a:r>
              <a:rPr lang="en-US" altLang="zh-CN" dirty="0" err="1" smtClean="0"/>
              <a:t>str</a:t>
            </a:r>
            <a:r>
              <a:rPr lang="en-US" altLang="zh-CN" dirty="0" smtClean="0"/>
              <a:t>[0] = "</a:t>
            </a:r>
            <a:r>
              <a:rPr lang="en-US" altLang="zh-CN" dirty="0" err="1" smtClean="0"/>
              <a:t>gujin</a:t>
            </a:r>
            <a:r>
              <a:rPr lang="en-US" altLang="zh-CN" dirty="0" smtClean="0"/>
              <a:t>"; </a:t>
            </a:r>
            <a:r>
              <a:rPr lang="zh-CN" altLang="en-US" dirty="0" smtClean="0"/>
              <a:t>那么 </a:t>
            </a:r>
            <a:r>
              <a:rPr lang="en-US" altLang="zh-CN" dirty="0" err="1" smtClean="0"/>
              <a:t>list.get</a:t>
            </a:r>
            <a:r>
              <a:rPr lang="en-US" altLang="zh-CN" dirty="0" smtClean="0"/>
              <a:t>(0)</a:t>
            </a:r>
            <a:r>
              <a:rPr lang="zh-CN" altLang="en-US" dirty="0" smtClean="0"/>
              <a:t>也会随之修改。 </a:t>
            </a:r>
            <a:endParaRPr lang="en-US" altLang="zh-CN" dirty="0" smtClean="0"/>
          </a:p>
          <a:p>
            <a:r>
              <a:rPr lang="en-US" altLang="zh-CN" dirty="0" smtClean="0"/>
              <a:t>6. 【</a:t>
            </a:r>
            <a:r>
              <a:rPr lang="zh-CN" altLang="en-US" dirty="0" smtClean="0"/>
              <a:t>强制</a:t>
            </a:r>
            <a:r>
              <a:rPr lang="en-US" altLang="zh-CN" dirty="0" smtClean="0"/>
              <a:t>】</a:t>
            </a:r>
            <a:r>
              <a:rPr lang="zh-CN" altLang="en-US" dirty="0" smtClean="0"/>
              <a:t>不要在 </a:t>
            </a:r>
            <a:r>
              <a:rPr lang="en-US" altLang="zh-CN" dirty="0" err="1" smtClean="0"/>
              <a:t>foreach</a:t>
            </a:r>
            <a:r>
              <a:rPr lang="en-US" altLang="zh-CN" dirty="0" smtClean="0"/>
              <a:t> </a:t>
            </a:r>
            <a:r>
              <a:rPr lang="zh-CN" altLang="en-US" dirty="0" smtClean="0"/>
              <a:t>循环里进行元素的 </a:t>
            </a:r>
            <a:r>
              <a:rPr lang="en-US" altLang="zh-CN" dirty="0" smtClean="0"/>
              <a:t>remove/add </a:t>
            </a:r>
            <a:r>
              <a:rPr lang="zh-CN" altLang="en-US" dirty="0" smtClean="0"/>
              <a:t>操作。</a:t>
            </a:r>
            <a:r>
              <a:rPr lang="en-US" altLang="zh-CN" dirty="0" smtClean="0"/>
              <a:t>remove </a:t>
            </a:r>
            <a:r>
              <a:rPr lang="zh-CN" altLang="en-US" dirty="0" smtClean="0"/>
              <a:t>元素请使用 </a:t>
            </a:r>
            <a:r>
              <a:rPr lang="en-US" altLang="zh-CN" dirty="0" smtClean="0"/>
              <a:t>Iterator </a:t>
            </a:r>
            <a:r>
              <a:rPr lang="zh-CN" altLang="en-US" dirty="0" smtClean="0"/>
              <a:t>方式，如果并发操作，需要对 </a:t>
            </a:r>
            <a:r>
              <a:rPr lang="en-US" altLang="zh-CN" dirty="0" smtClean="0"/>
              <a:t>Iterator </a:t>
            </a:r>
            <a:r>
              <a:rPr lang="zh-CN" altLang="en-US" dirty="0" smtClean="0"/>
              <a:t>对象加锁。 </a:t>
            </a:r>
            <a:endParaRPr lang="en-US" altLang="zh-CN" dirty="0" smtClean="0"/>
          </a:p>
          <a:p>
            <a:r>
              <a:rPr lang="zh-CN" altLang="en-US" dirty="0" smtClean="0"/>
              <a:t>正例： </a:t>
            </a:r>
            <a:r>
              <a:rPr lang="en-US" altLang="zh-CN" dirty="0" smtClean="0"/>
              <a:t>Iterator </a:t>
            </a:r>
            <a:r>
              <a:rPr lang="en-US" altLang="zh-CN" dirty="0" err="1" smtClean="0"/>
              <a:t>iterator</a:t>
            </a:r>
            <a:r>
              <a:rPr lang="en-US" altLang="zh-CN" dirty="0" smtClean="0"/>
              <a:t> = </a:t>
            </a:r>
            <a:r>
              <a:rPr lang="en-US" altLang="zh-CN" dirty="0" err="1" smtClean="0"/>
              <a:t>list.iterator</a:t>
            </a:r>
            <a:r>
              <a:rPr lang="en-US" altLang="zh-CN" dirty="0" smtClean="0"/>
              <a:t>(); while (</a:t>
            </a:r>
            <a:r>
              <a:rPr lang="en-US" altLang="zh-CN" dirty="0" err="1" smtClean="0"/>
              <a:t>iterator.hasNext</a:t>
            </a:r>
            <a:r>
              <a:rPr lang="en-US" altLang="zh-CN" dirty="0" smtClean="0"/>
              <a:t>()) { String item = </a:t>
            </a:r>
            <a:r>
              <a:rPr lang="en-US" altLang="zh-CN" dirty="0" err="1" smtClean="0"/>
              <a:t>iterator.next</a:t>
            </a:r>
            <a:r>
              <a:rPr lang="en-US" altLang="zh-CN" dirty="0" smtClean="0"/>
              <a:t>(); if (</a:t>
            </a:r>
            <a:r>
              <a:rPr lang="zh-CN" altLang="en-US" dirty="0" smtClean="0"/>
              <a:t>删除元素的条件</a:t>
            </a:r>
            <a:r>
              <a:rPr lang="en-US" altLang="zh-CN" dirty="0" smtClean="0"/>
              <a:t>) { </a:t>
            </a:r>
            <a:r>
              <a:rPr lang="en-US" altLang="zh-CN" dirty="0" err="1" smtClean="0"/>
              <a:t>iterator.remove</a:t>
            </a:r>
            <a:r>
              <a:rPr lang="en-US" altLang="zh-CN" dirty="0" smtClean="0"/>
              <a:t>(); } } </a:t>
            </a:r>
          </a:p>
          <a:p>
            <a:r>
              <a:rPr lang="zh-CN" altLang="en-US" dirty="0" smtClean="0"/>
              <a:t>反例： </a:t>
            </a:r>
            <a:r>
              <a:rPr lang="en-US" altLang="zh-CN" dirty="0" smtClean="0"/>
              <a:t>List </a:t>
            </a:r>
            <a:r>
              <a:rPr lang="en-US" altLang="zh-CN" dirty="0" err="1" smtClean="0"/>
              <a:t>list</a:t>
            </a:r>
            <a:r>
              <a:rPr lang="en-US" altLang="zh-CN" dirty="0" smtClean="0"/>
              <a:t> = new </a:t>
            </a:r>
            <a:r>
              <a:rPr lang="en-US" altLang="zh-CN" dirty="0" err="1" smtClean="0"/>
              <a:t>ArrayList</a:t>
            </a:r>
            <a:r>
              <a:rPr lang="en-US" altLang="zh-CN" dirty="0" smtClean="0"/>
              <a:t>(); </a:t>
            </a:r>
            <a:r>
              <a:rPr lang="en-US" altLang="zh-CN" dirty="0" err="1" smtClean="0"/>
              <a:t>list.add</a:t>
            </a:r>
            <a:r>
              <a:rPr lang="en-US" altLang="zh-CN" dirty="0" smtClean="0"/>
              <a:t>("1"); </a:t>
            </a:r>
            <a:r>
              <a:rPr lang="en-US" altLang="zh-CN" dirty="0" err="1" smtClean="0"/>
              <a:t>list.add</a:t>
            </a:r>
            <a:r>
              <a:rPr lang="en-US" altLang="zh-CN" dirty="0" smtClean="0"/>
              <a:t>("2"); </a:t>
            </a:r>
          </a:p>
          <a:p>
            <a:r>
              <a:rPr lang="en-US" altLang="zh-CN" dirty="0"/>
              <a:t> </a:t>
            </a:r>
            <a:r>
              <a:rPr lang="en-US" altLang="zh-CN" dirty="0" smtClean="0"/>
              <a:t>          for (String item : list) { if ("1".equals(item)) { </a:t>
            </a:r>
            <a:r>
              <a:rPr lang="en-US" altLang="zh-CN" dirty="0" err="1" smtClean="0"/>
              <a:t>list.remove</a:t>
            </a:r>
            <a:r>
              <a:rPr lang="en-US" altLang="zh-CN" dirty="0" smtClean="0"/>
              <a:t>(item); } } </a:t>
            </a:r>
          </a:p>
          <a:p>
            <a:r>
              <a:rPr lang="en-US" altLang="zh-CN" dirty="0" smtClean="0"/>
              <a:t>7. 【</a:t>
            </a:r>
            <a:r>
              <a:rPr lang="zh-CN" altLang="en-US" dirty="0" smtClean="0"/>
              <a:t>强制</a:t>
            </a:r>
            <a:r>
              <a:rPr lang="en-US" altLang="zh-CN" dirty="0" smtClean="0"/>
              <a:t>】 </a:t>
            </a:r>
            <a:r>
              <a:rPr lang="zh-CN" altLang="en-US" dirty="0" smtClean="0"/>
              <a:t>在 </a:t>
            </a:r>
            <a:r>
              <a:rPr lang="en-US" altLang="zh-CN" dirty="0" smtClean="0"/>
              <a:t>JDK7 </a:t>
            </a:r>
            <a:r>
              <a:rPr lang="zh-CN" altLang="en-US" dirty="0" smtClean="0"/>
              <a:t>版本及以上，</a:t>
            </a:r>
            <a:r>
              <a:rPr lang="en-US" altLang="zh-CN" dirty="0" smtClean="0"/>
              <a:t>Comparator </a:t>
            </a:r>
            <a:r>
              <a:rPr lang="zh-CN" altLang="en-US" dirty="0" smtClean="0"/>
              <a:t>要满足如下三个条件，不然 </a:t>
            </a:r>
            <a:r>
              <a:rPr lang="en-US" altLang="zh-CN" dirty="0" err="1" smtClean="0"/>
              <a:t>Arrays.sort</a:t>
            </a:r>
            <a:r>
              <a:rPr lang="zh-CN" altLang="en-US" dirty="0" smtClean="0"/>
              <a:t>， </a:t>
            </a:r>
            <a:r>
              <a:rPr lang="en-US" altLang="zh-CN" dirty="0" err="1" smtClean="0"/>
              <a:t>Collections.sort</a:t>
            </a:r>
            <a:r>
              <a:rPr lang="en-US" altLang="zh-CN" dirty="0" smtClean="0"/>
              <a:t> </a:t>
            </a:r>
            <a:r>
              <a:rPr lang="zh-CN" altLang="en-US" dirty="0" smtClean="0"/>
              <a:t>会报 </a:t>
            </a:r>
            <a:r>
              <a:rPr lang="en-US" altLang="zh-CN" dirty="0" err="1" smtClean="0"/>
              <a:t>IllegalArgumentException</a:t>
            </a:r>
            <a:r>
              <a:rPr lang="en-US" altLang="zh-CN" dirty="0" smtClean="0"/>
              <a:t> </a:t>
            </a:r>
            <a:r>
              <a:rPr lang="zh-CN" altLang="en-US" dirty="0" smtClean="0"/>
              <a:t>异常。 </a:t>
            </a:r>
            <a:endParaRPr lang="en-US" altLang="zh-CN" dirty="0" smtClean="0"/>
          </a:p>
          <a:p>
            <a:r>
              <a:rPr lang="zh-CN" altLang="en-US" dirty="0" smtClean="0"/>
              <a:t>说明：三个条件如下 </a:t>
            </a:r>
            <a:endParaRPr lang="en-US" altLang="zh-CN" dirty="0" smtClean="0"/>
          </a:p>
          <a:p>
            <a:r>
              <a:rPr lang="en-US" altLang="zh-CN" dirty="0" smtClean="0"/>
              <a:t>1</a:t>
            </a:r>
            <a:r>
              <a:rPr lang="zh-CN" altLang="en-US" dirty="0" smtClean="0"/>
              <a:t>） </a:t>
            </a:r>
            <a:r>
              <a:rPr lang="en-US" altLang="zh-CN" dirty="0" smtClean="0"/>
              <a:t>x</a:t>
            </a:r>
            <a:r>
              <a:rPr lang="zh-CN" altLang="en-US" dirty="0" smtClean="0"/>
              <a:t>，</a:t>
            </a:r>
            <a:r>
              <a:rPr lang="en-US" altLang="zh-CN" dirty="0" smtClean="0"/>
              <a:t>y </a:t>
            </a:r>
            <a:r>
              <a:rPr lang="zh-CN" altLang="en-US" dirty="0" smtClean="0"/>
              <a:t>的比较结果和 </a:t>
            </a:r>
            <a:r>
              <a:rPr lang="en-US" altLang="zh-CN" dirty="0" smtClean="0"/>
              <a:t>y</a:t>
            </a:r>
            <a:r>
              <a:rPr lang="zh-CN" altLang="en-US" dirty="0" smtClean="0"/>
              <a:t>，</a:t>
            </a:r>
            <a:r>
              <a:rPr lang="en-US" altLang="zh-CN" dirty="0" smtClean="0"/>
              <a:t>x </a:t>
            </a:r>
            <a:r>
              <a:rPr lang="zh-CN" altLang="en-US" dirty="0" smtClean="0"/>
              <a:t>的比较结果相反</a:t>
            </a:r>
            <a:r>
              <a:rPr lang="en-US" altLang="zh-CN" dirty="0" smtClean="0"/>
              <a:t> </a:t>
            </a:r>
          </a:p>
          <a:p>
            <a:r>
              <a:rPr lang="en-US" altLang="zh-CN" dirty="0" smtClean="0"/>
              <a:t>2</a:t>
            </a:r>
            <a:r>
              <a:rPr lang="zh-CN" altLang="en-US" dirty="0" smtClean="0"/>
              <a:t>） </a:t>
            </a:r>
            <a:r>
              <a:rPr lang="en-US" altLang="zh-CN" dirty="0" smtClean="0"/>
              <a:t>x&gt;y</a:t>
            </a:r>
            <a:r>
              <a:rPr lang="zh-CN" altLang="en-US" dirty="0" smtClean="0"/>
              <a:t>，</a:t>
            </a:r>
            <a:r>
              <a:rPr lang="en-US" altLang="zh-CN" dirty="0" smtClean="0"/>
              <a:t>y&gt;z</a:t>
            </a:r>
            <a:r>
              <a:rPr lang="zh-CN" altLang="en-US" dirty="0" smtClean="0"/>
              <a:t>，则 </a:t>
            </a:r>
            <a:r>
              <a:rPr lang="en-US" altLang="zh-CN" dirty="0" smtClean="0"/>
              <a:t>x&gt;z</a:t>
            </a:r>
            <a:r>
              <a:rPr lang="zh-CN" altLang="en-US" dirty="0" smtClean="0"/>
              <a:t>。 </a:t>
            </a:r>
            <a:endParaRPr lang="en-US" altLang="zh-CN" dirty="0" smtClean="0"/>
          </a:p>
          <a:p>
            <a:r>
              <a:rPr lang="en-US" altLang="zh-CN" dirty="0" smtClean="0"/>
              <a:t>3</a:t>
            </a:r>
            <a:r>
              <a:rPr lang="zh-CN" altLang="en-US" dirty="0" smtClean="0"/>
              <a:t>） </a:t>
            </a:r>
            <a:r>
              <a:rPr lang="en-US" altLang="zh-CN" dirty="0" smtClean="0"/>
              <a:t>x=y</a:t>
            </a:r>
            <a:r>
              <a:rPr lang="zh-CN" altLang="en-US" dirty="0" smtClean="0"/>
              <a:t>，则 </a:t>
            </a:r>
            <a:r>
              <a:rPr lang="en-US" altLang="zh-CN" dirty="0" smtClean="0"/>
              <a:t>x</a:t>
            </a:r>
            <a:r>
              <a:rPr lang="zh-CN" altLang="en-US" dirty="0" smtClean="0"/>
              <a:t>，</a:t>
            </a:r>
            <a:r>
              <a:rPr lang="en-US" altLang="zh-CN" dirty="0" smtClean="0"/>
              <a:t>z </a:t>
            </a:r>
            <a:r>
              <a:rPr lang="zh-CN" altLang="en-US" dirty="0" smtClean="0"/>
              <a:t>比较结果和 </a:t>
            </a:r>
            <a:r>
              <a:rPr lang="en-US" altLang="zh-CN" dirty="0" smtClean="0"/>
              <a:t>y</a:t>
            </a:r>
            <a:r>
              <a:rPr lang="zh-CN" altLang="en-US" dirty="0" smtClean="0"/>
              <a:t>，</a:t>
            </a:r>
            <a:r>
              <a:rPr lang="en-US" altLang="zh-CN" dirty="0" smtClean="0"/>
              <a:t>z </a:t>
            </a:r>
            <a:r>
              <a:rPr lang="zh-CN" altLang="en-US" dirty="0" smtClean="0"/>
              <a:t>比较结果相同。 </a:t>
            </a:r>
            <a:endParaRPr lang="en-US" altLang="zh-CN" dirty="0" smtClean="0"/>
          </a:p>
          <a:p>
            <a:r>
              <a:rPr lang="zh-CN" altLang="en-US" dirty="0" smtClean="0"/>
              <a:t>反例：下例中没有处理相等的情况，实际使用中可能会出现异常： </a:t>
            </a:r>
            <a:r>
              <a:rPr lang="en-US" altLang="zh-CN" dirty="0" smtClean="0"/>
              <a:t>new Comparator() { @Override public </a:t>
            </a:r>
            <a:r>
              <a:rPr lang="en-US" altLang="zh-CN" dirty="0" err="1" smtClean="0"/>
              <a:t>int</a:t>
            </a:r>
            <a:r>
              <a:rPr lang="en-US" altLang="zh-CN" dirty="0" smtClean="0"/>
              <a:t> compare(Student o1, Student o2) { return o1.getId() &gt; o2.getId() ? 1 : -1; } }; </a:t>
            </a:r>
          </a:p>
          <a:p>
            <a:endParaRPr lang="zh-CN" altLang="en-US" dirty="0"/>
          </a:p>
        </p:txBody>
      </p:sp>
    </p:spTree>
    <p:extLst>
      <p:ext uri="{BB962C8B-B14F-4D97-AF65-F5344CB8AC3E}">
        <p14:creationId xmlns:p14="http://schemas.microsoft.com/office/powerpoint/2010/main" val="604503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五</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集合处理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44137" y="994095"/>
            <a:ext cx="11351623" cy="6186309"/>
          </a:xfrm>
          <a:prstGeom prst="rect">
            <a:avLst/>
          </a:prstGeom>
          <a:noFill/>
        </p:spPr>
        <p:txBody>
          <a:bodyPr wrap="square" rtlCol="0">
            <a:spAutoFit/>
          </a:bodyPr>
          <a:lstStyle/>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集合初始化时，指定集合初始值大小。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使用 </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int</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initialCapacity</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初始化。</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 正例：</a:t>
            </a:r>
            <a:r>
              <a:rPr lang="en-US" altLang="zh-CN" dirty="0" err="1" smtClean="0">
                <a:solidFill>
                  <a:schemeClr val="tx1">
                    <a:lumMod val="95000"/>
                    <a:lumOff val="5000"/>
                  </a:schemeClr>
                </a:solidFill>
              </a:rPr>
              <a:t>initialCapacity</a:t>
            </a:r>
            <a:r>
              <a:rPr lang="en-US" altLang="zh-CN" dirty="0" smtClean="0">
                <a:solidFill>
                  <a:schemeClr val="tx1">
                    <a:lumMod val="95000"/>
                    <a:lumOff val="5000"/>
                  </a:schemeClr>
                </a:solidFill>
              </a:rPr>
              <a:t> = (</a:t>
            </a:r>
            <a:r>
              <a:rPr lang="zh-CN" altLang="en-US" dirty="0" smtClean="0">
                <a:solidFill>
                  <a:schemeClr val="tx1">
                    <a:lumMod val="95000"/>
                    <a:lumOff val="5000"/>
                  </a:schemeClr>
                </a:solidFill>
              </a:rPr>
              <a:t>需要存储的元素个数 </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负载因子</a:t>
            </a:r>
            <a:r>
              <a:rPr lang="en-US" altLang="zh-CN" dirty="0" smtClean="0">
                <a:solidFill>
                  <a:schemeClr val="tx1">
                    <a:lumMod val="95000"/>
                    <a:lumOff val="5000"/>
                  </a:schemeClr>
                </a:solidFill>
              </a:rPr>
              <a:t>) + 1</a:t>
            </a:r>
            <a:r>
              <a:rPr lang="zh-CN" altLang="en-US" dirty="0" smtClean="0">
                <a:solidFill>
                  <a:schemeClr val="tx1">
                    <a:lumMod val="95000"/>
                    <a:lumOff val="5000"/>
                  </a:schemeClr>
                </a:solidFill>
              </a:rPr>
              <a:t>。注意负载因子（即 </a:t>
            </a:r>
            <a:r>
              <a:rPr lang="en-US" altLang="zh-CN" dirty="0" smtClean="0">
                <a:solidFill>
                  <a:schemeClr val="tx1">
                    <a:lumMod val="95000"/>
                    <a:lumOff val="5000"/>
                  </a:schemeClr>
                </a:solidFill>
              </a:rPr>
              <a:t>loader factor</a:t>
            </a:r>
            <a:r>
              <a:rPr lang="zh-CN" altLang="en-US" dirty="0" smtClean="0">
                <a:solidFill>
                  <a:schemeClr val="tx1">
                    <a:lumMod val="95000"/>
                    <a:lumOff val="5000"/>
                  </a:schemeClr>
                </a:solidFill>
              </a:rPr>
              <a:t>）默认为 </a:t>
            </a:r>
            <a:r>
              <a:rPr lang="en-US" altLang="zh-CN" dirty="0" smtClean="0">
                <a:solidFill>
                  <a:schemeClr val="tx1">
                    <a:lumMod val="95000"/>
                    <a:lumOff val="5000"/>
                  </a:schemeClr>
                </a:solidFill>
              </a:rPr>
              <a:t>0.75</a:t>
            </a:r>
            <a:r>
              <a:rPr lang="zh-CN" altLang="en-US" dirty="0" smtClean="0">
                <a:solidFill>
                  <a:schemeClr val="tx1">
                    <a:lumMod val="95000"/>
                    <a:lumOff val="5000"/>
                  </a:schemeClr>
                </a:solidFill>
              </a:rPr>
              <a:t>，如果暂时无法确定初始值大小，请设置为 </a:t>
            </a:r>
            <a:r>
              <a:rPr lang="en-US" altLang="zh-CN" dirty="0" smtClean="0">
                <a:solidFill>
                  <a:schemeClr val="tx1">
                    <a:lumMod val="95000"/>
                    <a:lumOff val="5000"/>
                  </a:schemeClr>
                </a:solidFill>
              </a:rPr>
              <a:t>16</a:t>
            </a:r>
            <a:r>
              <a:rPr lang="zh-CN" altLang="en-US" dirty="0" smtClean="0">
                <a:solidFill>
                  <a:schemeClr val="tx1">
                    <a:lumMod val="95000"/>
                    <a:lumOff val="5000"/>
                  </a:schemeClr>
                </a:solidFill>
              </a:rPr>
              <a:t>（即默认值）。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需要放置 </a:t>
            </a:r>
            <a:r>
              <a:rPr lang="en-US" altLang="zh-CN" dirty="0" smtClean="0">
                <a:solidFill>
                  <a:schemeClr val="tx1">
                    <a:lumMod val="95000"/>
                    <a:lumOff val="5000"/>
                  </a:schemeClr>
                </a:solidFill>
              </a:rPr>
              <a:t>1024 </a:t>
            </a:r>
            <a:r>
              <a:rPr lang="zh-CN" altLang="en-US" dirty="0" smtClean="0">
                <a:solidFill>
                  <a:schemeClr val="tx1">
                    <a:lumMod val="95000"/>
                    <a:lumOff val="5000"/>
                  </a:schemeClr>
                </a:solidFill>
              </a:rPr>
              <a:t>个元素，由于没有设置容量初始大小，随着元素不断增加，容 量 </a:t>
            </a:r>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次被迫扩大，</a:t>
            </a:r>
            <a:r>
              <a:rPr lang="en-US" altLang="zh-CN" dirty="0" smtClean="0">
                <a:solidFill>
                  <a:schemeClr val="tx1">
                    <a:lumMod val="95000"/>
                    <a:lumOff val="5000"/>
                  </a:schemeClr>
                </a:solidFill>
              </a:rPr>
              <a:t>resize </a:t>
            </a:r>
            <a:r>
              <a:rPr lang="zh-CN" altLang="en-US" dirty="0" smtClean="0">
                <a:solidFill>
                  <a:schemeClr val="tx1">
                    <a:lumMod val="95000"/>
                    <a:lumOff val="5000"/>
                  </a:schemeClr>
                </a:solidFill>
              </a:rPr>
              <a:t>需要重建 </a:t>
            </a:r>
            <a:r>
              <a:rPr lang="en-US" altLang="zh-CN" dirty="0" smtClean="0">
                <a:solidFill>
                  <a:schemeClr val="tx1">
                    <a:lumMod val="95000"/>
                    <a:lumOff val="5000"/>
                  </a:schemeClr>
                </a:solidFill>
              </a:rPr>
              <a:t>hash </a:t>
            </a:r>
            <a:r>
              <a:rPr lang="zh-CN" altLang="en-US" dirty="0" smtClean="0">
                <a:solidFill>
                  <a:schemeClr val="tx1">
                    <a:lumMod val="95000"/>
                    <a:lumOff val="5000"/>
                  </a:schemeClr>
                </a:solidFill>
              </a:rPr>
              <a:t>表，严重影响性能。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使用 </a:t>
            </a:r>
            <a:r>
              <a:rPr lang="en-US" altLang="zh-CN" dirty="0" err="1" smtClean="0">
                <a:solidFill>
                  <a:schemeClr val="tx1">
                    <a:lumMod val="95000"/>
                    <a:lumOff val="5000"/>
                  </a:schemeClr>
                </a:solidFill>
              </a:rPr>
              <a:t>entrySet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遍历 </a:t>
            </a:r>
            <a:r>
              <a:rPr lang="en-US" altLang="zh-CN" dirty="0" smtClean="0">
                <a:solidFill>
                  <a:schemeClr val="tx1">
                    <a:lumMod val="95000"/>
                    <a:lumOff val="5000"/>
                  </a:schemeClr>
                </a:solidFill>
              </a:rPr>
              <a:t>Map </a:t>
            </a:r>
            <a:r>
              <a:rPr lang="zh-CN" altLang="en-US" dirty="0" smtClean="0">
                <a:solidFill>
                  <a:schemeClr val="tx1">
                    <a:lumMod val="95000"/>
                    <a:lumOff val="5000"/>
                  </a:schemeClr>
                </a:solidFill>
              </a:rPr>
              <a:t>类集合 </a:t>
            </a:r>
            <a:r>
              <a:rPr lang="en-US" altLang="zh-CN" dirty="0" smtClean="0">
                <a:solidFill>
                  <a:schemeClr val="tx1">
                    <a:lumMod val="95000"/>
                    <a:lumOff val="5000"/>
                  </a:schemeClr>
                </a:solidFill>
              </a:rPr>
              <a:t>KV</a:t>
            </a:r>
            <a:r>
              <a:rPr lang="zh-CN" altLang="en-US" dirty="0" smtClean="0">
                <a:solidFill>
                  <a:schemeClr val="tx1">
                    <a:lumMod val="95000"/>
                    <a:lumOff val="5000"/>
                  </a:schemeClr>
                </a:solidFill>
              </a:rPr>
              <a:t>，而不是 </a:t>
            </a:r>
            <a:r>
              <a:rPr lang="en-US" altLang="zh-CN" dirty="0" err="1" smtClean="0">
                <a:solidFill>
                  <a:schemeClr val="tx1">
                    <a:lumMod val="95000"/>
                    <a:lumOff val="5000"/>
                  </a:schemeClr>
                </a:solidFill>
              </a:rPr>
              <a:t>keySet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方式进行遍历。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a:t>
            </a:r>
            <a:r>
              <a:rPr lang="en-US" altLang="zh-CN" dirty="0" err="1" smtClean="0">
                <a:solidFill>
                  <a:schemeClr val="tx1">
                    <a:lumMod val="95000"/>
                    <a:lumOff val="5000"/>
                  </a:schemeClr>
                </a:solidFill>
              </a:rPr>
              <a:t>keySet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其实是遍历了 </a:t>
            </a:r>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次，一次是转为 </a:t>
            </a:r>
            <a:r>
              <a:rPr lang="en-US" altLang="zh-CN" dirty="0" smtClean="0">
                <a:solidFill>
                  <a:schemeClr val="tx1">
                    <a:lumMod val="95000"/>
                    <a:lumOff val="5000"/>
                  </a:schemeClr>
                </a:solidFill>
              </a:rPr>
              <a:t>Iterator </a:t>
            </a:r>
            <a:r>
              <a:rPr lang="zh-CN" altLang="en-US" dirty="0" smtClean="0">
                <a:solidFill>
                  <a:schemeClr val="tx1">
                    <a:lumMod val="95000"/>
                    <a:lumOff val="5000"/>
                  </a:schemeClr>
                </a:solidFill>
              </a:rPr>
              <a:t>对象，另一次是从 </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中取出 </a:t>
            </a:r>
            <a:r>
              <a:rPr lang="en-US" altLang="zh-CN" dirty="0" smtClean="0">
                <a:solidFill>
                  <a:schemeClr val="tx1">
                    <a:lumMod val="95000"/>
                    <a:lumOff val="5000"/>
                  </a:schemeClr>
                </a:solidFill>
              </a:rPr>
              <a:t>key </a:t>
            </a:r>
            <a:r>
              <a:rPr lang="zh-CN" altLang="en-US" dirty="0" smtClean="0">
                <a:solidFill>
                  <a:schemeClr val="tx1">
                    <a:lumMod val="95000"/>
                    <a:lumOff val="5000"/>
                  </a:schemeClr>
                </a:solidFill>
              </a:rPr>
              <a:t>所对应的 </a:t>
            </a:r>
            <a:r>
              <a:rPr lang="en-US" altLang="zh-CN" dirty="0" smtClean="0">
                <a:solidFill>
                  <a:schemeClr val="tx1">
                    <a:lumMod val="95000"/>
                    <a:lumOff val="5000"/>
                  </a:schemeClr>
                </a:solidFill>
              </a:rPr>
              <a:t>value</a:t>
            </a:r>
            <a:r>
              <a:rPr lang="zh-CN" altLang="en-US" dirty="0" smtClean="0">
                <a:solidFill>
                  <a:schemeClr val="tx1">
                    <a:lumMod val="95000"/>
                    <a:lumOff val="5000"/>
                  </a:schemeClr>
                </a:solidFill>
              </a:rPr>
              <a:t>。而 </a:t>
            </a:r>
            <a:r>
              <a:rPr lang="en-US" altLang="zh-CN" dirty="0" err="1" smtClean="0">
                <a:solidFill>
                  <a:schemeClr val="tx1">
                    <a:lumMod val="95000"/>
                    <a:lumOff val="5000"/>
                  </a:schemeClr>
                </a:solidFill>
              </a:rPr>
              <a:t>entrySet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只是遍历了一次就把 </a:t>
            </a:r>
            <a:r>
              <a:rPr lang="en-US" altLang="zh-CN" dirty="0" smtClean="0">
                <a:solidFill>
                  <a:schemeClr val="tx1">
                    <a:lumMod val="95000"/>
                    <a:lumOff val="5000"/>
                  </a:schemeClr>
                </a:solidFill>
              </a:rPr>
              <a:t>key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value </a:t>
            </a:r>
            <a:r>
              <a:rPr lang="zh-CN" altLang="en-US" dirty="0" smtClean="0">
                <a:solidFill>
                  <a:schemeClr val="tx1">
                    <a:lumMod val="95000"/>
                    <a:lumOff val="5000"/>
                  </a:schemeClr>
                </a:solidFill>
              </a:rPr>
              <a:t>都放到了 </a:t>
            </a:r>
            <a:r>
              <a:rPr lang="en-US" altLang="zh-CN" dirty="0" smtClean="0">
                <a:solidFill>
                  <a:schemeClr val="tx1">
                    <a:lumMod val="95000"/>
                    <a:lumOff val="5000"/>
                  </a:schemeClr>
                </a:solidFill>
              </a:rPr>
              <a:t>entry </a:t>
            </a:r>
            <a:r>
              <a:rPr lang="zh-CN" altLang="en-US" dirty="0" smtClean="0">
                <a:solidFill>
                  <a:schemeClr val="tx1">
                    <a:lumMod val="95000"/>
                    <a:lumOff val="5000"/>
                  </a:schemeClr>
                </a:solidFill>
              </a:rPr>
              <a:t>中，效率更高。</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11.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高度注意 </a:t>
            </a:r>
            <a:r>
              <a:rPr lang="en-US" altLang="zh-CN" dirty="0" smtClean="0">
                <a:solidFill>
                  <a:schemeClr val="tx1">
                    <a:lumMod val="95000"/>
                    <a:lumOff val="5000"/>
                  </a:schemeClr>
                </a:solidFill>
              </a:rPr>
              <a:t>Map </a:t>
            </a:r>
            <a:r>
              <a:rPr lang="zh-CN" altLang="en-US" dirty="0" smtClean="0">
                <a:solidFill>
                  <a:schemeClr val="tx1">
                    <a:lumMod val="95000"/>
                    <a:lumOff val="5000"/>
                  </a:schemeClr>
                </a:solidFill>
              </a:rPr>
              <a:t>类集合 </a:t>
            </a:r>
            <a:r>
              <a:rPr lang="en-US" altLang="zh-CN" dirty="0" smtClean="0">
                <a:solidFill>
                  <a:schemeClr val="tx1">
                    <a:lumMod val="95000"/>
                    <a:lumOff val="5000"/>
                  </a:schemeClr>
                </a:solidFill>
              </a:rPr>
              <a:t>K/V </a:t>
            </a:r>
            <a:r>
              <a:rPr lang="zh-CN" altLang="en-US" dirty="0" smtClean="0">
                <a:solidFill>
                  <a:schemeClr val="tx1">
                    <a:lumMod val="95000"/>
                    <a:lumOff val="5000"/>
                  </a:schemeClr>
                </a:solidFill>
              </a:rPr>
              <a:t>能不能存储 </a:t>
            </a:r>
            <a:r>
              <a:rPr lang="en-US" altLang="zh-CN" dirty="0" smtClean="0">
                <a:solidFill>
                  <a:schemeClr val="tx1">
                    <a:lumMod val="95000"/>
                    <a:lumOff val="5000"/>
                  </a:schemeClr>
                </a:solidFill>
              </a:rPr>
              <a:t>null </a:t>
            </a:r>
            <a:r>
              <a:rPr lang="zh-CN" altLang="en-US" dirty="0" smtClean="0">
                <a:solidFill>
                  <a:schemeClr val="tx1">
                    <a:lumMod val="95000"/>
                    <a:lumOff val="5000"/>
                  </a:schemeClr>
                </a:solidFill>
              </a:rPr>
              <a:t>值的情况，如下： </a:t>
            </a:r>
            <a:endParaRPr lang="en-US" altLang="zh-CN" dirty="0" smtClean="0">
              <a:solidFill>
                <a:schemeClr val="tx1">
                  <a:lumMod val="95000"/>
                  <a:lumOff val="5000"/>
                </a:schemeClr>
              </a:solidFill>
            </a:endParaRPr>
          </a:p>
          <a:p>
            <a:r>
              <a:rPr lang="en-US" altLang="zh-CN" dirty="0" err="1" smtClean="0">
                <a:solidFill>
                  <a:schemeClr val="tx1">
                    <a:lumMod val="95000"/>
                    <a:lumOff val="5000"/>
                  </a:schemeClr>
                </a:solidFill>
              </a:rPr>
              <a:t>Hashtable</a:t>
            </a:r>
            <a:r>
              <a:rPr lang="en-US" altLang="zh-CN" dirty="0" smtClean="0">
                <a:solidFill>
                  <a:schemeClr val="tx1">
                    <a:lumMod val="95000"/>
                    <a:lumOff val="5000"/>
                  </a:schemeClr>
                </a:solidFill>
              </a:rPr>
              <a:t>                     Key</a:t>
            </a:r>
            <a:r>
              <a:rPr lang="zh-CN" altLang="en-US" dirty="0" smtClean="0">
                <a:solidFill>
                  <a:schemeClr val="tx1">
                    <a:lumMod val="95000"/>
                    <a:lumOff val="5000"/>
                  </a:schemeClr>
                </a:solidFill>
              </a:rPr>
              <a:t>不允许为 </a:t>
            </a:r>
            <a:r>
              <a:rPr lang="en-US" altLang="zh-CN" dirty="0" smtClean="0">
                <a:solidFill>
                  <a:schemeClr val="tx1">
                    <a:lumMod val="95000"/>
                    <a:lumOff val="5000"/>
                  </a:schemeClr>
                </a:solidFill>
              </a:rPr>
              <a:t>null             Value</a:t>
            </a:r>
            <a:r>
              <a:rPr lang="zh-CN" altLang="en-US" dirty="0" smtClean="0">
                <a:solidFill>
                  <a:schemeClr val="tx1">
                    <a:lumMod val="95000"/>
                    <a:lumOff val="5000"/>
                  </a:schemeClr>
                </a:solidFill>
              </a:rPr>
              <a:t>不允许为 </a:t>
            </a:r>
            <a:r>
              <a:rPr lang="en-US" altLang="zh-CN" dirty="0" smtClean="0">
                <a:solidFill>
                  <a:schemeClr val="tx1">
                    <a:lumMod val="95000"/>
                    <a:lumOff val="5000"/>
                  </a:schemeClr>
                </a:solidFill>
              </a:rPr>
              <a:t>null </a:t>
            </a:r>
          </a:p>
          <a:p>
            <a:r>
              <a:rPr lang="en-US" altLang="zh-CN" dirty="0" err="1" smtClean="0">
                <a:solidFill>
                  <a:schemeClr val="tx1">
                    <a:lumMod val="95000"/>
                    <a:lumOff val="5000"/>
                  </a:schemeClr>
                </a:solidFill>
              </a:rPr>
              <a:t>ConcurrentHashMap</a:t>
            </a:r>
            <a:r>
              <a:rPr lang="en-US" altLang="zh-CN" dirty="0" smtClean="0">
                <a:solidFill>
                  <a:schemeClr val="tx1">
                    <a:lumMod val="95000"/>
                    <a:lumOff val="5000"/>
                  </a:schemeClr>
                </a:solidFill>
              </a:rPr>
              <a:t>    Key</a:t>
            </a:r>
            <a:r>
              <a:rPr lang="zh-CN" altLang="en-US" dirty="0" smtClean="0">
                <a:solidFill>
                  <a:schemeClr val="tx1">
                    <a:lumMod val="95000"/>
                    <a:lumOff val="5000"/>
                  </a:schemeClr>
                </a:solidFill>
              </a:rPr>
              <a:t>不允许为 </a:t>
            </a:r>
            <a:r>
              <a:rPr lang="en-US" altLang="zh-CN" dirty="0" smtClean="0">
                <a:solidFill>
                  <a:schemeClr val="tx1">
                    <a:lumMod val="95000"/>
                    <a:lumOff val="5000"/>
                  </a:schemeClr>
                </a:solidFill>
              </a:rPr>
              <a:t>null             Value</a:t>
            </a:r>
            <a:r>
              <a:rPr lang="zh-CN" altLang="en-US" dirty="0" smtClean="0">
                <a:solidFill>
                  <a:schemeClr val="tx1">
                    <a:lumMod val="95000"/>
                    <a:lumOff val="5000"/>
                  </a:schemeClr>
                </a:solidFill>
              </a:rPr>
              <a:t>不允许为 </a:t>
            </a:r>
            <a:r>
              <a:rPr lang="en-US" altLang="zh-CN" dirty="0" smtClean="0">
                <a:solidFill>
                  <a:schemeClr val="tx1">
                    <a:lumMod val="95000"/>
                    <a:lumOff val="5000"/>
                  </a:schemeClr>
                </a:solidFill>
              </a:rPr>
              <a:t>null </a:t>
            </a:r>
          </a:p>
          <a:p>
            <a:r>
              <a:rPr lang="en-US" altLang="zh-CN" dirty="0" err="1" smtClean="0">
                <a:solidFill>
                  <a:schemeClr val="tx1">
                    <a:lumMod val="95000"/>
                    <a:lumOff val="5000"/>
                  </a:schemeClr>
                </a:solidFill>
              </a:rPr>
              <a:t>TreeMap</a:t>
            </a:r>
            <a:r>
              <a:rPr lang="en-US" altLang="zh-CN" dirty="0" smtClean="0">
                <a:solidFill>
                  <a:schemeClr val="tx1">
                    <a:lumMod val="95000"/>
                    <a:lumOff val="5000"/>
                  </a:schemeClr>
                </a:solidFill>
              </a:rPr>
              <a:t>                       Key</a:t>
            </a:r>
            <a:r>
              <a:rPr lang="zh-CN" altLang="en-US" dirty="0" smtClean="0">
                <a:solidFill>
                  <a:schemeClr val="tx1">
                    <a:lumMod val="95000"/>
                    <a:lumOff val="5000"/>
                  </a:schemeClr>
                </a:solidFill>
              </a:rPr>
              <a:t>不允许为 </a:t>
            </a:r>
            <a:r>
              <a:rPr lang="en-US" altLang="zh-CN" dirty="0" smtClean="0">
                <a:solidFill>
                  <a:schemeClr val="tx1">
                    <a:lumMod val="95000"/>
                    <a:lumOff val="5000"/>
                  </a:schemeClr>
                </a:solidFill>
              </a:rPr>
              <a:t>null             Value</a:t>
            </a:r>
            <a:r>
              <a:rPr lang="zh-CN" altLang="en-US" dirty="0" smtClean="0">
                <a:solidFill>
                  <a:schemeClr val="tx1">
                    <a:lumMod val="95000"/>
                    <a:lumOff val="5000"/>
                  </a:schemeClr>
                </a:solidFill>
              </a:rPr>
              <a:t>允许为 </a:t>
            </a:r>
            <a:r>
              <a:rPr lang="en-US" altLang="zh-CN" dirty="0" smtClean="0">
                <a:solidFill>
                  <a:schemeClr val="tx1">
                    <a:lumMod val="95000"/>
                    <a:lumOff val="5000"/>
                  </a:schemeClr>
                </a:solidFill>
              </a:rPr>
              <a:t>null </a:t>
            </a:r>
          </a:p>
          <a:p>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Key</a:t>
            </a:r>
            <a:r>
              <a:rPr lang="zh-CN" altLang="en-US" dirty="0" smtClean="0">
                <a:solidFill>
                  <a:schemeClr val="tx1">
                    <a:lumMod val="95000"/>
                    <a:lumOff val="5000"/>
                  </a:schemeClr>
                </a:solidFill>
              </a:rPr>
              <a:t>允许为 </a:t>
            </a:r>
            <a:r>
              <a:rPr lang="en-US" altLang="zh-CN" dirty="0" smtClean="0">
                <a:solidFill>
                  <a:schemeClr val="tx1">
                    <a:lumMod val="95000"/>
                    <a:lumOff val="5000"/>
                  </a:schemeClr>
                </a:solidFill>
              </a:rPr>
              <a:t>null                 Value</a:t>
            </a:r>
            <a:r>
              <a:rPr lang="zh-CN" altLang="en-US" dirty="0" smtClean="0">
                <a:solidFill>
                  <a:schemeClr val="tx1">
                    <a:lumMod val="95000"/>
                    <a:lumOff val="5000"/>
                  </a:schemeClr>
                </a:solidFill>
              </a:rPr>
              <a:t>允许为 </a:t>
            </a:r>
            <a:r>
              <a:rPr lang="en-US" altLang="zh-CN" dirty="0" smtClean="0">
                <a:solidFill>
                  <a:schemeClr val="tx1">
                    <a:lumMod val="95000"/>
                    <a:lumOff val="5000"/>
                  </a:schemeClr>
                </a:solidFill>
              </a:rPr>
              <a:t>null </a:t>
            </a:r>
          </a:p>
          <a:p>
            <a:r>
              <a:rPr lang="zh-CN" altLang="en-US" dirty="0" smtClean="0">
                <a:solidFill>
                  <a:schemeClr val="tx1">
                    <a:lumMod val="95000"/>
                    <a:lumOff val="5000"/>
                  </a:schemeClr>
                </a:solidFill>
              </a:rPr>
              <a:t>反例： 由于 </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的干扰，很多人认为 </a:t>
            </a:r>
            <a:r>
              <a:rPr lang="en-US" altLang="zh-CN" dirty="0" err="1" smtClean="0">
                <a:solidFill>
                  <a:schemeClr val="tx1">
                    <a:lumMod val="95000"/>
                    <a:lumOff val="5000"/>
                  </a:schemeClr>
                </a:solidFill>
              </a:rPr>
              <a:t>ConcurrentHashMap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是可以置入 </a:t>
            </a:r>
            <a:r>
              <a:rPr lang="en-US" altLang="zh-CN" dirty="0" smtClean="0">
                <a:solidFill>
                  <a:schemeClr val="tx1">
                    <a:lumMod val="95000"/>
                    <a:lumOff val="5000"/>
                  </a:schemeClr>
                </a:solidFill>
              </a:rPr>
              <a:t>null </a:t>
            </a:r>
            <a:r>
              <a:rPr lang="zh-CN" altLang="en-US" dirty="0" smtClean="0">
                <a:solidFill>
                  <a:schemeClr val="tx1">
                    <a:lumMod val="95000"/>
                    <a:lumOff val="5000"/>
                  </a:schemeClr>
                </a:solidFill>
              </a:rPr>
              <a:t>值，而事实上， 存储 </a:t>
            </a:r>
            <a:r>
              <a:rPr lang="en-US" altLang="zh-CN" dirty="0" smtClean="0">
                <a:solidFill>
                  <a:schemeClr val="tx1">
                    <a:lumMod val="95000"/>
                    <a:lumOff val="5000"/>
                  </a:schemeClr>
                </a:solidFill>
              </a:rPr>
              <a:t>null </a:t>
            </a:r>
            <a:r>
              <a:rPr lang="zh-CN" altLang="en-US" dirty="0" smtClean="0">
                <a:solidFill>
                  <a:schemeClr val="tx1">
                    <a:lumMod val="95000"/>
                    <a:lumOff val="5000"/>
                  </a:schemeClr>
                </a:solidFill>
              </a:rPr>
              <a:t>值时会抛出 </a:t>
            </a:r>
            <a:r>
              <a:rPr lang="en-US" altLang="zh-CN" dirty="0" smtClean="0">
                <a:solidFill>
                  <a:schemeClr val="tx1">
                    <a:lumMod val="95000"/>
                    <a:lumOff val="5000"/>
                  </a:schemeClr>
                </a:solidFill>
              </a:rPr>
              <a:t>NPE </a:t>
            </a:r>
            <a:r>
              <a:rPr lang="zh-CN" altLang="en-US" dirty="0" smtClean="0">
                <a:solidFill>
                  <a:schemeClr val="tx1">
                    <a:lumMod val="95000"/>
                    <a:lumOff val="5000"/>
                  </a:schemeClr>
                </a:solidFill>
              </a:rPr>
              <a:t>异常。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12.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合理利用好集合的有序性</a:t>
            </a:r>
            <a:r>
              <a:rPr lang="en-US" altLang="zh-CN" dirty="0" smtClean="0">
                <a:solidFill>
                  <a:schemeClr val="tx1">
                    <a:lumMod val="95000"/>
                    <a:lumOff val="5000"/>
                  </a:schemeClr>
                </a:solidFill>
              </a:rPr>
              <a:t>(sort)</a:t>
            </a:r>
            <a:r>
              <a:rPr lang="zh-CN" altLang="en-US" dirty="0" smtClean="0">
                <a:solidFill>
                  <a:schemeClr val="tx1">
                    <a:lumMod val="95000"/>
                    <a:lumOff val="5000"/>
                  </a:schemeClr>
                </a:solidFill>
              </a:rPr>
              <a:t>和稳定性</a:t>
            </a:r>
            <a:r>
              <a:rPr lang="en-US" altLang="zh-CN" dirty="0" smtClean="0">
                <a:solidFill>
                  <a:schemeClr val="tx1">
                    <a:lumMod val="95000"/>
                    <a:lumOff val="5000"/>
                  </a:schemeClr>
                </a:solidFill>
              </a:rPr>
              <a:t>(order)</a:t>
            </a:r>
            <a:r>
              <a:rPr lang="zh-CN" altLang="en-US" dirty="0" smtClean="0">
                <a:solidFill>
                  <a:schemeClr val="tx1">
                    <a:lumMod val="95000"/>
                    <a:lumOff val="5000"/>
                  </a:schemeClr>
                </a:solidFill>
              </a:rPr>
              <a:t>，避免集合的无序性</a:t>
            </a:r>
            <a:r>
              <a:rPr lang="en-US" altLang="zh-CN" dirty="0" smtClean="0">
                <a:solidFill>
                  <a:schemeClr val="tx1">
                    <a:lumMod val="95000"/>
                    <a:lumOff val="5000"/>
                  </a:schemeClr>
                </a:solidFill>
              </a:rPr>
              <a:t>(unsort)</a:t>
            </a:r>
            <a:r>
              <a:rPr lang="zh-CN" altLang="en-US" dirty="0" smtClean="0">
                <a:solidFill>
                  <a:schemeClr val="tx1">
                    <a:lumMod val="95000"/>
                    <a:lumOff val="5000"/>
                  </a:schemeClr>
                </a:solidFill>
              </a:rPr>
              <a:t>和 不稳定性</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unorder</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带来的负面影响。 说明：有序性是指遍历的结果是按某种比较规则依次排列的。稳定性指集合每次遍历的元素次 序是一定的。如：</a:t>
            </a:r>
            <a:r>
              <a:rPr lang="en-US" altLang="zh-CN" dirty="0" err="1" smtClean="0">
                <a:solidFill>
                  <a:schemeClr val="tx1">
                    <a:lumMod val="95000"/>
                    <a:lumOff val="5000"/>
                  </a:schemeClr>
                </a:solidFill>
              </a:rPr>
              <a:t>ArrayList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 </a:t>
            </a:r>
            <a:r>
              <a:rPr lang="en-US" altLang="zh-CN" dirty="0" smtClean="0">
                <a:solidFill>
                  <a:schemeClr val="tx1">
                    <a:lumMod val="95000"/>
                    <a:lumOff val="5000"/>
                  </a:schemeClr>
                </a:solidFill>
              </a:rPr>
              <a:t>order/unsort</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 </a:t>
            </a:r>
            <a:r>
              <a:rPr lang="en-US" altLang="zh-CN" dirty="0" err="1" smtClean="0">
                <a:solidFill>
                  <a:schemeClr val="tx1">
                    <a:lumMod val="95000"/>
                    <a:lumOff val="5000"/>
                  </a:schemeClr>
                </a:solidFill>
              </a:rPr>
              <a:t>unorder</a:t>
            </a:r>
            <a:r>
              <a:rPr lang="en-US" altLang="zh-CN" dirty="0" smtClean="0">
                <a:solidFill>
                  <a:schemeClr val="tx1">
                    <a:lumMod val="95000"/>
                    <a:lumOff val="5000"/>
                  </a:schemeClr>
                </a:solidFill>
              </a:rPr>
              <a:t>/unsort</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TreeSet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 </a:t>
            </a:r>
            <a:r>
              <a:rPr lang="en-US" altLang="zh-CN" dirty="0" smtClean="0">
                <a:solidFill>
                  <a:schemeClr val="tx1">
                    <a:lumMod val="95000"/>
                    <a:lumOff val="5000"/>
                  </a:schemeClr>
                </a:solidFill>
              </a:rPr>
              <a:t>order/sort</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13.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利用 </a:t>
            </a:r>
            <a:r>
              <a:rPr lang="en-US" altLang="zh-CN" dirty="0" smtClean="0">
                <a:solidFill>
                  <a:schemeClr val="tx1">
                    <a:lumMod val="95000"/>
                    <a:lumOff val="5000"/>
                  </a:schemeClr>
                </a:solidFill>
              </a:rPr>
              <a:t>Set </a:t>
            </a:r>
            <a:r>
              <a:rPr lang="zh-CN" altLang="en-US" dirty="0" smtClean="0">
                <a:solidFill>
                  <a:schemeClr val="tx1">
                    <a:lumMod val="95000"/>
                    <a:lumOff val="5000"/>
                  </a:schemeClr>
                </a:solidFill>
              </a:rPr>
              <a:t>元素唯一的特性，可以快速对一个集合进行去重操作，避免使用 </a:t>
            </a:r>
            <a:r>
              <a:rPr lang="en-US" altLang="zh-CN" dirty="0" smtClean="0">
                <a:solidFill>
                  <a:schemeClr val="tx1">
                    <a:lumMod val="95000"/>
                    <a:lumOff val="5000"/>
                  </a:schemeClr>
                </a:solidFill>
              </a:rPr>
              <a:t>List </a:t>
            </a:r>
            <a:r>
              <a:rPr lang="zh-CN" altLang="en-US" dirty="0" smtClean="0">
                <a:solidFill>
                  <a:schemeClr val="tx1">
                    <a:lumMod val="95000"/>
                    <a:lumOff val="5000"/>
                  </a:schemeClr>
                </a:solidFill>
              </a:rPr>
              <a:t>的 </a:t>
            </a:r>
            <a:r>
              <a:rPr lang="en-US" altLang="zh-CN" dirty="0" smtClean="0">
                <a:solidFill>
                  <a:schemeClr val="tx1">
                    <a:lumMod val="95000"/>
                    <a:lumOff val="5000"/>
                  </a:schemeClr>
                </a:solidFill>
              </a:rPr>
              <a:t>contains </a:t>
            </a:r>
            <a:r>
              <a:rPr lang="zh-CN" altLang="en-US" dirty="0" smtClean="0">
                <a:solidFill>
                  <a:schemeClr val="tx1">
                    <a:lumMod val="95000"/>
                    <a:lumOff val="5000"/>
                  </a:schemeClr>
                </a:solidFill>
              </a:rPr>
              <a:t>方法进行遍历、对比、去重操作</a:t>
            </a:r>
          </a:p>
          <a:p>
            <a:endParaRPr lang="zh-CN" altLang="en-US" dirty="0" smtClean="0">
              <a:solidFill>
                <a:schemeClr val="tx1">
                  <a:lumMod val="95000"/>
                  <a:lumOff val="5000"/>
                </a:schemeClr>
              </a:solidFill>
            </a:endParaRPr>
          </a:p>
        </p:txBody>
      </p:sp>
    </p:spTree>
    <p:extLst>
      <p:ext uri="{BB962C8B-B14F-4D97-AF65-F5344CB8AC3E}">
        <p14:creationId xmlns:p14="http://schemas.microsoft.com/office/powerpoint/2010/main" val="31623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六</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并发处理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35577" y="868245"/>
            <a:ext cx="11351623" cy="5909310"/>
          </a:xfrm>
          <a:prstGeom prst="rect">
            <a:avLst/>
          </a:prstGeom>
          <a:noFill/>
        </p:spPr>
        <p:txBody>
          <a:bodyPr wrap="square" rtlCol="0">
            <a:spAutoFit/>
          </a:bodyPr>
          <a:lstStyle/>
          <a:p>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获取单例对象需要保证线程安全，其中的方法也要保证线程安全。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创建线程或线程池时请指定有意义的线程名称，方便出错时回溯。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 </a:t>
            </a:r>
            <a:r>
              <a:rPr lang="en-US" altLang="zh-CN" dirty="0" smtClean="0">
                <a:solidFill>
                  <a:schemeClr val="tx1">
                    <a:lumMod val="95000"/>
                    <a:lumOff val="5000"/>
                  </a:schemeClr>
                </a:solidFill>
              </a:rPr>
              <a:t>public class </a:t>
            </a:r>
            <a:r>
              <a:rPr lang="en-US" altLang="zh-CN" dirty="0" err="1" smtClean="0">
                <a:solidFill>
                  <a:schemeClr val="tx1">
                    <a:lumMod val="95000"/>
                    <a:lumOff val="5000"/>
                  </a:schemeClr>
                </a:solidFill>
              </a:rPr>
              <a:t>TimerTaskThread</a:t>
            </a:r>
            <a:r>
              <a:rPr lang="en-US" altLang="zh-CN" dirty="0" smtClean="0">
                <a:solidFill>
                  <a:schemeClr val="tx1">
                    <a:lumMod val="95000"/>
                    <a:lumOff val="5000"/>
                  </a:schemeClr>
                </a:solidFill>
              </a:rPr>
              <a:t> extends Thread { public </a:t>
            </a:r>
            <a:r>
              <a:rPr lang="en-US" altLang="zh-CN" dirty="0" err="1" smtClean="0">
                <a:solidFill>
                  <a:schemeClr val="tx1">
                    <a:lumMod val="95000"/>
                    <a:lumOff val="5000"/>
                  </a:schemeClr>
                </a:solidFill>
              </a:rPr>
              <a:t>TimerTaskThread</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super.setName</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TimerTaskThread</a:t>
            </a:r>
            <a:r>
              <a:rPr lang="en-US" altLang="zh-CN" dirty="0" smtClean="0">
                <a:solidFill>
                  <a:schemeClr val="tx1">
                    <a:lumMod val="95000"/>
                    <a:lumOff val="5000"/>
                  </a:schemeClr>
                </a:solidFill>
              </a:rPr>
              <a:t>"); ... } </a:t>
            </a: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线程资源必须通过线程池提供，不允许在应用中自行显式创建线程。 说明：使用线程池的好处是减少在创建和销毁线程上所花的时间以及系统资源的开销，解决资 源不足的问题。如果不使用线程池，有可能造成系统创建大量同类线程而导致消耗完内存或者 “过度切换”的问题。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线程池不允许使用 </a:t>
            </a:r>
            <a:r>
              <a:rPr lang="en-US" altLang="zh-CN" dirty="0" smtClean="0">
                <a:solidFill>
                  <a:schemeClr val="tx1">
                    <a:lumMod val="95000"/>
                    <a:lumOff val="5000"/>
                  </a:schemeClr>
                </a:solidFill>
              </a:rPr>
              <a:t>Executors </a:t>
            </a:r>
            <a:r>
              <a:rPr lang="zh-CN" altLang="en-US" dirty="0" smtClean="0">
                <a:solidFill>
                  <a:schemeClr val="tx1">
                    <a:lumMod val="95000"/>
                    <a:lumOff val="5000"/>
                  </a:schemeClr>
                </a:solidFill>
              </a:rPr>
              <a:t>去创建，而是通过 </a:t>
            </a:r>
            <a:r>
              <a:rPr lang="en-US" altLang="zh-CN" dirty="0" err="1" smtClean="0">
                <a:solidFill>
                  <a:schemeClr val="tx1">
                    <a:lumMod val="95000"/>
                    <a:lumOff val="5000"/>
                  </a:schemeClr>
                </a:solidFill>
              </a:rPr>
              <a:t>ThreadPoolExecutor</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的方式，这样 的处理方式让写的同学更加明确线程池的运行规则，规避资源耗尽的风险。 说明：</a:t>
            </a:r>
            <a:r>
              <a:rPr lang="en-US" altLang="zh-CN" dirty="0" smtClean="0">
                <a:solidFill>
                  <a:schemeClr val="tx1">
                    <a:lumMod val="95000"/>
                    <a:lumOff val="5000"/>
                  </a:schemeClr>
                </a:solidFill>
              </a:rPr>
              <a:t>Executors </a:t>
            </a:r>
            <a:r>
              <a:rPr lang="zh-CN" altLang="en-US" dirty="0" smtClean="0">
                <a:solidFill>
                  <a:schemeClr val="tx1">
                    <a:lumMod val="95000"/>
                    <a:lumOff val="5000"/>
                  </a:schemeClr>
                </a:solidFill>
              </a:rPr>
              <a:t>返回的线程池对象的弊端如下： </a:t>
            </a:r>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FixedThreadPool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和 </a:t>
            </a:r>
            <a:r>
              <a:rPr lang="en-US" altLang="zh-CN" dirty="0" err="1" smtClean="0">
                <a:solidFill>
                  <a:schemeClr val="tx1">
                    <a:lumMod val="95000"/>
                    <a:lumOff val="5000"/>
                  </a:schemeClr>
                </a:solidFill>
              </a:rPr>
              <a:t>SingleThreadPool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允许的请求队列长度为 </a:t>
            </a:r>
            <a:r>
              <a:rPr lang="en-US" altLang="zh-CN" dirty="0" err="1" smtClean="0">
                <a:solidFill>
                  <a:schemeClr val="tx1">
                    <a:lumMod val="95000"/>
                    <a:lumOff val="5000"/>
                  </a:schemeClr>
                </a:solidFill>
              </a:rPr>
              <a:t>Integer.MAX_VALUE</a:t>
            </a:r>
            <a:r>
              <a:rPr lang="zh-CN" altLang="en-US" dirty="0" smtClean="0">
                <a:solidFill>
                  <a:schemeClr val="tx1">
                    <a:lumMod val="95000"/>
                    <a:lumOff val="5000"/>
                  </a:schemeClr>
                </a:solidFill>
              </a:rPr>
              <a:t>，可能会堆积大量的请求，从而导致 </a:t>
            </a:r>
            <a:r>
              <a:rPr lang="en-US" altLang="zh-CN" dirty="0" smtClean="0">
                <a:solidFill>
                  <a:schemeClr val="tx1">
                    <a:lumMod val="95000"/>
                    <a:lumOff val="5000"/>
                  </a:schemeClr>
                </a:solidFill>
              </a:rPr>
              <a:t>OOM</a:t>
            </a:r>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CachedThreadPool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和 </a:t>
            </a:r>
            <a:r>
              <a:rPr lang="en-US" altLang="zh-CN" dirty="0" err="1" smtClean="0">
                <a:solidFill>
                  <a:schemeClr val="tx1">
                    <a:lumMod val="95000"/>
                    <a:lumOff val="5000"/>
                  </a:schemeClr>
                </a:solidFill>
              </a:rPr>
              <a:t>ScheduledThreadPool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允许的创建线程数量为 </a:t>
            </a:r>
            <a:r>
              <a:rPr lang="en-US" altLang="zh-CN" dirty="0" err="1" smtClean="0">
                <a:solidFill>
                  <a:schemeClr val="tx1">
                    <a:lumMod val="95000"/>
                    <a:lumOff val="5000"/>
                  </a:schemeClr>
                </a:solidFill>
              </a:rPr>
              <a:t>Integer.MAX_VALUE</a:t>
            </a:r>
            <a:r>
              <a:rPr lang="zh-CN" altLang="en-US" dirty="0" smtClean="0">
                <a:solidFill>
                  <a:schemeClr val="tx1">
                    <a:lumMod val="95000"/>
                    <a:lumOff val="5000"/>
                  </a:schemeClr>
                </a:solidFill>
              </a:rPr>
              <a:t>，可能会创建大量的线程，从而导致 </a:t>
            </a:r>
            <a:r>
              <a:rPr lang="en-US" altLang="zh-CN" dirty="0" smtClean="0">
                <a:solidFill>
                  <a:schemeClr val="tx1">
                    <a:lumMod val="95000"/>
                    <a:lumOff val="5000"/>
                  </a:schemeClr>
                </a:solidFill>
              </a:rPr>
              <a:t>OOM</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SimpleDateFormat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是线程不安全的类，一般不要定义为 </a:t>
            </a:r>
            <a:r>
              <a:rPr lang="en-US" altLang="zh-CN" dirty="0" smtClean="0">
                <a:solidFill>
                  <a:schemeClr val="tx1">
                    <a:lumMod val="95000"/>
                    <a:lumOff val="5000"/>
                  </a:schemeClr>
                </a:solidFill>
              </a:rPr>
              <a:t>static </a:t>
            </a:r>
            <a:r>
              <a:rPr lang="zh-CN" altLang="en-US" dirty="0" smtClean="0">
                <a:solidFill>
                  <a:schemeClr val="tx1">
                    <a:lumMod val="95000"/>
                    <a:lumOff val="5000"/>
                  </a:schemeClr>
                </a:solidFill>
              </a:rPr>
              <a:t>变量，如果定义为 </a:t>
            </a:r>
            <a:r>
              <a:rPr lang="en-US" altLang="zh-CN" dirty="0" smtClean="0">
                <a:solidFill>
                  <a:schemeClr val="tx1">
                    <a:lumMod val="95000"/>
                    <a:lumOff val="5000"/>
                  </a:schemeClr>
                </a:solidFill>
              </a:rPr>
              <a:t>static</a:t>
            </a:r>
            <a:r>
              <a:rPr lang="zh-CN" altLang="en-US" dirty="0" smtClean="0">
                <a:solidFill>
                  <a:schemeClr val="tx1">
                    <a:lumMod val="95000"/>
                    <a:lumOff val="5000"/>
                  </a:schemeClr>
                </a:solidFill>
              </a:rPr>
              <a:t>，必须加锁，或者使用 </a:t>
            </a:r>
            <a:r>
              <a:rPr lang="en-US" altLang="zh-CN" dirty="0" err="1" smtClean="0">
                <a:solidFill>
                  <a:schemeClr val="tx1">
                    <a:lumMod val="95000"/>
                    <a:lumOff val="5000"/>
                  </a:schemeClr>
                </a:solidFill>
              </a:rPr>
              <a:t>DateUtils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工具类。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正例：注意线程安全，使用 </a:t>
            </a:r>
            <a:r>
              <a:rPr lang="en-US" altLang="zh-CN" dirty="0" err="1" smtClean="0">
                <a:solidFill>
                  <a:schemeClr val="tx1">
                    <a:lumMod val="95000"/>
                    <a:lumOff val="5000"/>
                  </a:schemeClr>
                </a:solidFill>
              </a:rPr>
              <a:t>DateUtils</a:t>
            </a:r>
            <a:r>
              <a:rPr lang="zh-CN" altLang="en-US" dirty="0" smtClean="0">
                <a:solidFill>
                  <a:schemeClr val="tx1">
                    <a:lumMod val="95000"/>
                    <a:lumOff val="5000"/>
                  </a:schemeClr>
                </a:solidFill>
              </a:rPr>
              <a:t>。亦推荐如下处理： </a:t>
            </a:r>
            <a:r>
              <a:rPr lang="en-US" altLang="zh-CN" dirty="0" smtClean="0">
                <a:solidFill>
                  <a:schemeClr val="tx1">
                    <a:lumMod val="95000"/>
                    <a:lumOff val="5000"/>
                  </a:schemeClr>
                </a:solidFill>
              </a:rPr>
              <a:t>private static final </a:t>
            </a:r>
            <a:r>
              <a:rPr lang="en-US" altLang="zh-CN" dirty="0" err="1" smtClean="0">
                <a:solidFill>
                  <a:schemeClr val="tx1">
                    <a:lumMod val="95000"/>
                    <a:lumOff val="5000"/>
                  </a:schemeClr>
                </a:solidFill>
              </a:rPr>
              <a:t>ThreadLocal</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df</a:t>
            </a:r>
            <a:r>
              <a:rPr lang="en-US" altLang="zh-CN" dirty="0" smtClean="0">
                <a:solidFill>
                  <a:schemeClr val="tx1">
                    <a:lumMod val="95000"/>
                    <a:lumOff val="5000"/>
                  </a:schemeClr>
                </a:solidFill>
              </a:rPr>
              <a:t> = new </a:t>
            </a:r>
            <a:r>
              <a:rPr lang="en-US" altLang="zh-CN" dirty="0" err="1" smtClean="0">
                <a:solidFill>
                  <a:schemeClr val="tx1">
                    <a:lumMod val="95000"/>
                    <a:lumOff val="5000"/>
                  </a:schemeClr>
                </a:solidFill>
              </a:rPr>
              <a:t>ThreadLocal</a:t>
            </a:r>
            <a:r>
              <a:rPr lang="en-US" altLang="zh-CN" dirty="0" smtClean="0">
                <a:solidFill>
                  <a:schemeClr val="tx1">
                    <a:lumMod val="95000"/>
                    <a:lumOff val="5000"/>
                  </a:schemeClr>
                </a:solidFill>
              </a:rPr>
              <a:t>() { @Override protected </a:t>
            </a:r>
            <a:r>
              <a:rPr lang="en-US" altLang="zh-CN" dirty="0" err="1" smtClean="0">
                <a:solidFill>
                  <a:schemeClr val="tx1">
                    <a:lumMod val="95000"/>
                    <a:lumOff val="5000"/>
                  </a:schemeClr>
                </a:solidFill>
              </a:rPr>
              <a:t>DateFormat</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initialValue</a:t>
            </a:r>
            <a:r>
              <a:rPr lang="en-US" altLang="zh-CN" dirty="0" smtClean="0">
                <a:solidFill>
                  <a:schemeClr val="tx1">
                    <a:lumMod val="95000"/>
                    <a:lumOff val="5000"/>
                  </a:schemeClr>
                </a:solidFill>
              </a:rPr>
              <a:t>() { return new </a:t>
            </a:r>
            <a:r>
              <a:rPr lang="en-US" altLang="zh-CN" dirty="0" err="1" smtClean="0">
                <a:solidFill>
                  <a:schemeClr val="tx1">
                    <a:lumMod val="95000"/>
                    <a:lumOff val="5000"/>
                  </a:schemeClr>
                </a:solidFill>
              </a:rPr>
              <a:t>SimpleDateFormat</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yyyy</a:t>
            </a:r>
            <a:r>
              <a:rPr lang="en-US" altLang="zh-CN" dirty="0" smtClean="0">
                <a:solidFill>
                  <a:schemeClr val="tx1">
                    <a:lumMod val="95000"/>
                    <a:lumOff val="5000"/>
                  </a:schemeClr>
                </a:solidFill>
              </a:rPr>
              <a:t>-MM-</a:t>
            </a:r>
            <a:r>
              <a:rPr lang="en-US" altLang="zh-CN" dirty="0" err="1" smtClean="0">
                <a:solidFill>
                  <a:schemeClr val="tx1">
                    <a:lumMod val="95000"/>
                    <a:lumOff val="5000"/>
                  </a:schemeClr>
                </a:solidFill>
              </a:rPr>
              <a:t>dd</a:t>
            </a:r>
            <a:r>
              <a:rPr lang="en-US" altLang="zh-CN" dirty="0" smtClean="0">
                <a:solidFill>
                  <a:schemeClr val="tx1">
                    <a:lumMod val="95000"/>
                    <a:lumOff val="5000"/>
                  </a:schemeClr>
                </a:solidFill>
              </a:rPr>
              <a:t>"); } }; </a:t>
            </a:r>
            <a:r>
              <a:rPr lang="zh-CN" altLang="en-US" dirty="0" smtClean="0">
                <a:solidFill>
                  <a:schemeClr val="tx1">
                    <a:lumMod val="95000"/>
                    <a:lumOff val="5000"/>
                  </a:schemeClr>
                </a:solidFill>
              </a:rPr>
              <a:t>说明：如果是 </a:t>
            </a:r>
            <a:r>
              <a:rPr lang="en-US" altLang="zh-CN" dirty="0" smtClean="0">
                <a:solidFill>
                  <a:schemeClr val="tx1">
                    <a:lumMod val="95000"/>
                    <a:lumOff val="5000"/>
                  </a:schemeClr>
                </a:solidFill>
              </a:rPr>
              <a:t>JDK8 </a:t>
            </a:r>
            <a:r>
              <a:rPr lang="zh-CN" altLang="en-US" dirty="0" smtClean="0">
                <a:solidFill>
                  <a:schemeClr val="tx1">
                    <a:lumMod val="95000"/>
                    <a:lumOff val="5000"/>
                  </a:schemeClr>
                </a:solidFill>
              </a:rPr>
              <a:t>的应用，可以使用 </a:t>
            </a:r>
            <a:r>
              <a:rPr lang="en-US" altLang="zh-CN" dirty="0" smtClean="0">
                <a:solidFill>
                  <a:schemeClr val="tx1">
                    <a:lumMod val="95000"/>
                    <a:lumOff val="5000"/>
                  </a:schemeClr>
                </a:solidFill>
              </a:rPr>
              <a:t>Instant </a:t>
            </a:r>
            <a:r>
              <a:rPr lang="zh-CN" altLang="en-US" dirty="0" smtClean="0">
                <a:solidFill>
                  <a:schemeClr val="tx1">
                    <a:lumMod val="95000"/>
                    <a:lumOff val="5000"/>
                  </a:schemeClr>
                </a:solidFill>
              </a:rPr>
              <a:t>代替 </a:t>
            </a:r>
            <a:r>
              <a:rPr lang="en-US" altLang="zh-CN" dirty="0" smtClean="0">
                <a:solidFill>
                  <a:schemeClr val="tx1">
                    <a:lumMod val="95000"/>
                    <a:lumOff val="5000"/>
                  </a:schemeClr>
                </a:solidFill>
              </a:rPr>
              <a:t>Date</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LocalDateTime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代替 </a:t>
            </a:r>
            <a:r>
              <a:rPr lang="en-US" altLang="zh-CN" dirty="0" smtClean="0">
                <a:solidFill>
                  <a:schemeClr val="tx1">
                    <a:lumMod val="95000"/>
                    <a:lumOff val="5000"/>
                  </a:schemeClr>
                </a:solidFill>
              </a:rPr>
              <a:t>Calendar</a:t>
            </a:r>
            <a:r>
              <a:rPr lang="zh-CN" altLang="en-US" dirty="0" smtClean="0">
                <a:solidFill>
                  <a:schemeClr val="tx1">
                    <a:lumMod val="95000"/>
                    <a:lumOff val="5000"/>
                  </a:schemeClr>
                </a:solidFill>
              </a:rPr>
              <a:t>， </a:t>
            </a:r>
            <a:r>
              <a:rPr lang="en-US" altLang="zh-CN" dirty="0" err="1" smtClean="0">
                <a:solidFill>
                  <a:schemeClr val="tx1">
                    <a:lumMod val="95000"/>
                    <a:lumOff val="5000"/>
                  </a:schemeClr>
                </a:solidFill>
              </a:rPr>
              <a:t>DateTimeFormatter</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代替 </a:t>
            </a:r>
            <a:r>
              <a:rPr lang="en-US" altLang="zh-CN" dirty="0" err="1" smtClean="0">
                <a:solidFill>
                  <a:schemeClr val="tx1">
                    <a:lumMod val="95000"/>
                    <a:lumOff val="5000"/>
                  </a:schemeClr>
                </a:solidFill>
              </a:rPr>
              <a:t>SimpleDateFormat</a:t>
            </a:r>
            <a:r>
              <a:rPr lang="zh-CN" altLang="en-US" dirty="0" smtClean="0">
                <a:solidFill>
                  <a:schemeClr val="tx1">
                    <a:lumMod val="95000"/>
                    <a:lumOff val="5000"/>
                  </a:schemeClr>
                </a:solidFill>
              </a:rPr>
              <a:t>，官方给出的解释：</a:t>
            </a:r>
            <a:r>
              <a:rPr lang="en-US" altLang="zh-CN" dirty="0" smtClean="0">
                <a:solidFill>
                  <a:schemeClr val="tx1">
                    <a:lumMod val="95000"/>
                    <a:lumOff val="5000"/>
                  </a:schemeClr>
                </a:solidFill>
              </a:rPr>
              <a:t>simple beautiful strong immutable thread-safe</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高并发时，同步调用应该去考量锁的性能损耗。能用无锁数据结构，就不要用锁；能锁区块，就不要锁整个方法体；能用对象锁，就不要用类锁。 说明：尽可能使加锁的代码块工作量尽可能的小，避免在锁代码块中调用 </a:t>
            </a:r>
            <a:r>
              <a:rPr lang="en-US" altLang="zh-CN" dirty="0" smtClean="0">
                <a:solidFill>
                  <a:schemeClr val="tx1">
                    <a:lumMod val="95000"/>
                    <a:lumOff val="5000"/>
                  </a:schemeClr>
                </a:solidFill>
              </a:rPr>
              <a:t>RPC </a:t>
            </a:r>
            <a:r>
              <a:rPr lang="zh-CN" altLang="en-US" dirty="0" smtClean="0">
                <a:solidFill>
                  <a:schemeClr val="tx1">
                    <a:lumMod val="95000"/>
                    <a:lumOff val="5000"/>
                  </a:schemeClr>
                </a:solidFill>
              </a:rPr>
              <a:t>方法。</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829381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79BDA3F-ED83-4E88-A151-7A49481D785C}"/>
              </a:ext>
            </a:extLst>
          </p:cNvPr>
          <p:cNvSpPr/>
          <p:nvPr/>
        </p:nvSpPr>
        <p:spPr>
          <a:xfrm>
            <a:off x="3567115" y="1467060"/>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Calibri" panose="020F0502020204030204" pitchFamily="34" charset="0"/>
                <a:ea typeface="微软雅黑" panose="020B0503020204020204" pitchFamily="34" charset="-122"/>
                <a:sym typeface="Calibri" panose="020F0502020204030204" pitchFamily="34" charset="0"/>
              </a:rPr>
              <a:t>01</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1" name="文本框 20">
            <a:extLst>
              <a:ext uri="{FF2B5EF4-FFF2-40B4-BE49-F238E27FC236}">
                <a16:creationId xmlns:a16="http://schemas.microsoft.com/office/drawing/2014/main" id="{7287A3B0-1428-435F-98FA-F9F1CDDA443A}"/>
              </a:ext>
            </a:extLst>
          </p:cNvPr>
          <p:cNvSpPr txBox="1"/>
          <p:nvPr/>
        </p:nvSpPr>
        <p:spPr>
          <a:xfrm>
            <a:off x="-279729" y="1542806"/>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命名风格</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5" name="文本框 24">
            <a:extLst>
              <a:ext uri="{FF2B5EF4-FFF2-40B4-BE49-F238E27FC236}">
                <a16:creationId xmlns:a16="http://schemas.microsoft.com/office/drawing/2014/main" id="{70B1AFEE-A878-4ACB-85B2-2F8FCE4D2FE6}"/>
              </a:ext>
            </a:extLst>
          </p:cNvPr>
          <p:cNvSpPr txBox="1"/>
          <p:nvPr/>
        </p:nvSpPr>
        <p:spPr>
          <a:xfrm>
            <a:off x="3217004" y="667907"/>
            <a:ext cx="4931764" cy="707886"/>
          </a:xfrm>
          <a:prstGeom prst="rect">
            <a:avLst/>
          </a:prstGeom>
          <a:noFill/>
        </p:spPr>
        <p:txBody>
          <a:bodyPr wrap="square" rtlCol="0">
            <a:spAutoFit/>
          </a:bodyPr>
          <a:lstStyle/>
          <a:p>
            <a:pPr algn="ctr"/>
            <a:r>
              <a:rPr lang="zh-CN" altLang="en-US" sz="4000" b="1" spc="300" dirty="0" smtClean="0">
                <a:solidFill>
                  <a:schemeClr val="tx2"/>
                </a:solidFill>
                <a:latin typeface="Calibri" panose="020F0502020204030204" pitchFamily="34" charset="0"/>
                <a:ea typeface="微软雅黑" panose="020B0503020204020204" pitchFamily="34" charset="-122"/>
                <a:cs typeface="方正兰亭细黑_GBK_M" panose="02010600010101010101" pitchFamily="2" charset="2"/>
                <a:sym typeface="Calibri" panose="020F0502020204030204" pitchFamily="34" charset="0"/>
              </a:rPr>
              <a:t>目录</a:t>
            </a:r>
            <a:endParaRPr lang="zh-CN" altLang="en-US" sz="4000" b="1" spc="300" dirty="0">
              <a:solidFill>
                <a:schemeClr val="tx2"/>
              </a:solidFill>
              <a:latin typeface="Calibri" panose="020F0502020204030204" pitchFamily="34" charset="0"/>
              <a:ea typeface="微软雅黑" panose="020B0503020204020204" pitchFamily="34" charset="-122"/>
              <a:cs typeface="方正兰亭细黑_GBK_M" panose="02010600010101010101" pitchFamily="2" charset="2"/>
              <a:sym typeface="Calibri" panose="020F0502020204030204" pitchFamily="34" charset="0"/>
            </a:endParaRPr>
          </a:p>
        </p:txBody>
      </p:sp>
      <p:cxnSp>
        <p:nvCxnSpPr>
          <p:cNvPr id="26" name="原创设计师QQ69613753    _4">
            <a:extLst>
              <a:ext uri="{FF2B5EF4-FFF2-40B4-BE49-F238E27FC236}">
                <a16:creationId xmlns:a16="http://schemas.microsoft.com/office/drawing/2014/main" id="{C6A0C943-3C5E-49F8-A741-F89326A368CD}"/>
              </a:ext>
            </a:extLst>
          </p:cNvPr>
          <p:cNvCxnSpPr>
            <a:cxnSpLocks/>
          </p:cNvCxnSpPr>
          <p:nvPr/>
        </p:nvCxnSpPr>
        <p:spPr>
          <a:xfrm>
            <a:off x="4601799" y="1355532"/>
            <a:ext cx="216217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4E9038AB-F21B-47DE-9A38-2A01CFF246C6}"/>
              </a:ext>
            </a:extLst>
          </p:cNvPr>
          <p:cNvPicPr>
            <a:picLocks noChangeAspect="1"/>
          </p:cNvPicPr>
          <p:nvPr/>
        </p:nvPicPr>
        <p:blipFill>
          <a:blip r:embed="rId3"/>
          <a:stretch>
            <a:fillRect/>
          </a:stretch>
        </p:blipFill>
        <p:spPr>
          <a:xfrm rot="16200000" flipH="1">
            <a:off x="149640" y="-149633"/>
            <a:ext cx="1307458" cy="1606731"/>
          </a:xfrm>
          <a:prstGeom prst="rect">
            <a:avLst/>
          </a:prstGeom>
        </p:spPr>
      </p:pic>
      <p:pic>
        <p:nvPicPr>
          <p:cNvPr id="29" name="图片 28">
            <a:extLst>
              <a:ext uri="{FF2B5EF4-FFF2-40B4-BE49-F238E27FC236}">
                <a16:creationId xmlns:a16="http://schemas.microsoft.com/office/drawing/2014/main" id="{FCF170BA-92F2-4EE5-AB98-0A4045533A34}"/>
              </a:ext>
            </a:extLst>
          </p:cNvPr>
          <p:cNvPicPr>
            <a:picLocks noChangeAspect="1"/>
          </p:cNvPicPr>
          <p:nvPr/>
        </p:nvPicPr>
        <p:blipFill>
          <a:blip r:embed="rId3"/>
          <a:stretch>
            <a:fillRect/>
          </a:stretch>
        </p:blipFill>
        <p:spPr>
          <a:xfrm rot="5400000" flipH="1">
            <a:off x="10778571" y="5444570"/>
            <a:ext cx="1268277" cy="1558581"/>
          </a:xfrm>
          <a:prstGeom prst="rect">
            <a:avLst/>
          </a:prstGeom>
        </p:spPr>
      </p:pic>
      <p:sp>
        <p:nvSpPr>
          <p:cNvPr id="30" name="矩形 29">
            <a:extLst>
              <a:ext uri="{FF2B5EF4-FFF2-40B4-BE49-F238E27FC236}">
                <a16:creationId xmlns:a16="http://schemas.microsoft.com/office/drawing/2014/main" id="{479BDA3F-ED83-4E88-A151-7A49481D785C}"/>
              </a:ext>
            </a:extLst>
          </p:cNvPr>
          <p:cNvSpPr/>
          <p:nvPr/>
        </p:nvSpPr>
        <p:spPr>
          <a:xfrm>
            <a:off x="3567115" y="2288402"/>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02</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 name="文本框 30">
            <a:extLst>
              <a:ext uri="{FF2B5EF4-FFF2-40B4-BE49-F238E27FC236}">
                <a16:creationId xmlns:a16="http://schemas.microsoft.com/office/drawing/2014/main" id="{7287A3B0-1428-435F-98FA-F9F1CDDA443A}"/>
              </a:ext>
            </a:extLst>
          </p:cNvPr>
          <p:cNvSpPr txBox="1"/>
          <p:nvPr/>
        </p:nvSpPr>
        <p:spPr>
          <a:xfrm>
            <a:off x="-313506" y="2352189"/>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常量定义</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2" name="矩形 31">
            <a:extLst>
              <a:ext uri="{FF2B5EF4-FFF2-40B4-BE49-F238E27FC236}">
                <a16:creationId xmlns:a16="http://schemas.microsoft.com/office/drawing/2014/main" id="{479BDA3F-ED83-4E88-A151-7A49481D785C}"/>
              </a:ext>
            </a:extLst>
          </p:cNvPr>
          <p:cNvSpPr/>
          <p:nvPr/>
        </p:nvSpPr>
        <p:spPr>
          <a:xfrm>
            <a:off x="3567114" y="3085827"/>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03</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3" name="文本框 32">
            <a:extLst>
              <a:ext uri="{FF2B5EF4-FFF2-40B4-BE49-F238E27FC236}">
                <a16:creationId xmlns:a16="http://schemas.microsoft.com/office/drawing/2014/main" id="{7287A3B0-1428-435F-98FA-F9F1CDDA443A}"/>
              </a:ext>
            </a:extLst>
          </p:cNvPr>
          <p:cNvSpPr txBox="1"/>
          <p:nvPr/>
        </p:nvSpPr>
        <p:spPr>
          <a:xfrm>
            <a:off x="-279729" y="3161573"/>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代码格式</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7" name="矩形 36">
            <a:extLst>
              <a:ext uri="{FF2B5EF4-FFF2-40B4-BE49-F238E27FC236}">
                <a16:creationId xmlns:a16="http://schemas.microsoft.com/office/drawing/2014/main" id="{479BDA3F-ED83-4E88-A151-7A49481D785C}"/>
              </a:ext>
            </a:extLst>
          </p:cNvPr>
          <p:cNvSpPr/>
          <p:nvPr/>
        </p:nvSpPr>
        <p:spPr>
          <a:xfrm>
            <a:off x="3567115" y="3915092"/>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04</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8" name="矩形 37">
            <a:extLst>
              <a:ext uri="{FF2B5EF4-FFF2-40B4-BE49-F238E27FC236}">
                <a16:creationId xmlns:a16="http://schemas.microsoft.com/office/drawing/2014/main" id="{479BDA3F-ED83-4E88-A151-7A49481D785C}"/>
              </a:ext>
            </a:extLst>
          </p:cNvPr>
          <p:cNvSpPr/>
          <p:nvPr/>
        </p:nvSpPr>
        <p:spPr>
          <a:xfrm>
            <a:off x="3567115" y="4736434"/>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05</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9" name="矩形 38">
            <a:extLst>
              <a:ext uri="{FF2B5EF4-FFF2-40B4-BE49-F238E27FC236}">
                <a16:creationId xmlns:a16="http://schemas.microsoft.com/office/drawing/2014/main" id="{479BDA3F-ED83-4E88-A151-7A49481D785C}"/>
              </a:ext>
            </a:extLst>
          </p:cNvPr>
          <p:cNvSpPr/>
          <p:nvPr/>
        </p:nvSpPr>
        <p:spPr>
          <a:xfrm>
            <a:off x="3567114" y="5533859"/>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06</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0" name="文本框 39">
            <a:extLst>
              <a:ext uri="{FF2B5EF4-FFF2-40B4-BE49-F238E27FC236}">
                <a16:creationId xmlns:a16="http://schemas.microsoft.com/office/drawing/2014/main" id="{7287A3B0-1428-435F-98FA-F9F1CDDA443A}"/>
              </a:ext>
            </a:extLst>
          </p:cNvPr>
          <p:cNvSpPr txBox="1"/>
          <p:nvPr/>
        </p:nvSpPr>
        <p:spPr>
          <a:xfrm>
            <a:off x="-269181" y="3970956"/>
            <a:ext cx="2787086" cy="584775"/>
          </a:xfrm>
          <a:prstGeom prst="rect">
            <a:avLst/>
          </a:prstGeom>
          <a:noFill/>
        </p:spPr>
        <p:txBody>
          <a:bodyPr wrap="square" rtlCol="0">
            <a:spAutoFit/>
          </a:bodyPr>
          <a:lstStyle/>
          <a:p>
            <a:pPr algn="ctr"/>
            <a:r>
              <a:rPr lang="en-US" altLang="zh-CN" sz="3200" b="1" dirty="0" smtClean="0">
                <a:solidFill>
                  <a:schemeClr val="tx2"/>
                </a:solidFill>
                <a:latin typeface="Calibri" panose="020F0502020204030204" pitchFamily="34" charset="0"/>
                <a:ea typeface="微软雅黑" panose="020B0503020204020204" pitchFamily="34" charset="-122"/>
              </a:rPr>
              <a:t>OOP </a:t>
            </a:r>
            <a:r>
              <a:rPr lang="zh-CN" altLang="en-US" sz="3200" b="1" dirty="0" smtClean="0">
                <a:solidFill>
                  <a:schemeClr val="tx2"/>
                </a:solidFill>
                <a:latin typeface="Calibri" panose="020F0502020204030204" pitchFamily="34" charset="0"/>
                <a:ea typeface="微软雅黑" panose="020B0503020204020204" pitchFamily="34" charset="-122"/>
              </a:rPr>
              <a:t>规约</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 name="文本框 40">
            <a:extLst>
              <a:ext uri="{FF2B5EF4-FFF2-40B4-BE49-F238E27FC236}">
                <a16:creationId xmlns:a16="http://schemas.microsoft.com/office/drawing/2014/main" id="{7287A3B0-1428-435F-98FA-F9F1CDDA443A}"/>
              </a:ext>
            </a:extLst>
          </p:cNvPr>
          <p:cNvSpPr txBox="1"/>
          <p:nvPr/>
        </p:nvSpPr>
        <p:spPr>
          <a:xfrm>
            <a:off x="-302958" y="4780339"/>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集合处理</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2" name="文本框 41">
            <a:extLst>
              <a:ext uri="{FF2B5EF4-FFF2-40B4-BE49-F238E27FC236}">
                <a16:creationId xmlns:a16="http://schemas.microsoft.com/office/drawing/2014/main" id="{7287A3B0-1428-435F-98FA-F9F1CDDA443A}"/>
              </a:ext>
            </a:extLst>
          </p:cNvPr>
          <p:cNvSpPr txBox="1"/>
          <p:nvPr/>
        </p:nvSpPr>
        <p:spPr>
          <a:xfrm>
            <a:off x="-269181" y="5589723"/>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并发处理</a:t>
            </a: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3" name="文本框 42">
            <a:extLst>
              <a:ext uri="{FF2B5EF4-FFF2-40B4-BE49-F238E27FC236}">
                <a16:creationId xmlns:a16="http://schemas.microsoft.com/office/drawing/2014/main" id="{7287A3B0-1428-435F-98FA-F9F1CDDA443A}"/>
              </a:ext>
            </a:extLst>
          </p:cNvPr>
          <p:cNvSpPr txBox="1"/>
          <p:nvPr/>
        </p:nvSpPr>
        <p:spPr>
          <a:xfrm>
            <a:off x="7501380" y="1542806"/>
            <a:ext cx="2787086" cy="584775"/>
          </a:xfrm>
          <a:prstGeom prst="rect">
            <a:avLst/>
          </a:prstGeom>
          <a:noFill/>
        </p:spPr>
        <p:txBody>
          <a:bodyPr wrap="square" rtlCol="0">
            <a:spAutoFit/>
          </a:bodyPr>
          <a:lstStyle/>
          <a:p>
            <a:pPr algn="ctr"/>
            <a:r>
              <a:rPr lang="zh-CN" altLang="en-US" sz="3200" b="1" dirty="0" smtClean="0">
                <a:solidFill>
                  <a:schemeClr val="tx2"/>
                </a:solidFill>
                <a:latin typeface="Calibri" panose="020F0502020204030204" pitchFamily="34" charset="0"/>
                <a:ea typeface="微软雅黑" panose="020B0503020204020204" pitchFamily="34" charset="-122"/>
              </a:rPr>
              <a:t>          控制语句</a:t>
            </a:r>
            <a:endParaRPr lang="en-US" altLang="zh-CN" sz="3200" b="1" dirty="0">
              <a:solidFill>
                <a:schemeClr val="tx2"/>
              </a:solidFill>
              <a:latin typeface="Calibri" panose="020F0502020204030204" pitchFamily="34" charset="0"/>
              <a:ea typeface="微软雅黑" panose="020B0503020204020204" pitchFamily="34" charset="-122"/>
            </a:endParaRPr>
          </a:p>
        </p:txBody>
      </p:sp>
      <p:sp>
        <p:nvSpPr>
          <p:cNvPr id="44" name="文本框 43">
            <a:extLst>
              <a:ext uri="{FF2B5EF4-FFF2-40B4-BE49-F238E27FC236}">
                <a16:creationId xmlns:a16="http://schemas.microsoft.com/office/drawing/2014/main" id="{7287A3B0-1428-435F-98FA-F9F1CDDA443A}"/>
              </a:ext>
            </a:extLst>
          </p:cNvPr>
          <p:cNvSpPr txBox="1"/>
          <p:nvPr/>
        </p:nvSpPr>
        <p:spPr>
          <a:xfrm>
            <a:off x="7467603" y="2352189"/>
            <a:ext cx="2787086" cy="584775"/>
          </a:xfrm>
          <a:prstGeom prst="rect">
            <a:avLst/>
          </a:prstGeom>
          <a:noFill/>
        </p:spPr>
        <p:txBody>
          <a:bodyPr wrap="square" rtlCol="0">
            <a:spAutoFit/>
          </a:bodyPr>
          <a:lstStyle/>
          <a:p>
            <a:pPr algn="ctr"/>
            <a:r>
              <a:rPr lang="en-US" altLang="zh-CN" sz="3200" b="1" dirty="0" smtClean="0">
                <a:solidFill>
                  <a:schemeClr val="tx2"/>
                </a:solidFill>
                <a:latin typeface="Calibri" panose="020F0502020204030204" pitchFamily="34" charset="0"/>
                <a:ea typeface="微软雅黑" panose="020B0503020204020204" pitchFamily="34" charset="-122"/>
              </a:rPr>
              <a:t>	</a:t>
            </a:r>
            <a:r>
              <a:rPr lang="zh-CN" altLang="en-US" sz="3200" b="1" dirty="0" smtClean="0">
                <a:solidFill>
                  <a:schemeClr val="tx2"/>
                </a:solidFill>
                <a:latin typeface="Calibri" panose="020F0502020204030204" pitchFamily="34" charset="0"/>
                <a:ea typeface="微软雅黑" panose="020B0503020204020204" pitchFamily="34" charset="-122"/>
              </a:rPr>
              <a:t>注释规约</a:t>
            </a:r>
            <a:endParaRPr lang="en-US" altLang="zh-CN" sz="3200" b="1" dirty="0">
              <a:solidFill>
                <a:schemeClr val="tx2"/>
              </a:solidFill>
              <a:latin typeface="Calibri" panose="020F0502020204030204" pitchFamily="34" charset="0"/>
              <a:ea typeface="微软雅黑" panose="020B0503020204020204" pitchFamily="34" charset="-122"/>
            </a:endParaRPr>
          </a:p>
        </p:txBody>
      </p:sp>
      <p:sp>
        <p:nvSpPr>
          <p:cNvPr id="45" name="文本框 44">
            <a:extLst>
              <a:ext uri="{FF2B5EF4-FFF2-40B4-BE49-F238E27FC236}">
                <a16:creationId xmlns:a16="http://schemas.microsoft.com/office/drawing/2014/main" id="{7287A3B0-1428-435F-98FA-F9F1CDDA443A}"/>
              </a:ext>
            </a:extLst>
          </p:cNvPr>
          <p:cNvSpPr txBox="1"/>
          <p:nvPr/>
        </p:nvSpPr>
        <p:spPr>
          <a:xfrm>
            <a:off x="7501380" y="3161573"/>
            <a:ext cx="2787086" cy="1077218"/>
          </a:xfrm>
          <a:prstGeom prst="rect">
            <a:avLst/>
          </a:prstGeom>
          <a:noFill/>
        </p:spPr>
        <p:txBody>
          <a:bodyPr wrap="square" rtlCol="0">
            <a:spAutoFit/>
          </a:bodyPr>
          <a:lstStyle/>
          <a:p>
            <a:pPr algn="ctr"/>
            <a:r>
              <a:rPr lang="en-US" altLang="zh-CN" sz="3200" b="1" dirty="0" smtClean="0">
                <a:solidFill>
                  <a:schemeClr val="tx2"/>
                </a:solidFill>
                <a:latin typeface="Calibri" panose="020F0502020204030204" pitchFamily="34" charset="0"/>
                <a:ea typeface="微软雅黑" panose="020B0503020204020204" pitchFamily="34" charset="-122"/>
              </a:rPr>
              <a:t>	</a:t>
            </a:r>
            <a:r>
              <a:rPr lang="zh-CN" altLang="en-US" sz="3200" b="1" dirty="0" smtClean="0">
                <a:solidFill>
                  <a:schemeClr val="tx2"/>
                </a:solidFill>
                <a:latin typeface="Calibri" panose="020F0502020204030204" pitchFamily="34" charset="0"/>
                <a:ea typeface="微软雅黑" panose="020B0503020204020204" pitchFamily="34" charset="-122"/>
              </a:rPr>
              <a:t>异常处理</a:t>
            </a:r>
            <a:endParaRPr lang="en-US" altLang="zh-CN" sz="3200" b="1" dirty="0" smtClean="0">
              <a:solidFill>
                <a:schemeClr val="tx2"/>
              </a:solidFill>
              <a:latin typeface="Calibri" panose="020F0502020204030204" pitchFamily="34" charset="0"/>
              <a:ea typeface="微软雅黑" panose="020B0503020204020204" pitchFamily="34" charset="-122"/>
              <a:sym typeface="Calibri" panose="020F0502020204030204" pitchFamily="34" charset="0"/>
            </a:endParaRPr>
          </a:p>
          <a:p>
            <a:pPr algn="ctr"/>
            <a:endParaRPr lang="en-US" altLang="zh-CN" sz="3200" b="1" dirty="0">
              <a:solidFill>
                <a:schemeClr val="tx2"/>
              </a:solidFill>
              <a:latin typeface="Calibri" panose="020F0502020204030204" pitchFamily="34" charset="0"/>
              <a:ea typeface="微软雅黑" panose="020B0503020204020204" pitchFamily="34" charset="-122"/>
            </a:endParaRPr>
          </a:p>
        </p:txBody>
      </p:sp>
      <p:sp>
        <p:nvSpPr>
          <p:cNvPr id="46" name="文本框 45">
            <a:extLst>
              <a:ext uri="{FF2B5EF4-FFF2-40B4-BE49-F238E27FC236}">
                <a16:creationId xmlns:a16="http://schemas.microsoft.com/office/drawing/2014/main" id="{7287A3B0-1428-435F-98FA-F9F1CDDA443A}"/>
              </a:ext>
            </a:extLst>
          </p:cNvPr>
          <p:cNvSpPr txBox="1"/>
          <p:nvPr/>
        </p:nvSpPr>
        <p:spPr>
          <a:xfrm>
            <a:off x="7511928" y="3970956"/>
            <a:ext cx="2787086" cy="1077218"/>
          </a:xfrm>
          <a:prstGeom prst="rect">
            <a:avLst/>
          </a:prstGeom>
          <a:noFill/>
        </p:spPr>
        <p:txBody>
          <a:bodyPr wrap="square" rtlCol="0">
            <a:spAutoFit/>
          </a:bodyPr>
          <a:lstStyle/>
          <a:p>
            <a:pPr algn="ctr"/>
            <a:r>
              <a:rPr lang="en-US" altLang="zh-CN" sz="3200" b="1" dirty="0" smtClean="0">
                <a:solidFill>
                  <a:schemeClr val="tx2"/>
                </a:solidFill>
                <a:latin typeface="Calibri" panose="020F0502020204030204" pitchFamily="34" charset="0"/>
                <a:ea typeface="微软雅黑" panose="020B0503020204020204" pitchFamily="34" charset="-122"/>
              </a:rPr>
              <a:t>	</a:t>
            </a:r>
            <a:r>
              <a:rPr lang="zh-CN" altLang="en-US" sz="3200" b="1" dirty="0" smtClean="0">
                <a:solidFill>
                  <a:schemeClr val="tx2"/>
                </a:solidFill>
                <a:latin typeface="Calibri" panose="020F0502020204030204" pitchFamily="34" charset="0"/>
                <a:ea typeface="微软雅黑" panose="020B0503020204020204" pitchFamily="34" charset="-122"/>
              </a:rPr>
              <a:t>日志规约 </a:t>
            </a:r>
            <a:endParaRPr lang="en-US" altLang="zh-CN" sz="3200" b="1" dirty="0" smtClean="0">
              <a:solidFill>
                <a:schemeClr val="tx2"/>
              </a:solidFill>
              <a:latin typeface="Calibri" panose="020F0502020204030204" pitchFamily="34" charset="0"/>
              <a:ea typeface="微软雅黑" panose="020B0503020204020204" pitchFamily="34" charset="-122"/>
            </a:endParaRPr>
          </a:p>
          <a:p>
            <a:pPr algn="ctr"/>
            <a:endParaRPr lang="en-US" altLang="zh-CN" sz="3200" b="1" dirty="0">
              <a:solidFill>
                <a:schemeClr val="tx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7" name="文本框 46">
            <a:extLst>
              <a:ext uri="{FF2B5EF4-FFF2-40B4-BE49-F238E27FC236}">
                <a16:creationId xmlns:a16="http://schemas.microsoft.com/office/drawing/2014/main" id="{7287A3B0-1428-435F-98FA-F9F1CDDA443A}"/>
              </a:ext>
            </a:extLst>
          </p:cNvPr>
          <p:cNvSpPr txBox="1"/>
          <p:nvPr/>
        </p:nvSpPr>
        <p:spPr>
          <a:xfrm>
            <a:off x="7478151" y="4780339"/>
            <a:ext cx="2787086" cy="584775"/>
          </a:xfrm>
          <a:prstGeom prst="rect">
            <a:avLst/>
          </a:prstGeom>
          <a:noFill/>
        </p:spPr>
        <p:txBody>
          <a:bodyPr wrap="square" rtlCol="0">
            <a:spAutoFit/>
          </a:bodyPr>
          <a:lstStyle/>
          <a:p>
            <a:pPr algn="ctr"/>
            <a:r>
              <a:rPr lang="en-US" altLang="zh-CN" sz="3200" b="1" dirty="0">
                <a:solidFill>
                  <a:schemeClr val="tx2"/>
                </a:solidFill>
                <a:latin typeface="Calibri" panose="020F0502020204030204" pitchFamily="34" charset="0"/>
                <a:ea typeface="微软雅黑" panose="020B0503020204020204" pitchFamily="34" charset="-122"/>
              </a:rPr>
              <a:t>	</a:t>
            </a:r>
            <a:r>
              <a:rPr lang="zh-CN" altLang="en-US" sz="3200" b="1" dirty="0" smtClean="0">
                <a:solidFill>
                  <a:schemeClr val="tx2"/>
                </a:solidFill>
                <a:latin typeface="Calibri" panose="020F0502020204030204" pitchFamily="34" charset="0"/>
                <a:ea typeface="微软雅黑" panose="020B0503020204020204" pitchFamily="34" charset="-122"/>
              </a:rPr>
              <a:t>单元测试</a:t>
            </a:r>
            <a:endParaRPr lang="en-US" altLang="zh-CN" sz="3200" b="1" dirty="0">
              <a:solidFill>
                <a:schemeClr val="tx2"/>
              </a:solidFill>
              <a:latin typeface="Calibri" panose="020F0502020204030204" pitchFamily="34" charset="0"/>
              <a:ea typeface="微软雅黑" panose="020B0503020204020204" pitchFamily="34" charset="-122"/>
            </a:endParaRPr>
          </a:p>
        </p:txBody>
      </p:sp>
      <p:sp>
        <p:nvSpPr>
          <p:cNvPr id="48" name="文本框 47">
            <a:extLst>
              <a:ext uri="{FF2B5EF4-FFF2-40B4-BE49-F238E27FC236}">
                <a16:creationId xmlns:a16="http://schemas.microsoft.com/office/drawing/2014/main" id="{7287A3B0-1428-435F-98FA-F9F1CDDA443A}"/>
              </a:ext>
            </a:extLst>
          </p:cNvPr>
          <p:cNvSpPr txBox="1"/>
          <p:nvPr/>
        </p:nvSpPr>
        <p:spPr>
          <a:xfrm>
            <a:off x="7511928" y="5589723"/>
            <a:ext cx="2787086" cy="584775"/>
          </a:xfrm>
          <a:prstGeom prst="rect">
            <a:avLst/>
          </a:prstGeom>
          <a:noFill/>
        </p:spPr>
        <p:txBody>
          <a:bodyPr wrap="square" rtlCol="0">
            <a:spAutoFit/>
          </a:bodyPr>
          <a:lstStyle/>
          <a:p>
            <a:pPr algn="ctr"/>
            <a:r>
              <a:rPr lang="en-US" altLang="zh-CN" sz="3200" b="1" dirty="0" smtClean="0">
                <a:solidFill>
                  <a:schemeClr val="tx2"/>
                </a:solidFill>
                <a:latin typeface="Calibri" panose="020F0502020204030204" pitchFamily="34" charset="0"/>
                <a:ea typeface="微软雅黑" panose="020B0503020204020204" pitchFamily="34" charset="-122"/>
              </a:rPr>
              <a:t>	</a:t>
            </a:r>
            <a:r>
              <a:rPr lang="zh-CN" altLang="en-US" sz="3200" b="1" dirty="0" smtClean="0">
                <a:solidFill>
                  <a:schemeClr val="tx2"/>
                </a:solidFill>
                <a:latin typeface="Calibri" panose="020F0502020204030204" pitchFamily="34" charset="0"/>
                <a:ea typeface="微软雅黑" panose="020B0503020204020204" pitchFamily="34" charset="-122"/>
              </a:rPr>
              <a:t>安全规约 </a:t>
            </a:r>
            <a:endParaRPr lang="en-US" altLang="zh-CN" sz="3200" b="1" dirty="0">
              <a:solidFill>
                <a:schemeClr val="tx2"/>
              </a:solidFill>
              <a:latin typeface="Calibri" panose="020F0502020204030204" pitchFamily="34" charset="0"/>
              <a:ea typeface="微软雅黑" panose="020B0503020204020204" pitchFamily="34" charset="-122"/>
            </a:endParaRPr>
          </a:p>
        </p:txBody>
      </p:sp>
      <p:sp>
        <p:nvSpPr>
          <p:cNvPr id="49" name="矩形 48">
            <a:extLst>
              <a:ext uri="{FF2B5EF4-FFF2-40B4-BE49-F238E27FC236}">
                <a16:creationId xmlns:a16="http://schemas.microsoft.com/office/drawing/2014/main" id="{479BDA3F-ED83-4E88-A151-7A49481D785C}"/>
              </a:ext>
            </a:extLst>
          </p:cNvPr>
          <p:cNvSpPr/>
          <p:nvPr/>
        </p:nvSpPr>
        <p:spPr>
          <a:xfrm>
            <a:off x="6931638" y="1467060"/>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07</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0" name="矩形 49">
            <a:extLst>
              <a:ext uri="{FF2B5EF4-FFF2-40B4-BE49-F238E27FC236}">
                <a16:creationId xmlns:a16="http://schemas.microsoft.com/office/drawing/2014/main" id="{479BDA3F-ED83-4E88-A151-7A49481D785C}"/>
              </a:ext>
            </a:extLst>
          </p:cNvPr>
          <p:cNvSpPr/>
          <p:nvPr/>
        </p:nvSpPr>
        <p:spPr>
          <a:xfrm>
            <a:off x="6931638" y="2288402"/>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08</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1" name="矩形 50">
            <a:extLst>
              <a:ext uri="{FF2B5EF4-FFF2-40B4-BE49-F238E27FC236}">
                <a16:creationId xmlns:a16="http://schemas.microsoft.com/office/drawing/2014/main" id="{479BDA3F-ED83-4E88-A151-7A49481D785C}"/>
              </a:ext>
            </a:extLst>
          </p:cNvPr>
          <p:cNvSpPr/>
          <p:nvPr/>
        </p:nvSpPr>
        <p:spPr>
          <a:xfrm>
            <a:off x="6931637" y="3085827"/>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09</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2" name="矩形 51">
            <a:extLst>
              <a:ext uri="{FF2B5EF4-FFF2-40B4-BE49-F238E27FC236}">
                <a16:creationId xmlns:a16="http://schemas.microsoft.com/office/drawing/2014/main" id="{479BDA3F-ED83-4E88-A151-7A49481D785C}"/>
              </a:ext>
            </a:extLst>
          </p:cNvPr>
          <p:cNvSpPr/>
          <p:nvPr/>
        </p:nvSpPr>
        <p:spPr>
          <a:xfrm>
            <a:off x="6931638" y="3915092"/>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10</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矩形 52">
            <a:extLst>
              <a:ext uri="{FF2B5EF4-FFF2-40B4-BE49-F238E27FC236}">
                <a16:creationId xmlns:a16="http://schemas.microsoft.com/office/drawing/2014/main" id="{479BDA3F-ED83-4E88-A151-7A49481D785C}"/>
              </a:ext>
            </a:extLst>
          </p:cNvPr>
          <p:cNvSpPr/>
          <p:nvPr/>
        </p:nvSpPr>
        <p:spPr>
          <a:xfrm>
            <a:off x="6931638" y="4736434"/>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11</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矩形 53">
            <a:extLst>
              <a:ext uri="{FF2B5EF4-FFF2-40B4-BE49-F238E27FC236}">
                <a16:creationId xmlns:a16="http://schemas.microsoft.com/office/drawing/2014/main" id="{479BDA3F-ED83-4E88-A151-7A49481D785C}"/>
              </a:ext>
            </a:extLst>
          </p:cNvPr>
          <p:cNvSpPr/>
          <p:nvPr/>
        </p:nvSpPr>
        <p:spPr>
          <a:xfrm>
            <a:off x="6931637" y="5533859"/>
            <a:ext cx="743129" cy="736269"/>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12</a:t>
            </a:r>
            <a:endParaRPr lang="zh-CN" altLang="en-US" sz="28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349764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六</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并发处理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4801314"/>
          </a:xfrm>
          <a:prstGeom prst="rect">
            <a:avLst/>
          </a:prstGeom>
          <a:noFill/>
        </p:spPr>
        <p:txBody>
          <a:bodyPr wrap="square" rtlCol="0">
            <a:spAutoFit/>
          </a:bodyPr>
          <a:lstStyle/>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对多个资源、数据库表、对象同时加锁时，需要保持一致的加锁顺序，否则可能会造成死锁。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说明：线程一需要对表 </a:t>
            </a:r>
            <a:r>
              <a:rPr lang="en-US" altLang="zh-CN" dirty="0" smtClean="0">
                <a:solidFill>
                  <a:schemeClr val="tx1">
                    <a:lumMod val="95000"/>
                    <a:lumOff val="5000"/>
                  </a:schemeClr>
                </a:solidFill>
              </a:rPr>
              <a:t>A</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B</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C </a:t>
            </a:r>
            <a:r>
              <a:rPr lang="zh-CN" altLang="en-US" dirty="0" smtClean="0">
                <a:solidFill>
                  <a:schemeClr val="tx1">
                    <a:lumMod val="95000"/>
                    <a:lumOff val="5000"/>
                  </a:schemeClr>
                </a:solidFill>
              </a:rPr>
              <a:t>依次全部加锁后才可以进行更新操作，那么线程二的加锁顺序 也必须是 </a:t>
            </a:r>
            <a:r>
              <a:rPr lang="en-US" altLang="zh-CN" dirty="0" smtClean="0">
                <a:solidFill>
                  <a:schemeClr val="tx1">
                    <a:lumMod val="95000"/>
                    <a:lumOff val="5000"/>
                  </a:schemeClr>
                </a:solidFill>
              </a:rPr>
              <a:t>A</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B</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C</a:t>
            </a:r>
            <a:r>
              <a:rPr lang="zh-CN" altLang="en-US" dirty="0" smtClean="0">
                <a:solidFill>
                  <a:schemeClr val="tx1">
                    <a:lumMod val="95000"/>
                    <a:lumOff val="5000"/>
                  </a:schemeClr>
                </a:solidFill>
              </a:rPr>
              <a:t>，否则可能出现死锁。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并发修改同一记录时，避免更新丢失，需要加锁。要么在应用层加锁，要么在缓存加 锁，要么在数据库层使用乐观锁，使用 </a:t>
            </a:r>
            <a:r>
              <a:rPr lang="en-US" altLang="zh-CN" dirty="0" smtClean="0">
                <a:solidFill>
                  <a:schemeClr val="tx1">
                    <a:lumMod val="95000"/>
                    <a:lumOff val="5000"/>
                  </a:schemeClr>
                </a:solidFill>
              </a:rPr>
              <a:t>version </a:t>
            </a:r>
            <a:r>
              <a:rPr lang="zh-CN" altLang="en-US" dirty="0" smtClean="0">
                <a:solidFill>
                  <a:schemeClr val="tx1">
                    <a:lumMod val="95000"/>
                    <a:lumOff val="5000"/>
                  </a:schemeClr>
                </a:solidFill>
              </a:rPr>
              <a:t>作为更新依据。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说明：如果每次访问冲突概率小于 </a:t>
            </a:r>
            <a:r>
              <a:rPr lang="en-US" altLang="zh-CN" dirty="0" smtClean="0">
                <a:solidFill>
                  <a:schemeClr val="tx1">
                    <a:lumMod val="95000"/>
                    <a:lumOff val="5000"/>
                  </a:schemeClr>
                </a:solidFill>
              </a:rPr>
              <a:t>20%</a:t>
            </a:r>
            <a:r>
              <a:rPr lang="zh-CN" altLang="en-US" dirty="0" smtClean="0">
                <a:solidFill>
                  <a:schemeClr val="tx1">
                    <a:lumMod val="95000"/>
                    <a:lumOff val="5000"/>
                  </a:schemeClr>
                </a:solidFill>
              </a:rPr>
              <a:t>，推荐使用乐观锁，否则使用悲观锁。乐观锁的重试次 数不得小于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次。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多线程并行处理定时任务时，</a:t>
            </a:r>
            <a:r>
              <a:rPr lang="en-US" altLang="zh-CN" dirty="0" smtClean="0">
                <a:solidFill>
                  <a:schemeClr val="tx1">
                    <a:lumMod val="95000"/>
                    <a:lumOff val="5000"/>
                  </a:schemeClr>
                </a:solidFill>
              </a:rPr>
              <a:t>Timer </a:t>
            </a:r>
            <a:r>
              <a:rPr lang="zh-CN" altLang="en-US" dirty="0" smtClean="0">
                <a:solidFill>
                  <a:schemeClr val="tx1">
                    <a:lumMod val="95000"/>
                    <a:lumOff val="5000"/>
                  </a:schemeClr>
                </a:solidFill>
              </a:rPr>
              <a:t>运行多个 </a:t>
            </a:r>
            <a:r>
              <a:rPr lang="en-US" altLang="zh-CN" dirty="0" err="1" smtClean="0">
                <a:solidFill>
                  <a:schemeClr val="tx1">
                    <a:lumMod val="95000"/>
                    <a:lumOff val="5000"/>
                  </a:schemeClr>
                </a:solidFill>
              </a:rPr>
              <a:t>TimeTask</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时，只要其中之一没有捕获 抛出的异常，其它任务便会自动终止运行，使用 </a:t>
            </a:r>
            <a:r>
              <a:rPr lang="en-US" altLang="zh-CN" dirty="0" err="1" smtClean="0">
                <a:solidFill>
                  <a:schemeClr val="tx1">
                    <a:lumMod val="95000"/>
                    <a:lumOff val="5000"/>
                  </a:schemeClr>
                </a:solidFill>
              </a:rPr>
              <a:t>ScheduledExecutorService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则没有这个问题。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使用 </a:t>
            </a:r>
            <a:r>
              <a:rPr lang="en-US" altLang="zh-CN" dirty="0" err="1" smtClean="0">
                <a:solidFill>
                  <a:schemeClr val="tx1">
                    <a:lumMod val="95000"/>
                    <a:lumOff val="5000"/>
                  </a:schemeClr>
                </a:solidFill>
              </a:rPr>
              <a:t>CountDownLatch</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进行异步转同步操作，每个线程退出前必须调用 </a:t>
            </a:r>
            <a:r>
              <a:rPr lang="en-US" altLang="zh-CN" dirty="0" err="1" smtClean="0">
                <a:solidFill>
                  <a:schemeClr val="tx1">
                    <a:lumMod val="95000"/>
                    <a:lumOff val="5000"/>
                  </a:schemeClr>
                </a:solidFill>
              </a:rPr>
              <a:t>countDown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方法，线程执行代码注意 </a:t>
            </a:r>
            <a:r>
              <a:rPr lang="en-US" altLang="zh-CN" dirty="0" smtClean="0">
                <a:solidFill>
                  <a:schemeClr val="tx1">
                    <a:lumMod val="95000"/>
                    <a:lumOff val="5000"/>
                  </a:schemeClr>
                </a:solidFill>
              </a:rPr>
              <a:t>catch </a:t>
            </a:r>
            <a:r>
              <a:rPr lang="zh-CN" altLang="en-US" dirty="0" smtClean="0">
                <a:solidFill>
                  <a:schemeClr val="tx1">
                    <a:lumMod val="95000"/>
                    <a:lumOff val="5000"/>
                  </a:schemeClr>
                </a:solidFill>
              </a:rPr>
              <a:t>异常，确保 </a:t>
            </a:r>
            <a:r>
              <a:rPr lang="en-US" altLang="zh-CN" dirty="0" err="1" smtClean="0">
                <a:solidFill>
                  <a:schemeClr val="tx1">
                    <a:lumMod val="95000"/>
                    <a:lumOff val="5000"/>
                  </a:schemeClr>
                </a:solidFill>
              </a:rPr>
              <a:t>countDown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方法被执行到，避免主线程无法执行 至 </a:t>
            </a:r>
            <a:r>
              <a:rPr lang="en-US" altLang="zh-CN" dirty="0" smtClean="0">
                <a:solidFill>
                  <a:schemeClr val="tx1">
                    <a:lumMod val="95000"/>
                    <a:lumOff val="5000"/>
                  </a:schemeClr>
                </a:solidFill>
              </a:rPr>
              <a:t>await </a:t>
            </a:r>
            <a:r>
              <a:rPr lang="zh-CN" altLang="en-US" dirty="0" smtClean="0">
                <a:solidFill>
                  <a:schemeClr val="tx1">
                    <a:lumMod val="95000"/>
                    <a:lumOff val="5000"/>
                  </a:schemeClr>
                </a:solidFill>
              </a:rPr>
              <a:t>方法，直到超时才返回结果。 说明：注意，子线程抛出异常堆栈，不能在主线程 </a:t>
            </a:r>
            <a:r>
              <a:rPr lang="en-US" altLang="zh-CN" dirty="0" smtClean="0">
                <a:solidFill>
                  <a:schemeClr val="tx1">
                    <a:lumMod val="95000"/>
                    <a:lumOff val="5000"/>
                  </a:schemeClr>
                </a:solidFill>
              </a:rPr>
              <a:t>try-catch </a:t>
            </a:r>
            <a:r>
              <a:rPr lang="zh-CN" altLang="en-US" dirty="0" smtClean="0">
                <a:solidFill>
                  <a:schemeClr val="tx1">
                    <a:lumMod val="95000"/>
                    <a:lumOff val="5000"/>
                  </a:schemeClr>
                </a:solidFill>
              </a:rPr>
              <a:t>到。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11.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避免 </a:t>
            </a:r>
            <a:r>
              <a:rPr lang="en-US" altLang="zh-CN" dirty="0" smtClean="0">
                <a:solidFill>
                  <a:schemeClr val="tx1">
                    <a:lumMod val="95000"/>
                    <a:lumOff val="5000"/>
                  </a:schemeClr>
                </a:solidFill>
              </a:rPr>
              <a:t>Random </a:t>
            </a:r>
            <a:r>
              <a:rPr lang="zh-CN" altLang="en-US" dirty="0" smtClean="0">
                <a:solidFill>
                  <a:schemeClr val="tx1">
                    <a:lumMod val="95000"/>
                    <a:lumOff val="5000"/>
                  </a:schemeClr>
                </a:solidFill>
              </a:rPr>
              <a:t>实例被多线程使用，虽然共享该实例是线程安全的，但会因竞争同一 </a:t>
            </a:r>
            <a:r>
              <a:rPr lang="en-US" altLang="zh-CN" dirty="0" smtClean="0">
                <a:solidFill>
                  <a:schemeClr val="tx1">
                    <a:lumMod val="95000"/>
                    <a:lumOff val="5000"/>
                  </a:schemeClr>
                </a:solidFill>
              </a:rPr>
              <a:t>seed </a:t>
            </a:r>
            <a:r>
              <a:rPr lang="zh-CN" altLang="en-US" dirty="0" smtClean="0">
                <a:solidFill>
                  <a:schemeClr val="tx1">
                    <a:lumMod val="95000"/>
                    <a:lumOff val="5000"/>
                  </a:schemeClr>
                </a:solidFill>
              </a:rPr>
              <a:t>导致的性能下降。 说明：</a:t>
            </a:r>
            <a:r>
              <a:rPr lang="en-US" altLang="zh-CN" dirty="0" smtClean="0">
                <a:solidFill>
                  <a:schemeClr val="tx1">
                    <a:lumMod val="95000"/>
                    <a:lumOff val="5000"/>
                  </a:schemeClr>
                </a:solidFill>
              </a:rPr>
              <a:t>Random </a:t>
            </a:r>
            <a:r>
              <a:rPr lang="zh-CN" altLang="en-US" dirty="0" smtClean="0">
                <a:solidFill>
                  <a:schemeClr val="tx1">
                    <a:lumMod val="95000"/>
                    <a:lumOff val="5000"/>
                  </a:schemeClr>
                </a:solidFill>
              </a:rPr>
              <a:t>实例包括 </a:t>
            </a:r>
            <a:r>
              <a:rPr lang="en-US" altLang="zh-CN" dirty="0" err="1" smtClean="0">
                <a:solidFill>
                  <a:schemeClr val="tx1">
                    <a:lumMod val="95000"/>
                    <a:lumOff val="5000"/>
                  </a:schemeClr>
                </a:solidFill>
              </a:rPr>
              <a:t>java.util.Random</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的实例或者 </a:t>
            </a:r>
            <a:r>
              <a:rPr lang="en-US" altLang="zh-CN" dirty="0" err="1" smtClean="0">
                <a:solidFill>
                  <a:schemeClr val="tx1">
                    <a:lumMod val="95000"/>
                    <a:lumOff val="5000"/>
                  </a:schemeClr>
                </a:solidFill>
              </a:rPr>
              <a:t>Math.random</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的方式。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12.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】volatile </a:t>
            </a:r>
            <a:r>
              <a:rPr lang="zh-CN" altLang="en-US" dirty="0" smtClean="0">
                <a:solidFill>
                  <a:schemeClr val="tx1">
                    <a:lumMod val="95000"/>
                    <a:lumOff val="5000"/>
                  </a:schemeClr>
                </a:solidFill>
              </a:rPr>
              <a:t>解决多线程内存不可见问题。对于一写多读，是可以解决变量同步问题， 但是如果多写，同样无法解决线程安全问题。如果是 </a:t>
            </a:r>
            <a:r>
              <a:rPr lang="en-US" altLang="zh-CN" dirty="0" smtClean="0">
                <a:solidFill>
                  <a:schemeClr val="tx1">
                    <a:lumMod val="95000"/>
                    <a:lumOff val="5000"/>
                  </a:schemeClr>
                </a:solidFill>
              </a:rPr>
              <a:t>count++</a:t>
            </a:r>
            <a:r>
              <a:rPr lang="zh-CN" altLang="en-US" dirty="0" smtClean="0">
                <a:solidFill>
                  <a:schemeClr val="tx1">
                    <a:lumMod val="95000"/>
                    <a:lumOff val="5000"/>
                  </a:schemeClr>
                </a:solidFill>
              </a:rPr>
              <a:t>操作，使用如下类实现： </a:t>
            </a:r>
            <a:r>
              <a:rPr lang="en-US" altLang="zh-CN" dirty="0" err="1" smtClean="0">
                <a:solidFill>
                  <a:schemeClr val="tx1">
                    <a:lumMod val="95000"/>
                    <a:lumOff val="5000"/>
                  </a:schemeClr>
                </a:solidFill>
              </a:rPr>
              <a:t>AtomicInteger</a:t>
            </a:r>
            <a:r>
              <a:rPr lang="en-US" altLang="zh-CN" dirty="0" smtClean="0">
                <a:solidFill>
                  <a:schemeClr val="tx1">
                    <a:lumMod val="95000"/>
                    <a:lumOff val="5000"/>
                  </a:schemeClr>
                </a:solidFill>
              </a:rPr>
              <a:t> count = new </a:t>
            </a:r>
            <a:r>
              <a:rPr lang="en-US" altLang="zh-CN" dirty="0" err="1" smtClean="0">
                <a:solidFill>
                  <a:schemeClr val="tx1">
                    <a:lumMod val="95000"/>
                    <a:lumOff val="5000"/>
                  </a:schemeClr>
                </a:solidFill>
              </a:rPr>
              <a:t>AtomicInteger</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count.addAndGet</a:t>
            </a:r>
            <a:r>
              <a:rPr lang="en-US" altLang="zh-CN" dirty="0" smtClean="0">
                <a:solidFill>
                  <a:schemeClr val="tx1">
                    <a:lumMod val="95000"/>
                    <a:lumOff val="5000"/>
                  </a:schemeClr>
                </a:solidFill>
              </a:rPr>
              <a:t>(1); </a:t>
            </a:r>
          </a:p>
          <a:p>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p:txBody>
      </p:sp>
    </p:spTree>
    <p:extLst>
      <p:ext uri="{BB962C8B-B14F-4D97-AF65-F5344CB8AC3E}">
        <p14:creationId xmlns:p14="http://schemas.microsoft.com/office/powerpoint/2010/main" val="288971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六</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并发处理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1754326"/>
          </a:xfrm>
          <a:prstGeom prst="rect">
            <a:avLst/>
          </a:prstGeom>
          <a:noFill/>
        </p:spPr>
        <p:txBody>
          <a:bodyPr wrap="square" rtlCol="0">
            <a:spAutoFit/>
          </a:bodyPr>
          <a:lstStyle/>
          <a:p>
            <a:r>
              <a:rPr lang="en-US" altLang="zh-CN" dirty="0" smtClean="0">
                <a:solidFill>
                  <a:schemeClr val="tx1">
                    <a:lumMod val="95000"/>
                    <a:lumOff val="5000"/>
                  </a:schemeClr>
                </a:solidFill>
              </a:rPr>
              <a:t>13.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HashMap</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在容量不够进行 </a:t>
            </a:r>
            <a:r>
              <a:rPr lang="en-US" altLang="zh-CN" dirty="0" smtClean="0">
                <a:solidFill>
                  <a:schemeClr val="tx1">
                    <a:lumMod val="95000"/>
                    <a:lumOff val="5000"/>
                  </a:schemeClr>
                </a:solidFill>
              </a:rPr>
              <a:t>resize </a:t>
            </a:r>
            <a:r>
              <a:rPr lang="zh-CN" altLang="en-US" dirty="0" smtClean="0">
                <a:solidFill>
                  <a:schemeClr val="tx1">
                    <a:lumMod val="95000"/>
                    <a:lumOff val="5000"/>
                  </a:schemeClr>
                </a:solidFill>
              </a:rPr>
              <a:t>时由于高并发可能出现死链，导致 </a:t>
            </a:r>
            <a:r>
              <a:rPr lang="en-US" altLang="zh-CN" dirty="0" smtClean="0">
                <a:solidFill>
                  <a:schemeClr val="tx1">
                    <a:lumMod val="95000"/>
                    <a:lumOff val="5000"/>
                  </a:schemeClr>
                </a:solidFill>
              </a:rPr>
              <a:t>CPU </a:t>
            </a:r>
            <a:r>
              <a:rPr lang="zh-CN" altLang="en-US" dirty="0" smtClean="0">
                <a:solidFill>
                  <a:schemeClr val="tx1">
                    <a:lumMod val="95000"/>
                    <a:lumOff val="5000"/>
                  </a:schemeClr>
                </a:solidFill>
              </a:rPr>
              <a:t>飙升，在 开发过程中可以使用其它数据结构或加锁来规避此风险。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14.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ThreadLocal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无法解决共享对象的更新问题，</a:t>
            </a:r>
            <a:r>
              <a:rPr lang="en-US" altLang="zh-CN" dirty="0" err="1" smtClean="0">
                <a:solidFill>
                  <a:schemeClr val="tx1">
                    <a:lumMod val="95000"/>
                    <a:lumOff val="5000"/>
                  </a:schemeClr>
                </a:solidFill>
              </a:rPr>
              <a:t>ThreadLocal</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对象建议使用 </a:t>
            </a:r>
            <a:r>
              <a:rPr lang="en-US" altLang="zh-CN" dirty="0" smtClean="0">
                <a:solidFill>
                  <a:schemeClr val="tx1">
                    <a:lumMod val="95000"/>
                    <a:lumOff val="5000"/>
                  </a:schemeClr>
                </a:solidFill>
              </a:rPr>
              <a:t>static </a:t>
            </a:r>
            <a:r>
              <a:rPr lang="zh-CN" altLang="en-US" dirty="0" smtClean="0">
                <a:solidFill>
                  <a:schemeClr val="tx1">
                    <a:lumMod val="95000"/>
                    <a:lumOff val="5000"/>
                  </a:schemeClr>
                </a:solidFill>
              </a:rPr>
              <a:t>修饰。这个变量是针对一个线程内所有操作共享的，所以设置为静态变量，所有此类实例共享 此静态变量 ，也就是说在类第一次被使用时装载，只分配一块存储空间，所有此类的对象</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只 要是这个线程内定义的</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都可以操控这个变量。</a:t>
            </a:r>
          </a:p>
          <a:p>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178053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七</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控制语句</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22514" y="840801"/>
            <a:ext cx="11351623" cy="6186309"/>
          </a:xfrm>
          <a:prstGeom prst="rect">
            <a:avLst/>
          </a:prstGeom>
          <a:noFill/>
        </p:spPr>
        <p:txBody>
          <a:bodyPr wrap="square" rtlCol="0">
            <a:spAutoFit/>
          </a:bodyPr>
          <a:lstStyle/>
          <a:p>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在一个 </a:t>
            </a:r>
            <a:r>
              <a:rPr lang="en-US" altLang="zh-CN" dirty="0" smtClean="0">
                <a:solidFill>
                  <a:schemeClr val="tx1">
                    <a:lumMod val="95000"/>
                    <a:lumOff val="5000"/>
                  </a:schemeClr>
                </a:solidFill>
              </a:rPr>
              <a:t>switch </a:t>
            </a:r>
            <a:r>
              <a:rPr lang="zh-CN" altLang="en-US" dirty="0" smtClean="0">
                <a:solidFill>
                  <a:schemeClr val="tx1">
                    <a:lumMod val="95000"/>
                    <a:lumOff val="5000"/>
                  </a:schemeClr>
                </a:solidFill>
              </a:rPr>
              <a:t>块内，每个 </a:t>
            </a:r>
            <a:r>
              <a:rPr lang="en-US" altLang="zh-CN" dirty="0" smtClean="0">
                <a:solidFill>
                  <a:schemeClr val="tx1">
                    <a:lumMod val="95000"/>
                    <a:lumOff val="5000"/>
                  </a:schemeClr>
                </a:solidFill>
              </a:rPr>
              <a:t>case </a:t>
            </a:r>
            <a:r>
              <a:rPr lang="zh-CN" altLang="en-US" dirty="0" smtClean="0">
                <a:solidFill>
                  <a:schemeClr val="tx1">
                    <a:lumMod val="95000"/>
                    <a:lumOff val="5000"/>
                  </a:schemeClr>
                </a:solidFill>
              </a:rPr>
              <a:t>要么通过 </a:t>
            </a:r>
            <a:r>
              <a:rPr lang="en-US" altLang="zh-CN" dirty="0" smtClean="0">
                <a:solidFill>
                  <a:schemeClr val="tx1">
                    <a:lumMod val="95000"/>
                    <a:lumOff val="5000"/>
                  </a:schemeClr>
                </a:solidFill>
              </a:rPr>
              <a:t>break/return </a:t>
            </a:r>
            <a:r>
              <a:rPr lang="zh-CN" altLang="en-US" dirty="0" smtClean="0">
                <a:solidFill>
                  <a:schemeClr val="tx1">
                    <a:lumMod val="95000"/>
                    <a:lumOff val="5000"/>
                  </a:schemeClr>
                </a:solidFill>
              </a:rPr>
              <a:t>等来终止，要么注释说明程 序将继续执行到哪一个 </a:t>
            </a:r>
            <a:r>
              <a:rPr lang="en-US" altLang="zh-CN" dirty="0" smtClean="0">
                <a:solidFill>
                  <a:schemeClr val="tx1">
                    <a:lumMod val="95000"/>
                    <a:lumOff val="5000"/>
                  </a:schemeClr>
                </a:solidFill>
              </a:rPr>
              <a:t>case </a:t>
            </a:r>
            <a:r>
              <a:rPr lang="zh-CN" altLang="en-US" dirty="0" smtClean="0">
                <a:solidFill>
                  <a:schemeClr val="tx1">
                    <a:lumMod val="95000"/>
                    <a:lumOff val="5000"/>
                  </a:schemeClr>
                </a:solidFill>
              </a:rPr>
              <a:t>为止；在一个 </a:t>
            </a:r>
            <a:r>
              <a:rPr lang="en-US" altLang="zh-CN" dirty="0" smtClean="0">
                <a:solidFill>
                  <a:schemeClr val="tx1">
                    <a:lumMod val="95000"/>
                    <a:lumOff val="5000"/>
                  </a:schemeClr>
                </a:solidFill>
              </a:rPr>
              <a:t>switch </a:t>
            </a:r>
            <a:r>
              <a:rPr lang="zh-CN" altLang="en-US" dirty="0" smtClean="0">
                <a:solidFill>
                  <a:schemeClr val="tx1">
                    <a:lumMod val="95000"/>
                    <a:lumOff val="5000"/>
                  </a:schemeClr>
                </a:solidFill>
              </a:rPr>
              <a:t>块内，都必须包含一个 </a:t>
            </a:r>
            <a:r>
              <a:rPr lang="en-US" altLang="zh-CN" dirty="0" smtClean="0">
                <a:solidFill>
                  <a:schemeClr val="tx1">
                    <a:lumMod val="95000"/>
                    <a:lumOff val="5000"/>
                  </a:schemeClr>
                </a:solidFill>
              </a:rPr>
              <a:t>default </a:t>
            </a:r>
            <a:r>
              <a:rPr lang="zh-CN" altLang="en-US" dirty="0" smtClean="0">
                <a:solidFill>
                  <a:schemeClr val="tx1">
                    <a:lumMod val="95000"/>
                    <a:lumOff val="5000"/>
                  </a:schemeClr>
                </a:solidFill>
              </a:rPr>
              <a:t>语句并且 放在最后，即使它什么代码也没有。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在 </a:t>
            </a:r>
            <a:r>
              <a:rPr lang="en-US" altLang="zh-CN" dirty="0" smtClean="0">
                <a:solidFill>
                  <a:schemeClr val="tx1">
                    <a:lumMod val="95000"/>
                    <a:lumOff val="5000"/>
                  </a:schemeClr>
                </a:solidFill>
              </a:rPr>
              <a:t>if/else/for/while/do </a:t>
            </a:r>
            <a:r>
              <a:rPr lang="zh-CN" altLang="en-US" dirty="0" smtClean="0">
                <a:solidFill>
                  <a:schemeClr val="tx1">
                    <a:lumMod val="95000"/>
                    <a:lumOff val="5000"/>
                  </a:schemeClr>
                </a:solidFill>
              </a:rPr>
              <a:t>语句中必须使用大括号。即使只有一行代码，避免采用 单行的编码方式：</a:t>
            </a:r>
            <a:r>
              <a:rPr lang="en-US" altLang="zh-CN" dirty="0" smtClean="0">
                <a:solidFill>
                  <a:schemeClr val="tx1">
                    <a:lumMod val="95000"/>
                    <a:lumOff val="5000"/>
                  </a:schemeClr>
                </a:solidFill>
              </a:rPr>
              <a:t>if (condition) statements; </a:t>
            </a: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表达异常的分支时，少用 </a:t>
            </a:r>
            <a:r>
              <a:rPr lang="en-US" altLang="zh-CN" dirty="0" smtClean="0">
                <a:solidFill>
                  <a:schemeClr val="tx1">
                    <a:lumMod val="95000"/>
                    <a:lumOff val="5000"/>
                  </a:schemeClr>
                </a:solidFill>
              </a:rPr>
              <a:t>if-else </a:t>
            </a:r>
            <a:r>
              <a:rPr lang="zh-CN" altLang="en-US" dirty="0" smtClean="0">
                <a:solidFill>
                  <a:schemeClr val="tx1">
                    <a:lumMod val="95000"/>
                    <a:lumOff val="5000"/>
                  </a:schemeClr>
                </a:solidFill>
              </a:rPr>
              <a:t>方式，这种方式可以改写成： </a:t>
            </a:r>
            <a:r>
              <a:rPr lang="en-US" altLang="zh-CN" dirty="0" smtClean="0">
                <a:solidFill>
                  <a:schemeClr val="tx1">
                    <a:lumMod val="95000"/>
                    <a:lumOff val="5000"/>
                  </a:schemeClr>
                </a:solidFill>
              </a:rPr>
              <a:t>if (condition) { ... return </a:t>
            </a:r>
            <a:r>
              <a:rPr lang="en-US" altLang="zh-CN" dirty="0" err="1" smtClean="0">
                <a:solidFill>
                  <a:schemeClr val="tx1">
                    <a:lumMod val="95000"/>
                    <a:lumOff val="5000"/>
                  </a:schemeClr>
                </a:solidFill>
              </a:rPr>
              <a:t>obj</a:t>
            </a:r>
            <a:r>
              <a:rPr lang="en-US" altLang="zh-CN" dirty="0" smtClean="0">
                <a:solidFill>
                  <a:schemeClr val="tx1">
                    <a:lumMod val="95000"/>
                    <a:lumOff val="5000"/>
                  </a:schemeClr>
                </a:solidFill>
              </a:rPr>
              <a:t>; } // </a:t>
            </a:r>
            <a:r>
              <a:rPr lang="zh-CN" altLang="en-US" dirty="0" smtClean="0">
                <a:solidFill>
                  <a:schemeClr val="tx1">
                    <a:lumMod val="95000"/>
                    <a:lumOff val="5000"/>
                  </a:schemeClr>
                </a:solidFill>
              </a:rPr>
              <a:t>接着写 </a:t>
            </a:r>
            <a:r>
              <a:rPr lang="en-US" altLang="zh-CN" dirty="0" smtClean="0">
                <a:solidFill>
                  <a:schemeClr val="tx1">
                    <a:lumMod val="95000"/>
                    <a:lumOff val="5000"/>
                  </a:schemeClr>
                </a:solidFill>
              </a:rPr>
              <a:t>else </a:t>
            </a:r>
            <a:r>
              <a:rPr lang="zh-CN" altLang="en-US" dirty="0" smtClean="0">
                <a:solidFill>
                  <a:schemeClr val="tx1">
                    <a:lumMod val="95000"/>
                    <a:lumOff val="5000"/>
                  </a:schemeClr>
                </a:solidFill>
              </a:rPr>
              <a:t>的业务逻辑代码</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说明：如果非得使用 </a:t>
            </a:r>
            <a:r>
              <a:rPr lang="en-US" altLang="zh-CN" dirty="0" smtClean="0">
                <a:solidFill>
                  <a:schemeClr val="tx1">
                    <a:lumMod val="95000"/>
                    <a:lumOff val="5000"/>
                  </a:schemeClr>
                </a:solidFill>
              </a:rPr>
              <a:t>if()...else if()...else...</a:t>
            </a:r>
            <a:r>
              <a:rPr lang="zh-CN" altLang="en-US" dirty="0" smtClean="0">
                <a:solidFill>
                  <a:schemeClr val="tx1">
                    <a:lumMod val="95000"/>
                    <a:lumOff val="5000"/>
                  </a:schemeClr>
                </a:solidFill>
              </a:rPr>
              <a:t>方式表达逻辑，</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避免后续代码维 护困难，请勿超过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层。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正例：超过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层的 </a:t>
            </a:r>
            <a:r>
              <a:rPr lang="en-US" altLang="zh-CN" dirty="0" smtClean="0">
                <a:solidFill>
                  <a:schemeClr val="tx1">
                    <a:lumMod val="95000"/>
                    <a:lumOff val="5000"/>
                  </a:schemeClr>
                </a:solidFill>
              </a:rPr>
              <a:t>if-else </a:t>
            </a:r>
            <a:r>
              <a:rPr lang="zh-CN" altLang="en-US" dirty="0" smtClean="0">
                <a:solidFill>
                  <a:schemeClr val="tx1">
                    <a:lumMod val="95000"/>
                    <a:lumOff val="5000"/>
                  </a:schemeClr>
                </a:solidFill>
              </a:rPr>
              <a:t>的逻辑判断代码可以使用卫语句来实现， 其中卫语句示例如下：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public void today() { if (</a:t>
            </a:r>
            <a:r>
              <a:rPr lang="en-US" altLang="zh-CN" dirty="0" err="1" smtClean="0">
                <a:solidFill>
                  <a:schemeClr val="tx1">
                    <a:lumMod val="95000"/>
                    <a:lumOff val="5000"/>
                  </a:schemeClr>
                </a:solidFill>
              </a:rPr>
              <a:t>isBusy</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System.out.println</a:t>
            </a:r>
            <a:r>
              <a:rPr lang="en-US" altLang="zh-CN" dirty="0" smtClean="0">
                <a:solidFill>
                  <a:schemeClr val="tx1">
                    <a:lumMod val="95000"/>
                    <a:lumOff val="5000"/>
                  </a:schemeClr>
                </a:solidFill>
              </a:rPr>
              <a:t>(“change time.”); return; } if (</a:t>
            </a:r>
            <a:r>
              <a:rPr lang="en-US" altLang="zh-CN" dirty="0" err="1" smtClean="0">
                <a:solidFill>
                  <a:schemeClr val="tx1">
                    <a:lumMod val="95000"/>
                    <a:lumOff val="5000"/>
                  </a:schemeClr>
                </a:solidFill>
              </a:rPr>
              <a:t>isFree</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System.out.println</a:t>
            </a:r>
            <a:r>
              <a:rPr lang="en-US" altLang="zh-CN" dirty="0" smtClean="0">
                <a:solidFill>
                  <a:schemeClr val="tx1">
                    <a:lumMod val="95000"/>
                    <a:lumOff val="5000"/>
                  </a:schemeClr>
                </a:solidFill>
              </a:rPr>
              <a:t>(“go to travel.”); return; } </a:t>
            </a: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除常用方法（如 </a:t>
            </a:r>
            <a:r>
              <a:rPr lang="en-US" altLang="zh-CN" dirty="0" err="1" smtClean="0">
                <a:solidFill>
                  <a:schemeClr val="tx1">
                    <a:lumMod val="95000"/>
                    <a:lumOff val="5000"/>
                  </a:schemeClr>
                </a:solidFill>
              </a:rPr>
              <a:t>getXxx</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isXxx</a:t>
            </a:r>
            <a:r>
              <a:rPr lang="zh-CN" altLang="en-US" dirty="0" smtClean="0">
                <a:solidFill>
                  <a:schemeClr val="tx1">
                    <a:lumMod val="95000"/>
                    <a:lumOff val="5000"/>
                  </a:schemeClr>
                </a:solidFill>
              </a:rPr>
              <a:t>）等外，不要在条件判断中执行其它复杂的语句，将复杂逻辑判断的结果赋值给一个有意义的布尔变量名，以提高可读性。 说明：很多 </a:t>
            </a:r>
            <a:r>
              <a:rPr lang="en-US" altLang="zh-CN" dirty="0" smtClean="0">
                <a:solidFill>
                  <a:schemeClr val="tx1">
                    <a:lumMod val="95000"/>
                    <a:lumOff val="5000"/>
                  </a:schemeClr>
                </a:solidFill>
              </a:rPr>
              <a:t>if </a:t>
            </a:r>
            <a:r>
              <a:rPr lang="zh-CN" altLang="en-US" dirty="0" smtClean="0">
                <a:solidFill>
                  <a:schemeClr val="tx1">
                    <a:lumMod val="95000"/>
                    <a:lumOff val="5000"/>
                  </a:schemeClr>
                </a:solidFill>
              </a:rPr>
              <a:t>语句内的逻辑相当复杂，阅读者需要分析条件表达式的最终结果，才能明确什么 样的条件执行什么样的语句，那么，如果阅读者分析逻辑表达式错误呢？ 正例： </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伪代码如下 </a:t>
            </a:r>
            <a:r>
              <a:rPr lang="en-US" altLang="zh-CN" dirty="0" smtClean="0">
                <a:solidFill>
                  <a:schemeClr val="tx1">
                    <a:lumMod val="95000"/>
                    <a:lumOff val="5000"/>
                  </a:schemeClr>
                </a:solidFill>
              </a:rPr>
              <a:t>final </a:t>
            </a:r>
            <a:r>
              <a:rPr lang="en-US" altLang="zh-CN" dirty="0" err="1" smtClean="0">
                <a:solidFill>
                  <a:schemeClr val="tx1">
                    <a:lumMod val="95000"/>
                    <a:lumOff val="5000"/>
                  </a:schemeClr>
                </a:solidFill>
              </a:rPr>
              <a:t>boolean</a:t>
            </a:r>
            <a:r>
              <a:rPr lang="en-US" altLang="zh-CN" dirty="0" smtClean="0">
                <a:solidFill>
                  <a:schemeClr val="tx1">
                    <a:lumMod val="95000"/>
                    <a:lumOff val="5000"/>
                  </a:schemeClr>
                </a:solidFill>
              </a:rPr>
              <a:t> existed = (</a:t>
            </a:r>
            <a:r>
              <a:rPr lang="en-US" altLang="zh-CN" dirty="0" err="1" smtClean="0">
                <a:solidFill>
                  <a:schemeClr val="tx1">
                    <a:lumMod val="95000"/>
                    <a:lumOff val="5000"/>
                  </a:schemeClr>
                </a:solidFill>
              </a:rPr>
              <a:t>file.open</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fileName</a:t>
            </a:r>
            <a:r>
              <a:rPr lang="en-US" altLang="zh-CN" dirty="0" smtClean="0">
                <a:solidFill>
                  <a:schemeClr val="tx1">
                    <a:lumMod val="95000"/>
                    <a:lumOff val="5000"/>
                  </a:schemeClr>
                </a:solidFill>
              </a:rPr>
              <a:t>, "w") != null) &amp;&amp; (...) || (...); if (existed) { ... } </a:t>
            </a:r>
            <a:r>
              <a:rPr lang="zh-CN" altLang="en-US" dirty="0" smtClean="0">
                <a:solidFill>
                  <a:schemeClr val="tx1">
                    <a:lumMod val="95000"/>
                    <a:lumOff val="5000"/>
                  </a:schemeClr>
                </a:solidFill>
              </a:rPr>
              <a:t>反例： </a:t>
            </a:r>
            <a:r>
              <a:rPr lang="en-US" altLang="zh-CN" dirty="0" smtClean="0">
                <a:solidFill>
                  <a:schemeClr val="tx1">
                    <a:lumMod val="95000"/>
                    <a:lumOff val="5000"/>
                  </a:schemeClr>
                </a:solidFill>
              </a:rPr>
              <a:t>if ((</a:t>
            </a:r>
            <a:r>
              <a:rPr lang="en-US" altLang="zh-CN" dirty="0" err="1" smtClean="0">
                <a:solidFill>
                  <a:schemeClr val="tx1">
                    <a:lumMod val="95000"/>
                    <a:lumOff val="5000"/>
                  </a:schemeClr>
                </a:solidFill>
              </a:rPr>
              <a:t>file.open</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fileName</a:t>
            </a:r>
            <a:r>
              <a:rPr lang="en-US" altLang="zh-CN" dirty="0" smtClean="0">
                <a:solidFill>
                  <a:schemeClr val="tx1">
                    <a:lumMod val="95000"/>
                    <a:lumOff val="5000"/>
                  </a:schemeClr>
                </a:solidFill>
              </a:rPr>
              <a:t>, "w") != null) &amp;&amp; (...) || (...)) { ... } </a:t>
            </a: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循环体中的语句要考量性能，以下操作尽量移至循环体外处理，如定义对象、变量、 获取数据库连接，进行不必要的 </a:t>
            </a:r>
            <a:r>
              <a:rPr lang="en-US" altLang="zh-CN" dirty="0" smtClean="0">
                <a:solidFill>
                  <a:schemeClr val="tx1">
                    <a:lumMod val="95000"/>
                    <a:lumOff val="5000"/>
                  </a:schemeClr>
                </a:solidFill>
              </a:rPr>
              <a:t>try-catch </a:t>
            </a:r>
            <a:r>
              <a:rPr lang="zh-CN" altLang="en-US" dirty="0" smtClean="0">
                <a:solidFill>
                  <a:schemeClr val="tx1">
                    <a:lumMod val="95000"/>
                    <a:lumOff val="5000"/>
                  </a:schemeClr>
                </a:solidFill>
              </a:rPr>
              <a:t>操作（这个 </a:t>
            </a:r>
            <a:r>
              <a:rPr lang="en-US" altLang="zh-CN" dirty="0" smtClean="0">
                <a:solidFill>
                  <a:schemeClr val="tx1">
                    <a:lumMod val="95000"/>
                    <a:lumOff val="5000"/>
                  </a:schemeClr>
                </a:solidFill>
              </a:rPr>
              <a:t>try-catch </a:t>
            </a:r>
            <a:r>
              <a:rPr lang="zh-CN" altLang="en-US" dirty="0" smtClean="0">
                <a:solidFill>
                  <a:schemeClr val="tx1">
                    <a:lumMod val="95000"/>
                    <a:lumOff val="5000"/>
                  </a:schemeClr>
                </a:solidFill>
              </a:rPr>
              <a:t>是否可以移至循环体外）。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接口入参保护，这种场景常见的是用于做批量操作的接口。</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备注：接口</a:t>
            </a:r>
            <a:r>
              <a:rPr lang="zh-CN" altLang="en-US" dirty="0">
                <a:solidFill>
                  <a:schemeClr val="tx1">
                    <a:lumMod val="95000"/>
                    <a:lumOff val="5000"/>
                  </a:schemeClr>
                </a:solidFill>
              </a:rPr>
              <a:t>入参保护，“保护”的是</a:t>
            </a:r>
            <a:r>
              <a:rPr lang="zh-CN" altLang="en-US" b="1" dirty="0">
                <a:solidFill>
                  <a:schemeClr val="tx1">
                    <a:lumMod val="95000"/>
                    <a:lumOff val="5000"/>
                  </a:schemeClr>
                </a:solidFill>
              </a:rPr>
              <a:t>服务端应用</a:t>
            </a:r>
            <a:r>
              <a:rPr lang="zh-CN" altLang="en-US" dirty="0">
                <a:solidFill>
                  <a:schemeClr val="tx1">
                    <a:lumMod val="95000"/>
                    <a:lumOff val="5000"/>
                  </a:schemeClr>
                </a:solidFill>
              </a:rPr>
              <a:t>，即接口提供方，最常见的做法就是校验入参的有效值范围和设置批量操作白名单</a:t>
            </a:r>
            <a:r>
              <a:rPr lang="zh-CN" altLang="en-US" dirty="0" smtClean="0">
                <a:solidFill>
                  <a:schemeClr val="tx1">
                    <a:lumMod val="95000"/>
                    <a:lumOff val="5000"/>
                  </a:schemeClr>
                </a:solidFill>
              </a:rPr>
              <a:t>；比如</a:t>
            </a:r>
            <a:r>
              <a:rPr lang="zh-CN" altLang="en-US" dirty="0">
                <a:solidFill>
                  <a:schemeClr val="tx1">
                    <a:lumMod val="95000"/>
                    <a:lumOff val="5000"/>
                  </a:schemeClr>
                </a:solidFill>
              </a:rPr>
              <a:t>，接口入参中包含日期时，校验日期必须在</a:t>
            </a:r>
            <a:r>
              <a:rPr lang="en-US" altLang="zh-CN" dirty="0">
                <a:solidFill>
                  <a:schemeClr val="tx1">
                    <a:lumMod val="95000"/>
                    <a:lumOff val="5000"/>
                  </a:schemeClr>
                </a:solidFill>
              </a:rPr>
              <a:t>N</a:t>
            </a:r>
            <a:r>
              <a:rPr lang="zh-CN" altLang="en-US" dirty="0">
                <a:solidFill>
                  <a:schemeClr val="tx1">
                    <a:lumMod val="95000"/>
                    <a:lumOff val="5000"/>
                  </a:schemeClr>
                </a:solidFill>
              </a:rPr>
              <a:t>天范围内，或者请求返回的记录总数必须在</a:t>
            </a:r>
            <a:r>
              <a:rPr lang="en-US" altLang="zh-CN" dirty="0">
                <a:solidFill>
                  <a:schemeClr val="tx1">
                    <a:lumMod val="95000"/>
                    <a:lumOff val="5000"/>
                  </a:schemeClr>
                </a:solidFill>
              </a:rPr>
              <a:t>X</a:t>
            </a:r>
            <a:r>
              <a:rPr lang="zh-CN" altLang="en-US" dirty="0">
                <a:solidFill>
                  <a:schemeClr val="tx1">
                    <a:lumMod val="95000"/>
                    <a:lumOff val="5000"/>
                  </a:schemeClr>
                </a:solidFill>
              </a:rPr>
              <a:t>条以内（比如</a:t>
            </a:r>
            <a:r>
              <a:rPr lang="en-US" altLang="zh-CN" dirty="0">
                <a:solidFill>
                  <a:schemeClr val="tx1">
                    <a:lumMod val="95000"/>
                    <a:lumOff val="5000"/>
                  </a:schemeClr>
                </a:solidFill>
              </a:rPr>
              <a:t>10W</a:t>
            </a:r>
            <a:r>
              <a:rPr lang="zh-CN" altLang="en-US" dirty="0">
                <a:solidFill>
                  <a:schemeClr val="tx1">
                    <a:lumMod val="95000"/>
                    <a:lumOff val="5000"/>
                  </a:schemeClr>
                </a:solidFill>
              </a:rPr>
              <a:t>条，否则缩小请求查询的记录范围），或者请求返回的记录必须分页查询返回</a:t>
            </a:r>
          </a:p>
          <a:p>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853041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七</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控制语句</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3693319"/>
          </a:xfrm>
          <a:prstGeom prst="rect">
            <a:avLst/>
          </a:prstGeom>
          <a:noFill/>
        </p:spPr>
        <p:txBody>
          <a:bodyPr wrap="square" rtlCol="0">
            <a:spAutoFit/>
          </a:bodyPr>
          <a:lstStyle/>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下列情形，需要进行参数校验：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 调用频次低的方法。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 执行时间开销很大的方法。此情形中，参数校验时间几乎可以忽略不计，但如果因为参 数错误导致中间执行回退，或者错误，那得不偿失。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a:t>
            </a:r>
            <a:r>
              <a:rPr lang="zh-CN" altLang="en-US" dirty="0" smtClean="0">
                <a:solidFill>
                  <a:schemeClr val="tx1">
                    <a:lumMod val="95000"/>
                    <a:lumOff val="5000"/>
                  </a:schemeClr>
                </a:solidFill>
              </a:rPr>
              <a:t>） 需要极高稳定性和可用性的方法。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a:t>
            </a:r>
            <a:r>
              <a:rPr lang="zh-CN" altLang="en-US" dirty="0" smtClean="0">
                <a:solidFill>
                  <a:schemeClr val="tx1">
                    <a:lumMod val="95000"/>
                    <a:lumOff val="5000"/>
                  </a:schemeClr>
                </a:solidFill>
              </a:rPr>
              <a:t>） 对外提供的开放接口，不管是 </a:t>
            </a:r>
            <a:r>
              <a:rPr lang="en-US" altLang="zh-CN" dirty="0" smtClean="0">
                <a:solidFill>
                  <a:schemeClr val="tx1">
                    <a:lumMod val="95000"/>
                    <a:lumOff val="5000"/>
                  </a:schemeClr>
                </a:solidFill>
              </a:rPr>
              <a:t>RPC/API/HTTP </a:t>
            </a:r>
            <a:r>
              <a:rPr lang="zh-CN" altLang="en-US" dirty="0" smtClean="0">
                <a:solidFill>
                  <a:schemeClr val="tx1">
                    <a:lumMod val="95000"/>
                    <a:lumOff val="5000"/>
                  </a:schemeClr>
                </a:solidFill>
              </a:rPr>
              <a:t>接口。</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a:t>
            </a:r>
            <a:r>
              <a:rPr lang="zh-CN" altLang="en-US" dirty="0" smtClean="0">
                <a:solidFill>
                  <a:schemeClr val="tx1">
                    <a:lumMod val="95000"/>
                    <a:lumOff val="5000"/>
                  </a:schemeClr>
                </a:solidFill>
              </a:rPr>
              <a:t>） 敏感权限入口。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下列情形，不需要进行参数校验：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 极有可能被循环调用的方法。但在方法说明里必须注明外部参数检查要求。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 底层调用频度比较高的方法。毕竟是像纯净水过滤的最后一道，参数错误不太可能到底 层才会暴露问题。一般 </a:t>
            </a:r>
            <a:r>
              <a:rPr lang="en-US" altLang="zh-CN" dirty="0" smtClean="0">
                <a:solidFill>
                  <a:schemeClr val="tx1">
                    <a:lumMod val="95000"/>
                    <a:lumOff val="5000"/>
                  </a:schemeClr>
                </a:solidFill>
              </a:rPr>
              <a:t>DAO </a:t>
            </a:r>
            <a:r>
              <a:rPr lang="zh-CN" altLang="en-US" dirty="0" smtClean="0">
                <a:solidFill>
                  <a:schemeClr val="tx1">
                    <a:lumMod val="95000"/>
                    <a:lumOff val="5000"/>
                  </a:schemeClr>
                </a:solidFill>
              </a:rPr>
              <a:t>层与 </a:t>
            </a:r>
            <a:r>
              <a:rPr lang="en-US" altLang="zh-CN" dirty="0" smtClean="0">
                <a:solidFill>
                  <a:schemeClr val="tx1">
                    <a:lumMod val="95000"/>
                    <a:lumOff val="5000"/>
                  </a:schemeClr>
                </a:solidFill>
              </a:rPr>
              <a:t>Service </a:t>
            </a:r>
            <a:r>
              <a:rPr lang="zh-CN" altLang="en-US" dirty="0" smtClean="0">
                <a:solidFill>
                  <a:schemeClr val="tx1">
                    <a:lumMod val="95000"/>
                    <a:lumOff val="5000"/>
                  </a:schemeClr>
                </a:solidFill>
              </a:rPr>
              <a:t>层都在同一个应用中，部署在同一台服务器中，所 以 </a:t>
            </a:r>
            <a:r>
              <a:rPr lang="en-US" altLang="zh-CN" dirty="0" smtClean="0">
                <a:solidFill>
                  <a:schemeClr val="tx1">
                    <a:lumMod val="95000"/>
                    <a:lumOff val="5000"/>
                  </a:schemeClr>
                </a:solidFill>
              </a:rPr>
              <a:t>DAO </a:t>
            </a:r>
            <a:r>
              <a:rPr lang="zh-CN" altLang="en-US" dirty="0" smtClean="0">
                <a:solidFill>
                  <a:schemeClr val="tx1">
                    <a:lumMod val="95000"/>
                    <a:lumOff val="5000"/>
                  </a:schemeClr>
                </a:solidFill>
              </a:rPr>
              <a:t>的参数校验，可以省略。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a:t>
            </a:r>
            <a:r>
              <a:rPr lang="zh-CN" altLang="en-US" dirty="0" smtClean="0">
                <a:solidFill>
                  <a:schemeClr val="tx1">
                    <a:lumMod val="95000"/>
                    <a:lumOff val="5000"/>
                  </a:schemeClr>
                </a:solidFill>
              </a:rPr>
              <a:t>） 被声明成 </a:t>
            </a:r>
            <a:r>
              <a:rPr lang="en-US" altLang="zh-CN" dirty="0" smtClean="0">
                <a:solidFill>
                  <a:schemeClr val="tx1">
                    <a:lumMod val="95000"/>
                    <a:lumOff val="5000"/>
                  </a:schemeClr>
                </a:solidFill>
              </a:rPr>
              <a:t>private </a:t>
            </a:r>
            <a:r>
              <a:rPr lang="zh-CN" altLang="en-US" dirty="0" smtClean="0">
                <a:solidFill>
                  <a:schemeClr val="tx1">
                    <a:lumMod val="95000"/>
                    <a:lumOff val="5000"/>
                  </a:schemeClr>
                </a:solidFill>
              </a:rPr>
              <a:t>只会被自己代码所调用的方法，如果能够确定调用方法的代码传入参 数已经做过检查或者肯定不会有问题，此时可以不校验参数。</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799459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八</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注释规约</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5632311"/>
          </a:xfrm>
          <a:prstGeom prst="rect">
            <a:avLst/>
          </a:prstGeom>
          <a:noFill/>
        </p:spPr>
        <p:txBody>
          <a:bodyPr wrap="square" rtlCol="0">
            <a:spAutoFit/>
          </a:bodyPr>
          <a:lstStyle/>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类、类属性、类方法的注释必须使用 </a:t>
            </a:r>
            <a:r>
              <a:rPr lang="en-US" altLang="zh-CN" dirty="0" smtClean="0">
                <a:solidFill>
                  <a:schemeClr val="tx1">
                    <a:lumMod val="95000"/>
                    <a:lumOff val="5000"/>
                  </a:schemeClr>
                </a:solidFill>
              </a:rPr>
              <a:t>Javadoc </a:t>
            </a:r>
            <a:r>
              <a:rPr lang="zh-CN" altLang="en-US" dirty="0" smtClean="0">
                <a:solidFill>
                  <a:schemeClr val="tx1">
                    <a:lumMod val="95000"/>
                    <a:lumOff val="5000"/>
                  </a:schemeClr>
                </a:solidFill>
              </a:rPr>
              <a:t>规范，使用</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内容*</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格式，不得使用 </a:t>
            </a:r>
            <a:r>
              <a:rPr lang="en-US" altLang="zh-CN" dirty="0" smtClean="0">
                <a:solidFill>
                  <a:schemeClr val="tx1">
                    <a:lumMod val="95000"/>
                    <a:lumOff val="5000"/>
                  </a:schemeClr>
                </a:solidFill>
              </a:rPr>
              <a:t>// xxx </a:t>
            </a:r>
            <a:r>
              <a:rPr lang="zh-CN" altLang="en-US" dirty="0" smtClean="0">
                <a:solidFill>
                  <a:schemeClr val="tx1">
                    <a:lumMod val="95000"/>
                    <a:lumOff val="5000"/>
                  </a:schemeClr>
                </a:solidFill>
              </a:rPr>
              <a:t>方式。 说明：在 </a:t>
            </a:r>
            <a:r>
              <a:rPr lang="en-US" altLang="zh-CN" dirty="0" smtClean="0">
                <a:solidFill>
                  <a:schemeClr val="tx1">
                    <a:lumMod val="95000"/>
                    <a:lumOff val="5000"/>
                  </a:schemeClr>
                </a:solidFill>
              </a:rPr>
              <a:t>IDE </a:t>
            </a:r>
            <a:r>
              <a:rPr lang="zh-CN" altLang="en-US" dirty="0" smtClean="0">
                <a:solidFill>
                  <a:schemeClr val="tx1">
                    <a:lumMod val="95000"/>
                    <a:lumOff val="5000"/>
                  </a:schemeClr>
                </a:solidFill>
              </a:rPr>
              <a:t>编辑窗口中，</a:t>
            </a:r>
            <a:r>
              <a:rPr lang="en-US" altLang="zh-CN" dirty="0" smtClean="0">
                <a:solidFill>
                  <a:schemeClr val="tx1">
                    <a:lumMod val="95000"/>
                    <a:lumOff val="5000"/>
                  </a:schemeClr>
                </a:solidFill>
              </a:rPr>
              <a:t>Javadoc </a:t>
            </a:r>
            <a:r>
              <a:rPr lang="zh-CN" altLang="en-US" dirty="0" smtClean="0">
                <a:solidFill>
                  <a:schemeClr val="tx1">
                    <a:lumMod val="95000"/>
                    <a:lumOff val="5000"/>
                  </a:schemeClr>
                </a:solidFill>
              </a:rPr>
              <a:t>方式会提示相关注释，生成 </a:t>
            </a:r>
            <a:r>
              <a:rPr lang="en-US" altLang="zh-CN" dirty="0" smtClean="0">
                <a:solidFill>
                  <a:schemeClr val="tx1">
                    <a:lumMod val="95000"/>
                    <a:lumOff val="5000"/>
                  </a:schemeClr>
                </a:solidFill>
              </a:rPr>
              <a:t>Javadoc </a:t>
            </a:r>
            <a:r>
              <a:rPr lang="zh-CN" altLang="en-US" dirty="0" smtClean="0">
                <a:solidFill>
                  <a:schemeClr val="tx1">
                    <a:lumMod val="95000"/>
                    <a:lumOff val="5000"/>
                  </a:schemeClr>
                </a:solidFill>
              </a:rPr>
              <a:t>可以正确输出相应注释；在 </a:t>
            </a:r>
            <a:r>
              <a:rPr lang="en-US" altLang="zh-CN" dirty="0" smtClean="0">
                <a:solidFill>
                  <a:schemeClr val="tx1">
                    <a:lumMod val="95000"/>
                    <a:lumOff val="5000"/>
                  </a:schemeClr>
                </a:solidFill>
              </a:rPr>
              <a:t>IDE </a:t>
            </a:r>
            <a:r>
              <a:rPr lang="zh-CN" altLang="en-US" dirty="0" smtClean="0">
                <a:solidFill>
                  <a:schemeClr val="tx1">
                    <a:lumMod val="95000"/>
                    <a:lumOff val="5000"/>
                  </a:schemeClr>
                </a:solidFill>
              </a:rPr>
              <a:t>中，工程调用方法时，不进入方法即可悬浮提示方法、参数、返回值的意义，提高阅读效率。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所有的抽象方法（包括接口中的方法）必须要用 </a:t>
            </a:r>
            <a:r>
              <a:rPr lang="en-US" altLang="zh-CN" dirty="0" smtClean="0">
                <a:solidFill>
                  <a:schemeClr val="tx1">
                    <a:lumMod val="95000"/>
                    <a:lumOff val="5000"/>
                  </a:schemeClr>
                </a:solidFill>
              </a:rPr>
              <a:t>Javadoc </a:t>
            </a:r>
            <a:r>
              <a:rPr lang="zh-CN" altLang="en-US" dirty="0" smtClean="0">
                <a:solidFill>
                  <a:schemeClr val="tx1">
                    <a:lumMod val="95000"/>
                    <a:lumOff val="5000"/>
                  </a:schemeClr>
                </a:solidFill>
              </a:rPr>
              <a:t>注释、除了返回值、参数、 异常说明外，还必须指出该方法做什么事情，实现什么功能。 说明：对子类的实现要求，或者调用注意事项，请一并说明。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所有的类都必须添加创建者和创建日期。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方法内部单行注释，在被注释语句上方另起一行，使用</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注释。方法内部多行注释 使用</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注释，注意与代码对齐。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所有的枚举类型字段必须要有注释，说明每个数据项的用途。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与其“半吊子”英文来注释，不如用中文注释把问题说清楚。专有名词与关键字保持 英文原文即可。 反例：“</a:t>
            </a:r>
            <a:r>
              <a:rPr lang="en-US" altLang="zh-CN" dirty="0" smtClean="0">
                <a:solidFill>
                  <a:schemeClr val="tx1">
                    <a:lumMod val="95000"/>
                    <a:lumOff val="5000"/>
                  </a:schemeClr>
                </a:solidFill>
              </a:rPr>
              <a:t>TCP </a:t>
            </a:r>
            <a:r>
              <a:rPr lang="zh-CN" altLang="en-US" dirty="0" smtClean="0">
                <a:solidFill>
                  <a:schemeClr val="tx1">
                    <a:lumMod val="95000"/>
                    <a:lumOff val="5000"/>
                  </a:schemeClr>
                </a:solidFill>
              </a:rPr>
              <a:t>连接超时”解释成“传输控制协议连接超时”，理解反而费脑筋。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代码修改的同时，注释也要进行相应的修改，尤其是参数、返回值、异常、核心逻辑 等的修改。 说明：代码与注释更新不同步，就像路网与导航软件更新不同步一样，如果导航软件严重滞后， 就失去了导航的意义。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谨慎注释掉代码。在上方详细说明，而不是简单地注释掉。如果无用，则删除。 说明：代码被注释掉有两种可能性：</a:t>
            </a:r>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）后续会恢复此段代码逻辑。</a:t>
            </a:r>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）永久不用。前者如果没 有备注信息，难以知晓注释动机。后者建议直接删掉（代码仓库保存了历史代码）。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对于注释的要求：第一、能够准确反应设计思想和代码逻辑；第二、能够描述业务含 义，使别的程序员能够迅速了解到代码背后的信息。完全没有注释的大段代码对于阅读者形同 天书，注释是给自己看的，即使隔很长时间，也能清晰理解当时的思路；注释也是给继任者看 的，使其能够快速接替自己的工作。</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1400900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八</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注释规约</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3693319"/>
          </a:xfrm>
          <a:prstGeom prst="rect">
            <a:avLst/>
          </a:prstGeom>
          <a:noFill/>
        </p:spPr>
        <p:txBody>
          <a:bodyPr wrap="square" rtlCol="0">
            <a:spAutoFit/>
          </a:bodyPr>
          <a:lstStyle/>
          <a:p>
            <a:r>
              <a:rPr lang="en-US" altLang="zh-CN" dirty="0" smtClean="0"/>
              <a:t>10. 【</a:t>
            </a:r>
            <a:r>
              <a:rPr lang="zh-CN" altLang="en-US" dirty="0" smtClean="0"/>
              <a:t>参考</a:t>
            </a:r>
            <a:r>
              <a:rPr lang="en-US" altLang="zh-CN" dirty="0" smtClean="0"/>
              <a:t>】</a:t>
            </a:r>
            <a:r>
              <a:rPr lang="zh-CN" altLang="en-US" dirty="0" smtClean="0"/>
              <a:t>好的命名、代码结构是自解释的，注释力求精简准确、表达到位。避免出现注释的 一个极端：过多过滥的注释，代码的逻辑一旦修改，修改注释是相当大的负担。 </a:t>
            </a:r>
            <a:endParaRPr lang="en-US" altLang="zh-CN" dirty="0" smtClean="0"/>
          </a:p>
          <a:p>
            <a:r>
              <a:rPr lang="zh-CN" altLang="en-US" dirty="0" smtClean="0"/>
              <a:t>反例： </a:t>
            </a:r>
            <a:r>
              <a:rPr lang="en-US" altLang="zh-CN" dirty="0" smtClean="0"/>
              <a:t>// put elephant into fridge </a:t>
            </a:r>
          </a:p>
          <a:p>
            <a:r>
              <a:rPr lang="en-US" altLang="zh-CN" dirty="0"/>
              <a:t> </a:t>
            </a:r>
            <a:r>
              <a:rPr lang="en-US" altLang="zh-CN" dirty="0" smtClean="0"/>
              <a:t>               put(elephant, fridge); </a:t>
            </a:r>
          </a:p>
          <a:p>
            <a:r>
              <a:rPr lang="zh-CN" altLang="en-US" dirty="0" smtClean="0"/>
              <a:t>方法名 </a:t>
            </a:r>
            <a:r>
              <a:rPr lang="en-US" altLang="zh-CN" dirty="0" smtClean="0"/>
              <a:t>put</a:t>
            </a:r>
            <a:r>
              <a:rPr lang="zh-CN" altLang="en-US" dirty="0" smtClean="0"/>
              <a:t>，加上两个有意义的变量名 </a:t>
            </a:r>
            <a:r>
              <a:rPr lang="en-US" altLang="zh-CN" dirty="0" smtClean="0"/>
              <a:t>elephant </a:t>
            </a:r>
            <a:r>
              <a:rPr lang="zh-CN" altLang="en-US" dirty="0" smtClean="0"/>
              <a:t>和 </a:t>
            </a:r>
            <a:r>
              <a:rPr lang="en-US" altLang="zh-CN" dirty="0" smtClean="0"/>
              <a:t>fridge</a:t>
            </a:r>
            <a:r>
              <a:rPr lang="zh-CN" altLang="en-US" dirty="0" smtClean="0"/>
              <a:t>，已经说明了这是在干什么，语义清晰的代码不需要额外的注释。 </a:t>
            </a:r>
            <a:endParaRPr lang="en-US" altLang="zh-CN" dirty="0" smtClean="0"/>
          </a:p>
          <a:p>
            <a:r>
              <a:rPr lang="en-US" altLang="zh-CN" dirty="0" smtClean="0"/>
              <a:t>11. 【</a:t>
            </a:r>
            <a:r>
              <a:rPr lang="zh-CN" altLang="en-US" dirty="0" smtClean="0"/>
              <a:t>参考</a:t>
            </a:r>
            <a:r>
              <a:rPr lang="en-US" altLang="zh-CN" dirty="0" smtClean="0"/>
              <a:t>】</a:t>
            </a:r>
            <a:r>
              <a:rPr lang="zh-CN" altLang="en-US" dirty="0" smtClean="0"/>
              <a:t>特殊注释标记，请注明标记人与标记时间。注意及时处理这些标记，通过标记扫描， 经常清理此类标记。线上故障有时候就是来源于这些标记处的代码。 </a:t>
            </a:r>
            <a:endParaRPr lang="en-US" altLang="zh-CN" dirty="0" smtClean="0"/>
          </a:p>
          <a:p>
            <a:r>
              <a:rPr lang="en-US" altLang="zh-CN" dirty="0" smtClean="0"/>
              <a:t>1</a:t>
            </a:r>
            <a:r>
              <a:rPr lang="zh-CN" altLang="en-US" dirty="0" smtClean="0"/>
              <a:t>） 待办事宜（</a:t>
            </a:r>
            <a:r>
              <a:rPr lang="en-US" altLang="zh-CN" dirty="0" smtClean="0"/>
              <a:t>TODO</a:t>
            </a:r>
            <a:r>
              <a:rPr lang="zh-CN" altLang="en-US" dirty="0" smtClean="0"/>
              <a:t>）</a:t>
            </a:r>
            <a:r>
              <a:rPr lang="en-US" altLang="zh-CN" dirty="0" smtClean="0"/>
              <a:t>:</a:t>
            </a:r>
            <a:r>
              <a:rPr lang="zh-CN" altLang="en-US" dirty="0" smtClean="0"/>
              <a:t>（ 标记人，标记时间，</a:t>
            </a:r>
            <a:r>
              <a:rPr lang="en-US" altLang="zh-CN" dirty="0" smtClean="0"/>
              <a:t>[</a:t>
            </a:r>
            <a:r>
              <a:rPr lang="zh-CN" altLang="en-US" dirty="0" smtClean="0"/>
              <a:t>预计处理时间</a:t>
            </a:r>
            <a:r>
              <a:rPr lang="en-US" altLang="zh-CN" dirty="0" smtClean="0"/>
              <a:t>]</a:t>
            </a:r>
            <a:r>
              <a:rPr lang="zh-CN" altLang="en-US" dirty="0" smtClean="0"/>
              <a:t>） 表示需要实现，但目前还未实现的功能。这实际上是一个 </a:t>
            </a:r>
            <a:r>
              <a:rPr lang="en-US" altLang="zh-CN" dirty="0" smtClean="0"/>
              <a:t>Javadoc </a:t>
            </a:r>
            <a:r>
              <a:rPr lang="zh-CN" altLang="en-US" dirty="0" smtClean="0"/>
              <a:t>的标签，目前的 </a:t>
            </a:r>
            <a:r>
              <a:rPr lang="en-US" altLang="zh-CN" dirty="0" smtClean="0"/>
              <a:t>Javadoc </a:t>
            </a:r>
            <a:r>
              <a:rPr lang="zh-CN" altLang="en-US" dirty="0" smtClean="0"/>
              <a:t>还没有实现，但已经被广泛使用。只能应用于类，接口和方法（因为它是一个 </a:t>
            </a:r>
            <a:r>
              <a:rPr lang="en-US" altLang="zh-CN" dirty="0" smtClean="0"/>
              <a:t>Javadoc </a:t>
            </a:r>
            <a:r>
              <a:rPr lang="zh-CN" altLang="en-US" dirty="0" smtClean="0"/>
              <a:t>标签）。 </a:t>
            </a:r>
            <a:endParaRPr lang="en-US" altLang="zh-CN" dirty="0" smtClean="0"/>
          </a:p>
          <a:p>
            <a:r>
              <a:rPr lang="en-US" altLang="zh-CN" dirty="0" smtClean="0"/>
              <a:t>2</a:t>
            </a:r>
            <a:r>
              <a:rPr lang="zh-CN" altLang="en-US" dirty="0" smtClean="0"/>
              <a:t>） 错误，不能工作（</a:t>
            </a:r>
            <a:r>
              <a:rPr lang="en-US" altLang="zh-CN" dirty="0" smtClean="0"/>
              <a:t>FIXME</a:t>
            </a:r>
            <a:r>
              <a:rPr lang="zh-CN" altLang="en-US" dirty="0" smtClean="0"/>
              <a:t>）</a:t>
            </a:r>
            <a:r>
              <a:rPr lang="en-US" altLang="zh-CN" dirty="0" smtClean="0"/>
              <a:t>:</a:t>
            </a:r>
            <a:r>
              <a:rPr lang="zh-CN" altLang="en-US" dirty="0" smtClean="0"/>
              <a:t>（标记人，标记时间，</a:t>
            </a:r>
            <a:r>
              <a:rPr lang="en-US" altLang="zh-CN" dirty="0" smtClean="0"/>
              <a:t>[</a:t>
            </a:r>
            <a:r>
              <a:rPr lang="zh-CN" altLang="en-US" dirty="0" smtClean="0"/>
              <a:t>预计处理时间</a:t>
            </a:r>
            <a:r>
              <a:rPr lang="en-US" altLang="zh-CN" dirty="0" smtClean="0"/>
              <a:t>]</a:t>
            </a:r>
            <a:r>
              <a:rPr lang="zh-CN" altLang="en-US" dirty="0" smtClean="0"/>
              <a:t>） 在注释中用 </a:t>
            </a:r>
            <a:r>
              <a:rPr lang="en-US" altLang="zh-CN" dirty="0" smtClean="0"/>
              <a:t>FIXME </a:t>
            </a:r>
            <a:r>
              <a:rPr lang="zh-CN" altLang="en-US" dirty="0" smtClean="0"/>
              <a:t>标记某代码是错误的，而且不能工作，需要及时纠正的情况。</a:t>
            </a:r>
            <a:endParaRPr lang="zh-CN" altLang="en-US" dirty="0"/>
          </a:p>
        </p:txBody>
      </p:sp>
    </p:spTree>
    <p:extLst>
      <p:ext uri="{BB962C8B-B14F-4D97-AF65-F5344CB8AC3E}">
        <p14:creationId xmlns:p14="http://schemas.microsoft.com/office/powerpoint/2010/main" val="3429860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九</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其它</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4801314"/>
          </a:xfrm>
          <a:prstGeom prst="rect">
            <a:avLst/>
          </a:prstGeom>
          <a:noFill/>
        </p:spPr>
        <p:txBody>
          <a:bodyPr wrap="square" rtlCol="0">
            <a:spAutoFit/>
          </a:bodyPr>
          <a:lstStyle/>
          <a:p>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在使用正则表达式时，利用好其预编译功能，可以有效加快正则匹配速度。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说明：不要在方法体内定义：</a:t>
            </a:r>
            <a:r>
              <a:rPr lang="en-US" altLang="zh-CN" dirty="0" smtClean="0">
                <a:solidFill>
                  <a:schemeClr val="tx1">
                    <a:lumMod val="95000"/>
                    <a:lumOff val="5000"/>
                  </a:schemeClr>
                </a:solidFill>
              </a:rPr>
              <a:t>Pattern </a:t>
            </a:r>
            <a:r>
              <a:rPr lang="en-US" altLang="zh-CN" dirty="0" err="1" smtClean="0">
                <a:solidFill>
                  <a:schemeClr val="tx1">
                    <a:lumMod val="95000"/>
                    <a:lumOff val="5000"/>
                  </a:schemeClr>
                </a:solidFill>
              </a:rPr>
              <a:t>pattern</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Pattern.compile</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规则</a:t>
            </a:r>
            <a:r>
              <a:rPr lang="en-US" altLang="zh-CN" dirty="0" smtClean="0">
                <a:solidFill>
                  <a:schemeClr val="tx1">
                    <a:lumMod val="95000"/>
                    <a:lumOff val="5000"/>
                  </a:schemeClr>
                </a:solidFill>
              </a:rPr>
              <a:t>”); </a:t>
            </a:r>
            <a:r>
              <a:rPr lang="en-US" altLang="zh-CN" dirty="0">
                <a:solidFill>
                  <a:schemeClr val="tx1">
                    <a:lumMod val="95000"/>
                    <a:lumOff val="5000"/>
                  </a:schemeClr>
                </a:solidFill>
              </a:rPr>
              <a:t>Pattern</a:t>
            </a:r>
            <a:r>
              <a:rPr lang="zh-CN" altLang="en-US" dirty="0">
                <a:solidFill>
                  <a:schemeClr val="tx1">
                    <a:lumMod val="95000"/>
                    <a:lumOff val="5000"/>
                  </a:schemeClr>
                </a:solidFill>
              </a:rPr>
              <a:t>要定义为</a:t>
            </a:r>
            <a:r>
              <a:rPr lang="en-US" altLang="zh-CN" dirty="0">
                <a:solidFill>
                  <a:schemeClr val="tx1">
                    <a:lumMod val="95000"/>
                    <a:lumOff val="5000"/>
                  </a:schemeClr>
                </a:solidFill>
              </a:rPr>
              <a:t>static final</a:t>
            </a:r>
            <a:r>
              <a:rPr lang="zh-CN" altLang="en-US" dirty="0">
                <a:solidFill>
                  <a:schemeClr val="tx1">
                    <a:lumMod val="95000"/>
                    <a:lumOff val="5000"/>
                  </a:schemeClr>
                </a:solidFill>
              </a:rPr>
              <a:t>静态变量</a:t>
            </a:r>
            <a:r>
              <a:rPr lang="en-US" altLang="zh-CN" dirty="0">
                <a:solidFill>
                  <a:schemeClr val="tx1">
                    <a:lumMod val="95000"/>
                    <a:lumOff val="5000"/>
                  </a:schemeClr>
                </a:solidFill>
              </a:rPr>
              <a:t>,</a:t>
            </a:r>
            <a:r>
              <a:rPr lang="zh-CN" altLang="en-US" dirty="0">
                <a:solidFill>
                  <a:schemeClr val="tx1">
                    <a:lumMod val="95000"/>
                    <a:lumOff val="5000"/>
                  </a:schemeClr>
                </a:solidFill>
              </a:rPr>
              <a:t>以避免执行多次预编</a:t>
            </a:r>
            <a:r>
              <a:rPr lang="zh-CN" altLang="en-US" dirty="0" smtClean="0">
                <a:solidFill>
                  <a:schemeClr val="tx1">
                    <a:lumMod val="95000"/>
                    <a:lumOff val="5000"/>
                  </a:schemeClr>
                </a:solidFill>
              </a:rPr>
              <a:t>译。</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日期格式化时，</a:t>
            </a:r>
            <a:r>
              <a:rPr lang="en-US" altLang="zh-CN" dirty="0" smtClean="0">
                <a:solidFill>
                  <a:schemeClr val="tx1">
                    <a:lumMod val="95000"/>
                    <a:lumOff val="5000"/>
                  </a:schemeClr>
                </a:solidFill>
              </a:rPr>
              <a:t>pattern</a:t>
            </a:r>
            <a:r>
              <a:rPr lang="zh-CN" altLang="en-US" dirty="0" smtClean="0">
                <a:solidFill>
                  <a:schemeClr val="tx1">
                    <a:lumMod val="95000"/>
                    <a:lumOff val="5000"/>
                  </a:schemeClr>
                </a:solidFill>
              </a:rPr>
              <a:t>中表示年份统一使用小写，</a:t>
            </a:r>
            <a:r>
              <a:rPr lang="en-US" altLang="zh-CN" dirty="0" err="1" smtClean="0">
                <a:solidFill>
                  <a:schemeClr val="tx1">
                    <a:lumMod val="95000"/>
                    <a:lumOff val="5000"/>
                  </a:schemeClr>
                </a:solidFill>
              </a:rPr>
              <a:t>yyyy</a:t>
            </a:r>
            <a:r>
              <a:rPr lang="zh-CN" altLang="en-US" dirty="0" smtClean="0">
                <a:solidFill>
                  <a:schemeClr val="tx1">
                    <a:lumMod val="95000"/>
                    <a:lumOff val="5000"/>
                  </a:schemeClr>
                </a:solidFill>
              </a:rPr>
              <a:t>表示当天所在的年，而</a:t>
            </a:r>
            <a:r>
              <a:rPr lang="en-US" altLang="zh-CN" dirty="0" smtClean="0">
                <a:solidFill>
                  <a:schemeClr val="tx1">
                    <a:lumMod val="95000"/>
                    <a:lumOff val="5000"/>
                  </a:schemeClr>
                </a:solidFill>
              </a:rPr>
              <a:t>YYYY</a:t>
            </a:r>
            <a:r>
              <a:rPr lang="zh-CN" altLang="en-US" dirty="0" smtClean="0">
                <a:solidFill>
                  <a:schemeClr val="tx1">
                    <a:lumMod val="95000"/>
                    <a:lumOff val="5000"/>
                  </a:schemeClr>
                </a:solidFill>
              </a:rPr>
              <a:t>表示</a:t>
            </a:r>
            <a:r>
              <a:rPr lang="en-US" altLang="zh-CN" dirty="0" smtClean="0">
                <a:solidFill>
                  <a:schemeClr val="tx1">
                    <a:lumMod val="95000"/>
                    <a:lumOff val="5000"/>
                  </a:schemeClr>
                </a:solidFill>
              </a:rPr>
              <a:t>week in which year(</a:t>
            </a:r>
            <a:r>
              <a:rPr lang="zh-CN" altLang="en-US" dirty="0" smtClean="0">
                <a:solidFill>
                  <a:schemeClr val="tx1">
                    <a:lumMod val="95000"/>
                    <a:lumOff val="5000"/>
                  </a:schemeClr>
                </a:solidFill>
              </a:rPr>
              <a:t>当天所在的周属于的年份，一周从周日开始，周六结束，只要本周跨年，返回的</a:t>
            </a:r>
            <a:r>
              <a:rPr lang="en-US" altLang="zh-CN" dirty="0" smtClean="0">
                <a:solidFill>
                  <a:schemeClr val="tx1">
                    <a:lumMod val="95000"/>
                    <a:lumOff val="5000"/>
                  </a:schemeClr>
                </a:solidFill>
              </a:rPr>
              <a:t>YYYY</a:t>
            </a:r>
            <a:r>
              <a:rPr lang="zh-CN" altLang="en-US" dirty="0" smtClean="0">
                <a:solidFill>
                  <a:schemeClr val="tx1">
                    <a:lumMod val="95000"/>
                    <a:lumOff val="5000"/>
                  </a:schemeClr>
                </a:solidFill>
              </a:rPr>
              <a:t>就是下一年</a:t>
            </a:r>
            <a:r>
              <a:rPr lang="en-US" altLang="zh-CN" dirty="0" smtClean="0">
                <a:solidFill>
                  <a:schemeClr val="tx1">
                    <a:lumMod val="95000"/>
                    <a:lumOff val="5000"/>
                  </a:schemeClr>
                </a:solidFill>
              </a:rPr>
              <a:t>)</a:t>
            </a: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时间不得使用</a:t>
            </a:r>
            <a:r>
              <a:rPr lang="en-US" altLang="zh-CN" dirty="0" smtClean="0">
                <a:solidFill>
                  <a:schemeClr val="tx1">
                    <a:lumMod val="95000"/>
                    <a:lumOff val="5000"/>
                  </a:schemeClr>
                </a:solidFill>
              </a:rPr>
              <a:t>12</a:t>
            </a:r>
            <a:r>
              <a:rPr lang="zh-CN" altLang="en-US" dirty="0" smtClean="0">
                <a:solidFill>
                  <a:schemeClr val="tx1">
                    <a:lumMod val="95000"/>
                    <a:lumOff val="5000"/>
                  </a:schemeClr>
                </a:solidFill>
              </a:rPr>
              <a:t>小时制，表示月份的是</a:t>
            </a:r>
            <a:r>
              <a:rPr lang="en-US" altLang="zh-CN" dirty="0" smtClean="0">
                <a:solidFill>
                  <a:schemeClr val="tx1">
                    <a:lumMod val="95000"/>
                    <a:lumOff val="5000"/>
                  </a:schemeClr>
                </a:solidFill>
              </a:rPr>
              <a:t>M</a:t>
            </a:r>
            <a:r>
              <a:rPr lang="zh-CN" altLang="en-US" dirty="0" smtClean="0">
                <a:solidFill>
                  <a:schemeClr val="tx1">
                    <a:lumMod val="95000"/>
                    <a:lumOff val="5000"/>
                  </a:schemeClr>
                </a:solidFill>
              </a:rPr>
              <a:t>，分钟是</a:t>
            </a:r>
            <a:r>
              <a:rPr lang="en-US" altLang="zh-CN" dirty="0" smtClean="0">
                <a:solidFill>
                  <a:schemeClr val="tx1">
                    <a:lumMod val="95000"/>
                    <a:lumOff val="5000"/>
                  </a:schemeClr>
                </a:solidFill>
              </a:rPr>
              <a:t>m</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24</a:t>
            </a:r>
            <a:r>
              <a:rPr lang="zh-CN" altLang="en-US" dirty="0" smtClean="0">
                <a:solidFill>
                  <a:schemeClr val="tx1">
                    <a:lumMod val="95000"/>
                    <a:lumOff val="5000"/>
                  </a:schemeClr>
                </a:solidFill>
              </a:rPr>
              <a:t>小时制的小时是</a:t>
            </a:r>
            <a:r>
              <a:rPr lang="en-US" altLang="zh-CN" dirty="0" smtClean="0">
                <a:solidFill>
                  <a:schemeClr val="tx1">
                    <a:lumMod val="95000"/>
                    <a:lumOff val="5000"/>
                  </a:schemeClr>
                </a:solidFill>
              </a:rPr>
              <a:t>H</a:t>
            </a: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new </a:t>
            </a:r>
            <a:r>
              <a:rPr lang="en-US" altLang="zh-CN" dirty="0" err="1" smtClean="0">
                <a:solidFill>
                  <a:schemeClr val="tx1">
                    <a:lumMod val="95000"/>
                    <a:lumOff val="5000"/>
                  </a:schemeClr>
                </a:solidFill>
              </a:rPr>
              <a:t>SimpleDateFormat</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yyyy</a:t>
            </a:r>
            <a:r>
              <a:rPr lang="en-US" altLang="zh-CN" dirty="0" smtClean="0">
                <a:solidFill>
                  <a:schemeClr val="tx1">
                    <a:lumMod val="95000"/>
                    <a:lumOff val="5000"/>
                  </a:schemeClr>
                </a:solidFill>
              </a:rPr>
              <a:t>-MM-</a:t>
            </a:r>
            <a:r>
              <a:rPr lang="en-US" altLang="zh-CN" dirty="0" err="1" smtClean="0">
                <a:solidFill>
                  <a:schemeClr val="tx1">
                    <a:lumMod val="95000"/>
                    <a:lumOff val="5000"/>
                  </a:schemeClr>
                </a:solidFill>
              </a:rPr>
              <a:t>dd</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HH:mm:ss</a:t>
            </a:r>
            <a:r>
              <a:rPr lang="en-US" altLang="zh-CN" dirty="0" smtClean="0">
                <a:solidFill>
                  <a:schemeClr val="tx1">
                    <a:lumMod val="95000"/>
                    <a:lumOff val="5000"/>
                  </a:schemeClr>
                </a:solidFill>
              </a:rPr>
              <a:t>”)</a:t>
            </a: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注意 </a:t>
            </a:r>
            <a:r>
              <a:rPr lang="en-US" altLang="zh-CN" dirty="0" err="1" smtClean="0">
                <a:solidFill>
                  <a:schemeClr val="tx1">
                    <a:lumMod val="95000"/>
                    <a:lumOff val="5000"/>
                  </a:schemeClr>
                </a:solidFill>
              </a:rPr>
              <a:t>Math.random</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这个方法返回是 </a:t>
            </a:r>
            <a:r>
              <a:rPr lang="en-US" altLang="zh-CN" dirty="0" smtClean="0">
                <a:solidFill>
                  <a:schemeClr val="tx1">
                    <a:lumMod val="95000"/>
                    <a:lumOff val="5000"/>
                  </a:schemeClr>
                </a:solidFill>
              </a:rPr>
              <a:t>double </a:t>
            </a:r>
            <a:r>
              <a:rPr lang="zh-CN" altLang="en-US" dirty="0" smtClean="0">
                <a:solidFill>
                  <a:schemeClr val="tx1">
                    <a:lumMod val="95000"/>
                    <a:lumOff val="5000"/>
                  </a:schemeClr>
                </a:solidFill>
              </a:rPr>
              <a:t>类型，注意取值的范围 </a:t>
            </a:r>
            <a:r>
              <a:rPr lang="en-US" altLang="zh-CN" dirty="0" smtClean="0">
                <a:solidFill>
                  <a:schemeClr val="tx1">
                    <a:lumMod val="95000"/>
                    <a:lumOff val="5000"/>
                  </a:schemeClr>
                </a:solidFill>
              </a:rPr>
              <a:t>0≤x&lt;1</a:t>
            </a:r>
            <a:r>
              <a:rPr lang="zh-CN" altLang="en-US" dirty="0" smtClean="0">
                <a:solidFill>
                  <a:schemeClr val="tx1">
                    <a:lumMod val="95000"/>
                    <a:lumOff val="5000"/>
                  </a:schemeClr>
                </a:solidFill>
              </a:rPr>
              <a:t>（能够</a:t>
            </a:r>
          </a:p>
          <a:p>
            <a:r>
              <a:rPr lang="zh-CN" altLang="en-US" dirty="0" smtClean="0">
                <a:solidFill>
                  <a:schemeClr val="tx1">
                    <a:lumMod val="95000"/>
                    <a:lumOff val="5000"/>
                  </a:schemeClr>
                </a:solidFill>
              </a:rPr>
              <a:t>取到零值，注意除零异常），如果想获取整数类型的随机数，不要将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放大 </a:t>
            </a:r>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的若干倍然后</a:t>
            </a:r>
          </a:p>
          <a:p>
            <a:r>
              <a:rPr lang="zh-CN" altLang="en-US" dirty="0" smtClean="0">
                <a:solidFill>
                  <a:schemeClr val="tx1">
                    <a:lumMod val="95000"/>
                    <a:lumOff val="5000"/>
                  </a:schemeClr>
                </a:solidFill>
              </a:rPr>
              <a:t>取整，直接使用 </a:t>
            </a:r>
            <a:r>
              <a:rPr lang="en-US" altLang="zh-CN" dirty="0" smtClean="0">
                <a:solidFill>
                  <a:schemeClr val="tx1">
                    <a:lumMod val="95000"/>
                    <a:lumOff val="5000"/>
                  </a:schemeClr>
                </a:solidFill>
              </a:rPr>
              <a:t>Random </a:t>
            </a:r>
            <a:r>
              <a:rPr lang="zh-CN" altLang="en-US" dirty="0" smtClean="0">
                <a:solidFill>
                  <a:schemeClr val="tx1">
                    <a:lumMod val="95000"/>
                    <a:lumOff val="5000"/>
                  </a:schemeClr>
                </a:solidFill>
              </a:rPr>
              <a:t>对象的 </a:t>
            </a:r>
            <a:r>
              <a:rPr lang="en-US" altLang="zh-CN" dirty="0" err="1" smtClean="0">
                <a:solidFill>
                  <a:schemeClr val="tx1">
                    <a:lumMod val="95000"/>
                    <a:lumOff val="5000"/>
                  </a:schemeClr>
                </a:solidFill>
              </a:rPr>
              <a:t>nextInt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或者 </a:t>
            </a:r>
            <a:r>
              <a:rPr lang="en-US" altLang="zh-CN" dirty="0" err="1" smtClean="0">
                <a:solidFill>
                  <a:schemeClr val="tx1">
                    <a:lumMod val="95000"/>
                    <a:lumOff val="5000"/>
                  </a:schemeClr>
                </a:solidFill>
              </a:rPr>
              <a:t>nextLong</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方法。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获取当前毫秒数 </a:t>
            </a:r>
            <a:r>
              <a:rPr lang="en-US" altLang="zh-CN" dirty="0" err="1" smtClean="0">
                <a:solidFill>
                  <a:schemeClr val="tx1">
                    <a:lumMod val="95000"/>
                    <a:lumOff val="5000"/>
                  </a:schemeClr>
                </a:solidFill>
              </a:rPr>
              <a:t>System.currentTimeMillis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而不是 </a:t>
            </a:r>
            <a:r>
              <a:rPr lang="en-US" altLang="zh-CN" dirty="0" smtClean="0">
                <a:solidFill>
                  <a:schemeClr val="tx1">
                    <a:lumMod val="95000"/>
                    <a:lumOff val="5000"/>
                  </a:schemeClr>
                </a:solidFill>
              </a:rPr>
              <a:t>new Date().</a:t>
            </a:r>
            <a:r>
              <a:rPr lang="en-US" altLang="zh-CN" dirty="0" err="1" smtClean="0">
                <a:solidFill>
                  <a:schemeClr val="tx1">
                    <a:lumMod val="95000"/>
                    <a:lumOff val="5000"/>
                  </a:schemeClr>
                </a:solidFill>
              </a:rPr>
              <a:t>getTime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说明：如果想获取更加精确的纳秒级时间值，使用 </a:t>
            </a:r>
            <a:r>
              <a:rPr lang="en-US" altLang="zh-CN" dirty="0" err="1" smtClean="0">
                <a:solidFill>
                  <a:schemeClr val="tx1">
                    <a:lumMod val="95000"/>
                    <a:lumOff val="5000"/>
                  </a:schemeClr>
                </a:solidFill>
              </a:rPr>
              <a:t>System.nanoTime</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的方式。</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】Import</a:t>
            </a:r>
            <a:r>
              <a:rPr lang="zh-CN" altLang="en-US" dirty="0" smtClean="0">
                <a:solidFill>
                  <a:schemeClr val="tx1">
                    <a:lumMod val="95000"/>
                    <a:lumOff val="5000"/>
                  </a:schemeClr>
                </a:solidFill>
              </a:rPr>
              <a:t>中不得使用*。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任何数据结构的构造或初始化，都应指定大小，避免数据结构无限增长吃光内存。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及时清理不再使用的代码段或配置信息。 说明：对于垃圾代码或过时配置，坚决清理干净，避免程序过度臃肿，代码冗余。 正例：对于暂时被注释掉，后续可能恢复使用的代码片断，在注释代码上方，统一规定使用三 个斜杠</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来说明注释掉代码的理由。</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933822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异常处理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4524315"/>
          </a:xfrm>
          <a:prstGeom prst="rect">
            <a:avLst/>
          </a:prstGeom>
          <a:noFill/>
        </p:spPr>
        <p:txBody>
          <a:bodyPr wrap="square" rtlCol="0">
            <a:spAutoFit/>
          </a:bodyPr>
          <a:lstStyle/>
          <a:p>
            <a:pPr marL="342900" indent="-342900">
              <a:buAutoNum type="arabicPeriod"/>
            </a:pP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】Java </a:t>
            </a:r>
            <a:r>
              <a:rPr lang="zh-CN" altLang="en-US" dirty="0" smtClean="0">
                <a:solidFill>
                  <a:schemeClr val="tx1">
                    <a:lumMod val="95000"/>
                    <a:lumOff val="5000"/>
                  </a:schemeClr>
                </a:solidFill>
              </a:rPr>
              <a:t>类库中定义的可以通过预先检查进行规避的</a:t>
            </a:r>
            <a:r>
              <a:rPr lang="en-US" altLang="zh-CN" dirty="0" err="1" smtClean="0">
                <a:solidFill>
                  <a:schemeClr val="tx1">
                    <a:lumMod val="95000"/>
                    <a:lumOff val="5000"/>
                  </a:schemeClr>
                </a:solidFill>
              </a:rPr>
              <a:t>RuntimeException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异常不应该通过 </a:t>
            </a:r>
            <a:r>
              <a:rPr lang="en-US" altLang="zh-CN" dirty="0" smtClean="0">
                <a:solidFill>
                  <a:schemeClr val="tx1">
                    <a:lumMod val="95000"/>
                    <a:lumOff val="5000"/>
                  </a:schemeClr>
                </a:solidFill>
              </a:rPr>
              <a:t>catch </a:t>
            </a:r>
            <a:r>
              <a:rPr lang="zh-CN" altLang="en-US" dirty="0" smtClean="0">
                <a:solidFill>
                  <a:schemeClr val="tx1">
                    <a:lumMod val="95000"/>
                    <a:lumOff val="5000"/>
                  </a:schemeClr>
                </a:solidFill>
              </a:rPr>
              <a:t>来处理。比如：</a:t>
            </a:r>
            <a:r>
              <a:rPr lang="en-US" altLang="zh-CN" dirty="0" err="1" smtClean="0">
                <a:solidFill>
                  <a:schemeClr val="tx1">
                    <a:lumMod val="95000"/>
                    <a:lumOff val="5000"/>
                  </a:schemeClr>
                </a:solidFill>
              </a:rPr>
              <a:t>IndexOutOfBoundsException</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NullPointerException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等等。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if (</a:t>
            </a:r>
            <a:r>
              <a:rPr lang="en-US" altLang="zh-CN" dirty="0" err="1" smtClean="0">
                <a:solidFill>
                  <a:schemeClr val="tx1">
                    <a:lumMod val="95000"/>
                    <a:lumOff val="5000"/>
                  </a:schemeClr>
                </a:solidFill>
              </a:rPr>
              <a:t>obj</a:t>
            </a:r>
            <a:r>
              <a:rPr lang="en-US" altLang="zh-CN" dirty="0" smtClean="0">
                <a:solidFill>
                  <a:schemeClr val="tx1">
                    <a:lumMod val="95000"/>
                    <a:lumOff val="5000"/>
                  </a:schemeClr>
                </a:solidFill>
              </a:rPr>
              <a:t> != null) {...} </a:t>
            </a: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try { </a:t>
            </a:r>
            <a:r>
              <a:rPr lang="en-US" altLang="zh-CN" dirty="0" err="1" smtClean="0">
                <a:solidFill>
                  <a:schemeClr val="tx1">
                    <a:lumMod val="95000"/>
                    <a:lumOff val="5000"/>
                  </a:schemeClr>
                </a:solidFill>
              </a:rPr>
              <a:t>obj.method</a:t>
            </a:r>
            <a:r>
              <a:rPr lang="en-US" altLang="zh-CN" dirty="0" smtClean="0">
                <a:solidFill>
                  <a:schemeClr val="tx1">
                    <a:lumMod val="95000"/>
                    <a:lumOff val="5000"/>
                  </a:schemeClr>
                </a:solidFill>
              </a:rPr>
              <a:t>() } catch (</a:t>
            </a:r>
            <a:r>
              <a:rPr lang="en-US" altLang="zh-CN" dirty="0" err="1" smtClean="0">
                <a:solidFill>
                  <a:schemeClr val="tx1">
                    <a:lumMod val="95000"/>
                    <a:lumOff val="5000"/>
                  </a:schemeClr>
                </a:solidFill>
              </a:rPr>
              <a:t>NullPointerException</a:t>
            </a:r>
            <a:r>
              <a:rPr lang="en-US" altLang="zh-CN" dirty="0" smtClean="0">
                <a:solidFill>
                  <a:schemeClr val="tx1">
                    <a:lumMod val="95000"/>
                    <a:lumOff val="5000"/>
                  </a:schemeClr>
                </a:solidFill>
              </a:rPr>
              <a:t> e) {...} </a:t>
            </a: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异常不要用来做流程控制，条件控制，因为异常的处理效率比条件分支低。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对大段代码进行 </a:t>
            </a:r>
            <a:r>
              <a:rPr lang="en-US" altLang="zh-CN" dirty="0" smtClean="0">
                <a:solidFill>
                  <a:schemeClr val="tx1">
                    <a:lumMod val="95000"/>
                    <a:lumOff val="5000"/>
                  </a:schemeClr>
                </a:solidFill>
              </a:rPr>
              <a:t>try-catch</a:t>
            </a:r>
            <a:r>
              <a:rPr lang="zh-CN" altLang="en-US" dirty="0" smtClean="0">
                <a:solidFill>
                  <a:schemeClr val="tx1">
                    <a:lumMod val="95000"/>
                    <a:lumOff val="5000"/>
                  </a:schemeClr>
                </a:solidFill>
              </a:rPr>
              <a:t>，这是不负责任的表现。</a:t>
            </a:r>
            <a:r>
              <a:rPr lang="en-US" altLang="zh-CN" dirty="0" smtClean="0">
                <a:solidFill>
                  <a:schemeClr val="tx1">
                    <a:lumMod val="95000"/>
                    <a:lumOff val="5000"/>
                  </a:schemeClr>
                </a:solidFill>
              </a:rPr>
              <a:t>catch </a:t>
            </a:r>
            <a:r>
              <a:rPr lang="zh-CN" altLang="en-US" dirty="0" smtClean="0">
                <a:solidFill>
                  <a:schemeClr val="tx1">
                    <a:lumMod val="95000"/>
                    <a:lumOff val="5000"/>
                  </a:schemeClr>
                </a:solidFill>
              </a:rPr>
              <a:t>时请分清稳定代码和非稳 定代码，稳定代码指的是无论如何不会出错的代码。对于非稳定代码的 </a:t>
            </a:r>
            <a:r>
              <a:rPr lang="en-US" altLang="zh-CN" dirty="0" smtClean="0">
                <a:solidFill>
                  <a:schemeClr val="tx1">
                    <a:lumMod val="95000"/>
                    <a:lumOff val="5000"/>
                  </a:schemeClr>
                </a:solidFill>
              </a:rPr>
              <a:t>catch </a:t>
            </a:r>
            <a:r>
              <a:rPr lang="zh-CN" altLang="en-US" dirty="0" smtClean="0">
                <a:solidFill>
                  <a:schemeClr val="tx1">
                    <a:lumMod val="95000"/>
                    <a:lumOff val="5000"/>
                  </a:schemeClr>
                </a:solidFill>
              </a:rPr>
              <a:t>尽可能进行区分异常类型，再做对应的异常处理。 </a:t>
            </a:r>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捕获异常是为了处理它，不要捕获了却什么都不处理而抛弃之，如果不想处理它，请将该异常抛给它的调用者。最外层的业务使用者，必须处理异常，将其转化为用户可以理解的内容。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有 </a:t>
            </a:r>
            <a:r>
              <a:rPr lang="en-US" altLang="zh-CN" dirty="0" smtClean="0">
                <a:solidFill>
                  <a:schemeClr val="tx1">
                    <a:lumMod val="95000"/>
                    <a:lumOff val="5000"/>
                  </a:schemeClr>
                </a:solidFill>
              </a:rPr>
              <a:t>try </a:t>
            </a:r>
            <a:r>
              <a:rPr lang="zh-CN" altLang="en-US" dirty="0" smtClean="0">
                <a:solidFill>
                  <a:schemeClr val="tx1">
                    <a:lumMod val="95000"/>
                    <a:lumOff val="5000"/>
                  </a:schemeClr>
                </a:solidFill>
              </a:rPr>
              <a:t>块放到了事务代码中，</a:t>
            </a:r>
            <a:r>
              <a:rPr lang="en-US" altLang="zh-CN" dirty="0" smtClean="0">
                <a:solidFill>
                  <a:schemeClr val="tx1">
                    <a:lumMod val="95000"/>
                    <a:lumOff val="5000"/>
                  </a:schemeClr>
                </a:solidFill>
              </a:rPr>
              <a:t>catch </a:t>
            </a:r>
            <a:r>
              <a:rPr lang="zh-CN" altLang="en-US" dirty="0" smtClean="0">
                <a:solidFill>
                  <a:schemeClr val="tx1">
                    <a:lumMod val="95000"/>
                    <a:lumOff val="5000"/>
                  </a:schemeClr>
                </a:solidFill>
              </a:rPr>
              <a:t>异常后，如果需要回滚事务，一定要注意手动回滚事务。</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备注：</a:t>
            </a:r>
            <a:r>
              <a:rPr lang="zh-CN" altLang="en-US" dirty="0">
                <a:solidFill>
                  <a:schemeClr val="tx1">
                    <a:lumMod val="95000"/>
                    <a:lumOff val="5000"/>
                  </a:schemeClr>
                </a:solidFill>
              </a:rPr>
              <a:t>建议继续抛出异常让声明式事务自动回滚，不建议代码中手工控制事务</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】finally </a:t>
            </a:r>
            <a:r>
              <a:rPr lang="zh-CN" altLang="en-US" dirty="0" smtClean="0">
                <a:solidFill>
                  <a:schemeClr val="tx1">
                    <a:lumMod val="95000"/>
                    <a:lumOff val="5000"/>
                  </a:schemeClr>
                </a:solidFill>
              </a:rPr>
              <a:t>块必须对资源对象、流对象进行关闭，有异常也要做 </a:t>
            </a:r>
            <a:r>
              <a:rPr lang="en-US" altLang="zh-CN" dirty="0" smtClean="0">
                <a:solidFill>
                  <a:schemeClr val="tx1">
                    <a:lumMod val="95000"/>
                    <a:lumOff val="5000"/>
                  </a:schemeClr>
                </a:solidFill>
              </a:rPr>
              <a:t>try-catch</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不能在 </a:t>
            </a:r>
            <a:r>
              <a:rPr lang="en-US" altLang="zh-CN" dirty="0" smtClean="0">
                <a:solidFill>
                  <a:schemeClr val="tx1">
                    <a:lumMod val="95000"/>
                    <a:lumOff val="5000"/>
                  </a:schemeClr>
                </a:solidFill>
              </a:rPr>
              <a:t>finally </a:t>
            </a:r>
            <a:r>
              <a:rPr lang="zh-CN" altLang="en-US" dirty="0" smtClean="0">
                <a:solidFill>
                  <a:schemeClr val="tx1">
                    <a:lumMod val="95000"/>
                    <a:lumOff val="5000"/>
                  </a:schemeClr>
                </a:solidFill>
              </a:rPr>
              <a:t>块中使用 </a:t>
            </a:r>
            <a:r>
              <a:rPr lang="en-US" altLang="zh-CN" dirty="0" smtClean="0">
                <a:solidFill>
                  <a:schemeClr val="tx1">
                    <a:lumMod val="95000"/>
                    <a:lumOff val="5000"/>
                  </a:schemeClr>
                </a:solidFill>
              </a:rPr>
              <a:t>return</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try</a:t>
            </a:r>
            <a:r>
              <a:rPr lang="zh-CN" altLang="en-US" dirty="0" smtClean="0">
                <a:solidFill>
                  <a:schemeClr val="tx1">
                    <a:lumMod val="95000"/>
                    <a:lumOff val="5000"/>
                  </a:schemeClr>
                </a:solidFill>
              </a:rPr>
              <a:t>块中的</a:t>
            </a:r>
            <a:r>
              <a:rPr lang="en-US" altLang="zh-CN" dirty="0" smtClean="0">
                <a:solidFill>
                  <a:schemeClr val="tx1">
                    <a:lumMod val="95000"/>
                    <a:lumOff val="5000"/>
                  </a:schemeClr>
                </a:solidFill>
              </a:rPr>
              <a:t>return</a:t>
            </a:r>
            <a:r>
              <a:rPr lang="zh-CN" altLang="en-US" dirty="0" smtClean="0">
                <a:solidFill>
                  <a:schemeClr val="tx1">
                    <a:lumMod val="95000"/>
                    <a:lumOff val="5000"/>
                  </a:schemeClr>
                </a:solidFill>
              </a:rPr>
              <a:t>执行成功后不会立即返回，而是先去执行</a:t>
            </a:r>
            <a:r>
              <a:rPr lang="en-US" altLang="zh-CN" dirty="0" smtClean="0">
                <a:solidFill>
                  <a:schemeClr val="tx1">
                    <a:lumMod val="95000"/>
                    <a:lumOff val="5000"/>
                  </a:schemeClr>
                </a:solidFill>
              </a:rPr>
              <a:t>finally</a:t>
            </a:r>
            <a:r>
              <a:rPr lang="zh-CN" altLang="en-US" dirty="0" smtClean="0">
                <a:solidFill>
                  <a:schemeClr val="tx1">
                    <a:lumMod val="95000"/>
                    <a:lumOff val="5000"/>
                  </a:schemeClr>
                </a:solidFill>
              </a:rPr>
              <a:t>中的语句，如果</a:t>
            </a:r>
            <a:r>
              <a:rPr lang="en-US" altLang="zh-CN" dirty="0" smtClean="0">
                <a:solidFill>
                  <a:schemeClr val="tx1">
                    <a:lumMod val="95000"/>
                    <a:lumOff val="5000"/>
                  </a:schemeClr>
                </a:solidFill>
              </a:rPr>
              <a:t>finally</a:t>
            </a:r>
            <a:r>
              <a:rPr lang="zh-CN" altLang="en-US" dirty="0" smtClean="0">
                <a:solidFill>
                  <a:schemeClr val="tx1">
                    <a:lumMod val="95000"/>
                    <a:lumOff val="5000"/>
                  </a:schemeClr>
                </a:solidFill>
              </a:rPr>
              <a:t>存在</a:t>
            </a:r>
            <a:r>
              <a:rPr lang="en-US" altLang="zh-CN" dirty="0" smtClean="0">
                <a:solidFill>
                  <a:schemeClr val="tx1">
                    <a:lumMod val="95000"/>
                    <a:lumOff val="5000"/>
                  </a:schemeClr>
                </a:solidFill>
              </a:rPr>
              <a:t>return</a:t>
            </a:r>
            <a:r>
              <a:rPr lang="zh-CN" altLang="en-US" dirty="0" smtClean="0">
                <a:solidFill>
                  <a:schemeClr val="tx1">
                    <a:lumMod val="95000"/>
                    <a:lumOff val="5000"/>
                  </a:schemeClr>
                </a:solidFill>
              </a:rPr>
              <a:t>语句，则会在此返回并覆盖</a:t>
            </a:r>
            <a:r>
              <a:rPr lang="en-US" altLang="zh-CN" dirty="0" smtClean="0">
                <a:solidFill>
                  <a:schemeClr val="tx1">
                    <a:lumMod val="95000"/>
                    <a:lumOff val="5000"/>
                  </a:schemeClr>
                </a:solidFill>
              </a:rPr>
              <a:t>try</a:t>
            </a:r>
            <a:r>
              <a:rPr lang="zh-CN" altLang="en-US" dirty="0" smtClean="0">
                <a:solidFill>
                  <a:schemeClr val="tx1">
                    <a:lumMod val="95000"/>
                    <a:lumOff val="5000"/>
                  </a:schemeClr>
                </a:solidFill>
              </a:rPr>
              <a:t>块中的返回点</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捕获异常与抛异常，必须是完全匹配，或者捕获异常是抛异常的父类。 说明：如果预期对方抛的是绣球，实际接到的是铅球，就会产生意外情况。</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045246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异常处理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5078313"/>
          </a:xfrm>
          <a:prstGeom prst="rect">
            <a:avLst/>
          </a:prstGeom>
          <a:noFill/>
        </p:spPr>
        <p:txBody>
          <a:bodyPr wrap="square" rtlCol="0">
            <a:spAutoFit/>
          </a:bodyPr>
          <a:lstStyle/>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方法的返回值可以为 </a:t>
            </a:r>
            <a:r>
              <a:rPr lang="en-US" altLang="zh-CN" dirty="0" smtClean="0">
                <a:solidFill>
                  <a:schemeClr val="tx1">
                    <a:lumMod val="95000"/>
                    <a:lumOff val="5000"/>
                  </a:schemeClr>
                </a:solidFill>
              </a:rPr>
              <a:t>null</a:t>
            </a:r>
            <a:r>
              <a:rPr lang="zh-CN" altLang="en-US" dirty="0" smtClean="0">
                <a:solidFill>
                  <a:schemeClr val="tx1">
                    <a:lumMod val="95000"/>
                    <a:lumOff val="5000"/>
                  </a:schemeClr>
                </a:solidFill>
              </a:rPr>
              <a:t>，不强制返回空集合，或者空对象等，必须添加注释充分 说明什么情况下会返回 </a:t>
            </a:r>
            <a:r>
              <a:rPr lang="en-US" altLang="zh-CN" dirty="0" smtClean="0">
                <a:solidFill>
                  <a:schemeClr val="tx1">
                    <a:lumMod val="95000"/>
                    <a:lumOff val="5000"/>
                  </a:schemeClr>
                </a:solidFill>
              </a:rPr>
              <a:t>null </a:t>
            </a:r>
            <a:r>
              <a:rPr lang="zh-CN" altLang="en-US" dirty="0" smtClean="0">
                <a:solidFill>
                  <a:schemeClr val="tx1">
                    <a:lumMod val="95000"/>
                    <a:lumOff val="5000"/>
                  </a:schemeClr>
                </a:solidFill>
              </a:rPr>
              <a:t>值。调用方需要进行 </a:t>
            </a:r>
            <a:r>
              <a:rPr lang="en-US" altLang="zh-CN" dirty="0" smtClean="0">
                <a:solidFill>
                  <a:schemeClr val="tx1">
                    <a:lumMod val="95000"/>
                    <a:lumOff val="5000"/>
                  </a:schemeClr>
                </a:solidFill>
              </a:rPr>
              <a:t>null </a:t>
            </a:r>
            <a:r>
              <a:rPr lang="zh-CN" altLang="en-US" dirty="0" smtClean="0">
                <a:solidFill>
                  <a:schemeClr val="tx1">
                    <a:lumMod val="95000"/>
                    <a:lumOff val="5000"/>
                  </a:schemeClr>
                </a:solidFill>
              </a:rPr>
              <a:t>判断防止 </a:t>
            </a:r>
            <a:r>
              <a:rPr lang="en-US" altLang="zh-CN" dirty="0" smtClean="0">
                <a:solidFill>
                  <a:schemeClr val="tx1">
                    <a:lumMod val="95000"/>
                    <a:lumOff val="5000"/>
                  </a:schemeClr>
                </a:solidFill>
              </a:rPr>
              <a:t>NPE </a:t>
            </a:r>
            <a:r>
              <a:rPr lang="zh-CN" altLang="en-US" dirty="0" smtClean="0">
                <a:solidFill>
                  <a:schemeClr val="tx1">
                    <a:lumMod val="95000"/>
                    <a:lumOff val="5000"/>
                  </a:schemeClr>
                </a:solidFill>
              </a:rPr>
              <a:t>问题。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防止 </a:t>
            </a:r>
            <a:r>
              <a:rPr lang="en-US" altLang="zh-CN" dirty="0" smtClean="0">
                <a:solidFill>
                  <a:schemeClr val="tx1">
                    <a:lumMod val="95000"/>
                    <a:lumOff val="5000"/>
                  </a:schemeClr>
                </a:solidFill>
              </a:rPr>
              <a:t>NPE</a:t>
            </a:r>
            <a:r>
              <a:rPr lang="zh-CN" altLang="en-US" dirty="0" smtClean="0">
                <a:solidFill>
                  <a:schemeClr val="tx1">
                    <a:lumMod val="95000"/>
                    <a:lumOff val="5000"/>
                  </a:schemeClr>
                </a:solidFill>
              </a:rPr>
              <a:t>，是程序员的基本修养，注意 </a:t>
            </a:r>
            <a:r>
              <a:rPr lang="en-US" altLang="zh-CN" dirty="0" smtClean="0">
                <a:solidFill>
                  <a:schemeClr val="tx1">
                    <a:lumMod val="95000"/>
                    <a:lumOff val="5000"/>
                  </a:schemeClr>
                </a:solidFill>
              </a:rPr>
              <a:t>NPE </a:t>
            </a:r>
            <a:r>
              <a:rPr lang="zh-CN" altLang="en-US" dirty="0" smtClean="0">
                <a:solidFill>
                  <a:schemeClr val="tx1">
                    <a:lumMod val="95000"/>
                    <a:lumOff val="5000"/>
                  </a:schemeClr>
                </a:solidFill>
              </a:rPr>
              <a:t>产生的场景：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）返回类型为基本数据类型，</a:t>
            </a:r>
            <a:r>
              <a:rPr lang="en-US" altLang="zh-CN" dirty="0" smtClean="0">
                <a:solidFill>
                  <a:schemeClr val="tx1">
                    <a:lumMod val="95000"/>
                    <a:lumOff val="5000"/>
                  </a:schemeClr>
                </a:solidFill>
              </a:rPr>
              <a:t>return </a:t>
            </a:r>
            <a:r>
              <a:rPr lang="zh-CN" altLang="en-US" dirty="0" smtClean="0">
                <a:solidFill>
                  <a:schemeClr val="tx1">
                    <a:lumMod val="95000"/>
                    <a:lumOff val="5000"/>
                  </a:schemeClr>
                </a:solidFill>
              </a:rPr>
              <a:t>包装数据类型的对象时，自动拆箱有可能产生 </a:t>
            </a:r>
            <a:r>
              <a:rPr lang="en-US" altLang="zh-CN" dirty="0" smtClean="0">
                <a:solidFill>
                  <a:schemeClr val="tx1">
                    <a:lumMod val="95000"/>
                    <a:lumOff val="5000"/>
                  </a:schemeClr>
                </a:solidFill>
              </a:rPr>
              <a:t>NPE</a:t>
            </a:r>
            <a:r>
              <a:rPr lang="zh-CN" altLang="en-US" dirty="0" smtClean="0">
                <a:solidFill>
                  <a:schemeClr val="tx1">
                    <a:lumMod val="95000"/>
                    <a:lumOff val="5000"/>
                  </a:schemeClr>
                </a:solidFill>
              </a:rPr>
              <a:t>。 反例：</a:t>
            </a:r>
            <a:r>
              <a:rPr lang="en-US" altLang="zh-CN" dirty="0" smtClean="0">
                <a:solidFill>
                  <a:schemeClr val="tx1">
                    <a:lumMod val="95000"/>
                    <a:lumOff val="5000"/>
                  </a:schemeClr>
                </a:solidFill>
              </a:rPr>
              <a:t>public </a:t>
            </a:r>
            <a:r>
              <a:rPr lang="en-US" altLang="zh-CN" dirty="0" err="1" smtClean="0">
                <a:solidFill>
                  <a:schemeClr val="tx1">
                    <a:lumMod val="95000"/>
                    <a:lumOff val="5000"/>
                  </a:schemeClr>
                </a:solidFill>
              </a:rPr>
              <a:t>int</a:t>
            </a:r>
            <a:r>
              <a:rPr lang="en-US" altLang="zh-CN" dirty="0" smtClean="0">
                <a:solidFill>
                  <a:schemeClr val="tx1">
                    <a:lumMod val="95000"/>
                    <a:lumOff val="5000"/>
                  </a:schemeClr>
                </a:solidFill>
              </a:rPr>
              <a:t> f() { return Integer </a:t>
            </a:r>
            <a:r>
              <a:rPr lang="zh-CN" altLang="en-US" dirty="0" smtClean="0">
                <a:solidFill>
                  <a:schemeClr val="tx1">
                    <a:lumMod val="95000"/>
                    <a:lumOff val="5000"/>
                  </a:schemeClr>
                </a:solidFill>
              </a:rPr>
              <a:t>对象</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 如果为 </a:t>
            </a:r>
            <a:r>
              <a:rPr lang="en-US" altLang="zh-CN" dirty="0" smtClean="0">
                <a:solidFill>
                  <a:schemeClr val="tx1">
                    <a:lumMod val="95000"/>
                    <a:lumOff val="5000"/>
                  </a:schemeClr>
                </a:solidFill>
              </a:rPr>
              <a:t>null</a:t>
            </a:r>
            <a:r>
              <a:rPr lang="zh-CN" altLang="en-US" dirty="0" smtClean="0">
                <a:solidFill>
                  <a:schemeClr val="tx1">
                    <a:lumMod val="95000"/>
                    <a:lumOff val="5000"/>
                  </a:schemeClr>
                </a:solidFill>
              </a:rPr>
              <a:t>，自动解箱抛 </a:t>
            </a:r>
            <a:r>
              <a:rPr lang="en-US" altLang="zh-CN" dirty="0" smtClean="0">
                <a:solidFill>
                  <a:schemeClr val="tx1">
                    <a:lumMod val="95000"/>
                    <a:lumOff val="5000"/>
                  </a:schemeClr>
                </a:solidFill>
              </a:rPr>
              <a:t>NPE</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 数据库的查询结果可能为 </a:t>
            </a:r>
            <a:r>
              <a:rPr lang="en-US" altLang="zh-CN" dirty="0" smtClean="0">
                <a:solidFill>
                  <a:schemeClr val="tx1">
                    <a:lumMod val="95000"/>
                    <a:lumOff val="5000"/>
                  </a:schemeClr>
                </a:solidFill>
              </a:rPr>
              <a:t>null</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a:t>
            </a:r>
            <a:r>
              <a:rPr lang="zh-CN" altLang="en-US" dirty="0" smtClean="0">
                <a:solidFill>
                  <a:schemeClr val="tx1">
                    <a:lumMod val="95000"/>
                    <a:lumOff val="5000"/>
                  </a:schemeClr>
                </a:solidFill>
              </a:rPr>
              <a:t>） 集合里的元素即使 </a:t>
            </a:r>
            <a:r>
              <a:rPr lang="en-US" altLang="zh-CN" dirty="0" err="1" smtClean="0">
                <a:solidFill>
                  <a:schemeClr val="tx1">
                    <a:lumMod val="95000"/>
                    <a:lumOff val="5000"/>
                  </a:schemeClr>
                </a:solidFill>
              </a:rPr>
              <a:t>isNotEmpty</a:t>
            </a:r>
            <a:r>
              <a:rPr lang="zh-CN" altLang="en-US" dirty="0" smtClean="0">
                <a:solidFill>
                  <a:schemeClr val="tx1">
                    <a:lumMod val="95000"/>
                    <a:lumOff val="5000"/>
                  </a:schemeClr>
                </a:solidFill>
              </a:rPr>
              <a:t>，取出的数据元素也可能为 </a:t>
            </a:r>
            <a:r>
              <a:rPr lang="en-US" altLang="zh-CN" dirty="0" smtClean="0">
                <a:solidFill>
                  <a:schemeClr val="tx1">
                    <a:lumMod val="95000"/>
                    <a:lumOff val="5000"/>
                  </a:schemeClr>
                </a:solidFill>
              </a:rPr>
              <a:t>null</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a:t>
            </a:r>
            <a:r>
              <a:rPr lang="zh-CN" altLang="en-US" dirty="0" smtClean="0">
                <a:solidFill>
                  <a:schemeClr val="tx1">
                    <a:lumMod val="95000"/>
                    <a:lumOff val="5000"/>
                  </a:schemeClr>
                </a:solidFill>
              </a:rPr>
              <a:t>） 远程调用返回对象时，一律要求进行空指针判断，防止 </a:t>
            </a:r>
            <a:r>
              <a:rPr lang="en-US" altLang="zh-CN" dirty="0" smtClean="0">
                <a:solidFill>
                  <a:schemeClr val="tx1">
                    <a:lumMod val="95000"/>
                    <a:lumOff val="5000"/>
                  </a:schemeClr>
                </a:solidFill>
              </a:rPr>
              <a:t>NPE</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a:t>
            </a:r>
            <a:r>
              <a:rPr lang="zh-CN" altLang="en-US" dirty="0" smtClean="0">
                <a:solidFill>
                  <a:schemeClr val="tx1">
                    <a:lumMod val="95000"/>
                    <a:lumOff val="5000"/>
                  </a:schemeClr>
                </a:solidFill>
              </a:rPr>
              <a:t>） 对于 </a:t>
            </a:r>
            <a:r>
              <a:rPr lang="en-US" altLang="zh-CN" dirty="0" smtClean="0">
                <a:solidFill>
                  <a:schemeClr val="tx1">
                    <a:lumMod val="95000"/>
                    <a:lumOff val="5000"/>
                  </a:schemeClr>
                </a:solidFill>
              </a:rPr>
              <a:t>Session </a:t>
            </a:r>
            <a:r>
              <a:rPr lang="zh-CN" altLang="en-US" dirty="0" smtClean="0">
                <a:solidFill>
                  <a:schemeClr val="tx1">
                    <a:lumMod val="95000"/>
                    <a:lumOff val="5000"/>
                  </a:schemeClr>
                </a:solidFill>
              </a:rPr>
              <a:t>中获取的数据，建议 </a:t>
            </a:r>
            <a:r>
              <a:rPr lang="en-US" altLang="zh-CN" dirty="0" smtClean="0">
                <a:solidFill>
                  <a:schemeClr val="tx1">
                    <a:lumMod val="95000"/>
                    <a:lumOff val="5000"/>
                  </a:schemeClr>
                </a:solidFill>
              </a:rPr>
              <a:t>NPE </a:t>
            </a:r>
            <a:r>
              <a:rPr lang="zh-CN" altLang="en-US" dirty="0" smtClean="0">
                <a:solidFill>
                  <a:schemeClr val="tx1">
                    <a:lumMod val="95000"/>
                    <a:lumOff val="5000"/>
                  </a:schemeClr>
                </a:solidFill>
              </a:rPr>
              <a:t>检查，避免空指针。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a:t>
            </a:r>
            <a:r>
              <a:rPr lang="zh-CN" altLang="en-US" dirty="0" smtClean="0">
                <a:solidFill>
                  <a:schemeClr val="tx1">
                    <a:lumMod val="95000"/>
                    <a:lumOff val="5000"/>
                  </a:schemeClr>
                </a:solidFill>
              </a:rPr>
              <a:t>） 级联调用 </a:t>
            </a:r>
            <a:r>
              <a:rPr lang="en-US" altLang="zh-CN" dirty="0" err="1" smtClean="0">
                <a:solidFill>
                  <a:schemeClr val="tx1">
                    <a:lumMod val="95000"/>
                    <a:lumOff val="5000"/>
                  </a:schemeClr>
                </a:solidFill>
              </a:rPr>
              <a:t>obj.getA</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getB</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getC</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；一连串调用，易产生 </a:t>
            </a:r>
            <a:r>
              <a:rPr lang="en-US" altLang="zh-CN" dirty="0" smtClean="0">
                <a:solidFill>
                  <a:schemeClr val="tx1">
                    <a:lumMod val="95000"/>
                    <a:lumOff val="5000"/>
                  </a:schemeClr>
                </a:solidFill>
              </a:rPr>
              <a:t>NPE</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11.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定义时区分 </a:t>
            </a:r>
            <a:r>
              <a:rPr lang="en-US" altLang="zh-CN" dirty="0" smtClean="0">
                <a:solidFill>
                  <a:schemeClr val="tx1">
                    <a:lumMod val="95000"/>
                    <a:lumOff val="5000"/>
                  </a:schemeClr>
                </a:solidFill>
              </a:rPr>
              <a:t>unchecked / checked </a:t>
            </a:r>
            <a:r>
              <a:rPr lang="zh-CN" altLang="en-US" dirty="0" smtClean="0">
                <a:solidFill>
                  <a:schemeClr val="tx1">
                    <a:lumMod val="95000"/>
                    <a:lumOff val="5000"/>
                  </a:schemeClr>
                </a:solidFill>
              </a:rPr>
              <a:t>异常，避免直接抛出 </a:t>
            </a:r>
            <a:r>
              <a:rPr lang="en-US" altLang="zh-CN" dirty="0" smtClean="0">
                <a:solidFill>
                  <a:schemeClr val="tx1">
                    <a:lumMod val="95000"/>
                    <a:lumOff val="5000"/>
                  </a:schemeClr>
                </a:solidFill>
              </a:rPr>
              <a:t>new </a:t>
            </a:r>
            <a:r>
              <a:rPr lang="en-US" altLang="zh-CN" dirty="0" err="1" smtClean="0">
                <a:solidFill>
                  <a:schemeClr val="tx1">
                    <a:lumMod val="95000"/>
                    <a:lumOff val="5000"/>
                  </a:schemeClr>
                </a:solidFill>
              </a:rPr>
              <a:t>RuntimeException</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 更不允许抛出 </a:t>
            </a:r>
            <a:r>
              <a:rPr lang="en-US" altLang="zh-CN" dirty="0" smtClean="0">
                <a:solidFill>
                  <a:schemeClr val="tx1">
                    <a:lumMod val="95000"/>
                    <a:lumOff val="5000"/>
                  </a:schemeClr>
                </a:solidFill>
              </a:rPr>
              <a:t>Exception </a:t>
            </a:r>
            <a:r>
              <a:rPr lang="zh-CN" altLang="en-US" dirty="0" smtClean="0">
                <a:solidFill>
                  <a:schemeClr val="tx1">
                    <a:lumMod val="95000"/>
                    <a:lumOff val="5000"/>
                  </a:schemeClr>
                </a:solidFill>
              </a:rPr>
              <a:t>或者 </a:t>
            </a:r>
            <a:r>
              <a:rPr lang="en-US" altLang="zh-CN" dirty="0" err="1" smtClean="0">
                <a:solidFill>
                  <a:schemeClr val="tx1">
                    <a:lumMod val="95000"/>
                    <a:lumOff val="5000"/>
                  </a:schemeClr>
                </a:solidFill>
              </a:rPr>
              <a:t>Throwable</a:t>
            </a:r>
            <a:r>
              <a:rPr lang="zh-CN" altLang="en-US" dirty="0" smtClean="0">
                <a:solidFill>
                  <a:schemeClr val="tx1">
                    <a:lumMod val="95000"/>
                    <a:lumOff val="5000"/>
                  </a:schemeClr>
                </a:solidFill>
              </a:rPr>
              <a:t>，应使用有业务含义的自定义异常。推荐业界已定义 过的自定义异常，如：</a:t>
            </a:r>
            <a:r>
              <a:rPr lang="en-US" altLang="zh-CN" dirty="0" err="1" smtClean="0">
                <a:solidFill>
                  <a:schemeClr val="tx1">
                    <a:lumMod val="95000"/>
                    <a:lumOff val="5000"/>
                  </a:schemeClr>
                </a:solidFill>
              </a:rPr>
              <a:t>DAOException</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ServiceException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等。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12.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避免出现重复的代码（</a:t>
            </a:r>
            <a:r>
              <a:rPr lang="en-US" altLang="zh-CN" dirty="0" smtClean="0">
                <a:solidFill>
                  <a:schemeClr val="tx1">
                    <a:lumMod val="95000"/>
                    <a:lumOff val="5000"/>
                  </a:schemeClr>
                </a:solidFill>
              </a:rPr>
              <a:t>Don’t Repeat Yourself</a:t>
            </a:r>
            <a:r>
              <a:rPr lang="zh-CN" altLang="en-US" dirty="0" smtClean="0">
                <a:solidFill>
                  <a:schemeClr val="tx1">
                    <a:lumMod val="95000"/>
                    <a:lumOff val="5000"/>
                  </a:schemeClr>
                </a:solidFill>
              </a:rPr>
              <a:t>），即 </a:t>
            </a:r>
            <a:r>
              <a:rPr lang="en-US" altLang="zh-CN" dirty="0" smtClean="0">
                <a:solidFill>
                  <a:schemeClr val="tx1">
                    <a:lumMod val="95000"/>
                    <a:lumOff val="5000"/>
                  </a:schemeClr>
                </a:solidFill>
              </a:rPr>
              <a:t>DRY </a:t>
            </a:r>
            <a:r>
              <a:rPr lang="zh-CN" altLang="en-US" dirty="0" smtClean="0">
                <a:solidFill>
                  <a:schemeClr val="tx1">
                    <a:lumMod val="95000"/>
                    <a:lumOff val="5000"/>
                  </a:schemeClr>
                </a:solidFill>
              </a:rPr>
              <a:t>原则。 说明：随意复制和粘贴代码，必然会导致代码的重复，在以后需要修改时，需要修改所有的副 本，容易遗漏。必要时抽取共性方法，或者抽象公共类，甚至是组件化。 正例：一个类中有多个 </a:t>
            </a:r>
            <a:r>
              <a:rPr lang="en-US" altLang="zh-CN" dirty="0" smtClean="0">
                <a:solidFill>
                  <a:schemeClr val="tx1">
                    <a:lumMod val="95000"/>
                    <a:lumOff val="5000"/>
                  </a:schemeClr>
                </a:solidFill>
              </a:rPr>
              <a:t>public </a:t>
            </a:r>
            <a:r>
              <a:rPr lang="zh-CN" altLang="en-US" dirty="0" smtClean="0">
                <a:solidFill>
                  <a:schemeClr val="tx1">
                    <a:lumMod val="95000"/>
                    <a:lumOff val="5000"/>
                  </a:schemeClr>
                </a:solidFill>
              </a:rPr>
              <a:t>方法，都需要进行数行相同的参数校验操作，这个时候请抽取： </a:t>
            </a:r>
            <a:r>
              <a:rPr lang="en-US" altLang="zh-CN" dirty="0" smtClean="0">
                <a:solidFill>
                  <a:schemeClr val="tx1">
                    <a:lumMod val="95000"/>
                    <a:lumOff val="5000"/>
                  </a:schemeClr>
                </a:solidFill>
              </a:rPr>
              <a:t>private </a:t>
            </a:r>
            <a:r>
              <a:rPr lang="en-US" altLang="zh-CN" dirty="0" err="1" smtClean="0">
                <a:solidFill>
                  <a:schemeClr val="tx1">
                    <a:lumMod val="95000"/>
                    <a:lumOff val="5000"/>
                  </a:schemeClr>
                </a:solidFill>
              </a:rPr>
              <a:t>boolean</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checkParam</a:t>
            </a:r>
            <a:r>
              <a:rPr lang="en-US" altLang="zh-CN" dirty="0" smtClean="0">
                <a:solidFill>
                  <a:schemeClr val="tx1">
                    <a:lumMod val="95000"/>
                    <a:lumOff val="5000"/>
                  </a:schemeClr>
                </a:solidFill>
              </a:rPr>
              <a:t>(DTO </a:t>
            </a:r>
            <a:r>
              <a:rPr lang="en-US" altLang="zh-CN" dirty="0" err="1" smtClean="0">
                <a:solidFill>
                  <a:schemeClr val="tx1">
                    <a:lumMod val="95000"/>
                    <a:lumOff val="5000"/>
                  </a:schemeClr>
                </a:solidFill>
              </a:rPr>
              <a:t>dto</a:t>
            </a:r>
            <a:r>
              <a:rPr lang="en-US" altLang="zh-CN" dirty="0" smtClean="0">
                <a:solidFill>
                  <a:schemeClr val="tx1">
                    <a:lumMod val="95000"/>
                    <a:lumOff val="5000"/>
                  </a:schemeClr>
                </a:solidFill>
              </a:rPr>
              <a:t>) {...}</a:t>
            </a:r>
            <a:endParaRPr lang="zh-CN" altLang="en-US"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Tree>
    <p:extLst>
      <p:ext uri="{BB962C8B-B14F-4D97-AF65-F5344CB8AC3E}">
        <p14:creationId xmlns:p14="http://schemas.microsoft.com/office/powerpoint/2010/main" val="559293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82579" y="153249"/>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十一</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日志规约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61703" y="676469"/>
            <a:ext cx="11351623" cy="6186309"/>
          </a:xfrm>
          <a:prstGeom prst="rect">
            <a:avLst/>
          </a:prstGeom>
          <a:noFill/>
        </p:spPr>
        <p:txBody>
          <a:bodyPr wrap="square" rtlCol="0">
            <a:spAutoFit/>
          </a:bodyPr>
          <a:lstStyle/>
          <a:p>
            <a:r>
              <a:rPr lang="zh-CN" altLang="en-US" dirty="0" smtClean="0"/>
              <a:t> </a:t>
            </a:r>
            <a:r>
              <a:rPr lang="en-US" altLang="zh-CN" dirty="0" smtClean="0"/>
              <a:t>1. 【</a:t>
            </a:r>
            <a:r>
              <a:rPr lang="zh-CN" altLang="en-US" dirty="0" smtClean="0"/>
              <a:t>强制</a:t>
            </a:r>
            <a:r>
              <a:rPr lang="en-US" altLang="zh-CN" dirty="0" smtClean="0"/>
              <a:t>】</a:t>
            </a:r>
            <a:r>
              <a:rPr lang="zh-CN" altLang="en-US" dirty="0" smtClean="0"/>
              <a:t>应用中不可直接使用日志系统（</a:t>
            </a:r>
            <a:r>
              <a:rPr lang="en-US" altLang="zh-CN" dirty="0" smtClean="0"/>
              <a:t>Log4j</a:t>
            </a:r>
            <a:r>
              <a:rPr lang="zh-CN" altLang="en-US" dirty="0" smtClean="0"/>
              <a:t>、</a:t>
            </a:r>
            <a:r>
              <a:rPr lang="en-US" altLang="zh-CN" dirty="0" err="1" smtClean="0"/>
              <a:t>Logback</a:t>
            </a:r>
            <a:r>
              <a:rPr lang="zh-CN" altLang="en-US" dirty="0" smtClean="0"/>
              <a:t>）中的 </a:t>
            </a:r>
            <a:r>
              <a:rPr lang="en-US" altLang="zh-CN" dirty="0" smtClean="0"/>
              <a:t>API</a:t>
            </a:r>
            <a:r>
              <a:rPr lang="zh-CN" altLang="en-US" dirty="0" smtClean="0"/>
              <a:t>，而应依赖使用日志框架 </a:t>
            </a:r>
            <a:r>
              <a:rPr lang="en-US" altLang="zh-CN" dirty="0" smtClean="0"/>
              <a:t>SLF4J </a:t>
            </a:r>
            <a:r>
              <a:rPr lang="zh-CN" altLang="en-US" dirty="0" smtClean="0"/>
              <a:t>中的 </a:t>
            </a:r>
            <a:r>
              <a:rPr lang="en-US" altLang="zh-CN" dirty="0" smtClean="0"/>
              <a:t>API</a:t>
            </a:r>
            <a:r>
              <a:rPr lang="zh-CN" altLang="en-US" dirty="0" smtClean="0"/>
              <a:t>，使用门面模式的日志框架，有利于维护和各个类的日志处理方式统一。 </a:t>
            </a:r>
            <a:r>
              <a:rPr lang="en-US" altLang="zh-CN" dirty="0" smtClean="0"/>
              <a:t>import org.slf4j.Logger; import org.slf4j.LoggerFactory; private static final Logger </a:t>
            </a:r>
            <a:r>
              <a:rPr lang="en-US" altLang="zh-CN" dirty="0" err="1" smtClean="0"/>
              <a:t>logger</a:t>
            </a:r>
            <a:r>
              <a:rPr lang="en-US" altLang="zh-CN" dirty="0" smtClean="0"/>
              <a:t> = </a:t>
            </a:r>
            <a:r>
              <a:rPr lang="en-US" altLang="zh-CN" dirty="0" err="1" smtClean="0"/>
              <a:t>LoggerFactory.getLogger</a:t>
            </a:r>
            <a:r>
              <a:rPr lang="en-US" altLang="zh-CN" dirty="0" smtClean="0"/>
              <a:t>(</a:t>
            </a:r>
            <a:r>
              <a:rPr lang="en-US" altLang="zh-CN" dirty="0" err="1" smtClean="0"/>
              <a:t>Abc.class</a:t>
            </a:r>
            <a:r>
              <a:rPr lang="en-US" altLang="zh-CN" dirty="0" smtClean="0"/>
              <a:t>); </a:t>
            </a:r>
          </a:p>
          <a:p>
            <a:r>
              <a:rPr lang="en-US" altLang="zh-CN" dirty="0" smtClean="0"/>
              <a:t>2. 【</a:t>
            </a:r>
            <a:r>
              <a:rPr lang="zh-CN" altLang="en-US" dirty="0" smtClean="0"/>
              <a:t>强制</a:t>
            </a:r>
            <a:r>
              <a:rPr lang="en-US" altLang="zh-CN" dirty="0" smtClean="0"/>
              <a:t>】</a:t>
            </a:r>
            <a:r>
              <a:rPr lang="zh-CN" altLang="en-US" dirty="0" smtClean="0"/>
              <a:t>日志文件推荐至少保存 </a:t>
            </a:r>
            <a:r>
              <a:rPr lang="en-US" altLang="zh-CN" dirty="0" smtClean="0"/>
              <a:t>15 </a:t>
            </a:r>
            <a:r>
              <a:rPr lang="zh-CN" altLang="en-US" dirty="0" smtClean="0"/>
              <a:t>天，因为有些异常具备以“周”为频次发生的特点。 </a:t>
            </a:r>
            <a:endParaRPr lang="en-US" altLang="zh-CN" dirty="0" smtClean="0"/>
          </a:p>
          <a:p>
            <a:r>
              <a:rPr lang="en-US" altLang="zh-CN" dirty="0" smtClean="0"/>
              <a:t>3. 【</a:t>
            </a:r>
            <a:r>
              <a:rPr lang="zh-CN" altLang="en-US" dirty="0" smtClean="0"/>
              <a:t>强制</a:t>
            </a:r>
            <a:r>
              <a:rPr lang="en-US" altLang="zh-CN" dirty="0" smtClean="0"/>
              <a:t>】</a:t>
            </a:r>
            <a:r>
              <a:rPr lang="zh-CN" altLang="en-US" dirty="0" smtClean="0"/>
              <a:t>应用中的扩展日志（如打点、临时监控、访问日志等）命名方式： </a:t>
            </a:r>
            <a:r>
              <a:rPr lang="en-US" altLang="zh-CN" dirty="0" smtClean="0"/>
              <a:t>appName_logType_logName.log</a:t>
            </a:r>
            <a:r>
              <a:rPr lang="zh-CN" altLang="en-US" dirty="0" smtClean="0"/>
              <a:t>。</a:t>
            </a:r>
            <a:r>
              <a:rPr lang="en-US" altLang="zh-CN" dirty="0" err="1" smtClean="0"/>
              <a:t>logType</a:t>
            </a:r>
            <a:r>
              <a:rPr lang="en-US" altLang="zh-CN" dirty="0" smtClean="0"/>
              <a:t>:</a:t>
            </a:r>
            <a:r>
              <a:rPr lang="zh-CN" altLang="en-US" dirty="0" smtClean="0"/>
              <a:t>日志类型，推荐分类有 </a:t>
            </a:r>
            <a:r>
              <a:rPr lang="en-US" altLang="zh-CN" dirty="0" smtClean="0"/>
              <a:t>stats/</a:t>
            </a:r>
            <a:r>
              <a:rPr lang="en-US" altLang="zh-CN" dirty="0" err="1" smtClean="0"/>
              <a:t>desc</a:t>
            </a:r>
            <a:r>
              <a:rPr lang="en-US" altLang="zh-CN" dirty="0" smtClean="0"/>
              <a:t>/monitor/visit </a:t>
            </a:r>
            <a:r>
              <a:rPr lang="zh-CN" altLang="en-US" dirty="0" smtClean="0"/>
              <a:t>等；</a:t>
            </a:r>
            <a:endParaRPr lang="en-US" altLang="zh-CN" dirty="0" smtClean="0"/>
          </a:p>
          <a:p>
            <a:r>
              <a:rPr lang="en-US" altLang="zh-CN" dirty="0" err="1" smtClean="0"/>
              <a:t>logName</a:t>
            </a:r>
            <a:r>
              <a:rPr lang="en-US" altLang="zh-CN" dirty="0" smtClean="0"/>
              <a:t>:</a:t>
            </a:r>
            <a:r>
              <a:rPr lang="zh-CN" altLang="en-US" dirty="0" smtClean="0"/>
              <a:t>日志描述。这种命名的好处：通过文件名就可知 道日志文件属于什么应用，什么类型，什么目的，也有利于归类查找。 </a:t>
            </a:r>
            <a:endParaRPr lang="en-US" altLang="zh-CN" dirty="0" smtClean="0"/>
          </a:p>
          <a:p>
            <a:r>
              <a:rPr lang="zh-CN" altLang="en-US" dirty="0" smtClean="0"/>
              <a:t>正例：</a:t>
            </a:r>
            <a:r>
              <a:rPr lang="en-US" altLang="zh-CN" dirty="0" err="1" smtClean="0"/>
              <a:t>mppserver</a:t>
            </a:r>
            <a:r>
              <a:rPr lang="en-US" altLang="zh-CN" dirty="0" smtClean="0"/>
              <a:t> </a:t>
            </a:r>
            <a:r>
              <a:rPr lang="zh-CN" altLang="en-US" dirty="0" smtClean="0"/>
              <a:t>应用中单独监控时区转换异常，如： </a:t>
            </a:r>
            <a:r>
              <a:rPr lang="en-US" altLang="zh-CN" dirty="0" smtClean="0"/>
              <a:t>mppserver_monitor_timeZoneConvert.log </a:t>
            </a:r>
          </a:p>
          <a:p>
            <a:r>
              <a:rPr lang="zh-CN" altLang="en-US" dirty="0" smtClean="0"/>
              <a:t>说明：推荐对日志进行分类，如将错误日志和业务日志分开存放，便于开发人员查看，也便于 通过日志对系统进行及时监控。 </a:t>
            </a:r>
            <a:endParaRPr lang="en-US" altLang="zh-CN" dirty="0" smtClean="0"/>
          </a:p>
          <a:p>
            <a:r>
              <a:rPr lang="en-US" altLang="zh-CN" dirty="0" smtClean="0"/>
              <a:t>4. 【</a:t>
            </a:r>
            <a:r>
              <a:rPr lang="zh-CN" altLang="en-US" dirty="0" smtClean="0"/>
              <a:t>强制</a:t>
            </a:r>
            <a:r>
              <a:rPr lang="en-US" altLang="zh-CN" dirty="0" smtClean="0"/>
              <a:t>】</a:t>
            </a:r>
            <a:r>
              <a:rPr lang="zh-CN" altLang="en-US" dirty="0" smtClean="0"/>
              <a:t>对 </a:t>
            </a:r>
            <a:r>
              <a:rPr lang="en-US" altLang="zh-CN" dirty="0" smtClean="0"/>
              <a:t>trace/debug/info </a:t>
            </a:r>
            <a:r>
              <a:rPr lang="zh-CN" altLang="en-US" dirty="0" smtClean="0"/>
              <a:t>级别的日志输出，必须使用条件输出形式或者使用占位符的方 式。 </a:t>
            </a:r>
            <a:endParaRPr lang="en-US" altLang="zh-CN" dirty="0" smtClean="0"/>
          </a:p>
          <a:p>
            <a:r>
              <a:rPr lang="zh-CN" altLang="en-US" dirty="0" smtClean="0"/>
              <a:t>说明：</a:t>
            </a:r>
            <a:r>
              <a:rPr lang="en-US" altLang="zh-CN" dirty="0" err="1" smtClean="0"/>
              <a:t>logger.debug</a:t>
            </a:r>
            <a:r>
              <a:rPr lang="en-US" altLang="zh-CN" dirty="0" smtClean="0"/>
              <a:t>("Processing trade with id: " + id + " and symbol: " + symbol); </a:t>
            </a:r>
            <a:r>
              <a:rPr lang="zh-CN" altLang="en-US" dirty="0" smtClean="0"/>
              <a:t>如果日志级别是 </a:t>
            </a:r>
            <a:r>
              <a:rPr lang="en-US" altLang="zh-CN" dirty="0" smtClean="0"/>
              <a:t>warn</a:t>
            </a:r>
            <a:r>
              <a:rPr lang="zh-CN" altLang="en-US" dirty="0" smtClean="0"/>
              <a:t>，上述日志不会打印，但是会执行字符串拼接操作，如果 </a:t>
            </a:r>
            <a:r>
              <a:rPr lang="en-US" altLang="zh-CN" dirty="0" smtClean="0"/>
              <a:t>symbol </a:t>
            </a:r>
            <a:r>
              <a:rPr lang="zh-CN" altLang="en-US" dirty="0" smtClean="0"/>
              <a:t>是对象， 会执行 </a:t>
            </a:r>
            <a:r>
              <a:rPr lang="en-US" altLang="zh-CN" dirty="0" err="1" smtClean="0"/>
              <a:t>toString</a:t>
            </a:r>
            <a:r>
              <a:rPr lang="en-US" altLang="zh-CN" dirty="0" smtClean="0"/>
              <a:t>()</a:t>
            </a:r>
            <a:r>
              <a:rPr lang="zh-CN" altLang="en-US" dirty="0" smtClean="0"/>
              <a:t>方法，浪费了系统资源，执行了上述操作，最终日志却没有打印。 </a:t>
            </a:r>
            <a:endParaRPr lang="en-US" altLang="zh-CN" dirty="0" smtClean="0"/>
          </a:p>
          <a:p>
            <a:r>
              <a:rPr lang="zh-CN" altLang="en-US" dirty="0" smtClean="0"/>
              <a:t>正例：（条件） </a:t>
            </a:r>
            <a:r>
              <a:rPr lang="en-US" altLang="zh-CN" dirty="0" smtClean="0"/>
              <a:t>if (</a:t>
            </a:r>
            <a:r>
              <a:rPr lang="en-US" altLang="zh-CN" dirty="0" err="1" smtClean="0"/>
              <a:t>logger.isDebugEnabled</a:t>
            </a:r>
            <a:r>
              <a:rPr lang="en-US" altLang="zh-CN" dirty="0" smtClean="0"/>
              <a:t>()) { </a:t>
            </a:r>
            <a:r>
              <a:rPr lang="en-US" altLang="zh-CN" dirty="0" err="1" smtClean="0"/>
              <a:t>logger.debug</a:t>
            </a:r>
            <a:r>
              <a:rPr lang="en-US" altLang="zh-CN" dirty="0" smtClean="0"/>
              <a:t>("Processing trade with id: " + id + " and symbol: " + symbol); } </a:t>
            </a:r>
          </a:p>
          <a:p>
            <a:r>
              <a:rPr lang="zh-CN" altLang="en-US" dirty="0" smtClean="0"/>
              <a:t>正例：（占位符） </a:t>
            </a:r>
            <a:r>
              <a:rPr lang="en-US" altLang="zh-CN" dirty="0" err="1" smtClean="0"/>
              <a:t>logger.debug</a:t>
            </a:r>
            <a:r>
              <a:rPr lang="en-US" altLang="zh-CN" dirty="0" smtClean="0"/>
              <a:t>("Processing trade with id: {} and symbol : {} ", id, symbol); </a:t>
            </a:r>
          </a:p>
          <a:p>
            <a:r>
              <a:rPr lang="en-US" altLang="zh-CN" dirty="0" smtClean="0"/>
              <a:t>5. 【</a:t>
            </a:r>
            <a:r>
              <a:rPr lang="zh-CN" altLang="en-US" dirty="0" smtClean="0"/>
              <a:t>强制</a:t>
            </a:r>
            <a:r>
              <a:rPr lang="en-US" altLang="zh-CN" dirty="0" smtClean="0"/>
              <a:t>】</a:t>
            </a:r>
            <a:r>
              <a:rPr lang="zh-CN" altLang="en-US" dirty="0" smtClean="0"/>
              <a:t>避免重复打印日志，浪费磁盘空间，务必在 </a:t>
            </a:r>
            <a:r>
              <a:rPr lang="en-US" altLang="zh-CN" dirty="0" smtClean="0"/>
              <a:t>log4j.xml </a:t>
            </a:r>
            <a:r>
              <a:rPr lang="zh-CN" altLang="en-US" dirty="0" smtClean="0"/>
              <a:t>中设置 </a:t>
            </a:r>
            <a:r>
              <a:rPr lang="en-US" altLang="zh-CN" dirty="0" smtClean="0"/>
              <a:t>additivity=false</a:t>
            </a:r>
            <a:r>
              <a:rPr lang="zh-CN" altLang="en-US" dirty="0" smtClean="0"/>
              <a:t>。</a:t>
            </a:r>
            <a:endParaRPr lang="en-US" altLang="zh-CN" dirty="0" smtClean="0"/>
          </a:p>
          <a:p>
            <a:r>
              <a:rPr lang="zh-CN" altLang="en-US" dirty="0" smtClean="0"/>
              <a:t>备注：</a:t>
            </a:r>
            <a:r>
              <a:rPr lang="en-US" altLang="zh-CN" dirty="0" smtClean="0"/>
              <a:t>additivity</a:t>
            </a:r>
            <a:r>
              <a:rPr lang="zh-CN" altLang="en-US" dirty="0" smtClean="0"/>
              <a:t>是子</a:t>
            </a:r>
            <a:r>
              <a:rPr lang="en-US" altLang="zh-CN" dirty="0" smtClean="0"/>
              <a:t>Logger</a:t>
            </a:r>
            <a:r>
              <a:rPr lang="zh-CN" altLang="en-US" dirty="0" smtClean="0"/>
              <a:t>是否继承父</a:t>
            </a:r>
            <a:r>
              <a:rPr lang="en-US" altLang="zh-CN" dirty="0" smtClean="0"/>
              <a:t>Logger</a:t>
            </a:r>
            <a:r>
              <a:rPr lang="zh-CN" altLang="en-US" dirty="0" smtClean="0"/>
              <a:t>的输出源（</a:t>
            </a:r>
            <a:r>
              <a:rPr lang="en-US" altLang="zh-CN" dirty="0" err="1" smtClean="0"/>
              <a:t>appender</a:t>
            </a:r>
            <a:r>
              <a:rPr lang="zh-CN" altLang="en-US" dirty="0" smtClean="0"/>
              <a:t>）的标志位。具体说，默认情况下子</a:t>
            </a:r>
            <a:r>
              <a:rPr lang="en-US" altLang="zh-CN" dirty="0" smtClean="0"/>
              <a:t>Logger</a:t>
            </a:r>
            <a:r>
              <a:rPr lang="zh-CN" altLang="en-US" dirty="0" smtClean="0"/>
              <a:t>会继承父</a:t>
            </a:r>
            <a:r>
              <a:rPr lang="en-US" altLang="zh-CN" dirty="0" smtClean="0"/>
              <a:t>Logger</a:t>
            </a:r>
            <a:r>
              <a:rPr lang="zh-CN" altLang="en-US" dirty="0" smtClean="0"/>
              <a:t>的</a:t>
            </a:r>
            <a:r>
              <a:rPr lang="en-US" altLang="zh-CN" dirty="0" err="1" smtClean="0"/>
              <a:t>appender</a:t>
            </a:r>
            <a:r>
              <a:rPr lang="zh-CN" altLang="en-US" dirty="0" smtClean="0"/>
              <a:t>，也就是说子</a:t>
            </a:r>
            <a:r>
              <a:rPr lang="en-US" altLang="zh-CN" dirty="0" smtClean="0"/>
              <a:t>Logger</a:t>
            </a:r>
            <a:r>
              <a:rPr lang="zh-CN" altLang="en-US" dirty="0" smtClean="0"/>
              <a:t>会在父</a:t>
            </a:r>
            <a:r>
              <a:rPr lang="en-US" altLang="zh-CN" dirty="0" smtClean="0"/>
              <a:t>Logger</a:t>
            </a:r>
            <a:r>
              <a:rPr lang="zh-CN" altLang="en-US" dirty="0" smtClean="0"/>
              <a:t>的</a:t>
            </a:r>
            <a:r>
              <a:rPr lang="en-US" altLang="zh-CN" dirty="0" err="1" smtClean="0"/>
              <a:t>appender</a:t>
            </a:r>
            <a:r>
              <a:rPr lang="zh-CN" altLang="en-US" dirty="0" smtClean="0"/>
              <a:t>里输出。若是</a:t>
            </a:r>
            <a:r>
              <a:rPr lang="en-US" altLang="zh-CN" dirty="0" smtClean="0"/>
              <a:t>additivity</a:t>
            </a:r>
            <a:r>
              <a:rPr lang="zh-CN" altLang="en-US" dirty="0" smtClean="0"/>
              <a:t>设为</a:t>
            </a:r>
            <a:r>
              <a:rPr lang="en-US" altLang="zh-CN" dirty="0" smtClean="0"/>
              <a:t>false</a:t>
            </a:r>
            <a:r>
              <a:rPr lang="zh-CN" altLang="en-US" dirty="0" smtClean="0"/>
              <a:t>，则子</a:t>
            </a:r>
            <a:r>
              <a:rPr lang="en-US" altLang="zh-CN" dirty="0" smtClean="0"/>
              <a:t>Logger</a:t>
            </a:r>
            <a:r>
              <a:rPr lang="zh-CN" altLang="en-US" dirty="0" smtClean="0"/>
              <a:t>只会在自己的</a:t>
            </a:r>
            <a:r>
              <a:rPr lang="en-US" altLang="zh-CN" dirty="0" err="1" smtClean="0"/>
              <a:t>appender</a:t>
            </a:r>
            <a:r>
              <a:rPr lang="zh-CN" altLang="en-US" dirty="0" smtClean="0"/>
              <a:t>里输出，而不会在父</a:t>
            </a:r>
            <a:r>
              <a:rPr lang="en-US" altLang="zh-CN" dirty="0" smtClean="0"/>
              <a:t>Logger</a:t>
            </a:r>
            <a:r>
              <a:rPr lang="zh-CN" altLang="en-US" dirty="0" smtClean="0"/>
              <a:t>的</a:t>
            </a:r>
            <a:r>
              <a:rPr lang="en-US" altLang="zh-CN" dirty="0" err="1" smtClean="0"/>
              <a:t>appender</a:t>
            </a:r>
            <a:r>
              <a:rPr lang="zh-CN" altLang="en-US" dirty="0" smtClean="0"/>
              <a:t>里输出</a:t>
            </a:r>
            <a:endParaRPr lang="zh-CN" altLang="en-US" dirty="0"/>
          </a:p>
        </p:txBody>
      </p:sp>
    </p:spTree>
    <p:extLst>
      <p:ext uri="{BB962C8B-B14F-4D97-AF65-F5344CB8AC3E}">
        <p14:creationId xmlns:p14="http://schemas.microsoft.com/office/powerpoint/2010/main" val="3726658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一</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命名风格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74764" y="767202"/>
            <a:ext cx="11351623" cy="6463308"/>
          </a:xfrm>
          <a:prstGeom prst="rect">
            <a:avLst/>
          </a:prstGeom>
          <a:noFill/>
        </p:spPr>
        <p:txBody>
          <a:bodyPr wrap="square" rtlCol="0">
            <a:spAutoFit/>
          </a:bodyPr>
          <a:lstStyle/>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代码中的命名均不能以下划线或美元符号开始，也不能以下划线或美元符号结束。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_name / __name / $Object / name_ / name$ / Object$ </a:t>
            </a:r>
          </a:p>
          <a:p>
            <a:r>
              <a:rPr lang="zh-CN" altLang="en-US" dirty="0" smtClean="0">
                <a:solidFill>
                  <a:schemeClr val="tx1">
                    <a:lumMod val="95000"/>
                    <a:lumOff val="5000"/>
                  </a:schemeClr>
                </a:solidFill>
              </a:rPr>
              <a:t>行内补充：代码中的命名如果使用下划线则只能连续使用一个</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indicator__name </a:t>
            </a: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代码中的命名严禁使用拼音与英文混合的方式，更不允许直接使用中文的方式。 说明：正确的英文拼写和语法可以让阅读者易于理解，避免歧义。注意，即使纯拼音命名方式 也要避免采用。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alibaba / taobao / youku / hangzhou </a:t>
            </a:r>
            <a:r>
              <a:rPr lang="zh-CN" altLang="en-US" dirty="0" smtClean="0">
                <a:solidFill>
                  <a:schemeClr val="tx1">
                    <a:lumMod val="95000"/>
                    <a:lumOff val="5000"/>
                  </a:schemeClr>
                </a:solidFill>
              </a:rPr>
              <a:t>等国际通用的名称，可视同英文。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DaZhePromotion [</a:t>
            </a:r>
            <a:r>
              <a:rPr lang="zh-CN" altLang="en-US" dirty="0" smtClean="0">
                <a:solidFill>
                  <a:schemeClr val="tx1">
                    <a:lumMod val="95000"/>
                    <a:lumOff val="5000"/>
                  </a:schemeClr>
                </a:solidFill>
              </a:rPr>
              <a:t>打折</a:t>
            </a:r>
            <a:r>
              <a:rPr lang="en-US" altLang="zh-CN" dirty="0" smtClean="0">
                <a:solidFill>
                  <a:schemeClr val="tx1">
                    <a:lumMod val="95000"/>
                    <a:lumOff val="5000"/>
                  </a:schemeClr>
                </a:solidFill>
              </a:rPr>
              <a:t>] / getPingfenByName() [</a:t>
            </a:r>
            <a:r>
              <a:rPr lang="zh-CN" altLang="en-US" dirty="0" smtClean="0">
                <a:solidFill>
                  <a:schemeClr val="tx1">
                    <a:lumMod val="95000"/>
                    <a:lumOff val="5000"/>
                  </a:schemeClr>
                </a:solidFill>
              </a:rPr>
              <a:t>评分</a:t>
            </a:r>
            <a:r>
              <a:rPr lang="en-US" altLang="zh-CN" dirty="0" smtClean="0">
                <a:solidFill>
                  <a:schemeClr val="tx1">
                    <a:lumMod val="95000"/>
                    <a:lumOff val="5000"/>
                  </a:schemeClr>
                </a:solidFill>
              </a:rPr>
              <a:t>] / into </a:t>
            </a:r>
            <a:r>
              <a:rPr lang="zh-CN" altLang="en-US" dirty="0" smtClean="0">
                <a:solidFill>
                  <a:schemeClr val="tx1">
                    <a:lumMod val="95000"/>
                    <a:lumOff val="5000"/>
                  </a:schemeClr>
                </a:solidFill>
              </a:rPr>
              <a:t>某变量 </a:t>
            </a:r>
            <a:r>
              <a:rPr lang="en-US" altLang="zh-CN" dirty="0" smtClean="0">
                <a:solidFill>
                  <a:schemeClr val="tx1">
                    <a:lumMod val="95000"/>
                    <a:lumOff val="5000"/>
                  </a:schemeClr>
                </a:solidFill>
              </a:rPr>
              <a:t>= 3 </a:t>
            </a:r>
          </a:p>
          <a:p>
            <a:r>
              <a:rPr lang="zh-CN" altLang="en-US" dirty="0" smtClean="0">
                <a:solidFill>
                  <a:schemeClr val="tx1">
                    <a:lumMod val="95000"/>
                    <a:lumOff val="5000"/>
                  </a:schemeClr>
                </a:solidFill>
              </a:rPr>
              <a:t>行内补充：如实在找不到合适的英文，或拼接后英文过长，可酌情使用拼音缩写，但必须加注释。</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正例：“薪金煲”产品拼音缩写“</a:t>
            </a:r>
            <a:r>
              <a:rPr lang="en-US" altLang="zh-CN" dirty="0" smtClean="0">
                <a:solidFill>
                  <a:schemeClr val="tx1">
                    <a:lumMod val="95000"/>
                    <a:lumOff val="5000"/>
                  </a:schemeClr>
                </a:solidFill>
              </a:rPr>
              <a:t>XJB</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类名使用 </a:t>
            </a:r>
            <a:r>
              <a:rPr lang="en-US" altLang="zh-CN" dirty="0" err="1" smtClean="0">
                <a:solidFill>
                  <a:schemeClr val="tx1">
                    <a:lumMod val="95000"/>
                    <a:lumOff val="5000"/>
                  </a:schemeClr>
                </a:solidFill>
              </a:rPr>
              <a:t>UpperCamelCase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风格，必须遵从驼峰形式，但以下情形例外：</a:t>
            </a:r>
            <a:r>
              <a:rPr lang="en-US" altLang="zh-CN" dirty="0" smtClean="0">
                <a:solidFill>
                  <a:schemeClr val="tx1">
                    <a:lumMod val="95000"/>
                    <a:lumOff val="5000"/>
                  </a:schemeClr>
                </a:solidFill>
              </a:rPr>
              <a:t>DO / BO / DTO / VO / AO </a:t>
            </a:r>
          </a:p>
          <a:p>
            <a:r>
              <a:rPr lang="zh-CN" altLang="en-US" dirty="0" smtClean="0">
                <a:solidFill>
                  <a:schemeClr val="tx1">
                    <a:lumMod val="95000"/>
                    <a:lumOff val="5000"/>
                  </a:schemeClr>
                </a:solidFill>
              </a:rPr>
              <a:t>备注：</a:t>
            </a:r>
            <a:r>
              <a:rPr lang="zh-CN" altLang="en-US" dirty="0">
                <a:solidFill>
                  <a:schemeClr val="tx1">
                    <a:lumMod val="95000"/>
                    <a:lumOff val="5000"/>
                  </a:schemeClr>
                </a:solidFill>
              </a:rPr>
              <a:t> </a:t>
            </a:r>
            <a:r>
              <a:rPr lang="en-US" altLang="zh-CN" dirty="0">
                <a:solidFill>
                  <a:schemeClr val="tx1">
                    <a:lumMod val="95000"/>
                    <a:lumOff val="5000"/>
                  </a:schemeClr>
                </a:solidFill>
              </a:rPr>
              <a:t>1.</a:t>
            </a:r>
            <a:r>
              <a:rPr lang="zh-CN" altLang="en-US" dirty="0">
                <a:solidFill>
                  <a:schemeClr val="tx1">
                    <a:lumMod val="95000"/>
                    <a:lumOff val="5000"/>
                  </a:schemeClr>
                </a:solidFill>
              </a:rPr>
              <a:t>数据对象：</a:t>
            </a:r>
            <a:r>
              <a:rPr lang="en-US" altLang="zh-CN" dirty="0" err="1">
                <a:solidFill>
                  <a:schemeClr val="tx1">
                    <a:lumMod val="95000"/>
                    <a:lumOff val="5000"/>
                  </a:schemeClr>
                </a:solidFill>
              </a:rPr>
              <a:t>xxx</a:t>
            </a:r>
            <a:r>
              <a:rPr lang="en-US" altLang="zh-CN" b="1" dirty="0" err="1">
                <a:solidFill>
                  <a:schemeClr val="tx1">
                    <a:lumMod val="95000"/>
                    <a:lumOff val="5000"/>
                  </a:schemeClr>
                </a:solidFill>
              </a:rPr>
              <a:t>DO</a:t>
            </a:r>
            <a:r>
              <a:rPr lang="zh-CN" altLang="en-US" dirty="0">
                <a:solidFill>
                  <a:schemeClr val="tx1">
                    <a:lumMod val="95000"/>
                    <a:lumOff val="5000"/>
                  </a:schemeClr>
                </a:solidFill>
              </a:rPr>
              <a:t>，</a:t>
            </a:r>
            <a:r>
              <a:rPr lang="en-US" altLang="zh-CN" dirty="0">
                <a:solidFill>
                  <a:schemeClr val="tx1">
                    <a:lumMod val="95000"/>
                    <a:lumOff val="5000"/>
                  </a:schemeClr>
                </a:solidFill>
              </a:rPr>
              <a:t>xxx</a:t>
            </a:r>
            <a:r>
              <a:rPr lang="zh-CN" altLang="en-US" dirty="0">
                <a:solidFill>
                  <a:schemeClr val="tx1">
                    <a:lumMod val="95000"/>
                    <a:lumOff val="5000"/>
                  </a:schemeClr>
                </a:solidFill>
              </a:rPr>
              <a:t>即为</a:t>
            </a:r>
            <a:r>
              <a:rPr lang="zh-CN" altLang="en-US" b="1" dirty="0">
                <a:solidFill>
                  <a:schemeClr val="tx1">
                    <a:lumMod val="95000"/>
                    <a:lumOff val="5000"/>
                  </a:schemeClr>
                </a:solidFill>
              </a:rPr>
              <a:t>数据表名</a:t>
            </a:r>
            <a:r>
              <a:rPr lang="zh-CN" altLang="en-US" dirty="0">
                <a:solidFill>
                  <a:schemeClr val="tx1">
                    <a:lumMod val="95000"/>
                    <a:lumOff val="5000"/>
                  </a:schemeClr>
                </a:solidFill>
              </a:rPr>
              <a:t>；</a:t>
            </a:r>
          </a:p>
          <a:p>
            <a:r>
              <a:rPr lang="en-US" altLang="zh-CN" dirty="0" smtClean="0">
                <a:solidFill>
                  <a:schemeClr val="tx1">
                    <a:lumMod val="95000"/>
                    <a:lumOff val="5000"/>
                  </a:schemeClr>
                </a:solidFill>
              </a:rPr>
              <a:t>            2</a:t>
            </a:r>
            <a:r>
              <a:rPr lang="en-US" altLang="zh-CN" dirty="0">
                <a:solidFill>
                  <a:schemeClr val="tx1">
                    <a:lumMod val="95000"/>
                    <a:lumOff val="5000"/>
                  </a:schemeClr>
                </a:solidFill>
              </a:rPr>
              <a:t>.</a:t>
            </a:r>
            <a:r>
              <a:rPr lang="zh-CN" altLang="en-US" dirty="0">
                <a:solidFill>
                  <a:schemeClr val="tx1">
                    <a:lumMod val="95000"/>
                    <a:lumOff val="5000"/>
                  </a:schemeClr>
                </a:solidFill>
              </a:rPr>
              <a:t>数据传输对象：</a:t>
            </a:r>
            <a:r>
              <a:rPr lang="en-US" altLang="zh-CN" dirty="0" err="1">
                <a:solidFill>
                  <a:schemeClr val="tx1">
                    <a:lumMod val="95000"/>
                    <a:lumOff val="5000"/>
                  </a:schemeClr>
                </a:solidFill>
              </a:rPr>
              <a:t>xxx</a:t>
            </a:r>
            <a:r>
              <a:rPr lang="en-US" altLang="zh-CN" b="1" dirty="0" err="1">
                <a:solidFill>
                  <a:schemeClr val="tx1">
                    <a:lumMod val="95000"/>
                    <a:lumOff val="5000"/>
                  </a:schemeClr>
                </a:solidFill>
              </a:rPr>
              <a:t>DTO</a:t>
            </a:r>
            <a:r>
              <a:rPr lang="zh-CN" altLang="en-US" dirty="0">
                <a:solidFill>
                  <a:schemeClr val="tx1">
                    <a:lumMod val="95000"/>
                    <a:lumOff val="5000"/>
                  </a:schemeClr>
                </a:solidFill>
              </a:rPr>
              <a:t>，</a:t>
            </a:r>
            <a:r>
              <a:rPr lang="en-US" altLang="zh-CN" dirty="0">
                <a:solidFill>
                  <a:schemeClr val="tx1">
                    <a:lumMod val="95000"/>
                    <a:lumOff val="5000"/>
                  </a:schemeClr>
                </a:solidFill>
              </a:rPr>
              <a:t>xxx</a:t>
            </a:r>
            <a:r>
              <a:rPr lang="zh-CN" altLang="en-US" dirty="0">
                <a:solidFill>
                  <a:schemeClr val="tx1">
                    <a:lumMod val="95000"/>
                    <a:lumOff val="5000"/>
                  </a:schemeClr>
                </a:solidFill>
              </a:rPr>
              <a:t>为</a:t>
            </a:r>
            <a:r>
              <a:rPr lang="zh-CN" altLang="en-US" b="1" dirty="0">
                <a:solidFill>
                  <a:schemeClr val="tx1">
                    <a:lumMod val="95000"/>
                    <a:lumOff val="5000"/>
                  </a:schemeClr>
                </a:solidFill>
              </a:rPr>
              <a:t>业务领域</a:t>
            </a:r>
            <a:r>
              <a:rPr lang="zh-CN" altLang="en-US" dirty="0">
                <a:solidFill>
                  <a:schemeClr val="tx1">
                    <a:lumMod val="95000"/>
                    <a:lumOff val="5000"/>
                  </a:schemeClr>
                </a:solidFill>
              </a:rPr>
              <a:t>相关的名称；</a:t>
            </a:r>
          </a:p>
          <a:p>
            <a:r>
              <a:rPr lang="en-US" altLang="zh-CN" dirty="0" smtClean="0">
                <a:solidFill>
                  <a:schemeClr val="tx1">
                    <a:lumMod val="95000"/>
                    <a:lumOff val="5000"/>
                  </a:schemeClr>
                </a:solidFill>
              </a:rPr>
              <a:t>            3</a:t>
            </a:r>
            <a:r>
              <a:rPr lang="en-US" altLang="zh-CN" dirty="0">
                <a:solidFill>
                  <a:schemeClr val="tx1">
                    <a:lumMod val="95000"/>
                    <a:lumOff val="5000"/>
                  </a:schemeClr>
                </a:solidFill>
              </a:rPr>
              <a:t>.</a:t>
            </a:r>
            <a:r>
              <a:rPr lang="zh-CN" altLang="en-US" dirty="0">
                <a:solidFill>
                  <a:schemeClr val="tx1">
                    <a:lumMod val="95000"/>
                    <a:lumOff val="5000"/>
                  </a:schemeClr>
                </a:solidFill>
              </a:rPr>
              <a:t>展示对象：</a:t>
            </a:r>
            <a:r>
              <a:rPr lang="en-US" altLang="zh-CN" dirty="0" err="1">
                <a:solidFill>
                  <a:schemeClr val="tx1">
                    <a:lumMod val="95000"/>
                    <a:lumOff val="5000"/>
                  </a:schemeClr>
                </a:solidFill>
              </a:rPr>
              <a:t>xxx</a:t>
            </a:r>
            <a:r>
              <a:rPr lang="en-US" altLang="zh-CN" b="1" dirty="0" err="1">
                <a:solidFill>
                  <a:schemeClr val="tx1">
                    <a:lumMod val="95000"/>
                    <a:lumOff val="5000"/>
                  </a:schemeClr>
                </a:solidFill>
              </a:rPr>
              <a:t>VO</a:t>
            </a:r>
            <a:r>
              <a:rPr lang="zh-CN" altLang="en-US" dirty="0">
                <a:solidFill>
                  <a:schemeClr val="tx1">
                    <a:lumMod val="95000"/>
                    <a:lumOff val="5000"/>
                  </a:schemeClr>
                </a:solidFill>
              </a:rPr>
              <a:t>，</a:t>
            </a:r>
            <a:r>
              <a:rPr lang="en-US" altLang="zh-CN" dirty="0">
                <a:solidFill>
                  <a:schemeClr val="tx1">
                    <a:lumMod val="95000"/>
                    <a:lumOff val="5000"/>
                  </a:schemeClr>
                </a:solidFill>
              </a:rPr>
              <a:t>xxx</a:t>
            </a:r>
            <a:r>
              <a:rPr lang="zh-CN" altLang="en-US" dirty="0">
                <a:solidFill>
                  <a:schemeClr val="tx1">
                    <a:lumMod val="95000"/>
                    <a:lumOff val="5000"/>
                  </a:schemeClr>
                </a:solidFill>
              </a:rPr>
              <a:t>一般为</a:t>
            </a:r>
            <a:r>
              <a:rPr lang="zh-CN" altLang="en-US" b="1" dirty="0">
                <a:solidFill>
                  <a:schemeClr val="tx1">
                    <a:lumMod val="95000"/>
                    <a:lumOff val="5000"/>
                  </a:schemeClr>
                </a:solidFill>
              </a:rPr>
              <a:t>网页</a:t>
            </a:r>
            <a:r>
              <a:rPr lang="zh-CN" altLang="en-US" dirty="0">
                <a:solidFill>
                  <a:schemeClr val="tx1">
                    <a:lumMod val="95000"/>
                    <a:lumOff val="5000"/>
                  </a:schemeClr>
                </a:solidFill>
              </a:rPr>
              <a:t>的名称；</a:t>
            </a:r>
          </a:p>
          <a:p>
            <a:r>
              <a:rPr lang="en-US" altLang="zh-CN" dirty="0" smtClean="0">
                <a:solidFill>
                  <a:schemeClr val="tx1">
                    <a:lumMod val="95000"/>
                    <a:lumOff val="5000"/>
                  </a:schemeClr>
                </a:solidFill>
              </a:rPr>
              <a:t>            4.</a:t>
            </a:r>
            <a:r>
              <a:rPr lang="en-US" altLang="zh-CN" b="1" dirty="0" smtClean="0">
                <a:solidFill>
                  <a:schemeClr val="tx1">
                    <a:lumMod val="95000"/>
                    <a:lumOff val="5000"/>
                  </a:schemeClr>
                </a:solidFill>
              </a:rPr>
              <a:t>POJO</a:t>
            </a:r>
            <a:r>
              <a:rPr lang="zh-CN" altLang="en-US" dirty="0">
                <a:solidFill>
                  <a:schemeClr val="tx1">
                    <a:lumMod val="95000"/>
                    <a:lumOff val="5000"/>
                  </a:schemeClr>
                </a:solidFill>
              </a:rPr>
              <a:t> 是</a:t>
            </a:r>
            <a:r>
              <a:rPr lang="en-US" altLang="zh-CN" dirty="0">
                <a:solidFill>
                  <a:schemeClr val="tx1">
                    <a:lumMod val="95000"/>
                    <a:lumOff val="5000"/>
                  </a:schemeClr>
                </a:solidFill>
              </a:rPr>
              <a:t>DO/DTO/BO/VO</a:t>
            </a:r>
            <a:r>
              <a:rPr lang="zh-CN" altLang="en-US" dirty="0">
                <a:solidFill>
                  <a:schemeClr val="tx1">
                    <a:lumMod val="95000"/>
                    <a:lumOff val="5000"/>
                  </a:schemeClr>
                </a:solidFill>
              </a:rPr>
              <a:t>的</a:t>
            </a:r>
            <a:r>
              <a:rPr lang="zh-CN" altLang="en-US" b="1" dirty="0" smtClean="0">
                <a:solidFill>
                  <a:schemeClr val="tx1">
                    <a:lumMod val="95000"/>
                    <a:lumOff val="5000"/>
                  </a:schemeClr>
                </a:solidFill>
              </a:rPr>
              <a:t>统称</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err="1" smtClean="0">
                <a:solidFill>
                  <a:schemeClr val="tx1">
                    <a:lumMod val="95000"/>
                    <a:lumOff val="5000"/>
                  </a:schemeClr>
                </a:solidFill>
              </a:rPr>
              <a:t>MarcoPolo</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UserDO</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XmlService</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TcpUdpDeal</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TaPromotion</a:t>
            </a:r>
            <a:r>
              <a:rPr lang="en-US" altLang="zh-CN" dirty="0" smtClean="0">
                <a:solidFill>
                  <a:schemeClr val="tx1">
                    <a:lumMod val="95000"/>
                    <a:lumOff val="5000"/>
                  </a:schemeClr>
                </a:solidFill>
              </a:rPr>
              <a:t> </a:t>
            </a:r>
          </a:p>
          <a:p>
            <a:r>
              <a:rPr lang="zh-CN" altLang="en-US" dirty="0" smtClean="0">
                <a:solidFill>
                  <a:schemeClr val="tx1">
                    <a:lumMod val="95000"/>
                    <a:lumOff val="5000"/>
                  </a:schemeClr>
                </a:solidFill>
              </a:rPr>
              <a:t>反例：</a:t>
            </a:r>
            <a:r>
              <a:rPr lang="en-US" altLang="zh-CN" dirty="0" err="1" smtClean="0">
                <a:solidFill>
                  <a:schemeClr val="tx1">
                    <a:lumMod val="95000"/>
                    <a:lumOff val="5000"/>
                  </a:schemeClr>
                </a:solidFill>
              </a:rPr>
              <a:t>macroPolo</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UserDo</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XMLService</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TCPUDPDeal</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TAPromotion</a:t>
            </a:r>
            <a:r>
              <a:rPr lang="en-US" altLang="zh-CN" dirty="0" smtClean="0">
                <a:solidFill>
                  <a:schemeClr val="tx1">
                    <a:lumMod val="95000"/>
                    <a:lumOff val="5000"/>
                  </a:schemeClr>
                </a:solidFill>
              </a:rPr>
              <a:t> </a:t>
            </a: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方法名、参数名、成员变量、局部变量都统一使用 </a:t>
            </a:r>
            <a:r>
              <a:rPr lang="en-US" altLang="zh-CN" dirty="0" err="1" smtClean="0">
                <a:solidFill>
                  <a:schemeClr val="tx1">
                    <a:lumMod val="95000"/>
                    <a:lumOff val="5000"/>
                  </a:schemeClr>
                </a:solidFill>
              </a:rPr>
              <a:t>lowerCamelCase</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风格，必须遵从 驼峰形式。 正例： </a:t>
            </a:r>
            <a:r>
              <a:rPr lang="en-US" altLang="zh-CN" dirty="0" err="1" smtClean="0">
                <a:solidFill>
                  <a:schemeClr val="tx1">
                    <a:lumMod val="95000"/>
                    <a:lumOff val="5000"/>
                  </a:schemeClr>
                </a:solidFill>
              </a:rPr>
              <a:t>localValue</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getHttpMessage</a:t>
            </a:r>
            <a:r>
              <a:rPr lang="en-US" altLang="zh-CN" dirty="0" smtClean="0">
                <a:solidFill>
                  <a:schemeClr val="tx1">
                    <a:lumMod val="95000"/>
                    <a:lumOff val="5000"/>
                  </a:schemeClr>
                </a:solidFill>
              </a:rPr>
              <a:t>() / </a:t>
            </a:r>
            <a:r>
              <a:rPr lang="en-US" altLang="zh-CN" dirty="0" err="1" smtClean="0">
                <a:solidFill>
                  <a:schemeClr val="tx1">
                    <a:lumMod val="95000"/>
                    <a:lumOff val="5000"/>
                  </a:schemeClr>
                </a:solidFill>
              </a:rPr>
              <a:t>inputUserId</a:t>
            </a:r>
            <a:r>
              <a:rPr lang="en-US" altLang="zh-CN" dirty="0" smtClean="0">
                <a:solidFill>
                  <a:schemeClr val="tx1">
                    <a:lumMod val="95000"/>
                    <a:lumOff val="5000"/>
                  </a:schemeClr>
                </a:solidFill>
              </a:rPr>
              <a:t> </a:t>
            </a: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常量命名全部大写，单词间用下划线隔开，力求语义表达完整清楚，不要嫌名字长。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MAX_STOCK_COUNT </a:t>
            </a:r>
            <a:r>
              <a:rPr lang="zh-CN" altLang="en-US" dirty="0" smtClean="0">
                <a:solidFill>
                  <a:schemeClr val="tx1">
                    <a:lumMod val="95000"/>
                    <a:lumOff val="5000"/>
                  </a:schemeClr>
                </a:solidFill>
              </a:rPr>
              <a:t>（最大存储数量）</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MAX_COUNT </a:t>
            </a:r>
            <a:r>
              <a:rPr lang="zh-CN" altLang="en-US" dirty="0" smtClean="0">
                <a:solidFill>
                  <a:schemeClr val="tx1">
                    <a:lumMod val="95000"/>
                    <a:lumOff val="5000"/>
                  </a:schemeClr>
                </a:solidFill>
              </a:rPr>
              <a:t>（最大数量）</a:t>
            </a:r>
            <a:endParaRPr lang="en-US" altLang="zh-CN" dirty="0" smtClean="0">
              <a:solidFill>
                <a:schemeClr val="tx1">
                  <a:lumMod val="95000"/>
                  <a:lumOff val="5000"/>
                </a:schemeClr>
              </a:solidFill>
            </a:endParaRPr>
          </a:p>
          <a:p>
            <a:endParaRPr lang="zh-CN" altLang="en-US" dirty="0"/>
          </a:p>
        </p:txBody>
      </p:sp>
    </p:spTree>
    <p:extLst>
      <p:ext uri="{BB962C8B-B14F-4D97-AF65-F5344CB8AC3E}">
        <p14:creationId xmlns:p14="http://schemas.microsoft.com/office/powerpoint/2010/main" val="149791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十一</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日志规约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2862322"/>
          </a:xfrm>
          <a:prstGeom prst="rect">
            <a:avLst/>
          </a:prstGeom>
          <a:noFill/>
        </p:spPr>
        <p:txBody>
          <a:bodyPr wrap="square" rtlCol="0">
            <a:spAutoFit/>
          </a:bodyPr>
          <a:lstStyle/>
          <a:p>
            <a:r>
              <a:rPr lang="en-US" altLang="zh-CN" dirty="0" smtClean="0"/>
              <a:t>6. 【</a:t>
            </a:r>
            <a:r>
              <a:rPr lang="zh-CN" altLang="en-US" dirty="0" smtClean="0"/>
              <a:t>强制</a:t>
            </a:r>
            <a:r>
              <a:rPr lang="en-US" altLang="zh-CN" dirty="0" smtClean="0"/>
              <a:t>】</a:t>
            </a:r>
            <a:r>
              <a:rPr lang="zh-CN" altLang="en-US" dirty="0" smtClean="0"/>
              <a:t>异常信息应该包括两类信息：案发现场信息和异常堆栈信息。如果不处理，那么通过 关键字 </a:t>
            </a:r>
            <a:r>
              <a:rPr lang="en-US" altLang="zh-CN" dirty="0" smtClean="0"/>
              <a:t>throws </a:t>
            </a:r>
            <a:r>
              <a:rPr lang="zh-CN" altLang="en-US" dirty="0" smtClean="0"/>
              <a:t>往上抛出。 </a:t>
            </a:r>
            <a:endParaRPr lang="en-US" altLang="zh-CN" dirty="0" smtClean="0"/>
          </a:p>
          <a:p>
            <a:r>
              <a:rPr lang="zh-CN" altLang="en-US" dirty="0" smtClean="0"/>
              <a:t>正例：</a:t>
            </a:r>
            <a:r>
              <a:rPr lang="en-US" altLang="zh-CN" dirty="0" err="1" smtClean="0"/>
              <a:t>logger.error</a:t>
            </a:r>
            <a:r>
              <a:rPr lang="en-US" altLang="zh-CN" dirty="0" smtClean="0"/>
              <a:t>(</a:t>
            </a:r>
            <a:r>
              <a:rPr lang="zh-CN" altLang="en-US" dirty="0" smtClean="0"/>
              <a:t>各类参数或者对象 </a:t>
            </a:r>
            <a:r>
              <a:rPr lang="en-US" altLang="zh-CN" dirty="0" err="1" smtClean="0"/>
              <a:t>toString</a:t>
            </a:r>
            <a:r>
              <a:rPr lang="en-US" altLang="zh-CN" dirty="0" smtClean="0"/>
              <a:t> + "_" + </a:t>
            </a:r>
            <a:r>
              <a:rPr lang="en-US" altLang="zh-CN" dirty="0" err="1" smtClean="0"/>
              <a:t>e.getMessage</a:t>
            </a:r>
            <a:r>
              <a:rPr lang="en-US" altLang="zh-CN" dirty="0" smtClean="0"/>
              <a:t>(), e); </a:t>
            </a:r>
          </a:p>
          <a:p>
            <a:r>
              <a:rPr lang="en-US" altLang="zh-CN" dirty="0" smtClean="0"/>
              <a:t>7. 【</a:t>
            </a:r>
            <a:r>
              <a:rPr lang="zh-CN" altLang="en-US" dirty="0" smtClean="0"/>
              <a:t>推荐</a:t>
            </a:r>
            <a:r>
              <a:rPr lang="en-US" altLang="zh-CN" dirty="0" smtClean="0"/>
              <a:t>】</a:t>
            </a:r>
            <a:r>
              <a:rPr lang="zh-CN" altLang="en-US" dirty="0" smtClean="0"/>
              <a:t>谨慎地记录日志。生产环境禁止输出 </a:t>
            </a:r>
            <a:r>
              <a:rPr lang="en-US" altLang="zh-CN" dirty="0" smtClean="0"/>
              <a:t>debug </a:t>
            </a:r>
            <a:r>
              <a:rPr lang="zh-CN" altLang="en-US" dirty="0" smtClean="0"/>
              <a:t>日志；有选择地输出 </a:t>
            </a:r>
            <a:r>
              <a:rPr lang="en-US" altLang="zh-CN" dirty="0" smtClean="0"/>
              <a:t>info </a:t>
            </a:r>
            <a:r>
              <a:rPr lang="zh-CN" altLang="en-US" dirty="0" smtClean="0"/>
              <a:t>日志；如果使 用 </a:t>
            </a:r>
            <a:r>
              <a:rPr lang="en-US" altLang="zh-CN" dirty="0" smtClean="0"/>
              <a:t>warn </a:t>
            </a:r>
            <a:r>
              <a:rPr lang="zh-CN" altLang="en-US" dirty="0" smtClean="0"/>
              <a:t>来记录刚上线时的业务行为信息，一定要注意日志输出量的问题，避免把服务器磁盘 撑爆，并记得及时删除这些观察日志。 说明：大量地输出无效日志，不利于系统性能提升，也不利于快速定位错误点。记录日志时请 思考：这些日志真的有人看吗？看到这条日志你能做什么？能不能给问题排查带来好处？ </a:t>
            </a:r>
            <a:endParaRPr lang="en-US" altLang="zh-CN" dirty="0" smtClean="0"/>
          </a:p>
          <a:p>
            <a:r>
              <a:rPr lang="en-US" altLang="zh-CN" dirty="0" smtClean="0"/>
              <a:t>8. 【</a:t>
            </a:r>
            <a:r>
              <a:rPr lang="zh-CN" altLang="en-US" dirty="0" smtClean="0"/>
              <a:t>参考</a:t>
            </a:r>
            <a:r>
              <a:rPr lang="en-US" altLang="zh-CN" dirty="0" smtClean="0"/>
              <a:t>】</a:t>
            </a:r>
            <a:r>
              <a:rPr lang="zh-CN" altLang="en-US" dirty="0" smtClean="0"/>
              <a:t>可以使用 </a:t>
            </a:r>
            <a:r>
              <a:rPr lang="en-US" altLang="zh-CN" dirty="0" smtClean="0"/>
              <a:t>warn </a:t>
            </a:r>
            <a:r>
              <a:rPr lang="zh-CN" altLang="en-US" dirty="0" smtClean="0"/>
              <a:t>日志级别来记录用户输入参数错误的情况，避免用户投诉时，无所适 从。注意日志输出的级别，</a:t>
            </a:r>
            <a:r>
              <a:rPr lang="en-US" altLang="zh-CN" dirty="0" smtClean="0"/>
              <a:t>error </a:t>
            </a:r>
            <a:r>
              <a:rPr lang="zh-CN" altLang="en-US" dirty="0" smtClean="0"/>
              <a:t>级别只记录系统逻辑出错、异常等重要的错误信息。如非必要，请不要在此场景打出 </a:t>
            </a:r>
            <a:r>
              <a:rPr lang="en-US" altLang="zh-CN" dirty="0" smtClean="0"/>
              <a:t>error </a:t>
            </a:r>
            <a:r>
              <a:rPr lang="zh-CN" altLang="en-US" dirty="0" smtClean="0"/>
              <a:t>级别。</a:t>
            </a:r>
            <a:endParaRPr lang="zh-CN" altLang="en-US" dirty="0"/>
          </a:p>
        </p:txBody>
      </p:sp>
    </p:spTree>
    <p:extLst>
      <p:ext uri="{BB962C8B-B14F-4D97-AF65-F5344CB8AC3E}">
        <p14:creationId xmlns:p14="http://schemas.microsoft.com/office/powerpoint/2010/main" val="3233067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十二</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单元测试</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31074" y="948690"/>
            <a:ext cx="11351623" cy="5355312"/>
          </a:xfrm>
          <a:prstGeom prst="rect">
            <a:avLst/>
          </a:prstGeom>
          <a:noFill/>
        </p:spPr>
        <p:txBody>
          <a:bodyPr wrap="square" rtlCol="0">
            <a:spAutoFit/>
          </a:bodyPr>
          <a:lstStyle/>
          <a:p>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好的单元测试必须遵守 </a:t>
            </a:r>
            <a:r>
              <a:rPr lang="en-US" altLang="zh-CN" dirty="0" smtClean="0">
                <a:solidFill>
                  <a:schemeClr val="tx1">
                    <a:lumMod val="95000"/>
                    <a:lumOff val="5000"/>
                  </a:schemeClr>
                </a:solidFill>
              </a:rPr>
              <a:t>AIR </a:t>
            </a:r>
            <a:r>
              <a:rPr lang="zh-CN" altLang="en-US" dirty="0" smtClean="0">
                <a:solidFill>
                  <a:schemeClr val="tx1">
                    <a:lumMod val="95000"/>
                    <a:lumOff val="5000"/>
                  </a:schemeClr>
                </a:solidFill>
              </a:rPr>
              <a:t>原则。 说明：单元测试在线上运行时，感觉像空气（</a:t>
            </a:r>
            <a:r>
              <a:rPr lang="en-US" altLang="zh-CN" dirty="0" smtClean="0">
                <a:solidFill>
                  <a:schemeClr val="tx1">
                    <a:lumMod val="95000"/>
                    <a:lumOff val="5000"/>
                  </a:schemeClr>
                </a:solidFill>
              </a:rPr>
              <a:t>AIR</a:t>
            </a:r>
            <a:r>
              <a:rPr lang="zh-CN" altLang="en-US" dirty="0" smtClean="0">
                <a:solidFill>
                  <a:schemeClr val="tx1">
                    <a:lumMod val="95000"/>
                    <a:lumOff val="5000"/>
                  </a:schemeClr>
                </a:solidFill>
              </a:rPr>
              <a:t>）一样并不存在，但在测试质量的保障上， 却是非常关键的。好的单元测试宏观上来说，具有自动化、独立性、可重复执行的特点。  </a:t>
            </a:r>
            <a:r>
              <a:rPr lang="en-US" altLang="zh-CN" dirty="0" smtClean="0">
                <a:solidFill>
                  <a:schemeClr val="tx1">
                    <a:lumMod val="95000"/>
                    <a:lumOff val="5000"/>
                  </a:schemeClr>
                </a:solidFill>
              </a:rPr>
              <a:t>A</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Automatic</a:t>
            </a:r>
            <a:r>
              <a:rPr lang="zh-CN" altLang="en-US" dirty="0" smtClean="0">
                <a:solidFill>
                  <a:schemeClr val="tx1">
                    <a:lumMod val="95000"/>
                    <a:lumOff val="5000"/>
                  </a:schemeClr>
                </a:solidFill>
              </a:rPr>
              <a:t>（自动化）  </a:t>
            </a:r>
            <a:r>
              <a:rPr lang="en-US" altLang="zh-CN" dirty="0" smtClean="0">
                <a:solidFill>
                  <a:schemeClr val="tx1">
                    <a:lumMod val="95000"/>
                    <a:lumOff val="5000"/>
                  </a:schemeClr>
                </a:solidFill>
              </a:rPr>
              <a:t>I</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Independent</a:t>
            </a:r>
            <a:r>
              <a:rPr lang="zh-CN" altLang="en-US" dirty="0" smtClean="0">
                <a:solidFill>
                  <a:schemeClr val="tx1">
                    <a:lumMod val="95000"/>
                    <a:lumOff val="5000"/>
                  </a:schemeClr>
                </a:solidFill>
              </a:rPr>
              <a:t>（独立性）  </a:t>
            </a:r>
            <a:r>
              <a:rPr lang="en-US" altLang="zh-CN" dirty="0" smtClean="0">
                <a:solidFill>
                  <a:schemeClr val="tx1">
                    <a:lumMod val="95000"/>
                    <a:lumOff val="5000"/>
                  </a:schemeClr>
                </a:solidFill>
              </a:rPr>
              <a:t>R</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Repeatable</a:t>
            </a:r>
            <a:r>
              <a:rPr lang="zh-CN" altLang="en-US" dirty="0" smtClean="0">
                <a:solidFill>
                  <a:schemeClr val="tx1">
                    <a:lumMod val="95000"/>
                    <a:lumOff val="5000"/>
                  </a:schemeClr>
                </a:solidFill>
              </a:rPr>
              <a:t>（可重复）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单元测试应该是全自动执行的，并且非交互式的。测试框架通常是定期执行的，执行 过程必须完全自动化才有意义。输出结果需要人工检查的测试不是一个好的单元测试。单元测 试中不准使用 </a:t>
            </a:r>
            <a:r>
              <a:rPr lang="en-US" altLang="zh-CN" dirty="0" err="1" smtClean="0">
                <a:solidFill>
                  <a:schemeClr val="tx1">
                    <a:lumMod val="95000"/>
                    <a:lumOff val="5000"/>
                  </a:schemeClr>
                </a:solidFill>
              </a:rPr>
              <a:t>System.out</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来进行人肉验证，必须使用 </a:t>
            </a:r>
            <a:r>
              <a:rPr lang="en-US" altLang="zh-CN" dirty="0" smtClean="0">
                <a:solidFill>
                  <a:schemeClr val="tx1">
                    <a:lumMod val="95000"/>
                    <a:lumOff val="5000"/>
                  </a:schemeClr>
                </a:solidFill>
              </a:rPr>
              <a:t>assert </a:t>
            </a:r>
            <a:r>
              <a:rPr lang="zh-CN" altLang="en-US" dirty="0" smtClean="0">
                <a:solidFill>
                  <a:schemeClr val="tx1">
                    <a:lumMod val="95000"/>
                    <a:lumOff val="5000"/>
                  </a:schemeClr>
                </a:solidFill>
              </a:rPr>
              <a:t>来验证。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备注：</a:t>
            </a:r>
            <a:r>
              <a:rPr lang="zh-CN" altLang="en-US" dirty="0">
                <a:solidFill>
                  <a:schemeClr val="tx1">
                    <a:lumMod val="95000"/>
                    <a:lumOff val="5000"/>
                  </a:schemeClr>
                </a:solidFill>
              </a:rPr>
              <a:t> </a:t>
            </a:r>
            <a:r>
              <a:rPr lang="en-US" altLang="zh-CN" dirty="0">
                <a:solidFill>
                  <a:schemeClr val="tx1">
                    <a:lumMod val="95000"/>
                    <a:lumOff val="5000"/>
                  </a:schemeClr>
                </a:solidFill>
              </a:rPr>
              <a:t>java</a:t>
            </a:r>
            <a:r>
              <a:rPr lang="zh-CN" altLang="en-US" dirty="0">
                <a:solidFill>
                  <a:schemeClr val="tx1">
                    <a:lumMod val="95000"/>
                    <a:lumOff val="5000"/>
                  </a:schemeClr>
                </a:solidFill>
              </a:rPr>
              <a:t>断言</a:t>
            </a:r>
            <a:r>
              <a:rPr lang="en-US" altLang="zh-CN" dirty="0">
                <a:solidFill>
                  <a:schemeClr val="tx1">
                    <a:lumMod val="95000"/>
                    <a:lumOff val="5000"/>
                  </a:schemeClr>
                </a:solidFill>
              </a:rPr>
              <a:t>assert</a:t>
            </a:r>
            <a:r>
              <a:rPr lang="zh-CN" altLang="en-US" dirty="0">
                <a:solidFill>
                  <a:schemeClr val="tx1">
                    <a:lumMod val="95000"/>
                    <a:lumOff val="5000"/>
                  </a:schemeClr>
                </a:solidFill>
              </a:rPr>
              <a:t>是</a:t>
            </a:r>
            <a:r>
              <a:rPr lang="en-US" altLang="zh-CN" dirty="0">
                <a:solidFill>
                  <a:schemeClr val="tx1">
                    <a:lumMod val="95000"/>
                    <a:lumOff val="5000"/>
                  </a:schemeClr>
                </a:solidFill>
              </a:rPr>
              <a:t>jdk1.4</a:t>
            </a:r>
            <a:r>
              <a:rPr lang="zh-CN" altLang="en-US" dirty="0">
                <a:solidFill>
                  <a:schemeClr val="tx1">
                    <a:lumMod val="95000"/>
                    <a:lumOff val="5000"/>
                  </a:schemeClr>
                </a:solidFill>
              </a:rPr>
              <a:t>引入的</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jvm</a:t>
            </a:r>
            <a:r>
              <a:rPr lang="zh-CN" altLang="en-US" dirty="0">
                <a:solidFill>
                  <a:schemeClr val="tx1">
                    <a:lumMod val="95000"/>
                    <a:lumOff val="5000"/>
                  </a:schemeClr>
                </a:solidFill>
              </a:rPr>
              <a:t>断言默认是关闭的</a:t>
            </a:r>
            <a:r>
              <a:rPr lang="zh-CN" altLang="en-US" dirty="0" smtClean="0">
                <a:solidFill>
                  <a:schemeClr val="tx1">
                    <a:lumMod val="95000"/>
                    <a:lumOff val="5000"/>
                  </a:schemeClr>
                </a:solidFill>
              </a:rPr>
              <a:t>。断言</a:t>
            </a:r>
            <a:r>
              <a:rPr lang="zh-CN" altLang="en-US" dirty="0">
                <a:solidFill>
                  <a:schemeClr val="tx1">
                    <a:lumMod val="95000"/>
                    <a:lumOff val="5000"/>
                  </a:schemeClr>
                </a:solidFill>
              </a:rPr>
              <a:t>可以局部开启的，如：父类禁止断言，而子类开启断言，所以一般说“</a:t>
            </a:r>
            <a:r>
              <a:rPr lang="zh-CN" altLang="en-US" b="1" dirty="0">
                <a:solidFill>
                  <a:schemeClr val="tx1">
                    <a:lumMod val="95000"/>
                    <a:lumOff val="5000"/>
                  </a:schemeClr>
                </a:solidFill>
              </a:rPr>
              <a:t>断言不具有继承性</a:t>
            </a:r>
            <a:r>
              <a:rPr lang="zh-CN" altLang="en-US" dirty="0">
                <a:solidFill>
                  <a:schemeClr val="tx1">
                    <a:lumMod val="95000"/>
                    <a:lumOff val="5000"/>
                  </a:schemeClr>
                </a:solidFill>
              </a:rPr>
              <a:t>”</a:t>
            </a:r>
            <a:r>
              <a:rPr lang="zh-CN" altLang="en-US" dirty="0" smtClean="0">
                <a:solidFill>
                  <a:schemeClr val="tx1">
                    <a:lumMod val="95000"/>
                    <a:lumOff val="5000"/>
                  </a:schemeClr>
                </a:solidFill>
              </a:rPr>
              <a:t>。</a:t>
            </a:r>
            <a:r>
              <a:rPr lang="zh-CN" altLang="en-US" b="1" dirty="0" smtClean="0">
                <a:solidFill>
                  <a:schemeClr val="tx1">
                    <a:lumMod val="95000"/>
                    <a:lumOff val="5000"/>
                  </a:schemeClr>
                </a:solidFill>
              </a:rPr>
              <a:t>断言</a:t>
            </a:r>
            <a:r>
              <a:rPr lang="zh-CN" altLang="en-US" b="1" dirty="0">
                <a:solidFill>
                  <a:schemeClr val="tx1">
                    <a:lumMod val="95000"/>
                    <a:lumOff val="5000"/>
                  </a:schemeClr>
                </a:solidFill>
              </a:rPr>
              <a:t>只适用复杂的调式过程</a:t>
            </a:r>
            <a:r>
              <a:rPr lang="zh-CN" altLang="en-US" b="1" dirty="0" smtClean="0">
                <a:solidFill>
                  <a:schemeClr val="tx1">
                    <a:lumMod val="95000"/>
                    <a:lumOff val="5000"/>
                  </a:schemeClr>
                </a:solidFill>
              </a:rPr>
              <a:t>。断言</a:t>
            </a:r>
            <a:r>
              <a:rPr lang="zh-CN" altLang="en-US" b="1" dirty="0">
                <a:solidFill>
                  <a:schemeClr val="tx1">
                    <a:lumMod val="95000"/>
                    <a:lumOff val="5000"/>
                  </a:schemeClr>
                </a:solidFill>
              </a:rPr>
              <a:t>一般用于程序执行结构的判断，千万不要让断言处理业务流程</a:t>
            </a:r>
            <a:r>
              <a:rPr lang="zh-CN" altLang="en-US" b="1" dirty="0" smtClean="0">
                <a:solidFill>
                  <a:schemeClr val="tx1">
                    <a:lumMod val="95000"/>
                    <a:lumOff val="5000"/>
                  </a:schemeClr>
                </a:solidFill>
              </a:rPr>
              <a:t>。</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保持单元测试的独立性。为了保证单元测试稳定可靠且便于维护，单元测试用例之间 决不能互相调用，也不能依赖执行的先后次序。 反例：</a:t>
            </a:r>
            <a:r>
              <a:rPr lang="en-US" altLang="zh-CN" dirty="0" smtClean="0">
                <a:solidFill>
                  <a:schemeClr val="tx1">
                    <a:lumMod val="95000"/>
                    <a:lumOff val="5000"/>
                  </a:schemeClr>
                </a:solidFill>
              </a:rPr>
              <a:t>method2 </a:t>
            </a:r>
            <a:r>
              <a:rPr lang="zh-CN" altLang="en-US" dirty="0" smtClean="0">
                <a:solidFill>
                  <a:schemeClr val="tx1">
                    <a:lumMod val="95000"/>
                    <a:lumOff val="5000"/>
                  </a:schemeClr>
                </a:solidFill>
              </a:rPr>
              <a:t>需要依赖 </a:t>
            </a:r>
            <a:r>
              <a:rPr lang="en-US" altLang="zh-CN" dirty="0" smtClean="0">
                <a:solidFill>
                  <a:schemeClr val="tx1">
                    <a:lumMod val="95000"/>
                    <a:lumOff val="5000"/>
                  </a:schemeClr>
                </a:solidFill>
              </a:rPr>
              <a:t>method1 </a:t>
            </a:r>
            <a:r>
              <a:rPr lang="zh-CN" altLang="en-US" dirty="0" smtClean="0">
                <a:solidFill>
                  <a:schemeClr val="tx1">
                    <a:lumMod val="95000"/>
                    <a:lumOff val="5000"/>
                  </a:schemeClr>
                </a:solidFill>
              </a:rPr>
              <a:t>的执行，将执行结果做为 </a:t>
            </a:r>
            <a:r>
              <a:rPr lang="en-US" altLang="zh-CN" dirty="0" smtClean="0">
                <a:solidFill>
                  <a:schemeClr val="tx1">
                    <a:lumMod val="95000"/>
                    <a:lumOff val="5000"/>
                  </a:schemeClr>
                </a:solidFill>
              </a:rPr>
              <a:t>method2 </a:t>
            </a:r>
            <a:r>
              <a:rPr lang="zh-CN" altLang="en-US" dirty="0" smtClean="0">
                <a:solidFill>
                  <a:schemeClr val="tx1">
                    <a:lumMod val="95000"/>
                    <a:lumOff val="5000"/>
                  </a:schemeClr>
                </a:solidFill>
              </a:rPr>
              <a:t>的输入。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单元测试是可以重复执行的，不能受到外界环境的影响。</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对于单元测试，要保证测试粒度足够小，有助于精确定位问题。单测粒度至多是类级 别，一般是方法级别。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说明：只有测试粒度小才能在出错时尽快定位到出错位置。单测不负责检查跨类或者跨系统的 交互逻辑，那是集成测试的领域。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核心业务、核心应用、核心模块的增量代码确保单元测试通过。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说明：新增代码及时补充单元测试，如果新增代码影响了原有单元测试，请及时修正。</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058804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十二</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单元测试</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5078313"/>
          </a:xfrm>
          <a:prstGeom prst="rect">
            <a:avLst/>
          </a:prstGeom>
          <a:noFill/>
        </p:spPr>
        <p:txBody>
          <a:bodyPr wrap="square" rtlCol="0">
            <a:spAutoFit/>
          </a:bodyPr>
          <a:lstStyle/>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单元测试代码必须写在如下工程目录：</a:t>
            </a:r>
            <a:r>
              <a:rPr lang="en-US" altLang="zh-CN" dirty="0" err="1" smtClean="0">
                <a:solidFill>
                  <a:schemeClr val="tx1">
                    <a:lumMod val="95000"/>
                    <a:lumOff val="5000"/>
                  </a:schemeClr>
                </a:solidFill>
              </a:rPr>
              <a:t>src</a:t>
            </a:r>
            <a:r>
              <a:rPr lang="en-US" altLang="zh-CN" dirty="0" smtClean="0">
                <a:solidFill>
                  <a:schemeClr val="tx1">
                    <a:lumMod val="95000"/>
                    <a:lumOff val="5000"/>
                  </a:schemeClr>
                </a:solidFill>
              </a:rPr>
              <a:t>/test/java</a:t>
            </a:r>
            <a:r>
              <a:rPr lang="zh-CN" altLang="en-US" dirty="0" smtClean="0">
                <a:solidFill>
                  <a:schemeClr val="tx1">
                    <a:lumMod val="95000"/>
                    <a:lumOff val="5000"/>
                  </a:schemeClr>
                </a:solidFill>
              </a:rPr>
              <a:t>，不允许写在业务代码目录下。 说明：源码构建时会跳过此目录，而单元测试框架默认是扫描此目录。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单元测试的基本目标：语句覆盖率达到 </a:t>
            </a:r>
            <a:r>
              <a:rPr lang="en-US" altLang="zh-CN" dirty="0" smtClean="0">
                <a:solidFill>
                  <a:schemeClr val="tx1">
                    <a:lumMod val="95000"/>
                    <a:lumOff val="5000"/>
                  </a:schemeClr>
                </a:solidFill>
              </a:rPr>
              <a:t>70%</a:t>
            </a:r>
            <a:r>
              <a:rPr lang="zh-CN" altLang="en-US" dirty="0" smtClean="0">
                <a:solidFill>
                  <a:schemeClr val="tx1">
                    <a:lumMod val="95000"/>
                    <a:lumOff val="5000"/>
                  </a:schemeClr>
                </a:solidFill>
              </a:rPr>
              <a:t>；核心模块的语句覆盖率和分支覆盖率都 要达到 </a:t>
            </a:r>
            <a:r>
              <a:rPr lang="en-US" altLang="zh-CN" dirty="0" smtClean="0">
                <a:solidFill>
                  <a:schemeClr val="tx1">
                    <a:lumMod val="95000"/>
                    <a:lumOff val="5000"/>
                  </a:schemeClr>
                </a:solidFill>
              </a:rPr>
              <a:t>100% </a:t>
            </a:r>
          </a:p>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编写单元测试代码遵守 </a:t>
            </a:r>
            <a:r>
              <a:rPr lang="en-US" altLang="zh-CN" dirty="0" smtClean="0">
                <a:solidFill>
                  <a:schemeClr val="tx1">
                    <a:lumMod val="95000"/>
                    <a:lumOff val="5000"/>
                  </a:schemeClr>
                </a:solidFill>
              </a:rPr>
              <a:t>BCDE </a:t>
            </a:r>
            <a:r>
              <a:rPr lang="zh-CN" altLang="en-US" dirty="0" smtClean="0">
                <a:solidFill>
                  <a:schemeClr val="tx1">
                    <a:lumMod val="95000"/>
                    <a:lumOff val="5000"/>
                  </a:schemeClr>
                </a:solidFill>
              </a:rPr>
              <a:t>原则，以保证被测试模块的交付质量。 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B</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Border</a:t>
            </a:r>
            <a:r>
              <a:rPr lang="zh-CN" altLang="en-US" dirty="0" smtClean="0">
                <a:solidFill>
                  <a:schemeClr val="tx1">
                    <a:lumMod val="95000"/>
                    <a:lumOff val="5000"/>
                  </a:schemeClr>
                </a:solidFill>
              </a:rPr>
              <a:t>，边界值测试，包括循环边界、特殊取值、特殊时间点、数据顺序等。 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C</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Correct</a:t>
            </a:r>
            <a:r>
              <a:rPr lang="zh-CN" altLang="en-US" dirty="0" smtClean="0">
                <a:solidFill>
                  <a:schemeClr val="tx1">
                    <a:lumMod val="95000"/>
                    <a:lumOff val="5000"/>
                  </a:schemeClr>
                </a:solidFill>
              </a:rPr>
              <a:t>，正确的输入，并得到预期的结果。 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D</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Design</a:t>
            </a:r>
            <a:r>
              <a:rPr lang="zh-CN" altLang="en-US" dirty="0" smtClean="0">
                <a:solidFill>
                  <a:schemeClr val="tx1">
                    <a:lumMod val="95000"/>
                    <a:lumOff val="5000"/>
                  </a:schemeClr>
                </a:solidFill>
              </a:rPr>
              <a:t>，与设计文档相结合，来编写单元测试。 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E</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Error</a:t>
            </a:r>
            <a:r>
              <a:rPr lang="zh-CN" altLang="en-US" dirty="0" smtClean="0">
                <a:solidFill>
                  <a:schemeClr val="tx1">
                    <a:lumMod val="95000"/>
                    <a:lumOff val="5000"/>
                  </a:schemeClr>
                </a:solidFill>
              </a:rPr>
              <a:t>，强制错误信息输入（如：非法数据、异常流程、非业务允许输入等），并得 到预期的结果。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对于数据库相关的查询，更新，删除等操作，不能假设数据库里的数据是存在的， 或者直接操作数据库把数据插入进去，请使用程序插入或者导入数据的方式来准备数据。 反例：删除某一行数据的单元测试，在数据库中，先直接手动增加一行作为删除目标，但是这 一行新增数据并不符合业务插入规则，导致测试结果异常。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11.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和数据库相关的单元测试，可以设定自动回滚机制，不给数据库造成脏数据。或者 对单元测试产生的数据有明确的前后缀标识。 正例：在 </a:t>
            </a:r>
            <a:r>
              <a:rPr lang="en-US" altLang="zh-CN" dirty="0" smtClean="0">
                <a:solidFill>
                  <a:schemeClr val="tx1">
                    <a:lumMod val="95000"/>
                    <a:lumOff val="5000"/>
                  </a:schemeClr>
                </a:solidFill>
              </a:rPr>
              <a:t>RDC </a:t>
            </a:r>
            <a:r>
              <a:rPr lang="zh-CN" altLang="en-US" dirty="0" smtClean="0">
                <a:solidFill>
                  <a:schemeClr val="tx1">
                    <a:lumMod val="95000"/>
                    <a:lumOff val="5000"/>
                  </a:schemeClr>
                </a:solidFill>
              </a:rPr>
              <a:t>内部单元测试中，使用 </a:t>
            </a:r>
            <a:r>
              <a:rPr lang="en-US" altLang="zh-CN" dirty="0" smtClean="0">
                <a:solidFill>
                  <a:schemeClr val="tx1">
                    <a:lumMod val="95000"/>
                    <a:lumOff val="5000"/>
                  </a:schemeClr>
                </a:solidFill>
              </a:rPr>
              <a:t>RDC_UNIT_TEST_</a:t>
            </a:r>
            <a:r>
              <a:rPr lang="zh-CN" altLang="en-US" dirty="0" smtClean="0">
                <a:solidFill>
                  <a:schemeClr val="tx1">
                    <a:lumMod val="95000"/>
                    <a:lumOff val="5000"/>
                  </a:schemeClr>
                </a:solidFill>
              </a:rPr>
              <a:t>的前缀标识数据。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12.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对于不可测的代码建议做必要的重构，使代码变得可测，避免为了达到测试要求而 书写不规范测试代码。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13.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在设计评审阶段，开发人员需要和测试人员一起确定单元测试范围，单元测试最好 覆盖所有测试用例。</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1326096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十二</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单元测试</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268415"/>
            <a:ext cx="11351623" cy="3139321"/>
          </a:xfrm>
          <a:prstGeom prst="rect">
            <a:avLst/>
          </a:prstGeom>
          <a:noFill/>
        </p:spPr>
        <p:txBody>
          <a:bodyPr wrap="square" rtlCol="0">
            <a:spAutoFit/>
          </a:bodyPr>
          <a:lstStyle/>
          <a:p>
            <a:r>
              <a:rPr lang="en-US" altLang="zh-CN" dirty="0" smtClean="0">
                <a:solidFill>
                  <a:schemeClr val="tx1">
                    <a:lumMod val="95000"/>
                    <a:lumOff val="5000"/>
                  </a:schemeClr>
                </a:solidFill>
              </a:rPr>
              <a:t>14.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单元测试作为一种质量保障手段，不建议项目发布后补充单元测试用例，建议在项 目提测前完成单元测试。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15.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为了更方便地进行单元测试，业务代码应避免以下情况： 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构造方法中做的事情过多。 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存在过多的全局变量和静态方法。 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存在过多的外部依赖。 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存在过多的条件语句。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说明：多层条件语句建议使用卫语句、策略模式、状态模式等方式重构。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16. 【</a:t>
            </a:r>
            <a:r>
              <a:rPr lang="zh-CN" altLang="en-US" dirty="0" smtClean="0">
                <a:solidFill>
                  <a:schemeClr val="tx1">
                    <a:lumMod val="95000"/>
                    <a:lumOff val="5000"/>
                  </a:schemeClr>
                </a:solidFill>
              </a:rPr>
              <a:t>参考</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不要对单元测试存在如下误解：  那是测试同学干的事情。本文是开发手册，凡是本文内容都是与开发同学强相关的。  单元测试代码是多余的。汽车的整体功能与各单元部件的测试正常与否是强相关的。  单元测试代码不需要维护。一年半载后，那么单元测试几乎处于废弃状态。</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270637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smtClean="0">
                <a:solidFill>
                  <a:schemeClr val="tx2"/>
                </a:solidFill>
                <a:latin typeface="Calibri" panose="020F0502020204030204" pitchFamily="34" charset="0"/>
                <a:ea typeface="微软雅黑" panose="020B0503020204020204" pitchFamily="34" charset="-122"/>
              </a:rPr>
              <a:t>十三</a:t>
            </a:r>
            <a:r>
              <a:rPr lang="en-US" altLang="zh-CN" sz="2800" b="1" dirty="0" smtClean="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安全规约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31073" y="936945"/>
            <a:ext cx="11351623" cy="5909310"/>
          </a:xfrm>
          <a:prstGeom prst="rect">
            <a:avLst/>
          </a:prstGeom>
          <a:noFill/>
        </p:spPr>
        <p:txBody>
          <a:bodyPr wrap="square" rtlCol="0">
            <a:spAutoFit/>
          </a:bodyPr>
          <a:lstStyle/>
          <a:p>
            <a:r>
              <a:rPr lang="en-US" altLang="zh-CN" dirty="0" smtClean="0">
                <a:solidFill>
                  <a:schemeClr val="tx1">
                    <a:lumMod val="95000"/>
                    <a:lumOff val="5000"/>
                  </a:schemeClr>
                </a:solidFill>
                <a:latin typeface="+mn-ea"/>
              </a:rPr>
              <a:t>1.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隶属于用户个人的页面或者功能必须进行权限控制校验。 说明：防止没有做权限校验就可随意访问、修改、删除别人的数据，比如查看他人的私信 内容、修改他人的订单。 </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2.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用户敏感数据禁止直接展示，必须对展示数据进行脱敏。 说明：查看个人手机号码会显示成</a:t>
            </a:r>
            <a:r>
              <a:rPr lang="en-US" altLang="zh-CN" dirty="0" smtClean="0">
                <a:solidFill>
                  <a:schemeClr val="tx1">
                    <a:lumMod val="95000"/>
                    <a:lumOff val="5000"/>
                  </a:schemeClr>
                </a:solidFill>
                <a:latin typeface="+mn-ea"/>
              </a:rPr>
              <a:t>:158****9119</a:t>
            </a:r>
            <a:r>
              <a:rPr lang="zh-CN" altLang="en-US" dirty="0" smtClean="0">
                <a:solidFill>
                  <a:schemeClr val="tx1">
                    <a:lumMod val="95000"/>
                    <a:lumOff val="5000"/>
                  </a:schemeClr>
                </a:solidFill>
                <a:latin typeface="+mn-ea"/>
              </a:rPr>
              <a:t>，隐藏中间 </a:t>
            </a:r>
            <a:r>
              <a:rPr lang="en-US" altLang="zh-CN" dirty="0" smtClean="0">
                <a:solidFill>
                  <a:schemeClr val="tx1">
                    <a:lumMod val="95000"/>
                    <a:lumOff val="5000"/>
                  </a:schemeClr>
                </a:solidFill>
                <a:latin typeface="+mn-ea"/>
              </a:rPr>
              <a:t>4 </a:t>
            </a:r>
            <a:r>
              <a:rPr lang="zh-CN" altLang="en-US" dirty="0" smtClean="0">
                <a:solidFill>
                  <a:schemeClr val="tx1">
                    <a:lumMod val="95000"/>
                    <a:lumOff val="5000"/>
                  </a:schemeClr>
                </a:solidFill>
                <a:latin typeface="+mn-ea"/>
              </a:rPr>
              <a:t>位，防止隐私泄露。（</a:t>
            </a:r>
            <a:r>
              <a:rPr lang="en-US" altLang="zh-CN" dirty="0" err="1" smtClean="0">
                <a:solidFill>
                  <a:schemeClr val="tx1">
                    <a:lumMod val="95000"/>
                    <a:lumOff val="5000"/>
                  </a:schemeClr>
                </a:solidFill>
                <a:latin typeface="+mn-ea"/>
              </a:rPr>
              <a:t>informationcal</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3.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用户输入的 </a:t>
            </a:r>
            <a:r>
              <a:rPr lang="en-US" altLang="zh-CN" dirty="0" smtClean="0">
                <a:solidFill>
                  <a:schemeClr val="tx1">
                    <a:lumMod val="95000"/>
                    <a:lumOff val="5000"/>
                  </a:schemeClr>
                </a:solidFill>
                <a:latin typeface="+mn-ea"/>
              </a:rPr>
              <a:t>SQL </a:t>
            </a:r>
            <a:r>
              <a:rPr lang="zh-CN" altLang="en-US" dirty="0" smtClean="0">
                <a:solidFill>
                  <a:schemeClr val="tx1">
                    <a:lumMod val="95000"/>
                    <a:lumOff val="5000"/>
                  </a:schemeClr>
                </a:solidFill>
                <a:latin typeface="+mn-ea"/>
              </a:rPr>
              <a:t>参数严格使用参数绑定或者 </a:t>
            </a:r>
            <a:r>
              <a:rPr lang="en-US" altLang="zh-CN" dirty="0" smtClean="0">
                <a:solidFill>
                  <a:schemeClr val="tx1">
                    <a:lumMod val="95000"/>
                    <a:lumOff val="5000"/>
                  </a:schemeClr>
                </a:solidFill>
                <a:latin typeface="+mn-ea"/>
              </a:rPr>
              <a:t>METADATA </a:t>
            </a:r>
            <a:r>
              <a:rPr lang="zh-CN" altLang="en-US" dirty="0" smtClean="0">
                <a:solidFill>
                  <a:schemeClr val="tx1">
                    <a:lumMod val="95000"/>
                    <a:lumOff val="5000"/>
                  </a:schemeClr>
                </a:solidFill>
                <a:latin typeface="+mn-ea"/>
              </a:rPr>
              <a:t>字段值限定，防止 </a:t>
            </a:r>
            <a:r>
              <a:rPr lang="en-US" altLang="zh-CN" dirty="0" smtClean="0">
                <a:solidFill>
                  <a:schemeClr val="tx1">
                    <a:lumMod val="95000"/>
                    <a:lumOff val="5000"/>
                  </a:schemeClr>
                </a:solidFill>
                <a:latin typeface="+mn-ea"/>
              </a:rPr>
              <a:t>SQL </a:t>
            </a:r>
            <a:r>
              <a:rPr lang="zh-CN" altLang="en-US" dirty="0" smtClean="0">
                <a:solidFill>
                  <a:schemeClr val="tx1">
                    <a:lumMod val="95000"/>
                    <a:lumOff val="5000"/>
                  </a:schemeClr>
                </a:solidFill>
                <a:latin typeface="+mn-ea"/>
              </a:rPr>
              <a:t>注入， 禁止字符串拼接 </a:t>
            </a:r>
            <a:r>
              <a:rPr lang="en-US" altLang="zh-CN" dirty="0" smtClean="0">
                <a:solidFill>
                  <a:schemeClr val="tx1">
                    <a:lumMod val="95000"/>
                    <a:lumOff val="5000"/>
                  </a:schemeClr>
                </a:solidFill>
                <a:latin typeface="+mn-ea"/>
              </a:rPr>
              <a:t>SQL </a:t>
            </a:r>
            <a:r>
              <a:rPr lang="zh-CN" altLang="en-US" dirty="0" smtClean="0">
                <a:solidFill>
                  <a:schemeClr val="tx1">
                    <a:lumMod val="95000"/>
                    <a:lumOff val="5000"/>
                  </a:schemeClr>
                </a:solidFill>
                <a:latin typeface="+mn-ea"/>
              </a:rPr>
              <a:t>访问数据库。 </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4.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用户请求传入的任何参数必须做有效性验证。 </a:t>
            </a:r>
            <a:endParaRPr lang="en-US" altLang="zh-CN" dirty="0" smtClean="0">
              <a:solidFill>
                <a:schemeClr val="tx1">
                  <a:lumMod val="95000"/>
                  <a:lumOff val="5000"/>
                </a:schemeClr>
              </a:solidFill>
              <a:latin typeface="+mn-ea"/>
            </a:endParaRPr>
          </a:p>
          <a:p>
            <a:r>
              <a:rPr lang="zh-CN" altLang="en-US" dirty="0" smtClean="0">
                <a:solidFill>
                  <a:schemeClr val="tx1">
                    <a:lumMod val="95000"/>
                    <a:lumOff val="5000"/>
                  </a:schemeClr>
                </a:solidFill>
                <a:latin typeface="+mn-ea"/>
              </a:rPr>
              <a:t>说明：忽略参数校验可能导致： </a:t>
            </a:r>
            <a:r>
              <a:rPr lang="en-US" altLang="zh-CN" dirty="0" smtClean="0">
                <a:solidFill>
                  <a:schemeClr val="tx1">
                    <a:lumMod val="95000"/>
                    <a:lumOff val="5000"/>
                  </a:schemeClr>
                </a:solidFill>
                <a:latin typeface="+mn-ea"/>
              </a:rPr>
              <a:t>page size </a:t>
            </a:r>
            <a:r>
              <a:rPr lang="zh-CN" altLang="en-US" dirty="0" smtClean="0">
                <a:solidFill>
                  <a:schemeClr val="tx1">
                    <a:lumMod val="95000"/>
                    <a:lumOff val="5000"/>
                  </a:schemeClr>
                </a:solidFill>
                <a:latin typeface="+mn-ea"/>
              </a:rPr>
              <a:t>过大导致内存溢出、恶意 </a:t>
            </a:r>
            <a:r>
              <a:rPr lang="en-US" altLang="zh-CN" dirty="0" smtClean="0">
                <a:solidFill>
                  <a:schemeClr val="tx1">
                    <a:lumMod val="95000"/>
                    <a:lumOff val="5000"/>
                  </a:schemeClr>
                </a:solidFill>
                <a:latin typeface="+mn-ea"/>
              </a:rPr>
              <a:t>order by </a:t>
            </a:r>
            <a:r>
              <a:rPr lang="zh-CN" altLang="en-US" dirty="0" smtClean="0">
                <a:solidFill>
                  <a:schemeClr val="tx1">
                    <a:lumMod val="95000"/>
                    <a:lumOff val="5000"/>
                  </a:schemeClr>
                </a:solidFill>
                <a:latin typeface="+mn-ea"/>
              </a:rPr>
              <a:t>导致数据库慢查询 、任意重定向、</a:t>
            </a:r>
            <a:r>
              <a:rPr lang="en-US" altLang="zh-CN" dirty="0" smtClean="0">
                <a:solidFill>
                  <a:schemeClr val="tx1">
                    <a:lumMod val="95000"/>
                    <a:lumOff val="5000"/>
                  </a:schemeClr>
                </a:solidFill>
                <a:latin typeface="+mn-ea"/>
              </a:rPr>
              <a:t>SQL </a:t>
            </a:r>
            <a:r>
              <a:rPr lang="zh-CN" altLang="en-US" dirty="0" smtClean="0">
                <a:solidFill>
                  <a:schemeClr val="tx1">
                    <a:lumMod val="95000"/>
                    <a:lumOff val="5000"/>
                  </a:schemeClr>
                </a:solidFill>
                <a:latin typeface="+mn-ea"/>
              </a:rPr>
              <a:t>注入 、反序列化注入 </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5.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禁止向 </a:t>
            </a:r>
            <a:r>
              <a:rPr lang="en-US" altLang="zh-CN" dirty="0" smtClean="0">
                <a:solidFill>
                  <a:schemeClr val="tx1">
                    <a:lumMod val="95000"/>
                    <a:lumOff val="5000"/>
                  </a:schemeClr>
                </a:solidFill>
                <a:latin typeface="+mn-ea"/>
              </a:rPr>
              <a:t>HTML </a:t>
            </a:r>
            <a:r>
              <a:rPr lang="zh-CN" altLang="en-US" dirty="0" smtClean="0">
                <a:solidFill>
                  <a:schemeClr val="tx1">
                    <a:lumMod val="95000"/>
                    <a:lumOff val="5000"/>
                  </a:schemeClr>
                </a:solidFill>
                <a:latin typeface="+mn-ea"/>
              </a:rPr>
              <a:t>页面输出未经安全过滤或未正确转义的用户数据。 </a:t>
            </a:r>
            <a:endParaRPr lang="en-US" altLang="zh-CN" dirty="0" smtClean="0">
              <a:solidFill>
                <a:schemeClr val="tx1">
                  <a:lumMod val="95000"/>
                  <a:lumOff val="5000"/>
                </a:schemeClr>
              </a:solidFill>
              <a:latin typeface="+mn-ea"/>
            </a:endParaRPr>
          </a:p>
          <a:p>
            <a:r>
              <a:rPr lang="zh-CN" altLang="en-US" dirty="0" smtClean="0">
                <a:solidFill>
                  <a:schemeClr val="tx1">
                    <a:lumMod val="95000"/>
                    <a:lumOff val="5000"/>
                  </a:schemeClr>
                </a:solidFill>
                <a:latin typeface="+mn-ea"/>
              </a:rPr>
              <a:t>备注：输出</a:t>
            </a:r>
            <a:r>
              <a:rPr lang="zh-CN" altLang="en-US" dirty="0">
                <a:solidFill>
                  <a:schemeClr val="tx1">
                    <a:lumMod val="95000"/>
                    <a:lumOff val="5000"/>
                  </a:schemeClr>
                </a:solidFill>
                <a:latin typeface="+mn-ea"/>
              </a:rPr>
              <a:t>的数据一定都是干货</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别整一些有的没的</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在对象以及一些零落的数据等一定进行安全扫描以及字符串的转义等</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别你给页面传输一个字符串直接把页面整崩溃了</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还有就是</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把你的互联网注册用户名统一使用</a:t>
            </a:r>
            <a:r>
              <a:rPr lang="en-US" altLang="zh-CN" dirty="0">
                <a:solidFill>
                  <a:schemeClr val="tx1">
                    <a:lumMod val="95000"/>
                    <a:lumOff val="5000"/>
                  </a:schemeClr>
                </a:solidFill>
                <a:latin typeface="+mn-ea"/>
              </a:rPr>
              <a:t>"null"</a:t>
            </a:r>
            <a:r>
              <a:rPr lang="zh-CN" altLang="en-US" dirty="0">
                <a:solidFill>
                  <a:schemeClr val="tx1">
                    <a:lumMod val="95000"/>
                    <a:lumOff val="5000"/>
                  </a:schemeClr>
                </a:solidFill>
                <a:latin typeface="+mn-ea"/>
              </a:rPr>
              <a:t>这个字符串</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你总能发现</a:t>
            </a:r>
            <a:r>
              <a:rPr lang="en-US" altLang="zh-CN" dirty="0">
                <a:solidFill>
                  <a:schemeClr val="tx1">
                    <a:lumMod val="95000"/>
                    <a:lumOff val="5000"/>
                  </a:schemeClr>
                </a:solidFill>
                <a:latin typeface="+mn-ea"/>
              </a:rPr>
              <a:t>bug</a:t>
            </a:r>
          </a:p>
          <a:p>
            <a:r>
              <a:rPr lang="en-US" altLang="zh-CN" dirty="0" smtClean="0">
                <a:solidFill>
                  <a:schemeClr val="tx1">
                    <a:lumMod val="95000"/>
                    <a:lumOff val="5000"/>
                  </a:schemeClr>
                </a:solidFill>
                <a:latin typeface="+mn-ea"/>
              </a:rPr>
              <a:t>6.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表单、</a:t>
            </a:r>
            <a:r>
              <a:rPr lang="en-US" altLang="zh-CN" dirty="0" smtClean="0">
                <a:solidFill>
                  <a:schemeClr val="tx1">
                    <a:lumMod val="95000"/>
                    <a:lumOff val="5000"/>
                  </a:schemeClr>
                </a:solidFill>
                <a:latin typeface="+mn-ea"/>
              </a:rPr>
              <a:t>AJAX </a:t>
            </a:r>
            <a:r>
              <a:rPr lang="zh-CN" altLang="en-US" dirty="0" smtClean="0">
                <a:solidFill>
                  <a:schemeClr val="tx1">
                    <a:lumMod val="95000"/>
                    <a:lumOff val="5000"/>
                  </a:schemeClr>
                </a:solidFill>
                <a:latin typeface="+mn-ea"/>
              </a:rPr>
              <a:t>提交必须执行 </a:t>
            </a:r>
            <a:r>
              <a:rPr lang="en-US" altLang="zh-CN" dirty="0" smtClean="0">
                <a:solidFill>
                  <a:schemeClr val="tx1">
                    <a:lumMod val="95000"/>
                    <a:lumOff val="5000"/>
                  </a:schemeClr>
                </a:solidFill>
                <a:latin typeface="+mn-ea"/>
              </a:rPr>
              <a:t>CSRF </a:t>
            </a:r>
            <a:r>
              <a:rPr lang="zh-CN" altLang="en-US" dirty="0" smtClean="0">
                <a:solidFill>
                  <a:schemeClr val="tx1">
                    <a:lumMod val="95000"/>
                    <a:lumOff val="5000"/>
                  </a:schemeClr>
                </a:solidFill>
                <a:latin typeface="+mn-ea"/>
              </a:rPr>
              <a:t>安全过滤。 </a:t>
            </a:r>
            <a:endParaRPr lang="en-US" altLang="zh-CN" dirty="0" smtClean="0">
              <a:solidFill>
                <a:schemeClr val="tx1">
                  <a:lumMod val="95000"/>
                  <a:lumOff val="5000"/>
                </a:schemeClr>
              </a:solidFill>
              <a:latin typeface="+mn-ea"/>
            </a:endParaRPr>
          </a:p>
          <a:p>
            <a:r>
              <a:rPr lang="zh-CN" altLang="en-US" dirty="0" smtClean="0">
                <a:solidFill>
                  <a:schemeClr val="tx1">
                    <a:lumMod val="95000"/>
                    <a:lumOff val="5000"/>
                  </a:schemeClr>
                </a:solidFill>
                <a:latin typeface="+mn-ea"/>
              </a:rPr>
              <a:t>说明：</a:t>
            </a:r>
            <a:r>
              <a:rPr lang="en-US" altLang="zh-CN" dirty="0" smtClean="0">
                <a:solidFill>
                  <a:schemeClr val="tx1">
                    <a:lumMod val="95000"/>
                    <a:lumOff val="5000"/>
                  </a:schemeClr>
                </a:solidFill>
                <a:latin typeface="+mn-ea"/>
              </a:rPr>
              <a:t>CSRF(Cross-site request forgery)</a:t>
            </a:r>
            <a:r>
              <a:rPr lang="zh-CN" altLang="en-US" dirty="0" smtClean="0">
                <a:solidFill>
                  <a:schemeClr val="tx1">
                    <a:lumMod val="95000"/>
                    <a:lumOff val="5000"/>
                  </a:schemeClr>
                </a:solidFill>
                <a:latin typeface="+mn-ea"/>
              </a:rPr>
              <a:t>跨站请求伪造是一类常见编程漏洞。对于存在 </a:t>
            </a:r>
            <a:r>
              <a:rPr lang="en-US" altLang="zh-CN" dirty="0" smtClean="0">
                <a:solidFill>
                  <a:schemeClr val="tx1">
                    <a:lumMod val="95000"/>
                    <a:lumOff val="5000"/>
                  </a:schemeClr>
                </a:solidFill>
                <a:latin typeface="+mn-ea"/>
              </a:rPr>
              <a:t>CSRF </a:t>
            </a:r>
            <a:r>
              <a:rPr lang="zh-CN" altLang="en-US" dirty="0" smtClean="0">
                <a:solidFill>
                  <a:schemeClr val="tx1">
                    <a:lumMod val="95000"/>
                    <a:lumOff val="5000"/>
                  </a:schemeClr>
                </a:solidFill>
                <a:latin typeface="+mn-ea"/>
              </a:rPr>
              <a:t>漏洞的应用</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网站，攻击者可以事先构造好 </a:t>
            </a:r>
            <a:r>
              <a:rPr lang="en-US" altLang="zh-CN" dirty="0" smtClean="0">
                <a:solidFill>
                  <a:schemeClr val="tx1">
                    <a:lumMod val="95000"/>
                    <a:lumOff val="5000"/>
                  </a:schemeClr>
                </a:solidFill>
                <a:latin typeface="+mn-ea"/>
              </a:rPr>
              <a:t>URL</a:t>
            </a:r>
            <a:r>
              <a:rPr lang="zh-CN" altLang="en-US" dirty="0" smtClean="0">
                <a:solidFill>
                  <a:schemeClr val="tx1">
                    <a:lumMod val="95000"/>
                    <a:lumOff val="5000"/>
                  </a:schemeClr>
                </a:solidFill>
                <a:latin typeface="+mn-ea"/>
              </a:rPr>
              <a:t>，只要受害者用户一访问，后台便在用户不知情情况下对数据库中用户参数进行相应修改。 </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7. 【</a:t>
            </a:r>
            <a:r>
              <a:rPr lang="zh-CN" altLang="en-US" dirty="0" smtClean="0">
                <a:solidFill>
                  <a:schemeClr val="tx1">
                    <a:lumMod val="95000"/>
                    <a:lumOff val="5000"/>
                  </a:schemeClr>
                </a:solidFill>
                <a:latin typeface="+mn-ea"/>
              </a:rPr>
              <a:t>强制</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在使用平台资源，譬如短信、邮件、电话、下单、支付，必须实现正确的防重放限制， 如数量限制、疲劳度控制、验证码校验，避免被滥刷、资损。 说明：如注册时发送验证码到手机，如果没有限制次数和频率，那么可以利用此功能骚扰到其 它用户，并造成短信平台资源浪费。 </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8. 【</a:t>
            </a:r>
            <a:r>
              <a:rPr lang="zh-CN" altLang="en-US" dirty="0" smtClean="0">
                <a:solidFill>
                  <a:schemeClr val="tx1">
                    <a:lumMod val="95000"/>
                    <a:lumOff val="5000"/>
                  </a:schemeClr>
                </a:solidFill>
                <a:latin typeface="+mn-ea"/>
              </a:rPr>
              <a:t>推荐</a:t>
            </a:r>
            <a:r>
              <a:rPr lang="en-US" altLang="zh-CN" dirty="0" smtClean="0">
                <a:solidFill>
                  <a:schemeClr val="tx1">
                    <a:lumMod val="95000"/>
                    <a:lumOff val="5000"/>
                  </a:schemeClr>
                </a:solidFill>
                <a:latin typeface="+mn-ea"/>
              </a:rPr>
              <a:t>】</a:t>
            </a:r>
            <a:r>
              <a:rPr lang="zh-CN" altLang="en-US" dirty="0" smtClean="0">
                <a:solidFill>
                  <a:schemeClr val="tx1">
                    <a:lumMod val="95000"/>
                    <a:lumOff val="5000"/>
                  </a:schemeClr>
                </a:solidFill>
                <a:latin typeface="+mn-ea"/>
              </a:rPr>
              <a:t>发贴、评论、发送即时消息等用户生成内容的场景必须实现防刷、文本内容违禁词过 滤等风控策略。</a:t>
            </a:r>
            <a:endParaRPr lang="zh-CN" altLang="en-US" dirty="0">
              <a:solidFill>
                <a:schemeClr val="tx1">
                  <a:lumMod val="95000"/>
                  <a:lumOff val="5000"/>
                </a:schemeClr>
              </a:solidFill>
              <a:latin typeface="+mn-ea"/>
            </a:endParaRPr>
          </a:p>
        </p:txBody>
      </p:sp>
    </p:spTree>
    <p:extLst>
      <p:ext uri="{BB962C8B-B14F-4D97-AF65-F5344CB8AC3E}">
        <p14:creationId xmlns:p14="http://schemas.microsoft.com/office/powerpoint/2010/main" val="1158584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一</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命名风格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31075" y="967970"/>
            <a:ext cx="11351623" cy="6186309"/>
          </a:xfrm>
          <a:prstGeom prst="rect">
            <a:avLst/>
          </a:prstGeom>
          <a:noFill/>
        </p:spPr>
        <p:txBody>
          <a:bodyPr wrap="square" rtlCol="0">
            <a:spAutoFit/>
          </a:bodyPr>
          <a:lstStyle/>
          <a:p>
            <a:r>
              <a:rPr lang="en-US" altLang="zh-CN" dirty="0" smtClean="0">
                <a:solidFill>
                  <a:schemeClr val="tx1">
                    <a:lumMod val="95000"/>
                    <a:lumOff val="5000"/>
                  </a:schemeClr>
                </a:solidFill>
              </a:rPr>
              <a:t>6.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抽象类命名使用 </a:t>
            </a:r>
            <a:r>
              <a:rPr lang="en-US" altLang="zh-CN" dirty="0" smtClean="0">
                <a:solidFill>
                  <a:schemeClr val="tx1">
                    <a:lumMod val="95000"/>
                    <a:lumOff val="5000"/>
                  </a:schemeClr>
                </a:solidFill>
              </a:rPr>
              <a:t>Abstract </a:t>
            </a:r>
            <a:r>
              <a:rPr lang="zh-CN" altLang="en-US" dirty="0" smtClean="0">
                <a:solidFill>
                  <a:schemeClr val="tx1">
                    <a:lumMod val="95000"/>
                    <a:lumOff val="5000"/>
                  </a:schemeClr>
                </a:solidFill>
              </a:rPr>
              <a:t>或 </a:t>
            </a:r>
            <a:r>
              <a:rPr lang="en-US" altLang="zh-CN" dirty="0" smtClean="0">
                <a:solidFill>
                  <a:schemeClr val="tx1">
                    <a:lumMod val="95000"/>
                    <a:lumOff val="5000"/>
                  </a:schemeClr>
                </a:solidFill>
              </a:rPr>
              <a:t>Base </a:t>
            </a:r>
            <a:r>
              <a:rPr lang="zh-CN" altLang="en-US" dirty="0" smtClean="0">
                <a:solidFill>
                  <a:schemeClr val="tx1">
                    <a:lumMod val="95000"/>
                    <a:lumOff val="5000"/>
                  </a:schemeClr>
                </a:solidFill>
              </a:rPr>
              <a:t>开头；异常类命名使用 </a:t>
            </a:r>
            <a:r>
              <a:rPr lang="en-US" altLang="zh-CN" dirty="0" smtClean="0">
                <a:solidFill>
                  <a:schemeClr val="tx1">
                    <a:lumMod val="95000"/>
                    <a:lumOff val="5000"/>
                  </a:schemeClr>
                </a:solidFill>
              </a:rPr>
              <a:t>Exception </a:t>
            </a:r>
            <a:r>
              <a:rPr lang="zh-CN" altLang="en-US" dirty="0" smtClean="0">
                <a:solidFill>
                  <a:schemeClr val="tx1">
                    <a:lumMod val="95000"/>
                    <a:lumOff val="5000"/>
                  </a:schemeClr>
                </a:solidFill>
              </a:rPr>
              <a:t>结尾；测试类 命名以它要测试的类的名称开始，以 </a:t>
            </a:r>
            <a:r>
              <a:rPr lang="en-US" altLang="zh-CN" dirty="0" smtClean="0">
                <a:solidFill>
                  <a:schemeClr val="tx1">
                    <a:lumMod val="95000"/>
                    <a:lumOff val="5000"/>
                  </a:schemeClr>
                </a:solidFill>
              </a:rPr>
              <a:t>Test </a:t>
            </a:r>
            <a:r>
              <a:rPr lang="zh-CN" altLang="en-US" dirty="0" smtClean="0">
                <a:solidFill>
                  <a:schemeClr val="tx1">
                    <a:lumMod val="95000"/>
                    <a:lumOff val="5000"/>
                  </a:schemeClr>
                </a:solidFill>
              </a:rPr>
              <a:t>结尾。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AbstractService</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CommonException</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DemoTest</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7.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中括号是数组类型的一部分，数组定义如下：</a:t>
            </a:r>
            <a:r>
              <a:rPr lang="en-US" altLang="zh-CN" dirty="0" smtClean="0">
                <a:solidFill>
                  <a:schemeClr val="tx1">
                    <a:lumMod val="95000"/>
                    <a:lumOff val="5000"/>
                  </a:schemeClr>
                </a:solidFill>
              </a:rPr>
              <a:t>String[] args; </a:t>
            </a:r>
          </a:p>
          <a:p>
            <a:r>
              <a:rPr lang="zh-CN" altLang="en-US" dirty="0" smtClean="0">
                <a:solidFill>
                  <a:schemeClr val="tx1">
                    <a:lumMod val="95000"/>
                    <a:lumOff val="5000"/>
                  </a:schemeClr>
                </a:solidFill>
              </a:rPr>
              <a:t>反例：使用 </a:t>
            </a:r>
            <a:r>
              <a:rPr lang="en-US" altLang="zh-CN" dirty="0" smtClean="0">
                <a:solidFill>
                  <a:schemeClr val="tx1">
                    <a:lumMod val="95000"/>
                    <a:lumOff val="5000"/>
                  </a:schemeClr>
                </a:solidFill>
              </a:rPr>
              <a:t>String args[]</a:t>
            </a:r>
            <a:r>
              <a:rPr lang="zh-CN" altLang="en-US" dirty="0" smtClean="0">
                <a:solidFill>
                  <a:schemeClr val="tx1">
                    <a:lumMod val="95000"/>
                    <a:lumOff val="5000"/>
                  </a:schemeClr>
                </a:solidFill>
              </a:rPr>
              <a:t>的方式来定义。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8.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】POJO </a:t>
            </a:r>
            <a:r>
              <a:rPr lang="zh-CN" altLang="en-US" dirty="0" smtClean="0">
                <a:solidFill>
                  <a:schemeClr val="tx1">
                    <a:lumMod val="95000"/>
                    <a:lumOff val="5000"/>
                  </a:schemeClr>
                </a:solidFill>
              </a:rPr>
              <a:t>类中布尔类型的变量，都不要加 </a:t>
            </a:r>
            <a:r>
              <a:rPr lang="en-US" altLang="zh-CN" dirty="0" smtClean="0">
                <a:solidFill>
                  <a:schemeClr val="tx1">
                    <a:lumMod val="95000"/>
                    <a:lumOff val="5000"/>
                  </a:schemeClr>
                </a:solidFill>
              </a:rPr>
              <a:t>is</a:t>
            </a:r>
            <a:r>
              <a:rPr lang="zh-CN" altLang="en-US" dirty="0" smtClean="0">
                <a:solidFill>
                  <a:schemeClr val="tx1">
                    <a:lumMod val="95000"/>
                    <a:lumOff val="5000"/>
                  </a:schemeClr>
                </a:solidFill>
              </a:rPr>
              <a:t>，否则部分框架解析会引起序列化错误。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反例：定义为基本数据类型 </a:t>
            </a:r>
            <a:r>
              <a:rPr lang="en-US" altLang="zh-CN" dirty="0" smtClean="0">
                <a:solidFill>
                  <a:schemeClr val="tx1">
                    <a:lumMod val="95000"/>
                    <a:lumOff val="5000"/>
                  </a:schemeClr>
                </a:solidFill>
              </a:rPr>
              <a:t>Boolean </a:t>
            </a:r>
            <a:r>
              <a:rPr lang="en-US" altLang="zh-CN" dirty="0" err="1" smtClean="0">
                <a:solidFill>
                  <a:schemeClr val="tx1">
                    <a:lumMod val="95000"/>
                    <a:lumOff val="5000"/>
                  </a:schemeClr>
                </a:solidFill>
              </a:rPr>
              <a:t>isDeleted</a:t>
            </a:r>
            <a:r>
              <a:rPr lang="zh-CN" altLang="en-US" dirty="0" smtClean="0">
                <a:solidFill>
                  <a:schemeClr val="tx1">
                    <a:lumMod val="95000"/>
                    <a:lumOff val="5000"/>
                  </a:schemeClr>
                </a:solidFill>
              </a:rPr>
              <a:t>；的属性，它的方法也是 </a:t>
            </a:r>
            <a:r>
              <a:rPr lang="en-US" altLang="zh-CN" dirty="0" err="1" smtClean="0">
                <a:solidFill>
                  <a:schemeClr val="tx1">
                    <a:lumMod val="95000"/>
                    <a:lumOff val="5000"/>
                  </a:schemeClr>
                </a:solidFill>
              </a:rPr>
              <a:t>isDeleted</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 RPC</a:t>
            </a:r>
            <a:r>
              <a:rPr lang="zh-CN" altLang="en-US" dirty="0" smtClean="0">
                <a:solidFill>
                  <a:schemeClr val="tx1">
                    <a:lumMod val="95000"/>
                    <a:lumOff val="5000"/>
                  </a:schemeClr>
                </a:solidFill>
              </a:rPr>
              <a:t>框架在反向解析的时候，“误以为”对应的属性名称是 </a:t>
            </a:r>
            <a:r>
              <a:rPr lang="en-US" altLang="zh-CN" dirty="0" smtClean="0">
                <a:solidFill>
                  <a:schemeClr val="tx1">
                    <a:lumMod val="95000"/>
                    <a:lumOff val="5000"/>
                  </a:schemeClr>
                </a:solidFill>
              </a:rPr>
              <a:t>deleted</a:t>
            </a:r>
            <a:r>
              <a:rPr lang="zh-CN" altLang="en-US" dirty="0" smtClean="0">
                <a:solidFill>
                  <a:schemeClr val="tx1">
                    <a:lumMod val="95000"/>
                    <a:lumOff val="5000"/>
                  </a:schemeClr>
                </a:solidFill>
              </a:rPr>
              <a:t>，导致属性获取不到，进而抛出异常。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9.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包名</a:t>
            </a:r>
            <a:r>
              <a:rPr lang="en-US" altLang="zh-CN" dirty="0" smtClean="0">
                <a:solidFill>
                  <a:schemeClr val="tx1">
                    <a:lumMod val="95000"/>
                    <a:lumOff val="5000"/>
                  </a:schemeClr>
                </a:solidFill>
              </a:rPr>
              <a:t>(com</a:t>
            </a:r>
            <a:r>
              <a:rPr lang="en-US" altLang="zh-CN" dirty="0">
                <a:solidFill>
                  <a:schemeClr val="tx1">
                    <a:lumMod val="95000"/>
                    <a:lumOff val="5000"/>
                  </a:schemeClr>
                </a:solidFill>
              </a:rPr>
              <a:t>.</a:t>
            </a:r>
            <a:r>
              <a:rPr lang="zh-CN" altLang="en-US" dirty="0">
                <a:solidFill>
                  <a:schemeClr val="tx1">
                    <a:lumMod val="95000"/>
                    <a:lumOff val="5000"/>
                  </a:schemeClr>
                </a:solidFill>
              </a:rPr>
              <a:t>公司名</a:t>
            </a:r>
            <a:r>
              <a:rPr lang="en-US" altLang="zh-CN" dirty="0">
                <a:solidFill>
                  <a:schemeClr val="tx1">
                    <a:lumMod val="95000"/>
                    <a:lumOff val="5000"/>
                  </a:schemeClr>
                </a:solidFill>
              </a:rPr>
              <a:t>.</a:t>
            </a:r>
            <a:r>
              <a:rPr lang="zh-CN" altLang="en-US" dirty="0">
                <a:solidFill>
                  <a:schemeClr val="tx1">
                    <a:lumMod val="95000"/>
                    <a:lumOff val="5000"/>
                  </a:schemeClr>
                </a:solidFill>
              </a:rPr>
              <a:t>项目名</a:t>
            </a:r>
            <a:r>
              <a:rPr lang="en-US" altLang="zh-CN" dirty="0">
                <a:solidFill>
                  <a:schemeClr val="tx1">
                    <a:lumMod val="95000"/>
                    <a:lumOff val="5000"/>
                  </a:schemeClr>
                </a:solidFill>
              </a:rPr>
              <a:t>.</a:t>
            </a:r>
            <a:r>
              <a:rPr lang="zh-CN" altLang="en-US" dirty="0">
                <a:solidFill>
                  <a:schemeClr val="tx1">
                    <a:lumMod val="95000"/>
                    <a:lumOff val="5000"/>
                  </a:schemeClr>
                </a:solidFill>
              </a:rPr>
              <a:t>模块</a:t>
            </a:r>
            <a:r>
              <a:rPr lang="zh-CN" altLang="en-US" dirty="0" smtClean="0">
                <a:solidFill>
                  <a:schemeClr val="tx1">
                    <a:lumMod val="95000"/>
                    <a:lumOff val="5000"/>
                  </a:schemeClr>
                </a:solidFill>
              </a:rPr>
              <a:t>名</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统一使用小写，点分隔符之间有且仅有一个自然语义的英语单词。包名统一使用 单数形式，但是类名如果有复数含义，类名可以使用复数形式。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 应用工具类包名为 </a:t>
            </a:r>
            <a:r>
              <a:rPr lang="en-US" altLang="zh-CN" dirty="0" err="1" smtClean="0">
                <a:solidFill>
                  <a:schemeClr val="tx1">
                    <a:lumMod val="95000"/>
                    <a:lumOff val="5000"/>
                  </a:schemeClr>
                </a:solidFill>
              </a:rPr>
              <a:t>com.alibaba.open.util</a:t>
            </a:r>
            <a:r>
              <a:rPr lang="zh-CN" altLang="en-US" dirty="0" smtClean="0">
                <a:solidFill>
                  <a:schemeClr val="tx1">
                    <a:lumMod val="95000"/>
                    <a:lumOff val="5000"/>
                  </a:schemeClr>
                </a:solidFill>
              </a:rPr>
              <a:t>、类名为 </a:t>
            </a:r>
            <a:r>
              <a:rPr lang="en-US" altLang="zh-CN" dirty="0" err="1" smtClean="0">
                <a:solidFill>
                  <a:schemeClr val="tx1">
                    <a:lumMod val="95000"/>
                    <a:lumOff val="5000"/>
                  </a:schemeClr>
                </a:solidFill>
              </a:rPr>
              <a:t>MessageUtils</a:t>
            </a:r>
            <a:r>
              <a:rPr lang="zh-CN" altLang="en-US" dirty="0" smtClean="0">
                <a:solidFill>
                  <a:schemeClr val="tx1">
                    <a:lumMod val="95000"/>
                    <a:lumOff val="5000"/>
                  </a:schemeClr>
                </a:solidFill>
              </a:rPr>
              <a:t>，行内应用工具类包名为 </a:t>
            </a:r>
            <a:r>
              <a:rPr lang="en-US" altLang="zh-CN" dirty="0" err="1" smtClean="0">
                <a:solidFill>
                  <a:schemeClr val="tx1">
                    <a:lumMod val="95000"/>
                    <a:lumOff val="5000"/>
                  </a:schemeClr>
                </a:solidFill>
              </a:rPr>
              <a:t>com.citicbank.util</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10.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杜绝完全不规范的缩写，避免望文不知义。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err="1" smtClean="0">
                <a:solidFill>
                  <a:schemeClr val="tx1">
                    <a:lumMod val="95000"/>
                    <a:lumOff val="5000"/>
                  </a:schemeClr>
                </a:solidFill>
              </a:rPr>
              <a:t>AbstractClass</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缩写”命名成 </a:t>
            </a:r>
            <a:r>
              <a:rPr lang="en-US" altLang="zh-CN" dirty="0" err="1" smtClean="0">
                <a:solidFill>
                  <a:schemeClr val="tx1">
                    <a:lumMod val="95000"/>
                    <a:lumOff val="5000"/>
                  </a:schemeClr>
                </a:solidFill>
              </a:rPr>
              <a:t>AbsClass</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condition“</a:t>
            </a:r>
            <a:r>
              <a:rPr lang="zh-CN" altLang="en-US" dirty="0" smtClean="0">
                <a:solidFill>
                  <a:schemeClr val="tx1">
                    <a:lumMod val="95000"/>
                    <a:lumOff val="5000"/>
                  </a:schemeClr>
                </a:solidFill>
              </a:rPr>
              <a:t>缩写”命名成 </a:t>
            </a:r>
            <a:r>
              <a:rPr lang="en-US" altLang="zh-CN" dirty="0" err="1" smtClean="0">
                <a:solidFill>
                  <a:schemeClr val="tx1">
                    <a:lumMod val="95000"/>
                    <a:lumOff val="5000"/>
                  </a:schemeClr>
                </a:solidFill>
              </a:rPr>
              <a:t>condi</a:t>
            </a:r>
            <a:r>
              <a:rPr lang="zh-CN" altLang="en-US" dirty="0" smtClean="0">
                <a:solidFill>
                  <a:schemeClr val="tx1">
                    <a:lumMod val="95000"/>
                    <a:lumOff val="5000"/>
                  </a:schemeClr>
                </a:solidFill>
              </a:rPr>
              <a:t>，此类随 意缩写严重降低了代码的可阅读性。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11.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为了达到代码自解释的目标，任何自定义编程元素在命名时，使用尽量完整的单词 组合来表达其意。 正例：定义名字属性时命名为 </a:t>
            </a:r>
            <a:r>
              <a:rPr lang="en-US" altLang="zh-CN" dirty="0" smtClean="0">
                <a:solidFill>
                  <a:schemeClr val="tx1">
                    <a:lumMod val="95000"/>
                    <a:lumOff val="5000"/>
                  </a:schemeClr>
                </a:solidFill>
              </a:rPr>
              <a:t>name</a:t>
            </a:r>
            <a:r>
              <a:rPr lang="zh-CN" altLang="en-US" dirty="0" smtClean="0">
                <a:solidFill>
                  <a:schemeClr val="tx1">
                    <a:lumMod val="95000"/>
                    <a:lumOff val="5000"/>
                  </a:schemeClr>
                </a:solidFill>
              </a:rPr>
              <a:t>。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反例：变量 </a:t>
            </a:r>
            <a:r>
              <a:rPr lang="en-US" altLang="zh-CN" dirty="0" smtClean="0">
                <a:solidFill>
                  <a:schemeClr val="tx1">
                    <a:lumMod val="95000"/>
                    <a:lumOff val="5000"/>
                  </a:schemeClr>
                </a:solidFill>
              </a:rPr>
              <a:t>String a; </a:t>
            </a:r>
            <a:r>
              <a:rPr lang="zh-CN" altLang="en-US" dirty="0" smtClean="0">
                <a:solidFill>
                  <a:schemeClr val="tx1">
                    <a:lumMod val="95000"/>
                    <a:lumOff val="5000"/>
                  </a:schemeClr>
                </a:solidFill>
              </a:rPr>
              <a:t>的随意命名方式。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12.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如果模块、接口、类、方法使用了设计模式，在命名时体现出具体模式。 说明：将设计模式体现在名字中，有利于阅读者快速理解架构设计理念。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a:t>
            </a:r>
            <a:r>
              <a:rPr lang="en-US" altLang="zh-CN" dirty="0" smtClean="0">
                <a:solidFill>
                  <a:schemeClr val="tx1">
                    <a:lumMod val="95000"/>
                    <a:lumOff val="5000"/>
                  </a:schemeClr>
                </a:solidFill>
              </a:rPr>
              <a:t>public class </a:t>
            </a:r>
            <a:r>
              <a:rPr lang="en-US" altLang="zh-CN" dirty="0" err="1" smtClean="0">
                <a:solidFill>
                  <a:schemeClr val="tx1">
                    <a:lumMod val="95000"/>
                    <a:lumOff val="5000"/>
                  </a:schemeClr>
                </a:solidFill>
              </a:rPr>
              <a:t>OrderFactory</a:t>
            </a:r>
            <a:r>
              <a:rPr lang="en-US" altLang="zh-CN" dirty="0" smtClean="0">
                <a:solidFill>
                  <a:schemeClr val="tx1">
                    <a:lumMod val="95000"/>
                    <a:lumOff val="5000"/>
                  </a:schemeClr>
                </a:solidFill>
              </a:rPr>
              <a:t>; public class </a:t>
            </a:r>
            <a:r>
              <a:rPr lang="en-US" altLang="zh-CN" dirty="0" err="1" smtClean="0">
                <a:solidFill>
                  <a:schemeClr val="tx1">
                    <a:lumMod val="95000"/>
                    <a:lumOff val="5000"/>
                  </a:schemeClr>
                </a:solidFill>
              </a:rPr>
              <a:t>LoginProxy</a:t>
            </a:r>
            <a:r>
              <a:rPr lang="en-US" altLang="zh-CN" dirty="0" smtClean="0">
                <a:solidFill>
                  <a:schemeClr val="tx1">
                    <a:lumMod val="95000"/>
                    <a:lumOff val="5000"/>
                  </a:schemeClr>
                </a:solidFill>
              </a:rPr>
              <a:t>; public class </a:t>
            </a:r>
            <a:r>
              <a:rPr lang="en-US" altLang="zh-CN" dirty="0" err="1" smtClean="0">
                <a:solidFill>
                  <a:schemeClr val="tx1">
                    <a:lumMod val="95000"/>
                    <a:lumOff val="5000"/>
                  </a:schemeClr>
                </a:solidFill>
              </a:rPr>
              <a:t>ResourceObserver</a:t>
            </a:r>
            <a:r>
              <a:rPr lang="en-US" altLang="zh-CN" dirty="0" smtClean="0">
                <a:solidFill>
                  <a:schemeClr val="tx1">
                    <a:lumMod val="95000"/>
                    <a:lumOff val="5000"/>
                  </a:schemeClr>
                </a:solidFill>
              </a:rPr>
              <a:t>; </a:t>
            </a:r>
          </a:p>
          <a:p>
            <a:endParaRPr lang="zh-CN" altLang="en-US" dirty="0"/>
          </a:p>
        </p:txBody>
      </p:sp>
    </p:spTree>
    <p:extLst>
      <p:ext uri="{BB962C8B-B14F-4D97-AF65-F5344CB8AC3E}">
        <p14:creationId xmlns:p14="http://schemas.microsoft.com/office/powerpoint/2010/main" val="1698324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一</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命名风格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509451" y="954907"/>
            <a:ext cx="11351623" cy="5355312"/>
          </a:xfrm>
          <a:prstGeom prst="rect">
            <a:avLst/>
          </a:prstGeom>
          <a:noFill/>
        </p:spPr>
        <p:txBody>
          <a:bodyPr wrap="square" rtlCol="0">
            <a:spAutoFit/>
          </a:bodyPr>
          <a:lstStyle/>
          <a:p>
            <a:r>
              <a:rPr lang="en-US" altLang="zh-CN" dirty="0" smtClean="0"/>
              <a:t>13. 【</a:t>
            </a:r>
            <a:r>
              <a:rPr lang="zh-CN" altLang="en-US" dirty="0" smtClean="0"/>
              <a:t>推荐</a:t>
            </a:r>
            <a:r>
              <a:rPr lang="en-US" altLang="zh-CN" dirty="0" smtClean="0"/>
              <a:t>】</a:t>
            </a:r>
            <a:r>
              <a:rPr lang="zh-CN" altLang="en-US" dirty="0" smtClean="0"/>
              <a:t>接口类中的方法和属性不要加任何修饰符号（</a:t>
            </a:r>
            <a:r>
              <a:rPr lang="en-US" altLang="zh-CN" dirty="0" smtClean="0"/>
              <a:t>public </a:t>
            </a:r>
            <a:r>
              <a:rPr lang="zh-CN" altLang="en-US" dirty="0" smtClean="0"/>
              <a:t>也不要加），保持代码的简洁性，并加上有效的 </a:t>
            </a:r>
            <a:r>
              <a:rPr lang="en-US" altLang="zh-CN" dirty="0" smtClean="0"/>
              <a:t>Javadoc </a:t>
            </a:r>
            <a:r>
              <a:rPr lang="zh-CN" altLang="en-US" dirty="0" smtClean="0"/>
              <a:t>注释。尽量不要在接口里定义变量，如果一定要定义变量，肯定是与接口方法相关，并且是整个应用的基础常量。 </a:t>
            </a:r>
            <a:endParaRPr lang="en-US" altLang="zh-CN" dirty="0" smtClean="0"/>
          </a:p>
          <a:p>
            <a:r>
              <a:rPr lang="zh-CN" altLang="en-US" dirty="0" smtClean="0"/>
              <a:t>正例：接口方法签名：</a:t>
            </a:r>
            <a:r>
              <a:rPr lang="en-US" altLang="zh-CN" dirty="0" smtClean="0"/>
              <a:t>void insert(); </a:t>
            </a:r>
            <a:r>
              <a:rPr lang="zh-CN" altLang="en-US" dirty="0" smtClean="0"/>
              <a:t>接口基础常量表示：</a:t>
            </a:r>
            <a:r>
              <a:rPr lang="en-US" altLang="zh-CN" dirty="0" smtClean="0"/>
              <a:t>String COMPANY = "alibaba"; </a:t>
            </a:r>
          </a:p>
          <a:p>
            <a:r>
              <a:rPr lang="zh-CN" altLang="en-US" dirty="0" smtClean="0"/>
              <a:t>反例：接口方法定义：</a:t>
            </a:r>
            <a:r>
              <a:rPr lang="en-US" altLang="zh-CN" dirty="0" smtClean="0"/>
              <a:t>public abstract void insert(); </a:t>
            </a:r>
          </a:p>
          <a:p>
            <a:r>
              <a:rPr lang="en-US" altLang="zh-CN" dirty="0" smtClean="0"/>
              <a:t>14. 【</a:t>
            </a:r>
            <a:r>
              <a:rPr lang="zh-CN" altLang="en-US" dirty="0" smtClean="0"/>
              <a:t>强制</a:t>
            </a:r>
            <a:r>
              <a:rPr lang="en-US" altLang="zh-CN" dirty="0" smtClean="0"/>
              <a:t>】</a:t>
            </a:r>
            <a:r>
              <a:rPr lang="zh-CN" altLang="en-US" dirty="0" smtClean="0"/>
              <a:t>接口和实现类的命名：对于 </a:t>
            </a:r>
            <a:r>
              <a:rPr lang="en-US" altLang="zh-CN" dirty="0" smtClean="0"/>
              <a:t>Service </a:t>
            </a:r>
            <a:r>
              <a:rPr lang="zh-CN" altLang="en-US" dirty="0" smtClean="0"/>
              <a:t>和 </a:t>
            </a:r>
            <a:r>
              <a:rPr lang="en-US" altLang="zh-CN" dirty="0" smtClean="0"/>
              <a:t>DAO </a:t>
            </a:r>
            <a:r>
              <a:rPr lang="zh-CN" altLang="en-US" dirty="0" smtClean="0"/>
              <a:t>类，暴露出来的服务一定是接口，内部的实现类用</a:t>
            </a:r>
            <a:r>
              <a:rPr lang="en-US" altLang="zh-CN" dirty="0" err="1" smtClean="0"/>
              <a:t>Impl</a:t>
            </a:r>
            <a:r>
              <a:rPr lang="en-US" altLang="zh-CN" dirty="0" smtClean="0"/>
              <a:t> </a:t>
            </a:r>
            <a:r>
              <a:rPr lang="zh-CN" altLang="en-US" dirty="0" smtClean="0"/>
              <a:t>的后缀与接口区别。 </a:t>
            </a:r>
            <a:endParaRPr lang="en-US" altLang="zh-CN" dirty="0" smtClean="0"/>
          </a:p>
          <a:p>
            <a:r>
              <a:rPr lang="zh-CN" altLang="en-US" dirty="0" smtClean="0"/>
              <a:t>正例：</a:t>
            </a:r>
            <a:r>
              <a:rPr lang="en-US" altLang="zh-CN" dirty="0" err="1" smtClean="0"/>
              <a:t>CacheServiceImpl</a:t>
            </a:r>
            <a:r>
              <a:rPr lang="en-US" altLang="zh-CN" dirty="0" smtClean="0"/>
              <a:t> </a:t>
            </a:r>
            <a:r>
              <a:rPr lang="zh-CN" altLang="en-US" dirty="0" smtClean="0"/>
              <a:t>实现 </a:t>
            </a:r>
            <a:r>
              <a:rPr lang="en-US" altLang="zh-CN" dirty="0" err="1" smtClean="0"/>
              <a:t>CacheService</a:t>
            </a:r>
            <a:r>
              <a:rPr lang="en-US" altLang="zh-CN" dirty="0" smtClean="0"/>
              <a:t> </a:t>
            </a:r>
            <a:r>
              <a:rPr lang="zh-CN" altLang="en-US" dirty="0" smtClean="0"/>
              <a:t>接口。</a:t>
            </a:r>
            <a:endParaRPr lang="en-US" altLang="zh-CN" dirty="0" smtClean="0"/>
          </a:p>
          <a:p>
            <a:r>
              <a:rPr lang="en-US" altLang="zh-CN" dirty="0" smtClean="0"/>
              <a:t>15. 【</a:t>
            </a:r>
            <a:r>
              <a:rPr lang="zh-CN" altLang="en-US" dirty="0" smtClean="0"/>
              <a:t>参考</a:t>
            </a:r>
            <a:r>
              <a:rPr lang="en-US" altLang="zh-CN" dirty="0" smtClean="0"/>
              <a:t>】</a:t>
            </a:r>
            <a:r>
              <a:rPr lang="zh-CN" altLang="en-US" dirty="0" smtClean="0"/>
              <a:t>枚举类名建议带上 </a:t>
            </a:r>
            <a:r>
              <a:rPr lang="en-US" altLang="zh-CN" dirty="0" err="1" smtClean="0"/>
              <a:t>Enum</a:t>
            </a:r>
            <a:r>
              <a:rPr lang="en-US" altLang="zh-CN" dirty="0" smtClean="0"/>
              <a:t> </a:t>
            </a:r>
            <a:r>
              <a:rPr lang="zh-CN" altLang="en-US" dirty="0" smtClean="0"/>
              <a:t>后缀，枚举成员名称需要全大写，单词间用下划线隔开。 说明：枚举其实就是特殊的常量类，且构造方法被默认强制是私有。 </a:t>
            </a:r>
            <a:endParaRPr lang="en-US" altLang="zh-CN" dirty="0" smtClean="0"/>
          </a:p>
          <a:p>
            <a:r>
              <a:rPr lang="zh-CN" altLang="en-US" dirty="0" smtClean="0"/>
              <a:t>正例：枚举名字为 </a:t>
            </a:r>
            <a:r>
              <a:rPr lang="en-US" altLang="zh-CN" dirty="0" err="1" smtClean="0"/>
              <a:t>ProcessStatusEnum</a:t>
            </a:r>
            <a:r>
              <a:rPr lang="en-US" altLang="zh-CN" dirty="0" smtClean="0"/>
              <a:t> </a:t>
            </a:r>
            <a:r>
              <a:rPr lang="zh-CN" altLang="en-US" dirty="0" smtClean="0"/>
              <a:t>的成员名称：</a:t>
            </a:r>
            <a:r>
              <a:rPr lang="en-US" altLang="zh-CN" dirty="0" smtClean="0"/>
              <a:t>SUCCESS / UNKOWN_REASON</a:t>
            </a:r>
            <a:r>
              <a:rPr lang="zh-CN" altLang="en-US" dirty="0" smtClean="0"/>
              <a:t>。 </a:t>
            </a:r>
            <a:endParaRPr lang="en-US" altLang="zh-CN" dirty="0" smtClean="0"/>
          </a:p>
          <a:p>
            <a:r>
              <a:rPr lang="en-US" altLang="zh-CN" dirty="0" smtClean="0"/>
              <a:t>16. 【</a:t>
            </a:r>
            <a:r>
              <a:rPr lang="zh-CN" altLang="en-US" dirty="0" smtClean="0"/>
              <a:t>参考</a:t>
            </a:r>
            <a:r>
              <a:rPr lang="en-US" altLang="zh-CN" dirty="0" smtClean="0"/>
              <a:t>】</a:t>
            </a:r>
            <a:r>
              <a:rPr lang="zh-CN" altLang="en-US" dirty="0" smtClean="0"/>
              <a:t>各层命名规约： </a:t>
            </a:r>
            <a:endParaRPr lang="en-US" altLang="zh-CN" dirty="0" smtClean="0"/>
          </a:p>
          <a:p>
            <a:r>
              <a:rPr lang="en-US" altLang="zh-CN" dirty="0" smtClean="0"/>
              <a:t>     Service/DAO </a:t>
            </a:r>
            <a:r>
              <a:rPr lang="zh-CN" altLang="en-US" dirty="0" smtClean="0"/>
              <a:t>层方法命名规约 </a:t>
            </a:r>
            <a:endParaRPr lang="en-US" altLang="zh-CN" dirty="0" smtClean="0"/>
          </a:p>
          <a:p>
            <a:r>
              <a:rPr lang="en-US" altLang="zh-CN" dirty="0" smtClean="0"/>
              <a:t>     1</a:t>
            </a:r>
            <a:r>
              <a:rPr lang="zh-CN" altLang="en-US" dirty="0" smtClean="0"/>
              <a:t>） 获取单个对象的方法用 </a:t>
            </a:r>
            <a:r>
              <a:rPr lang="en-US" altLang="zh-CN" dirty="0" smtClean="0"/>
              <a:t>get </a:t>
            </a:r>
            <a:r>
              <a:rPr lang="zh-CN" altLang="en-US" dirty="0" smtClean="0"/>
              <a:t>做前缀。 </a:t>
            </a:r>
            <a:endParaRPr lang="en-US" altLang="zh-CN" dirty="0" smtClean="0"/>
          </a:p>
          <a:p>
            <a:r>
              <a:rPr lang="en-US" altLang="zh-CN" dirty="0" smtClean="0"/>
              <a:t>     2</a:t>
            </a:r>
            <a:r>
              <a:rPr lang="zh-CN" altLang="en-US" dirty="0" smtClean="0"/>
              <a:t>） 获取多个对象的方法用 </a:t>
            </a:r>
            <a:r>
              <a:rPr lang="en-US" altLang="zh-CN" dirty="0" smtClean="0"/>
              <a:t>list </a:t>
            </a:r>
            <a:r>
              <a:rPr lang="zh-CN" altLang="en-US" dirty="0" smtClean="0"/>
              <a:t>做前缀。</a:t>
            </a:r>
            <a:endParaRPr lang="en-US" altLang="zh-CN" dirty="0" smtClean="0"/>
          </a:p>
          <a:p>
            <a:r>
              <a:rPr lang="en-US" altLang="zh-CN" dirty="0" smtClean="0"/>
              <a:t>    </a:t>
            </a:r>
            <a:r>
              <a:rPr lang="zh-CN" altLang="en-US" dirty="0" smtClean="0"/>
              <a:t> </a:t>
            </a:r>
            <a:r>
              <a:rPr lang="en-US" altLang="zh-CN" dirty="0" smtClean="0"/>
              <a:t>3</a:t>
            </a:r>
            <a:r>
              <a:rPr lang="zh-CN" altLang="en-US" dirty="0" smtClean="0"/>
              <a:t>） 获取统计值的方法用 </a:t>
            </a:r>
            <a:r>
              <a:rPr lang="en-US" altLang="zh-CN" dirty="0" smtClean="0"/>
              <a:t>count </a:t>
            </a:r>
            <a:r>
              <a:rPr lang="zh-CN" altLang="en-US" dirty="0" smtClean="0"/>
              <a:t>做前缀。</a:t>
            </a:r>
            <a:endParaRPr lang="en-US" altLang="zh-CN" dirty="0" smtClean="0"/>
          </a:p>
          <a:p>
            <a:r>
              <a:rPr lang="en-US" altLang="zh-CN" dirty="0" smtClean="0"/>
              <a:t>    </a:t>
            </a:r>
            <a:r>
              <a:rPr lang="zh-CN" altLang="en-US" dirty="0" smtClean="0"/>
              <a:t> </a:t>
            </a:r>
            <a:r>
              <a:rPr lang="en-US" altLang="zh-CN" dirty="0" smtClean="0"/>
              <a:t>4</a:t>
            </a:r>
            <a:r>
              <a:rPr lang="zh-CN" altLang="en-US" dirty="0" smtClean="0"/>
              <a:t>） 插入的方法用 </a:t>
            </a:r>
            <a:r>
              <a:rPr lang="en-US" altLang="zh-CN" dirty="0" smtClean="0"/>
              <a:t>save/insert </a:t>
            </a:r>
            <a:r>
              <a:rPr lang="zh-CN" altLang="en-US" dirty="0" smtClean="0"/>
              <a:t>做前缀。 </a:t>
            </a:r>
            <a:endParaRPr lang="en-US" altLang="zh-CN" dirty="0" smtClean="0"/>
          </a:p>
          <a:p>
            <a:r>
              <a:rPr lang="en-US" altLang="zh-CN" dirty="0" smtClean="0"/>
              <a:t>     5</a:t>
            </a:r>
            <a:r>
              <a:rPr lang="zh-CN" altLang="en-US" dirty="0" smtClean="0"/>
              <a:t>） 删除的方法用 </a:t>
            </a:r>
            <a:r>
              <a:rPr lang="en-US" altLang="zh-CN" dirty="0" smtClean="0"/>
              <a:t>remove/delete </a:t>
            </a:r>
            <a:r>
              <a:rPr lang="zh-CN" altLang="en-US" dirty="0" smtClean="0"/>
              <a:t>做前缀。 </a:t>
            </a:r>
            <a:endParaRPr lang="en-US" altLang="zh-CN" dirty="0" smtClean="0"/>
          </a:p>
          <a:p>
            <a:r>
              <a:rPr lang="en-US" altLang="zh-CN" dirty="0" smtClean="0"/>
              <a:t>     6</a:t>
            </a:r>
            <a:r>
              <a:rPr lang="zh-CN" altLang="en-US" dirty="0" smtClean="0"/>
              <a:t>） 修改的方法用 </a:t>
            </a:r>
            <a:r>
              <a:rPr lang="en-US" altLang="zh-CN" dirty="0" smtClean="0"/>
              <a:t>update </a:t>
            </a:r>
            <a:r>
              <a:rPr lang="zh-CN" altLang="en-US" dirty="0" smtClean="0"/>
              <a:t>做前缀。 </a:t>
            </a:r>
            <a:endParaRPr lang="en-US" altLang="zh-CN" dirty="0" smtClean="0"/>
          </a:p>
        </p:txBody>
      </p:sp>
    </p:spTree>
    <p:extLst>
      <p:ext uri="{BB962C8B-B14F-4D97-AF65-F5344CB8AC3E}">
        <p14:creationId xmlns:p14="http://schemas.microsoft.com/office/powerpoint/2010/main" val="1208442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一</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命名风格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600891" y="1268415"/>
            <a:ext cx="11351623" cy="1477328"/>
          </a:xfrm>
          <a:prstGeom prst="rect">
            <a:avLst/>
          </a:prstGeom>
          <a:noFill/>
        </p:spPr>
        <p:txBody>
          <a:bodyPr wrap="square" rtlCol="0">
            <a:spAutoFit/>
          </a:bodyPr>
          <a:lstStyle/>
          <a:p>
            <a:r>
              <a:rPr lang="en-US" altLang="zh-CN" dirty="0" smtClean="0"/>
              <a:t>17. 【</a:t>
            </a:r>
            <a:r>
              <a:rPr lang="zh-CN" altLang="en-US" dirty="0" smtClean="0"/>
              <a:t>行内补充</a:t>
            </a:r>
            <a:r>
              <a:rPr lang="en-US" altLang="zh-CN" dirty="0" smtClean="0"/>
              <a:t>】</a:t>
            </a:r>
            <a:r>
              <a:rPr lang="zh-CN" altLang="en-US" dirty="0" smtClean="0"/>
              <a:t>避免在父子类的成员变量之间使用完全相同的命名，使可读性降低。</a:t>
            </a:r>
            <a:endParaRPr lang="en-US" altLang="zh-CN" dirty="0" smtClean="0"/>
          </a:p>
          <a:p>
            <a:r>
              <a:rPr lang="zh-CN" altLang="en-US" dirty="0" smtClean="0"/>
              <a:t>反例：</a:t>
            </a:r>
            <a:r>
              <a:rPr lang="en-US" altLang="zh-CN" dirty="0" smtClean="0"/>
              <a:t>public class Demo{ public </a:t>
            </a:r>
            <a:r>
              <a:rPr lang="en-US" altLang="zh-CN" dirty="0" err="1" smtClean="0"/>
              <a:t>int</a:t>
            </a:r>
            <a:r>
              <a:rPr lang="en-US" altLang="zh-CN" dirty="0" smtClean="0"/>
              <a:t> age;}   class Son extends Demo{public </a:t>
            </a:r>
            <a:r>
              <a:rPr lang="en-US" altLang="zh-CN" dirty="0" err="1" smtClean="0"/>
              <a:t>int</a:t>
            </a:r>
            <a:r>
              <a:rPr lang="en-US" altLang="zh-CN" dirty="0" smtClean="0"/>
              <a:t> age;}</a:t>
            </a:r>
          </a:p>
          <a:p>
            <a:r>
              <a:rPr lang="en-US" altLang="zh-CN" dirty="0" smtClean="0"/>
              <a:t>18. 【</a:t>
            </a:r>
            <a:r>
              <a:rPr lang="zh-CN" altLang="en-US" dirty="0" smtClean="0"/>
              <a:t>行内补充</a:t>
            </a:r>
            <a:r>
              <a:rPr lang="en-US" altLang="zh-CN" dirty="0" smtClean="0"/>
              <a:t>】</a:t>
            </a:r>
            <a:r>
              <a:rPr lang="zh-CN" altLang="en-US" dirty="0" smtClean="0"/>
              <a:t>在常量与变量的命名时，表示类型的名字放在词尾，以提升辨识度。</a:t>
            </a:r>
            <a:endParaRPr lang="en-US" altLang="zh-CN" dirty="0" smtClean="0"/>
          </a:p>
          <a:p>
            <a:r>
              <a:rPr lang="zh-CN" altLang="en-US" dirty="0" smtClean="0"/>
              <a:t>正例：</a:t>
            </a:r>
            <a:r>
              <a:rPr lang="en-US" altLang="zh-CN" dirty="0" err="1" smtClean="0"/>
              <a:t>nameList</a:t>
            </a:r>
            <a:r>
              <a:rPr lang="zh-CN" altLang="en-US" dirty="0" smtClean="0"/>
              <a:t>，</a:t>
            </a:r>
            <a:r>
              <a:rPr lang="en-US" altLang="zh-CN" dirty="0" err="1" smtClean="0"/>
              <a:t>startTime</a:t>
            </a:r>
            <a:endParaRPr lang="en-US" altLang="zh-CN" dirty="0" smtClean="0"/>
          </a:p>
          <a:p>
            <a:r>
              <a:rPr lang="zh-CN" altLang="en-US" dirty="0" smtClean="0"/>
              <a:t>反例：</a:t>
            </a:r>
            <a:r>
              <a:rPr lang="en-US" altLang="zh-CN" dirty="0" err="1" smtClean="0"/>
              <a:t>listName</a:t>
            </a:r>
            <a:r>
              <a:rPr lang="zh-CN" altLang="en-US" dirty="0" smtClean="0"/>
              <a:t>，</a:t>
            </a:r>
            <a:r>
              <a:rPr lang="en-US" altLang="zh-CN" dirty="0" err="1" smtClean="0"/>
              <a:t>timeStart</a:t>
            </a:r>
            <a:endParaRPr lang="en-US" altLang="zh-CN" dirty="0" smtClean="0"/>
          </a:p>
        </p:txBody>
      </p:sp>
    </p:spTree>
    <p:extLst>
      <p:ext uri="{BB962C8B-B14F-4D97-AF65-F5344CB8AC3E}">
        <p14:creationId xmlns:p14="http://schemas.microsoft.com/office/powerpoint/2010/main" val="84334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二</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常量定义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111661"/>
            <a:ext cx="11351623" cy="5632311"/>
          </a:xfrm>
          <a:prstGeom prst="rect">
            <a:avLst/>
          </a:prstGeom>
          <a:noFill/>
        </p:spPr>
        <p:txBody>
          <a:bodyPr wrap="square" rtlCol="0">
            <a:spAutoFit/>
          </a:bodyPr>
          <a:lstStyle/>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不允许任何魔法值（即未经定义的常量）直接出现在代码中。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String key = "</a:t>
            </a:r>
            <a:r>
              <a:rPr lang="en-US" altLang="zh-CN" dirty="0" err="1" smtClean="0">
                <a:solidFill>
                  <a:schemeClr val="tx1">
                    <a:lumMod val="95000"/>
                    <a:lumOff val="5000"/>
                  </a:schemeClr>
                </a:solidFill>
              </a:rPr>
              <a:t>Id#taobao</a:t>
            </a:r>
            <a:r>
              <a:rPr lang="en-US" altLang="zh-CN" dirty="0" smtClean="0">
                <a:solidFill>
                  <a:schemeClr val="tx1">
                    <a:lumMod val="95000"/>
                    <a:lumOff val="5000"/>
                  </a:schemeClr>
                </a:solidFill>
              </a:rPr>
              <a:t>_" + </a:t>
            </a:r>
            <a:r>
              <a:rPr lang="en-US" altLang="zh-CN" dirty="0" err="1" smtClean="0">
                <a:solidFill>
                  <a:schemeClr val="tx1">
                    <a:lumMod val="95000"/>
                    <a:lumOff val="5000"/>
                  </a:schemeClr>
                </a:solidFill>
              </a:rPr>
              <a:t>tradeId</a:t>
            </a:r>
            <a:r>
              <a:rPr lang="en-US" altLang="zh-CN" dirty="0" smtClean="0">
                <a:solidFill>
                  <a:schemeClr val="tx1">
                    <a:lumMod val="95000"/>
                    <a:lumOff val="5000"/>
                  </a:schemeClr>
                </a:solidFill>
              </a:rPr>
              <a:t>; </a:t>
            </a: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】long </a:t>
            </a:r>
            <a:r>
              <a:rPr lang="zh-CN" altLang="en-US" dirty="0" smtClean="0">
                <a:solidFill>
                  <a:schemeClr val="tx1">
                    <a:lumMod val="95000"/>
                    <a:lumOff val="5000"/>
                  </a:schemeClr>
                </a:solidFill>
              </a:rPr>
              <a:t>或者 </a:t>
            </a:r>
            <a:r>
              <a:rPr lang="en-US" altLang="zh-CN" dirty="0" smtClean="0">
                <a:solidFill>
                  <a:schemeClr val="tx1">
                    <a:lumMod val="95000"/>
                    <a:lumOff val="5000"/>
                  </a:schemeClr>
                </a:solidFill>
              </a:rPr>
              <a:t>Long </a:t>
            </a:r>
            <a:r>
              <a:rPr lang="zh-CN" altLang="en-US" dirty="0" smtClean="0">
                <a:solidFill>
                  <a:schemeClr val="tx1">
                    <a:lumMod val="95000"/>
                    <a:lumOff val="5000"/>
                  </a:schemeClr>
                </a:solidFill>
              </a:rPr>
              <a:t>初始赋值时，使用大写的 </a:t>
            </a:r>
            <a:r>
              <a:rPr lang="en-US" altLang="zh-CN" dirty="0" smtClean="0">
                <a:solidFill>
                  <a:schemeClr val="tx1">
                    <a:lumMod val="95000"/>
                    <a:lumOff val="5000"/>
                  </a:schemeClr>
                </a:solidFill>
              </a:rPr>
              <a:t>L</a:t>
            </a:r>
            <a:r>
              <a:rPr lang="zh-CN" altLang="en-US" dirty="0" smtClean="0">
                <a:solidFill>
                  <a:schemeClr val="tx1">
                    <a:lumMod val="95000"/>
                    <a:lumOff val="5000"/>
                  </a:schemeClr>
                </a:solidFill>
              </a:rPr>
              <a:t>，不能是小写的 </a:t>
            </a:r>
            <a:r>
              <a:rPr lang="en-US" altLang="zh-CN" dirty="0" smtClean="0">
                <a:solidFill>
                  <a:schemeClr val="tx1">
                    <a:lumMod val="95000"/>
                    <a:lumOff val="5000"/>
                  </a:schemeClr>
                </a:solidFill>
              </a:rPr>
              <a:t>l</a:t>
            </a:r>
            <a:r>
              <a:rPr lang="zh-CN" altLang="en-US" dirty="0" smtClean="0">
                <a:solidFill>
                  <a:schemeClr val="tx1">
                    <a:lumMod val="95000"/>
                    <a:lumOff val="5000"/>
                  </a:schemeClr>
                </a:solidFill>
              </a:rPr>
              <a:t>，小写容易跟数字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混 淆，造成误解。 说明：</a:t>
            </a:r>
            <a:r>
              <a:rPr lang="en-US" altLang="zh-CN" dirty="0" smtClean="0">
                <a:solidFill>
                  <a:schemeClr val="tx1">
                    <a:lumMod val="95000"/>
                    <a:lumOff val="5000"/>
                  </a:schemeClr>
                </a:solidFill>
              </a:rPr>
              <a:t>Long a = 2l; </a:t>
            </a:r>
            <a:r>
              <a:rPr lang="zh-CN" altLang="en-US" dirty="0" smtClean="0">
                <a:solidFill>
                  <a:schemeClr val="tx1">
                    <a:lumMod val="95000"/>
                    <a:lumOff val="5000"/>
                  </a:schemeClr>
                </a:solidFill>
              </a:rPr>
              <a:t>写的是数字的 </a:t>
            </a:r>
            <a:r>
              <a:rPr lang="en-US" altLang="zh-CN" dirty="0" smtClean="0">
                <a:solidFill>
                  <a:schemeClr val="tx1">
                    <a:lumMod val="95000"/>
                    <a:lumOff val="5000"/>
                  </a:schemeClr>
                </a:solidFill>
              </a:rPr>
              <a:t>21</a:t>
            </a:r>
            <a:r>
              <a:rPr lang="zh-CN" altLang="en-US" dirty="0" smtClean="0">
                <a:solidFill>
                  <a:schemeClr val="tx1">
                    <a:lumMod val="95000"/>
                    <a:lumOff val="5000"/>
                  </a:schemeClr>
                </a:solidFill>
              </a:rPr>
              <a:t>，还是 </a:t>
            </a:r>
            <a:r>
              <a:rPr lang="en-US" altLang="zh-CN" dirty="0" smtClean="0">
                <a:solidFill>
                  <a:schemeClr val="tx1">
                    <a:lumMod val="95000"/>
                    <a:lumOff val="5000"/>
                  </a:schemeClr>
                </a:solidFill>
              </a:rPr>
              <a:t>Long </a:t>
            </a:r>
            <a:r>
              <a:rPr lang="zh-CN" altLang="en-US" dirty="0" smtClean="0">
                <a:solidFill>
                  <a:schemeClr val="tx1">
                    <a:lumMod val="95000"/>
                    <a:lumOff val="5000"/>
                  </a:schemeClr>
                </a:solidFill>
              </a:rPr>
              <a:t>型的 </a:t>
            </a:r>
            <a:r>
              <a:rPr lang="en-US" altLang="zh-CN" dirty="0" smtClean="0">
                <a:solidFill>
                  <a:schemeClr val="tx1">
                    <a:lumMod val="95000"/>
                    <a:lumOff val="5000"/>
                  </a:schemeClr>
                </a:solidFill>
              </a:rPr>
              <a:t>2</a:t>
            </a: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不要使用一个常量类维护所有常量，按常量功能进行归类，分开维护。 说明：大而全的常量类，非得使用查找功能才能定位到修改的常量，不利于理解和维护。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正例：缓存相关常量放在类 </a:t>
            </a:r>
            <a:r>
              <a:rPr lang="en-US" altLang="zh-CN" dirty="0" err="1" smtClean="0">
                <a:solidFill>
                  <a:schemeClr val="tx1">
                    <a:lumMod val="95000"/>
                    <a:lumOff val="5000"/>
                  </a:schemeClr>
                </a:solidFill>
              </a:rPr>
              <a:t>CacheConsts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下；系统配置相关常量放在类 </a:t>
            </a:r>
            <a:r>
              <a:rPr lang="en-US" altLang="zh-CN" dirty="0" err="1" smtClean="0">
                <a:solidFill>
                  <a:schemeClr val="tx1">
                    <a:lumMod val="95000"/>
                    <a:lumOff val="5000"/>
                  </a:schemeClr>
                </a:solidFill>
              </a:rPr>
              <a:t>ConfigConsts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推荐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常量的复用层次有五层：跨应用共享常量、应用内共享常量、子工程内共享常量、包内共享常量、类内共享常量。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备注：</a:t>
            </a:r>
            <a:r>
              <a:rPr lang="zh-CN" altLang="en-US" b="1" dirty="0" smtClean="0">
                <a:solidFill>
                  <a:schemeClr val="tx1">
                    <a:lumMod val="95000"/>
                    <a:lumOff val="5000"/>
                  </a:schemeClr>
                </a:solidFill>
              </a:rPr>
              <a:t>一方</a:t>
            </a:r>
            <a:r>
              <a:rPr lang="zh-CN" altLang="en-US" b="1" dirty="0">
                <a:solidFill>
                  <a:schemeClr val="tx1">
                    <a:lumMod val="95000"/>
                    <a:lumOff val="5000"/>
                  </a:schemeClr>
                </a:solidFill>
              </a:rPr>
              <a:t>库：本工程中的各模块的相互依赖</a:t>
            </a:r>
            <a:endParaRPr lang="zh-CN" altLang="en-US" dirty="0">
              <a:solidFill>
                <a:schemeClr val="tx1">
                  <a:lumMod val="95000"/>
                  <a:lumOff val="5000"/>
                </a:schemeClr>
              </a:solidFill>
            </a:endParaRPr>
          </a:p>
          <a:p>
            <a:r>
              <a:rPr lang="zh-CN" altLang="en-US" b="1" dirty="0" smtClean="0">
                <a:solidFill>
                  <a:schemeClr val="tx1">
                    <a:lumMod val="95000"/>
                    <a:lumOff val="5000"/>
                  </a:schemeClr>
                </a:solidFill>
              </a:rPr>
              <a:t>           二</a:t>
            </a:r>
            <a:r>
              <a:rPr lang="zh-CN" altLang="en-US" b="1" dirty="0">
                <a:solidFill>
                  <a:schemeClr val="tx1">
                    <a:lumMod val="95000"/>
                    <a:lumOff val="5000"/>
                  </a:schemeClr>
                </a:solidFill>
              </a:rPr>
              <a:t>方库：公司内部的依赖库，一般指公司内部的其他项目发布的</a:t>
            </a:r>
            <a:r>
              <a:rPr lang="en-US" altLang="zh-CN" b="1" dirty="0">
                <a:solidFill>
                  <a:schemeClr val="tx1">
                    <a:lumMod val="95000"/>
                    <a:lumOff val="5000"/>
                  </a:schemeClr>
                </a:solidFill>
              </a:rPr>
              <a:t>jar</a:t>
            </a:r>
            <a:r>
              <a:rPr lang="zh-CN" altLang="en-US" b="1" dirty="0">
                <a:solidFill>
                  <a:schemeClr val="tx1">
                    <a:lumMod val="95000"/>
                    <a:lumOff val="5000"/>
                  </a:schemeClr>
                </a:solidFill>
              </a:rPr>
              <a:t>包</a:t>
            </a:r>
            <a:endParaRPr lang="zh-CN" altLang="en-US" dirty="0">
              <a:solidFill>
                <a:schemeClr val="tx1">
                  <a:lumMod val="95000"/>
                  <a:lumOff val="5000"/>
                </a:schemeClr>
              </a:solidFill>
            </a:endParaRPr>
          </a:p>
          <a:p>
            <a:r>
              <a:rPr lang="zh-CN" altLang="en-US" b="1" dirty="0" smtClean="0">
                <a:solidFill>
                  <a:schemeClr val="tx1">
                    <a:lumMod val="95000"/>
                    <a:lumOff val="5000"/>
                  </a:schemeClr>
                </a:solidFill>
              </a:rPr>
              <a:t>           三</a:t>
            </a:r>
            <a:r>
              <a:rPr lang="zh-CN" altLang="en-US" b="1" dirty="0">
                <a:solidFill>
                  <a:schemeClr val="tx1">
                    <a:lumMod val="95000"/>
                    <a:lumOff val="5000"/>
                  </a:schemeClr>
                </a:solidFill>
              </a:rPr>
              <a:t>方库：公司之外的开源库， 比如</a:t>
            </a:r>
            <a:r>
              <a:rPr lang="en-US" altLang="zh-CN" b="1" dirty="0">
                <a:solidFill>
                  <a:schemeClr val="tx1">
                    <a:lumMod val="95000"/>
                    <a:lumOff val="5000"/>
                  </a:schemeClr>
                </a:solidFill>
              </a:rPr>
              <a:t>apache</a:t>
            </a:r>
            <a:r>
              <a:rPr lang="zh-CN" altLang="en-US" b="1" dirty="0">
                <a:solidFill>
                  <a:schemeClr val="tx1">
                    <a:lumMod val="95000"/>
                    <a:lumOff val="5000"/>
                  </a:schemeClr>
                </a:solidFill>
              </a:rPr>
              <a:t>、</a:t>
            </a:r>
            <a:r>
              <a:rPr lang="en-US" altLang="zh-CN" b="1" dirty="0" err="1">
                <a:solidFill>
                  <a:schemeClr val="tx1">
                    <a:lumMod val="95000"/>
                    <a:lumOff val="5000"/>
                  </a:schemeClr>
                </a:solidFill>
              </a:rPr>
              <a:t>ibm</a:t>
            </a:r>
            <a:r>
              <a:rPr lang="zh-CN" altLang="en-US" b="1" dirty="0">
                <a:solidFill>
                  <a:schemeClr val="tx1">
                    <a:lumMod val="95000"/>
                    <a:lumOff val="5000"/>
                  </a:schemeClr>
                </a:solidFill>
              </a:rPr>
              <a:t>、</a:t>
            </a:r>
            <a:r>
              <a:rPr lang="en-US" altLang="zh-CN" b="1" dirty="0">
                <a:solidFill>
                  <a:schemeClr val="tx1">
                    <a:lumMod val="95000"/>
                    <a:lumOff val="5000"/>
                  </a:schemeClr>
                </a:solidFill>
              </a:rPr>
              <a:t>google</a:t>
            </a:r>
            <a:r>
              <a:rPr lang="zh-CN" altLang="en-US" b="1" dirty="0">
                <a:solidFill>
                  <a:schemeClr val="tx1">
                    <a:lumMod val="95000"/>
                    <a:lumOff val="5000"/>
                  </a:schemeClr>
                </a:solidFill>
              </a:rPr>
              <a:t>等发布的</a:t>
            </a:r>
            <a:r>
              <a:rPr lang="zh-CN" altLang="en-US" b="1" dirty="0" smtClean="0">
                <a:solidFill>
                  <a:schemeClr val="tx1">
                    <a:lumMod val="95000"/>
                    <a:lumOff val="5000"/>
                  </a:schemeClr>
                </a:solidFill>
              </a:rPr>
              <a:t>依赖</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 跨应用共享常量：放置在二方库中，通常是 </a:t>
            </a:r>
            <a:r>
              <a:rPr lang="en-US" altLang="zh-CN" dirty="0" smtClean="0">
                <a:solidFill>
                  <a:schemeClr val="tx1">
                    <a:lumMod val="95000"/>
                    <a:lumOff val="5000"/>
                  </a:schemeClr>
                </a:solidFill>
              </a:rPr>
              <a:t>client.jar </a:t>
            </a:r>
            <a:r>
              <a:rPr lang="zh-CN" altLang="en-US" dirty="0" smtClean="0">
                <a:solidFill>
                  <a:schemeClr val="tx1">
                    <a:lumMod val="95000"/>
                    <a:lumOff val="5000"/>
                  </a:schemeClr>
                </a:solidFill>
              </a:rPr>
              <a:t>中的 </a:t>
            </a:r>
            <a:r>
              <a:rPr lang="en-US" altLang="zh-CN" dirty="0" smtClean="0">
                <a:solidFill>
                  <a:schemeClr val="tx1">
                    <a:lumMod val="95000"/>
                    <a:lumOff val="5000"/>
                  </a:schemeClr>
                </a:solidFill>
              </a:rPr>
              <a:t>constant </a:t>
            </a:r>
            <a:r>
              <a:rPr lang="zh-CN" altLang="en-US" dirty="0" smtClean="0">
                <a:solidFill>
                  <a:schemeClr val="tx1">
                    <a:lumMod val="95000"/>
                    <a:lumOff val="5000"/>
                  </a:schemeClr>
                </a:solidFill>
              </a:rPr>
              <a:t>目录下。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 应用内共享常量：放置在一方库中，通常是 </a:t>
            </a:r>
            <a:r>
              <a:rPr lang="en-US" altLang="zh-CN" dirty="0" smtClean="0">
                <a:solidFill>
                  <a:schemeClr val="tx1">
                    <a:lumMod val="95000"/>
                    <a:lumOff val="5000"/>
                  </a:schemeClr>
                </a:solidFill>
              </a:rPr>
              <a:t>modules </a:t>
            </a:r>
            <a:r>
              <a:rPr lang="zh-CN" altLang="en-US" dirty="0" smtClean="0">
                <a:solidFill>
                  <a:schemeClr val="tx1">
                    <a:lumMod val="95000"/>
                    <a:lumOff val="5000"/>
                  </a:schemeClr>
                </a:solidFill>
              </a:rPr>
              <a:t>中的 </a:t>
            </a:r>
            <a:r>
              <a:rPr lang="en-US" altLang="zh-CN" dirty="0" smtClean="0">
                <a:solidFill>
                  <a:schemeClr val="tx1">
                    <a:lumMod val="95000"/>
                    <a:lumOff val="5000"/>
                  </a:schemeClr>
                </a:solidFill>
              </a:rPr>
              <a:t>constant </a:t>
            </a:r>
            <a:r>
              <a:rPr lang="zh-CN" altLang="en-US" dirty="0" smtClean="0">
                <a:solidFill>
                  <a:schemeClr val="tx1">
                    <a:lumMod val="95000"/>
                    <a:lumOff val="5000"/>
                  </a:schemeClr>
                </a:solidFill>
              </a:rPr>
              <a:t>目录下。 </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反例：易懂变量也要统一定义成应用内共享常量，两位攻城师在两个类中分别定义了表示 “是”的变量</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类 </a:t>
            </a:r>
            <a:r>
              <a:rPr lang="en-US" altLang="zh-CN" dirty="0" smtClean="0">
                <a:solidFill>
                  <a:schemeClr val="tx1">
                    <a:lumMod val="95000"/>
                    <a:lumOff val="5000"/>
                  </a:schemeClr>
                </a:solidFill>
              </a:rPr>
              <a:t>A </a:t>
            </a:r>
            <a:r>
              <a:rPr lang="zh-CN" altLang="en-US" dirty="0" smtClean="0">
                <a:solidFill>
                  <a:schemeClr val="tx1">
                    <a:lumMod val="95000"/>
                    <a:lumOff val="5000"/>
                  </a:schemeClr>
                </a:solidFill>
              </a:rPr>
              <a:t>中：</a:t>
            </a:r>
            <a:r>
              <a:rPr lang="en-US" altLang="zh-CN" dirty="0" smtClean="0">
                <a:solidFill>
                  <a:schemeClr val="tx1">
                    <a:lumMod val="95000"/>
                    <a:lumOff val="5000"/>
                  </a:schemeClr>
                </a:solidFill>
              </a:rPr>
              <a:t>public static final String YES = "yes"; </a:t>
            </a:r>
            <a:r>
              <a:rPr lang="zh-CN" altLang="en-US" dirty="0" smtClean="0">
                <a:solidFill>
                  <a:schemeClr val="tx1">
                    <a:lumMod val="95000"/>
                    <a:lumOff val="5000"/>
                  </a:schemeClr>
                </a:solidFill>
              </a:rPr>
              <a:t>类 </a:t>
            </a:r>
            <a:r>
              <a:rPr lang="en-US" altLang="zh-CN" dirty="0" smtClean="0">
                <a:solidFill>
                  <a:schemeClr val="tx1">
                    <a:lumMod val="95000"/>
                    <a:lumOff val="5000"/>
                  </a:schemeClr>
                </a:solidFill>
              </a:rPr>
              <a:t>B </a:t>
            </a:r>
            <a:r>
              <a:rPr lang="zh-CN" altLang="en-US" dirty="0" smtClean="0">
                <a:solidFill>
                  <a:schemeClr val="tx1">
                    <a:lumMod val="95000"/>
                    <a:lumOff val="5000"/>
                  </a:schemeClr>
                </a:solidFill>
              </a:rPr>
              <a:t>中：</a:t>
            </a:r>
            <a:r>
              <a:rPr lang="en-US" altLang="zh-CN" dirty="0" smtClean="0">
                <a:solidFill>
                  <a:schemeClr val="tx1">
                    <a:lumMod val="95000"/>
                    <a:lumOff val="5000"/>
                  </a:schemeClr>
                </a:solidFill>
              </a:rPr>
              <a:t>public static final String YES = "y"; </a:t>
            </a:r>
            <a:r>
              <a:rPr lang="en-US" altLang="zh-CN" dirty="0" err="1" smtClean="0">
                <a:solidFill>
                  <a:schemeClr val="tx1">
                    <a:lumMod val="95000"/>
                    <a:lumOff val="5000"/>
                  </a:schemeClr>
                </a:solidFill>
              </a:rPr>
              <a:t>A.YES.equals</a:t>
            </a:r>
            <a:r>
              <a:rPr lang="en-US" altLang="zh-CN" dirty="0" smtClean="0">
                <a:solidFill>
                  <a:schemeClr val="tx1">
                    <a:lumMod val="95000"/>
                    <a:lumOff val="5000"/>
                  </a:schemeClr>
                </a:solidFill>
              </a:rPr>
              <a:t>(B.YES)</a:t>
            </a:r>
            <a:r>
              <a:rPr lang="zh-CN" altLang="en-US" dirty="0" smtClean="0">
                <a:solidFill>
                  <a:schemeClr val="tx1">
                    <a:lumMod val="95000"/>
                    <a:lumOff val="5000"/>
                  </a:schemeClr>
                </a:solidFill>
              </a:rPr>
              <a:t>，预期是 </a:t>
            </a:r>
            <a:r>
              <a:rPr lang="en-US" altLang="zh-CN" dirty="0" smtClean="0">
                <a:solidFill>
                  <a:schemeClr val="tx1">
                    <a:lumMod val="95000"/>
                    <a:lumOff val="5000"/>
                  </a:schemeClr>
                </a:solidFill>
              </a:rPr>
              <a:t>true</a:t>
            </a:r>
            <a:r>
              <a:rPr lang="zh-CN" altLang="en-US" dirty="0" smtClean="0">
                <a:solidFill>
                  <a:schemeClr val="tx1">
                    <a:lumMod val="95000"/>
                    <a:lumOff val="5000"/>
                  </a:schemeClr>
                </a:solidFill>
              </a:rPr>
              <a:t>，但实际返回为 </a:t>
            </a:r>
            <a:r>
              <a:rPr lang="en-US" altLang="zh-CN" dirty="0" smtClean="0">
                <a:solidFill>
                  <a:schemeClr val="tx1">
                    <a:lumMod val="95000"/>
                    <a:lumOff val="5000"/>
                  </a:schemeClr>
                </a:solidFill>
              </a:rPr>
              <a:t>false</a:t>
            </a:r>
            <a:r>
              <a:rPr lang="zh-CN" altLang="en-US" dirty="0" smtClean="0">
                <a:solidFill>
                  <a:schemeClr val="tx1">
                    <a:lumMod val="95000"/>
                    <a:lumOff val="5000"/>
                  </a:schemeClr>
                </a:solidFill>
              </a:rPr>
              <a:t>，导致线上问题。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3</a:t>
            </a:r>
            <a:r>
              <a:rPr lang="zh-CN" altLang="en-US" dirty="0" smtClean="0">
                <a:solidFill>
                  <a:schemeClr val="tx1">
                    <a:lumMod val="95000"/>
                    <a:lumOff val="5000"/>
                  </a:schemeClr>
                </a:solidFill>
              </a:rPr>
              <a:t>） 子工程内部共享常量：即在当前子工程的 </a:t>
            </a:r>
            <a:r>
              <a:rPr lang="en-US" altLang="zh-CN" dirty="0" smtClean="0">
                <a:solidFill>
                  <a:schemeClr val="tx1">
                    <a:lumMod val="95000"/>
                    <a:lumOff val="5000"/>
                  </a:schemeClr>
                </a:solidFill>
              </a:rPr>
              <a:t>constant </a:t>
            </a:r>
            <a:r>
              <a:rPr lang="zh-CN" altLang="en-US" dirty="0" smtClean="0">
                <a:solidFill>
                  <a:schemeClr val="tx1">
                    <a:lumMod val="95000"/>
                    <a:lumOff val="5000"/>
                  </a:schemeClr>
                </a:solidFill>
              </a:rPr>
              <a:t>目录下。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a:t>
            </a:r>
            <a:r>
              <a:rPr lang="zh-CN" altLang="en-US" dirty="0" smtClean="0">
                <a:solidFill>
                  <a:schemeClr val="tx1">
                    <a:lumMod val="95000"/>
                    <a:lumOff val="5000"/>
                  </a:schemeClr>
                </a:solidFill>
              </a:rPr>
              <a:t>） 包内共享常量：即在当前包下单独的 </a:t>
            </a:r>
            <a:r>
              <a:rPr lang="en-US" altLang="zh-CN" dirty="0" smtClean="0">
                <a:solidFill>
                  <a:schemeClr val="tx1">
                    <a:lumMod val="95000"/>
                    <a:lumOff val="5000"/>
                  </a:schemeClr>
                </a:solidFill>
              </a:rPr>
              <a:t>constant </a:t>
            </a:r>
            <a:r>
              <a:rPr lang="zh-CN" altLang="en-US" dirty="0" smtClean="0">
                <a:solidFill>
                  <a:schemeClr val="tx1">
                    <a:lumMod val="95000"/>
                    <a:lumOff val="5000"/>
                  </a:schemeClr>
                </a:solidFill>
              </a:rPr>
              <a:t>目录下。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5</a:t>
            </a:r>
            <a:r>
              <a:rPr lang="zh-CN" altLang="en-US" dirty="0" smtClean="0">
                <a:solidFill>
                  <a:schemeClr val="tx1">
                    <a:lumMod val="95000"/>
                    <a:lumOff val="5000"/>
                  </a:schemeClr>
                </a:solidFill>
              </a:rPr>
              <a:t>） 类内共享常量：直接在类内部 </a:t>
            </a:r>
            <a:r>
              <a:rPr lang="en-US" altLang="zh-CN" dirty="0" smtClean="0">
                <a:solidFill>
                  <a:schemeClr val="tx1">
                    <a:lumMod val="95000"/>
                    <a:lumOff val="5000"/>
                  </a:schemeClr>
                </a:solidFill>
              </a:rPr>
              <a:t>private static final </a:t>
            </a:r>
            <a:r>
              <a:rPr lang="zh-CN" altLang="en-US" dirty="0" smtClean="0">
                <a:solidFill>
                  <a:schemeClr val="tx1">
                    <a:lumMod val="95000"/>
                    <a:lumOff val="5000"/>
                  </a:schemeClr>
                </a:solidFill>
              </a:rPr>
              <a:t>定义。 </a:t>
            </a:r>
          </a:p>
        </p:txBody>
      </p:sp>
    </p:spTree>
    <p:extLst>
      <p:ext uri="{BB962C8B-B14F-4D97-AF65-F5344CB8AC3E}">
        <p14:creationId xmlns:p14="http://schemas.microsoft.com/office/powerpoint/2010/main" val="4286863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3" y="317581"/>
            <a:ext cx="3848100" cy="523220"/>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二</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常量定义 </a:t>
            </a:r>
            <a:endParaRPr lang="en-US" altLang="zh-CN" sz="2800" b="1" dirty="0">
              <a:solidFill>
                <a:schemeClr val="tx2"/>
              </a:solidFill>
              <a:latin typeface="Calibri" panose="020F0502020204030204" pitchFamily="34" charset="0"/>
              <a:ea typeface="微软雅黑" panose="020B0503020204020204" pitchFamily="34" charset="-122"/>
            </a:endParaRPr>
          </a:p>
        </p:txBody>
      </p:sp>
      <p:sp>
        <p:nvSpPr>
          <p:cNvPr id="3" name="文本框 2"/>
          <p:cNvSpPr txBox="1"/>
          <p:nvPr/>
        </p:nvSpPr>
        <p:spPr>
          <a:xfrm>
            <a:off x="418011" y="1111661"/>
            <a:ext cx="11351623" cy="1200329"/>
          </a:xfrm>
          <a:prstGeom prst="rect">
            <a:avLst/>
          </a:prstGeom>
          <a:noFill/>
        </p:spPr>
        <p:txBody>
          <a:bodyPr wrap="square" rtlCol="0">
            <a:spAutoFit/>
          </a:bodyPr>
          <a:lstStyle/>
          <a:p>
            <a:r>
              <a:rPr lang="en-US" altLang="zh-CN" dirty="0" smtClean="0"/>
              <a:t>5. 【</a:t>
            </a:r>
            <a:r>
              <a:rPr lang="zh-CN" altLang="en-US" dirty="0" smtClean="0"/>
              <a:t>推荐</a:t>
            </a:r>
            <a:r>
              <a:rPr lang="en-US" altLang="zh-CN" dirty="0" smtClean="0"/>
              <a:t>】</a:t>
            </a:r>
            <a:r>
              <a:rPr lang="zh-CN" altLang="en-US" dirty="0" smtClean="0"/>
              <a:t>如果变量值仅在一个范围内变化，且带有名称之外的延伸属性，定义为枚举类。下面 正例中的数字就是延伸信息，表示星期几。 </a:t>
            </a:r>
            <a:endParaRPr lang="en-US" altLang="zh-CN" dirty="0" smtClean="0"/>
          </a:p>
          <a:p>
            <a:r>
              <a:rPr lang="zh-CN" altLang="en-US" dirty="0" smtClean="0"/>
              <a:t>正例：</a:t>
            </a:r>
            <a:r>
              <a:rPr lang="en-US" altLang="zh-CN" dirty="0" smtClean="0"/>
              <a:t>public </a:t>
            </a:r>
            <a:r>
              <a:rPr lang="en-US" altLang="zh-CN" dirty="0" err="1" smtClean="0"/>
              <a:t>Enum</a:t>
            </a:r>
            <a:r>
              <a:rPr lang="en-US" altLang="zh-CN" dirty="0" smtClean="0"/>
              <a:t> { MONDAY(1), TUESDAY(2), WEDNESDAY(3), THURSDAY(4), FRIDAY(5), SATURDAY(6), SUNDAY(7);}</a:t>
            </a:r>
            <a:endParaRPr lang="zh-CN" altLang="en-US" dirty="0"/>
          </a:p>
        </p:txBody>
      </p:sp>
    </p:spTree>
    <p:extLst>
      <p:ext uri="{BB962C8B-B14F-4D97-AF65-F5344CB8AC3E}">
        <p14:creationId xmlns:p14="http://schemas.microsoft.com/office/powerpoint/2010/main" val="832964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371EE49B-BF7B-4454-AA12-F5C5AB76BD19}"/>
              </a:ext>
            </a:extLst>
          </p:cNvPr>
          <p:cNvPicPr>
            <a:picLocks noChangeAspect="1"/>
          </p:cNvPicPr>
          <p:nvPr/>
        </p:nvPicPr>
        <p:blipFill>
          <a:blip r:embed="rId3"/>
          <a:stretch>
            <a:fillRect/>
          </a:stretch>
        </p:blipFill>
        <p:spPr>
          <a:xfrm rot="16200000">
            <a:off x="145170" y="-145168"/>
            <a:ext cx="1268415" cy="1558751"/>
          </a:xfrm>
          <a:prstGeom prst="rect">
            <a:avLst/>
          </a:prstGeom>
        </p:spPr>
      </p:pic>
      <p:sp>
        <p:nvSpPr>
          <p:cNvPr id="22" name="文本框 21">
            <a:extLst>
              <a:ext uri="{FF2B5EF4-FFF2-40B4-BE49-F238E27FC236}">
                <a16:creationId xmlns:a16="http://schemas.microsoft.com/office/drawing/2014/main" id="{8C39191D-855E-4654-A2EC-33222FBB4998}"/>
              </a:ext>
            </a:extLst>
          </p:cNvPr>
          <p:cNvSpPr txBox="1"/>
          <p:nvPr/>
        </p:nvSpPr>
        <p:spPr>
          <a:xfrm>
            <a:off x="1656452" y="317582"/>
            <a:ext cx="9107341" cy="954107"/>
          </a:xfrm>
          <a:prstGeom prst="rect">
            <a:avLst/>
          </a:prstGeom>
          <a:noFill/>
        </p:spPr>
        <p:txBody>
          <a:bodyPr wrap="square" rtlCol="0">
            <a:spAutoFit/>
          </a:bodyPr>
          <a:lstStyle/>
          <a:p>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三</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代码格式 </a:t>
            </a:r>
            <a:r>
              <a:rPr lang="en-US" altLang="zh-CN" sz="2800" b="1" dirty="0">
                <a:solidFill>
                  <a:schemeClr val="tx2"/>
                </a:solidFill>
                <a:latin typeface="Calibri" panose="020F0502020204030204" pitchFamily="34" charset="0"/>
                <a:ea typeface="微软雅黑" panose="020B0503020204020204" pitchFamily="34" charset="-122"/>
              </a:rPr>
              <a:t>(</a:t>
            </a:r>
            <a:r>
              <a:rPr lang="zh-CN" altLang="en-US" sz="2800" b="1" dirty="0">
                <a:solidFill>
                  <a:schemeClr val="tx2"/>
                </a:solidFill>
                <a:latin typeface="Calibri" panose="020F0502020204030204" pitchFamily="34" charset="0"/>
                <a:ea typeface="微软雅黑" panose="020B0503020204020204" pitchFamily="34" charset="-122"/>
              </a:rPr>
              <a:t>在实际开发中使用代码快捷键格式化即可，</a:t>
            </a:r>
            <a:r>
              <a:rPr lang="en-US" altLang="zh-CN" sz="2800" b="1" dirty="0" err="1">
                <a:solidFill>
                  <a:schemeClr val="tx2"/>
                </a:solidFill>
                <a:latin typeface="Calibri" panose="020F0502020204030204" pitchFamily="34" charset="0"/>
                <a:ea typeface="微软雅黑" panose="020B0503020204020204" pitchFamily="34" charset="-122"/>
              </a:rPr>
              <a:t>IDEA-Ctrl+Alt+L</a:t>
            </a:r>
            <a:r>
              <a:rPr lang="en-US" altLang="zh-CN" sz="2800" b="1" dirty="0">
                <a:solidFill>
                  <a:schemeClr val="tx2"/>
                </a:solidFill>
                <a:latin typeface="Calibri" panose="020F0502020204030204" pitchFamily="34" charset="0"/>
                <a:ea typeface="微软雅黑" panose="020B0503020204020204" pitchFamily="34" charset="-122"/>
              </a:rPr>
              <a:t>, </a:t>
            </a:r>
            <a:r>
              <a:rPr lang="en-US" altLang="zh-CN" sz="2800" b="1" dirty="0" err="1">
                <a:solidFill>
                  <a:schemeClr val="tx2"/>
                </a:solidFill>
                <a:latin typeface="Calibri" panose="020F0502020204030204" pitchFamily="34" charset="0"/>
                <a:ea typeface="微软雅黑" panose="020B0503020204020204" pitchFamily="34" charset="-122"/>
              </a:rPr>
              <a:t>Eclipse-Ctrl+Shift+F</a:t>
            </a:r>
            <a:r>
              <a:rPr lang="en-US" altLang="zh-CN" sz="2800" b="1" dirty="0">
                <a:solidFill>
                  <a:schemeClr val="tx2"/>
                </a:solidFill>
                <a:latin typeface="Calibri" panose="020F0502020204030204" pitchFamily="34" charset="0"/>
                <a:ea typeface="微软雅黑" panose="020B0503020204020204" pitchFamily="34" charset="-122"/>
              </a:rPr>
              <a:t>)</a:t>
            </a:r>
          </a:p>
        </p:txBody>
      </p:sp>
      <p:sp>
        <p:nvSpPr>
          <p:cNvPr id="3" name="文本框 2"/>
          <p:cNvSpPr txBox="1"/>
          <p:nvPr/>
        </p:nvSpPr>
        <p:spPr>
          <a:xfrm>
            <a:off x="534310" y="1555798"/>
            <a:ext cx="11351623" cy="3416320"/>
          </a:xfrm>
          <a:prstGeom prst="rect">
            <a:avLst/>
          </a:prstGeom>
          <a:noFill/>
        </p:spPr>
        <p:txBody>
          <a:bodyPr wrap="square" rtlCol="0">
            <a:spAutoFit/>
          </a:bodyPr>
          <a:lstStyle/>
          <a:p>
            <a:pPr marL="342900" indent="-342900">
              <a:buAutoNum type="arabicPeriod"/>
            </a:pP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大括号的使用约定。如果是大括号内为空，则简洁地写成</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即可，不需要换行；</a:t>
            </a:r>
            <a:endParaRPr lang="en-US" altLang="zh-CN" dirty="0" smtClean="0">
              <a:solidFill>
                <a:schemeClr val="tx1">
                  <a:lumMod val="95000"/>
                  <a:lumOff val="5000"/>
                </a:schemeClr>
              </a:solidFill>
            </a:endParaRPr>
          </a:p>
          <a:p>
            <a:r>
              <a:rPr lang="en-US" altLang="zh-CN" dirty="0">
                <a:solidFill>
                  <a:schemeClr val="tx1">
                    <a:lumMod val="95000"/>
                    <a:lumOff val="5000"/>
                  </a:schemeClr>
                </a:solidFill>
              </a:rPr>
              <a:t> </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如果是非空代码块则： </a:t>
            </a:r>
            <a:endParaRPr lang="en-US" altLang="zh-CN" dirty="0" smtClean="0">
              <a:solidFill>
                <a:schemeClr val="tx1">
                  <a:lumMod val="95000"/>
                  <a:lumOff val="5000"/>
                </a:schemeClr>
              </a:solidFill>
            </a:endParaRPr>
          </a:p>
          <a:p>
            <a:r>
              <a:rPr lang="en-US" altLang="zh-CN" dirty="0">
                <a:solidFill>
                  <a:schemeClr val="tx1">
                    <a:lumMod val="95000"/>
                    <a:lumOff val="5000"/>
                  </a:schemeClr>
                </a:solidFill>
              </a:rPr>
              <a:t> </a:t>
            </a:r>
            <a:r>
              <a:rPr lang="en-US" altLang="zh-CN" dirty="0" smtClean="0">
                <a:solidFill>
                  <a:schemeClr val="tx1">
                    <a:lumMod val="95000"/>
                    <a:lumOff val="5000"/>
                  </a:schemeClr>
                </a:solidFill>
              </a:rPr>
              <a:t>             1</a:t>
            </a:r>
            <a:r>
              <a:rPr lang="zh-CN" altLang="en-US" dirty="0" smtClean="0">
                <a:solidFill>
                  <a:schemeClr val="tx1">
                    <a:lumMod val="95000"/>
                    <a:lumOff val="5000"/>
                  </a:schemeClr>
                </a:solidFill>
              </a:rPr>
              <a:t>） 左大括号前不换行。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              2</a:t>
            </a:r>
            <a:r>
              <a:rPr lang="zh-CN" altLang="en-US" dirty="0" smtClean="0">
                <a:solidFill>
                  <a:schemeClr val="tx1">
                    <a:lumMod val="95000"/>
                    <a:lumOff val="5000"/>
                  </a:schemeClr>
                </a:solidFill>
              </a:rPr>
              <a:t>） 左大括号后换行。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              3</a:t>
            </a:r>
            <a:r>
              <a:rPr lang="zh-CN" altLang="en-US" dirty="0" smtClean="0">
                <a:solidFill>
                  <a:schemeClr val="tx1">
                    <a:lumMod val="95000"/>
                    <a:lumOff val="5000"/>
                  </a:schemeClr>
                </a:solidFill>
              </a:rPr>
              <a:t>） 右大括号前换行。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              4</a:t>
            </a:r>
            <a:r>
              <a:rPr lang="zh-CN" altLang="en-US" dirty="0" smtClean="0">
                <a:solidFill>
                  <a:schemeClr val="tx1">
                    <a:lumMod val="95000"/>
                    <a:lumOff val="5000"/>
                  </a:schemeClr>
                </a:solidFill>
              </a:rPr>
              <a:t>） 右大括号后还有 </a:t>
            </a:r>
            <a:r>
              <a:rPr lang="en-US" altLang="zh-CN" dirty="0" smtClean="0">
                <a:solidFill>
                  <a:schemeClr val="tx1">
                    <a:lumMod val="95000"/>
                    <a:lumOff val="5000"/>
                  </a:schemeClr>
                </a:solidFill>
              </a:rPr>
              <a:t>else </a:t>
            </a:r>
            <a:r>
              <a:rPr lang="zh-CN" altLang="en-US" dirty="0" smtClean="0">
                <a:solidFill>
                  <a:schemeClr val="tx1">
                    <a:lumMod val="95000"/>
                    <a:lumOff val="5000"/>
                  </a:schemeClr>
                </a:solidFill>
              </a:rPr>
              <a:t>等代码则不换行；表示终止的右大括号后必须换行。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左小括号和字符之间不出现空格；同样，右小括号和字符之间也不出现空格。</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反例：</a:t>
            </a:r>
            <a:r>
              <a:rPr lang="en-US" altLang="zh-CN" dirty="0" smtClean="0">
                <a:solidFill>
                  <a:schemeClr val="tx1">
                    <a:lumMod val="95000"/>
                    <a:lumOff val="5000"/>
                  </a:schemeClr>
                </a:solidFill>
              </a:rPr>
              <a:t>if (</a:t>
            </a:r>
            <a:r>
              <a:rPr lang="zh-CN" altLang="en-US" dirty="0" smtClean="0">
                <a:solidFill>
                  <a:schemeClr val="tx1">
                    <a:lumMod val="95000"/>
                    <a:lumOff val="5000"/>
                  </a:schemeClr>
                </a:solidFill>
              </a:rPr>
              <a:t>空格 </a:t>
            </a:r>
            <a:r>
              <a:rPr lang="en-US" altLang="zh-CN" dirty="0" smtClean="0">
                <a:solidFill>
                  <a:schemeClr val="tx1">
                    <a:lumMod val="95000"/>
                    <a:lumOff val="5000"/>
                  </a:schemeClr>
                </a:solidFill>
              </a:rPr>
              <a:t>a == b </a:t>
            </a:r>
            <a:r>
              <a:rPr lang="zh-CN" altLang="en-US" dirty="0" smtClean="0">
                <a:solidFill>
                  <a:schemeClr val="tx1">
                    <a:lumMod val="95000"/>
                    <a:lumOff val="5000"/>
                  </a:schemeClr>
                </a:solidFill>
              </a:rPr>
              <a:t>空格</a:t>
            </a:r>
            <a:r>
              <a:rPr lang="en-US" altLang="zh-CN" dirty="0" smtClean="0">
                <a:solidFill>
                  <a:schemeClr val="tx1">
                    <a:lumMod val="95000"/>
                    <a:lumOff val="5000"/>
                  </a:schemeClr>
                </a:solidFill>
              </a:rPr>
              <a:t>) </a:t>
            </a:r>
          </a:p>
          <a:p>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】if/for/while/switch/do </a:t>
            </a:r>
            <a:r>
              <a:rPr lang="zh-CN" altLang="en-US" dirty="0" smtClean="0">
                <a:solidFill>
                  <a:schemeClr val="tx1">
                    <a:lumMod val="95000"/>
                    <a:lumOff val="5000"/>
                  </a:schemeClr>
                </a:solidFill>
              </a:rPr>
              <a:t>等保留字与括号之间都必须加空格。 </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强制</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任何二目、三目运算符的左右两边都需要加一个空格。 说明：运算符包括赋值运算符</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、逻辑运算符</a:t>
            </a:r>
            <a:r>
              <a:rPr lang="en-US" altLang="zh-CN" dirty="0" smtClean="0">
                <a:solidFill>
                  <a:schemeClr val="tx1">
                    <a:lumMod val="95000"/>
                    <a:lumOff val="5000"/>
                  </a:schemeClr>
                </a:solidFill>
              </a:rPr>
              <a:t>&amp;&amp;</a:t>
            </a:r>
            <a:r>
              <a:rPr lang="zh-CN" altLang="en-US" dirty="0" smtClean="0">
                <a:solidFill>
                  <a:schemeClr val="tx1">
                    <a:lumMod val="95000"/>
                    <a:lumOff val="5000"/>
                  </a:schemeClr>
                </a:solidFill>
              </a:rPr>
              <a:t>、加减乘除符号等。 </a:t>
            </a:r>
            <a:endParaRPr lang="en-US" altLang="zh-CN" dirty="0" smtClean="0">
              <a:solidFill>
                <a:schemeClr val="tx1">
                  <a:lumMod val="95000"/>
                  <a:lumOff val="5000"/>
                </a:schemeClr>
              </a:solidFill>
            </a:endParaRPr>
          </a:p>
          <a:p>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3413703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4607</TotalTime>
  <Words>10644</Words>
  <Application>Microsoft Office PowerPoint</Application>
  <PresentationFormat>宽屏</PresentationFormat>
  <Paragraphs>446</Paragraphs>
  <Slides>34</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等线 Light</vt:lpstr>
      <vt:lpstr>方正兰亭细黑_GBK_M</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吴波</dc:creator>
  <cp:lastModifiedBy>吴波</cp:lastModifiedBy>
  <cp:revision>61</cp:revision>
  <dcterms:created xsi:type="dcterms:W3CDTF">2020-08-24T12:39:19Z</dcterms:created>
  <dcterms:modified xsi:type="dcterms:W3CDTF">2020-08-28T05:37:41Z</dcterms:modified>
</cp:coreProperties>
</file>