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15"/>
  </p:handoutMasterIdLst>
  <p:sldIdLst>
    <p:sldId id="334" r:id="rId3"/>
    <p:sldId id="257" r:id="rId4"/>
    <p:sldId id="371" r:id="rId6"/>
    <p:sldId id="290" r:id="rId7"/>
    <p:sldId id="292" r:id="rId8"/>
    <p:sldId id="380" r:id="rId9"/>
    <p:sldId id="296" r:id="rId10"/>
    <p:sldId id="263" r:id="rId11"/>
    <p:sldId id="284" r:id="rId12"/>
    <p:sldId id="385" r:id="rId13"/>
    <p:sldId id="289" r:id="rId14"/>
  </p:sldIdLst>
  <p:sldSz cx="9144000" cy="5143500" type="screen16x9"/>
  <p:notesSz cx="6858000" cy="9144000"/>
  <p:embeddedFontLst>
    <p:embeddedFont>
      <p:font typeface="微软雅黑" panose="020B0503020204020204" pitchFamily="34" charset="-122"/>
      <p:regular r:id="rId19"/>
    </p:embeddedFont>
    <p:embeddedFont>
      <p:font typeface="Impact" panose="020B0806030902050204" pitchFamily="34" charset="0"/>
      <p:regular r:id="rId20"/>
    </p:embeddedFont>
    <p:embeddedFont>
      <p:font typeface="Franklin Gothic Medium" panose="020B0603020102020204" charset="0"/>
      <p:regular r:id="rId21"/>
      <p:italic r:id="rId22"/>
    </p:embeddedFont>
    <p:embeddedFont>
      <p:font typeface="Calibri" panose="020F0502020204030204" charset="0"/>
      <p:regular r:id="rId23"/>
      <p:bold r:id="rId24"/>
      <p:italic r:id="rId25"/>
      <p:boldItalic r:id="rId26"/>
    </p:embeddedFont>
  </p:embeddedFontLst>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3B6F"/>
    <a:srgbClr val="ADADAD"/>
    <a:srgbClr val="0262CB"/>
    <a:srgbClr val="3F87D6"/>
    <a:srgbClr val="F8F8F8"/>
    <a:srgbClr val="F9F9F9"/>
    <a:srgbClr val="F5F5F5"/>
    <a:srgbClr val="F2F2F2"/>
    <a:srgbClr val="7BAA3C"/>
    <a:srgbClr val="64A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21" autoAdjust="0"/>
    <p:restoredTop sz="94660"/>
  </p:normalViewPr>
  <p:slideViewPr>
    <p:cSldViewPr snapToGrid="0">
      <p:cViewPr varScale="1">
        <p:scale>
          <a:sx n="145" d="100"/>
          <a:sy n="145" d="100"/>
        </p:scale>
        <p:origin x="324" y="120"/>
      </p:cViewPr>
      <p:guideLst>
        <p:guide orient="horz" pos="1492"/>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7.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
        <p:nvSpPr>
          <p:cNvPr id="13" name="文本框 12"/>
          <p:cNvSpPr txBox="1"/>
          <p:nvPr userDrawn="1"/>
        </p:nvSpPr>
        <p:spPr>
          <a:xfrm>
            <a:off x="5972810" y="0"/>
            <a:ext cx="3121025" cy="829945"/>
          </a:xfrm>
          <a:prstGeom prst="rect">
            <a:avLst/>
          </a:prstGeom>
          <a:noFill/>
          <a:effectLst>
            <a:softEdge rad="63500"/>
          </a:effectLst>
        </p:spPr>
        <p:txBody>
          <a:bodyPr wrap="square" rtlCol="0">
            <a:spAutoFit/>
            <a:scene3d>
              <a:camera prst="orthographicFront"/>
              <a:lightRig rig="threePt" dir="t"/>
            </a:scene3d>
          </a:bodyPr>
          <a:p>
            <a:r>
              <a:rPr lang="zh-CN" altLang="en-US" sz="4800">
                <a:solidFill>
                  <a:schemeClr val="accent1">
                    <a:alpha val="48000"/>
                  </a:schemeClr>
                </a:solidFill>
                <a:effectLst>
                  <a:outerShdw blurRad="38100" dist="25400" dir="5400000" algn="ctr" rotWithShape="0">
                    <a:srgbClr val="6E747A">
                      <a:alpha val="43000"/>
                    </a:srgbClr>
                  </a:outerShdw>
                </a:effectLst>
              </a:rPr>
              <a:t>代理模式</a:t>
            </a:r>
            <a:endParaRPr lang="zh-CN" altLang="en-US" sz="4800">
              <a:solidFill>
                <a:schemeClr val="accent1">
                  <a:alpha val="48000"/>
                </a:schemeClr>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0538"/>
            <a:ext cx="1704311" cy="72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13" name="文本框 12"/>
          <p:cNvSpPr txBox="1"/>
          <p:nvPr userDrawn="1"/>
        </p:nvSpPr>
        <p:spPr>
          <a:xfrm>
            <a:off x="5972810" y="0"/>
            <a:ext cx="3121025" cy="829945"/>
          </a:xfrm>
          <a:prstGeom prst="rect">
            <a:avLst/>
          </a:prstGeom>
          <a:noFill/>
          <a:effectLst>
            <a:softEdge rad="63500"/>
          </a:effectLst>
        </p:spPr>
        <p:txBody>
          <a:bodyPr wrap="square" rtlCol="0">
            <a:spAutoFit/>
            <a:scene3d>
              <a:camera prst="orthographicFront"/>
              <a:lightRig rig="threePt" dir="t"/>
            </a:scene3d>
          </a:bodyPr>
          <a:p>
            <a:r>
              <a:rPr lang="en-US" altLang="zh-CN" sz="4800">
                <a:solidFill>
                  <a:schemeClr val="accent1">
                    <a:alpha val="48000"/>
                  </a:schemeClr>
                </a:solidFill>
                <a:effectLst>
                  <a:outerShdw blurRad="38100" dist="25400" dir="5400000" algn="ctr" rotWithShape="0">
                    <a:srgbClr val="6E747A">
                      <a:alpha val="43000"/>
                    </a:srgbClr>
                  </a:outerShdw>
                </a:effectLst>
              </a:rPr>
              <a:t>Markdown</a:t>
            </a:r>
            <a:endParaRPr lang="en-US" altLang="zh-CN" sz="4800">
              <a:solidFill>
                <a:schemeClr val="accent1">
                  <a:alpha val="48000"/>
                </a:schemeClr>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13" name="文本框 12"/>
          <p:cNvSpPr txBox="1"/>
          <p:nvPr userDrawn="1"/>
        </p:nvSpPr>
        <p:spPr>
          <a:xfrm>
            <a:off x="5972810" y="0"/>
            <a:ext cx="3121025" cy="829945"/>
          </a:xfrm>
          <a:prstGeom prst="rect">
            <a:avLst/>
          </a:prstGeom>
          <a:noFill/>
          <a:effectLst>
            <a:softEdge rad="63500"/>
          </a:effectLst>
        </p:spPr>
        <p:txBody>
          <a:bodyPr wrap="square" rtlCol="0">
            <a:spAutoFit/>
            <a:scene3d>
              <a:camera prst="orthographicFront"/>
              <a:lightRig rig="threePt" dir="t"/>
            </a:scene3d>
          </a:bodyPr>
          <a:p>
            <a:r>
              <a:rPr lang="zh-CN" altLang="en-US" sz="4800">
                <a:solidFill>
                  <a:schemeClr val="accent1">
                    <a:alpha val="48000"/>
                  </a:schemeClr>
                </a:solidFill>
                <a:effectLst>
                  <a:outerShdw blurRad="38100" dist="25400" dir="5400000" algn="ctr" rotWithShape="0">
                    <a:srgbClr val="6E747A">
                      <a:alpha val="43000"/>
                    </a:srgbClr>
                  </a:outerShdw>
                </a:effectLst>
              </a:rPr>
              <a:t>代理模式</a:t>
            </a:r>
            <a:endParaRPr lang="zh-CN" altLang="en-US" sz="4800">
              <a:solidFill>
                <a:schemeClr val="accent1">
                  <a:alpha val="48000"/>
                </a:schemeClr>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fld>
            <a:endParaRPr lang="zh-CN" altLang="en-US"/>
          </a:p>
        </p:txBody>
      </p:sp>
      <p:cxnSp>
        <p:nvCxnSpPr>
          <p:cNvPr id="5" name="直接连接符 4"/>
          <p:cNvCxnSpPr/>
          <p:nvPr userDrawn="1"/>
        </p:nvCxnSpPr>
        <p:spPr>
          <a:xfrm>
            <a:off x="455229" y="600054"/>
            <a:ext cx="8221227"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3"/>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图片 5" descr="11"/>
          <p:cNvPicPr>
            <a:picLocks noChangeAspect="1"/>
          </p:cNvPicPr>
          <p:nvPr userDrawn="1"/>
        </p:nvPicPr>
        <p:blipFill>
          <a:blip r:embed="rId3"/>
          <a:srcRect r="59298"/>
          <a:stretch>
            <a:fillRect/>
          </a:stretch>
        </p:blipFill>
        <p:spPr>
          <a:xfrm>
            <a:off x="2540" y="635"/>
            <a:ext cx="1024255" cy="786765"/>
          </a:xfrm>
          <a:prstGeom prst="rect">
            <a:avLst/>
          </a:prstGeom>
        </p:spPr>
      </p:pic>
      <p:sp>
        <p:nvSpPr>
          <p:cNvPr id="13" name="文本框 12"/>
          <p:cNvSpPr txBox="1"/>
          <p:nvPr userDrawn="1"/>
        </p:nvSpPr>
        <p:spPr>
          <a:xfrm>
            <a:off x="6924040" y="635"/>
            <a:ext cx="1965325" cy="583565"/>
          </a:xfrm>
          <a:prstGeom prst="rect">
            <a:avLst/>
          </a:prstGeom>
          <a:noFill/>
          <a:effectLst>
            <a:softEdge rad="63500"/>
          </a:effectLst>
        </p:spPr>
        <p:txBody>
          <a:bodyPr wrap="square" rtlCol="0">
            <a:spAutoFit/>
            <a:scene3d>
              <a:camera prst="orthographicFront"/>
              <a:lightRig rig="threePt" dir="t"/>
            </a:scene3d>
          </a:bodyPr>
          <a:p>
            <a:r>
              <a:rPr lang="zh-CN" altLang="en-US" sz="3200">
                <a:solidFill>
                  <a:schemeClr val="accent1">
                    <a:alpha val="48000"/>
                  </a:schemeClr>
                </a:solidFill>
                <a:effectLst>
                  <a:outerShdw blurRad="38100" dist="25400" dir="5400000" algn="ctr" rotWithShape="0">
                    <a:srgbClr val="6E747A">
                      <a:alpha val="43000"/>
                    </a:srgbClr>
                  </a:outerShdw>
                </a:effectLst>
              </a:rPr>
              <a:t>代理模式</a:t>
            </a:r>
            <a:endParaRPr lang="zh-CN" altLang="en-US" sz="3200">
              <a:solidFill>
                <a:schemeClr val="accent1">
                  <a:alpha val="48000"/>
                </a:schemeClr>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6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ea typeface="思源黑体 CN Normal" panose="020B0400000000000000" charset="-122"/>
              </a:defRPr>
            </a:lvl1pPr>
          </a:lstStyle>
          <a:p>
            <a:fld id="{421E9E4D-0BE1-4AAA-A57B-DA425863F4AF}"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ea typeface="思源黑体 CN Normal" panose="020B0400000000000000" charset="-122"/>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ea typeface="思源黑体 CN Normal" panose="020B0400000000000000" charset="-122"/>
              </a:defRPr>
            </a:lvl1pPr>
          </a:lstStyle>
          <a:p>
            <a:fld id="{E1BEBC7A-FD02-486B-81B5-A845787C68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txStyles>
    <p:titleStyle>
      <a:lvl1pPr algn="ctr" defTabSz="914400" rtl="0" eaLnBrk="1" latinLnBrk="0" hangingPunct="1">
        <a:spcBef>
          <a:spcPct val="0"/>
        </a:spcBef>
        <a:buNone/>
        <a:defRPr sz="4400" kern="1200">
          <a:solidFill>
            <a:schemeClr val="tx1"/>
          </a:solidFill>
          <a:latin typeface="+mj-lt"/>
          <a:ea typeface="思源黑体 CN Normal" panose="020B0400000000000000"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思源黑体 CN Normal" panose="020B0400000000000000"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思源黑体 CN Normal" panose="020B0400000000000000"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思源黑体 CN Normal" panose="020B0400000000000000"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思源黑体 CN Normal" panose="020B0400000000000000"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思源黑体 CN Normal" panose="020B0400000000000000"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7.xml"/><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7.xml"/><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60000"/>
          </a:schemeClr>
        </a:solidFill>
        <a:effectLst/>
      </p:bgPr>
    </p:bg>
    <p:spTree>
      <p:nvGrpSpPr>
        <p:cNvPr id="1" name=""/>
        <p:cNvGrpSpPr/>
        <p:nvPr/>
      </p:nvGrpSpPr>
      <p:grpSpPr>
        <a:xfrm>
          <a:off x="0" y="0"/>
          <a:ext cx="0" cy="0"/>
          <a:chOff x="0" y="0"/>
          <a:chExt cx="0" cy="0"/>
        </a:xfrm>
      </p:grpSpPr>
      <p:pic>
        <p:nvPicPr>
          <p:cNvPr id="11" name="图片 10" descr="14"/>
          <p:cNvPicPr>
            <a:picLocks noChangeAspect="1"/>
          </p:cNvPicPr>
          <p:nvPr/>
        </p:nvPicPr>
        <p:blipFill>
          <a:blip r:embed="rId1"/>
          <a:stretch>
            <a:fillRect/>
          </a:stretch>
        </p:blipFill>
        <p:spPr>
          <a:xfrm>
            <a:off x="1791335" y="511175"/>
            <a:ext cx="5561330" cy="4542790"/>
          </a:xfrm>
          <a:prstGeom prst="rect">
            <a:avLst/>
          </a:prstGeom>
        </p:spPr>
      </p:pic>
      <p:pic>
        <p:nvPicPr>
          <p:cNvPr id="5" name="图片 4" descr="11"/>
          <p:cNvPicPr>
            <a:picLocks noChangeAspect="1"/>
          </p:cNvPicPr>
          <p:nvPr/>
        </p:nvPicPr>
        <p:blipFill>
          <a:blip r:embed="rId2"/>
          <a:srcRect r="59298"/>
          <a:stretch>
            <a:fillRect/>
          </a:stretch>
        </p:blipFill>
        <p:spPr>
          <a:xfrm>
            <a:off x="4445" y="-20320"/>
            <a:ext cx="5083810" cy="3903345"/>
          </a:xfrm>
          <a:prstGeom prst="rect">
            <a:avLst/>
          </a:prstGeom>
        </p:spPr>
      </p:pic>
      <p:pic>
        <p:nvPicPr>
          <p:cNvPr id="6" name="图片 5" descr="11"/>
          <p:cNvPicPr>
            <a:picLocks noChangeAspect="1"/>
          </p:cNvPicPr>
          <p:nvPr/>
        </p:nvPicPr>
        <p:blipFill>
          <a:blip r:embed="rId2"/>
          <a:srcRect l="71319" t="21332"/>
          <a:stretch>
            <a:fillRect/>
          </a:stretch>
        </p:blipFill>
        <p:spPr>
          <a:xfrm>
            <a:off x="5367655" y="2292985"/>
            <a:ext cx="3783965" cy="2852420"/>
          </a:xfrm>
          <a:prstGeom prst="rect">
            <a:avLst/>
          </a:prstGeom>
          <a:effectLst/>
        </p:spPr>
      </p:pic>
      <p:pic>
        <p:nvPicPr>
          <p:cNvPr id="7" name="图片 6" descr="12"/>
          <p:cNvPicPr>
            <a:picLocks noChangeAspect="1"/>
          </p:cNvPicPr>
          <p:nvPr/>
        </p:nvPicPr>
        <p:blipFill>
          <a:blip r:embed="rId3"/>
          <a:stretch>
            <a:fillRect/>
          </a:stretch>
        </p:blipFill>
        <p:spPr>
          <a:xfrm>
            <a:off x="15875" y="3690620"/>
            <a:ext cx="2744470" cy="1454785"/>
          </a:xfrm>
          <a:prstGeom prst="rect">
            <a:avLst/>
          </a:prstGeom>
        </p:spPr>
      </p:pic>
      <p:pic>
        <p:nvPicPr>
          <p:cNvPr id="8" name="图片 7" descr="15"/>
          <p:cNvPicPr>
            <a:picLocks noChangeAspect="1"/>
          </p:cNvPicPr>
          <p:nvPr/>
        </p:nvPicPr>
        <p:blipFill>
          <a:blip r:embed="rId4"/>
          <a:stretch>
            <a:fillRect/>
          </a:stretch>
        </p:blipFill>
        <p:spPr>
          <a:xfrm>
            <a:off x="5972810" y="3986530"/>
            <a:ext cx="1736725" cy="1120140"/>
          </a:xfrm>
          <a:prstGeom prst="rect">
            <a:avLst/>
          </a:prstGeom>
        </p:spPr>
      </p:pic>
      <p:sp>
        <p:nvSpPr>
          <p:cNvPr id="2" name="矩形 1"/>
          <p:cNvSpPr/>
          <p:nvPr/>
        </p:nvSpPr>
        <p:spPr>
          <a:xfrm>
            <a:off x="3566161" y="1614805"/>
            <a:ext cx="2011680" cy="1198880"/>
          </a:xfrm>
          <a:prstGeom prst="rect">
            <a:avLst/>
          </a:prstGeom>
          <a:noFill/>
          <a:ln>
            <a:noFill/>
          </a:ln>
        </p:spPr>
        <p:txBody>
          <a:bodyPr wrap="none" rtlCol="0" anchor="t">
            <a:spAutoFit/>
          </a:bodyPr>
          <a:p>
            <a:pPr algn="ctr"/>
            <a:r>
              <a:rPr lang="zh-CN" sz="3600" b="1">
                <a:solidFill>
                  <a:srgbClr val="023B6F"/>
                </a:solidFill>
                <a:effectLst>
                  <a:outerShdw blurRad="38100" dist="19050" dir="2700000" algn="tl" rotWithShape="0">
                    <a:schemeClr val="dk1">
                      <a:alpha val="40000"/>
                    </a:schemeClr>
                  </a:outerShdw>
                </a:effectLst>
                <a:sym typeface="+mn-ea"/>
              </a:rPr>
              <a:t>设计模式</a:t>
            </a:r>
            <a:endParaRPr lang="zh-CN" sz="3600" b="1">
              <a:solidFill>
                <a:srgbClr val="023B6F"/>
              </a:solidFill>
              <a:effectLst>
                <a:outerShdw blurRad="38100" dist="19050" dir="2700000" algn="tl" rotWithShape="0">
                  <a:schemeClr val="dk1">
                    <a:alpha val="40000"/>
                  </a:schemeClr>
                </a:outerShdw>
              </a:effectLst>
              <a:sym typeface="+mn-ea"/>
            </a:endParaRPr>
          </a:p>
          <a:p>
            <a:pPr algn="ctr"/>
            <a:r>
              <a:rPr lang="en-US" altLang="zh-CN" sz="3600" b="1">
                <a:solidFill>
                  <a:srgbClr val="023B6F"/>
                </a:solidFill>
                <a:effectLst>
                  <a:outerShdw blurRad="38100" dist="19050" dir="2700000" algn="tl" rotWithShape="0">
                    <a:schemeClr val="dk1">
                      <a:alpha val="40000"/>
                    </a:schemeClr>
                  </a:outerShdw>
                </a:effectLst>
                <a:sym typeface="+mn-ea"/>
              </a:rPr>
              <a:t>--</a:t>
            </a:r>
            <a:r>
              <a:rPr lang="zh-CN" altLang="en-US" sz="3600" b="1">
                <a:solidFill>
                  <a:srgbClr val="023B6F"/>
                </a:solidFill>
                <a:effectLst>
                  <a:outerShdw blurRad="38100" dist="19050" dir="2700000" algn="tl" rotWithShape="0">
                    <a:schemeClr val="dk1">
                      <a:alpha val="40000"/>
                    </a:schemeClr>
                  </a:outerShdw>
                </a:effectLst>
                <a:sym typeface="+mn-ea"/>
              </a:rPr>
              <a:t>代理</a:t>
            </a:r>
            <a:endParaRPr lang="zh-CN" altLang="en-US" sz="3600" b="1">
              <a:solidFill>
                <a:srgbClr val="023B6F"/>
              </a:solidFill>
              <a:effectLst>
                <a:outerShdw blurRad="38100" dist="19050" dir="2700000" algn="tl" rotWithShape="0">
                  <a:schemeClr val="dk1">
                    <a:alpha val="40000"/>
                  </a:scheme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8"/>
          <p:cNvSpPr txBox="1"/>
          <p:nvPr/>
        </p:nvSpPr>
        <p:spPr>
          <a:xfrm>
            <a:off x="358054" y="226724"/>
            <a:ext cx="2468880" cy="398780"/>
          </a:xfrm>
          <a:prstGeom prst="rect">
            <a:avLst/>
          </a:prstGeom>
          <a:noFill/>
        </p:spPr>
        <p:txBody>
          <a:bodyPr wrap="none" rtlCol="0">
            <a:spAutoFit/>
          </a:bodyPr>
          <a:p>
            <a:pPr algn="l"/>
            <a:r>
              <a:rPr lang="zh-CN" sz="2000" dirty="0">
                <a:solidFill>
                  <a:schemeClr val="tx1">
                    <a:lumMod val="65000"/>
                    <a:lumOff val="35000"/>
                  </a:schemeClr>
                </a:solidFill>
                <a:latin typeface="思源黑体 CN Normal" panose="020B0400000000000000" charset="-122"/>
                <a:ea typeface="思源黑体 CN Normal" panose="020B0400000000000000" charset="-122"/>
                <a:sym typeface="+mn-ea"/>
              </a:rPr>
              <a:t>代理</a:t>
            </a:r>
            <a:r>
              <a:rPr sz="2000" dirty="0">
                <a:solidFill>
                  <a:schemeClr val="tx1">
                    <a:lumMod val="65000"/>
                    <a:lumOff val="35000"/>
                  </a:schemeClr>
                </a:solidFill>
                <a:latin typeface="思源黑体 CN Normal" panose="020B0400000000000000" charset="-122"/>
                <a:ea typeface="思源黑体 CN Normal" panose="020B0400000000000000" charset="-122"/>
                <a:sym typeface="+mn-ea"/>
              </a:rPr>
              <a:t>模式的应用场景</a:t>
            </a:r>
            <a:endParaRPr sz="2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2" name="文本框 1"/>
          <p:cNvSpPr txBox="1"/>
          <p:nvPr/>
        </p:nvSpPr>
        <p:spPr>
          <a:xfrm>
            <a:off x="358140" y="568960"/>
            <a:ext cx="8529320" cy="4646295"/>
          </a:xfrm>
          <a:prstGeom prst="rect">
            <a:avLst/>
          </a:prstGeom>
          <a:noFill/>
        </p:spPr>
        <p:txBody>
          <a:bodyPr wrap="square" rtlCol="0" anchor="t">
            <a:spAutoFit/>
          </a:bodyPr>
          <a:p>
            <a:r>
              <a:rPr lang="zh-CN" altLang="en-US" sz="800"/>
              <a:t>//抽象主题</a:t>
            </a:r>
            <a:endParaRPr lang="zh-CN" altLang="en-US" sz="800"/>
          </a:p>
          <a:p>
            <a:r>
              <a:rPr lang="zh-CN" altLang="en-US" sz="800"/>
              <a:t>interface Subject {</a:t>
            </a:r>
            <a:endParaRPr lang="zh-CN" altLang="en-US" sz="800"/>
          </a:p>
          <a:p>
            <a:r>
              <a:rPr lang="zh-CN" altLang="en-US" sz="800"/>
              <a:t>    void Request();</a:t>
            </a:r>
            <a:endParaRPr lang="zh-CN" altLang="en-US" sz="800"/>
          </a:p>
          <a:p>
            <a:r>
              <a:rPr lang="zh-CN" altLang="en-US" sz="800"/>
              <a:t>}</a:t>
            </a:r>
            <a:endParaRPr lang="zh-CN" altLang="en-US" sz="800"/>
          </a:p>
          <a:p>
            <a:r>
              <a:rPr lang="zh-CN" altLang="en-US" sz="800"/>
              <a:t>//真实主题</a:t>
            </a:r>
            <a:endParaRPr lang="zh-CN" altLang="en-US" sz="800"/>
          </a:p>
          <a:p>
            <a:r>
              <a:rPr lang="zh-CN" altLang="en-US" sz="800"/>
              <a:t>class RealSubject implements Subject {</a:t>
            </a:r>
            <a:endParaRPr lang="zh-CN" altLang="en-US" sz="800"/>
          </a:p>
          <a:p>
            <a:r>
              <a:rPr lang="zh-CN" altLang="en-US" sz="800"/>
              <a:t>    public void Request() {</a:t>
            </a:r>
            <a:endParaRPr lang="zh-CN" altLang="en-US" sz="800"/>
          </a:p>
          <a:p>
            <a:r>
              <a:rPr lang="zh-CN" altLang="en-US" sz="800"/>
              <a:t>        System.out.println("卡片A");</a:t>
            </a:r>
            <a:endParaRPr lang="zh-CN" altLang="en-US" sz="800"/>
          </a:p>
          <a:p>
            <a:r>
              <a:rPr lang="zh-CN" altLang="en-US" sz="800"/>
              <a:t>		System.out.println("管理部：100人");</a:t>
            </a:r>
            <a:endParaRPr lang="zh-CN" altLang="en-US" sz="800"/>
          </a:p>
          <a:p>
            <a:r>
              <a:rPr lang="zh-CN" altLang="en-US" sz="800"/>
              <a:t>		System.out.println("软开：200人");</a:t>
            </a:r>
            <a:endParaRPr lang="zh-CN" altLang="en-US" sz="800"/>
          </a:p>
          <a:p>
            <a:r>
              <a:rPr lang="zh-CN" altLang="en-US" sz="800"/>
              <a:t>    }</a:t>
            </a:r>
            <a:endParaRPr lang="zh-CN" altLang="en-US" sz="800"/>
          </a:p>
          <a:p>
            <a:r>
              <a:rPr lang="zh-CN" altLang="en-US" sz="800"/>
              <a:t>}</a:t>
            </a:r>
            <a:endParaRPr lang="zh-CN" altLang="en-US" sz="800"/>
          </a:p>
          <a:p>
            <a:r>
              <a:rPr lang="zh-CN" altLang="en-US" sz="800"/>
              <a:t>//代理</a:t>
            </a:r>
            <a:endParaRPr lang="zh-CN" altLang="en-US" sz="800"/>
          </a:p>
          <a:p>
            <a:r>
              <a:rPr lang="zh-CN" altLang="en-US" sz="800"/>
              <a:t>class Proxy implements Subject {</a:t>
            </a:r>
            <a:endParaRPr lang="zh-CN" altLang="en-US" sz="800"/>
          </a:p>
          <a:p>
            <a:r>
              <a:rPr lang="zh-CN" altLang="en-US" sz="800"/>
              <a:t>    private RealSubject realSubject;</a:t>
            </a:r>
            <a:endParaRPr lang="zh-CN" altLang="en-US" sz="800"/>
          </a:p>
          <a:p>
            <a:r>
              <a:rPr lang="zh-CN" altLang="en-US" sz="800"/>
              <a:t>    public void Request() {</a:t>
            </a:r>
            <a:endParaRPr lang="zh-CN" altLang="en-US" sz="800"/>
          </a:p>
          <a:p>
            <a:r>
              <a:rPr lang="zh-CN" altLang="en-US" sz="800"/>
              <a:t>        if (realSubject == null) {</a:t>
            </a:r>
            <a:endParaRPr lang="zh-CN" altLang="en-US" sz="800"/>
          </a:p>
          <a:p>
            <a:r>
              <a:rPr lang="zh-CN" altLang="en-US" sz="800"/>
              <a:t>            realSubject = new RealSubject();</a:t>
            </a:r>
            <a:endParaRPr lang="zh-CN" altLang="en-US" sz="800"/>
          </a:p>
          <a:p>
            <a:r>
              <a:rPr lang="zh-CN" altLang="en-US" sz="800"/>
              <a:t>        }</a:t>
            </a:r>
            <a:endParaRPr lang="zh-CN" altLang="en-US" sz="800"/>
          </a:p>
          <a:p>
            <a:r>
              <a:rPr lang="zh-CN" altLang="en-US" sz="800"/>
              <a:t>        preRequest();</a:t>
            </a:r>
            <a:endParaRPr lang="zh-CN" altLang="en-US" sz="800"/>
          </a:p>
          <a:p>
            <a:r>
              <a:rPr lang="zh-CN" altLang="en-US" sz="800"/>
              <a:t>        realSubject.Request();</a:t>
            </a:r>
            <a:endParaRPr lang="zh-CN" altLang="en-US" sz="800"/>
          </a:p>
          <a:p>
            <a:r>
              <a:rPr lang="zh-CN" altLang="en-US" sz="800"/>
              <a:t>        postRequest();</a:t>
            </a:r>
            <a:endParaRPr lang="zh-CN" altLang="en-US" sz="800"/>
          </a:p>
          <a:p>
            <a:r>
              <a:rPr lang="zh-CN" altLang="en-US" sz="800"/>
              <a:t>    }</a:t>
            </a:r>
            <a:endParaRPr lang="zh-CN" altLang="en-US" sz="800"/>
          </a:p>
          <a:p>
            <a:r>
              <a:rPr lang="zh-CN" altLang="en-US" sz="800"/>
              <a:t>    public void preRequest() {</a:t>
            </a:r>
            <a:endParaRPr lang="zh-CN" altLang="en-US" sz="800"/>
          </a:p>
          <a:p>
            <a:r>
              <a:rPr lang="zh-CN" altLang="en-US" sz="800"/>
              <a:t>        System.out.println("访问卡片之前我想知道访问用户：ljy");</a:t>
            </a:r>
            <a:endParaRPr lang="zh-CN" altLang="en-US" sz="800"/>
          </a:p>
          <a:p>
            <a:r>
              <a:rPr lang="zh-CN" altLang="en-US" sz="800"/>
              <a:t>    }</a:t>
            </a:r>
            <a:endParaRPr lang="zh-CN" altLang="en-US" sz="800"/>
          </a:p>
          <a:p>
            <a:r>
              <a:rPr lang="zh-CN" altLang="en-US" sz="800"/>
              <a:t>    public void postRequest() {</a:t>
            </a:r>
            <a:endParaRPr lang="zh-CN" altLang="en-US" sz="800"/>
          </a:p>
          <a:p>
            <a:r>
              <a:rPr lang="zh-CN" altLang="en-US" sz="800"/>
              <a:t>        System.out.println("获取卡片数据之后我想加一个时间");</a:t>
            </a:r>
            <a:endParaRPr lang="zh-CN" altLang="en-US" sz="800"/>
          </a:p>
          <a:p>
            <a:r>
              <a:rPr lang="zh-CN" altLang="en-US" sz="800"/>
              <a:t>		System.out.println("2020-09-18 16:00:00");</a:t>
            </a:r>
            <a:endParaRPr lang="zh-CN" altLang="en-US" sz="800"/>
          </a:p>
          <a:p>
            <a:r>
              <a:rPr lang="zh-CN" altLang="en-US" sz="800"/>
              <a:t>    }</a:t>
            </a:r>
            <a:endParaRPr lang="zh-CN" altLang="en-US" sz="800"/>
          </a:p>
          <a:p>
            <a:r>
              <a:rPr lang="zh-CN" altLang="en-US" sz="800"/>
              <a:t>}</a:t>
            </a:r>
            <a:endParaRPr lang="zh-CN" altLang="en-US" sz="800"/>
          </a:p>
          <a:p>
            <a:r>
              <a:rPr lang="zh-CN" altLang="en-US" sz="800"/>
              <a:t>public class ProxyTest {</a:t>
            </a:r>
            <a:endParaRPr lang="zh-CN" altLang="en-US" sz="800"/>
          </a:p>
          <a:p>
            <a:r>
              <a:rPr lang="zh-CN" altLang="en-US" sz="800"/>
              <a:t>    public static void main(String[] args) {</a:t>
            </a:r>
            <a:endParaRPr lang="zh-CN" altLang="en-US" sz="800"/>
          </a:p>
          <a:p>
            <a:r>
              <a:rPr lang="zh-CN" altLang="en-US" sz="800"/>
              <a:t>        Proxy proxy = new Proxy();</a:t>
            </a:r>
            <a:endParaRPr lang="zh-CN" altLang="en-US" sz="800"/>
          </a:p>
          <a:p>
            <a:r>
              <a:rPr lang="zh-CN" altLang="en-US" sz="800"/>
              <a:t>        proxy.Request();</a:t>
            </a:r>
            <a:endParaRPr lang="zh-CN" altLang="en-US" sz="800"/>
          </a:p>
          <a:p>
            <a:r>
              <a:rPr lang="zh-CN" altLang="en-US" sz="800"/>
              <a:t>    }</a:t>
            </a:r>
            <a:endParaRPr lang="zh-CN" altLang="en-US" sz="800"/>
          </a:p>
          <a:p>
            <a:r>
              <a:rPr lang="zh-CN" altLang="en-US" sz="800"/>
              <a:t>}</a:t>
            </a:r>
            <a:endParaRPr lang="zh-CN" altLang="en-US" sz="8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611016" y="758615"/>
            <a:ext cx="3552056" cy="1614805"/>
          </a:xfrm>
          <a:prstGeom prst="rect">
            <a:avLst/>
          </a:prstGeom>
        </p:spPr>
        <p:txBody>
          <a:bodyPr wrap="square">
            <a:spAutoFit/>
          </a:bodyPr>
          <a:lstStyle/>
          <a:p>
            <a:pPr>
              <a:lnSpc>
                <a:spcPct val="150000"/>
              </a:lnSpc>
            </a:pPr>
            <a:r>
              <a:rPr lang="zh-CN" altLang="en-US" sz="6600" b="0" dirty="0">
                <a:solidFill>
                  <a:schemeClr val="accent2">
                    <a:lumMod val="75000"/>
                  </a:schemeClr>
                </a:solidFill>
                <a:latin typeface="Impact" panose="020B0806030902050204" pitchFamily="34" charset="0"/>
                <a:ea typeface="思源黑体 CN Normal" panose="020B0400000000000000" charset="-122"/>
              </a:rPr>
              <a:t>谢谢观看</a:t>
            </a:r>
            <a:endParaRPr lang="zh-CN" altLang="en-US" sz="6600" b="0" dirty="0">
              <a:solidFill>
                <a:schemeClr val="accent2">
                  <a:lumMod val="75000"/>
                </a:schemeClr>
              </a:solidFill>
              <a:latin typeface="Impact" panose="020B0806030902050204" pitchFamily="34" charset="0"/>
              <a:ea typeface="思源黑体 CN Normal" panose="020B0400000000000000" charset="-122"/>
            </a:endParaRPr>
          </a:p>
        </p:txBody>
      </p:sp>
      <p:sp>
        <p:nvSpPr>
          <p:cNvPr id="10" name="TextBox 9"/>
          <p:cNvSpPr txBox="1"/>
          <p:nvPr/>
        </p:nvSpPr>
        <p:spPr>
          <a:xfrm>
            <a:off x="395519" y="226724"/>
            <a:ext cx="954107" cy="400110"/>
          </a:xfrm>
          <a:prstGeom prst="rect">
            <a:avLst/>
          </a:prstGeom>
          <a:noFill/>
        </p:spPr>
        <p:txBody>
          <a:bodyPr wrap="none" rtlCol="0">
            <a:spAutoFit/>
          </a:bodyPr>
          <a:lstStyle/>
          <a:p>
            <a:r>
              <a:rPr lang="zh-CN" altLang="en-US" sz="2000" dirty="0">
                <a:solidFill>
                  <a:schemeClr val="tx1">
                    <a:lumMod val="65000"/>
                    <a:lumOff val="35000"/>
                  </a:schemeClr>
                </a:solidFill>
                <a:latin typeface="思源黑体 CN Normal" panose="020B0400000000000000" charset="-122"/>
                <a:ea typeface="思源黑体 CN Normal" panose="020B0400000000000000" charset="-122"/>
              </a:rPr>
              <a:t>感谢语</a:t>
            </a:r>
            <a:endParaRPr lang="zh-CN" altLang="en-US" sz="2000" dirty="0">
              <a:solidFill>
                <a:schemeClr val="tx1">
                  <a:lumMod val="65000"/>
                  <a:lumOff val="35000"/>
                </a:schemeClr>
              </a:solidFill>
              <a:latin typeface="思源黑体 CN Normal" panose="020B0400000000000000" charset="-122"/>
              <a:ea typeface="思源黑体 CN Normal" panose="020B0400000000000000" charset="-122"/>
            </a:endParaRPr>
          </a:p>
        </p:txBody>
      </p:sp>
      <p:sp>
        <p:nvSpPr>
          <p:cNvPr id="11" name="TextBox 10"/>
          <p:cNvSpPr txBox="1"/>
          <p:nvPr/>
        </p:nvSpPr>
        <p:spPr>
          <a:xfrm>
            <a:off x="1308419" y="290645"/>
            <a:ext cx="1401217" cy="338554"/>
          </a:xfrm>
          <a:prstGeom prst="rect">
            <a:avLst/>
          </a:prstGeom>
          <a:noFill/>
        </p:spPr>
        <p:txBody>
          <a:bodyPr wrap="none" rtlCol="0">
            <a:spAutoFit/>
          </a:bodyPr>
          <a:lstStyle/>
          <a:p>
            <a:r>
              <a:rPr lang="en-US" altLang="zh-CN" sz="1600" dirty="0">
                <a:solidFill>
                  <a:schemeClr val="tx1">
                    <a:lumMod val="65000"/>
                    <a:lumOff val="35000"/>
                  </a:schemeClr>
                </a:solidFill>
                <a:latin typeface="思源黑体 CN Normal" panose="020B0400000000000000" charset="-122"/>
                <a:ea typeface="思源黑体 CN Normal" panose="020B0400000000000000" charset="-122"/>
              </a:rPr>
              <a:t>THANK YOU</a:t>
            </a:r>
            <a:endParaRPr lang="zh-CN" altLang="en-US" sz="1600" dirty="0">
              <a:solidFill>
                <a:schemeClr val="tx1">
                  <a:lumMod val="65000"/>
                  <a:lumOff val="35000"/>
                </a:schemeClr>
              </a:solidFill>
              <a:latin typeface="思源黑体 CN Normal" panose="020B0400000000000000" charset="-122"/>
              <a:ea typeface="思源黑体 CN Normal" panose="020B0400000000000000" charset="-122"/>
            </a:endParaRPr>
          </a:p>
        </p:txBody>
      </p:sp>
      <p:cxnSp>
        <p:nvCxnSpPr>
          <p:cNvPr id="12" name="直接连接符 11"/>
          <p:cNvCxnSpPr/>
          <p:nvPr/>
        </p:nvCxnSpPr>
        <p:spPr>
          <a:xfrm>
            <a:off x="1324354" y="332969"/>
            <a:ext cx="0" cy="208592"/>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669415" y="1905635"/>
            <a:ext cx="309880" cy="368300"/>
          </a:xfrm>
          <a:prstGeom prst="rect">
            <a:avLst/>
          </a:prstGeom>
          <a:noFill/>
        </p:spPr>
        <p:txBody>
          <a:bodyPr wrap="none" rtlCol="0">
            <a:spAutoFit/>
          </a:bodyPr>
          <a:p>
            <a:endParaRPr lang="zh-CN" altLang="en-US"/>
          </a:p>
        </p:txBody>
      </p:sp>
      <p:sp>
        <p:nvSpPr>
          <p:cNvPr id="3" name="文本框 2"/>
          <p:cNvSpPr txBox="1"/>
          <p:nvPr/>
        </p:nvSpPr>
        <p:spPr>
          <a:xfrm>
            <a:off x="1394460" y="2762250"/>
            <a:ext cx="6355080" cy="2306955"/>
          </a:xfrm>
          <a:prstGeom prst="rect">
            <a:avLst/>
          </a:prstGeom>
          <a:noFill/>
        </p:spPr>
        <p:txBody>
          <a:bodyPr wrap="none" rtlCol="0">
            <a:spAutoFit/>
          </a:bodyPr>
          <a:p>
            <a:pPr algn="l"/>
            <a:r>
              <a:rPr lang="zh-CN" altLang="en-US"/>
              <a:t>外观模式和代理模式例子路径</a:t>
            </a:r>
            <a:endParaRPr lang="zh-CN" altLang="en-US"/>
          </a:p>
          <a:p>
            <a:pPr algn="l"/>
            <a:r>
              <a:rPr lang="en-US" altLang="zh-CN"/>
              <a:t>dtmpcs/dtmpcs-web/src/main/java/com</a:t>
            </a:r>
            <a:endParaRPr lang="en-US" altLang="zh-CN"/>
          </a:p>
          <a:p>
            <a:pPr algn="l"/>
            <a:r>
              <a:rPr lang="en-US" altLang="zh-CN"/>
              <a:t>/citicbank/dtmpcs/service/impl/CommomHttpServiceImpl.java</a:t>
            </a:r>
            <a:endParaRPr lang="en-US" altLang="zh-CN"/>
          </a:p>
          <a:p>
            <a:pPr algn="l"/>
            <a:r>
              <a:rPr lang="en-US" altLang="zh-CN">
                <a:sym typeface="+mn-ea"/>
              </a:rPr>
              <a:t>dtmpcs/dtmpcs-web/src/main/java/com</a:t>
            </a:r>
            <a:endParaRPr lang="en-US" altLang="zh-CN"/>
          </a:p>
          <a:p>
            <a:pPr algn="l"/>
            <a:r>
              <a:rPr lang="en-US" altLang="zh-CN">
                <a:sym typeface="+mn-ea"/>
              </a:rPr>
              <a:t>/citicbank/dtmpcs/service/impl/CommomHandleParam.java</a:t>
            </a:r>
            <a:endParaRPr lang="en-US" altLang="zh-CN"/>
          </a:p>
          <a:p>
            <a:pPr algn="l"/>
            <a:r>
              <a:rPr lang="en-US" altLang="zh-CN">
                <a:sym typeface="+mn-ea"/>
              </a:rPr>
              <a:t>dtmpcs/dtmpcs-web/src/main/java/com</a:t>
            </a:r>
            <a:endParaRPr lang="en-US" altLang="zh-CN"/>
          </a:p>
          <a:p>
            <a:pPr algn="l"/>
            <a:r>
              <a:rPr lang="en-US" altLang="zh-CN">
                <a:sym typeface="+mn-ea"/>
              </a:rPr>
              <a:t>/citicbank/dtmpcs/service/impl/CommomHandleResult.java</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timing>
    <p:tnLst>
      <p:par>
        <p:cTn id="1" dur="indefinite" restart="never" nodeType="tmRoot"/>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11"/>
          <p:cNvPicPr>
            <a:picLocks noChangeAspect="1"/>
          </p:cNvPicPr>
          <p:nvPr/>
        </p:nvPicPr>
        <p:blipFill>
          <a:blip r:embed="rId1"/>
          <a:srcRect r="59298"/>
          <a:stretch>
            <a:fillRect/>
          </a:stretch>
        </p:blipFill>
        <p:spPr>
          <a:xfrm>
            <a:off x="-53340" y="-20320"/>
            <a:ext cx="4696460" cy="3606165"/>
          </a:xfrm>
          <a:prstGeom prst="rect">
            <a:avLst/>
          </a:prstGeom>
        </p:spPr>
      </p:pic>
      <p:sp>
        <p:nvSpPr>
          <p:cNvPr id="144" name="TextBox 143"/>
          <p:cNvSpPr txBox="1"/>
          <p:nvPr/>
        </p:nvSpPr>
        <p:spPr>
          <a:xfrm>
            <a:off x="4738370" y="2051050"/>
            <a:ext cx="3321685" cy="460375"/>
          </a:xfrm>
          <a:prstGeom prst="rect">
            <a:avLst/>
          </a:prstGeom>
          <a:noFill/>
        </p:spPr>
        <p:txBody>
          <a:bodyPr wrap="square" rtlCol="0">
            <a:spAutoFit/>
          </a:bodyPr>
          <a:lstStyle/>
          <a:p>
            <a:r>
              <a:rPr lang="zh-CN" sz="2400" dirty="0">
                <a:solidFill>
                  <a:schemeClr val="accent2">
                    <a:lumMod val="75000"/>
                  </a:schemeClr>
                </a:solidFill>
                <a:latin typeface="思源黑体 CN Normal" panose="020B0400000000000000" charset="-122"/>
                <a:ea typeface="思源黑体 CN Normal" panose="020B0400000000000000" charset="-122"/>
              </a:rPr>
              <a:t>代理</a:t>
            </a:r>
            <a:r>
              <a:rPr sz="2400" dirty="0">
                <a:solidFill>
                  <a:schemeClr val="accent2">
                    <a:lumMod val="75000"/>
                  </a:schemeClr>
                </a:solidFill>
                <a:latin typeface="思源黑体 CN Normal" panose="020B0400000000000000" charset="-122"/>
                <a:ea typeface="思源黑体 CN Normal" panose="020B0400000000000000" charset="-122"/>
              </a:rPr>
              <a:t>模式的定义与特点</a:t>
            </a:r>
            <a:endParaRPr sz="2400" dirty="0">
              <a:solidFill>
                <a:schemeClr val="accent2">
                  <a:lumMod val="75000"/>
                </a:schemeClr>
              </a:solidFill>
              <a:latin typeface="思源黑体 CN Normal" panose="020B0400000000000000" charset="-122"/>
              <a:ea typeface="思源黑体 CN Normal" panose="020B0400000000000000" charset="-122"/>
            </a:endParaRPr>
          </a:p>
        </p:txBody>
      </p:sp>
      <p:sp>
        <p:nvSpPr>
          <p:cNvPr id="145" name="TextBox 144"/>
          <p:cNvSpPr txBox="1"/>
          <p:nvPr/>
        </p:nvSpPr>
        <p:spPr>
          <a:xfrm>
            <a:off x="4738370" y="2810510"/>
            <a:ext cx="3230880" cy="460375"/>
          </a:xfrm>
          <a:prstGeom prst="rect">
            <a:avLst/>
          </a:prstGeom>
          <a:noFill/>
        </p:spPr>
        <p:txBody>
          <a:bodyPr wrap="none" rtlCol="0">
            <a:spAutoFit/>
          </a:bodyPr>
          <a:lstStyle/>
          <a:p>
            <a:pPr algn="l"/>
            <a:r>
              <a:rPr lang="zh-CN" sz="2400" dirty="0">
                <a:solidFill>
                  <a:schemeClr val="accent2">
                    <a:lumMod val="75000"/>
                  </a:schemeClr>
                </a:solidFill>
                <a:latin typeface="思源黑体 CN Normal" panose="020B0400000000000000" charset="-122"/>
                <a:ea typeface="思源黑体 CN Normal" panose="020B0400000000000000" charset="-122"/>
              </a:rPr>
              <a:t>代理</a:t>
            </a:r>
            <a:r>
              <a:rPr sz="2400" dirty="0">
                <a:solidFill>
                  <a:schemeClr val="accent2">
                    <a:lumMod val="75000"/>
                  </a:schemeClr>
                </a:solidFill>
                <a:latin typeface="思源黑体 CN Normal" panose="020B0400000000000000" charset="-122"/>
                <a:ea typeface="思源黑体 CN Normal" panose="020B0400000000000000" charset="-122"/>
              </a:rPr>
              <a:t>模式的结构与实现</a:t>
            </a:r>
            <a:endParaRPr sz="2400" dirty="0">
              <a:solidFill>
                <a:schemeClr val="accent2">
                  <a:lumMod val="75000"/>
                </a:schemeClr>
              </a:solidFill>
              <a:latin typeface="思源黑体 CN Normal" panose="020B0400000000000000" charset="-122"/>
              <a:ea typeface="思源黑体 CN Normal" panose="020B0400000000000000" charset="-122"/>
            </a:endParaRPr>
          </a:p>
        </p:txBody>
      </p:sp>
      <p:grpSp>
        <p:nvGrpSpPr>
          <p:cNvPr id="4" name="组合 3"/>
          <p:cNvGrpSpPr/>
          <p:nvPr/>
        </p:nvGrpSpPr>
        <p:grpSpPr>
          <a:xfrm>
            <a:off x="3985630" y="2049678"/>
            <a:ext cx="600360" cy="461920"/>
            <a:chOff x="4272487" y="985295"/>
            <a:chExt cx="530249" cy="407976"/>
          </a:xfrm>
        </p:grpSpPr>
        <p:grpSp>
          <p:nvGrpSpPr>
            <p:cNvPr id="2" name="组合 1"/>
            <p:cNvGrpSpPr/>
            <p:nvPr/>
          </p:nvGrpSpPr>
          <p:grpSpPr>
            <a:xfrm>
              <a:off x="4272487" y="985295"/>
              <a:ext cx="530249" cy="407976"/>
              <a:chOff x="1822439" y="149340"/>
              <a:chExt cx="5053817" cy="3888432"/>
            </a:xfrm>
          </p:grpSpPr>
          <p:sp>
            <p:nvSpPr>
              <p:cNvPr id="46" name="任意多边形 45"/>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47" name="任意多边形 46"/>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grpSp>
        <p:sp>
          <p:nvSpPr>
            <p:cNvPr id="3" name="TextBox 2"/>
            <p:cNvSpPr txBox="1"/>
            <p:nvPr/>
          </p:nvSpPr>
          <p:spPr>
            <a:xfrm>
              <a:off x="4461816" y="1022886"/>
              <a:ext cx="319318" cy="369332"/>
            </a:xfrm>
            <a:prstGeom prst="rect">
              <a:avLst/>
            </a:prstGeom>
            <a:noFill/>
          </p:spPr>
          <p:txBody>
            <a:bodyPr wrap="none" rtlCol="0">
              <a:spAutoFit/>
            </a:bodyPr>
            <a:lstStyle/>
            <a:p>
              <a:r>
                <a:rPr lang="en-US" altLang="zh-CN" dirty="0">
                  <a:solidFill>
                    <a:schemeClr val="accent2">
                      <a:lumMod val="75000"/>
                    </a:schemeClr>
                  </a:solidFill>
                  <a:latin typeface="思源黑体 CN Normal" panose="020B0400000000000000" charset="-122"/>
                  <a:ea typeface="思源黑体 CN Normal" panose="020B0400000000000000" charset="-122"/>
                </a:rPr>
                <a:t>1</a:t>
              </a:r>
              <a:endParaRPr lang="zh-CN" altLang="en-US" dirty="0">
                <a:solidFill>
                  <a:schemeClr val="accent2">
                    <a:lumMod val="75000"/>
                  </a:schemeClr>
                </a:solidFill>
                <a:latin typeface="思源黑体 CN Normal" panose="020B0400000000000000" charset="-122"/>
                <a:ea typeface="思源黑体 CN Normal" panose="020B0400000000000000" charset="-122"/>
              </a:endParaRPr>
            </a:p>
          </p:txBody>
        </p:sp>
      </p:grpSp>
      <p:grpSp>
        <p:nvGrpSpPr>
          <p:cNvPr id="5" name="组合 4"/>
          <p:cNvGrpSpPr/>
          <p:nvPr/>
        </p:nvGrpSpPr>
        <p:grpSpPr>
          <a:xfrm>
            <a:off x="2200713" y="1988556"/>
            <a:ext cx="1000922" cy="1328304"/>
            <a:chOff x="946982" y="2536200"/>
            <a:chExt cx="1000922" cy="1328304"/>
          </a:xfrm>
        </p:grpSpPr>
        <p:sp>
          <p:nvSpPr>
            <p:cNvPr id="106" name="TextBox 105"/>
            <p:cNvSpPr txBox="1"/>
            <p:nvPr/>
          </p:nvSpPr>
          <p:spPr>
            <a:xfrm>
              <a:off x="946982" y="2536200"/>
              <a:ext cx="728980" cy="1322070"/>
            </a:xfrm>
            <a:prstGeom prst="rect">
              <a:avLst/>
            </a:prstGeom>
            <a:noFill/>
          </p:spPr>
          <p:txBody>
            <a:bodyPr wrap="none" rtlCol="0">
              <a:spAutoFit/>
            </a:bodyPr>
            <a:lstStyle/>
            <a:p>
              <a:r>
                <a:rPr lang="zh-CN" altLang="en-US" sz="4000" b="1" spc="300" dirty="0">
                  <a:solidFill>
                    <a:schemeClr val="accent2">
                      <a:lumMod val="75000"/>
                    </a:schemeClr>
                  </a:solidFill>
                  <a:latin typeface="思源黑体 CN Normal" panose="020B0400000000000000" charset="-122"/>
                  <a:ea typeface="思源黑体 CN Normal" panose="020B0400000000000000" charset="-122"/>
                </a:rPr>
                <a:t>目</a:t>
              </a:r>
              <a:endParaRPr lang="en-US" altLang="zh-CN" sz="4000" b="1" spc="300" dirty="0">
                <a:solidFill>
                  <a:schemeClr val="accent2">
                    <a:lumMod val="75000"/>
                  </a:schemeClr>
                </a:solidFill>
                <a:latin typeface="思源黑体 CN Normal" panose="020B0400000000000000" charset="-122"/>
                <a:ea typeface="思源黑体 CN Normal" panose="020B0400000000000000" charset="-122"/>
              </a:endParaRPr>
            </a:p>
            <a:p>
              <a:r>
                <a:rPr lang="zh-CN" altLang="en-US" sz="4000" b="1" spc="300" dirty="0">
                  <a:solidFill>
                    <a:schemeClr val="accent2">
                      <a:lumMod val="75000"/>
                    </a:schemeClr>
                  </a:solidFill>
                  <a:latin typeface="思源黑体 CN Normal" panose="020B0400000000000000" charset="-122"/>
                  <a:ea typeface="思源黑体 CN Normal" panose="020B0400000000000000" charset="-122"/>
                </a:rPr>
                <a:t>录</a:t>
              </a:r>
              <a:endParaRPr lang="zh-CN" altLang="en-US" sz="4000" b="1" spc="300" dirty="0">
                <a:solidFill>
                  <a:schemeClr val="accent2">
                    <a:lumMod val="75000"/>
                  </a:schemeClr>
                </a:solidFill>
                <a:latin typeface="思源黑体 CN Normal" panose="020B0400000000000000" charset="-122"/>
                <a:ea typeface="思源黑体 CN Normal" panose="020B0400000000000000" charset="-122"/>
              </a:endParaRPr>
            </a:p>
          </p:txBody>
        </p:sp>
        <p:sp>
          <p:nvSpPr>
            <p:cNvPr id="107" name="TextBox 106"/>
            <p:cNvSpPr txBox="1"/>
            <p:nvPr/>
          </p:nvSpPr>
          <p:spPr>
            <a:xfrm rot="5400000">
              <a:off x="1136303" y="3052903"/>
              <a:ext cx="1284647" cy="338554"/>
            </a:xfrm>
            <a:prstGeom prst="rect">
              <a:avLst/>
            </a:prstGeom>
            <a:noFill/>
            <a:ln>
              <a:noFill/>
            </a:ln>
          </p:spPr>
          <p:txBody>
            <a:bodyPr wrap="none" rtlCol="0">
              <a:spAutoFit/>
            </a:bodyPr>
            <a:lstStyle/>
            <a:p>
              <a:r>
                <a:rPr lang="en-US" altLang="zh-CN" sz="1600" dirty="0">
                  <a:solidFill>
                    <a:schemeClr val="accent2">
                      <a:lumMod val="75000"/>
                    </a:schemeClr>
                  </a:solidFill>
                  <a:latin typeface="思源黑体 CN Normal" panose="020B0400000000000000" charset="-122"/>
                  <a:ea typeface="思源黑体 CN Normal" panose="020B0400000000000000" charset="-122"/>
                </a:rPr>
                <a:t>CONTENTS</a:t>
              </a:r>
              <a:endParaRPr lang="zh-CN" altLang="en-US" sz="1600" dirty="0">
                <a:solidFill>
                  <a:schemeClr val="accent2">
                    <a:lumMod val="75000"/>
                  </a:schemeClr>
                </a:solidFill>
                <a:latin typeface="思源黑体 CN Normal" panose="020B0400000000000000" charset="-122"/>
                <a:ea typeface="思源黑体 CN Normal" panose="020B0400000000000000" charset="-122"/>
              </a:endParaRPr>
            </a:p>
          </p:txBody>
        </p:sp>
      </p:grpSp>
      <p:grpSp>
        <p:nvGrpSpPr>
          <p:cNvPr id="87" name="组合 86"/>
          <p:cNvGrpSpPr/>
          <p:nvPr/>
        </p:nvGrpSpPr>
        <p:grpSpPr>
          <a:xfrm>
            <a:off x="3985630" y="2809171"/>
            <a:ext cx="600360" cy="461920"/>
            <a:chOff x="4272487" y="985295"/>
            <a:chExt cx="530249" cy="407976"/>
          </a:xfrm>
        </p:grpSpPr>
        <p:grpSp>
          <p:nvGrpSpPr>
            <p:cNvPr id="88" name="组合 87"/>
            <p:cNvGrpSpPr/>
            <p:nvPr/>
          </p:nvGrpSpPr>
          <p:grpSpPr>
            <a:xfrm>
              <a:off x="4272487" y="985295"/>
              <a:ext cx="530249" cy="407976"/>
              <a:chOff x="1822439" y="149340"/>
              <a:chExt cx="5053817" cy="3888432"/>
            </a:xfrm>
          </p:grpSpPr>
          <p:sp>
            <p:nvSpPr>
              <p:cNvPr id="90" name="任意多边形 89"/>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91" name="任意多边形 90"/>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grpSp>
        <p:sp>
          <p:nvSpPr>
            <p:cNvPr id="89" name="TextBox 88"/>
            <p:cNvSpPr txBox="1"/>
            <p:nvPr/>
          </p:nvSpPr>
          <p:spPr>
            <a:xfrm>
              <a:off x="4461816" y="1022886"/>
              <a:ext cx="282028" cy="326201"/>
            </a:xfrm>
            <a:prstGeom prst="rect">
              <a:avLst/>
            </a:prstGeom>
            <a:noFill/>
          </p:spPr>
          <p:txBody>
            <a:bodyPr wrap="none" rtlCol="0">
              <a:spAutoFit/>
            </a:bodyPr>
            <a:lstStyle/>
            <a:p>
              <a:r>
                <a:rPr lang="en-US" altLang="zh-CN" dirty="0">
                  <a:solidFill>
                    <a:schemeClr val="accent2">
                      <a:lumMod val="75000"/>
                    </a:schemeClr>
                  </a:solidFill>
                  <a:latin typeface="思源黑体 CN Normal" panose="020B0400000000000000" charset="-122"/>
                  <a:ea typeface="思源黑体 CN Normal" panose="020B0400000000000000" charset="-122"/>
                </a:rPr>
                <a:t>2</a:t>
              </a:r>
              <a:endParaRPr lang="zh-CN" altLang="en-US" dirty="0">
                <a:solidFill>
                  <a:schemeClr val="accent2">
                    <a:lumMod val="75000"/>
                  </a:schemeClr>
                </a:solidFill>
                <a:latin typeface="思源黑体 CN Normal" panose="020B0400000000000000" charset="-122"/>
                <a:ea typeface="思源黑体 CN Normal" panose="020B0400000000000000" charset="-122"/>
              </a:endParaRPr>
            </a:p>
          </p:txBody>
        </p:sp>
      </p:grpSp>
      <p:pic>
        <p:nvPicPr>
          <p:cNvPr id="12" name="图片 11" descr="12"/>
          <p:cNvPicPr>
            <a:picLocks noChangeAspect="1"/>
          </p:cNvPicPr>
          <p:nvPr/>
        </p:nvPicPr>
        <p:blipFill>
          <a:blip r:embed="rId2"/>
          <a:stretch>
            <a:fillRect/>
          </a:stretch>
        </p:blipFill>
        <p:spPr>
          <a:xfrm>
            <a:off x="15875" y="3690620"/>
            <a:ext cx="2744470" cy="145478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11"/>
          <p:cNvPicPr>
            <a:picLocks noChangeAspect="1"/>
          </p:cNvPicPr>
          <p:nvPr/>
        </p:nvPicPr>
        <p:blipFill>
          <a:blip r:embed="rId1"/>
          <a:srcRect l="71319" t="21332"/>
          <a:stretch>
            <a:fillRect/>
          </a:stretch>
        </p:blipFill>
        <p:spPr>
          <a:xfrm>
            <a:off x="5360035" y="2291080"/>
            <a:ext cx="3783965" cy="2852420"/>
          </a:xfrm>
          <a:prstGeom prst="rect">
            <a:avLst/>
          </a:prstGeom>
          <a:effectLst/>
        </p:spPr>
      </p:pic>
      <p:sp>
        <p:nvSpPr>
          <p:cNvPr id="27" name="TextBox 26"/>
          <p:cNvSpPr txBox="1"/>
          <p:nvPr/>
        </p:nvSpPr>
        <p:spPr>
          <a:xfrm>
            <a:off x="2812421" y="2137756"/>
            <a:ext cx="5072380" cy="629920"/>
          </a:xfrm>
          <a:prstGeom prst="rect">
            <a:avLst/>
          </a:prstGeom>
          <a:noFill/>
        </p:spPr>
        <p:txBody>
          <a:bodyPr wrap="none" rtlCol="0">
            <a:spAutoFit/>
          </a:bodyPr>
          <a:lstStyle/>
          <a:p>
            <a:pPr algn="ctr"/>
            <a:r>
              <a:rPr lang="zh-CN" sz="3500" dirty="0">
                <a:solidFill>
                  <a:schemeClr val="accent2">
                    <a:lumMod val="75000"/>
                  </a:schemeClr>
                </a:solidFill>
                <a:latin typeface="思源黑体 CN Normal" panose="020B0400000000000000" charset="-122"/>
                <a:ea typeface="思源黑体 CN Normal" panose="020B0400000000000000" charset="-122"/>
                <a:sym typeface="+mn-ea"/>
              </a:rPr>
              <a:t>代理</a:t>
            </a:r>
            <a:r>
              <a:rPr sz="3500" dirty="0">
                <a:solidFill>
                  <a:schemeClr val="accent2">
                    <a:lumMod val="75000"/>
                  </a:schemeClr>
                </a:solidFill>
                <a:latin typeface="思源黑体 CN Normal" panose="020B0400000000000000" charset="-122"/>
                <a:ea typeface="思源黑体 CN Normal" panose="020B0400000000000000" charset="-122"/>
                <a:sym typeface="+mn-ea"/>
              </a:rPr>
              <a:t>模式的定义与</a:t>
            </a:r>
            <a:r>
              <a:rPr lang="zh-CN" sz="3500" dirty="0">
                <a:solidFill>
                  <a:schemeClr val="accent2">
                    <a:lumMod val="75000"/>
                  </a:schemeClr>
                </a:solidFill>
                <a:latin typeface="思源黑体 CN Normal" panose="020B0400000000000000" charset="-122"/>
                <a:ea typeface="思源黑体 CN Normal" panose="020B0400000000000000" charset="-122"/>
                <a:sym typeface="+mn-ea"/>
              </a:rPr>
              <a:t>优缺点</a:t>
            </a:r>
            <a:endParaRPr lang="zh-CN" sz="3500" dirty="0">
              <a:solidFill>
                <a:schemeClr val="accent2">
                  <a:lumMod val="75000"/>
                </a:schemeClr>
              </a:solidFill>
              <a:latin typeface="思源黑体 CN Normal" panose="020B0400000000000000" charset="-122"/>
              <a:ea typeface="思源黑体 CN Normal" panose="020B0400000000000000" charset="-122"/>
              <a:sym typeface="+mn-ea"/>
            </a:endParaRPr>
          </a:p>
        </p:txBody>
      </p:sp>
      <p:pic>
        <p:nvPicPr>
          <p:cNvPr id="4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567055" y="1614170"/>
            <a:ext cx="2059940" cy="1616710"/>
            <a:chOff x="4272487" y="985295"/>
            <a:chExt cx="530249" cy="407976"/>
          </a:xfrm>
        </p:grpSpPr>
        <p:grpSp>
          <p:nvGrpSpPr>
            <p:cNvPr id="2" name="组合 1"/>
            <p:cNvGrpSpPr/>
            <p:nvPr/>
          </p:nvGrpSpPr>
          <p:grpSpPr>
            <a:xfrm>
              <a:off x="4272487" y="985295"/>
              <a:ext cx="530249" cy="407976"/>
              <a:chOff x="1822439" y="149340"/>
              <a:chExt cx="5053817" cy="3888432"/>
            </a:xfrm>
          </p:grpSpPr>
          <p:sp>
            <p:nvSpPr>
              <p:cNvPr id="3" name="任意多边形 2"/>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cap="flat" cmpd="sng" algn="ctr">
                <a:solidFill>
                  <a:srgbClr val="4BACC6">
                    <a:lumMod val="60000"/>
                    <a:lumOff val="4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4" name="任意多边形 3"/>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cap="flat" cmpd="sng" algn="ctr">
                <a:solidFill>
                  <a:srgbClr val="4F81BD">
                    <a:lumMod val="75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grpSp>
        <p:sp>
          <p:nvSpPr>
            <p:cNvPr id="5" name="TextBox 42"/>
            <p:cNvSpPr txBox="1"/>
            <p:nvPr/>
          </p:nvSpPr>
          <p:spPr>
            <a:xfrm>
              <a:off x="4454739" y="1082557"/>
              <a:ext cx="299614" cy="193893"/>
            </a:xfrm>
            <a:prstGeom prst="rect">
              <a:avLst/>
            </a:prstGeom>
            <a:noFill/>
          </p:spPr>
          <p:txBody>
            <a:bodyPr wrap="square" rtlCol="0">
              <a:spAutoFit/>
            </a:bodyPr>
            <a:lstStyle/>
            <a:p>
              <a:r>
                <a:rPr lang="en-US" altLang="zh-CN" sz="4400" dirty="0">
                  <a:solidFill>
                    <a:schemeClr val="accent2">
                      <a:lumMod val="75000"/>
                    </a:schemeClr>
                  </a:solidFill>
                  <a:latin typeface="思源黑体 CN Normal" panose="020B0400000000000000" charset="-122"/>
                  <a:ea typeface="思源黑体 CN Normal" panose="020B0400000000000000" charset="-122"/>
                </a:rPr>
                <a:t>01</a:t>
              </a:r>
              <a:endParaRPr lang="en-US" altLang="zh-CN" sz="4400" dirty="0">
                <a:solidFill>
                  <a:schemeClr val="accent2">
                    <a:lumMod val="75000"/>
                  </a:schemeClr>
                </a:solidFill>
                <a:latin typeface="思源黑体 CN Normal" panose="020B0400000000000000" charset="-122"/>
                <a:ea typeface="思源黑体 CN Normal" panose="020B0400000000000000" charset="-122"/>
              </a:endParaRPr>
            </a:p>
          </p:txBody>
        </p:sp>
      </p:grpSp>
      <p:pic>
        <p:nvPicPr>
          <p:cNvPr id="12" name="图片 11" descr="12"/>
          <p:cNvPicPr>
            <a:picLocks noChangeAspect="1"/>
          </p:cNvPicPr>
          <p:nvPr/>
        </p:nvPicPr>
        <p:blipFill>
          <a:blip r:embed="rId3"/>
          <a:stretch>
            <a:fillRect/>
          </a:stretch>
        </p:blipFill>
        <p:spPr>
          <a:xfrm>
            <a:off x="15875" y="3690620"/>
            <a:ext cx="2744470" cy="1454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timing>
    <p:tnLst>
      <p:par>
        <p:cTn id="1" dur="indefinite" restart="never" nodeType="tmRoot"/>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Box 41"/>
          <p:cNvSpPr>
            <a:spLocks noChangeArrowheads="1"/>
          </p:cNvSpPr>
          <p:nvPr/>
        </p:nvSpPr>
        <p:spPr bwMode="auto">
          <a:xfrm>
            <a:off x="1306830" y="1532255"/>
            <a:ext cx="6294120" cy="184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lnSpc>
                <a:spcPct val="150000"/>
              </a:lnSpc>
              <a:spcBef>
                <a:spcPts val="2400"/>
              </a:spcBef>
            </a:pPr>
            <a:r>
              <a:rPr lang="zh-CN" altLang="en-US" sz="2000" dirty="0">
                <a:solidFill>
                  <a:schemeClr val="tx1">
                    <a:lumMod val="65000"/>
                    <a:lumOff val="35000"/>
                  </a:schemeClr>
                </a:solidFill>
                <a:latin typeface="+mn-ea"/>
                <a:cs typeface="+mn-ea"/>
                <a:sym typeface="微软雅黑" panose="020B0503020204020204" pitchFamily="34" charset="-122"/>
              </a:rPr>
              <a:t>代理模式的定义：由于某些原因需要给某对象提供一个代理以控制对该对象的访问。这时，访问对象不适合或者不能直接引用目标对象，代理对象作为访问对象和目标对象之间的媒介。</a:t>
            </a:r>
            <a:endParaRPr lang="zh-CN" altLang="en-US" sz="2000" dirty="0">
              <a:solidFill>
                <a:schemeClr val="tx1">
                  <a:lumMod val="65000"/>
                  <a:lumOff val="35000"/>
                </a:schemeClr>
              </a:solidFill>
              <a:latin typeface="+mn-ea"/>
              <a:cs typeface="+mn-ea"/>
              <a:sym typeface="微软雅黑" panose="020B0503020204020204" pitchFamily="34" charset="-122"/>
            </a:endParaRPr>
          </a:p>
        </p:txBody>
      </p:sp>
      <p:sp>
        <p:nvSpPr>
          <p:cNvPr id="35" name="TextBox 34"/>
          <p:cNvSpPr txBox="1"/>
          <p:nvPr/>
        </p:nvSpPr>
        <p:spPr>
          <a:xfrm>
            <a:off x="346624" y="226724"/>
            <a:ext cx="1960880" cy="398780"/>
          </a:xfrm>
          <a:prstGeom prst="rect">
            <a:avLst/>
          </a:prstGeom>
          <a:noFill/>
        </p:spPr>
        <p:txBody>
          <a:bodyPr wrap="none" rtlCol="0">
            <a:spAutoFit/>
          </a:bodyPr>
          <a:lstStyle/>
          <a:p>
            <a:pPr algn="l"/>
            <a:r>
              <a:rPr lang="zh-CN" sz="2000" dirty="0">
                <a:solidFill>
                  <a:schemeClr val="tx1">
                    <a:lumMod val="65000"/>
                    <a:lumOff val="35000"/>
                  </a:schemeClr>
                </a:solidFill>
                <a:latin typeface="思源黑体 CN Normal" panose="020B0400000000000000" charset="-122"/>
                <a:ea typeface="思源黑体 CN Normal" panose="020B0400000000000000" charset="-122"/>
                <a:sym typeface="+mn-ea"/>
              </a:rPr>
              <a:t>代理</a:t>
            </a:r>
            <a:r>
              <a:rPr sz="2000" dirty="0">
                <a:solidFill>
                  <a:schemeClr val="tx1">
                    <a:lumMod val="65000"/>
                    <a:lumOff val="35000"/>
                  </a:schemeClr>
                </a:solidFill>
                <a:latin typeface="思源黑体 CN Normal" panose="020B0400000000000000" charset="-122"/>
                <a:ea typeface="思源黑体 CN Normal" panose="020B0400000000000000" charset="-122"/>
                <a:sym typeface="+mn-ea"/>
              </a:rPr>
              <a:t>模式的定义</a:t>
            </a:r>
            <a:endParaRPr sz="2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timing>
    <p:tnLst>
      <p:par>
        <p:cTn id="1" dur="indefinite" restart="never" nodeType="tmRoot"/>
      </p:par>
    </p:tnLst>
    <p:bldLst>
      <p:bldP spid="61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95519" y="226724"/>
            <a:ext cx="1706880" cy="398780"/>
          </a:xfrm>
          <a:prstGeom prst="rect">
            <a:avLst/>
          </a:prstGeom>
          <a:noFill/>
        </p:spPr>
        <p:txBody>
          <a:bodyPr wrap="none" rtlCol="0">
            <a:spAutoFit/>
          </a:bodyPr>
          <a:lstStyle/>
          <a:p>
            <a:pPr algn="l"/>
            <a:r>
              <a:rPr lang="zh-CN" sz="2000" dirty="0">
                <a:solidFill>
                  <a:schemeClr val="tx1">
                    <a:lumMod val="65000"/>
                    <a:lumOff val="35000"/>
                  </a:schemeClr>
                </a:solidFill>
                <a:latin typeface="思源黑体 CN Normal" panose="020B0400000000000000" charset="-122"/>
                <a:ea typeface="思源黑体 CN Normal" panose="020B0400000000000000" charset="-122"/>
                <a:sym typeface="+mn-ea"/>
              </a:rPr>
              <a:t>代理</a:t>
            </a:r>
            <a:r>
              <a:rPr sz="2000" dirty="0">
                <a:solidFill>
                  <a:schemeClr val="tx1">
                    <a:lumMod val="65000"/>
                    <a:lumOff val="35000"/>
                  </a:schemeClr>
                </a:solidFill>
                <a:latin typeface="思源黑体 CN Normal" panose="020B0400000000000000" charset="-122"/>
                <a:ea typeface="思源黑体 CN Normal" panose="020B0400000000000000" charset="-122"/>
                <a:sym typeface="+mn-ea"/>
              </a:rPr>
              <a:t>模式</a:t>
            </a:r>
            <a:r>
              <a:rPr lang="zh-CN" sz="2000" dirty="0">
                <a:solidFill>
                  <a:schemeClr val="tx1">
                    <a:lumMod val="65000"/>
                    <a:lumOff val="35000"/>
                  </a:schemeClr>
                </a:solidFill>
                <a:latin typeface="思源黑体 CN Normal" panose="020B0400000000000000" charset="-122"/>
                <a:ea typeface="思源黑体 CN Normal" panose="020B0400000000000000" charset="-122"/>
                <a:sym typeface="+mn-ea"/>
              </a:rPr>
              <a:t>优点</a:t>
            </a:r>
            <a:endParaRPr lang="zh-CN" sz="2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grpSp>
        <p:nvGrpSpPr>
          <p:cNvPr id="11" name="组合 10"/>
          <p:cNvGrpSpPr/>
          <p:nvPr/>
        </p:nvGrpSpPr>
        <p:grpSpPr>
          <a:xfrm>
            <a:off x="1694815" y="1434465"/>
            <a:ext cx="6005830" cy="2637979"/>
            <a:chOff x="2669" y="2259"/>
            <a:chExt cx="9155" cy="4045"/>
          </a:xfrm>
        </p:grpSpPr>
        <p:sp>
          <p:nvSpPr>
            <p:cNvPr id="47" name="等腰三角形 42"/>
            <p:cNvSpPr/>
            <p:nvPr/>
          </p:nvSpPr>
          <p:spPr>
            <a:xfrm rot="5400000">
              <a:off x="2961" y="2133"/>
              <a:ext cx="934" cy="1185"/>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29" name="圆角矩形 28"/>
            <p:cNvSpPr/>
            <p:nvPr/>
          </p:nvSpPr>
          <p:spPr>
            <a:xfrm>
              <a:off x="4683" y="2261"/>
              <a:ext cx="7105" cy="93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33" name="TextBox 23"/>
            <p:cNvSpPr>
              <a:spLocks noChangeArrowheads="1"/>
            </p:cNvSpPr>
            <p:nvPr/>
          </p:nvSpPr>
          <p:spPr bwMode="auto">
            <a:xfrm>
              <a:off x="4885" y="2394"/>
              <a:ext cx="6513"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1400" b="1" dirty="0">
                  <a:solidFill>
                    <a:schemeClr val="bg1"/>
                  </a:solidFill>
                  <a:latin typeface="思源黑体 CN Normal" panose="020B0400000000000000" charset="-122"/>
                  <a:ea typeface="思源黑体 CN Normal" panose="020B0400000000000000" charset="-122"/>
                  <a:sym typeface="微软雅黑" panose="020B0503020204020204" pitchFamily="34" charset="-122"/>
                </a:rPr>
                <a:t>代理模式在客户端与目标对象之间起到一个中介作用和保护目标对象的作用</a:t>
              </a:r>
              <a:endParaRPr lang="zh-CN" altLang="en-US" sz="1400" b="1" dirty="0">
                <a:solidFill>
                  <a:schemeClr val="bg1"/>
                </a:solidFill>
                <a:latin typeface="思源黑体 CN Normal" panose="020B0400000000000000" charset="-122"/>
                <a:ea typeface="思源黑体 CN Normal" panose="020B0400000000000000" charset="-122"/>
                <a:sym typeface="微软雅黑" panose="020B0503020204020204" pitchFamily="34" charset="-122"/>
              </a:endParaRPr>
            </a:p>
          </p:txBody>
        </p:sp>
        <p:sp>
          <p:nvSpPr>
            <p:cNvPr id="38" name="TextBox 24"/>
            <p:cNvSpPr>
              <a:spLocks noChangeArrowheads="1"/>
            </p:cNvSpPr>
            <p:nvPr/>
          </p:nvSpPr>
          <p:spPr bwMode="auto">
            <a:xfrm>
              <a:off x="2669" y="2465"/>
              <a:ext cx="1186"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2400" b="1" dirty="0">
                  <a:solidFill>
                    <a:schemeClr val="bg1"/>
                  </a:solidFill>
                  <a:latin typeface="思源黑体 CN Normal" panose="020B0400000000000000" charset="-122"/>
                  <a:ea typeface="思源黑体 CN Normal" panose="020B0400000000000000" charset="-122"/>
                </a:rPr>
                <a:t>1</a:t>
              </a:r>
              <a:endParaRPr lang="en-US" altLang="zh-CN" sz="2400" b="1" dirty="0">
                <a:solidFill>
                  <a:schemeClr val="bg1"/>
                </a:solidFill>
                <a:latin typeface="思源黑体 CN Normal" panose="020B0400000000000000" charset="-122"/>
                <a:ea typeface="思源黑体 CN Normal" panose="020B0400000000000000" charset="-122"/>
              </a:endParaRPr>
            </a:p>
          </p:txBody>
        </p:sp>
        <p:sp>
          <p:nvSpPr>
            <p:cNvPr id="2" name="等腰三角形 42"/>
            <p:cNvSpPr/>
            <p:nvPr/>
          </p:nvSpPr>
          <p:spPr>
            <a:xfrm rot="5400000">
              <a:off x="2961" y="3788"/>
              <a:ext cx="934" cy="1185"/>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Normal" panose="020B0400000000000000" charset="-122"/>
              </a:endParaRPr>
            </a:p>
          </p:txBody>
        </p:sp>
        <p:sp>
          <p:nvSpPr>
            <p:cNvPr id="3" name="圆角矩形 2"/>
            <p:cNvSpPr/>
            <p:nvPr/>
          </p:nvSpPr>
          <p:spPr>
            <a:xfrm>
              <a:off x="4683" y="3914"/>
              <a:ext cx="7105" cy="93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Normal" panose="020B0400000000000000" charset="-122"/>
              </a:endParaRPr>
            </a:p>
          </p:txBody>
        </p:sp>
        <p:sp>
          <p:nvSpPr>
            <p:cNvPr id="4" name="TextBox 23"/>
            <p:cNvSpPr>
              <a:spLocks noChangeArrowheads="1"/>
            </p:cNvSpPr>
            <p:nvPr/>
          </p:nvSpPr>
          <p:spPr bwMode="auto">
            <a:xfrm>
              <a:off x="5015" y="4172"/>
              <a:ext cx="6513"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r>
                <a:rPr lang="zh-CN" altLang="en-US" sz="1600" b="1" dirty="0">
                  <a:solidFill>
                    <a:schemeClr val="bg1"/>
                  </a:solidFill>
                  <a:latin typeface="思源黑体 CN Normal" panose="020B0400000000000000" charset="-122"/>
                  <a:ea typeface="思源黑体 CN Normal" panose="020B0400000000000000" charset="-122"/>
                  <a:sym typeface="微软雅黑" panose="020B0503020204020204" pitchFamily="34" charset="-122"/>
                </a:rPr>
                <a:t>代理对象可以扩展目标对象的功能</a:t>
              </a:r>
              <a:endParaRPr lang="zh-CN" altLang="en-US" sz="1600" b="1" dirty="0">
                <a:solidFill>
                  <a:schemeClr val="bg1"/>
                </a:solidFill>
                <a:latin typeface="思源黑体 CN Normal" panose="020B0400000000000000" charset="-122"/>
                <a:ea typeface="思源黑体 CN Normal" panose="020B0400000000000000" charset="-122"/>
                <a:sym typeface="微软雅黑" panose="020B0503020204020204" pitchFamily="34" charset="-122"/>
              </a:endParaRPr>
            </a:p>
          </p:txBody>
        </p:sp>
        <p:sp>
          <p:nvSpPr>
            <p:cNvPr id="5" name="TextBox 24"/>
            <p:cNvSpPr>
              <a:spLocks noChangeArrowheads="1"/>
            </p:cNvSpPr>
            <p:nvPr/>
          </p:nvSpPr>
          <p:spPr bwMode="auto">
            <a:xfrm>
              <a:off x="2669" y="4120"/>
              <a:ext cx="1186"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r>
                <a:rPr lang="en-US" altLang="zh-CN" sz="2400" b="1" dirty="0">
                  <a:solidFill>
                    <a:schemeClr val="bg1"/>
                  </a:solidFill>
                  <a:latin typeface="思源黑体 CN Normal" panose="020B0400000000000000" charset="-122"/>
                  <a:ea typeface="思源黑体 CN Normal" panose="020B0400000000000000" charset="-122"/>
                </a:rPr>
                <a:t>2</a:t>
              </a:r>
              <a:endParaRPr lang="en-US" altLang="zh-CN" sz="2400" b="1" dirty="0">
                <a:solidFill>
                  <a:schemeClr val="bg1"/>
                </a:solidFill>
                <a:latin typeface="思源黑体 CN Normal" panose="020B0400000000000000" charset="-122"/>
                <a:ea typeface="思源黑体 CN Normal" panose="020B0400000000000000" charset="-122"/>
              </a:endParaRPr>
            </a:p>
          </p:txBody>
        </p:sp>
        <p:sp>
          <p:nvSpPr>
            <p:cNvPr id="6" name="等腰三角形 42"/>
            <p:cNvSpPr/>
            <p:nvPr/>
          </p:nvSpPr>
          <p:spPr>
            <a:xfrm rot="5400000">
              <a:off x="2997" y="5244"/>
              <a:ext cx="934" cy="1185"/>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7" name="圆角矩形 6"/>
            <p:cNvSpPr/>
            <p:nvPr/>
          </p:nvSpPr>
          <p:spPr>
            <a:xfrm>
              <a:off x="4719" y="5372"/>
              <a:ext cx="7105" cy="93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8" name="TextBox 23"/>
            <p:cNvSpPr>
              <a:spLocks noChangeArrowheads="1"/>
            </p:cNvSpPr>
            <p:nvPr/>
          </p:nvSpPr>
          <p:spPr bwMode="auto">
            <a:xfrm>
              <a:off x="4978" y="5530"/>
              <a:ext cx="6513" cy="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1400" b="1" dirty="0">
                  <a:solidFill>
                    <a:schemeClr val="bg1"/>
                  </a:solidFill>
                  <a:latin typeface="思源黑体 CN Normal" panose="020B0400000000000000" charset="-122"/>
                  <a:ea typeface="思源黑体 CN Normal" panose="020B0400000000000000" charset="-122"/>
                  <a:sym typeface="微软雅黑" panose="020B0503020204020204" pitchFamily="34" charset="-122"/>
                </a:rPr>
                <a:t>代理模式能将客户端与目标对象分离，在一定程度上降低了系统的耦合度</a:t>
              </a:r>
              <a:endParaRPr lang="zh-CN" altLang="en-US" sz="1400" b="1" dirty="0">
                <a:solidFill>
                  <a:schemeClr val="bg1"/>
                </a:solidFill>
                <a:latin typeface="思源黑体 CN Normal" panose="020B0400000000000000" charset="-122"/>
                <a:ea typeface="思源黑体 CN Normal" panose="020B0400000000000000" charset="-122"/>
                <a:sym typeface="微软雅黑" panose="020B0503020204020204" pitchFamily="34" charset="-122"/>
              </a:endParaRPr>
            </a:p>
          </p:txBody>
        </p:sp>
        <p:sp>
          <p:nvSpPr>
            <p:cNvPr id="9" name="TextBox 24"/>
            <p:cNvSpPr>
              <a:spLocks noChangeArrowheads="1"/>
            </p:cNvSpPr>
            <p:nvPr/>
          </p:nvSpPr>
          <p:spPr bwMode="auto">
            <a:xfrm>
              <a:off x="2705" y="5576"/>
              <a:ext cx="1186"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2400" b="1" dirty="0">
                  <a:solidFill>
                    <a:schemeClr val="bg1"/>
                  </a:solidFill>
                  <a:latin typeface="思源黑体 CN Normal" panose="020B0400000000000000" charset="-122"/>
                  <a:ea typeface="思源黑体 CN Normal" panose="020B0400000000000000" charset="-122"/>
                </a:rPr>
                <a:t>3</a:t>
              </a:r>
              <a:endParaRPr lang="en-US" altLang="zh-CN" sz="2400" b="1" dirty="0">
                <a:solidFill>
                  <a:schemeClr val="bg1"/>
                </a:solidFill>
                <a:latin typeface="思源黑体 CN Normal" panose="020B0400000000000000" charset="-122"/>
                <a:ea typeface="思源黑体 CN Normal" panose="020B0400000000000000" charset="-122"/>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395519" y="226724"/>
            <a:ext cx="1706880" cy="398780"/>
          </a:xfrm>
          <a:prstGeom prst="rect">
            <a:avLst/>
          </a:prstGeom>
          <a:noFill/>
        </p:spPr>
        <p:txBody>
          <a:bodyPr wrap="none" rtlCol="0">
            <a:spAutoFit/>
          </a:bodyPr>
          <a:lstStyle/>
          <a:p>
            <a:pPr algn="l"/>
            <a:r>
              <a:rPr lang="zh-CN" sz="2000" dirty="0">
                <a:solidFill>
                  <a:schemeClr val="tx1">
                    <a:lumMod val="65000"/>
                    <a:lumOff val="35000"/>
                  </a:schemeClr>
                </a:solidFill>
                <a:latin typeface="思源黑体 CN Normal" panose="020B0400000000000000" charset="-122"/>
                <a:ea typeface="思源黑体 CN Normal" panose="020B0400000000000000" charset="-122"/>
                <a:sym typeface="+mn-ea"/>
              </a:rPr>
              <a:t>代理</a:t>
            </a:r>
            <a:r>
              <a:rPr sz="2000" dirty="0">
                <a:solidFill>
                  <a:schemeClr val="tx1">
                    <a:lumMod val="65000"/>
                    <a:lumOff val="35000"/>
                  </a:schemeClr>
                </a:solidFill>
                <a:latin typeface="思源黑体 CN Normal" panose="020B0400000000000000" charset="-122"/>
                <a:ea typeface="思源黑体 CN Normal" panose="020B0400000000000000" charset="-122"/>
                <a:sym typeface="+mn-ea"/>
              </a:rPr>
              <a:t>模式</a:t>
            </a:r>
            <a:r>
              <a:rPr lang="zh-CN" sz="2000" dirty="0">
                <a:solidFill>
                  <a:schemeClr val="tx1">
                    <a:lumMod val="65000"/>
                    <a:lumOff val="35000"/>
                  </a:schemeClr>
                </a:solidFill>
                <a:latin typeface="思源黑体 CN Normal" panose="020B0400000000000000" charset="-122"/>
                <a:ea typeface="思源黑体 CN Normal" panose="020B0400000000000000" charset="-122"/>
                <a:sym typeface="+mn-ea"/>
              </a:rPr>
              <a:t>缺点</a:t>
            </a:r>
            <a:endParaRPr lang="zh-CN" sz="2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47" name="等腰三角形 42"/>
          <p:cNvSpPr/>
          <p:nvPr/>
        </p:nvSpPr>
        <p:spPr>
          <a:xfrm rot="5400000">
            <a:off x="1803400" y="1675765"/>
            <a:ext cx="608965" cy="777240"/>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29" name="圆角矩形 28"/>
          <p:cNvSpPr/>
          <p:nvPr/>
        </p:nvSpPr>
        <p:spPr>
          <a:xfrm>
            <a:off x="2931160" y="1761490"/>
            <a:ext cx="4660900" cy="607695"/>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33" name="TextBox 23"/>
          <p:cNvSpPr>
            <a:spLocks noChangeArrowheads="1"/>
          </p:cNvSpPr>
          <p:nvPr/>
        </p:nvSpPr>
        <p:spPr bwMode="auto">
          <a:xfrm>
            <a:off x="3148965" y="1864360"/>
            <a:ext cx="427291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sz="1400" b="1" dirty="0">
                <a:solidFill>
                  <a:schemeClr val="bg1"/>
                </a:solidFill>
                <a:latin typeface="思源黑体 CN Normal" panose="020B0400000000000000" charset="-122"/>
                <a:ea typeface="思源黑体 CN Normal" panose="020B0400000000000000" charset="-122"/>
                <a:sym typeface="微软雅黑" panose="020B0503020204020204" pitchFamily="34" charset="-122"/>
              </a:rPr>
              <a:t>在客户端和目标对象之间增加一个代理对象，会造成请求处理速度变慢</a:t>
            </a:r>
            <a:endParaRPr lang="zh-CN" altLang="en-US" sz="1400" b="1" dirty="0">
              <a:solidFill>
                <a:schemeClr val="bg1"/>
              </a:solidFill>
              <a:latin typeface="思源黑体 CN Normal" panose="020B0400000000000000" charset="-122"/>
              <a:ea typeface="思源黑体 CN Normal" panose="020B0400000000000000" charset="-122"/>
              <a:sym typeface="微软雅黑" panose="020B0503020204020204" pitchFamily="34" charset="-122"/>
            </a:endParaRPr>
          </a:p>
        </p:txBody>
      </p:sp>
      <p:sp>
        <p:nvSpPr>
          <p:cNvPr id="38" name="TextBox 24"/>
          <p:cNvSpPr>
            <a:spLocks noChangeArrowheads="1"/>
          </p:cNvSpPr>
          <p:nvPr/>
        </p:nvSpPr>
        <p:spPr bwMode="auto">
          <a:xfrm>
            <a:off x="1609725" y="1894840"/>
            <a:ext cx="77787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2400" b="1" dirty="0">
                <a:solidFill>
                  <a:schemeClr val="bg1"/>
                </a:solidFill>
                <a:latin typeface="思源黑体 CN Normal" panose="020B0400000000000000" charset="-122"/>
                <a:ea typeface="思源黑体 CN Normal" panose="020B0400000000000000" charset="-122"/>
              </a:rPr>
              <a:t>1</a:t>
            </a:r>
            <a:endParaRPr lang="en-US" altLang="zh-CN" sz="2400" b="1" dirty="0">
              <a:solidFill>
                <a:schemeClr val="bg1"/>
              </a:solidFill>
              <a:latin typeface="思源黑体 CN Normal" panose="020B0400000000000000" charset="-122"/>
              <a:ea typeface="思源黑体 CN Normal" panose="020B0400000000000000" charset="-122"/>
            </a:endParaRPr>
          </a:p>
        </p:txBody>
      </p:sp>
      <p:sp>
        <p:nvSpPr>
          <p:cNvPr id="2" name="等腰三角形 42"/>
          <p:cNvSpPr/>
          <p:nvPr/>
        </p:nvSpPr>
        <p:spPr>
          <a:xfrm rot="5400000">
            <a:off x="1803400" y="2755265"/>
            <a:ext cx="608965" cy="777240"/>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Normal" panose="020B0400000000000000" charset="-122"/>
            </a:endParaRPr>
          </a:p>
        </p:txBody>
      </p:sp>
      <p:sp>
        <p:nvSpPr>
          <p:cNvPr id="3" name="圆角矩形 2"/>
          <p:cNvSpPr/>
          <p:nvPr/>
        </p:nvSpPr>
        <p:spPr>
          <a:xfrm>
            <a:off x="2931160" y="2839720"/>
            <a:ext cx="4660900" cy="607695"/>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Normal" panose="020B0400000000000000" charset="-122"/>
            </a:endParaRPr>
          </a:p>
        </p:txBody>
      </p:sp>
      <p:sp>
        <p:nvSpPr>
          <p:cNvPr id="4" name="TextBox 23"/>
          <p:cNvSpPr>
            <a:spLocks noChangeArrowheads="1"/>
          </p:cNvSpPr>
          <p:nvPr/>
        </p:nvSpPr>
        <p:spPr bwMode="auto">
          <a:xfrm>
            <a:off x="3148965" y="3007995"/>
            <a:ext cx="427291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just"/>
            <a:r>
              <a:rPr lang="zh-CN" altLang="en-US" sz="1600" b="1" dirty="0">
                <a:solidFill>
                  <a:schemeClr val="bg1"/>
                </a:solidFill>
                <a:latin typeface="思源黑体 CN Normal" panose="020B0400000000000000" charset="-122"/>
                <a:ea typeface="思源黑体 CN Normal" panose="020B0400000000000000" charset="-122"/>
                <a:sym typeface="微软雅黑" panose="020B0503020204020204" pitchFamily="34" charset="-122"/>
              </a:rPr>
              <a:t>增加了系统的复杂度</a:t>
            </a:r>
            <a:endParaRPr lang="zh-CN" altLang="en-US" sz="1600" b="1" dirty="0">
              <a:solidFill>
                <a:schemeClr val="bg1"/>
              </a:solidFill>
              <a:latin typeface="思源黑体 CN Normal" panose="020B0400000000000000" charset="-122"/>
              <a:ea typeface="思源黑体 CN Normal" panose="020B0400000000000000" charset="-122"/>
              <a:sym typeface="微软雅黑" panose="020B0503020204020204" pitchFamily="34" charset="-122"/>
            </a:endParaRPr>
          </a:p>
        </p:txBody>
      </p:sp>
      <p:sp>
        <p:nvSpPr>
          <p:cNvPr id="5" name="TextBox 24"/>
          <p:cNvSpPr>
            <a:spLocks noChangeArrowheads="1"/>
          </p:cNvSpPr>
          <p:nvPr/>
        </p:nvSpPr>
        <p:spPr bwMode="auto">
          <a:xfrm>
            <a:off x="1609725" y="2973705"/>
            <a:ext cx="777875"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r>
              <a:rPr lang="en-US" altLang="zh-CN" sz="2400" b="1" dirty="0">
                <a:solidFill>
                  <a:schemeClr val="bg1"/>
                </a:solidFill>
                <a:latin typeface="思源黑体 CN Normal" panose="020B0400000000000000" charset="-122"/>
                <a:ea typeface="思源黑体 CN Normal" panose="020B0400000000000000" charset="-122"/>
              </a:rPr>
              <a:t>2</a:t>
            </a:r>
            <a:endParaRPr lang="en-US" altLang="zh-CN" sz="2400" b="1" dirty="0">
              <a:solidFill>
                <a:schemeClr val="bg1"/>
              </a:solidFill>
              <a:latin typeface="思源黑体 CN Normal" panose="020B0400000000000000" charset="-122"/>
              <a:ea typeface="思源黑体 CN Normal" panose="020B0400000000000000"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11"/>
          <p:cNvPicPr>
            <a:picLocks noChangeAspect="1"/>
          </p:cNvPicPr>
          <p:nvPr/>
        </p:nvPicPr>
        <p:blipFill>
          <a:blip r:embed="rId1"/>
          <a:srcRect l="71319" t="21332"/>
          <a:stretch>
            <a:fillRect/>
          </a:stretch>
        </p:blipFill>
        <p:spPr>
          <a:xfrm>
            <a:off x="5374640" y="2275840"/>
            <a:ext cx="3783965" cy="2852420"/>
          </a:xfrm>
          <a:prstGeom prst="rect">
            <a:avLst/>
          </a:prstGeom>
          <a:effectLst/>
        </p:spPr>
      </p:pic>
      <p:sp>
        <p:nvSpPr>
          <p:cNvPr id="27" name="TextBox 26"/>
          <p:cNvSpPr txBox="1"/>
          <p:nvPr/>
        </p:nvSpPr>
        <p:spPr>
          <a:xfrm>
            <a:off x="3161036" y="2137756"/>
            <a:ext cx="4627880" cy="629920"/>
          </a:xfrm>
          <a:prstGeom prst="rect">
            <a:avLst/>
          </a:prstGeom>
          <a:noFill/>
        </p:spPr>
        <p:txBody>
          <a:bodyPr wrap="none" rtlCol="0">
            <a:spAutoFit/>
          </a:bodyPr>
          <a:lstStyle/>
          <a:p>
            <a:pPr algn="ctr"/>
            <a:r>
              <a:rPr lang="zh-CN" sz="3500" dirty="0">
                <a:solidFill>
                  <a:schemeClr val="accent2">
                    <a:lumMod val="75000"/>
                  </a:schemeClr>
                </a:solidFill>
                <a:latin typeface="思源黑体 CN Normal" panose="020B0400000000000000" charset="-122"/>
                <a:ea typeface="思源黑体 CN Normal" panose="020B0400000000000000" charset="-122"/>
              </a:rPr>
              <a:t>代理</a:t>
            </a:r>
            <a:r>
              <a:rPr sz="3500" dirty="0">
                <a:solidFill>
                  <a:schemeClr val="accent2">
                    <a:lumMod val="75000"/>
                  </a:schemeClr>
                </a:solidFill>
                <a:latin typeface="思源黑体 CN Normal" panose="020B0400000000000000" charset="-122"/>
                <a:ea typeface="思源黑体 CN Normal" panose="020B0400000000000000" charset="-122"/>
              </a:rPr>
              <a:t>模式的结构与实现</a:t>
            </a:r>
            <a:endParaRPr sz="3500" dirty="0">
              <a:solidFill>
                <a:schemeClr val="accent2">
                  <a:lumMod val="75000"/>
                </a:schemeClr>
              </a:solidFill>
              <a:latin typeface="思源黑体 CN Normal" panose="020B0400000000000000" charset="-122"/>
              <a:ea typeface="思源黑体 CN Normal" panose="020B0400000000000000" charset="-122"/>
            </a:endParaRPr>
          </a:p>
        </p:txBody>
      </p:sp>
      <p:pic>
        <p:nvPicPr>
          <p:cNvPr id="45"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rot="10800000">
            <a:off x="8369582" y="4196470"/>
            <a:ext cx="774418" cy="947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1" name="组合 40"/>
          <p:cNvGrpSpPr/>
          <p:nvPr/>
        </p:nvGrpSpPr>
        <p:grpSpPr>
          <a:xfrm>
            <a:off x="807085" y="1614170"/>
            <a:ext cx="2059940" cy="1616710"/>
            <a:chOff x="4272487" y="985295"/>
            <a:chExt cx="530249" cy="407976"/>
          </a:xfrm>
        </p:grpSpPr>
        <p:grpSp>
          <p:nvGrpSpPr>
            <p:cNvPr id="2" name="组合 1"/>
            <p:cNvGrpSpPr/>
            <p:nvPr/>
          </p:nvGrpSpPr>
          <p:grpSpPr>
            <a:xfrm>
              <a:off x="4272487" y="985295"/>
              <a:ext cx="530249" cy="407976"/>
              <a:chOff x="1822439" y="149340"/>
              <a:chExt cx="5053817" cy="3888432"/>
            </a:xfrm>
          </p:grpSpPr>
          <p:sp>
            <p:nvSpPr>
              <p:cNvPr id="3" name="任意多边形 2"/>
              <p:cNvSpPr/>
              <p:nvPr/>
            </p:nvSpPr>
            <p:spPr>
              <a:xfrm rot="240363">
                <a:off x="1822439" y="149340"/>
                <a:ext cx="4359116" cy="3548774"/>
              </a:xfrm>
              <a:custGeom>
                <a:avLst/>
                <a:gdLst>
                  <a:gd name="connsiteX0" fmla="*/ 4631267 w 4783667"/>
                  <a:gd name="connsiteY0" fmla="*/ 0 h 3750733"/>
                  <a:gd name="connsiteX1" fmla="*/ 0 w 4783667"/>
                  <a:gd name="connsiteY1" fmla="*/ 1871133 h 3750733"/>
                  <a:gd name="connsiteX2" fmla="*/ 4783667 w 4783667"/>
                  <a:gd name="connsiteY2" fmla="*/ 3750733 h 3750733"/>
                  <a:gd name="connsiteX3" fmla="*/ 4631267 w 4783667"/>
                  <a:gd name="connsiteY3" fmla="*/ 0 h 3750733"/>
                </a:gdLst>
                <a:ahLst/>
                <a:cxnLst>
                  <a:cxn ang="0">
                    <a:pos x="connsiteX0" y="connsiteY0"/>
                  </a:cxn>
                  <a:cxn ang="0">
                    <a:pos x="connsiteX1" y="connsiteY1"/>
                  </a:cxn>
                  <a:cxn ang="0">
                    <a:pos x="connsiteX2" y="connsiteY2"/>
                  </a:cxn>
                  <a:cxn ang="0">
                    <a:pos x="connsiteX3" y="connsiteY3"/>
                  </a:cxn>
                </a:cxnLst>
                <a:rect l="l" t="t" r="r" b="b"/>
                <a:pathLst>
                  <a:path w="4783667" h="3750733">
                    <a:moveTo>
                      <a:pt x="4631267" y="0"/>
                    </a:moveTo>
                    <a:lnTo>
                      <a:pt x="0" y="1871133"/>
                    </a:lnTo>
                    <a:lnTo>
                      <a:pt x="4783667" y="3750733"/>
                    </a:lnTo>
                    <a:lnTo>
                      <a:pt x="4631267" y="0"/>
                    </a:lnTo>
                    <a:close/>
                  </a:path>
                </a:pathLst>
              </a:custGeom>
              <a:noFill/>
              <a:ln w="9525" cap="flat" cmpd="sng" algn="ctr">
                <a:solidFill>
                  <a:srgbClr val="4BACC6">
                    <a:lumMod val="60000"/>
                    <a:lumOff val="4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sp>
            <p:nvSpPr>
              <p:cNvPr id="4" name="任意多边形 3"/>
              <p:cNvSpPr/>
              <p:nvPr/>
            </p:nvSpPr>
            <p:spPr>
              <a:xfrm>
                <a:off x="1992504" y="673543"/>
                <a:ext cx="4883752" cy="3364229"/>
              </a:xfrm>
              <a:custGeom>
                <a:avLst/>
                <a:gdLst>
                  <a:gd name="connsiteX0" fmla="*/ 0 w 5359400"/>
                  <a:gd name="connsiteY0" fmla="*/ 677333 h 3522133"/>
                  <a:gd name="connsiteX1" fmla="*/ 5359400 w 5359400"/>
                  <a:gd name="connsiteY1" fmla="*/ 0 h 3522133"/>
                  <a:gd name="connsiteX2" fmla="*/ 3530600 w 5359400"/>
                  <a:gd name="connsiteY2" fmla="*/ 3522133 h 3522133"/>
                  <a:gd name="connsiteX3" fmla="*/ 0 w 5359400"/>
                  <a:gd name="connsiteY3" fmla="*/ 677333 h 3522133"/>
                </a:gdLst>
                <a:ahLst/>
                <a:cxnLst>
                  <a:cxn ang="0">
                    <a:pos x="connsiteX0" y="connsiteY0"/>
                  </a:cxn>
                  <a:cxn ang="0">
                    <a:pos x="connsiteX1" y="connsiteY1"/>
                  </a:cxn>
                  <a:cxn ang="0">
                    <a:pos x="connsiteX2" y="connsiteY2"/>
                  </a:cxn>
                  <a:cxn ang="0">
                    <a:pos x="connsiteX3" y="connsiteY3"/>
                  </a:cxn>
                </a:cxnLst>
                <a:rect l="l" t="t" r="r" b="b"/>
                <a:pathLst>
                  <a:path w="5359400" h="3522133">
                    <a:moveTo>
                      <a:pt x="0" y="677333"/>
                    </a:moveTo>
                    <a:lnTo>
                      <a:pt x="5359400" y="0"/>
                    </a:lnTo>
                    <a:lnTo>
                      <a:pt x="3530600" y="3522133"/>
                    </a:lnTo>
                    <a:lnTo>
                      <a:pt x="0" y="677333"/>
                    </a:lnTo>
                    <a:close/>
                  </a:path>
                </a:pathLst>
              </a:custGeom>
              <a:noFill/>
              <a:ln w="9525" cap="flat" cmpd="sng" algn="ctr">
                <a:solidFill>
                  <a:srgbClr val="4F81BD">
                    <a:lumMod val="75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思源黑体 CN Normal" panose="020B0400000000000000" charset="-122"/>
                </a:endParaRPr>
              </a:p>
            </p:txBody>
          </p:sp>
        </p:grpSp>
        <p:sp>
          <p:nvSpPr>
            <p:cNvPr id="5" name="TextBox 42"/>
            <p:cNvSpPr txBox="1"/>
            <p:nvPr/>
          </p:nvSpPr>
          <p:spPr>
            <a:xfrm>
              <a:off x="4454739" y="1082557"/>
              <a:ext cx="299614" cy="193893"/>
            </a:xfrm>
            <a:prstGeom prst="rect">
              <a:avLst/>
            </a:prstGeom>
            <a:noFill/>
          </p:spPr>
          <p:txBody>
            <a:bodyPr wrap="square" rtlCol="0">
              <a:spAutoFit/>
            </a:bodyPr>
            <a:lstStyle/>
            <a:p>
              <a:r>
                <a:rPr lang="en-US" altLang="zh-CN" sz="4400" dirty="0">
                  <a:solidFill>
                    <a:schemeClr val="accent2">
                      <a:lumMod val="75000"/>
                    </a:schemeClr>
                  </a:solidFill>
                  <a:latin typeface="思源黑体 CN Normal" panose="020B0400000000000000" charset="-122"/>
                  <a:ea typeface="思源黑体 CN Normal" panose="020B0400000000000000" charset="-122"/>
                </a:rPr>
                <a:t>02</a:t>
              </a:r>
              <a:endParaRPr lang="en-US" altLang="zh-CN" sz="4400" dirty="0">
                <a:solidFill>
                  <a:schemeClr val="accent2">
                    <a:lumMod val="75000"/>
                  </a:schemeClr>
                </a:solidFill>
                <a:latin typeface="思源黑体 CN Normal" panose="020B0400000000000000" charset="-122"/>
                <a:ea typeface="思源黑体 CN Normal" panose="020B0400000000000000" charset="-122"/>
              </a:endParaRPr>
            </a:p>
          </p:txBody>
        </p:sp>
      </p:grpSp>
      <p:pic>
        <p:nvPicPr>
          <p:cNvPr id="12" name="图片 11" descr="12"/>
          <p:cNvPicPr>
            <a:picLocks noChangeAspect="1"/>
          </p:cNvPicPr>
          <p:nvPr/>
        </p:nvPicPr>
        <p:blipFill>
          <a:blip r:embed="rId3"/>
          <a:stretch>
            <a:fillRect/>
          </a:stretch>
        </p:blipFill>
        <p:spPr>
          <a:xfrm>
            <a:off x="15875" y="3690620"/>
            <a:ext cx="2744470" cy="1454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timing>
    <p:tnLst>
      <p:par>
        <p:cTn id="1" dur="indefinite" restart="never" nodeType="tmRoot"/>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Box 67"/>
          <p:cNvSpPr txBox="1"/>
          <p:nvPr/>
        </p:nvSpPr>
        <p:spPr>
          <a:xfrm>
            <a:off x="271145" y="929640"/>
            <a:ext cx="3295650" cy="3261360"/>
          </a:xfrm>
          <a:prstGeom prst="rect">
            <a:avLst/>
          </a:prstGeom>
          <a:noFill/>
        </p:spPr>
        <p:txBody>
          <a:bodyPr wrap="square" rtlCol="0">
            <a:spAutoFit/>
          </a:bodyPr>
          <a:lstStyle/>
          <a:p>
            <a:pPr algn="l"/>
            <a:r>
              <a:rPr lang="zh-CN" altLang="en-US" sz="1600" dirty="0">
                <a:latin typeface="思源黑体 CN Normal" panose="020B0400000000000000" charset="-122"/>
                <a:ea typeface="思源黑体 CN Normal" panose="020B0400000000000000" charset="-122"/>
                <a:cs typeface="方正兰亭细黑_GBK_M" panose="02010600010101010101" pitchFamily="2" charset="2"/>
              </a:rPr>
              <a:t>主要角色：</a:t>
            </a:r>
            <a:endParaRPr lang="zh-CN" altLang="en-US" sz="1600" dirty="0">
              <a:latin typeface="思源黑体 CN Normal" panose="020B0400000000000000" charset="-122"/>
              <a:ea typeface="思源黑体 CN Normal" panose="020B0400000000000000" charset="-122"/>
              <a:cs typeface="方正兰亭细黑_GBK_M" panose="02010600010101010101" pitchFamily="2" charset="2"/>
            </a:endParaRPr>
          </a:p>
          <a:p>
            <a:pPr algn="l"/>
            <a:r>
              <a:rPr lang="zh-CN" altLang="en-US" sz="1600" dirty="0">
                <a:solidFill>
                  <a:srgbClr val="FF0000"/>
                </a:solidFill>
                <a:latin typeface="思源黑体 CN Normal" panose="020B0400000000000000" charset="-122"/>
                <a:ea typeface="思源黑体 CN Normal" panose="020B0400000000000000" charset="-122"/>
                <a:cs typeface="方正兰亭细黑_GBK_M" panose="02010600010101010101" pitchFamily="2" charset="2"/>
              </a:rPr>
              <a:t>抽象主题（Subject）类</a:t>
            </a:r>
            <a:r>
              <a:rPr lang="zh-CN" altLang="en-US" sz="1600" dirty="0">
                <a:latin typeface="思源黑体 CN Normal" panose="020B0400000000000000" charset="-122"/>
                <a:ea typeface="思源黑体 CN Normal" panose="020B0400000000000000" charset="-122"/>
                <a:cs typeface="方正兰亭细黑_GBK_M" panose="02010600010101010101" pitchFamily="2" charset="2"/>
              </a:rPr>
              <a:t>：</a:t>
            </a:r>
            <a:r>
              <a:rPr lang="zh-CN" altLang="en-US" sz="1400" dirty="0">
                <a:latin typeface="+mj-ea"/>
                <a:ea typeface="+mj-ea"/>
                <a:cs typeface="方正兰亭细黑_GBK_M" panose="02010600010101010101" pitchFamily="2" charset="2"/>
              </a:rPr>
              <a:t>通过接口或抽象类声明真实主题和代理对象实现的业务方法。</a:t>
            </a:r>
            <a:endParaRPr lang="zh-CN" altLang="en-US" sz="1400" dirty="0">
              <a:latin typeface="+mj-ea"/>
              <a:ea typeface="+mj-ea"/>
              <a:cs typeface="方正兰亭细黑_GBK_M" panose="02010600010101010101" pitchFamily="2" charset="2"/>
            </a:endParaRPr>
          </a:p>
          <a:p>
            <a:pPr algn="l"/>
            <a:endParaRPr lang="zh-CN" altLang="en-US" sz="1400" dirty="0">
              <a:latin typeface="+mj-ea"/>
              <a:ea typeface="+mj-ea"/>
              <a:cs typeface="方正兰亭细黑_GBK_M" panose="02010600010101010101" pitchFamily="2" charset="2"/>
            </a:endParaRPr>
          </a:p>
          <a:p>
            <a:pPr algn="l"/>
            <a:r>
              <a:rPr lang="zh-CN" altLang="en-US" sz="1600" dirty="0">
                <a:solidFill>
                  <a:srgbClr val="FF0000"/>
                </a:solidFill>
                <a:latin typeface="思源黑体 CN Normal" panose="020B0400000000000000" charset="-122"/>
                <a:ea typeface="思源黑体 CN Normal" panose="020B0400000000000000" charset="-122"/>
                <a:cs typeface="方正兰亭细黑_GBK_M" panose="02010600010101010101" pitchFamily="2" charset="2"/>
              </a:rPr>
              <a:t>真实主题（Real Subject）类</a:t>
            </a:r>
            <a:r>
              <a:rPr lang="zh-CN" altLang="en-US" sz="1600" dirty="0">
                <a:latin typeface="思源黑体 CN Normal" panose="020B0400000000000000" charset="-122"/>
                <a:ea typeface="思源黑体 CN Normal" panose="020B0400000000000000" charset="-122"/>
                <a:cs typeface="方正兰亭细黑_GBK_M" panose="02010600010101010101" pitchFamily="2" charset="2"/>
              </a:rPr>
              <a:t>：</a:t>
            </a:r>
            <a:r>
              <a:rPr lang="zh-CN" altLang="en-US" sz="1400" dirty="0">
                <a:latin typeface="微软雅黑" panose="020B0503020204020204" pitchFamily="34" charset="-122"/>
                <a:ea typeface="微软雅黑" panose="020B0503020204020204" pitchFamily="34" charset="-122"/>
                <a:cs typeface="方正兰亭细黑_GBK_M" panose="02010600010101010101" pitchFamily="2" charset="2"/>
              </a:rPr>
              <a:t>实现了抽象主题中的具体业务，是代理对象所代表的真实对象，是最终要引用的对象。</a:t>
            </a:r>
            <a:endParaRPr lang="zh-CN" altLang="en-US" sz="1400" dirty="0">
              <a:latin typeface="微软雅黑" panose="020B0503020204020204" pitchFamily="34" charset="-122"/>
              <a:ea typeface="微软雅黑" panose="020B0503020204020204" pitchFamily="34" charset="-122"/>
              <a:cs typeface="方正兰亭细黑_GBK_M" panose="02010600010101010101" pitchFamily="2" charset="2"/>
            </a:endParaRPr>
          </a:p>
          <a:p>
            <a:pPr algn="l"/>
            <a:endParaRPr lang="zh-CN" altLang="en-US" sz="1600" dirty="0">
              <a:latin typeface="思源黑体 CN Normal" panose="020B0400000000000000" charset="-122"/>
              <a:ea typeface="思源黑体 CN Normal" panose="020B0400000000000000" charset="-122"/>
              <a:cs typeface="方正兰亭细黑_GBK_M" panose="02010600010101010101" pitchFamily="2" charset="2"/>
            </a:endParaRPr>
          </a:p>
          <a:p>
            <a:pPr algn="l"/>
            <a:r>
              <a:rPr lang="zh-CN" altLang="en-US" sz="1600" dirty="0">
                <a:solidFill>
                  <a:srgbClr val="FF0000"/>
                </a:solidFill>
                <a:latin typeface="思源黑体 CN Normal" panose="020B0400000000000000" charset="-122"/>
                <a:ea typeface="思源黑体 CN Normal" panose="020B0400000000000000" charset="-122"/>
                <a:cs typeface="方正兰亭细黑_GBK_M" panose="02010600010101010101" pitchFamily="2" charset="2"/>
              </a:rPr>
              <a:t>代理（Proxy）类</a:t>
            </a:r>
            <a:r>
              <a:rPr lang="zh-CN" altLang="en-US" sz="1600" dirty="0">
                <a:latin typeface="思源黑体 CN Normal" panose="020B0400000000000000" charset="-122"/>
                <a:ea typeface="思源黑体 CN Normal" panose="020B0400000000000000" charset="-122"/>
                <a:cs typeface="方正兰亭细黑_GBK_M" panose="02010600010101010101" pitchFamily="2" charset="2"/>
              </a:rPr>
              <a:t>：</a:t>
            </a:r>
            <a:r>
              <a:rPr lang="zh-CN" altLang="en-US" sz="1400" dirty="0">
                <a:latin typeface="微软雅黑" panose="020B0503020204020204" pitchFamily="34" charset="-122"/>
                <a:ea typeface="微软雅黑" panose="020B0503020204020204" pitchFamily="34" charset="-122"/>
                <a:cs typeface="方正兰亭细黑_GBK_M" panose="02010600010101010101" pitchFamily="2" charset="2"/>
              </a:rPr>
              <a:t>提供了与真实主题相同的接口，其内部含有对真实主题的引用，它可以访问、控制或扩展真实主题的功能</a:t>
            </a:r>
            <a:endParaRPr lang="zh-CN" altLang="en-US" sz="1400" dirty="0">
              <a:latin typeface="微软雅黑" panose="020B0503020204020204" pitchFamily="34" charset="-122"/>
              <a:ea typeface="微软雅黑" panose="020B0503020204020204" pitchFamily="34" charset="-122"/>
              <a:cs typeface="方正兰亭细黑_GBK_M" panose="02010600010101010101" pitchFamily="2" charset="2"/>
            </a:endParaRPr>
          </a:p>
        </p:txBody>
      </p:sp>
      <p:sp>
        <p:nvSpPr>
          <p:cNvPr id="23" name="TextBox 22"/>
          <p:cNvSpPr txBox="1"/>
          <p:nvPr/>
        </p:nvSpPr>
        <p:spPr>
          <a:xfrm>
            <a:off x="395519" y="226724"/>
            <a:ext cx="2087880" cy="398780"/>
          </a:xfrm>
          <a:prstGeom prst="rect">
            <a:avLst/>
          </a:prstGeom>
          <a:noFill/>
        </p:spPr>
        <p:txBody>
          <a:bodyPr wrap="none" rtlCol="0">
            <a:spAutoFit/>
          </a:bodyPr>
          <a:lstStyle/>
          <a:p>
            <a:pPr algn="l"/>
            <a:r>
              <a:rPr sz="2000" dirty="0">
                <a:solidFill>
                  <a:schemeClr val="tx1">
                    <a:lumMod val="65000"/>
                    <a:lumOff val="35000"/>
                  </a:schemeClr>
                </a:solidFill>
                <a:latin typeface="思源黑体 CN Normal" panose="020B0400000000000000" charset="-122"/>
                <a:ea typeface="思源黑体 CN Normal" panose="020B0400000000000000" charset="-122"/>
                <a:sym typeface="+mn-ea"/>
              </a:rPr>
              <a:t> </a:t>
            </a:r>
            <a:r>
              <a:rPr lang="zh-CN" sz="2000" dirty="0">
                <a:solidFill>
                  <a:schemeClr val="tx1">
                    <a:lumMod val="65000"/>
                    <a:lumOff val="35000"/>
                  </a:schemeClr>
                </a:solidFill>
                <a:latin typeface="思源黑体 CN Normal" panose="020B0400000000000000" charset="-122"/>
                <a:ea typeface="思源黑体 CN Normal" panose="020B0400000000000000" charset="-122"/>
                <a:sym typeface="+mn-ea"/>
              </a:rPr>
              <a:t>代理</a:t>
            </a:r>
            <a:r>
              <a:rPr sz="2000" dirty="0">
                <a:solidFill>
                  <a:schemeClr val="tx1">
                    <a:lumMod val="65000"/>
                    <a:lumOff val="35000"/>
                  </a:schemeClr>
                </a:solidFill>
                <a:latin typeface="思源黑体 CN Normal" panose="020B0400000000000000" charset="-122"/>
                <a:ea typeface="思源黑体 CN Normal" panose="020B0400000000000000" charset="-122"/>
                <a:sym typeface="+mn-ea"/>
              </a:rPr>
              <a:t>模式的结构</a:t>
            </a:r>
            <a:endParaRPr sz="2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pic>
        <p:nvPicPr>
          <p:cNvPr id="3" name="图片 2"/>
          <p:cNvPicPr>
            <a:picLocks noChangeAspect="1"/>
          </p:cNvPicPr>
          <p:nvPr/>
        </p:nvPicPr>
        <p:blipFill>
          <a:blip r:embed="rId1"/>
          <a:stretch>
            <a:fillRect/>
          </a:stretch>
        </p:blipFill>
        <p:spPr>
          <a:xfrm>
            <a:off x="3746500" y="982345"/>
            <a:ext cx="5052060" cy="309372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timing>
    <p:tnLst>
      <p:par>
        <p:cTn id="1" dur="indefinite" restart="never" nodeType="tmRoot"/>
      </p:par>
    </p:tnLst>
    <p:bldLst>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8"/>
          <p:cNvSpPr txBox="1"/>
          <p:nvPr/>
        </p:nvSpPr>
        <p:spPr>
          <a:xfrm>
            <a:off x="358054" y="226724"/>
            <a:ext cx="2468880" cy="398780"/>
          </a:xfrm>
          <a:prstGeom prst="rect">
            <a:avLst/>
          </a:prstGeom>
          <a:noFill/>
        </p:spPr>
        <p:txBody>
          <a:bodyPr wrap="none" rtlCol="0">
            <a:spAutoFit/>
          </a:bodyPr>
          <a:p>
            <a:pPr algn="l"/>
            <a:r>
              <a:rPr lang="zh-CN" sz="2000" dirty="0">
                <a:solidFill>
                  <a:schemeClr val="tx1">
                    <a:lumMod val="65000"/>
                    <a:lumOff val="35000"/>
                  </a:schemeClr>
                </a:solidFill>
                <a:latin typeface="思源黑体 CN Normal" panose="020B0400000000000000" charset="-122"/>
                <a:ea typeface="思源黑体 CN Normal" panose="020B0400000000000000" charset="-122"/>
                <a:sym typeface="+mn-ea"/>
              </a:rPr>
              <a:t>代理</a:t>
            </a:r>
            <a:r>
              <a:rPr sz="2000" dirty="0">
                <a:solidFill>
                  <a:schemeClr val="tx1">
                    <a:lumMod val="65000"/>
                    <a:lumOff val="35000"/>
                  </a:schemeClr>
                </a:solidFill>
                <a:latin typeface="思源黑体 CN Normal" panose="020B0400000000000000" charset="-122"/>
                <a:ea typeface="思源黑体 CN Normal" panose="020B0400000000000000" charset="-122"/>
                <a:sym typeface="+mn-ea"/>
              </a:rPr>
              <a:t>模式的应用场景</a:t>
            </a:r>
            <a:endParaRPr sz="2000" dirty="0">
              <a:solidFill>
                <a:schemeClr val="tx1">
                  <a:lumMod val="65000"/>
                  <a:lumOff val="35000"/>
                </a:schemeClr>
              </a:solidFill>
              <a:latin typeface="思源黑体 CN Normal" panose="020B0400000000000000" charset="-122"/>
              <a:ea typeface="思源黑体 CN Normal" panose="020B0400000000000000" charset="-122"/>
              <a:sym typeface="+mn-ea"/>
            </a:endParaRPr>
          </a:p>
        </p:txBody>
      </p:sp>
      <p:sp>
        <p:nvSpPr>
          <p:cNvPr id="3" name="文本框 2"/>
          <p:cNvSpPr txBox="1"/>
          <p:nvPr/>
        </p:nvSpPr>
        <p:spPr>
          <a:xfrm>
            <a:off x="658495" y="1149350"/>
            <a:ext cx="7130415" cy="3046095"/>
          </a:xfrm>
          <a:prstGeom prst="rect">
            <a:avLst/>
          </a:prstGeom>
          <a:noFill/>
        </p:spPr>
        <p:txBody>
          <a:bodyPr wrap="square" rtlCol="0" anchor="t">
            <a:spAutoFit/>
          </a:bodyPr>
          <a:p>
            <a:r>
              <a:rPr lang="zh-CN" altLang="en-US" sz="1600">
                <a:solidFill>
                  <a:srgbClr val="FF0000"/>
                </a:solidFill>
              </a:rPr>
              <a:t>远程代理</a:t>
            </a:r>
            <a:r>
              <a:rPr lang="zh-CN" altLang="en-US" sz="1600"/>
              <a:t>：这种方式通常是为了隐藏目标对象存在于不同地址空间的事实，方便客户端访问。例如，用户申请某些网盘空间时，会在用户的文件系统中建立一个虚拟的硬盘，用户访问虚拟硬盘时实际访问的是网盘空间。</a:t>
            </a:r>
            <a:endParaRPr lang="zh-CN" altLang="en-US" sz="1600"/>
          </a:p>
          <a:p>
            <a:endParaRPr lang="zh-CN" altLang="en-US" sz="1600"/>
          </a:p>
          <a:p>
            <a:r>
              <a:rPr lang="zh-CN" altLang="en-US" sz="1600">
                <a:solidFill>
                  <a:srgbClr val="FF0000"/>
                </a:solidFill>
              </a:rPr>
              <a:t>虚拟代理</a:t>
            </a:r>
            <a:r>
              <a:rPr lang="zh-CN" altLang="en-US" sz="1600"/>
              <a:t>：这种方式通常用于要创建的目标对象开销很大时。例如，下载一幅很大的图像需要很长时间，因某种计算比较复杂而短时间无法完成，这时可以先用小比例的虚拟代理替换真实的对象，消除用户对服务器慢的感觉。</a:t>
            </a:r>
            <a:endParaRPr lang="zh-CN" altLang="en-US" sz="1600"/>
          </a:p>
          <a:p>
            <a:endParaRPr lang="zh-CN" altLang="en-US" sz="1600"/>
          </a:p>
          <a:p>
            <a:r>
              <a:rPr lang="zh-CN" altLang="en-US" sz="1600">
                <a:solidFill>
                  <a:srgbClr val="FF0000"/>
                </a:solidFill>
              </a:rPr>
              <a:t>安全代理</a:t>
            </a:r>
            <a:r>
              <a:rPr lang="zh-CN" altLang="en-US" sz="1600"/>
              <a:t>：这种方式通常用于控制不同种类客户对真实对象的访问权限。</a:t>
            </a:r>
            <a:endParaRPr lang="zh-CN" altLang="en-US" sz="1600"/>
          </a:p>
          <a:p>
            <a:r>
              <a:rPr lang="zh-CN" altLang="en-US" sz="1600"/>
              <a:t>智能指引，主要用于调用目标对象时，代理附加一些额外的处理功能。例如，增加计算真实对象的引用次数的功能，这样当该对象没有被引用时，就可以自动释放它。</a:t>
            </a:r>
            <a:endParaRPr lang="zh-CN" altLang="en-US" sz="160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000">
        <p:push/>
      </p:transition>
    </mc:Choice>
    <mc:Fallback>
      <p:transition spd="slow" advTm="3000">
        <p:push/>
      </p:transition>
    </mc:Fallback>
  </mc:AlternateContent>
  <p:timing>
    <p:tnLst>
      <p:par>
        <p:cTn id="1" dur="indefinite" restart="never" nodeType="tmRoot"/>
      </p:par>
    </p:tnLst>
  </p:timing>
</p:sld>
</file>

<file path=ppt/tags/tag1.xml><?xml version="1.0" encoding="utf-8"?>
<p:tagLst xmlns:p="http://schemas.openxmlformats.org/presentationml/2006/main">
  <p:tag name="SELECTED" val="True"/>
</p:tagLst>
</file>

<file path=ppt/tags/tag2.xml><?xml version="1.0" encoding="utf-8"?>
<p:tagLst xmlns:p="http://schemas.openxmlformats.org/presentationml/2006/main">
  <p:tag name="SELECTED" val="True"/>
</p:tagLst>
</file>

<file path=ppt/tags/tag3.xml><?xml version="1.0" encoding="utf-8"?>
<p:tagLst xmlns:p="http://schemas.openxmlformats.org/presentationml/2006/main">
  <p:tag name="SELECTED" val="True"/>
</p:tagLst>
</file>

<file path=ppt/tags/tag4.xml><?xml version="1.0" encoding="utf-8"?>
<p:tagLst xmlns:p="http://schemas.openxmlformats.org/presentationml/2006/main">
  <p:tag name="SELECTED" val="True"/>
</p:tagLst>
</file>

<file path=ppt/tags/tag5.xml><?xml version="1.0" encoding="utf-8"?>
<p:tagLst xmlns:p="http://schemas.openxmlformats.org/presentationml/2006/main">
  <p:tag name="SELECTED" val="True"/>
</p:tagLst>
</file>

<file path=ppt/tags/tag6.xml><?xml version="1.0" encoding="utf-8"?>
<p:tagLst xmlns:p="http://schemas.openxmlformats.org/presentationml/2006/main">
  <p:tag name="SELECTED" val="True"/>
</p:tagLst>
</file>

<file path=ppt/tags/tag7.xml><?xml version="1.0" encoding="utf-8"?>
<p:tagLst xmlns:p="http://schemas.openxmlformats.org/presentationml/2006/main">
  <p:tag name="ISPRING_PRESENTATION_TITLE" val="简约实用毕业论文答辩动态PPT模板"/>
  <p:tag name="KSO_WM_DOC_GUID" val="{b60618a0-2922-4db3-9ff6-689f9a7529f1}"/>
</p:tagLst>
</file>

<file path=ppt/theme/theme1.xml><?xml version="1.0" encoding="utf-8"?>
<a:theme xmlns:a="http://schemas.openxmlformats.org/drawingml/2006/main" name="111">
  <a:themeElements>
    <a:clrScheme name="自定义 34">
      <a:dk1>
        <a:sysClr val="windowText" lastClr="000000"/>
      </a:dk1>
      <a:lt1>
        <a:sysClr val="window" lastClr="FFFFFF"/>
      </a:lt1>
      <a:dk2>
        <a:srgbClr val="1F497D"/>
      </a:dk2>
      <a:lt2>
        <a:srgbClr val="EEECE1"/>
      </a:lt2>
      <a:accent1>
        <a:srgbClr val="4F81BD"/>
      </a:accent1>
      <a:accent2>
        <a:srgbClr val="4F81BD"/>
      </a:accent2>
      <a:accent3>
        <a:srgbClr val="9BBB59"/>
      </a:accent3>
      <a:accent4>
        <a:srgbClr val="8064A2"/>
      </a:accent4>
      <a:accent5>
        <a:srgbClr val="4BACC6"/>
      </a:accent5>
      <a:accent6>
        <a:srgbClr val="F79646"/>
      </a:accent6>
      <a:hlink>
        <a:srgbClr val="0000FF"/>
      </a:hlink>
      <a:folHlink>
        <a:srgbClr val="800080"/>
      </a:folHlink>
    </a:clrScheme>
    <a:fontScheme name="自定义 5">
      <a:majorFont>
        <a:latin typeface="Franklin Gothic Medium"/>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1904</Words>
  <Application>WPS 演示</Application>
  <PresentationFormat>全屏显示(16:9)</PresentationFormat>
  <Paragraphs>125</Paragraphs>
  <Slides>11</Slides>
  <Notes>30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思源黑体 CN Normal</vt:lpstr>
      <vt:lpstr>黑体</vt:lpstr>
      <vt:lpstr>微软雅黑</vt:lpstr>
      <vt:lpstr>方正兰亭细黑_GBK_M</vt:lpstr>
      <vt:lpstr>Impact</vt:lpstr>
      <vt:lpstr>Arial Unicode MS</vt:lpstr>
      <vt:lpstr>Franklin Gothic Medium</vt:lpstr>
      <vt:lpstr>Calibri</vt:lpstr>
      <vt:lpstr>111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简约实用毕业论文答辩动态PPT模板</dc:title>
  <dc:creator/>
  <cp:keywords>12sc.taobao.com</cp:keywords>
  <dc:description>12sc.taobao.com</dc:description>
  <dc:subject>12sc.taobao.com</dc:subject>
  <cp:category>12sc.taobao.com</cp:category>
  <cp:lastModifiedBy>请叫我@万先生</cp:lastModifiedBy>
  <cp:revision>130</cp:revision>
  <dcterms:created xsi:type="dcterms:W3CDTF">2015-01-23T04:02:00Z</dcterms:created>
  <dcterms:modified xsi:type="dcterms:W3CDTF">2020-09-18T09:03:56Z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