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334" r:id="rId3"/>
    <p:sldId id="257" r:id="rId4"/>
    <p:sldId id="371" r:id="rId6"/>
    <p:sldId id="290" r:id="rId7"/>
    <p:sldId id="292" r:id="rId8"/>
    <p:sldId id="296" r:id="rId9"/>
    <p:sldId id="263" r:id="rId10"/>
    <p:sldId id="284" r:id="rId11"/>
    <p:sldId id="289" r:id="rId12"/>
  </p:sldIdLst>
  <p:sldSz cx="9144000" cy="5143500" type="screen16x9"/>
  <p:notesSz cx="6858000" cy="9144000"/>
  <p:embeddedFontLst>
    <p:embeddedFont>
      <p:font typeface="微软雅黑" panose="020B0503020204020204" pitchFamily="34" charset="-122"/>
      <p:regular r:id="rId17"/>
    </p:embeddedFont>
    <p:embeddedFont>
      <p:font typeface="Impact" panose="020B0806030902050204" pitchFamily="34" charset="0"/>
      <p:regular r:id="rId18"/>
    </p:embeddedFont>
    <p:embeddedFont>
      <p:font typeface="Franklin Gothic Medium" panose="020B0603020102020204" charset="0"/>
      <p:regular r:id="rId19"/>
      <p:italic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3B6F"/>
    <a:srgbClr val="ADADAD"/>
    <a:srgbClr val="0262CB"/>
    <a:srgbClr val="3F87D6"/>
    <a:srgbClr val="F8F8F8"/>
    <a:srgbClr val="F9F9F9"/>
    <a:srgbClr val="F5F5F5"/>
    <a:srgbClr val="F2F2F2"/>
    <a:srgbClr val="7BAA3C"/>
    <a:srgbClr val="64A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1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324" y="120"/>
      </p:cViewPr>
      <p:guideLst>
        <p:guide orient="horz" pos="1480"/>
        <p:guide pos="287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5.xml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B859D290-D985-411D-9682-F67D75E8F91D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86BACA0-EB3D-4B88-810F-2A2ECB2CFB33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4E2E4E-2FFD-4B0E-BE9C-FA7BDC09154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框 12"/>
          <p:cNvSpPr txBox="1"/>
          <p:nvPr userDrawn="1"/>
        </p:nvSpPr>
        <p:spPr>
          <a:xfrm>
            <a:off x="5646420" y="0"/>
            <a:ext cx="3447415" cy="82994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solidFill>
                  <a:schemeClr val="accent1">
                    <a:alpha val="48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备忘录模式</a:t>
            </a:r>
            <a:endParaRPr lang="zh-CN" altLang="en-US" sz="4800">
              <a:solidFill>
                <a:schemeClr val="accent1">
                  <a:alpha val="48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699542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思源黑体 CN Normal" panose="020B0400000000000000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0538"/>
            <a:ext cx="1704311" cy="7200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5972810" y="0"/>
            <a:ext cx="3121025" cy="82994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altLang="zh-CN" sz="4800">
                <a:solidFill>
                  <a:schemeClr val="accent1">
                    <a:alpha val="48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Markdown</a:t>
            </a:r>
            <a:endParaRPr lang="en-US" altLang="zh-CN" sz="4800">
              <a:solidFill>
                <a:schemeClr val="accent1">
                  <a:alpha val="48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 userDrawn="1"/>
        </p:nvSpPr>
        <p:spPr>
          <a:xfrm>
            <a:off x="5705475" y="0"/>
            <a:ext cx="3388360" cy="82994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800">
                <a:solidFill>
                  <a:schemeClr val="accent1">
                    <a:alpha val="48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备忘录模式</a:t>
            </a:r>
            <a:endParaRPr lang="zh-CN" altLang="en-US" sz="4800">
              <a:solidFill>
                <a:schemeClr val="accent1">
                  <a:alpha val="48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  <p:cxnSp>
        <p:nvCxnSpPr>
          <p:cNvPr id="5" name="直接连接符 4"/>
          <p:cNvCxnSpPr/>
          <p:nvPr userDrawn="1"/>
        </p:nvCxnSpPr>
        <p:spPr>
          <a:xfrm>
            <a:off x="455229" y="600054"/>
            <a:ext cx="8221227" cy="0"/>
          </a:xfrm>
          <a:prstGeom prst="line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图片 5" descr="11"/>
          <p:cNvPicPr>
            <a:picLocks noChangeAspect="1"/>
          </p:cNvPicPr>
          <p:nvPr userDrawn="1"/>
        </p:nvPicPr>
        <p:blipFill>
          <a:blip r:embed="rId3"/>
          <a:srcRect r="59298"/>
          <a:stretch>
            <a:fillRect/>
          </a:stretch>
        </p:blipFill>
        <p:spPr>
          <a:xfrm>
            <a:off x="2540" y="635"/>
            <a:ext cx="1024255" cy="786765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6553835" y="635"/>
            <a:ext cx="2335530" cy="583565"/>
          </a:xfrm>
          <a:prstGeom prst="rect">
            <a:avLst/>
          </a:prstGeom>
          <a:noFill/>
          <a:effectLst>
            <a:softEdge rad="63500"/>
          </a:effectLst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3200">
                <a:solidFill>
                  <a:schemeClr val="accent1">
                    <a:alpha val="48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备忘录模式</a:t>
            </a:r>
            <a:endParaRPr lang="zh-CN" altLang="en-US" sz="3200">
              <a:solidFill>
                <a:schemeClr val="accent1">
                  <a:alpha val="48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思源黑体 CN Normal" panose="020B0400000000000000" charset="-122"/>
              </a:defRPr>
            </a:lvl1pPr>
          </a:lstStyle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思源黑体 CN Normal" panose="020B0400000000000000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思源黑体 CN Normal" panose="020B0400000000000000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17.xml"/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1335" y="511175"/>
            <a:ext cx="5561330" cy="4542790"/>
          </a:xfrm>
          <a:prstGeom prst="rect">
            <a:avLst/>
          </a:prstGeom>
        </p:spPr>
      </p:pic>
      <p:pic>
        <p:nvPicPr>
          <p:cNvPr id="5" name="图片 4" descr="11"/>
          <p:cNvPicPr>
            <a:picLocks noChangeAspect="1"/>
          </p:cNvPicPr>
          <p:nvPr/>
        </p:nvPicPr>
        <p:blipFill>
          <a:blip r:embed="rId2"/>
          <a:srcRect r="59298"/>
          <a:stretch>
            <a:fillRect/>
          </a:stretch>
        </p:blipFill>
        <p:spPr>
          <a:xfrm>
            <a:off x="4445" y="-20320"/>
            <a:ext cx="5083810" cy="3903345"/>
          </a:xfrm>
          <a:prstGeom prst="rect">
            <a:avLst/>
          </a:prstGeom>
        </p:spPr>
      </p:pic>
      <p:pic>
        <p:nvPicPr>
          <p:cNvPr id="6" name="图片 5" descr="11"/>
          <p:cNvPicPr>
            <a:picLocks noChangeAspect="1"/>
          </p:cNvPicPr>
          <p:nvPr/>
        </p:nvPicPr>
        <p:blipFill>
          <a:blip r:embed="rId2"/>
          <a:srcRect l="71319" t="21332"/>
          <a:stretch>
            <a:fillRect/>
          </a:stretch>
        </p:blipFill>
        <p:spPr>
          <a:xfrm>
            <a:off x="5367655" y="2292985"/>
            <a:ext cx="3783965" cy="2852420"/>
          </a:xfrm>
          <a:prstGeom prst="rect">
            <a:avLst/>
          </a:prstGeom>
          <a:effectLst/>
        </p:spPr>
      </p:pic>
      <p:pic>
        <p:nvPicPr>
          <p:cNvPr id="7" name="图片 6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3690620"/>
            <a:ext cx="2744470" cy="1454785"/>
          </a:xfrm>
          <a:prstGeom prst="rect">
            <a:avLst/>
          </a:prstGeom>
        </p:spPr>
      </p:pic>
      <p:pic>
        <p:nvPicPr>
          <p:cNvPr id="8" name="图片 7" descr="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2810" y="3986530"/>
            <a:ext cx="1736725" cy="112014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566161" y="1614805"/>
            <a:ext cx="201168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sz="3600" b="1">
                <a:solidFill>
                  <a:srgbClr val="023B6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设计模式</a:t>
            </a:r>
            <a:endParaRPr lang="zh-CN" sz="3600" b="1">
              <a:solidFill>
                <a:srgbClr val="023B6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algn="ctr"/>
            <a:r>
              <a:rPr lang="en-US" altLang="zh-CN" sz="3600" b="1">
                <a:solidFill>
                  <a:srgbClr val="023B6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--</a:t>
            </a:r>
            <a:r>
              <a:rPr lang="zh-CN" altLang="en-US" sz="3600" b="1">
                <a:solidFill>
                  <a:srgbClr val="023B6F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备忘录</a:t>
            </a:r>
            <a:endParaRPr lang="zh-CN" altLang="en-US" sz="3600" b="1">
              <a:solidFill>
                <a:srgbClr val="023B6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11"/>
          <p:cNvPicPr>
            <a:picLocks noChangeAspect="1"/>
          </p:cNvPicPr>
          <p:nvPr/>
        </p:nvPicPr>
        <p:blipFill>
          <a:blip r:embed="rId1"/>
          <a:srcRect r="59298"/>
          <a:stretch>
            <a:fillRect/>
          </a:stretch>
        </p:blipFill>
        <p:spPr>
          <a:xfrm>
            <a:off x="-53340" y="-20320"/>
            <a:ext cx="4696460" cy="3606165"/>
          </a:xfrm>
          <a:prstGeom prst="rect">
            <a:avLst/>
          </a:prstGeom>
        </p:spPr>
      </p:pic>
      <p:sp>
        <p:nvSpPr>
          <p:cNvPr id="144" name="TextBox 143"/>
          <p:cNvSpPr txBox="1"/>
          <p:nvPr/>
        </p:nvSpPr>
        <p:spPr>
          <a:xfrm>
            <a:off x="4738370" y="2051050"/>
            <a:ext cx="36214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备忘录模式的定义与特点</a:t>
            </a:r>
            <a:endParaRPr sz="2400" dirty="0">
              <a:solidFill>
                <a:schemeClr val="accent2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4738370" y="2810510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4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备忘录模式的结构与实现</a:t>
            </a:r>
            <a:endParaRPr sz="2400" dirty="0">
              <a:solidFill>
                <a:schemeClr val="accent2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985630" y="2049678"/>
            <a:ext cx="600360" cy="461920"/>
            <a:chOff x="4272487" y="985295"/>
            <a:chExt cx="530249" cy="407976"/>
          </a:xfrm>
        </p:grpSpPr>
        <p:grpSp>
          <p:nvGrpSpPr>
            <p:cNvPr id="2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46" name="任意多边形 45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  <p:sp>
            <p:nvSpPr>
              <p:cNvPr id="47" name="任意多边形 46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</p:grpSp>
        <p:sp>
          <p:nvSpPr>
            <p:cNvPr id="3" name="TextBox 2"/>
            <p:cNvSpPr txBox="1"/>
            <p:nvPr/>
          </p:nvSpPr>
          <p:spPr>
            <a:xfrm>
              <a:off x="4461816" y="1022886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1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2200713" y="1988556"/>
            <a:ext cx="1000922" cy="1328304"/>
            <a:chOff x="946982" y="2536200"/>
            <a:chExt cx="1000922" cy="1328304"/>
          </a:xfrm>
        </p:grpSpPr>
        <p:sp>
          <p:nvSpPr>
            <p:cNvPr id="106" name="TextBox 105"/>
            <p:cNvSpPr txBox="1"/>
            <p:nvPr/>
          </p:nvSpPr>
          <p:spPr>
            <a:xfrm>
              <a:off x="946982" y="2536200"/>
              <a:ext cx="728980" cy="1322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 b="1" spc="3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目</a:t>
              </a:r>
              <a:endParaRPr lang="en-US" altLang="zh-CN" sz="4000" b="1" spc="3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  <a:p>
              <a:r>
                <a:rPr lang="zh-CN" altLang="en-US" sz="4000" b="1" spc="3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录</a:t>
              </a:r>
              <a:endParaRPr lang="zh-CN" altLang="en-US" sz="4000" b="1" spc="3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  <p:sp>
          <p:nvSpPr>
            <p:cNvPr id="107" name="TextBox 106"/>
            <p:cNvSpPr txBox="1"/>
            <p:nvPr/>
          </p:nvSpPr>
          <p:spPr>
            <a:xfrm rot="5400000">
              <a:off x="1136303" y="3052903"/>
              <a:ext cx="128464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CONTENTS</a:t>
              </a:r>
              <a:endParaRPr lang="zh-CN" altLang="en-US" sz="16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grpSp>
        <p:nvGrpSpPr>
          <p:cNvPr id="87" name="组合 86"/>
          <p:cNvGrpSpPr/>
          <p:nvPr/>
        </p:nvGrpSpPr>
        <p:grpSpPr>
          <a:xfrm>
            <a:off x="3985630" y="2809171"/>
            <a:ext cx="600360" cy="461920"/>
            <a:chOff x="4272487" y="985295"/>
            <a:chExt cx="530249" cy="407976"/>
          </a:xfrm>
        </p:grpSpPr>
        <p:grpSp>
          <p:nvGrpSpPr>
            <p:cNvPr id="88" name="组合 87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90" name="任意多边形 89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  <p:sp>
            <p:nvSpPr>
              <p:cNvPr id="91" name="任意多边形 90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4461816" y="1022886"/>
              <a:ext cx="282028" cy="3262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2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pic>
        <p:nvPicPr>
          <p:cNvPr id="12" name="图片 11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5" y="3690620"/>
            <a:ext cx="2744470" cy="14547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1"/>
          <p:cNvPicPr>
            <a:picLocks noChangeAspect="1"/>
          </p:cNvPicPr>
          <p:nvPr/>
        </p:nvPicPr>
        <p:blipFill>
          <a:blip r:embed="rId1"/>
          <a:srcRect l="71319" t="21332"/>
          <a:stretch>
            <a:fillRect/>
          </a:stretch>
        </p:blipFill>
        <p:spPr>
          <a:xfrm>
            <a:off x="5360035" y="2291080"/>
            <a:ext cx="3783965" cy="2852420"/>
          </a:xfrm>
          <a:prstGeom prst="rect">
            <a:avLst/>
          </a:prstGeom>
          <a:effectLst/>
        </p:spPr>
      </p:pic>
      <p:sp>
        <p:nvSpPr>
          <p:cNvPr id="27" name="TextBox 26"/>
          <p:cNvSpPr txBox="1"/>
          <p:nvPr/>
        </p:nvSpPr>
        <p:spPr>
          <a:xfrm>
            <a:off x="2812421" y="2137756"/>
            <a:ext cx="507238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35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备忘录模式的定义与特点</a:t>
            </a:r>
            <a:endParaRPr lang="zh-CN" altLang="en-US" sz="3500" dirty="0">
              <a:solidFill>
                <a:schemeClr val="accent2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567055" y="1614170"/>
            <a:ext cx="2059940" cy="1616710"/>
            <a:chOff x="4272487" y="985295"/>
            <a:chExt cx="530249" cy="407976"/>
          </a:xfrm>
        </p:grpSpPr>
        <p:grpSp>
          <p:nvGrpSpPr>
            <p:cNvPr id="2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3" name="任意多边形 2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4BACC6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4F81BD">
                    <a:lumMod val="75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</p:grpSp>
        <p:sp>
          <p:nvSpPr>
            <p:cNvPr id="5" name="TextBox 42"/>
            <p:cNvSpPr txBox="1"/>
            <p:nvPr/>
          </p:nvSpPr>
          <p:spPr>
            <a:xfrm>
              <a:off x="4454739" y="1082557"/>
              <a:ext cx="299614" cy="19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01</a:t>
              </a:r>
              <a:endParaRPr lang="en-US" altLang="zh-CN" sz="44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pic>
        <p:nvPicPr>
          <p:cNvPr id="12" name="图片 11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3690620"/>
            <a:ext cx="2744470" cy="1454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  <p:bldLst>
      <p:bldP spid="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TextBox 41"/>
          <p:cNvSpPr>
            <a:spLocks noChangeArrowheads="1"/>
          </p:cNvSpPr>
          <p:nvPr/>
        </p:nvSpPr>
        <p:spPr bwMode="auto">
          <a:xfrm>
            <a:off x="1306830" y="1532255"/>
            <a:ext cx="6294120" cy="1661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fontAlgn="auto"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+mn-ea"/>
                <a:sym typeface="微软雅黑" panose="020B0503020204020204" pitchFamily="34" charset="-122"/>
              </a:rPr>
              <a:t>备忘录（Memento）模式的定义：在不破坏封装性的前提下，捕获一个对象的内部状态，并在该对象之外保存这个状态，以便以后当需要时能将该对象恢复到原先保存的状态。该模式又叫快照模式。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  <a:cs typeface="+mn-ea"/>
              <a:sym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46624" y="226724"/>
            <a:ext cx="2214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备忘录模式的定义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  <p:bldLst>
      <p:bldP spid="61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等腰三角形 42"/>
          <p:cNvSpPr/>
          <p:nvPr/>
        </p:nvSpPr>
        <p:spPr>
          <a:xfrm rot="5400000">
            <a:off x="1880235" y="1354455"/>
            <a:ext cx="593090" cy="752475"/>
          </a:xfrm>
          <a:custGeom>
            <a:avLst/>
            <a:gdLst/>
            <a:ahLst/>
            <a:cxnLst/>
            <a:rect l="l" t="t" r="r" b="b"/>
            <a:pathLst>
              <a:path w="1054142" h="1350592">
                <a:moveTo>
                  <a:pt x="521627" y="0"/>
                </a:moveTo>
                <a:lnTo>
                  <a:pt x="682907" y="322559"/>
                </a:lnTo>
                <a:cubicBezTo>
                  <a:pt x="898294" y="386795"/>
                  <a:pt x="1054142" y="586958"/>
                  <a:pt x="1054142" y="823521"/>
                </a:cubicBezTo>
                <a:cubicBezTo>
                  <a:pt x="1054142" y="1114614"/>
                  <a:pt x="818164" y="1350592"/>
                  <a:pt x="527071" y="1350592"/>
                </a:cubicBezTo>
                <a:cubicBezTo>
                  <a:pt x="235978" y="1350592"/>
                  <a:pt x="0" y="1114614"/>
                  <a:pt x="0" y="823521"/>
                </a:cubicBezTo>
                <a:cubicBezTo>
                  <a:pt x="0" y="591722"/>
                  <a:pt x="149634" y="394871"/>
                  <a:pt x="358347" y="3265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思源黑体 CN Normal" panose="020B0400000000000000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2973705" y="1435735"/>
            <a:ext cx="4511675" cy="5918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思源黑体 CN Normal" panose="020B0400000000000000" charset="-122"/>
            </a:endParaRPr>
          </a:p>
        </p:txBody>
      </p:sp>
      <p:sp>
        <p:nvSpPr>
          <p:cNvPr id="33" name="TextBox 23"/>
          <p:cNvSpPr>
            <a:spLocks noChangeArrowheads="1"/>
          </p:cNvSpPr>
          <p:nvPr/>
        </p:nvSpPr>
        <p:spPr bwMode="auto">
          <a:xfrm>
            <a:off x="3184525" y="1515745"/>
            <a:ext cx="413575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sym typeface="微软雅黑" panose="020B0503020204020204" pitchFamily="34" charset="-122"/>
              </a:rPr>
              <a:t>提供了一种可以恢复状态的机制。当用户需要时能够比较方便地将数据恢复到某个历史的状态。</a:t>
            </a:r>
            <a:endParaRPr lang="zh-CN" altLang="en-US" sz="14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sym typeface="微软雅黑" panose="020B0503020204020204" pitchFamily="34" charset="-122"/>
            </a:endParaRPr>
          </a:p>
        </p:txBody>
      </p:sp>
      <p:sp>
        <p:nvSpPr>
          <p:cNvPr id="38" name="TextBox 24"/>
          <p:cNvSpPr>
            <a:spLocks noChangeArrowheads="1"/>
          </p:cNvSpPr>
          <p:nvPr/>
        </p:nvSpPr>
        <p:spPr bwMode="auto">
          <a:xfrm>
            <a:off x="1694815" y="1565275"/>
            <a:ext cx="75311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1</a:t>
            </a:r>
            <a:endParaRPr lang="en-US" altLang="zh-CN" sz="24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5519" y="226724"/>
            <a:ext cx="1960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备忘录模式特点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2" name="等腰三角形 42"/>
          <p:cNvSpPr/>
          <p:nvPr/>
        </p:nvSpPr>
        <p:spPr>
          <a:xfrm rot="5400000">
            <a:off x="1880235" y="2405380"/>
            <a:ext cx="593090" cy="752475"/>
          </a:xfrm>
          <a:custGeom>
            <a:avLst/>
            <a:gdLst/>
            <a:ahLst/>
            <a:cxnLst/>
            <a:rect l="l" t="t" r="r" b="b"/>
            <a:pathLst>
              <a:path w="1054142" h="1350592">
                <a:moveTo>
                  <a:pt x="521627" y="0"/>
                </a:moveTo>
                <a:lnTo>
                  <a:pt x="682907" y="322559"/>
                </a:lnTo>
                <a:cubicBezTo>
                  <a:pt x="898294" y="386795"/>
                  <a:pt x="1054142" y="586958"/>
                  <a:pt x="1054142" y="823521"/>
                </a:cubicBezTo>
                <a:cubicBezTo>
                  <a:pt x="1054142" y="1114614"/>
                  <a:pt x="818164" y="1350592"/>
                  <a:pt x="527071" y="1350592"/>
                </a:cubicBezTo>
                <a:cubicBezTo>
                  <a:pt x="235978" y="1350592"/>
                  <a:pt x="0" y="1114614"/>
                  <a:pt x="0" y="823521"/>
                </a:cubicBezTo>
                <a:cubicBezTo>
                  <a:pt x="0" y="591722"/>
                  <a:pt x="149634" y="394871"/>
                  <a:pt x="358347" y="3265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思源黑体 CN Normal" panose="020B0400000000000000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2973705" y="2486660"/>
            <a:ext cx="4511675" cy="5918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ea typeface="思源黑体 CN Normal" panose="020B0400000000000000" charset="-122"/>
            </a:endParaRPr>
          </a:p>
        </p:txBody>
      </p:sp>
      <p:sp>
        <p:nvSpPr>
          <p:cNvPr id="4" name="TextBox 23"/>
          <p:cNvSpPr>
            <a:spLocks noChangeArrowheads="1"/>
          </p:cNvSpPr>
          <p:nvPr/>
        </p:nvSpPr>
        <p:spPr bwMode="auto">
          <a:xfrm>
            <a:off x="3184525" y="2585720"/>
            <a:ext cx="413575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just"/>
            <a:r>
              <a:rPr lang="zh-CN" altLang="en-US" sz="14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sym typeface="微软雅黑" panose="020B0503020204020204" pitchFamily="34" charset="-122"/>
              </a:rPr>
              <a:t>实现了内部状态的封装。除了创建它的发起人之外，其他对象都不能够访问这些状态信息</a:t>
            </a:r>
            <a:endParaRPr lang="zh-CN" altLang="en-US" sz="14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sym typeface="微软雅黑" panose="020B0503020204020204" pitchFamily="34" charset="-122"/>
            </a:endParaRPr>
          </a:p>
        </p:txBody>
      </p:sp>
      <p:sp>
        <p:nvSpPr>
          <p:cNvPr id="5" name="TextBox 24"/>
          <p:cNvSpPr>
            <a:spLocks noChangeArrowheads="1"/>
          </p:cNvSpPr>
          <p:nvPr/>
        </p:nvSpPr>
        <p:spPr bwMode="auto">
          <a:xfrm>
            <a:off x="1694815" y="2616200"/>
            <a:ext cx="75311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2</a:t>
            </a:r>
            <a:endParaRPr lang="en-US" altLang="zh-CN" sz="24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6" name="等腰三角形 42"/>
          <p:cNvSpPr/>
          <p:nvPr/>
        </p:nvSpPr>
        <p:spPr>
          <a:xfrm rot="5400000">
            <a:off x="1903095" y="3329940"/>
            <a:ext cx="593090" cy="752475"/>
          </a:xfrm>
          <a:custGeom>
            <a:avLst/>
            <a:gdLst/>
            <a:ahLst/>
            <a:cxnLst/>
            <a:rect l="l" t="t" r="r" b="b"/>
            <a:pathLst>
              <a:path w="1054142" h="1350592">
                <a:moveTo>
                  <a:pt x="521627" y="0"/>
                </a:moveTo>
                <a:lnTo>
                  <a:pt x="682907" y="322559"/>
                </a:lnTo>
                <a:cubicBezTo>
                  <a:pt x="898294" y="386795"/>
                  <a:pt x="1054142" y="586958"/>
                  <a:pt x="1054142" y="823521"/>
                </a:cubicBezTo>
                <a:cubicBezTo>
                  <a:pt x="1054142" y="1114614"/>
                  <a:pt x="818164" y="1350592"/>
                  <a:pt x="527071" y="1350592"/>
                </a:cubicBezTo>
                <a:cubicBezTo>
                  <a:pt x="235978" y="1350592"/>
                  <a:pt x="0" y="1114614"/>
                  <a:pt x="0" y="823521"/>
                </a:cubicBezTo>
                <a:cubicBezTo>
                  <a:pt x="0" y="591722"/>
                  <a:pt x="149634" y="394871"/>
                  <a:pt x="358347" y="32656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思源黑体 CN Normal" panose="020B0400000000000000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2996565" y="3411220"/>
            <a:ext cx="4511675" cy="59182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思源黑体 CN Normal" panose="020B0400000000000000" charset="-122"/>
            </a:endParaRPr>
          </a:p>
        </p:txBody>
      </p:sp>
      <p:sp>
        <p:nvSpPr>
          <p:cNvPr id="8" name="TextBox 23"/>
          <p:cNvSpPr>
            <a:spLocks noChangeArrowheads="1"/>
          </p:cNvSpPr>
          <p:nvPr/>
        </p:nvSpPr>
        <p:spPr bwMode="auto">
          <a:xfrm>
            <a:off x="3184525" y="3495675"/>
            <a:ext cx="413575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just"/>
            <a:r>
              <a:rPr lang="zh-CN" altLang="en-US" sz="14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  <a:sym typeface="微软雅黑" panose="020B0503020204020204" pitchFamily="34" charset="-122"/>
              </a:rPr>
              <a:t>发起人不需要管理和保存其内部状态的各个备份，所有状态信息都保存在备忘录中，并由管理者进行管理</a:t>
            </a:r>
            <a:endParaRPr lang="zh-CN" altLang="en-US" sz="14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  <a:sym typeface="微软雅黑" panose="020B0503020204020204" pitchFamily="34" charset="-122"/>
            </a:endParaRPr>
          </a:p>
        </p:txBody>
      </p:sp>
      <p:sp>
        <p:nvSpPr>
          <p:cNvPr id="9" name="TextBox 24"/>
          <p:cNvSpPr>
            <a:spLocks noChangeArrowheads="1"/>
          </p:cNvSpPr>
          <p:nvPr/>
        </p:nvSpPr>
        <p:spPr bwMode="auto">
          <a:xfrm>
            <a:off x="1717675" y="3540760"/>
            <a:ext cx="753110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3</a:t>
            </a:r>
            <a:endParaRPr lang="en-US" altLang="zh-CN" sz="2400" b="1" dirty="0">
              <a:solidFill>
                <a:schemeClr val="bg1"/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  <p:bldLst>
      <p:bldP spid="47" grpId="0" animBg="1"/>
      <p:bldP spid="29" grpId="0" animBg="1"/>
      <p:bldP spid="33" grpId="0" bldLvl="0" autoUpdateAnimBg="0"/>
      <p:bldP spid="38" grpId="0" bldLvl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11"/>
          <p:cNvPicPr>
            <a:picLocks noChangeAspect="1"/>
          </p:cNvPicPr>
          <p:nvPr/>
        </p:nvPicPr>
        <p:blipFill>
          <a:blip r:embed="rId1"/>
          <a:srcRect l="71319" t="21332"/>
          <a:stretch>
            <a:fillRect/>
          </a:stretch>
        </p:blipFill>
        <p:spPr>
          <a:xfrm>
            <a:off x="5374640" y="2275840"/>
            <a:ext cx="3783965" cy="2852420"/>
          </a:xfrm>
          <a:prstGeom prst="rect">
            <a:avLst/>
          </a:prstGeom>
          <a:effectLst/>
        </p:spPr>
      </p:pic>
      <p:sp>
        <p:nvSpPr>
          <p:cNvPr id="27" name="TextBox 26"/>
          <p:cNvSpPr txBox="1"/>
          <p:nvPr/>
        </p:nvSpPr>
        <p:spPr>
          <a:xfrm>
            <a:off x="2938786" y="2137756"/>
            <a:ext cx="5072380" cy="629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sz="35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备忘录模式的结构与实现</a:t>
            </a:r>
            <a:endParaRPr sz="3500" dirty="0">
              <a:solidFill>
                <a:schemeClr val="accent2">
                  <a:lumMod val="7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pic>
        <p:nvPicPr>
          <p:cNvPr id="45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8369582" y="4196470"/>
            <a:ext cx="774418" cy="947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1" name="组合 40"/>
          <p:cNvGrpSpPr/>
          <p:nvPr/>
        </p:nvGrpSpPr>
        <p:grpSpPr>
          <a:xfrm>
            <a:off x="807085" y="1614170"/>
            <a:ext cx="2059940" cy="1616710"/>
            <a:chOff x="4272487" y="985295"/>
            <a:chExt cx="530249" cy="407976"/>
          </a:xfrm>
        </p:grpSpPr>
        <p:grpSp>
          <p:nvGrpSpPr>
            <p:cNvPr id="2" name="组合 1"/>
            <p:cNvGrpSpPr/>
            <p:nvPr/>
          </p:nvGrpSpPr>
          <p:grpSpPr>
            <a:xfrm>
              <a:off x="4272487" y="985295"/>
              <a:ext cx="530249" cy="407976"/>
              <a:chOff x="1822439" y="149340"/>
              <a:chExt cx="5053817" cy="3888432"/>
            </a:xfrm>
          </p:grpSpPr>
          <p:sp>
            <p:nvSpPr>
              <p:cNvPr id="3" name="任意多边形 2"/>
              <p:cNvSpPr/>
              <p:nvPr/>
            </p:nvSpPr>
            <p:spPr>
              <a:xfrm rot="240363">
                <a:off x="1822439" y="149340"/>
                <a:ext cx="4359116" cy="3548774"/>
              </a:xfrm>
              <a:custGeom>
                <a:avLst/>
                <a:gdLst>
                  <a:gd name="connsiteX0" fmla="*/ 4631267 w 4783667"/>
                  <a:gd name="connsiteY0" fmla="*/ 0 h 3750733"/>
                  <a:gd name="connsiteX1" fmla="*/ 0 w 4783667"/>
                  <a:gd name="connsiteY1" fmla="*/ 1871133 h 3750733"/>
                  <a:gd name="connsiteX2" fmla="*/ 4783667 w 4783667"/>
                  <a:gd name="connsiteY2" fmla="*/ 3750733 h 3750733"/>
                  <a:gd name="connsiteX3" fmla="*/ 4631267 w 4783667"/>
                  <a:gd name="connsiteY3" fmla="*/ 0 h 375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83667" h="3750733">
                    <a:moveTo>
                      <a:pt x="4631267" y="0"/>
                    </a:moveTo>
                    <a:lnTo>
                      <a:pt x="0" y="1871133"/>
                    </a:lnTo>
                    <a:lnTo>
                      <a:pt x="4783667" y="3750733"/>
                    </a:lnTo>
                    <a:lnTo>
                      <a:pt x="4631267" y="0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4BACC6">
                    <a:lumMod val="60000"/>
                    <a:lumOff val="40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  <p:sp>
            <p:nvSpPr>
              <p:cNvPr id="4" name="任意多边形 3"/>
              <p:cNvSpPr/>
              <p:nvPr/>
            </p:nvSpPr>
            <p:spPr>
              <a:xfrm>
                <a:off x="1992504" y="673543"/>
                <a:ext cx="4883752" cy="3364229"/>
              </a:xfrm>
              <a:custGeom>
                <a:avLst/>
                <a:gdLst>
                  <a:gd name="connsiteX0" fmla="*/ 0 w 5359400"/>
                  <a:gd name="connsiteY0" fmla="*/ 677333 h 3522133"/>
                  <a:gd name="connsiteX1" fmla="*/ 5359400 w 5359400"/>
                  <a:gd name="connsiteY1" fmla="*/ 0 h 3522133"/>
                  <a:gd name="connsiteX2" fmla="*/ 3530600 w 5359400"/>
                  <a:gd name="connsiteY2" fmla="*/ 3522133 h 3522133"/>
                  <a:gd name="connsiteX3" fmla="*/ 0 w 5359400"/>
                  <a:gd name="connsiteY3" fmla="*/ 677333 h 3522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59400" h="3522133">
                    <a:moveTo>
                      <a:pt x="0" y="677333"/>
                    </a:moveTo>
                    <a:lnTo>
                      <a:pt x="5359400" y="0"/>
                    </a:lnTo>
                    <a:lnTo>
                      <a:pt x="3530600" y="3522133"/>
                    </a:lnTo>
                    <a:lnTo>
                      <a:pt x="0" y="677333"/>
                    </a:lnTo>
                    <a:close/>
                  </a:path>
                </a:pathLst>
              </a:custGeom>
              <a:noFill/>
              <a:ln w="9525" cap="flat" cmpd="sng" algn="ctr">
                <a:solidFill>
                  <a:srgbClr val="4F81BD">
                    <a:lumMod val="75000"/>
                  </a:srgbClr>
                </a:solidFill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思源黑体 CN Normal" panose="020B0400000000000000" charset="-122"/>
                </a:endParaRPr>
              </a:p>
            </p:txBody>
          </p:sp>
        </p:grpSp>
        <p:sp>
          <p:nvSpPr>
            <p:cNvPr id="5" name="TextBox 42"/>
            <p:cNvSpPr txBox="1"/>
            <p:nvPr/>
          </p:nvSpPr>
          <p:spPr>
            <a:xfrm>
              <a:off x="4454739" y="1082557"/>
              <a:ext cx="299614" cy="19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2">
                      <a:lumMod val="75000"/>
                    </a:schemeClr>
                  </a:solidFill>
                  <a:latin typeface="思源黑体 CN Normal" panose="020B0400000000000000" charset="-122"/>
                  <a:ea typeface="思源黑体 CN Normal" panose="020B0400000000000000" charset="-122"/>
                </a:rPr>
                <a:t>02</a:t>
              </a:r>
              <a:endParaRPr lang="en-US" altLang="zh-CN" sz="4400" dirty="0">
                <a:solidFill>
                  <a:schemeClr val="accent2">
                    <a:lumMod val="7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endParaRPr>
            </a:p>
          </p:txBody>
        </p:sp>
      </p:grpSp>
      <p:pic>
        <p:nvPicPr>
          <p:cNvPr id="12" name="图片 11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" y="3690620"/>
            <a:ext cx="2744470" cy="14547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  <p:bldLst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23715" y="867410"/>
            <a:ext cx="4293235" cy="3238500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532130" y="990600"/>
            <a:ext cx="3791585" cy="279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备忘录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兰亭细黑_GBK_M" panose="02010600010101010101" pitchFamily="2" charset="2"/>
              </a:rPr>
              <a:t>模式的</a:t>
            </a:r>
            <a:r>
              <a:rPr lang="zh-CN" altLang="en-US" sz="16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兰亭细黑_GBK_M" panose="02010600010101010101" pitchFamily="2" charset="2"/>
              </a:rPr>
              <a:t>主要角色</a:t>
            </a:r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兰亭细黑_GBK_M" panose="02010600010101010101" pitchFamily="2" charset="2"/>
              </a:rPr>
              <a:t>如下。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方正兰亭细黑_GBK_M" panose="02010600010101010101" pitchFamily="2" charset="2"/>
            </a:endParaRPr>
          </a:p>
          <a:p>
            <a:pPr algn="l"/>
            <a:r>
              <a:rPr sz="16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兰亭细黑_GBK_M" panose="02010600010101010101" pitchFamily="2" charset="2"/>
              </a:rPr>
              <a:t>发起人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兰亭细黑_GBK_M" panose="02010600010101010101" pitchFamily="2" charset="2"/>
              </a:rPr>
              <a:t>：记录当前时刻的内部状态信息，提供创建备忘录和恢复备忘录数据的功能，实现其他业务功能，它可以访问备忘录里的所有信息。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方正兰亭细黑_GBK_M" panose="02010600010101010101" pitchFamily="2" charset="2"/>
            </a:endParaRPr>
          </a:p>
          <a:p>
            <a:pPr algn="l"/>
            <a:r>
              <a:rPr sz="16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兰亭细黑_GBK_M" panose="02010600010101010101" pitchFamily="2" charset="2"/>
              </a:rPr>
              <a:t>备忘录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兰亭细黑_GBK_M" panose="02010600010101010101" pitchFamily="2" charset="2"/>
              </a:rPr>
              <a:t>：负责存储发起人的内部状态，在需要的时候提供这些内部状态给发起人。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方正兰亭细黑_GBK_M" panose="02010600010101010101" pitchFamily="2" charset="2"/>
            </a:endParaRPr>
          </a:p>
          <a:p>
            <a:pPr algn="l"/>
            <a:r>
              <a:rPr sz="1600" dirty="0">
                <a:solidFill>
                  <a:srgbClr val="FF0000"/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兰亭细黑_GBK_M" panose="02010600010101010101" pitchFamily="2" charset="2"/>
              </a:rPr>
              <a:t>管理者</a:t>
            </a:r>
            <a:r>
              <a:rPr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cs typeface="方正兰亭细黑_GBK_M" panose="02010600010101010101" pitchFamily="2" charset="2"/>
              </a:rPr>
              <a:t>：对备忘录进行管理，提供保存与获取备忘录的功能，但其不能对备忘录的内容进行访问与修改。</a:t>
            </a:r>
            <a:endParaRPr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cs typeface="方正兰亭细黑_GBK_M" panose="02010600010101010101" pitchFamily="2" charset="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95519" y="226724"/>
            <a:ext cx="2341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 备忘录模式的结构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  <p:bldLst>
      <p:bldP spid="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8"/>
          <p:cNvSpPr txBox="1"/>
          <p:nvPr/>
        </p:nvSpPr>
        <p:spPr>
          <a:xfrm>
            <a:off x="358054" y="226724"/>
            <a:ext cx="2722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备忘录</a:t>
            </a:r>
            <a:r>
              <a:rPr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  <a:sym typeface="+mn-ea"/>
              </a:rPr>
              <a:t>模式的应用场景</a:t>
            </a:r>
            <a:endParaRPr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52220" y="1534160"/>
            <a:ext cx="58781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</a:t>
            </a:r>
            <a:r>
              <a:rPr lang="zh-CN" altLang="en-US"/>
              <a:t>需要保存与恢复数据的场景，如玩游戏时的中间结果的存档功能。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需要提供一个可回滚操作的场景，如 Word、记事本、Photoshop，Eclipse 等软件在编辑时按 Ctrl+Z 组合键，还有数据库中事务操作。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矩形 23"/>
          <p:cNvSpPr/>
          <p:nvPr/>
        </p:nvSpPr>
        <p:spPr>
          <a:xfrm>
            <a:off x="2795801" y="1764455"/>
            <a:ext cx="3552056" cy="1614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6600" b="0" dirty="0">
                <a:solidFill>
                  <a:schemeClr val="accent2">
                    <a:lumMod val="75000"/>
                  </a:schemeClr>
                </a:solidFill>
                <a:latin typeface="Impact" panose="020B0806030902050204" pitchFamily="34" charset="0"/>
                <a:ea typeface="思源黑体 CN Normal" panose="020B0400000000000000" charset="-122"/>
              </a:rPr>
              <a:t>谢谢观看</a:t>
            </a:r>
            <a:endParaRPr lang="zh-CN" altLang="en-US" sz="6600" b="0" dirty="0">
              <a:solidFill>
                <a:schemeClr val="accent2">
                  <a:lumMod val="75000"/>
                </a:schemeClr>
              </a:solidFill>
              <a:latin typeface="Impact" panose="020B0806030902050204" pitchFamily="34" charset="0"/>
              <a:ea typeface="思源黑体 CN Normal" panose="020B0400000000000000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5519" y="22672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感谢语</a:t>
            </a:r>
            <a:endParaRPr lang="zh-CN" altLang="en-US" sz="20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308419" y="290645"/>
            <a:ext cx="1401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charset="-122"/>
                <a:ea typeface="思源黑体 CN Normal" panose="020B0400000000000000" charset="-122"/>
              </a:rPr>
              <a:t>THANK YOU</a:t>
            </a:r>
            <a:endParaRPr lang="zh-CN" altLang="en-US" sz="1600" dirty="0">
              <a:solidFill>
                <a:schemeClr val="tx1">
                  <a:lumMod val="65000"/>
                  <a:lumOff val="35000"/>
                </a:schemeClr>
              </a:solidFill>
              <a:latin typeface="思源黑体 CN Normal" panose="020B0400000000000000" charset="-122"/>
              <a:ea typeface="思源黑体 CN Normal" panose="020B0400000000000000" charset="-122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1324354" y="332969"/>
            <a:ext cx="0" cy="2085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push/>
      </p:transition>
    </mc:Choice>
    <mc:Fallback>
      <p:transition spd="slow" advTm="3000">
        <p:push/>
      </p:transition>
    </mc:Fallback>
  </mc:AlternateContent>
  <p:timing>
    <p:tnLst>
      <p:par>
        <p:cTn id="1" dur="indefinite" restart="never" nodeType="tmRoot"/>
      </p:par>
    </p:tnLst>
    <p:bldLst>
      <p:bldP spid="24" grpId="0"/>
    </p:bldLst>
  </p:timing>
</p:sld>
</file>

<file path=ppt/tags/tag1.xml><?xml version="1.0" encoding="utf-8"?>
<p:tagLst xmlns:p="http://schemas.openxmlformats.org/presentationml/2006/main">
  <p:tag name="SELECTED" val="True"/>
</p:tagLst>
</file>

<file path=ppt/tags/tag2.xml><?xml version="1.0" encoding="utf-8"?>
<p:tagLst xmlns:p="http://schemas.openxmlformats.org/presentationml/2006/main">
  <p:tag name="SELECTED" val="True"/>
</p:tagLst>
</file>

<file path=ppt/tags/tag3.xml><?xml version="1.0" encoding="utf-8"?>
<p:tagLst xmlns:p="http://schemas.openxmlformats.org/presentationml/2006/main">
  <p:tag name="SELECTED" val="True"/>
</p:tagLst>
</file>

<file path=ppt/tags/tag4.xml><?xml version="1.0" encoding="utf-8"?>
<p:tagLst xmlns:p="http://schemas.openxmlformats.org/presentationml/2006/main">
  <p:tag name="SELECTED" val="True"/>
</p:tagLst>
</file>

<file path=ppt/tags/tag5.xml><?xml version="1.0" encoding="utf-8"?>
<p:tagLst xmlns:p="http://schemas.openxmlformats.org/presentationml/2006/main">
  <p:tag name="ISPRING_PRESENTATION_TITLE" val="简约实用毕业论文答辩动态PPT模板"/>
  <p:tag name="KSO_WM_DOC_GUID" val="{b60618a0-2922-4db3-9ff6-689f9a7529f1}"/>
</p:tagLst>
</file>

<file path=ppt/theme/theme1.xml><?xml version="1.0" encoding="utf-8"?>
<a:theme xmlns:a="http://schemas.openxmlformats.org/drawingml/2006/main" name="111">
  <a:themeElements>
    <a:clrScheme name="自定义 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4F81B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5">
      <a:majorFont>
        <a:latin typeface="Franklin Gothic Medium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603</Words>
  <Application>WPS 演示</Application>
  <PresentationFormat>全屏显示(16:9)</PresentationFormat>
  <Paragraphs>61</Paragraphs>
  <Slides>9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思源黑体 CN Normal</vt:lpstr>
      <vt:lpstr>黑体</vt:lpstr>
      <vt:lpstr>微软雅黑</vt:lpstr>
      <vt:lpstr>方正兰亭细黑_GBK_M</vt:lpstr>
      <vt:lpstr>Impact</vt:lpstr>
      <vt:lpstr>Arial Unicode MS</vt:lpstr>
      <vt:lpstr>Franklin Gothic Medium</vt:lpstr>
      <vt:lpstr>Calibri</vt:lpstr>
      <vt:lpstr>111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www.microsoft.com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简约实用毕业论文答辩动态PPT模板</dc:title>
  <dc:creator/>
  <cp:keywords>12sc.taobao.com</cp:keywords>
  <dc:description>12sc.taobao.com</dc:description>
  <dc:subject>12sc.taobao.com</dc:subject>
  <cp:category>12sc.taobao.com</cp:category>
  <cp:lastModifiedBy>请叫我@万先生</cp:lastModifiedBy>
  <cp:revision>128</cp:revision>
  <dcterms:created xsi:type="dcterms:W3CDTF">2015-01-23T04:02:00Z</dcterms:created>
  <dcterms:modified xsi:type="dcterms:W3CDTF">2020-11-27T02:00:36Z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2052-11.1.0.10132</vt:lpwstr>
  </property>
</Properties>
</file>