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7"/>
  </p:notesMasterIdLst>
  <p:handoutMasterIdLst>
    <p:handoutMasterId r:id="rId18"/>
  </p:handoutMasterIdLst>
  <p:sldIdLst>
    <p:sldId id="1205" r:id="rId2"/>
    <p:sldId id="1317" r:id="rId3"/>
    <p:sldId id="1327" r:id="rId4"/>
    <p:sldId id="1254" r:id="rId5"/>
    <p:sldId id="1323" r:id="rId6"/>
    <p:sldId id="1328" r:id="rId7"/>
    <p:sldId id="1324" r:id="rId8"/>
    <p:sldId id="1325" r:id="rId9"/>
    <p:sldId id="1326" r:id="rId10"/>
    <p:sldId id="1334" r:id="rId11"/>
    <p:sldId id="1329" r:id="rId12"/>
    <p:sldId id="1269" r:id="rId13"/>
    <p:sldId id="1333" r:id="rId14"/>
    <p:sldId id="1274" r:id="rId15"/>
    <p:sldId id="1332" r:id="rId16"/>
  </p:sldIdLst>
  <p:sldSz cx="12192000" cy="6858000"/>
  <p:notesSz cx="6858000" cy="9144000"/>
  <p:custDataLst>
    <p:tags r:id="rId19"/>
  </p:custDataLst>
  <p:defaultTextStyle>
    <a:defPPr>
      <a:defRPr lang="en-US"/>
    </a:defPPr>
    <a:lvl1pPr marL="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55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09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6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618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74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enny Liu" initials="BL" lastIdx="3" clrIdx="0"/>
  <p:cmAuthor id="2" name="User" initials="U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70000"/>
    <a:srgbClr val="D7000F"/>
    <a:srgbClr val="FF4B58"/>
    <a:srgbClr val="929292"/>
    <a:srgbClr val="FF7D86"/>
    <a:srgbClr val="D6000F"/>
    <a:srgbClr val="FF3745"/>
    <a:srgbClr val="FF1929"/>
    <a:srgbClr val="FF717B"/>
    <a:srgbClr val="FF5B6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E171933-4619-4E11-9A3F-F7608DF75F80}" styleName="中度样式 1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764" autoAdjust="0"/>
    <p:restoredTop sz="81596" autoAdjust="0"/>
  </p:normalViewPr>
  <p:slideViewPr>
    <p:cSldViewPr snapToGrid="0">
      <p:cViewPr varScale="1">
        <p:scale>
          <a:sx n="57" d="100"/>
          <a:sy n="57" d="100"/>
        </p:scale>
        <p:origin x="912" y="4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1008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3" d="100"/>
          <a:sy n="53" d="100"/>
        </p:scale>
        <p:origin x="-2904" y="-10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45C758-E5FE-4368-A8A3-B749530A29DC}" type="datetimeFigureOut"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pPr/>
              <a:t>2020/9/18</a:t>
            </a:fld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C5DCA2-2C6F-4E70-A715-0F66E8866AD6}" type="slidenum">
              <a:rPr lang="zh-CN" altLang="en-US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pPr/>
              <a:t>‹#›</a:t>
            </a:fld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8246403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思源黑体 CN Normal" panose="020B04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思源黑体 CN Normal" panose="020B0400000000000000" pitchFamily="34" charset="-122"/>
              </a:defRPr>
            </a:lvl1pPr>
          </a:lstStyle>
          <a:p>
            <a:fld id="{A04AF4DB-4C47-4782-A2E4-AF0DC385DFEF}" type="datetimeFigureOut">
              <a:rPr lang="en-US" smtClean="0"/>
              <a:pPr/>
              <a:t>9/18/2020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思源黑体 CN Normal" panose="020B0400000000000000" pitchFamily="34" charset="-122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思源黑体 CN Normal" panose="020B0400000000000000" pitchFamily="34" charset="-122"/>
              </a:defRPr>
            </a:lvl1pPr>
          </a:lstStyle>
          <a:p>
            <a:fld id="{672B52D5-0F10-409C-88A1-07E8733E16B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8975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1pPr>
    <a:lvl2pPr marL="457155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2pPr>
    <a:lvl3pPr marL="914309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3pPr>
    <a:lvl4pPr marL="1371464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4pPr>
    <a:lvl5pPr marL="1828618" algn="l" defTabSz="914309" rtl="0" eaLnBrk="1" latinLnBrk="0" hangingPunct="1">
      <a:defRPr sz="1200" kern="1200">
        <a:solidFill>
          <a:schemeClr val="tx1"/>
        </a:solidFill>
        <a:latin typeface="思源黑体 CN Normal" panose="020B0400000000000000" pitchFamily="34" charset="-122"/>
        <a:ea typeface="+mn-ea"/>
        <a:cs typeface="+mn-cs"/>
      </a:defRPr>
    </a:lvl5pPr>
    <a:lvl6pPr marL="2285774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2926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080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235" algn="l" defTabSz="914309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6352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如果没有外观类</a:t>
            </a:r>
            <a:r>
              <a:rPr lang="en-US" altLang="zh-CN" dirty="0" smtClean="0"/>
              <a:t>-</a:t>
            </a:r>
            <a:r>
              <a:rPr lang="zh-CN" altLang="en-US" dirty="0" smtClean="0"/>
              <a:t>基金类，那么用户想要操作股票、国债、房地产等，需要分别每一个对象进行交互，这样的话不仅过程复杂而且耦合性特别高；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786005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63093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对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ea typeface="+mn-ea"/>
                <a:cs typeface="+mn-cs"/>
              </a:rPr>
              <a:t>扩展开放、对修改关闭</a:t>
            </a:r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114960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9947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 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1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、为复杂的模块或子系统提供外界访问的模块。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2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、子系统相对独立。 </a:t>
            </a:r>
            <a:r>
              <a:rPr lang="en-US" altLang="zh-CN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3</a:t>
            </a:r>
            <a:r>
              <a:rPr lang="zh-CN" altLang="en-US" sz="1200" b="0" i="0" kern="1200" dirty="0" smtClean="0">
                <a:solidFill>
                  <a:schemeClr val="tx1"/>
                </a:solidFill>
                <a:effectLst/>
                <a:latin typeface="思源黑体 CN Normal" panose="020B0400000000000000" pitchFamily="34" charset="-122"/>
                <a:ea typeface="+mn-ea"/>
                <a:cs typeface="+mn-cs"/>
              </a:rPr>
              <a:t>、预防低水平人员带来的风险。</a:t>
            </a:r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82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4738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08873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51249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 smtClean="0"/>
              <a:t>1</a:t>
            </a:r>
            <a:r>
              <a:rPr lang="zh-CN" altLang="en-US" dirty="0" smtClean="0"/>
              <a:t>、外观模式（</a:t>
            </a:r>
            <a:r>
              <a:rPr lang="en-US" altLang="zh-CN" dirty="0" smtClean="0"/>
              <a:t>Facade Pattern</a:t>
            </a:r>
            <a:r>
              <a:rPr lang="zh-CN" altLang="en-US" dirty="0" smtClean="0"/>
              <a:t>）</a:t>
            </a:r>
            <a:r>
              <a:rPr lang="zh-CN" altLang="en-US" b="1" dirty="0" smtClean="0"/>
              <a:t>定义</a:t>
            </a:r>
            <a:r>
              <a:rPr lang="zh-CN" altLang="en-US" dirty="0" smtClean="0"/>
              <a:t>：提供一个统一的接口，用来访问子系统中的一群接口，外观定义了一个高层的接口，让子系统更容易使用</a:t>
            </a:r>
            <a:r>
              <a:rPr lang="zh-CN" altLang="en-US" dirty="0" smtClean="0"/>
              <a:t>。这样做其实</a:t>
            </a:r>
            <a:r>
              <a:rPr lang="zh-CN" altLang="en-US" dirty="0" smtClean="0"/>
              <a:t>就是为了方便客户的使用，把一群操作，封装成一个方法。</a:t>
            </a:r>
          </a:p>
          <a:p>
            <a:r>
              <a:rPr lang="en-US" altLang="zh-CN" dirty="0" smtClean="0"/>
              <a:t>2</a:t>
            </a:r>
            <a:r>
              <a:rPr lang="zh-CN" altLang="en-US" dirty="0" smtClean="0"/>
              <a:t>、外观模式是一种使用频率非常高的结构型设计模式，它通过引入一个外观角色来简化客户端与子系统之间的交互，为复杂的子系统调用提供一个统一的入口，降低子系统与客户端的耦合度，且客户端调用非常方便。</a:t>
            </a:r>
          </a:p>
          <a:p>
            <a:r>
              <a:rPr lang="en-US" altLang="zh-CN" dirty="0" smtClean="0"/>
              <a:t>3</a:t>
            </a:r>
            <a:r>
              <a:rPr lang="zh-CN" altLang="en-US" dirty="0" smtClean="0"/>
              <a:t>、外观模式又称为门面模式，通过引入一个新的外观角色可以降低原有系统的复杂度，同时降低客户类与子系统的耦合度</a:t>
            </a:r>
          </a:p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9164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47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62249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529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8250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>
              <a:ea typeface="思源黑体 CN Normal" panose="020B0400000000000000" pitchFamily="34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72B52D5-0F10-409C-88A1-07E8733E16BA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6853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封面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:\安踏\logo集合\安踏奥运联合logo\反白透明底.png"/>
          <p:cNvPicPr>
            <a:picLocks noChangeAspect="1" noChangeArrowheads="1"/>
          </p:cNvPicPr>
          <p:nvPr userDrawn="1"/>
        </p:nvPicPr>
        <p:blipFill>
          <a:blip r:embed="rId2" cstate="print"/>
          <a:stretch>
            <a:fillRect/>
          </a:stretch>
        </p:blipFill>
        <p:spPr bwMode="auto">
          <a:xfrm>
            <a:off x="10629900" y="80769"/>
            <a:ext cx="1493732" cy="108762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6401"/>
            <a:ext cx="12192000" cy="1015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43534" y="515945"/>
            <a:ext cx="8418512" cy="519479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215153" y="594149"/>
            <a:ext cx="537882" cy="363071"/>
            <a:chOff x="0" y="497540"/>
            <a:chExt cx="699248" cy="471993"/>
          </a:xfrm>
        </p:grpSpPr>
        <p:sp>
          <p:nvSpPr>
            <p:cNvPr id="7" name="燕尾形 6"/>
            <p:cNvSpPr/>
            <p:nvPr userDrawn="1"/>
          </p:nvSpPr>
          <p:spPr>
            <a:xfrm>
              <a:off x="0" y="497540"/>
              <a:ext cx="363071" cy="4719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" name="燕尾形 7"/>
            <p:cNvSpPr/>
            <p:nvPr userDrawn="1"/>
          </p:nvSpPr>
          <p:spPr>
            <a:xfrm>
              <a:off x="336177" y="497540"/>
              <a:ext cx="363071" cy="471993"/>
            </a:xfrm>
            <a:prstGeom prst="chevron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0" y="6756401"/>
            <a:ext cx="12192000" cy="101599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43534" y="515945"/>
            <a:ext cx="8418512" cy="519479"/>
          </a:xfrm>
          <a:prstGeom prst="rect">
            <a:avLst/>
          </a:prstGeom>
        </p:spPr>
        <p:txBody>
          <a:bodyPr/>
          <a:lstStyle>
            <a:lvl1pPr>
              <a:buNone/>
              <a:defRPr sz="2800" b="1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9" name="矩形 8"/>
          <p:cNvSpPr/>
          <p:nvPr userDrawn="1"/>
        </p:nvSpPr>
        <p:spPr>
          <a:xfrm>
            <a:off x="900953" y="1035424"/>
            <a:ext cx="8377518" cy="53788"/>
          </a:xfrm>
          <a:prstGeom prst="rect">
            <a:avLst/>
          </a:prstGeom>
          <a:gradFill flip="none" rotWithShape="1">
            <a:gsLst>
              <a:gs pos="2000">
                <a:schemeClr val="bg1">
                  <a:lumMod val="50000"/>
                </a:schemeClr>
              </a:gs>
              <a:gs pos="92000">
                <a:schemeClr val="bg1">
                  <a:lumMod val="95000"/>
                </a:schemeClr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3" name="组合 12"/>
          <p:cNvGrpSpPr/>
          <p:nvPr userDrawn="1"/>
        </p:nvGrpSpPr>
        <p:grpSpPr>
          <a:xfrm>
            <a:off x="212292" y="446506"/>
            <a:ext cx="588956" cy="700121"/>
            <a:chOff x="299378" y="591650"/>
            <a:chExt cx="353611" cy="420355"/>
          </a:xfrm>
          <a:effectLst>
            <a:outerShdw blurRad="152400" dist="88900" dir="18900000" sx="94000" sy="94000" algn="bl" rotWithShape="0">
              <a:schemeClr val="tx1">
                <a:lumMod val="75000"/>
                <a:lumOff val="25000"/>
                <a:alpha val="64000"/>
              </a:schemeClr>
            </a:outerShdw>
          </a:effectLst>
        </p:grpSpPr>
        <p:sp>
          <p:nvSpPr>
            <p:cNvPr id="10" name="泪滴形 9"/>
            <p:cNvSpPr/>
            <p:nvPr userDrawn="1"/>
          </p:nvSpPr>
          <p:spPr>
            <a:xfrm rot="18900000">
              <a:off x="299378" y="776745"/>
              <a:ext cx="235260" cy="235260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1" name="泪滴形 10"/>
            <p:cNvSpPr/>
            <p:nvPr userDrawn="1"/>
          </p:nvSpPr>
          <p:spPr>
            <a:xfrm rot="18900000">
              <a:off x="472989" y="591650"/>
              <a:ext cx="180000" cy="180000"/>
            </a:xfrm>
            <a:prstGeom prst="teardrop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浅色风格正文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 userDrawn="1"/>
        </p:nvSpPr>
        <p:spPr>
          <a:xfrm>
            <a:off x="-1" y="333832"/>
            <a:ext cx="537029" cy="566051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" name="矩形 4"/>
          <p:cNvSpPr/>
          <p:nvPr userDrawn="1"/>
        </p:nvSpPr>
        <p:spPr>
          <a:xfrm>
            <a:off x="798286" y="333832"/>
            <a:ext cx="9550400" cy="566051"/>
          </a:xfrm>
          <a:prstGeom prst="rect">
            <a:avLst/>
          </a:prstGeom>
          <a:solidFill>
            <a:srgbClr val="D7000F"/>
          </a:solidFill>
          <a:ln>
            <a:noFill/>
          </a:ln>
          <a:effectLst>
            <a:reflection blurRad="6350" stA="52000" endA="300" endPos="35000" dir="5400000" sy="-100000" algn="bl" rotWithShape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/>
          <p:cNvSpPr/>
          <p:nvPr userDrawn="1"/>
        </p:nvSpPr>
        <p:spPr>
          <a:xfrm>
            <a:off x="350157" y="6516914"/>
            <a:ext cx="11491686" cy="101599"/>
          </a:xfrm>
          <a:prstGeom prst="rect">
            <a:avLst/>
          </a:prstGeom>
          <a:solidFill>
            <a:srgbClr val="D7000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2" name="文本占位符 11"/>
          <p:cNvSpPr>
            <a:spLocks noGrp="1"/>
          </p:cNvSpPr>
          <p:nvPr>
            <p:ph type="body" sz="quarter" idx="10"/>
          </p:nvPr>
        </p:nvSpPr>
        <p:spPr>
          <a:xfrm>
            <a:off x="870863" y="348799"/>
            <a:ext cx="7547442" cy="3671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7" name="文本占位符 11"/>
          <p:cNvSpPr>
            <a:spLocks noGrp="1"/>
          </p:cNvSpPr>
          <p:nvPr>
            <p:ph type="body" sz="quarter" idx="11"/>
          </p:nvPr>
        </p:nvSpPr>
        <p:spPr>
          <a:xfrm>
            <a:off x="-1" y="348799"/>
            <a:ext cx="914401" cy="367125"/>
          </a:xfrm>
          <a:prstGeom prst="rect">
            <a:avLst/>
          </a:prstGeom>
          <a:effectLst>
            <a:reflection blurRad="6350" stA="52000" endA="300" endPos="35000" dir="5400000" sy="-100000" algn="bl" rotWithShape="0"/>
          </a:effectLst>
        </p:spPr>
        <p:txBody>
          <a:bodyPr/>
          <a:lstStyle>
            <a:lvl1pPr>
              <a:buNone/>
              <a:defRPr sz="2800" b="1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defRPr>
            </a:lvl1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浅色风格末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灯片编号占位符 3"/>
          <p:cNvSpPr txBox="1">
            <a:spLocks/>
          </p:cNvSpPr>
          <p:nvPr/>
        </p:nvSpPr>
        <p:spPr>
          <a:xfrm>
            <a:off x="11706224" y="6515100"/>
            <a:ext cx="466726" cy="269082"/>
          </a:xfrm>
          <a:prstGeom prst="rect">
            <a:avLst/>
          </a:prstGeom>
        </p:spPr>
        <p:txBody>
          <a:bodyPr/>
          <a:lstStyle/>
          <a:p>
            <a:pPr marL="0" marR="0" lvl="0" indent="0" algn="l" defTabSz="91430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EF1BF7B-44AB-42A1-ACAD-82CC1F1656C9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思源黑体 CN Normal" panose="020B0400000000000000" pitchFamily="34" charset="-122"/>
                <a:ea typeface="思源黑体 CN Normal" panose="020B0400000000000000" pitchFamily="34" charset="-122"/>
                <a:cs typeface="Arial" pitchFamily="34" charset="0"/>
              </a:rPr>
              <a:pPr marL="0" marR="0" lvl="0" indent="0" algn="l" defTabSz="91430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思源黑体 CN Normal" panose="020B0400000000000000" pitchFamily="34" charset="-122"/>
              <a:ea typeface="思源黑体 CN Normal" panose="020B0400000000000000" pitchFamily="34" charset="-122"/>
              <a:cs typeface="Arial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6" r:id="rId2"/>
    <p:sldLayoutId id="2147483692" r:id="rId3"/>
    <p:sldLayoutId id="2147483698" r:id="rId4"/>
    <p:sldLayoutId id="2147483695" r:id="rId5"/>
    <p:sldLayoutId id="2147483693" r:id="rId6"/>
    <p:sldLayoutId id="2147483694" r:id="rId7"/>
  </p:sldLayoutIdLst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hf sldNum="0"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61D695D-67FA-4EAB-910E-93EE41C7F535}"/>
              </a:ext>
            </a:extLst>
          </p:cNvPr>
          <p:cNvSpPr/>
          <p:nvPr/>
        </p:nvSpPr>
        <p:spPr>
          <a:xfrm>
            <a:off x="0" y="2188029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</a:t>
            </a:r>
            <a:r>
              <a:rPr lang="en-US" altLang="zh-CN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</a:t>
            </a:r>
            <a:r>
              <a:rPr lang="zh-CN" altLang="en-US" sz="72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外观模式</a:t>
            </a:r>
            <a:endParaRPr lang="en-US" altLang="zh-CN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2183818" y="5002930"/>
            <a:ext cx="887320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常恰时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战略管理处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20200918</a:t>
            </a:r>
            <a:endParaRPr lang="en-US" altLang="zh-CN" sz="20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4771" y="295066"/>
            <a:ext cx="8541236" cy="755970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1784195" y="1984917"/>
            <a:ext cx="8229600" cy="3735659"/>
            <a:chOff x="2234368" y="2724014"/>
            <a:chExt cx="7271639" cy="3074359"/>
          </a:xfrm>
        </p:grpSpPr>
        <p:pic>
          <p:nvPicPr>
            <p:cNvPr id="2" name="图片 1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4368" y="3836039"/>
              <a:ext cx="7271639" cy="1962334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43412" y="2724014"/>
              <a:ext cx="3519611" cy="1112025"/>
            </a:xfrm>
            <a:prstGeom prst="rect">
              <a:avLst/>
            </a:prstGeom>
          </p:spPr>
        </p:pic>
      </p:grpSp>
      <p:pic>
        <p:nvPicPr>
          <p:cNvPr id="7" name="图片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518" y="348376"/>
            <a:ext cx="588253" cy="531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6368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70AC3BA-32D9-4A7A-AD38-6B4B9300A42C}"/>
              </a:ext>
            </a:extLst>
          </p:cNvPr>
          <p:cNvGrpSpPr/>
          <p:nvPr/>
        </p:nvGrpSpPr>
        <p:grpSpPr>
          <a:xfrm flipH="1">
            <a:off x="1697248" y="4228485"/>
            <a:ext cx="3135085" cy="2068687"/>
            <a:chOff x="2372913" y="4228485"/>
            <a:chExt cx="3135085" cy="2068687"/>
          </a:xfrm>
        </p:grpSpPr>
        <p:sp>
          <p:nvSpPr>
            <p:cNvPr id="20" name="矩形 10">
              <a:extLst>
                <a:ext uri="{FF2B5EF4-FFF2-40B4-BE49-F238E27FC236}">
                  <a16:creationId xmlns="" xmlns:a16="http://schemas.microsoft.com/office/drawing/2014/main" id="{81BD54EE-E96F-4CA1-BA28-29967932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927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="" xmlns:a16="http://schemas.microsoft.com/office/drawing/2014/main" id="{FACC7BA9-4931-4CBB-969C-0AF754387D43}"/>
                </a:ext>
              </a:extLst>
            </p:cNvPr>
            <p:cNvSpPr txBox="1"/>
            <p:nvPr/>
          </p:nvSpPr>
          <p:spPr>
            <a:xfrm>
              <a:off x="2372913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7DF23D-A10B-46C4-91FD-7EC45CB80443}"/>
              </a:ext>
            </a:extLst>
          </p:cNvPr>
          <p:cNvGrpSpPr/>
          <p:nvPr/>
        </p:nvGrpSpPr>
        <p:grpSpPr>
          <a:xfrm>
            <a:off x="6008336" y="2944797"/>
            <a:ext cx="3135085" cy="3721707"/>
            <a:chOff x="217369" y="2944797"/>
            <a:chExt cx="3135085" cy="372170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23" y="3945436"/>
              <a:ext cx="1560976" cy="1497944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4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369" y="5835507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rgbClr val="D7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优缺点</a:t>
              </a:r>
            </a:p>
            <a:p>
              <a:pPr algn="ctr"/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1530911" y="2944797"/>
              <a:ext cx="508000" cy="508000"/>
            </a:xfrm>
            <a:prstGeom prst="chevron">
              <a:avLst/>
            </a:prstGeom>
            <a:solidFill>
              <a:srgbClr val="D7000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113D623-1EE1-4C89-94B0-2135B8B848CF}"/>
              </a:ext>
            </a:extLst>
          </p:cNvPr>
          <p:cNvGrpSpPr/>
          <p:nvPr/>
        </p:nvGrpSpPr>
        <p:grpSpPr>
          <a:xfrm flipH="1">
            <a:off x="3852792" y="4228485"/>
            <a:ext cx="3135085" cy="2068687"/>
            <a:chOff x="4528457" y="4228485"/>
            <a:chExt cx="3135085" cy="2068687"/>
          </a:xfrm>
        </p:grpSpPr>
        <p:sp>
          <p:nvSpPr>
            <p:cNvPr id="27" name="矩形 10">
              <a:extLst>
                <a:ext uri="{FF2B5EF4-FFF2-40B4-BE49-F238E27FC236}">
                  <a16:creationId xmlns="" xmlns:a16="http://schemas.microsoft.com/office/drawing/2014/main" id="{A75A7749-5B75-4FF9-8C83-6070CF299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471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="" xmlns:a16="http://schemas.microsoft.com/office/drawing/2014/main" id="{2CDC45D9-1346-47BE-87D0-E900F1DE4DAC}"/>
                </a:ext>
              </a:extLst>
            </p:cNvPr>
            <p:cNvSpPr txBox="1"/>
            <p:nvPr/>
          </p:nvSpPr>
          <p:spPr>
            <a:xfrm>
              <a:off x="4528457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9245894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8163880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104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03 </a:t>
            </a:r>
            <a:r>
              <a:rPr lang="zh-CN" altLang="en-US" dirty="0"/>
              <a:t>优缺点</a:t>
            </a:r>
          </a:p>
        </p:txBody>
      </p:sp>
      <p:sp>
        <p:nvSpPr>
          <p:cNvPr id="68" name="上箭头 67"/>
          <p:cNvSpPr/>
          <p:nvPr/>
        </p:nvSpPr>
        <p:spPr>
          <a:xfrm flipH="1">
            <a:off x="5649362" y="1334577"/>
            <a:ext cx="905228" cy="5229995"/>
          </a:xfrm>
          <a:prstGeom prst="upArrow">
            <a:avLst>
              <a:gd name="adj1" fmla="val 32848"/>
              <a:gd name="adj2" fmla="val 5000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80" name="任意多边形 79"/>
          <p:cNvSpPr/>
          <p:nvPr/>
        </p:nvSpPr>
        <p:spPr>
          <a:xfrm>
            <a:off x="5917943" y="2131721"/>
            <a:ext cx="2921411" cy="2121284"/>
          </a:xfrm>
          <a:custGeom>
            <a:avLst/>
            <a:gdLst>
              <a:gd name="connsiteX0" fmla="*/ 0 w 3050951"/>
              <a:gd name="connsiteY0" fmla="*/ 2227964 h 2227964"/>
              <a:gd name="connsiteX1" fmla="*/ 0 w 3050951"/>
              <a:gd name="connsiteY1" fmla="*/ 1378185 h 2227964"/>
              <a:gd name="connsiteX2" fmla="*/ 285494 w 3050951"/>
              <a:gd name="connsiteY2" fmla="*/ 688944 h 2227964"/>
              <a:gd name="connsiteX3" fmla="*/ 974736 w 3050951"/>
              <a:gd name="connsiteY3" fmla="*/ 403452 h 2227964"/>
              <a:gd name="connsiteX4" fmla="*/ 2516819 w 3050951"/>
              <a:gd name="connsiteY4" fmla="*/ 403451 h 2227964"/>
              <a:gd name="connsiteX5" fmla="*/ 2516819 w 3050951"/>
              <a:gd name="connsiteY5" fmla="*/ 0 h 2227964"/>
              <a:gd name="connsiteX6" fmla="*/ 3050951 w 3050951"/>
              <a:gd name="connsiteY6" fmla="*/ 556991 h 2227964"/>
              <a:gd name="connsiteX7" fmla="*/ 2516819 w 3050951"/>
              <a:gd name="connsiteY7" fmla="*/ 1113982 h 2227964"/>
              <a:gd name="connsiteX8" fmla="*/ 2516819 w 3050951"/>
              <a:gd name="connsiteY8" fmla="*/ 710531 h 2227964"/>
              <a:gd name="connsiteX9" fmla="*/ 974734 w 3050951"/>
              <a:gd name="connsiteY9" fmla="*/ 710531 h 2227964"/>
              <a:gd name="connsiteX10" fmla="*/ 307079 w 3050951"/>
              <a:gd name="connsiteY10" fmla="*/ 1378184 h 2227964"/>
              <a:gd name="connsiteX11" fmla="*/ 307080 w 3050951"/>
              <a:gd name="connsiteY11" fmla="*/ 2227964 h 2227964"/>
              <a:gd name="connsiteX12" fmla="*/ 0 w 3050951"/>
              <a:gd name="connsiteY12" fmla="*/ 2227964 h 222796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16819 w 3050951"/>
              <a:gd name="connsiteY7" fmla="*/ 100730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24439 w 3050951"/>
              <a:gd name="connsiteY7" fmla="*/ 88538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2921411"/>
              <a:gd name="connsiteY0" fmla="*/ 2121284 h 2121284"/>
              <a:gd name="connsiteX1" fmla="*/ 0 w 2921411"/>
              <a:gd name="connsiteY1" fmla="*/ 1271505 h 2121284"/>
              <a:gd name="connsiteX2" fmla="*/ 285494 w 2921411"/>
              <a:gd name="connsiteY2" fmla="*/ 582264 h 2121284"/>
              <a:gd name="connsiteX3" fmla="*/ 974736 w 2921411"/>
              <a:gd name="connsiteY3" fmla="*/ 296772 h 2121284"/>
              <a:gd name="connsiteX4" fmla="*/ 2516819 w 2921411"/>
              <a:gd name="connsiteY4" fmla="*/ 296771 h 2121284"/>
              <a:gd name="connsiteX5" fmla="*/ 2532059 w 2921411"/>
              <a:gd name="connsiteY5" fmla="*/ 0 h 2121284"/>
              <a:gd name="connsiteX6" fmla="*/ 2921411 w 2921411"/>
              <a:gd name="connsiteY6" fmla="*/ 450311 h 2121284"/>
              <a:gd name="connsiteX7" fmla="*/ 2524439 w 2921411"/>
              <a:gd name="connsiteY7" fmla="*/ 885382 h 2121284"/>
              <a:gd name="connsiteX8" fmla="*/ 2516819 w 2921411"/>
              <a:gd name="connsiteY8" fmla="*/ 603851 h 2121284"/>
              <a:gd name="connsiteX9" fmla="*/ 974734 w 2921411"/>
              <a:gd name="connsiteY9" fmla="*/ 603851 h 2121284"/>
              <a:gd name="connsiteX10" fmla="*/ 307079 w 2921411"/>
              <a:gd name="connsiteY10" fmla="*/ 1271504 h 2121284"/>
              <a:gd name="connsiteX11" fmla="*/ 307080 w 2921411"/>
              <a:gd name="connsiteY11" fmla="*/ 2121284 h 2121284"/>
              <a:gd name="connsiteX12" fmla="*/ 0 w 2921411"/>
              <a:gd name="connsiteY12" fmla="*/ 2121284 h 212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411" h="2121284">
                <a:moveTo>
                  <a:pt x="0" y="2121284"/>
                </a:moveTo>
                <a:lnTo>
                  <a:pt x="0" y="1271505"/>
                </a:lnTo>
                <a:cubicBezTo>
                  <a:pt x="0" y="1012989"/>
                  <a:pt x="102696" y="765062"/>
                  <a:pt x="285494" y="582264"/>
                </a:cubicBezTo>
                <a:cubicBezTo>
                  <a:pt x="468292" y="399466"/>
                  <a:pt x="716220" y="296772"/>
                  <a:pt x="974736" y="296772"/>
                </a:cubicBezTo>
                <a:lnTo>
                  <a:pt x="2516819" y="296771"/>
                </a:lnTo>
                <a:lnTo>
                  <a:pt x="2532059" y="0"/>
                </a:lnTo>
                <a:lnTo>
                  <a:pt x="2921411" y="450311"/>
                </a:lnTo>
                <a:lnTo>
                  <a:pt x="2524439" y="885382"/>
                </a:lnTo>
                <a:lnTo>
                  <a:pt x="2516819" y="603851"/>
                </a:lnTo>
                <a:lnTo>
                  <a:pt x="974734" y="603851"/>
                </a:lnTo>
                <a:cubicBezTo>
                  <a:pt x="605999" y="603851"/>
                  <a:pt x="307080" y="902769"/>
                  <a:pt x="307079" y="1271504"/>
                </a:cubicBezTo>
                <a:cubicBezTo>
                  <a:pt x="307079" y="1554764"/>
                  <a:pt x="307080" y="1838024"/>
                  <a:pt x="307080" y="2121284"/>
                </a:cubicBezTo>
                <a:lnTo>
                  <a:pt x="0" y="2121284"/>
                </a:lnTo>
                <a:close/>
              </a:path>
            </a:pathLst>
          </a:cu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8" name="任意多边形 57"/>
          <p:cNvSpPr/>
          <p:nvPr/>
        </p:nvSpPr>
        <p:spPr>
          <a:xfrm flipH="1">
            <a:off x="3322683" y="3174808"/>
            <a:ext cx="2921411" cy="2121284"/>
          </a:xfrm>
          <a:custGeom>
            <a:avLst/>
            <a:gdLst>
              <a:gd name="connsiteX0" fmla="*/ 0 w 3050951"/>
              <a:gd name="connsiteY0" fmla="*/ 2227964 h 2227964"/>
              <a:gd name="connsiteX1" fmla="*/ 0 w 3050951"/>
              <a:gd name="connsiteY1" fmla="*/ 1378185 h 2227964"/>
              <a:gd name="connsiteX2" fmla="*/ 285494 w 3050951"/>
              <a:gd name="connsiteY2" fmla="*/ 688944 h 2227964"/>
              <a:gd name="connsiteX3" fmla="*/ 974736 w 3050951"/>
              <a:gd name="connsiteY3" fmla="*/ 403452 h 2227964"/>
              <a:gd name="connsiteX4" fmla="*/ 2516819 w 3050951"/>
              <a:gd name="connsiteY4" fmla="*/ 403451 h 2227964"/>
              <a:gd name="connsiteX5" fmla="*/ 2516819 w 3050951"/>
              <a:gd name="connsiteY5" fmla="*/ 0 h 2227964"/>
              <a:gd name="connsiteX6" fmla="*/ 3050951 w 3050951"/>
              <a:gd name="connsiteY6" fmla="*/ 556991 h 2227964"/>
              <a:gd name="connsiteX7" fmla="*/ 2516819 w 3050951"/>
              <a:gd name="connsiteY7" fmla="*/ 1113982 h 2227964"/>
              <a:gd name="connsiteX8" fmla="*/ 2516819 w 3050951"/>
              <a:gd name="connsiteY8" fmla="*/ 710531 h 2227964"/>
              <a:gd name="connsiteX9" fmla="*/ 974734 w 3050951"/>
              <a:gd name="connsiteY9" fmla="*/ 710531 h 2227964"/>
              <a:gd name="connsiteX10" fmla="*/ 307079 w 3050951"/>
              <a:gd name="connsiteY10" fmla="*/ 1378184 h 2227964"/>
              <a:gd name="connsiteX11" fmla="*/ 307080 w 3050951"/>
              <a:gd name="connsiteY11" fmla="*/ 2227964 h 2227964"/>
              <a:gd name="connsiteX12" fmla="*/ 0 w 3050951"/>
              <a:gd name="connsiteY12" fmla="*/ 2227964 h 222796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16819 w 3050951"/>
              <a:gd name="connsiteY7" fmla="*/ 100730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3050951"/>
              <a:gd name="connsiteY0" fmla="*/ 2121284 h 2121284"/>
              <a:gd name="connsiteX1" fmla="*/ 0 w 3050951"/>
              <a:gd name="connsiteY1" fmla="*/ 1271505 h 2121284"/>
              <a:gd name="connsiteX2" fmla="*/ 285494 w 3050951"/>
              <a:gd name="connsiteY2" fmla="*/ 582264 h 2121284"/>
              <a:gd name="connsiteX3" fmla="*/ 974736 w 3050951"/>
              <a:gd name="connsiteY3" fmla="*/ 296772 h 2121284"/>
              <a:gd name="connsiteX4" fmla="*/ 2516819 w 3050951"/>
              <a:gd name="connsiteY4" fmla="*/ 296771 h 2121284"/>
              <a:gd name="connsiteX5" fmla="*/ 2532059 w 3050951"/>
              <a:gd name="connsiteY5" fmla="*/ 0 h 2121284"/>
              <a:gd name="connsiteX6" fmla="*/ 3050951 w 3050951"/>
              <a:gd name="connsiteY6" fmla="*/ 450311 h 2121284"/>
              <a:gd name="connsiteX7" fmla="*/ 2524439 w 3050951"/>
              <a:gd name="connsiteY7" fmla="*/ 885382 h 2121284"/>
              <a:gd name="connsiteX8" fmla="*/ 2516819 w 3050951"/>
              <a:gd name="connsiteY8" fmla="*/ 603851 h 2121284"/>
              <a:gd name="connsiteX9" fmla="*/ 974734 w 3050951"/>
              <a:gd name="connsiteY9" fmla="*/ 603851 h 2121284"/>
              <a:gd name="connsiteX10" fmla="*/ 307079 w 3050951"/>
              <a:gd name="connsiteY10" fmla="*/ 1271504 h 2121284"/>
              <a:gd name="connsiteX11" fmla="*/ 307080 w 3050951"/>
              <a:gd name="connsiteY11" fmla="*/ 2121284 h 2121284"/>
              <a:gd name="connsiteX12" fmla="*/ 0 w 3050951"/>
              <a:gd name="connsiteY12" fmla="*/ 2121284 h 2121284"/>
              <a:gd name="connsiteX0" fmla="*/ 0 w 2921411"/>
              <a:gd name="connsiteY0" fmla="*/ 2121284 h 2121284"/>
              <a:gd name="connsiteX1" fmla="*/ 0 w 2921411"/>
              <a:gd name="connsiteY1" fmla="*/ 1271505 h 2121284"/>
              <a:gd name="connsiteX2" fmla="*/ 285494 w 2921411"/>
              <a:gd name="connsiteY2" fmla="*/ 582264 h 2121284"/>
              <a:gd name="connsiteX3" fmla="*/ 974736 w 2921411"/>
              <a:gd name="connsiteY3" fmla="*/ 296772 h 2121284"/>
              <a:gd name="connsiteX4" fmla="*/ 2516819 w 2921411"/>
              <a:gd name="connsiteY4" fmla="*/ 296771 h 2121284"/>
              <a:gd name="connsiteX5" fmla="*/ 2532059 w 2921411"/>
              <a:gd name="connsiteY5" fmla="*/ 0 h 2121284"/>
              <a:gd name="connsiteX6" fmla="*/ 2921411 w 2921411"/>
              <a:gd name="connsiteY6" fmla="*/ 450311 h 2121284"/>
              <a:gd name="connsiteX7" fmla="*/ 2524439 w 2921411"/>
              <a:gd name="connsiteY7" fmla="*/ 885382 h 2121284"/>
              <a:gd name="connsiteX8" fmla="*/ 2516819 w 2921411"/>
              <a:gd name="connsiteY8" fmla="*/ 603851 h 2121284"/>
              <a:gd name="connsiteX9" fmla="*/ 974734 w 2921411"/>
              <a:gd name="connsiteY9" fmla="*/ 603851 h 2121284"/>
              <a:gd name="connsiteX10" fmla="*/ 307079 w 2921411"/>
              <a:gd name="connsiteY10" fmla="*/ 1271504 h 2121284"/>
              <a:gd name="connsiteX11" fmla="*/ 307080 w 2921411"/>
              <a:gd name="connsiteY11" fmla="*/ 2121284 h 2121284"/>
              <a:gd name="connsiteX12" fmla="*/ 0 w 2921411"/>
              <a:gd name="connsiteY12" fmla="*/ 2121284 h 21212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21411" h="2121284">
                <a:moveTo>
                  <a:pt x="0" y="2121284"/>
                </a:moveTo>
                <a:lnTo>
                  <a:pt x="0" y="1271505"/>
                </a:lnTo>
                <a:cubicBezTo>
                  <a:pt x="0" y="1012989"/>
                  <a:pt x="102696" y="765062"/>
                  <a:pt x="285494" y="582264"/>
                </a:cubicBezTo>
                <a:cubicBezTo>
                  <a:pt x="468292" y="399466"/>
                  <a:pt x="716220" y="296772"/>
                  <a:pt x="974736" y="296772"/>
                </a:cubicBezTo>
                <a:lnTo>
                  <a:pt x="2516819" y="296771"/>
                </a:lnTo>
                <a:lnTo>
                  <a:pt x="2532059" y="0"/>
                </a:lnTo>
                <a:lnTo>
                  <a:pt x="2921411" y="450311"/>
                </a:lnTo>
                <a:lnTo>
                  <a:pt x="2524439" y="885382"/>
                </a:lnTo>
                <a:lnTo>
                  <a:pt x="2516819" y="603851"/>
                </a:lnTo>
                <a:lnTo>
                  <a:pt x="974734" y="603851"/>
                </a:lnTo>
                <a:cubicBezTo>
                  <a:pt x="605999" y="603851"/>
                  <a:pt x="307080" y="902769"/>
                  <a:pt x="307079" y="1271504"/>
                </a:cubicBezTo>
                <a:cubicBezTo>
                  <a:pt x="307079" y="1554764"/>
                  <a:pt x="307080" y="1838024"/>
                  <a:pt x="307080" y="2121284"/>
                </a:cubicBezTo>
                <a:lnTo>
                  <a:pt x="0" y="2121284"/>
                </a:lnTo>
                <a:close/>
              </a:path>
            </a:pathLst>
          </a:cu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圆角右箭头 52"/>
          <p:cNvSpPr/>
          <p:nvPr/>
        </p:nvSpPr>
        <p:spPr>
          <a:xfrm flipH="1">
            <a:off x="4384442" y="4528438"/>
            <a:ext cx="1859652" cy="2227964"/>
          </a:xfrm>
          <a:prstGeom prst="bentArrow">
            <a:avLst>
              <a:gd name="adj1" fmla="val 16454"/>
              <a:gd name="adj2" fmla="val 25000"/>
              <a:gd name="adj3" fmla="val 25000"/>
              <a:gd name="adj4" fmla="val 43750"/>
            </a:avLst>
          </a:prstGeom>
          <a:solidFill>
            <a:schemeClr val="bg1">
              <a:lumMod val="50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2" name="矩形 71"/>
          <p:cNvSpPr/>
          <p:nvPr/>
        </p:nvSpPr>
        <p:spPr>
          <a:xfrm>
            <a:off x="8930900" y="2308396"/>
            <a:ext cx="3365373" cy="5037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不符合开闭</a:t>
            </a: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原则</a:t>
            </a:r>
            <a:endParaRPr lang="en-US" altLang="zh-CN" sz="2000" b="1" dirty="0" smtClean="0">
              <a:solidFill>
                <a:srgbClr val="C00000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7" name="矩形 76"/>
          <p:cNvSpPr/>
          <p:nvPr/>
        </p:nvSpPr>
        <p:spPr>
          <a:xfrm>
            <a:off x="843534" y="3299191"/>
            <a:ext cx="2412853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减少系统相互</a:t>
            </a: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依赖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78" name="矩形 77"/>
          <p:cNvSpPr/>
          <p:nvPr/>
        </p:nvSpPr>
        <p:spPr>
          <a:xfrm>
            <a:off x="3570930" y="1261235"/>
            <a:ext cx="1946057" cy="66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优点</a:t>
            </a:r>
          </a:p>
        </p:txBody>
      </p:sp>
      <p:sp>
        <p:nvSpPr>
          <p:cNvPr id="79" name="矩形 78"/>
          <p:cNvSpPr/>
          <p:nvPr/>
        </p:nvSpPr>
        <p:spPr>
          <a:xfrm>
            <a:off x="1070571" y="4689364"/>
            <a:ext cx="3313871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</a:t>
            </a: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灵活性、</a:t>
            </a:r>
            <a:r>
              <a:rPr lang="zh-CN" altLang="en-US" sz="2000" b="1" dirty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提高了</a:t>
            </a:r>
            <a:r>
              <a:rPr lang="zh-CN" altLang="en-US" sz="2000" b="1" dirty="0" smtClean="0">
                <a:solidFill>
                  <a:srgbClr val="C0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安全性</a:t>
            </a:r>
            <a:endParaRPr lang="zh-CN" altLang="en-US" sz="1600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4" name="组合 330"/>
          <p:cNvGrpSpPr/>
          <p:nvPr/>
        </p:nvGrpSpPr>
        <p:grpSpPr>
          <a:xfrm>
            <a:off x="5235079" y="5368632"/>
            <a:ext cx="435319" cy="489266"/>
            <a:chOff x="279401" y="2698750"/>
            <a:chExt cx="1473200" cy="1655763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15" name="Freeform 45"/>
            <p:cNvSpPr>
              <a:spLocks noEditPoints="1"/>
            </p:cNvSpPr>
            <p:nvPr/>
          </p:nvSpPr>
          <p:spPr bwMode="auto">
            <a:xfrm>
              <a:off x="279401" y="2884488"/>
              <a:ext cx="1473200" cy="1470025"/>
            </a:xfrm>
            <a:custGeom>
              <a:avLst/>
              <a:gdLst>
                <a:gd name="T0" fmla="*/ 250 w 501"/>
                <a:gd name="T1" fmla="*/ 0 h 501"/>
                <a:gd name="T2" fmla="*/ 0 w 501"/>
                <a:gd name="T3" fmla="*/ 251 h 501"/>
                <a:gd name="T4" fmla="*/ 250 w 501"/>
                <a:gd name="T5" fmla="*/ 501 h 501"/>
                <a:gd name="T6" fmla="*/ 501 w 501"/>
                <a:gd name="T7" fmla="*/ 251 h 501"/>
                <a:gd name="T8" fmla="*/ 250 w 501"/>
                <a:gd name="T9" fmla="*/ 0 h 501"/>
                <a:gd name="T10" fmla="*/ 455 w 501"/>
                <a:gd name="T11" fmla="*/ 267 h 501"/>
                <a:gd name="T12" fmla="*/ 446 w 501"/>
                <a:gd name="T13" fmla="*/ 267 h 501"/>
                <a:gd name="T14" fmla="*/ 389 w 501"/>
                <a:gd name="T15" fmla="*/ 390 h 501"/>
                <a:gd name="T16" fmla="*/ 267 w 501"/>
                <a:gd name="T17" fmla="*/ 447 h 501"/>
                <a:gd name="T18" fmla="*/ 267 w 501"/>
                <a:gd name="T19" fmla="*/ 455 h 501"/>
                <a:gd name="T20" fmla="*/ 250 w 501"/>
                <a:gd name="T21" fmla="*/ 471 h 501"/>
                <a:gd name="T22" fmla="*/ 234 w 501"/>
                <a:gd name="T23" fmla="*/ 455 h 501"/>
                <a:gd name="T24" fmla="*/ 234 w 501"/>
                <a:gd name="T25" fmla="*/ 447 h 501"/>
                <a:gd name="T26" fmla="*/ 111 w 501"/>
                <a:gd name="T27" fmla="*/ 390 h 501"/>
                <a:gd name="T28" fmla="*/ 54 w 501"/>
                <a:gd name="T29" fmla="*/ 267 h 501"/>
                <a:gd name="T30" fmla="*/ 46 w 501"/>
                <a:gd name="T31" fmla="*/ 267 h 501"/>
                <a:gd name="T32" fmla="*/ 30 w 501"/>
                <a:gd name="T33" fmla="*/ 251 h 501"/>
                <a:gd name="T34" fmla="*/ 46 w 501"/>
                <a:gd name="T35" fmla="*/ 234 h 501"/>
                <a:gd name="T36" fmla="*/ 54 w 501"/>
                <a:gd name="T37" fmla="*/ 234 h 501"/>
                <a:gd name="T38" fmla="*/ 111 w 501"/>
                <a:gd name="T39" fmla="*/ 111 h 501"/>
                <a:gd name="T40" fmla="*/ 234 w 501"/>
                <a:gd name="T41" fmla="*/ 54 h 501"/>
                <a:gd name="T42" fmla="*/ 234 w 501"/>
                <a:gd name="T43" fmla="*/ 46 h 501"/>
                <a:gd name="T44" fmla="*/ 250 w 501"/>
                <a:gd name="T45" fmla="*/ 30 h 501"/>
                <a:gd name="T46" fmla="*/ 267 w 501"/>
                <a:gd name="T47" fmla="*/ 46 h 501"/>
                <a:gd name="T48" fmla="*/ 267 w 501"/>
                <a:gd name="T49" fmla="*/ 54 h 501"/>
                <a:gd name="T50" fmla="*/ 389 w 501"/>
                <a:gd name="T51" fmla="*/ 111 h 501"/>
                <a:gd name="T52" fmla="*/ 446 w 501"/>
                <a:gd name="T53" fmla="*/ 234 h 501"/>
                <a:gd name="T54" fmla="*/ 455 w 501"/>
                <a:gd name="T55" fmla="*/ 234 h 501"/>
                <a:gd name="T56" fmla="*/ 471 w 501"/>
                <a:gd name="T57" fmla="*/ 251 h 501"/>
                <a:gd name="T58" fmla="*/ 455 w 501"/>
                <a:gd name="T59" fmla="*/ 267 h 5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501" h="501">
                  <a:moveTo>
                    <a:pt x="250" y="0"/>
                  </a:moveTo>
                  <a:cubicBezTo>
                    <a:pt x="112" y="0"/>
                    <a:pt x="0" y="112"/>
                    <a:pt x="0" y="251"/>
                  </a:cubicBezTo>
                  <a:cubicBezTo>
                    <a:pt x="0" y="389"/>
                    <a:pt x="112" y="501"/>
                    <a:pt x="250" y="501"/>
                  </a:cubicBezTo>
                  <a:cubicBezTo>
                    <a:pt x="389" y="501"/>
                    <a:pt x="501" y="389"/>
                    <a:pt x="501" y="251"/>
                  </a:cubicBezTo>
                  <a:cubicBezTo>
                    <a:pt x="501" y="112"/>
                    <a:pt x="389" y="0"/>
                    <a:pt x="250" y="0"/>
                  </a:cubicBezTo>
                  <a:close/>
                  <a:moveTo>
                    <a:pt x="455" y="267"/>
                  </a:moveTo>
                  <a:cubicBezTo>
                    <a:pt x="446" y="267"/>
                    <a:pt x="446" y="267"/>
                    <a:pt x="446" y="267"/>
                  </a:cubicBezTo>
                  <a:cubicBezTo>
                    <a:pt x="442" y="315"/>
                    <a:pt x="421" y="358"/>
                    <a:pt x="389" y="390"/>
                  </a:cubicBezTo>
                  <a:cubicBezTo>
                    <a:pt x="357" y="422"/>
                    <a:pt x="315" y="443"/>
                    <a:pt x="267" y="447"/>
                  </a:cubicBezTo>
                  <a:cubicBezTo>
                    <a:pt x="267" y="455"/>
                    <a:pt x="267" y="455"/>
                    <a:pt x="267" y="455"/>
                  </a:cubicBezTo>
                  <a:cubicBezTo>
                    <a:pt x="267" y="464"/>
                    <a:pt x="259" y="471"/>
                    <a:pt x="250" y="471"/>
                  </a:cubicBezTo>
                  <a:cubicBezTo>
                    <a:pt x="241" y="471"/>
                    <a:pt x="234" y="464"/>
                    <a:pt x="234" y="455"/>
                  </a:cubicBezTo>
                  <a:cubicBezTo>
                    <a:pt x="234" y="447"/>
                    <a:pt x="234" y="447"/>
                    <a:pt x="234" y="447"/>
                  </a:cubicBezTo>
                  <a:cubicBezTo>
                    <a:pt x="186" y="443"/>
                    <a:pt x="143" y="422"/>
                    <a:pt x="111" y="390"/>
                  </a:cubicBezTo>
                  <a:cubicBezTo>
                    <a:pt x="79" y="358"/>
                    <a:pt x="58" y="315"/>
                    <a:pt x="54" y="267"/>
                  </a:cubicBezTo>
                  <a:cubicBezTo>
                    <a:pt x="46" y="267"/>
                    <a:pt x="46" y="267"/>
                    <a:pt x="46" y="267"/>
                  </a:cubicBezTo>
                  <a:cubicBezTo>
                    <a:pt x="37" y="267"/>
                    <a:pt x="30" y="260"/>
                    <a:pt x="30" y="251"/>
                  </a:cubicBezTo>
                  <a:cubicBezTo>
                    <a:pt x="30" y="241"/>
                    <a:pt x="37" y="234"/>
                    <a:pt x="46" y="234"/>
                  </a:cubicBezTo>
                  <a:cubicBezTo>
                    <a:pt x="54" y="234"/>
                    <a:pt x="54" y="234"/>
                    <a:pt x="54" y="234"/>
                  </a:cubicBezTo>
                  <a:cubicBezTo>
                    <a:pt x="58" y="186"/>
                    <a:pt x="79" y="143"/>
                    <a:pt x="111" y="111"/>
                  </a:cubicBezTo>
                  <a:cubicBezTo>
                    <a:pt x="143" y="79"/>
                    <a:pt x="186" y="58"/>
                    <a:pt x="234" y="54"/>
                  </a:cubicBezTo>
                  <a:cubicBezTo>
                    <a:pt x="234" y="46"/>
                    <a:pt x="234" y="46"/>
                    <a:pt x="234" y="46"/>
                  </a:cubicBezTo>
                  <a:cubicBezTo>
                    <a:pt x="234" y="37"/>
                    <a:pt x="241" y="30"/>
                    <a:pt x="250" y="30"/>
                  </a:cubicBezTo>
                  <a:cubicBezTo>
                    <a:pt x="259" y="30"/>
                    <a:pt x="267" y="37"/>
                    <a:pt x="267" y="46"/>
                  </a:cubicBezTo>
                  <a:cubicBezTo>
                    <a:pt x="267" y="54"/>
                    <a:pt x="267" y="54"/>
                    <a:pt x="267" y="54"/>
                  </a:cubicBezTo>
                  <a:cubicBezTo>
                    <a:pt x="315" y="58"/>
                    <a:pt x="357" y="79"/>
                    <a:pt x="389" y="111"/>
                  </a:cubicBezTo>
                  <a:cubicBezTo>
                    <a:pt x="421" y="143"/>
                    <a:pt x="442" y="186"/>
                    <a:pt x="446" y="234"/>
                  </a:cubicBezTo>
                  <a:cubicBezTo>
                    <a:pt x="455" y="234"/>
                    <a:pt x="455" y="234"/>
                    <a:pt x="455" y="234"/>
                  </a:cubicBezTo>
                  <a:cubicBezTo>
                    <a:pt x="464" y="234"/>
                    <a:pt x="471" y="241"/>
                    <a:pt x="471" y="251"/>
                  </a:cubicBezTo>
                  <a:cubicBezTo>
                    <a:pt x="471" y="260"/>
                    <a:pt x="464" y="267"/>
                    <a:pt x="455" y="26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6" name="Freeform 46"/>
            <p:cNvSpPr/>
            <p:nvPr/>
          </p:nvSpPr>
          <p:spPr bwMode="auto">
            <a:xfrm>
              <a:off x="966788" y="3043238"/>
              <a:ext cx="96838" cy="117475"/>
            </a:xfrm>
            <a:custGeom>
              <a:avLst/>
              <a:gdLst>
                <a:gd name="T0" fmla="*/ 16 w 33"/>
                <a:gd name="T1" fmla="*/ 40 h 40"/>
                <a:gd name="T2" fmla="*/ 33 w 33"/>
                <a:gd name="T3" fmla="*/ 24 h 40"/>
                <a:gd name="T4" fmla="*/ 33 w 33"/>
                <a:gd name="T5" fmla="*/ 0 h 40"/>
                <a:gd name="T6" fmla="*/ 16 w 33"/>
                <a:gd name="T7" fmla="*/ 0 h 40"/>
                <a:gd name="T8" fmla="*/ 0 w 33"/>
                <a:gd name="T9" fmla="*/ 0 h 40"/>
                <a:gd name="T10" fmla="*/ 0 w 33"/>
                <a:gd name="T11" fmla="*/ 24 h 40"/>
                <a:gd name="T12" fmla="*/ 16 w 33"/>
                <a:gd name="T13" fmla="*/ 4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40"/>
                  </a:moveTo>
                  <a:cubicBezTo>
                    <a:pt x="25" y="40"/>
                    <a:pt x="33" y="33"/>
                    <a:pt x="33" y="24"/>
                  </a:cubicBezTo>
                  <a:cubicBezTo>
                    <a:pt x="33" y="0"/>
                    <a:pt x="33" y="0"/>
                    <a:pt x="33" y="0"/>
                  </a:cubicBezTo>
                  <a:cubicBezTo>
                    <a:pt x="27" y="0"/>
                    <a:pt x="22" y="0"/>
                    <a:pt x="16" y="0"/>
                  </a:cubicBezTo>
                  <a:cubicBezTo>
                    <a:pt x="11" y="0"/>
                    <a:pt x="5" y="0"/>
                    <a:pt x="0" y="0"/>
                  </a:cubicBezTo>
                  <a:cubicBezTo>
                    <a:pt x="0" y="24"/>
                    <a:pt x="0" y="24"/>
                    <a:pt x="0" y="24"/>
                  </a:cubicBezTo>
                  <a:cubicBezTo>
                    <a:pt x="0" y="33"/>
                    <a:pt x="7" y="40"/>
                    <a:pt x="16" y="4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7" name="Freeform 47"/>
            <p:cNvSpPr/>
            <p:nvPr/>
          </p:nvSpPr>
          <p:spPr bwMode="auto">
            <a:xfrm>
              <a:off x="966788" y="4079875"/>
              <a:ext cx="96838" cy="115888"/>
            </a:xfrm>
            <a:custGeom>
              <a:avLst/>
              <a:gdLst>
                <a:gd name="T0" fmla="*/ 16 w 33"/>
                <a:gd name="T1" fmla="*/ 0 h 40"/>
                <a:gd name="T2" fmla="*/ 0 w 33"/>
                <a:gd name="T3" fmla="*/ 17 h 40"/>
                <a:gd name="T4" fmla="*/ 0 w 33"/>
                <a:gd name="T5" fmla="*/ 40 h 40"/>
                <a:gd name="T6" fmla="*/ 16 w 33"/>
                <a:gd name="T7" fmla="*/ 40 h 40"/>
                <a:gd name="T8" fmla="*/ 33 w 33"/>
                <a:gd name="T9" fmla="*/ 40 h 40"/>
                <a:gd name="T10" fmla="*/ 33 w 33"/>
                <a:gd name="T11" fmla="*/ 17 h 40"/>
                <a:gd name="T12" fmla="*/ 16 w 33"/>
                <a:gd name="T13" fmla="*/ 0 h 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33" h="40">
                  <a:moveTo>
                    <a:pt x="16" y="0"/>
                  </a:moveTo>
                  <a:cubicBezTo>
                    <a:pt x="7" y="0"/>
                    <a:pt x="0" y="7"/>
                    <a:pt x="0" y="17"/>
                  </a:cubicBezTo>
                  <a:cubicBezTo>
                    <a:pt x="0" y="40"/>
                    <a:pt x="0" y="40"/>
                    <a:pt x="0" y="40"/>
                  </a:cubicBezTo>
                  <a:cubicBezTo>
                    <a:pt x="5" y="40"/>
                    <a:pt x="11" y="40"/>
                    <a:pt x="16" y="40"/>
                  </a:cubicBezTo>
                  <a:cubicBezTo>
                    <a:pt x="22" y="40"/>
                    <a:pt x="27" y="40"/>
                    <a:pt x="33" y="40"/>
                  </a:cubicBezTo>
                  <a:cubicBezTo>
                    <a:pt x="33" y="17"/>
                    <a:pt x="33" y="17"/>
                    <a:pt x="33" y="17"/>
                  </a:cubicBezTo>
                  <a:cubicBezTo>
                    <a:pt x="33" y="7"/>
                    <a:pt x="25" y="0"/>
                    <a:pt x="1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8" name="Freeform 48"/>
            <p:cNvSpPr/>
            <p:nvPr/>
          </p:nvSpPr>
          <p:spPr bwMode="auto">
            <a:xfrm>
              <a:off x="434976" y="3571875"/>
              <a:ext cx="120650" cy="96838"/>
            </a:xfrm>
            <a:custGeom>
              <a:avLst/>
              <a:gdLst>
                <a:gd name="T0" fmla="*/ 41 w 41"/>
                <a:gd name="T1" fmla="*/ 17 h 33"/>
                <a:gd name="T2" fmla="*/ 24 w 41"/>
                <a:gd name="T3" fmla="*/ 0 h 33"/>
                <a:gd name="T4" fmla="*/ 1 w 41"/>
                <a:gd name="T5" fmla="*/ 0 h 33"/>
                <a:gd name="T6" fmla="*/ 0 w 41"/>
                <a:gd name="T7" fmla="*/ 17 h 33"/>
                <a:gd name="T8" fmla="*/ 1 w 41"/>
                <a:gd name="T9" fmla="*/ 33 h 33"/>
                <a:gd name="T10" fmla="*/ 24 w 41"/>
                <a:gd name="T11" fmla="*/ 33 h 33"/>
                <a:gd name="T12" fmla="*/ 41 w 41"/>
                <a:gd name="T13" fmla="*/ 17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1" h="33">
                  <a:moveTo>
                    <a:pt x="41" y="17"/>
                  </a:moveTo>
                  <a:cubicBezTo>
                    <a:pt x="41" y="7"/>
                    <a:pt x="33" y="0"/>
                    <a:pt x="24" y="0"/>
                  </a:cubicBezTo>
                  <a:cubicBezTo>
                    <a:pt x="1" y="0"/>
                    <a:pt x="1" y="0"/>
                    <a:pt x="1" y="0"/>
                  </a:cubicBezTo>
                  <a:cubicBezTo>
                    <a:pt x="1" y="6"/>
                    <a:pt x="0" y="11"/>
                    <a:pt x="0" y="17"/>
                  </a:cubicBezTo>
                  <a:cubicBezTo>
                    <a:pt x="0" y="22"/>
                    <a:pt x="1" y="28"/>
                    <a:pt x="1" y="33"/>
                  </a:cubicBezTo>
                  <a:cubicBezTo>
                    <a:pt x="24" y="33"/>
                    <a:pt x="24" y="33"/>
                    <a:pt x="24" y="33"/>
                  </a:cubicBezTo>
                  <a:cubicBezTo>
                    <a:pt x="33" y="33"/>
                    <a:pt x="41" y="26"/>
                    <a:pt x="41" y="17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Freeform 49"/>
            <p:cNvSpPr/>
            <p:nvPr/>
          </p:nvSpPr>
          <p:spPr bwMode="auto">
            <a:xfrm>
              <a:off x="1474788" y="3571875"/>
              <a:ext cx="119063" cy="96838"/>
            </a:xfrm>
            <a:custGeom>
              <a:avLst/>
              <a:gdLst>
                <a:gd name="T0" fmla="*/ 39 w 40"/>
                <a:gd name="T1" fmla="*/ 0 h 33"/>
                <a:gd name="T2" fmla="*/ 16 w 40"/>
                <a:gd name="T3" fmla="*/ 0 h 33"/>
                <a:gd name="T4" fmla="*/ 0 w 40"/>
                <a:gd name="T5" fmla="*/ 17 h 33"/>
                <a:gd name="T6" fmla="*/ 16 w 40"/>
                <a:gd name="T7" fmla="*/ 33 h 33"/>
                <a:gd name="T8" fmla="*/ 39 w 40"/>
                <a:gd name="T9" fmla="*/ 33 h 33"/>
                <a:gd name="T10" fmla="*/ 40 w 40"/>
                <a:gd name="T11" fmla="*/ 17 h 33"/>
                <a:gd name="T12" fmla="*/ 39 w 40"/>
                <a:gd name="T13" fmla="*/ 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40" h="33">
                  <a:moveTo>
                    <a:pt x="39" y="0"/>
                  </a:moveTo>
                  <a:cubicBezTo>
                    <a:pt x="16" y="0"/>
                    <a:pt x="16" y="0"/>
                    <a:pt x="16" y="0"/>
                  </a:cubicBezTo>
                  <a:cubicBezTo>
                    <a:pt x="7" y="0"/>
                    <a:pt x="0" y="7"/>
                    <a:pt x="0" y="17"/>
                  </a:cubicBezTo>
                  <a:cubicBezTo>
                    <a:pt x="0" y="26"/>
                    <a:pt x="7" y="33"/>
                    <a:pt x="16" y="33"/>
                  </a:cubicBezTo>
                  <a:cubicBezTo>
                    <a:pt x="39" y="33"/>
                    <a:pt x="39" y="33"/>
                    <a:pt x="39" y="33"/>
                  </a:cubicBezTo>
                  <a:cubicBezTo>
                    <a:pt x="40" y="28"/>
                    <a:pt x="40" y="22"/>
                    <a:pt x="40" y="17"/>
                  </a:cubicBezTo>
                  <a:cubicBezTo>
                    <a:pt x="40" y="11"/>
                    <a:pt x="40" y="6"/>
                    <a:pt x="3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0" name="Oval 50"/>
            <p:cNvSpPr>
              <a:spLocks noChangeArrowheads="1"/>
            </p:cNvSpPr>
            <p:nvPr/>
          </p:nvSpPr>
          <p:spPr bwMode="auto">
            <a:xfrm>
              <a:off x="925513" y="3532188"/>
              <a:ext cx="176213" cy="174625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Freeform 51"/>
            <p:cNvSpPr>
              <a:spLocks noEditPoints="1"/>
            </p:cNvSpPr>
            <p:nvPr/>
          </p:nvSpPr>
          <p:spPr bwMode="auto">
            <a:xfrm>
              <a:off x="652463" y="3254375"/>
              <a:ext cx="723900" cy="730250"/>
            </a:xfrm>
            <a:custGeom>
              <a:avLst/>
              <a:gdLst>
                <a:gd name="T0" fmla="*/ 106 w 246"/>
                <a:gd name="T1" fmla="*/ 86 h 249"/>
                <a:gd name="T2" fmla="*/ 109 w 246"/>
                <a:gd name="T3" fmla="*/ 89 h 249"/>
                <a:gd name="T4" fmla="*/ 123 w 246"/>
                <a:gd name="T5" fmla="*/ 86 h 249"/>
                <a:gd name="T6" fmla="*/ 162 w 246"/>
                <a:gd name="T7" fmla="*/ 125 h 249"/>
                <a:gd name="T8" fmla="*/ 159 w 246"/>
                <a:gd name="T9" fmla="*/ 139 h 249"/>
                <a:gd name="T10" fmla="*/ 162 w 246"/>
                <a:gd name="T11" fmla="*/ 142 h 249"/>
                <a:gd name="T12" fmla="*/ 246 w 246"/>
                <a:gd name="T13" fmla="*/ 0 h 249"/>
                <a:gd name="T14" fmla="*/ 106 w 246"/>
                <a:gd name="T15" fmla="*/ 86 h 249"/>
                <a:gd name="T16" fmla="*/ 123 w 246"/>
                <a:gd name="T17" fmla="*/ 163 h 249"/>
                <a:gd name="T18" fmla="*/ 84 w 246"/>
                <a:gd name="T19" fmla="*/ 125 h 249"/>
                <a:gd name="T20" fmla="*/ 87 w 246"/>
                <a:gd name="T21" fmla="*/ 110 h 249"/>
                <a:gd name="T22" fmla="*/ 85 w 246"/>
                <a:gd name="T23" fmla="*/ 107 h 249"/>
                <a:gd name="T24" fmla="*/ 0 w 246"/>
                <a:gd name="T25" fmla="*/ 249 h 249"/>
                <a:gd name="T26" fmla="*/ 140 w 246"/>
                <a:gd name="T27" fmla="*/ 163 h 249"/>
                <a:gd name="T28" fmla="*/ 138 w 246"/>
                <a:gd name="T29" fmla="*/ 160 h 249"/>
                <a:gd name="T30" fmla="*/ 123 w 246"/>
                <a:gd name="T31" fmla="*/ 163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46" h="249">
                  <a:moveTo>
                    <a:pt x="106" y="86"/>
                  </a:moveTo>
                  <a:cubicBezTo>
                    <a:pt x="109" y="89"/>
                    <a:pt x="109" y="89"/>
                    <a:pt x="109" y="89"/>
                  </a:cubicBezTo>
                  <a:cubicBezTo>
                    <a:pt x="113" y="87"/>
                    <a:pt x="118" y="86"/>
                    <a:pt x="123" y="86"/>
                  </a:cubicBezTo>
                  <a:cubicBezTo>
                    <a:pt x="145" y="86"/>
                    <a:pt x="162" y="103"/>
                    <a:pt x="162" y="125"/>
                  </a:cubicBezTo>
                  <a:cubicBezTo>
                    <a:pt x="162" y="130"/>
                    <a:pt x="161" y="135"/>
                    <a:pt x="159" y="139"/>
                  </a:cubicBezTo>
                  <a:cubicBezTo>
                    <a:pt x="162" y="142"/>
                    <a:pt x="162" y="142"/>
                    <a:pt x="162" y="142"/>
                  </a:cubicBezTo>
                  <a:cubicBezTo>
                    <a:pt x="246" y="0"/>
                    <a:pt x="246" y="0"/>
                    <a:pt x="246" y="0"/>
                  </a:cubicBezTo>
                  <a:lnTo>
                    <a:pt x="106" y="86"/>
                  </a:lnTo>
                  <a:close/>
                  <a:moveTo>
                    <a:pt x="123" y="163"/>
                  </a:moveTo>
                  <a:cubicBezTo>
                    <a:pt x="102" y="163"/>
                    <a:pt x="84" y="146"/>
                    <a:pt x="84" y="125"/>
                  </a:cubicBezTo>
                  <a:cubicBezTo>
                    <a:pt x="84" y="119"/>
                    <a:pt x="86" y="114"/>
                    <a:pt x="87" y="110"/>
                  </a:cubicBezTo>
                  <a:cubicBezTo>
                    <a:pt x="85" y="107"/>
                    <a:pt x="85" y="107"/>
                    <a:pt x="85" y="107"/>
                  </a:cubicBezTo>
                  <a:cubicBezTo>
                    <a:pt x="0" y="249"/>
                    <a:pt x="0" y="249"/>
                    <a:pt x="0" y="249"/>
                  </a:cubicBezTo>
                  <a:cubicBezTo>
                    <a:pt x="140" y="163"/>
                    <a:pt x="140" y="163"/>
                    <a:pt x="140" y="163"/>
                  </a:cubicBezTo>
                  <a:cubicBezTo>
                    <a:pt x="138" y="160"/>
                    <a:pt x="138" y="160"/>
                    <a:pt x="138" y="160"/>
                  </a:cubicBezTo>
                  <a:cubicBezTo>
                    <a:pt x="133" y="162"/>
                    <a:pt x="128" y="163"/>
                    <a:pt x="123" y="163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Freeform 52"/>
            <p:cNvSpPr/>
            <p:nvPr/>
          </p:nvSpPr>
          <p:spPr bwMode="auto">
            <a:xfrm>
              <a:off x="935038" y="2698750"/>
              <a:ext cx="158750" cy="158750"/>
            </a:xfrm>
            <a:custGeom>
              <a:avLst/>
              <a:gdLst>
                <a:gd name="T0" fmla="*/ 27 w 54"/>
                <a:gd name="T1" fmla="*/ 0 h 54"/>
                <a:gd name="T2" fmla="*/ 0 w 54"/>
                <a:gd name="T3" fmla="*/ 27 h 54"/>
                <a:gd name="T4" fmla="*/ 0 w 54"/>
                <a:gd name="T5" fmla="*/ 54 h 54"/>
                <a:gd name="T6" fmla="*/ 29 w 54"/>
                <a:gd name="T7" fmla="*/ 52 h 54"/>
                <a:gd name="T8" fmla="*/ 29 w 54"/>
                <a:gd name="T9" fmla="*/ 52 h 54"/>
                <a:gd name="T10" fmla="*/ 54 w 54"/>
                <a:gd name="T11" fmla="*/ 53 h 54"/>
                <a:gd name="T12" fmla="*/ 54 w 54"/>
                <a:gd name="T13" fmla="*/ 27 h 54"/>
                <a:gd name="T14" fmla="*/ 27 w 54"/>
                <a:gd name="T15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54" h="54">
                  <a:moveTo>
                    <a:pt x="27" y="0"/>
                  </a:moveTo>
                  <a:cubicBezTo>
                    <a:pt x="12" y="0"/>
                    <a:pt x="0" y="12"/>
                    <a:pt x="0" y="27"/>
                  </a:cubicBezTo>
                  <a:cubicBezTo>
                    <a:pt x="0" y="54"/>
                    <a:pt x="0" y="54"/>
                    <a:pt x="0" y="54"/>
                  </a:cubicBezTo>
                  <a:cubicBezTo>
                    <a:pt x="10" y="53"/>
                    <a:pt x="19" y="52"/>
                    <a:pt x="29" y="52"/>
                  </a:cubicBezTo>
                  <a:cubicBezTo>
                    <a:pt x="29" y="52"/>
                    <a:pt x="29" y="52"/>
                    <a:pt x="29" y="52"/>
                  </a:cubicBezTo>
                  <a:cubicBezTo>
                    <a:pt x="38" y="52"/>
                    <a:pt x="46" y="52"/>
                    <a:pt x="54" y="53"/>
                  </a:cubicBezTo>
                  <a:cubicBezTo>
                    <a:pt x="54" y="27"/>
                    <a:pt x="54" y="27"/>
                    <a:pt x="54" y="27"/>
                  </a:cubicBezTo>
                  <a:cubicBezTo>
                    <a:pt x="54" y="12"/>
                    <a:pt x="42" y="0"/>
                    <a:pt x="27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8" name="组合 332"/>
          <p:cNvGrpSpPr/>
          <p:nvPr/>
        </p:nvGrpSpPr>
        <p:grpSpPr>
          <a:xfrm>
            <a:off x="5247275" y="4018294"/>
            <a:ext cx="410927" cy="459713"/>
            <a:chOff x="5330826" y="2798763"/>
            <a:chExt cx="1390650" cy="155575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29" name="Freeform 57"/>
            <p:cNvSpPr/>
            <p:nvPr/>
          </p:nvSpPr>
          <p:spPr bwMode="auto">
            <a:xfrm>
              <a:off x="5614988" y="2798763"/>
              <a:ext cx="1106488" cy="987425"/>
            </a:xfrm>
            <a:custGeom>
              <a:avLst/>
              <a:gdLst>
                <a:gd name="T0" fmla="*/ 376 w 376"/>
                <a:gd name="T1" fmla="*/ 0 h 336"/>
                <a:gd name="T2" fmla="*/ 213 w 376"/>
                <a:gd name="T3" fmla="*/ 37 h 336"/>
                <a:gd name="T4" fmla="*/ 202 w 376"/>
                <a:gd name="T5" fmla="*/ 99 h 336"/>
                <a:gd name="T6" fmla="*/ 202 w 376"/>
                <a:gd name="T7" fmla="*/ 40 h 336"/>
                <a:gd name="T8" fmla="*/ 112 w 376"/>
                <a:gd name="T9" fmla="*/ 94 h 336"/>
                <a:gd name="T10" fmla="*/ 111 w 376"/>
                <a:gd name="T11" fmla="*/ 159 h 336"/>
                <a:gd name="T12" fmla="*/ 102 w 376"/>
                <a:gd name="T13" fmla="*/ 101 h 336"/>
                <a:gd name="T14" fmla="*/ 15 w 376"/>
                <a:gd name="T15" fmla="*/ 321 h 336"/>
                <a:gd name="T16" fmla="*/ 291 w 376"/>
                <a:gd name="T17" fmla="*/ 67 h 336"/>
                <a:gd name="T18" fmla="*/ 13 w 376"/>
                <a:gd name="T19" fmla="*/ 332 h 336"/>
                <a:gd name="T20" fmla="*/ 289 w 376"/>
                <a:gd name="T21" fmla="*/ 223 h 336"/>
                <a:gd name="T22" fmla="*/ 189 w 376"/>
                <a:gd name="T23" fmla="*/ 204 h 336"/>
                <a:gd name="T24" fmla="*/ 295 w 376"/>
                <a:gd name="T25" fmla="*/ 214 h 336"/>
                <a:gd name="T26" fmla="*/ 344 w 376"/>
                <a:gd name="T27" fmla="*/ 131 h 336"/>
                <a:gd name="T28" fmla="*/ 255 w 376"/>
                <a:gd name="T29" fmla="*/ 141 h 336"/>
                <a:gd name="T30" fmla="*/ 348 w 376"/>
                <a:gd name="T31" fmla="*/ 119 h 336"/>
                <a:gd name="T32" fmla="*/ 376 w 376"/>
                <a:gd name="T33" fmla="*/ 0 h 3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76" h="336">
                  <a:moveTo>
                    <a:pt x="376" y="0"/>
                  </a:moveTo>
                  <a:cubicBezTo>
                    <a:pt x="313" y="5"/>
                    <a:pt x="258" y="16"/>
                    <a:pt x="213" y="37"/>
                  </a:cubicBezTo>
                  <a:cubicBezTo>
                    <a:pt x="202" y="99"/>
                    <a:pt x="202" y="99"/>
                    <a:pt x="202" y="99"/>
                  </a:cubicBezTo>
                  <a:cubicBezTo>
                    <a:pt x="202" y="40"/>
                    <a:pt x="202" y="40"/>
                    <a:pt x="202" y="40"/>
                  </a:cubicBezTo>
                  <a:cubicBezTo>
                    <a:pt x="170" y="53"/>
                    <a:pt x="137" y="70"/>
                    <a:pt x="112" y="94"/>
                  </a:cubicBezTo>
                  <a:cubicBezTo>
                    <a:pt x="111" y="159"/>
                    <a:pt x="111" y="159"/>
                    <a:pt x="111" y="159"/>
                  </a:cubicBezTo>
                  <a:cubicBezTo>
                    <a:pt x="102" y="101"/>
                    <a:pt x="102" y="101"/>
                    <a:pt x="102" y="101"/>
                  </a:cubicBezTo>
                  <a:cubicBezTo>
                    <a:pt x="0" y="171"/>
                    <a:pt x="8" y="276"/>
                    <a:pt x="15" y="321"/>
                  </a:cubicBezTo>
                  <a:cubicBezTo>
                    <a:pt x="75" y="236"/>
                    <a:pt x="191" y="121"/>
                    <a:pt x="291" y="67"/>
                  </a:cubicBezTo>
                  <a:cubicBezTo>
                    <a:pt x="291" y="67"/>
                    <a:pt x="125" y="188"/>
                    <a:pt x="13" y="332"/>
                  </a:cubicBezTo>
                  <a:cubicBezTo>
                    <a:pt x="150" y="336"/>
                    <a:pt x="236" y="286"/>
                    <a:pt x="289" y="223"/>
                  </a:cubicBezTo>
                  <a:cubicBezTo>
                    <a:pt x="189" y="204"/>
                    <a:pt x="189" y="204"/>
                    <a:pt x="189" y="204"/>
                  </a:cubicBezTo>
                  <a:cubicBezTo>
                    <a:pt x="295" y="214"/>
                    <a:pt x="295" y="214"/>
                    <a:pt x="295" y="214"/>
                  </a:cubicBezTo>
                  <a:cubicBezTo>
                    <a:pt x="317" y="189"/>
                    <a:pt x="335" y="154"/>
                    <a:pt x="344" y="131"/>
                  </a:cubicBezTo>
                  <a:cubicBezTo>
                    <a:pt x="255" y="141"/>
                    <a:pt x="255" y="141"/>
                    <a:pt x="255" y="141"/>
                  </a:cubicBezTo>
                  <a:cubicBezTo>
                    <a:pt x="348" y="119"/>
                    <a:pt x="348" y="119"/>
                    <a:pt x="348" y="119"/>
                  </a:cubicBezTo>
                  <a:cubicBezTo>
                    <a:pt x="372" y="64"/>
                    <a:pt x="376" y="0"/>
                    <a:pt x="376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0" name="Freeform 58"/>
            <p:cNvSpPr/>
            <p:nvPr/>
          </p:nvSpPr>
          <p:spPr bwMode="auto">
            <a:xfrm>
              <a:off x="5330826" y="3706813"/>
              <a:ext cx="422275" cy="547688"/>
            </a:xfrm>
            <a:custGeom>
              <a:avLst/>
              <a:gdLst>
                <a:gd name="T0" fmla="*/ 129 w 144"/>
                <a:gd name="T1" fmla="*/ 0 h 187"/>
                <a:gd name="T2" fmla="*/ 0 w 144"/>
                <a:gd name="T3" fmla="*/ 187 h 187"/>
                <a:gd name="T4" fmla="*/ 144 w 144"/>
                <a:gd name="T5" fmla="*/ 7 h 187"/>
                <a:gd name="T6" fmla="*/ 128 w 144"/>
                <a:gd name="T7" fmla="*/ 5 h 187"/>
                <a:gd name="T8" fmla="*/ 129 w 144"/>
                <a:gd name="T9" fmla="*/ 0 h 18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44" h="187">
                  <a:moveTo>
                    <a:pt x="129" y="0"/>
                  </a:moveTo>
                  <a:cubicBezTo>
                    <a:pt x="48" y="99"/>
                    <a:pt x="0" y="187"/>
                    <a:pt x="0" y="187"/>
                  </a:cubicBezTo>
                  <a:cubicBezTo>
                    <a:pt x="45" y="121"/>
                    <a:pt x="95" y="60"/>
                    <a:pt x="144" y="7"/>
                  </a:cubicBezTo>
                  <a:cubicBezTo>
                    <a:pt x="139" y="6"/>
                    <a:pt x="133" y="6"/>
                    <a:pt x="128" y="5"/>
                  </a:cubicBezTo>
                  <a:cubicBezTo>
                    <a:pt x="128" y="5"/>
                    <a:pt x="128" y="3"/>
                    <a:pt x="129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Freeform 59"/>
            <p:cNvSpPr/>
            <p:nvPr/>
          </p:nvSpPr>
          <p:spPr bwMode="auto">
            <a:xfrm>
              <a:off x="5330826" y="4143375"/>
              <a:ext cx="1271588" cy="211138"/>
            </a:xfrm>
            <a:custGeom>
              <a:avLst/>
              <a:gdLst>
                <a:gd name="T0" fmla="*/ 206 w 433"/>
                <a:gd name="T1" fmla="*/ 45 h 72"/>
                <a:gd name="T2" fmla="*/ 107 w 433"/>
                <a:gd name="T3" fmla="*/ 20 h 72"/>
                <a:gd name="T4" fmla="*/ 107 w 433"/>
                <a:gd name="T5" fmla="*/ 20 h 72"/>
                <a:gd name="T6" fmla="*/ 4 w 433"/>
                <a:gd name="T7" fmla="*/ 51 h 72"/>
                <a:gd name="T8" fmla="*/ 4 w 433"/>
                <a:gd name="T9" fmla="*/ 51 h 72"/>
                <a:gd name="T10" fmla="*/ 107 w 433"/>
                <a:gd name="T11" fmla="*/ 0 h 72"/>
                <a:gd name="T12" fmla="*/ 107 w 433"/>
                <a:gd name="T13" fmla="*/ 0 h 72"/>
                <a:gd name="T14" fmla="*/ 215 w 433"/>
                <a:gd name="T15" fmla="*/ 27 h 72"/>
                <a:gd name="T16" fmla="*/ 215 w 433"/>
                <a:gd name="T17" fmla="*/ 27 h 72"/>
                <a:gd name="T18" fmla="*/ 316 w 433"/>
                <a:gd name="T19" fmla="*/ 52 h 72"/>
                <a:gd name="T20" fmla="*/ 316 w 433"/>
                <a:gd name="T21" fmla="*/ 52 h 72"/>
                <a:gd name="T22" fmla="*/ 413 w 433"/>
                <a:gd name="T23" fmla="*/ 12 h 72"/>
                <a:gd name="T24" fmla="*/ 413 w 433"/>
                <a:gd name="T25" fmla="*/ 12 h 72"/>
                <a:gd name="T26" fmla="*/ 413 w 433"/>
                <a:gd name="T27" fmla="*/ 12 h 72"/>
                <a:gd name="T28" fmla="*/ 413 w 433"/>
                <a:gd name="T29" fmla="*/ 12 h 72"/>
                <a:gd name="T30" fmla="*/ 428 w 433"/>
                <a:gd name="T31" fmla="*/ 10 h 72"/>
                <a:gd name="T32" fmla="*/ 428 w 433"/>
                <a:gd name="T33" fmla="*/ 10 h 72"/>
                <a:gd name="T34" fmla="*/ 430 w 433"/>
                <a:gd name="T35" fmla="*/ 24 h 72"/>
                <a:gd name="T36" fmla="*/ 430 w 433"/>
                <a:gd name="T37" fmla="*/ 24 h 72"/>
                <a:gd name="T38" fmla="*/ 316 w 433"/>
                <a:gd name="T39" fmla="*/ 72 h 72"/>
                <a:gd name="T40" fmla="*/ 316 w 433"/>
                <a:gd name="T41" fmla="*/ 72 h 72"/>
                <a:gd name="T42" fmla="*/ 206 w 433"/>
                <a:gd name="T43" fmla="*/ 45 h 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33" h="72">
                  <a:moveTo>
                    <a:pt x="206" y="45"/>
                  </a:moveTo>
                  <a:cubicBezTo>
                    <a:pt x="167" y="26"/>
                    <a:pt x="134" y="20"/>
                    <a:pt x="107" y="20"/>
                  </a:cubicBezTo>
                  <a:cubicBezTo>
                    <a:pt x="107" y="20"/>
                    <a:pt x="107" y="20"/>
                    <a:pt x="107" y="20"/>
                  </a:cubicBezTo>
                  <a:cubicBezTo>
                    <a:pt x="51" y="20"/>
                    <a:pt x="8" y="55"/>
                    <a:pt x="4" y="51"/>
                  </a:cubicBezTo>
                  <a:cubicBezTo>
                    <a:pt x="4" y="51"/>
                    <a:pt x="4" y="51"/>
                    <a:pt x="4" y="51"/>
                  </a:cubicBezTo>
                  <a:cubicBezTo>
                    <a:pt x="0" y="47"/>
                    <a:pt x="39" y="0"/>
                    <a:pt x="107" y="0"/>
                  </a:cubicBezTo>
                  <a:cubicBezTo>
                    <a:pt x="107" y="0"/>
                    <a:pt x="107" y="0"/>
                    <a:pt x="107" y="0"/>
                  </a:cubicBezTo>
                  <a:cubicBezTo>
                    <a:pt x="137" y="0"/>
                    <a:pt x="173" y="7"/>
                    <a:pt x="215" y="27"/>
                  </a:cubicBezTo>
                  <a:cubicBezTo>
                    <a:pt x="215" y="27"/>
                    <a:pt x="215" y="27"/>
                    <a:pt x="215" y="27"/>
                  </a:cubicBezTo>
                  <a:cubicBezTo>
                    <a:pt x="255" y="46"/>
                    <a:pt x="289" y="52"/>
                    <a:pt x="316" y="52"/>
                  </a:cubicBezTo>
                  <a:cubicBezTo>
                    <a:pt x="316" y="52"/>
                    <a:pt x="316" y="52"/>
                    <a:pt x="316" y="52"/>
                  </a:cubicBezTo>
                  <a:cubicBezTo>
                    <a:pt x="380" y="52"/>
                    <a:pt x="410" y="16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3" y="12"/>
                    <a:pt x="413" y="12"/>
                    <a:pt x="413" y="12"/>
                  </a:cubicBezTo>
                  <a:cubicBezTo>
                    <a:pt x="417" y="8"/>
                    <a:pt x="423" y="7"/>
                    <a:pt x="428" y="10"/>
                  </a:cubicBezTo>
                  <a:cubicBezTo>
                    <a:pt x="428" y="10"/>
                    <a:pt x="428" y="10"/>
                    <a:pt x="428" y="10"/>
                  </a:cubicBezTo>
                  <a:cubicBezTo>
                    <a:pt x="432" y="14"/>
                    <a:pt x="433" y="20"/>
                    <a:pt x="430" y="24"/>
                  </a:cubicBezTo>
                  <a:cubicBezTo>
                    <a:pt x="430" y="24"/>
                    <a:pt x="430" y="24"/>
                    <a:pt x="430" y="24"/>
                  </a:cubicBezTo>
                  <a:cubicBezTo>
                    <a:pt x="429" y="26"/>
                    <a:pt x="393" y="72"/>
                    <a:pt x="316" y="72"/>
                  </a:cubicBezTo>
                  <a:cubicBezTo>
                    <a:pt x="316" y="72"/>
                    <a:pt x="316" y="72"/>
                    <a:pt x="316" y="72"/>
                  </a:cubicBezTo>
                  <a:cubicBezTo>
                    <a:pt x="286" y="72"/>
                    <a:pt x="249" y="65"/>
                    <a:pt x="206" y="4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5" name="组合 334"/>
          <p:cNvGrpSpPr/>
          <p:nvPr/>
        </p:nvGrpSpPr>
        <p:grpSpPr>
          <a:xfrm>
            <a:off x="6590515" y="3192363"/>
            <a:ext cx="493487" cy="435319"/>
            <a:chOff x="10213976" y="2881313"/>
            <a:chExt cx="1670050" cy="1473200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36" name="Freeform 62"/>
            <p:cNvSpPr/>
            <p:nvPr/>
          </p:nvSpPr>
          <p:spPr bwMode="auto">
            <a:xfrm>
              <a:off x="10477501" y="2881313"/>
              <a:ext cx="1406525" cy="1335088"/>
            </a:xfrm>
            <a:custGeom>
              <a:avLst/>
              <a:gdLst>
                <a:gd name="T0" fmla="*/ 412 w 478"/>
                <a:gd name="T1" fmla="*/ 96 h 455"/>
                <a:gd name="T2" fmla="*/ 118 w 478"/>
                <a:gd name="T3" fmla="*/ 12 h 455"/>
                <a:gd name="T4" fmla="*/ 22 w 478"/>
                <a:gd name="T5" fmla="*/ 63 h 455"/>
                <a:gd name="T6" fmla="*/ 0 w 478"/>
                <a:gd name="T7" fmla="*/ 138 h 455"/>
                <a:gd name="T8" fmla="*/ 26 w 478"/>
                <a:gd name="T9" fmla="*/ 138 h 455"/>
                <a:gd name="T10" fmla="*/ 45 w 478"/>
                <a:gd name="T11" fmla="*/ 70 h 455"/>
                <a:gd name="T12" fmla="*/ 111 w 478"/>
                <a:gd name="T13" fmla="*/ 36 h 455"/>
                <a:gd name="T14" fmla="*/ 405 w 478"/>
                <a:gd name="T15" fmla="*/ 120 h 455"/>
                <a:gd name="T16" fmla="*/ 443 w 478"/>
                <a:gd name="T17" fmla="*/ 184 h 455"/>
                <a:gd name="T18" fmla="*/ 381 w 478"/>
                <a:gd name="T19" fmla="*/ 398 h 455"/>
                <a:gd name="T20" fmla="*/ 354 w 478"/>
                <a:gd name="T21" fmla="*/ 429 h 455"/>
                <a:gd name="T22" fmla="*/ 354 w 478"/>
                <a:gd name="T23" fmla="*/ 455 h 455"/>
                <a:gd name="T24" fmla="*/ 405 w 478"/>
                <a:gd name="T25" fmla="*/ 405 h 455"/>
                <a:gd name="T26" fmla="*/ 466 w 478"/>
                <a:gd name="T27" fmla="*/ 190 h 455"/>
                <a:gd name="T28" fmla="*/ 412 w 478"/>
                <a:gd name="T29" fmla="*/ 96 h 4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478" h="455">
                  <a:moveTo>
                    <a:pt x="412" y="96"/>
                  </a:moveTo>
                  <a:cubicBezTo>
                    <a:pt x="118" y="12"/>
                    <a:pt x="118" y="12"/>
                    <a:pt x="118" y="12"/>
                  </a:cubicBezTo>
                  <a:cubicBezTo>
                    <a:pt x="77" y="0"/>
                    <a:pt x="33" y="23"/>
                    <a:pt x="22" y="63"/>
                  </a:cubicBezTo>
                  <a:cubicBezTo>
                    <a:pt x="0" y="138"/>
                    <a:pt x="0" y="138"/>
                    <a:pt x="0" y="138"/>
                  </a:cubicBezTo>
                  <a:cubicBezTo>
                    <a:pt x="26" y="138"/>
                    <a:pt x="26" y="138"/>
                    <a:pt x="26" y="138"/>
                  </a:cubicBezTo>
                  <a:cubicBezTo>
                    <a:pt x="45" y="70"/>
                    <a:pt x="45" y="70"/>
                    <a:pt x="45" y="70"/>
                  </a:cubicBezTo>
                  <a:cubicBezTo>
                    <a:pt x="53" y="43"/>
                    <a:pt x="82" y="27"/>
                    <a:pt x="111" y="36"/>
                  </a:cubicBezTo>
                  <a:cubicBezTo>
                    <a:pt x="405" y="120"/>
                    <a:pt x="405" y="120"/>
                    <a:pt x="405" y="120"/>
                  </a:cubicBezTo>
                  <a:cubicBezTo>
                    <a:pt x="434" y="128"/>
                    <a:pt x="450" y="157"/>
                    <a:pt x="443" y="184"/>
                  </a:cubicBezTo>
                  <a:cubicBezTo>
                    <a:pt x="381" y="398"/>
                    <a:pt x="381" y="398"/>
                    <a:pt x="381" y="398"/>
                  </a:cubicBezTo>
                  <a:cubicBezTo>
                    <a:pt x="377" y="412"/>
                    <a:pt x="367" y="423"/>
                    <a:pt x="354" y="429"/>
                  </a:cubicBezTo>
                  <a:cubicBezTo>
                    <a:pt x="354" y="455"/>
                    <a:pt x="354" y="455"/>
                    <a:pt x="354" y="455"/>
                  </a:cubicBezTo>
                  <a:cubicBezTo>
                    <a:pt x="378" y="448"/>
                    <a:pt x="398" y="430"/>
                    <a:pt x="405" y="405"/>
                  </a:cubicBezTo>
                  <a:cubicBezTo>
                    <a:pt x="466" y="190"/>
                    <a:pt x="466" y="190"/>
                    <a:pt x="466" y="190"/>
                  </a:cubicBezTo>
                  <a:cubicBezTo>
                    <a:pt x="478" y="150"/>
                    <a:pt x="453" y="108"/>
                    <a:pt x="412" y="96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7" name="Freeform 63"/>
            <p:cNvSpPr/>
            <p:nvPr/>
          </p:nvSpPr>
          <p:spPr bwMode="auto">
            <a:xfrm>
              <a:off x="10583863" y="3005138"/>
              <a:ext cx="1173163" cy="1093788"/>
            </a:xfrm>
            <a:custGeom>
              <a:avLst/>
              <a:gdLst>
                <a:gd name="T0" fmla="*/ 388 w 399"/>
                <a:gd name="T1" fmla="*/ 104 h 373"/>
                <a:gd name="T2" fmla="*/ 350 w 399"/>
                <a:gd name="T3" fmla="*/ 80 h 373"/>
                <a:gd name="T4" fmla="*/ 267 w 399"/>
                <a:gd name="T5" fmla="*/ 56 h 373"/>
                <a:gd name="T6" fmla="*/ 173 w 399"/>
                <a:gd name="T7" fmla="*/ 29 h 373"/>
                <a:gd name="T8" fmla="*/ 90 w 399"/>
                <a:gd name="T9" fmla="*/ 6 h 373"/>
                <a:gd name="T10" fmla="*/ 45 w 399"/>
                <a:gd name="T11" fmla="*/ 6 h 373"/>
                <a:gd name="T12" fmla="*/ 14 w 399"/>
                <a:gd name="T13" fmla="*/ 46 h 373"/>
                <a:gd name="T14" fmla="*/ 0 w 399"/>
                <a:gd name="T15" fmla="*/ 96 h 373"/>
                <a:gd name="T16" fmla="*/ 12 w 399"/>
                <a:gd name="T17" fmla="*/ 96 h 373"/>
                <a:gd name="T18" fmla="*/ 26 w 399"/>
                <a:gd name="T19" fmla="*/ 50 h 373"/>
                <a:gd name="T20" fmla="*/ 50 w 399"/>
                <a:gd name="T21" fmla="*/ 17 h 373"/>
                <a:gd name="T22" fmla="*/ 87 w 399"/>
                <a:gd name="T23" fmla="*/ 17 h 373"/>
                <a:gd name="T24" fmla="*/ 169 w 399"/>
                <a:gd name="T25" fmla="*/ 41 h 373"/>
                <a:gd name="T26" fmla="*/ 264 w 399"/>
                <a:gd name="T27" fmla="*/ 68 h 373"/>
                <a:gd name="T28" fmla="*/ 347 w 399"/>
                <a:gd name="T29" fmla="*/ 92 h 373"/>
                <a:gd name="T30" fmla="*/ 378 w 399"/>
                <a:gd name="T31" fmla="*/ 111 h 373"/>
                <a:gd name="T32" fmla="*/ 381 w 399"/>
                <a:gd name="T33" fmla="*/ 152 h 373"/>
                <a:gd name="T34" fmla="*/ 329 w 399"/>
                <a:gd name="T35" fmla="*/ 335 h 373"/>
                <a:gd name="T36" fmla="*/ 318 w 399"/>
                <a:gd name="T37" fmla="*/ 356 h 373"/>
                <a:gd name="T38" fmla="*/ 318 w 399"/>
                <a:gd name="T39" fmla="*/ 373 h 373"/>
                <a:gd name="T40" fmla="*/ 341 w 399"/>
                <a:gd name="T41" fmla="*/ 338 h 373"/>
                <a:gd name="T42" fmla="*/ 393 w 399"/>
                <a:gd name="T43" fmla="*/ 155 h 373"/>
                <a:gd name="T44" fmla="*/ 388 w 399"/>
                <a:gd name="T45" fmla="*/ 104 h 3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9" h="373">
                  <a:moveTo>
                    <a:pt x="388" y="104"/>
                  </a:moveTo>
                  <a:cubicBezTo>
                    <a:pt x="380" y="92"/>
                    <a:pt x="366" y="85"/>
                    <a:pt x="350" y="80"/>
                  </a:cubicBezTo>
                  <a:cubicBezTo>
                    <a:pt x="267" y="56"/>
                    <a:pt x="267" y="56"/>
                    <a:pt x="267" y="56"/>
                  </a:cubicBezTo>
                  <a:cubicBezTo>
                    <a:pt x="173" y="29"/>
                    <a:pt x="173" y="29"/>
                    <a:pt x="173" y="29"/>
                  </a:cubicBezTo>
                  <a:cubicBezTo>
                    <a:pt x="90" y="6"/>
                    <a:pt x="90" y="6"/>
                    <a:pt x="90" y="6"/>
                  </a:cubicBezTo>
                  <a:cubicBezTo>
                    <a:pt x="74" y="1"/>
                    <a:pt x="59" y="0"/>
                    <a:pt x="45" y="6"/>
                  </a:cubicBezTo>
                  <a:cubicBezTo>
                    <a:pt x="31" y="12"/>
                    <a:pt x="20" y="25"/>
                    <a:pt x="14" y="46"/>
                  </a:cubicBezTo>
                  <a:cubicBezTo>
                    <a:pt x="0" y="96"/>
                    <a:pt x="0" y="96"/>
                    <a:pt x="0" y="96"/>
                  </a:cubicBezTo>
                  <a:cubicBezTo>
                    <a:pt x="12" y="96"/>
                    <a:pt x="12" y="96"/>
                    <a:pt x="12" y="96"/>
                  </a:cubicBezTo>
                  <a:cubicBezTo>
                    <a:pt x="26" y="50"/>
                    <a:pt x="26" y="50"/>
                    <a:pt x="26" y="50"/>
                  </a:cubicBezTo>
                  <a:cubicBezTo>
                    <a:pt x="31" y="30"/>
                    <a:pt x="40" y="21"/>
                    <a:pt x="50" y="17"/>
                  </a:cubicBezTo>
                  <a:cubicBezTo>
                    <a:pt x="60" y="13"/>
                    <a:pt x="72" y="13"/>
                    <a:pt x="87" y="17"/>
                  </a:cubicBezTo>
                  <a:cubicBezTo>
                    <a:pt x="169" y="41"/>
                    <a:pt x="169" y="41"/>
                    <a:pt x="169" y="41"/>
                  </a:cubicBezTo>
                  <a:cubicBezTo>
                    <a:pt x="264" y="68"/>
                    <a:pt x="264" y="68"/>
                    <a:pt x="264" y="68"/>
                  </a:cubicBezTo>
                  <a:cubicBezTo>
                    <a:pt x="347" y="92"/>
                    <a:pt x="347" y="92"/>
                    <a:pt x="347" y="92"/>
                  </a:cubicBezTo>
                  <a:cubicBezTo>
                    <a:pt x="361" y="96"/>
                    <a:pt x="372" y="102"/>
                    <a:pt x="378" y="111"/>
                  </a:cubicBezTo>
                  <a:cubicBezTo>
                    <a:pt x="384" y="120"/>
                    <a:pt x="387" y="132"/>
                    <a:pt x="381" y="152"/>
                  </a:cubicBezTo>
                  <a:cubicBezTo>
                    <a:pt x="329" y="335"/>
                    <a:pt x="329" y="335"/>
                    <a:pt x="329" y="335"/>
                  </a:cubicBezTo>
                  <a:cubicBezTo>
                    <a:pt x="326" y="344"/>
                    <a:pt x="322" y="351"/>
                    <a:pt x="318" y="356"/>
                  </a:cubicBezTo>
                  <a:cubicBezTo>
                    <a:pt x="318" y="373"/>
                    <a:pt x="318" y="373"/>
                    <a:pt x="318" y="373"/>
                  </a:cubicBezTo>
                  <a:cubicBezTo>
                    <a:pt x="328" y="366"/>
                    <a:pt x="336" y="354"/>
                    <a:pt x="341" y="338"/>
                  </a:cubicBezTo>
                  <a:cubicBezTo>
                    <a:pt x="393" y="155"/>
                    <a:pt x="393" y="155"/>
                    <a:pt x="393" y="155"/>
                  </a:cubicBezTo>
                  <a:cubicBezTo>
                    <a:pt x="399" y="134"/>
                    <a:pt x="397" y="116"/>
                    <a:pt x="388" y="1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Freeform 64"/>
            <p:cNvSpPr>
              <a:spLocks noEditPoints="1"/>
            </p:cNvSpPr>
            <p:nvPr/>
          </p:nvSpPr>
          <p:spPr bwMode="auto">
            <a:xfrm>
              <a:off x="10213976" y="3257550"/>
              <a:ext cx="1357313" cy="1096963"/>
            </a:xfrm>
            <a:custGeom>
              <a:avLst/>
              <a:gdLst>
                <a:gd name="T0" fmla="*/ 78 w 462"/>
                <a:gd name="T1" fmla="*/ 374 h 374"/>
                <a:gd name="T2" fmla="*/ 0 w 462"/>
                <a:gd name="T3" fmla="*/ 299 h 374"/>
                <a:gd name="T4" fmla="*/ 0 w 462"/>
                <a:gd name="T5" fmla="*/ 299 h 374"/>
                <a:gd name="T6" fmla="*/ 0 w 462"/>
                <a:gd name="T7" fmla="*/ 75 h 374"/>
                <a:gd name="T8" fmla="*/ 78 w 462"/>
                <a:gd name="T9" fmla="*/ 0 h 374"/>
                <a:gd name="T10" fmla="*/ 78 w 462"/>
                <a:gd name="T11" fmla="*/ 0 h 374"/>
                <a:gd name="T12" fmla="*/ 384 w 462"/>
                <a:gd name="T13" fmla="*/ 0 h 374"/>
                <a:gd name="T14" fmla="*/ 462 w 462"/>
                <a:gd name="T15" fmla="*/ 75 h 374"/>
                <a:gd name="T16" fmla="*/ 462 w 462"/>
                <a:gd name="T17" fmla="*/ 75 h 374"/>
                <a:gd name="T18" fmla="*/ 462 w 462"/>
                <a:gd name="T19" fmla="*/ 299 h 374"/>
                <a:gd name="T20" fmla="*/ 384 w 462"/>
                <a:gd name="T21" fmla="*/ 374 h 374"/>
                <a:gd name="T22" fmla="*/ 384 w 462"/>
                <a:gd name="T23" fmla="*/ 374 h 374"/>
                <a:gd name="T24" fmla="*/ 78 w 462"/>
                <a:gd name="T25" fmla="*/ 374 h 374"/>
                <a:gd name="T26" fmla="*/ 24 w 462"/>
                <a:gd name="T27" fmla="*/ 75 h 374"/>
                <a:gd name="T28" fmla="*/ 24 w 462"/>
                <a:gd name="T29" fmla="*/ 299 h 374"/>
                <a:gd name="T30" fmla="*/ 78 w 462"/>
                <a:gd name="T31" fmla="*/ 349 h 374"/>
                <a:gd name="T32" fmla="*/ 78 w 462"/>
                <a:gd name="T33" fmla="*/ 349 h 374"/>
                <a:gd name="T34" fmla="*/ 384 w 462"/>
                <a:gd name="T35" fmla="*/ 349 h 374"/>
                <a:gd name="T36" fmla="*/ 438 w 462"/>
                <a:gd name="T37" fmla="*/ 299 h 374"/>
                <a:gd name="T38" fmla="*/ 438 w 462"/>
                <a:gd name="T39" fmla="*/ 299 h 374"/>
                <a:gd name="T40" fmla="*/ 438 w 462"/>
                <a:gd name="T41" fmla="*/ 75 h 374"/>
                <a:gd name="T42" fmla="*/ 384 w 462"/>
                <a:gd name="T43" fmla="*/ 25 h 374"/>
                <a:gd name="T44" fmla="*/ 384 w 462"/>
                <a:gd name="T45" fmla="*/ 25 h 374"/>
                <a:gd name="T46" fmla="*/ 78 w 462"/>
                <a:gd name="T47" fmla="*/ 25 h 374"/>
                <a:gd name="T48" fmla="*/ 24 w 462"/>
                <a:gd name="T49" fmla="*/ 75 h 3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62" h="374">
                  <a:moveTo>
                    <a:pt x="78" y="374"/>
                  </a:moveTo>
                  <a:cubicBezTo>
                    <a:pt x="35" y="374"/>
                    <a:pt x="0" y="341"/>
                    <a:pt x="0" y="299"/>
                  </a:cubicBezTo>
                  <a:cubicBezTo>
                    <a:pt x="0" y="299"/>
                    <a:pt x="0" y="299"/>
                    <a:pt x="0" y="299"/>
                  </a:cubicBezTo>
                  <a:cubicBezTo>
                    <a:pt x="0" y="75"/>
                    <a:pt x="0" y="75"/>
                    <a:pt x="0" y="75"/>
                  </a:cubicBezTo>
                  <a:cubicBezTo>
                    <a:pt x="0" y="33"/>
                    <a:pt x="35" y="0"/>
                    <a:pt x="78" y="0"/>
                  </a:cubicBezTo>
                  <a:cubicBezTo>
                    <a:pt x="78" y="0"/>
                    <a:pt x="78" y="0"/>
                    <a:pt x="78" y="0"/>
                  </a:cubicBezTo>
                  <a:cubicBezTo>
                    <a:pt x="384" y="0"/>
                    <a:pt x="384" y="0"/>
                    <a:pt x="384" y="0"/>
                  </a:cubicBezTo>
                  <a:cubicBezTo>
                    <a:pt x="427" y="0"/>
                    <a:pt x="462" y="33"/>
                    <a:pt x="462" y="75"/>
                  </a:cubicBezTo>
                  <a:cubicBezTo>
                    <a:pt x="462" y="75"/>
                    <a:pt x="462" y="75"/>
                    <a:pt x="462" y="75"/>
                  </a:cubicBezTo>
                  <a:cubicBezTo>
                    <a:pt x="462" y="299"/>
                    <a:pt x="462" y="299"/>
                    <a:pt x="462" y="299"/>
                  </a:cubicBezTo>
                  <a:cubicBezTo>
                    <a:pt x="462" y="341"/>
                    <a:pt x="427" y="374"/>
                    <a:pt x="384" y="374"/>
                  </a:cubicBezTo>
                  <a:cubicBezTo>
                    <a:pt x="384" y="374"/>
                    <a:pt x="384" y="374"/>
                    <a:pt x="384" y="374"/>
                  </a:cubicBezTo>
                  <a:cubicBezTo>
                    <a:pt x="78" y="374"/>
                    <a:pt x="78" y="374"/>
                    <a:pt x="78" y="374"/>
                  </a:cubicBezTo>
                  <a:close/>
                  <a:moveTo>
                    <a:pt x="24" y="75"/>
                  </a:moveTo>
                  <a:cubicBezTo>
                    <a:pt x="24" y="299"/>
                    <a:pt x="24" y="299"/>
                    <a:pt x="24" y="299"/>
                  </a:cubicBezTo>
                  <a:cubicBezTo>
                    <a:pt x="24" y="326"/>
                    <a:pt x="48" y="349"/>
                    <a:pt x="78" y="349"/>
                  </a:cubicBezTo>
                  <a:cubicBezTo>
                    <a:pt x="78" y="349"/>
                    <a:pt x="78" y="349"/>
                    <a:pt x="78" y="349"/>
                  </a:cubicBezTo>
                  <a:cubicBezTo>
                    <a:pt x="384" y="349"/>
                    <a:pt x="384" y="349"/>
                    <a:pt x="384" y="349"/>
                  </a:cubicBezTo>
                  <a:cubicBezTo>
                    <a:pt x="414" y="349"/>
                    <a:pt x="437" y="326"/>
                    <a:pt x="438" y="299"/>
                  </a:cubicBezTo>
                  <a:cubicBezTo>
                    <a:pt x="438" y="299"/>
                    <a:pt x="438" y="299"/>
                    <a:pt x="438" y="299"/>
                  </a:cubicBezTo>
                  <a:cubicBezTo>
                    <a:pt x="438" y="75"/>
                    <a:pt x="438" y="75"/>
                    <a:pt x="438" y="75"/>
                  </a:cubicBezTo>
                  <a:cubicBezTo>
                    <a:pt x="437" y="48"/>
                    <a:pt x="414" y="25"/>
                    <a:pt x="384" y="25"/>
                  </a:cubicBezTo>
                  <a:cubicBezTo>
                    <a:pt x="384" y="25"/>
                    <a:pt x="384" y="25"/>
                    <a:pt x="384" y="25"/>
                  </a:cubicBezTo>
                  <a:cubicBezTo>
                    <a:pt x="78" y="25"/>
                    <a:pt x="78" y="25"/>
                    <a:pt x="78" y="25"/>
                  </a:cubicBezTo>
                  <a:cubicBezTo>
                    <a:pt x="48" y="25"/>
                    <a:pt x="24" y="48"/>
                    <a:pt x="24" y="75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9" name="Freeform 65"/>
            <p:cNvSpPr/>
            <p:nvPr/>
          </p:nvSpPr>
          <p:spPr bwMode="auto">
            <a:xfrm>
              <a:off x="10313988" y="3351213"/>
              <a:ext cx="1157288" cy="912813"/>
            </a:xfrm>
            <a:custGeom>
              <a:avLst/>
              <a:gdLst>
                <a:gd name="T0" fmla="*/ 246 w 394"/>
                <a:gd name="T1" fmla="*/ 311 h 311"/>
                <a:gd name="T2" fmla="*/ 148 w 394"/>
                <a:gd name="T3" fmla="*/ 311 h 311"/>
                <a:gd name="T4" fmla="*/ 62 w 394"/>
                <a:gd name="T5" fmla="*/ 311 h 311"/>
                <a:gd name="T6" fmla="*/ 18 w 394"/>
                <a:gd name="T7" fmla="*/ 297 h 311"/>
                <a:gd name="T8" fmla="*/ 18 w 394"/>
                <a:gd name="T9" fmla="*/ 297 h 311"/>
                <a:gd name="T10" fmla="*/ 0 w 394"/>
                <a:gd name="T11" fmla="*/ 251 h 311"/>
                <a:gd name="T12" fmla="*/ 0 w 394"/>
                <a:gd name="T13" fmla="*/ 251 h 311"/>
                <a:gd name="T14" fmla="*/ 0 w 394"/>
                <a:gd name="T15" fmla="*/ 60 h 311"/>
                <a:gd name="T16" fmla="*/ 18 w 394"/>
                <a:gd name="T17" fmla="*/ 12 h 311"/>
                <a:gd name="T18" fmla="*/ 18 w 394"/>
                <a:gd name="T19" fmla="*/ 12 h 311"/>
                <a:gd name="T20" fmla="*/ 62 w 394"/>
                <a:gd name="T21" fmla="*/ 0 h 311"/>
                <a:gd name="T22" fmla="*/ 62 w 394"/>
                <a:gd name="T23" fmla="*/ 0 h 311"/>
                <a:gd name="T24" fmla="*/ 148 w 394"/>
                <a:gd name="T25" fmla="*/ 0 h 311"/>
                <a:gd name="T26" fmla="*/ 246 w 394"/>
                <a:gd name="T27" fmla="*/ 0 h 311"/>
                <a:gd name="T28" fmla="*/ 332 w 394"/>
                <a:gd name="T29" fmla="*/ 0 h 311"/>
                <a:gd name="T30" fmla="*/ 332 w 394"/>
                <a:gd name="T31" fmla="*/ 6 h 311"/>
                <a:gd name="T32" fmla="*/ 332 w 394"/>
                <a:gd name="T33" fmla="*/ 12 h 311"/>
                <a:gd name="T34" fmla="*/ 246 w 394"/>
                <a:gd name="T35" fmla="*/ 12 h 311"/>
                <a:gd name="T36" fmla="*/ 148 w 394"/>
                <a:gd name="T37" fmla="*/ 12 h 311"/>
                <a:gd name="T38" fmla="*/ 62 w 394"/>
                <a:gd name="T39" fmla="*/ 12 h 311"/>
                <a:gd name="T40" fmla="*/ 26 w 394"/>
                <a:gd name="T41" fmla="*/ 22 h 311"/>
                <a:gd name="T42" fmla="*/ 26 w 394"/>
                <a:gd name="T43" fmla="*/ 22 h 311"/>
                <a:gd name="T44" fmla="*/ 12 w 394"/>
                <a:gd name="T45" fmla="*/ 60 h 311"/>
                <a:gd name="T46" fmla="*/ 12 w 394"/>
                <a:gd name="T47" fmla="*/ 60 h 311"/>
                <a:gd name="T48" fmla="*/ 12 w 394"/>
                <a:gd name="T49" fmla="*/ 251 h 311"/>
                <a:gd name="T50" fmla="*/ 26 w 394"/>
                <a:gd name="T51" fmla="*/ 288 h 311"/>
                <a:gd name="T52" fmla="*/ 26 w 394"/>
                <a:gd name="T53" fmla="*/ 288 h 311"/>
                <a:gd name="T54" fmla="*/ 62 w 394"/>
                <a:gd name="T55" fmla="*/ 298 h 311"/>
                <a:gd name="T56" fmla="*/ 62 w 394"/>
                <a:gd name="T57" fmla="*/ 298 h 311"/>
                <a:gd name="T58" fmla="*/ 148 w 394"/>
                <a:gd name="T59" fmla="*/ 298 h 311"/>
                <a:gd name="T60" fmla="*/ 246 w 394"/>
                <a:gd name="T61" fmla="*/ 298 h 311"/>
                <a:gd name="T62" fmla="*/ 332 w 394"/>
                <a:gd name="T63" fmla="*/ 298 h 311"/>
                <a:gd name="T64" fmla="*/ 368 w 394"/>
                <a:gd name="T65" fmla="*/ 288 h 311"/>
                <a:gd name="T66" fmla="*/ 368 w 394"/>
                <a:gd name="T67" fmla="*/ 288 h 311"/>
                <a:gd name="T68" fmla="*/ 382 w 394"/>
                <a:gd name="T69" fmla="*/ 251 h 311"/>
                <a:gd name="T70" fmla="*/ 382 w 394"/>
                <a:gd name="T71" fmla="*/ 251 h 311"/>
                <a:gd name="T72" fmla="*/ 382 w 394"/>
                <a:gd name="T73" fmla="*/ 60 h 311"/>
                <a:gd name="T74" fmla="*/ 368 w 394"/>
                <a:gd name="T75" fmla="*/ 22 h 311"/>
                <a:gd name="T76" fmla="*/ 368 w 394"/>
                <a:gd name="T77" fmla="*/ 22 h 311"/>
                <a:gd name="T78" fmla="*/ 332 w 394"/>
                <a:gd name="T79" fmla="*/ 12 h 311"/>
                <a:gd name="T80" fmla="*/ 332 w 394"/>
                <a:gd name="T81" fmla="*/ 12 h 311"/>
                <a:gd name="T82" fmla="*/ 332 w 394"/>
                <a:gd name="T83" fmla="*/ 6 h 311"/>
                <a:gd name="T84" fmla="*/ 332 w 394"/>
                <a:gd name="T85" fmla="*/ 0 h 311"/>
                <a:gd name="T86" fmla="*/ 376 w 394"/>
                <a:gd name="T87" fmla="*/ 12 h 311"/>
                <a:gd name="T88" fmla="*/ 376 w 394"/>
                <a:gd name="T89" fmla="*/ 12 h 311"/>
                <a:gd name="T90" fmla="*/ 394 w 394"/>
                <a:gd name="T91" fmla="*/ 60 h 311"/>
                <a:gd name="T92" fmla="*/ 394 w 394"/>
                <a:gd name="T93" fmla="*/ 60 h 311"/>
                <a:gd name="T94" fmla="*/ 394 w 394"/>
                <a:gd name="T95" fmla="*/ 251 h 311"/>
                <a:gd name="T96" fmla="*/ 376 w 394"/>
                <a:gd name="T97" fmla="*/ 297 h 311"/>
                <a:gd name="T98" fmla="*/ 376 w 394"/>
                <a:gd name="T99" fmla="*/ 297 h 311"/>
                <a:gd name="T100" fmla="*/ 332 w 394"/>
                <a:gd name="T101" fmla="*/ 311 h 311"/>
                <a:gd name="T102" fmla="*/ 332 w 394"/>
                <a:gd name="T103" fmla="*/ 311 h 311"/>
                <a:gd name="T104" fmla="*/ 246 w 394"/>
                <a:gd name="T105" fmla="*/ 311 h 3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394" h="311">
                  <a:moveTo>
                    <a:pt x="246" y="311"/>
                  </a:moveTo>
                  <a:cubicBezTo>
                    <a:pt x="148" y="311"/>
                    <a:pt x="148" y="311"/>
                    <a:pt x="148" y="311"/>
                  </a:cubicBezTo>
                  <a:cubicBezTo>
                    <a:pt x="62" y="311"/>
                    <a:pt x="62" y="311"/>
                    <a:pt x="62" y="311"/>
                  </a:cubicBezTo>
                  <a:cubicBezTo>
                    <a:pt x="45" y="311"/>
                    <a:pt x="30" y="307"/>
                    <a:pt x="18" y="297"/>
                  </a:cubicBezTo>
                  <a:cubicBezTo>
                    <a:pt x="18" y="297"/>
                    <a:pt x="18" y="297"/>
                    <a:pt x="18" y="297"/>
                  </a:cubicBezTo>
                  <a:cubicBezTo>
                    <a:pt x="6" y="288"/>
                    <a:pt x="0" y="272"/>
                    <a:pt x="0" y="251"/>
                  </a:cubicBezTo>
                  <a:cubicBezTo>
                    <a:pt x="0" y="251"/>
                    <a:pt x="0" y="251"/>
                    <a:pt x="0" y="251"/>
                  </a:cubicBezTo>
                  <a:cubicBezTo>
                    <a:pt x="0" y="60"/>
                    <a:pt x="0" y="60"/>
                    <a:pt x="0" y="60"/>
                  </a:cubicBezTo>
                  <a:cubicBezTo>
                    <a:pt x="0" y="38"/>
                    <a:pt x="6" y="22"/>
                    <a:pt x="18" y="12"/>
                  </a:cubicBezTo>
                  <a:cubicBezTo>
                    <a:pt x="18" y="12"/>
                    <a:pt x="18" y="12"/>
                    <a:pt x="18" y="12"/>
                  </a:cubicBezTo>
                  <a:cubicBezTo>
                    <a:pt x="30" y="3"/>
                    <a:pt x="46" y="0"/>
                    <a:pt x="62" y="0"/>
                  </a:cubicBezTo>
                  <a:cubicBezTo>
                    <a:pt x="62" y="0"/>
                    <a:pt x="62" y="0"/>
                    <a:pt x="62" y="0"/>
                  </a:cubicBezTo>
                  <a:cubicBezTo>
                    <a:pt x="148" y="0"/>
                    <a:pt x="148" y="0"/>
                    <a:pt x="148" y="0"/>
                  </a:cubicBezTo>
                  <a:cubicBezTo>
                    <a:pt x="246" y="0"/>
                    <a:pt x="246" y="0"/>
                    <a:pt x="246" y="0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12"/>
                    <a:pt x="332" y="12"/>
                    <a:pt x="332" y="12"/>
                  </a:cubicBezTo>
                  <a:cubicBezTo>
                    <a:pt x="246" y="12"/>
                    <a:pt x="246" y="12"/>
                    <a:pt x="246" y="12"/>
                  </a:cubicBezTo>
                  <a:cubicBezTo>
                    <a:pt x="148" y="12"/>
                    <a:pt x="148" y="12"/>
                    <a:pt x="148" y="12"/>
                  </a:cubicBezTo>
                  <a:cubicBezTo>
                    <a:pt x="62" y="12"/>
                    <a:pt x="62" y="12"/>
                    <a:pt x="62" y="12"/>
                  </a:cubicBezTo>
                  <a:cubicBezTo>
                    <a:pt x="47" y="12"/>
                    <a:pt x="34" y="15"/>
                    <a:pt x="26" y="22"/>
                  </a:cubicBezTo>
                  <a:cubicBezTo>
                    <a:pt x="26" y="22"/>
                    <a:pt x="26" y="22"/>
                    <a:pt x="26" y="22"/>
                  </a:cubicBezTo>
                  <a:cubicBezTo>
                    <a:pt x="18" y="29"/>
                    <a:pt x="12" y="40"/>
                    <a:pt x="12" y="60"/>
                  </a:cubicBezTo>
                  <a:cubicBezTo>
                    <a:pt x="12" y="60"/>
                    <a:pt x="12" y="60"/>
                    <a:pt x="12" y="60"/>
                  </a:cubicBezTo>
                  <a:cubicBezTo>
                    <a:pt x="12" y="251"/>
                    <a:pt x="12" y="251"/>
                    <a:pt x="12" y="251"/>
                  </a:cubicBezTo>
                  <a:cubicBezTo>
                    <a:pt x="12" y="270"/>
                    <a:pt x="18" y="281"/>
                    <a:pt x="26" y="288"/>
                  </a:cubicBezTo>
                  <a:cubicBezTo>
                    <a:pt x="26" y="288"/>
                    <a:pt x="26" y="288"/>
                    <a:pt x="26" y="288"/>
                  </a:cubicBezTo>
                  <a:cubicBezTo>
                    <a:pt x="35" y="295"/>
                    <a:pt x="47" y="298"/>
                    <a:pt x="62" y="298"/>
                  </a:cubicBezTo>
                  <a:cubicBezTo>
                    <a:pt x="62" y="298"/>
                    <a:pt x="62" y="298"/>
                    <a:pt x="62" y="298"/>
                  </a:cubicBezTo>
                  <a:cubicBezTo>
                    <a:pt x="148" y="298"/>
                    <a:pt x="148" y="298"/>
                    <a:pt x="148" y="298"/>
                  </a:cubicBezTo>
                  <a:cubicBezTo>
                    <a:pt x="246" y="298"/>
                    <a:pt x="246" y="298"/>
                    <a:pt x="246" y="298"/>
                  </a:cubicBezTo>
                  <a:cubicBezTo>
                    <a:pt x="332" y="298"/>
                    <a:pt x="332" y="298"/>
                    <a:pt x="332" y="298"/>
                  </a:cubicBezTo>
                  <a:cubicBezTo>
                    <a:pt x="347" y="298"/>
                    <a:pt x="359" y="295"/>
                    <a:pt x="368" y="288"/>
                  </a:cubicBezTo>
                  <a:cubicBezTo>
                    <a:pt x="368" y="288"/>
                    <a:pt x="368" y="288"/>
                    <a:pt x="368" y="288"/>
                  </a:cubicBezTo>
                  <a:cubicBezTo>
                    <a:pt x="376" y="281"/>
                    <a:pt x="382" y="270"/>
                    <a:pt x="382" y="251"/>
                  </a:cubicBezTo>
                  <a:cubicBezTo>
                    <a:pt x="382" y="251"/>
                    <a:pt x="382" y="251"/>
                    <a:pt x="382" y="251"/>
                  </a:cubicBezTo>
                  <a:cubicBezTo>
                    <a:pt x="382" y="60"/>
                    <a:pt x="382" y="60"/>
                    <a:pt x="382" y="60"/>
                  </a:cubicBezTo>
                  <a:cubicBezTo>
                    <a:pt x="382" y="40"/>
                    <a:pt x="376" y="29"/>
                    <a:pt x="368" y="22"/>
                  </a:cubicBezTo>
                  <a:cubicBezTo>
                    <a:pt x="368" y="22"/>
                    <a:pt x="368" y="22"/>
                    <a:pt x="368" y="22"/>
                  </a:cubicBezTo>
                  <a:cubicBezTo>
                    <a:pt x="359" y="15"/>
                    <a:pt x="347" y="12"/>
                    <a:pt x="332" y="12"/>
                  </a:cubicBezTo>
                  <a:cubicBezTo>
                    <a:pt x="332" y="12"/>
                    <a:pt x="332" y="12"/>
                    <a:pt x="332" y="12"/>
                  </a:cubicBezTo>
                  <a:cubicBezTo>
                    <a:pt x="332" y="6"/>
                    <a:pt x="332" y="6"/>
                    <a:pt x="332" y="6"/>
                  </a:cubicBezTo>
                  <a:cubicBezTo>
                    <a:pt x="332" y="0"/>
                    <a:pt x="332" y="0"/>
                    <a:pt x="332" y="0"/>
                  </a:cubicBezTo>
                  <a:cubicBezTo>
                    <a:pt x="348" y="0"/>
                    <a:pt x="364" y="3"/>
                    <a:pt x="376" y="12"/>
                  </a:cubicBezTo>
                  <a:cubicBezTo>
                    <a:pt x="376" y="12"/>
                    <a:pt x="376" y="12"/>
                    <a:pt x="376" y="12"/>
                  </a:cubicBezTo>
                  <a:cubicBezTo>
                    <a:pt x="387" y="22"/>
                    <a:pt x="394" y="38"/>
                    <a:pt x="394" y="60"/>
                  </a:cubicBezTo>
                  <a:cubicBezTo>
                    <a:pt x="394" y="60"/>
                    <a:pt x="394" y="60"/>
                    <a:pt x="394" y="60"/>
                  </a:cubicBezTo>
                  <a:cubicBezTo>
                    <a:pt x="394" y="251"/>
                    <a:pt x="394" y="251"/>
                    <a:pt x="394" y="251"/>
                  </a:cubicBezTo>
                  <a:cubicBezTo>
                    <a:pt x="394" y="272"/>
                    <a:pt x="387" y="288"/>
                    <a:pt x="376" y="297"/>
                  </a:cubicBezTo>
                  <a:cubicBezTo>
                    <a:pt x="376" y="297"/>
                    <a:pt x="376" y="297"/>
                    <a:pt x="376" y="297"/>
                  </a:cubicBezTo>
                  <a:cubicBezTo>
                    <a:pt x="364" y="307"/>
                    <a:pt x="348" y="311"/>
                    <a:pt x="332" y="311"/>
                  </a:cubicBezTo>
                  <a:cubicBezTo>
                    <a:pt x="332" y="311"/>
                    <a:pt x="332" y="311"/>
                    <a:pt x="332" y="311"/>
                  </a:cubicBezTo>
                  <a:cubicBezTo>
                    <a:pt x="246" y="311"/>
                    <a:pt x="246" y="311"/>
                    <a:pt x="246" y="311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Freeform 66"/>
            <p:cNvSpPr/>
            <p:nvPr/>
          </p:nvSpPr>
          <p:spPr bwMode="auto">
            <a:xfrm>
              <a:off x="10363201" y="3548063"/>
              <a:ext cx="1058863" cy="660400"/>
            </a:xfrm>
            <a:custGeom>
              <a:avLst/>
              <a:gdLst>
                <a:gd name="T0" fmla="*/ 305 w 360"/>
                <a:gd name="T1" fmla="*/ 0 h 225"/>
                <a:gd name="T2" fmla="*/ 284 w 360"/>
                <a:gd name="T3" fmla="*/ 15 h 225"/>
                <a:gd name="T4" fmla="*/ 215 w 360"/>
                <a:gd name="T5" fmla="*/ 84 h 225"/>
                <a:gd name="T6" fmla="*/ 286 w 360"/>
                <a:gd name="T7" fmla="*/ 149 h 225"/>
                <a:gd name="T8" fmla="*/ 286 w 360"/>
                <a:gd name="T9" fmla="*/ 161 h 225"/>
                <a:gd name="T10" fmla="*/ 280 w 360"/>
                <a:gd name="T11" fmla="*/ 164 h 225"/>
                <a:gd name="T12" fmla="*/ 275 w 360"/>
                <a:gd name="T13" fmla="*/ 162 h 225"/>
                <a:gd name="T14" fmla="*/ 166 w 360"/>
                <a:gd name="T15" fmla="*/ 62 h 225"/>
                <a:gd name="T16" fmla="*/ 128 w 360"/>
                <a:gd name="T17" fmla="*/ 41 h 225"/>
                <a:gd name="T18" fmla="*/ 92 w 360"/>
                <a:gd name="T19" fmla="*/ 62 h 225"/>
                <a:gd name="T20" fmla="*/ 0 w 360"/>
                <a:gd name="T21" fmla="*/ 146 h 225"/>
                <a:gd name="T22" fmla="*/ 0 w 360"/>
                <a:gd name="T23" fmla="*/ 176 h 225"/>
                <a:gd name="T24" fmla="*/ 53 w 360"/>
                <a:gd name="T25" fmla="*/ 225 h 225"/>
                <a:gd name="T26" fmla="*/ 134 w 360"/>
                <a:gd name="T27" fmla="*/ 225 h 225"/>
                <a:gd name="T28" fmla="*/ 226 w 360"/>
                <a:gd name="T29" fmla="*/ 225 h 225"/>
                <a:gd name="T30" fmla="*/ 307 w 360"/>
                <a:gd name="T31" fmla="*/ 225 h 225"/>
                <a:gd name="T32" fmla="*/ 360 w 360"/>
                <a:gd name="T33" fmla="*/ 176 h 225"/>
                <a:gd name="T34" fmla="*/ 360 w 360"/>
                <a:gd name="T35" fmla="*/ 46 h 225"/>
                <a:gd name="T36" fmla="*/ 329 w 360"/>
                <a:gd name="T37" fmla="*/ 15 h 225"/>
                <a:gd name="T38" fmla="*/ 305 w 360"/>
                <a:gd name="T39" fmla="*/ 0 h 2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60" h="225">
                  <a:moveTo>
                    <a:pt x="305" y="0"/>
                  </a:moveTo>
                  <a:cubicBezTo>
                    <a:pt x="302" y="0"/>
                    <a:pt x="295" y="4"/>
                    <a:pt x="284" y="15"/>
                  </a:cubicBezTo>
                  <a:cubicBezTo>
                    <a:pt x="215" y="84"/>
                    <a:pt x="215" y="84"/>
                    <a:pt x="215" y="84"/>
                  </a:cubicBezTo>
                  <a:cubicBezTo>
                    <a:pt x="286" y="149"/>
                    <a:pt x="286" y="149"/>
                    <a:pt x="286" y="149"/>
                  </a:cubicBezTo>
                  <a:cubicBezTo>
                    <a:pt x="289" y="152"/>
                    <a:pt x="289" y="158"/>
                    <a:pt x="286" y="161"/>
                  </a:cubicBezTo>
                  <a:cubicBezTo>
                    <a:pt x="285" y="163"/>
                    <a:pt x="282" y="164"/>
                    <a:pt x="280" y="164"/>
                  </a:cubicBezTo>
                  <a:cubicBezTo>
                    <a:pt x="278" y="164"/>
                    <a:pt x="276" y="163"/>
                    <a:pt x="275" y="162"/>
                  </a:cubicBezTo>
                  <a:cubicBezTo>
                    <a:pt x="166" y="62"/>
                    <a:pt x="166" y="62"/>
                    <a:pt x="166" y="62"/>
                  </a:cubicBezTo>
                  <a:cubicBezTo>
                    <a:pt x="149" y="47"/>
                    <a:pt x="137" y="41"/>
                    <a:pt x="128" y="41"/>
                  </a:cubicBezTo>
                  <a:cubicBezTo>
                    <a:pt x="120" y="41"/>
                    <a:pt x="109" y="47"/>
                    <a:pt x="92" y="62"/>
                  </a:cubicBezTo>
                  <a:cubicBezTo>
                    <a:pt x="0" y="146"/>
                    <a:pt x="0" y="146"/>
                    <a:pt x="0" y="146"/>
                  </a:cubicBezTo>
                  <a:cubicBezTo>
                    <a:pt x="0" y="176"/>
                    <a:pt x="0" y="176"/>
                    <a:pt x="0" y="176"/>
                  </a:cubicBezTo>
                  <a:cubicBezTo>
                    <a:pt x="0" y="213"/>
                    <a:pt x="24" y="225"/>
                    <a:pt x="53" y="225"/>
                  </a:cubicBezTo>
                  <a:cubicBezTo>
                    <a:pt x="134" y="225"/>
                    <a:pt x="134" y="225"/>
                    <a:pt x="134" y="225"/>
                  </a:cubicBezTo>
                  <a:cubicBezTo>
                    <a:pt x="226" y="225"/>
                    <a:pt x="226" y="225"/>
                    <a:pt x="226" y="225"/>
                  </a:cubicBezTo>
                  <a:cubicBezTo>
                    <a:pt x="307" y="225"/>
                    <a:pt x="307" y="225"/>
                    <a:pt x="307" y="225"/>
                  </a:cubicBezTo>
                  <a:cubicBezTo>
                    <a:pt x="336" y="225"/>
                    <a:pt x="360" y="213"/>
                    <a:pt x="360" y="176"/>
                  </a:cubicBezTo>
                  <a:cubicBezTo>
                    <a:pt x="360" y="46"/>
                    <a:pt x="360" y="46"/>
                    <a:pt x="360" y="46"/>
                  </a:cubicBezTo>
                  <a:cubicBezTo>
                    <a:pt x="329" y="15"/>
                    <a:pt x="329" y="15"/>
                    <a:pt x="329" y="15"/>
                  </a:cubicBezTo>
                  <a:cubicBezTo>
                    <a:pt x="317" y="4"/>
                    <a:pt x="310" y="0"/>
                    <a:pt x="305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Oval 67"/>
            <p:cNvSpPr>
              <a:spLocks noChangeArrowheads="1"/>
            </p:cNvSpPr>
            <p:nvPr/>
          </p:nvSpPr>
          <p:spPr bwMode="auto">
            <a:xfrm>
              <a:off x="10845801" y="3471863"/>
              <a:ext cx="228600" cy="228600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42" name="组合 359"/>
          <p:cNvGrpSpPr/>
          <p:nvPr/>
        </p:nvGrpSpPr>
        <p:grpSpPr>
          <a:xfrm>
            <a:off x="5132595" y="2635795"/>
            <a:ext cx="455711" cy="484363"/>
            <a:chOff x="255588" y="323850"/>
            <a:chExt cx="1590675" cy="1690688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43" name="Freeform 6"/>
            <p:cNvSpPr/>
            <p:nvPr/>
          </p:nvSpPr>
          <p:spPr bwMode="auto">
            <a:xfrm>
              <a:off x="898526" y="500063"/>
              <a:ext cx="103188" cy="158750"/>
            </a:xfrm>
            <a:custGeom>
              <a:avLst/>
              <a:gdLst>
                <a:gd name="T0" fmla="*/ 3 w 35"/>
                <a:gd name="T1" fmla="*/ 8 h 54"/>
                <a:gd name="T2" fmla="*/ 11 w 35"/>
                <a:gd name="T3" fmla="*/ 19 h 54"/>
                <a:gd name="T4" fmla="*/ 11 w 35"/>
                <a:gd name="T5" fmla="*/ 52 h 54"/>
                <a:gd name="T6" fmla="*/ 22 w 35"/>
                <a:gd name="T7" fmla="*/ 52 h 54"/>
                <a:gd name="T8" fmla="*/ 22 w 35"/>
                <a:gd name="T9" fmla="*/ 30 h 54"/>
                <a:gd name="T10" fmla="*/ 29 w 35"/>
                <a:gd name="T11" fmla="*/ 14 h 54"/>
                <a:gd name="T12" fmla="*/ 26 w 35"/>
                <a:gd name="T13" fmla="*/ 11 h 54"/>
                <a:gd name="T14" fmla="*/ 19 w 35"/>
                <a:gd name="T15" fmla="*/ 22 h 54"/>
                <a:gd name="T16" fmla="*/ 11 w 35"/>
                <a:gd name="T17" fmla="*/ 12 h 54"/>
                <a:gd name="T18" fmla="*/ 0 w 35"/>
                <a:gd name="T19" fmla="*/ 0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5" h="54">
                  <a:moveTo>
                    <a:pt x="3" y="8"/>
                  </a:moveTo>
                  <a:cubicBezTo>
                    <a:pt x="3" y="8"/>
                    <a:pt x="9" y="11"/>
                    <a:pt x="11" y="19"/>
                  </a:cubicBezTo>
                  <a:cubicBezTo>
                    <a:pt x="13" y="27"/>
                    <a:pt x="11" y="52"/>
                    <a:pt x="11" y="52"/>
                  </a:cubicBezTo>
                  <a:cubicBezTo>
                    <a:pt x="14" y="54"/>
                    <a:pt x="18" y="54"/>
                    <a:pt x="22" y="52"/>
                  </a:cubicBezTo>
                  <a:cubicBezTo>
                    <a:pt x="22" y="30"/>
                    <a:pt x="22" y="30"/>
                    <a:pt x="22" y="30"/>
                  </a:cubicBezTo>
                  <a:cubicBezTo>
                    <a:pt x="22" y="30"/>
                    <a:pt x="23" y="18"/>
                    <a:pt x="29" y="14"/>
                  </a:cubicBezTo>
                  <a:cubicBezTo>
                    <a:pt x="35" y="9"/>
                    <a:pt x="29" y="8"/>
                    <a:pt x="26" y="11"/>
                  </a:cubicBezTo>
                  <a:cubicBezTo>
                    <a:pt x="24" y="14"/>
                    <a:pt x="22" y="22"/>
                    <a:pt x="19" y="22"/>
                  </a:cubicBezTo>
                  <a:cubicBezTo>
                    <a:pt x="15" y="23"/>
                    <a:pt x="12" y="14"/>
                    <a:pt x="11" y="12"/>
                  </a:cubicBezTo>
                  <a:cubicBezTo>
                    <a:pt x="9" y="6"/>
                    <a:pt x="5" y="4"/>
                    <a:pt x="0" y="0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Freeform 7"/>
            <p:cNvSpPr/>
            <p:nvPr/>
          </p:nvSpPr>
          <p:spPr bwMode="auto">
            <a:xfrm>
              <a:off x="969963" y="323850"/>
              <a:ext cx="320675" cy="314325"/>
            </a:xfrm>
            <a:custGeom>
              <a:avLst/>
              <a:gdLst>
                <a:gd name="T0" fmla="*/ 0 w 109"/>
                <a:gd name="T1" fmla="*/ 72 h 107"/>
                <a:gd name="T2" fmla="*/ 45 w 109"/>
                <a:gd name="T3" fmla="*/ 26 h 107"/>
                <a:gd name="T4" fmla="*/ 100 w 109"/>
                <a:gd name="T5" fmla="*/ 0 h 107"/>
                <a:gd name="T6" fmla="*/ 64 w 109"/>
                <a:gd name="T7" fmla="*/ 88 h 107"/>
                <a:gd name="T8" fmla="*/ 0 w 109"/>
                <a:gd name="T9" fmla="*/ 7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0" y="72"/>
                  </a:moveTo>
                  <a:cubicBezTo>
                    <a:pt x="0" y="72"/>
                    <a:pt x="4" y="31"/>
                    <a:pt x="45" y="26"/>
                  </a:cubicBezTo>
                  <a:cubicBezTo>
                    <a:pt x="78" y="21"/>
                    <a:pt x="97" y="20"/>
                    <a:pt x="100" y="0"/>
                  </a:cubicBezTo>
                  <a:cubicBezTo>
                    <a:pt x="100" y="0"/>
                    <a:pt x="109" y="70"/>
                    <a:pt x="64" y="88"/>
                  </a:cubicBezTo>
                  <a:cubicBezTo>
                    <a:pt x="19" y="107"/>
                    <a:pt x="0" y="72"/>
                    <a:pt x="0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Freeform 8"/>
            <p:cNvSpPr/>
            <p:nvPr/>
          </p:nvSpPr>
          <p:spPr bwMode="auto">
            <a:xfrm>
              <a:off x="611188" y="323850"/>
              <a:ext cx="320675" cy="314325"/>
            </a:xfrm>
            <a:custGeom>
              <a:avLst/>
              <a:gdLst>
                <a:gd name="T0" fmla="*/ 109 w 109"/>
                <a:gd name="T1" fmla="*/ 72 h 107"/>
                <a:gd name="T2" fmla="*/ 65 w 109"/>
                <a:gd name="T3" fmla="*/ 26 h 107"/>
                <a:gd name="T4" fmla="*/ 9 w 109"/>
                <a:gd name="T5" fmla="*/ 0 h 107"/>
                <a:gd name="T6" fmla="*/ 45 w 109"/>
                <a:gd name="T7" fmla="*/ 88 h 107"/>
                <a:gd name="T8" fmla="*/ 109 w 109"/>
                <a:gd name="T9" fmla="*/ 72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9" h="107">
                  <a:moveTo>
                    <a:pt x="109" y="72"/>
                  </a:moveTo>
                  <a:cubicBezTo>
                    <a:pt x="109" y="72"/>
                    <a:pt x="106" y="31"/>
                    <a:pt x="65" y="26"/>
                  </a:cubicBezTo>
                  <a:cubicBezTo>
                    <a:pt x="31" y="21"/>
                    <a:pt x="13" y="20"/>
                    <a:pt x="9" y="0"/>
                  </a:cubicBezTo>
                  <a:cubicBezTo>
                    <a:pt x="9" y="0"/>
                    <a:pt x="0" y="70"/>
                    <a:pt x="45" y="88"/>
                  </a:cubicBezTo>
                  <a:cubicBezTo>
                    <a:pt x="91" y="107"/>
                    <a:pt x="109" y="72"/>
                    <a:pt x="109" y="7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6" name="Freeform 9"/>
            <p:cNvSpPr>
              <a:spLocks noEditPoints="1"/>
            </p:cNvSpPr>
            <p:nvPr/>
          </p:nvSpPr>
          <p:spPr bwMode="auto">
            <a:xfrm>
              <a:off x="273051" y="741363"/>
              <a:ext cx="1193800" cy="1182688"/>
            </a:xfrm>
            <a:custGeom>
              <a:avLst/>
              <a:gdLst>
                <a:gd name="T0" fmla="*/ 248 w 406"/>
                <a:gd name="T1" fmla="*/ 20 h 403"/>
                <a:gd name="T2" fmla="*/ 199 w 406"/>
                <a:gd name="T3" fmla="*/ 2 h 403"/>
                <a:gd name="T4" fmla="*/ 130 w 406"/>
                <a:gd name="T5" fmla="*/ 33 h 403"/>
                <a:gd name="T6" fmla="*/ 109 w 406"/>
                <a:gd name="T7" fmla="*/ 45 h 403"/>
                <a:gd name="T8" fmla="*/ 110 w 406"/>
                <a:gd name="T9" fmla="*/ 46 h 403"/>
                <a:gd name="T10" fmla="*/ 120 w 406"/>
                <a:gd name="T11" fmla="*/ 28 h 403"/>
                <a:gd name="T12" fmla="*/ 84 w 406"/>
                <a:gd name="T13" fmla="*/ 50 h 403"/>
                <a:gd name="T14" fmla="*/ 31 w 406"/>
                <a:gd name="T15" fmla="*/ 258 h 403"/>
                <a:gd name="T16" fmla="*/ 28 w 406"/>
                <a:gd name="T17" fmla="*/ 220 h 403"/>
                <a:gd name="T18" fmla="*/ 58 w 406"/>
                <a:gd name="T19" fmla="*/ 238 h 403"/>
                <a:gd name="T20" fmla="*/ 99 w 406"/>
                <a:gd name="T21" fmla="*/ 228 h 403"/>
                <a:gd name="T22" fmla="*/ 128 w 406"/>
                <a:gd name="T23" fmla="*/ 284 h 403"/>
                <a:gd name="T24" fmla="*/ 141 w 406"/>
                <a:gd name="T25" fmla="*/ 276 h 403"/>
                <a:gd name="T26" fmla="*/ 142 w 406"/>
                <a:gd name="T27" fmla="*/ 233 h 403"/>
                <a:gd name="T28" fmla="*/ 187 w 406"/>
                <a:gd name="T29" fmla="*/ 210 h 403"/>
                <a:gd name="T30" fmla="*/ 191 w 406"/>
                <a:gd name="T31" fmla="*/ 170 h 403"/>
                <a:gd name="T32" fmla="*/ 248 w 406"/>
                <a:gd name="T33" fmla="*/ 127 h 403"/>
                <a:gd name="T34" fmla="*/ 263 w 406"/>
                <a:gd name="T35" fmla="*/ 120 h 403"/>
                <a:gd name="T36" fmla="*/ 286 w 406"/>
                <a:gd name="T37" fmla="*/ 90 h 403"/>
                <a:gd name="T38" fmla="*/ 317 w 406"/>
                <a:gd name="T39" fmla="*/ 101 h 403"/>
                <a:gd name="T40" fmla="*/ 350 w 406"/>
                <a:gd name="T41" fmla="*/ 55 h 403"/>
                <a:gd name="T42" fmla="*/ 349 w 406"/>
                <a:gd name="T43" fmla="*/ 46 h 403"/>
                <a:gd name="T44" fmla="*/ 368 w 406"/>
                <a:gd name="T45" fmla="*/ 70 h 403"/>
                <a:gd name="T46" fmla="*/ 389 w 406"/>
                <a:gd name="T47" fmla="*/ 98 h 403"/>
                <a:gd name="T48" fmla="*/ 395 w 406"/>
                <a:gd name="T49" fmla="*/ 97 h 403"/>
                <a:gd name="T50" fmla="*/ 245 w 406"/>
                <a:gd name="T51" fmla="*/ 173 h 403"/>
                <a:gd name="T52" fmla="*/ 231 w 406"/>
                <a:gd name="T53" fmla="*/ 187 h 403"/>
                <a:gd name="T54" fmla="*/ 254 w 406"/>
                <a:gd name="T55" fmla="*/ 175 h 403"/>
                <a:gd name="T56" fmla="*/ 270 w 406"/>
                <a:gd name="T57" fmla="*/ 151 h 403"/>
                <a:gd name="T58" fmla="*/ 251 w 406"/>
                <a:gd name="T59" fmla="*/ 160 h 403"/>
                <a:gd name="T60" fmla="*/ 185 w 406"/>
                <a:gd name="T61" fmla="*/ 221 h 403"/>
                <a:gd name="T62" fmla="*/ 194 w 406"/>
                <a:gd name="T63" fmla="*/ 238 h 403"/>
                <a:gd name="T64" fmla="*/ 196 w 406"/>
                <a:gd name="T65" fmla="*/ 247 h 403"/>
                <a:gd name="T66" fmla="*/ 194 w 406"/>
                <a:gd name="T67" fmla="*/ 256 h 403"/>
                <a:gd name="T68" fmla="*/ 181 w 406"/>
                <a:gd name="T69" fmla="*/ 282 h 403"/>
                <a:gd name="T70" fmla="*/ 168 w 406"/>
                <a:gd name="T71" fmla="*/ 282 h 403"/>
                <a:gd name="T72" fmla="*/ 185 w 406"/>
                <a:gd name="T73" fmla="*/ 284 h 403"/>
                <a:gd name="T74" fmla="*/ 180 w 406"/>
                <a:gd name="T75" fmla="*/ 308 h 403"/>
                <a:gd name="T76" fmla="*/ 206 w 406"/>
                <a:gd name="T77" fmla="*/ 269 h 403"/>
                <a:gd name="T78" fmla="*/ 207 w 406"/>
                <a:gd name="T79" fmla="*/ 282 h 403"/>
                <a:gd name="T80" fmla="*/ 190 w 406"/>
                <a:gd name="T81" fmla="*/ 298 h 403"/>
                <a:gd name="T82" fmla="*/ 199 w 406"/>
                <a:gd name="T83" fmla="*/ 300 h 403"/>
                <a:gd name="T84" fmla="*/ 212 w 406"/>
                <a:gd name="T85" fmla="*/ 308 h 403"/>
                <a:gd name="T86" fmla="*/ 187 w 406"/>
                <a:gd name="T87" fmla="*/ 306 h 403"/>
                <a:gd name="T88" fmla="*/ 272 w 406"/>
                <a:gd name="T89" fmla="*/ 310 h 403"/>
                <a:gd name="T90" fmla="*/ 236 w 406"/>
                <a:gd name="T91" fmla="*/ 296 h 403"/>
                <a:gd name="T92" fmla="*/ 249 w 406"/>
                <a:gd name="T93" fmla="*/ 309 h 403"/>
                <a:gd name="T94" fmla="*/ 286 w 406"/>
                <a:gd name="T95" fmla="*/ 293 h 403"/>
                <a:gd name="T96" fmla="*/ 288 w 406"/>
                <a:gd name="T97" fmla="*/ 295 h 403"/>
                <a:gd name="T98" fmla="*/ 267 w 406"/>
                <a:gd name="T99" fmla="*/ 346 h 403"/>
                <a:gd name="T100" fmla="*/ 239 w 406"/>
                <a:gd name="T101" fmla="*/ 325 h 403"/>
                <a:gd name="T102" fmla="*/ 200 w 406"/>
                <a:gd name="T103" fmla="*/ 343 h 403"/>
                <a:gd name="T104" fmla="*/ 195 w 406"/>
                <a:gd name="T105" fmla="*/ 374 h 403"/>
                <a:gd name="T106" fmla="*/ 241 w 406"/>
                <a:gd name="T107" fmla="*/ 382 h 403"/>
                <a:gd name="T108" fmla="*/ 271 w 406"/>
                <a:gd name="T109" fmla="*/ 389 h 403"/>
                <a:gd name="T110" fmla="*/ 274 w 406"/>
                <a:gd name="T111" fmla="*/ 391 h 403"/>
                <a:gd name="T112" fmla="*/ 303 w 406"/>
                <a:gd name="T113" fmla="*/ 314 h 403"/>
                <a:gd name="T114" fmla="*/ 312 w 406"/>
                <a:gd name="T115" fmla="*/ 312 h 4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406" h="403">
                  <a:moveTo>
                    <a:pt x="338" y="52"/>
                  </a:moveTo>
                  <a:cubicBezTo>
                    <a:pt x="331" y="45"/>
                    <a:pt x="331" y="45"/>
                    <a:pt x="331" y="45"/>
                  </a:cubicBezTo>
                  <a:cubicBezTo>
                    <a:pt x="311" y="39"/>
                    <a:pt x="311" y="39"/>
                    <a:pt x="311" y="39"/>
                  </a:cubicBezTo>
                  <a:cubicBezTo>
                    <a:pt x="310" y="43"/>
                    <a:pt x="310" y="43"/>
                    <a:pt x="310" y="43"/>
                  </a:cubicBezTo>
                  <a:cubicBezTo>
                    <a:pt x="301" y="39"/>
                    <a:pt x="301" y="39"/>
                    <a:pt x="301" y="39"/>
                  </a:cubicBezTo>
                  <a:cubicBezTo>
                    <a:pt x="296" y="36"/>
                    <a:pt x="296" y="36"/>
                    <a:pt x="296" y="36"/>
                  </a:cubicBezTo>
                  <a:cubicBezTo>
                    <a:pt x="296" y="36"/>
                    <a:pt x="289" y="37"/>
                    <a:pt x="289" y="38"/>
                  </a:cubicBezTo>
                  <a:cubicBezTo>
                    <a:pt x="289" y="39"/>
                    <a:pt x="277" y="30"/>
                    <a:pt x="277" y="30"/>
                  </a:cubicBezTo>
                  <a:cubicBezTo>
                    <a:pt x="268" y="30"/>
                    <a:pt x="268" y="30"/>
                    <a:pt x="268" y="30"/>
                  </a:cubicBezTo>
                  <a:cubicBezTo>
                    <a:pt x="259" y="24"/>
                    <a:pt x="259" y="24"/>
                    <a:pt x="259" y="24"/>
                  </a:cubicBezTo>
                  <a:cubicBezTo>
                    <a:pt x="256" y="25"/>
                    <a:pt x="256" y="25"/>
                    <a:pt x="256" y="25"/>
                  </a:cubicBezTo>
                  <a:cubicBezTo>
                    <a:pt x="248" y="20"/>
                    <a:pt x="248" y="20"/>
                    <a:pt x="248" y="20"/>
                  </a:cubicBezTo>
                  <a:cubicBezTo>
                    <a:pt x="241" y="26"/>
                    <a:pt x="241" y="26"/>
                    <a:pt x="241" y="26"/>
                  </a:cubicBezTo>
                  <a:cubicBezTo>
                    <a:pt x="241" y="28"/>
                    <a:pt x="241" y="28"/>
                    <a:pt x="241" y="28"/>
                  </a:cubicBezTo>
                  <a:cubicBezTo>
                    <a:pt x="231" y="26"/>
                    <a:pt x="231" y="26"/>
                    <a:pt x="231" y="26"/>
                  </a:cubicBezTo>
                  <a:cubicBezTo>
                    <a:pt x="227" y="27"/>
                    <a:pt x="227" y="27"/>
                    <a:pt x="227" y="27"/>
                  </a:cubicBezTo>
                  <a:cubicBezTo>
                    <a:pt x="221" y="20"/>
                    <a:pt x="221" y="20"/>
                    <a:pt x="221" y="20"/>
                  </a:cubicBezTo>
                  <a:cubicBezTo>
                    <a:pt x="208" y="19"/>
                    <a:pt x="208" y="19"/>
                    <a:pt x="208" y="19"/>
                  </a:cubicBezTo>
                  <a:cubicBezTo>
                    <a:pt x="196" y="17"/>
                    <a:pt x="196" y="17"/>
                    <a:pt x="196" y="17"/>
                  </a:cubicBezTo>
                  <a:cubicBezTo>
                    <a:pt x="191" y="13"/>
                    <a:pt x="191" y="13"/>
                    <a:pt x="191" y="13"/>
                  </a:cubicBezTo>
                  <a:cubicBezTo>
                    <a:pt x="183" y="16"/>
                    <a:pt x="183" y="16"/>
                    <a:pt x="183" y="16"/>
                  </a:cubicBezTo>
                  <a:cubicBezTo>
                    <a:pt x="181" y="15"/>
                    <a:pt x="181" y="15"/>
                    <a:pt x="181" y="15"/>
                  </a:cubicBezTo>
                  <a:cubicBezTo>
                    <a:pt x="196" y="9"/>
                    <a:pt x="196" y="9"/>
                    <a:pt x="196" y="9"/>
                  </a:cubicBezTo>
                  <a:cubicBezTo>
                    <a:pt x="199" y="2"/>
                    <a:pt x="199" y="2"/>
                    <a:pt x="199" y="2"/>
                  </a:cubicBezTo>
                  <a:cubicBezTo>
                    <a:pt x="190" y="4"/>
                    <a:pt x="190" y="4"/>
                    <a:pt x="190" y="4"/>
                  </a:cubicBezTo>
                  <a:cubicBezTo>
                    <a:pt x="195" y="0"/>
                    <a:pt x="195" y="0"/>
                    <a:pt x="195" y="0"/>
                  </a:cubicBezTo>
                  <a:cubicBezTo>
                    <a:pt x="185" y="2"/>
                    <a:pt x="185" y="2"/>
                    <a:pt x="185" y="2"/>
                  </a:cubicBezTo>
                  <a:cubicBezTo>
                    <a:pt x="182" y="6"/>
                    <a:pt x="182" y="6"/>
                    <a:pt x="182" y="6"/>
                  </a:cubicBezTo>
                  <a:cubicBezTo>
                    <a:pt x="179" y="10"/>
                    <a:pt x="179" y="10"/>
                    <a:pt x="179" y="10"/>
                  </a:cubicBezTo>
                  <a:cubicBezTo>
                    <a:pt x="176" y="6"/>
                    <a:pt x="176" y="6"/>
                    <a:pt x="176" y="6"/>
                  </a:cubicBezTo>
                  <a:cubicBezTo>
                    <a:pt x="168" y="7"/>
                    <a:pt x="168" y="7"/>
                    <a:pt x="168" y="7"/>
                  </a:cubicBezTo>
                  <a:cubicBezTo>
                    <a:pt x="168" y="7"/>
                    <a:pt x="164" y="12"/>
                    <a:pt x="164" y="12"/>
                  </a:cubicBezTo>
                  <a:cubicBezTo>
                    <a:pt x="163" y="12"/>
                    <a:pt x="155" y="14"/>
                    <a:pt x="154" y="15"/>
                  </a:cubicBezTo>
                  <a:cubicBezTo>
                    <a:pt x="154" y="16"/>
                    <a:pt x="148" y="22"/>
                    <a:pt x="146" y="23"/>
                  </a:cubicBezTo>
                  <a:cubicBezTo>
                    <a:pt x="144" y="24"/>
                    <a:pt x="136" y="25"/>
                    <a:pt x="135" y="27"/>
                  </a:cubicBezTo>
                  <a:cubicBezTo>
                    <a:pt x="134" y="28"/>
                    <a:pt x="131" y="32"/>
                    <a:pt x="130" y="33"/>
                  </a:cubicBezTo>
                  <a:cubicBezTo>
                    <a:pt x="130" y="34"/>
                    <a:pt x="128" y="38"/>
                    <a:pt x="128" y="38"/>
                  </a:cubicBezTo>
                  <a:cubicBezTo>
                    <a:pt x="128" y="39"/>
                    <a:pt x="122" y="44"/>
                    <a:pt x="123" y="41"/>
                  </a:cubicBezTo>
                  <a:cubicBezTo>
                    <a:pt x="124" y="38"/>
                    <a:pt x="127" y="34"/>
                    <a:pt x="127" y="33"/>
                  </a:cubicBezTo>
                  <a:cubicBezTo>
                    <a:pt x="128" y="32"/>
                    <a:pt x="129" y="31"/>
                    <a:pt x="129" y="29"/>
                  </a:cubicBezTo>
                  <a:cubicBezTo>
                    <a:pt x="129" y="28"/>
                    <a:pt x="129" y="26"/>
                    <a:pt x="129" y="26"/>
                  </a:cubicBezTo>
                  <a:cubicBezTo>
                    <a:pt x="130" y="24"/>
                    <a:pt x="130" y="24"/>
                    <a:pt x="130" y="24"/>
                  </a:cubicBezTo>
                  <a:cubicBezTo>
                    <a:pt x="123" y="25"/>
                    <a:pt x="123" y="25"/>
                    <a:pt x="123" y="25"/>
                  </a:cubicBezTo>
                  <a:cubicBezTo>
                    <a:pt x="123" y="25"/>
                    <a:pt x="125" y="26"/>
                    <a:pt x="122" y="29"/>
                  </a:cubicBezTo>
                  <a:cubicBezTo>
                    <a:pt x="120" y="32"/>
                    <a:pt x="116" y="35"/>
                    <a:pt x="116" y="35"/>
                  </a:cubicBezTo>
                  <a:cubicBezTo>
                    <a:pt x="115" y="36"/>
                    <a:pt x="114" y="38"/>
                    <a:pt x="112" y="39"/>
                  </a:cubicBezTo>
                  <a:cubicBezTo>
                    <a:pt x="110" y="41"/>
                    <a:pt x="107" y="43"/>
                    <a:pt x="107" y="43"/>
                  </a:cubicBezTo>
                  <a:cubicBezTo>
                    <a:pt x="109" y="45"/>
                    <a:pt x="109" y="45"/>
                    <a:pt x="109" y="45"/>
                  </a:cubicBezTo>
                  <a:cubicBezTo>
                    <a:pt x="114" y="44"/>
                    <a:pt x="114" y="44"/>
                    <a:pt x="114" y="44"/>
                  </a:cubicBezTo>
                  <a:cubicBezTo>
                    <a:pt x="113" y="46"/>
                    <a:pt x="113" y="46"/>
                    <a:pt x="113" y="46"/>
                  </a:cubicBezTo>
                  <a:cubicBezTo>
                    <a:pt x="113" y="46"/>
                    <a:pt x="112" y="47"/>
                    <a:pt x="112" y="48"/>
                  </a:cubicBezTo>
                  <a:cubicBezTo>
                    <a:pt x="113" y="49"/>
                    <a:pt x="115" y="51"/>
                    <a:pt x="115" y="51"/>
                  </a:cubicBezTo>
                  <a:cubicBezTo>
                    <a:pt x="112" y="53"/>
                    <a:pt x="112" y="53"/>
                    <a:pt x="112" y="53"/>
                  </a:cubicBezTo>
                  <a:cubicBezTo>
                    <a:pt x="112" y="53"/>
                    <a:pt x="108" y="54"/>
                    <a:pt x="108" y="55"/>
                  </a:cubicBezTo>
                  <a:cubicBezTo>
                    <a:pt x="107" y="56"/>
                    <a:pt x="107" y="60"/>
                    <a:pt x="107" y="60"/>
                  </a:cubicBezTo>
                  <a:cubicBezTo>
                    <a:pt x="103" y="56"/>
                    <a:pt x="103" y="56"/>
                    <a:pt x="103" y="56"/>
                  </a:cubicBezTo>
                  <a:cubicBezTo>
                    <a:pt x="103" y="56"/>
                    <a:pt x="103" y="54"/>
                    <a:pt x="105" y="53"/>
                  </a:cubicBezTo>
                  <a:cubicBezTo>
                    <a:pt x="106" y="52"/>
                    <a:pt x="104" y="53"/>
                    <a:pt x="107" y="50"/>
                  </a:cubicBezTo>
                  <a:cubicBezTo>
                    <a:pt x="110" y="48"/>
                    <a:pt x="110" y="48"/>
                    <a:pt x="110" y="48"/>
                  </a:cubicBezTo>
                  <a:cubicBezTo>
                    <a:pt x="110" y="48"/>
                    <a:pt x="111" y="46"/>
                    <a:pt x="110" y="46"/>
                  </a:cubicBezTo>
                  <a:cubicBezTo>
                    <a:pt x="109" y="46"/>
                    <a:pt x="105" y="46"/>
                    <a:pt x="105" y="46"/>
                  </a:cubicBezTo>
                  <a:cubicBezTo>
                    <a:pt x="105" y="46"/>
                    <a:pt x="104" y="49"/>
                    <a:pt x="103" y="50"/>
                  </a:cubicBezTo>
                  <a:cubicBezTo>
                    <a:pt x="102" y="51"/>
                    <a:pt x="99" y="55"/>
                    <a:pt x="99" y="55"/>
                  </a:cubicBezTo>
                  <a:cubicBezTo>
                    <a:pt x="93" y="56"/>
                    <a:pt x="93" y="56"/>
                    <a:pt x="93" y="56"/>
                  </a:cubicBezTo>
                  <a:cubicBezTo>
                    <a:pt x="93" y="55"/>
                    <a:pt x="95" y="54"/>
                    <a:pt x="95" y="53"/>
                  </a:cubicBezTo>
                  <a:cubicBezTo>
                    <a:pt x="96" y="51"/>
                    <a:pt x="99" y="50"/>
                    <a:pt x="100" y="48"/>
                  </a:cubicBezTo>
                  <a:cubicBezTo>
                    <a:pt x="101" y="47"/>
                    <a:pt x="100" y="48"/>
                    <a:pt x="101" y="47"/>
                  </a:cubicBezTo>
                  <a:cubicBezTo>
                    <a:pt x="101" y="45"/>
                    <a:pt x="102" y="43"/>
                    <a:pt x="104" y="42"/>
                  </a:cubicBezTo>
                  <a:cubicBezTo>
                    <a:pt x="105" y="41"/>
                    <a:pt x="108" y="39"/>
                    <a:pt x="108" y="39"/>
                  </a:cubicBezTo>
                  <a:cubicBezTo>
                    <a:pt x="111" y="36"/>
                    <a:pt x="111" y="36"/>
                    <a:pt x="111" y="36"/>
                  </a:cubicBezTo>
                  <a:cubicBezTo>
                    <a:pt x="115" y="33"/>
                    <a:pt x="115" y="33"/>
                    <a:pt x="115" y="33"/>
                  </a:cubicBezTo>
                  <a:cubicBezTo>
                    <a:pt x="120" y="28"/>
                    <a:pt x="120" y="28"/>
                    <a:pt x="120" y="28"/>
                  </a:cubicBezTo>
                  <a:cubicBezTo>
                    <a:pt x="122" y="25"/>
                    <a:pt x="122" y="25"/>
                    <a:pt x="122" y="25"/>
                  </a:cubicBezTo>
                  <a:cubicBezTo>
                    <a:pt x="122" y="25"/>
                    <a:pt x="118" y="27"/>
                    <a:pt x="117" y="27"/>
                  </a:cubicBezTo>
                  <a:cubicBezTo>
                    <a:pt x="116" y="28"/>
                    <a:pt x="111" y="33"/>
                    <a:pt x="111" y="33"/>
                  </a:cubicBezTo>
                  <a:cubicBezTo>
                    <a:pt x="111" y="33"/>
                    <a:pt x="106" y="35"/>
                    <a:pt x="106" y="35"/>
                  </a:cubicBezTo>
                  <a:cubicBezTo>
                    <a:pt x="105" y="36"/>
                    <a:pt x="102" y="40"/>
                    <a:pt x="102" y="40"/>
                  </a:cubicBezTo>
                  <a:cubicBezTo>
                    <a:pt x="99" y="42"/>
                    <a:pt x="99" y="42"/>
                    <a:pt x="99" y="42"/>
                  </a:cubicBezTo>
                  <a:cubicBezTo>
                    <a:pt x="99" y="44"/>
                    <a:pt x="99" y="44"/>
                    <a:pt x="99" y="44"/>
                  </a:cubicBezTo>
                  <a:cubicBezTo>
                    <a:pt x="97" y="41"/>
                    <a:pt x="97" y="41"/>
                    <a:pt x="97" y="41"/>
                  </a:cubicBezTo>
                  <a:cubicBezTo>
                    <a:pt x="93" y="44"/>
                    <a:pt x="93" y="44"/>
                    <a:pt x="93" y="44"/>
                  </a:cubicBezTo>
                  <a:cubicBezTo>
                    <a:pt x="91" y="45"/>
                    <a:pt x="91" y="45"/>
                    <a:pt x="91" y="45"/>
                  </a:cubicBezTo>
                  <a:cubicBezTo>
                    <a:pt x="89" y="47"/>
                    <a:pt x="89" y="47"/>
                    <a:pt x="89" y="47"/>
                  </a:cubicBezTo>
                  <a:cubicBezTo>
                    <a:pt x="84" y="50"/>
                    <a:pt x="84" y="50"/>
                    <a:pt x="84" y="50"/>
                  </a:cubicBezTo>
                  <a:cubicBezTo>
                    <a:pt x="74" y="56"/>
                    <a:pt x="74" y="56"/>
                    <a:pt x="74" y="56"/>
                  </a:cubicBezTo>
                  <a:cubicBezTo>
                    <a:pt x="68" y="61"/>
                    <a:pt x="68" y="61"/>
                    <a:pt x="68" y="61"/>
                  </a:cubicBezTo>
                  <a:cubicBezTo>
                    <a:pt x="68" y="61"/>
                    <a:pt x="31" y="102"/>
                    <a:pt x="21" y="156"/>
                  </a:cubicBezTo>
                  <a:cubicBezTo>
                    <a:pt x="20" y="177"/>
                    <a:pt x="20" y="177"/>
                    <a:pt x="20" y="177"/>
                  </a:cubicBezTo>
                  <a:cubicBezTo>
                    <a:pt x="18" y="176"/>
                    <a:pt x="18" y="176"/>
                    <a:pt x="18" y="176"/>
                  </a:cubicBezTo>
                  <a:cubicBezTo>
                    <a:pt x="19" y="170"/>
                    <a:pt x="0" y="269"/>
                    <a:pt x="78" y="344"/>
                  </a:cubicBezTo>
                  <a:cubicBezTo>
                    <a:pt x="65" y="325"/>
                    <a:pt x="65" y="325"/>
                    <a:pt x="65" y="325"/>
                  </a:cubicBezTo>
                  <a:cubicBezTo>
                    <a:pt x="49" y="302"/>
                    <a:pt x="49" y="302"/>
                    <a:pt x="49" y="302"/>
                  </a:cubicBezTo>
                  <a:cubicBezTo>
                    <a:pt x="35" y="264"/>
                    <a:pt x="35" y="264"/>
                    <a:pt x="35" y="264"/>
                  </a:cubicBezTo>
                  <a:cubicBezTo>
                    <a:pt x="31" y="267"/>
                    <a:pt x="31" y="267"/>
                    <a:pt x="31" y="267"/>
                  </a:cubicBezTo>
                  <a:cubicBezTo>
                    <a:pt x="22" y="237"/>
                    <a:pt x="22" y="237"/>
                    <a:pt x="22" y="237"/>
                  </a:cubicBezTo>
                  <a:cubicBezTo>
                    <a:pt x="31" y="258"/>
                    <a:pt x="31" y="258"/>
                    <a:pt x="31" y="258"/>
                  </a:cubicBezTo>
                  <a:cubicBezTo>
                    <a:pt x="32" y="251"/>
                    <a:pt x="32" y="251"/>
                    <a:pt x="32" y="251"/>
                  </a:cubicBezTo>
                  <a:cubicBezTo>
                    <a:pt x="35" y="249"/>
                    <a:pt x="35" y="249"/>
                    <a:pt x="35" y="249"/>
                  </a:cubicBezTo>
                  <a:cubicBezTo>
                    <a:pt x="36" y="241"/>
                    <a:pt x="36" y="241"/>
                    <a:pt x="36" y="241"/>
                  </a:cubicBezTo>
                  <a:cubicBezTo>
                    <a:pt x="38" y="236"/>
                    <a:pt x="38" y="236"/>
                    <a:pt x="38" y="236"/>
                  </a:cubicBezTo>
                  <a:cubicBezTo>
                    <a:pt x="38" y="231"/>
                    <a:pt x="38" y="231"/>
                    <a:pt x="38" y="231"/>
                  </a:cubicBezTo>
                  <a:cubicBezTo>
                    <a:pt x="28" y="231"/>
                    <a:pt x="28" y="231"/>
                    <a:pt x="28" y="231"/>
                  </a:cubicBezTo>
                  <a:cubicBezTo>
                    <a:pt x="28" y="227"/>
                    <a:pt x="28" y="227"/>
                    <a:pt x="28" y="227"/>
                  </a:cubicBezTo>
                  <a:cubicBezTo>
                    <a:pt x="23" y="221"/>
                    <a:pt x="23" y="221"/>
                    <a:pt x="23" y="221"/>
                  </a:cubicBezTo>
                  <a:cubicBezTo>
                    <a:pt x="20" y="214"/>
                    <a:pt x="20" y="214"/>
                    <a:pt x="20" y="214"/>
                  </a:cubicBezTo>
                  <a:cubicBezTo>
                    <a:pt x="22" y="211"/>
                    <a:pt x="22" y="211"/>
                    <a:pt x="22" y="211"/>
                  </a:cubicBezTo>
                  <a:cubicBezTo>
                    <a:pt x="25" y="217"/>
                    <a:pt x="25" y="217"/>
                    <a:pt x="25" y="217"/>
                  </a:cubicBezTo>
                  <a:cubicBezTo>
                    <a:pt x="28" y="220"/>
                    <a:pt x="28" y="220"/>
                    <a:pt x="28" y="220"/>
                  </a:cubicBezTo>
                  <a:cubicBezTo>
                    <a:pt x="31" y="219"/>
                    <a:pt x="31" y="219"/>
                    <a:pt x="31" y="219"/>
                  </a:cubicBezTo>
                  <a:cubicBezTo>
                    <a:pt x="32" y="222"/>
                    <a:pt x="32" y="222"/>
                    <a:pt x="32" y="222"/>
                  </a:cubicBezTo>
                  <a:cubicBezTo>
                    <a:pt x="35" y="224"/>
                    <a:pt x="35" y="224"/>
                    <a:pt x="35" y="224"/>
                  </a:cubicBezTo>
                  <a:cubicBezTo>
                    <a:pt x="37" y="228"/>
                    <a:pt x="37" y="228"/>
                    <a:pt x="37" y="228"/>
                  </a:cubicBezTo>
                  <a:cubicBezTo>
                    <a:pt x="44" y="223"/>
                    <a:pt x="44" y="223"/>
                    <a:pt x="44" y="223"/>
                  </a:cubicBezTo>
                  <a:cubicBezTo>
                    <a:pt x="50" y="227"/>
                    <a:pt x="50" y="227"/>
                    <a:pt x="50" y="227"/>
                  </a:cubicBezTo>
                  <a:cubicBezTo>
                    <a:pt x="52" y="227"/>
                    <a:pt x="52" y="227"/>
                    <a:pt x="52" y="227"/>
                  </a:cubicBezTo>
                  <a:cubicBezTo>
                    <a:pt x="53" y="231"/>
                    <a:pt x="53" y="231"/>
                    <a:pt x="53" y="231"/>
                  </a:cubicBezTo>
                  <a:cubicBezTo>
                    <a:pt x="53" y="235"/>
                    <a:pt x="53" y="235"/>
                    <a:pt x="53" y="235"/>
                  </a:cubicBezTo>
                  <a:cubicBezTo>
                    <a:pt x="55" y="236"/>
                    <a:pt x="55" y="236"/>
                    <a:pt x="55" y="236"/>
                  </a:cubicBezTo>
                  <a:cubicBezTo>
                    <a:pt x="55" y="236"/>
                    <a:pt x="58" y="231"/>
                    <a:pt x="58" y="232"/>
                  </a:cubicBezTo>
                  <a:cubicBezTo>
                    <a:pt x="58" y="233"/>
                    <a:pt x="58" y="236"/>
                    <a:pt x="58" y="238"/>
                  </a:cubicBezTo>
                  <a:cubicBezTo>
                    <a:pt x="58" y="239"/>
                    <a:pt x="60" y="246"/>
                    <a:pt x="60" y="246"/>
                  </a:cubicBezTo>
                  <a:cubicBezTo>
                    <a:pt x="73" y="267"/>
                    <a:pt x="73" y="267"/>
                    <a:pt x="73" y="267"/>
                  </a:cubicBezTo>
                  <a:cubicBezTo>
                    <a:pt x="73" y="271"/>
                    <a:pt x="73" y="271"/>
                    <a:pt x="73" y="271"/>
                  </a:cubicBezTo>
                  <a:cubicBezTo>
                    <a:pt x="80" y="269"/>
                    <a:pt x="80" y="269"/>
                    <a:pt x="80" y="269"/>
                  </a:cubicBezTo>
                  <a:cubicBezTo>
                    <a:pt x="78" y="266"/>
                    <a:pt x="78" y="266"/>
                    <a:pt x="78" y="266"/>
                  </a:cubicBezTo>
                  <a:cubicBezTo>
                    <a:pt x="80" y="259"/>
                    <a:pt x="80" y="259"/>
                    <a:pt x="80" y="259"/>
                  </a:cubicBezTo>
                  <a:cubicBezTo>
                    <a:pt x="77" y="251"/>
                    <a:pt x="77" y="251"/>
                    <a:pt x="77" y="251"/>
                  </a:cubicBezTo>
                  <a:cubicBezTo>
                    <a:pt x="84" y="243"/>
                    <a:pt x="84" y="243"/>
                    <a:pt x="84" y="243"/>
                  </a:cubicBezTo>
                  <a:cubicBezTo>
                    <a:pt x="91" y="235"/>
                    <a:pt x="91" y="235"/>
                    <a:pt x="91" y="235"/>
                  </a:cubicBezTo>
                  <a:cubicBezTo>
                    <a:pt x="93" y="230"/>
                    <a:pt x="93" y="230"/>
                    <a:pt x="93" y="230"/>
                  </a:cubicBezTo>
                  <a:cubicBezTo>
                    <a:pt x="95" y="230"/>
                    <a:pt x="95" y="230"/>
                    <a:pt x="95" y="230"/>
                  </a:cubicBezTo>
                  <a:cubicBezTo>
                    <a:pt x="99" y="228"/>
                    <a:pt x="99" y="228"/>
                    <a:pt x="99" y="228"/>
                  </a:cubicBezTo>
                  <a:cubicBezTo>
                    <a:pt x="104" y="231"/>
                    <a:pt x="104" y="231"/>
                    <a:pt x="104" y="231"/>
                  </a:cubicBezTo>
                  <a:cubicBezTo>
                    <a:pt x="104" y="231"/>
                    <a:pt x="108" y="240"/>
                    <a:pt x="110" y="242"/>
                  </a:cubicBezTo>
                  <a:cubicBezTo>
                    <a:pt x="112" y="243"/>
                    <a:pt x="111" y="247"/>
                    <a:pt x="112" y="247"/>
                  </a:cubicBezTo>
                  <a:cubicBezTo>
                    <a:pt x="113" y="248"/>
                    <a:pt x="118" y="243"/>
                    <a:pt x="119" y="244"/>
                  </a:cubicBezTo>
                  <a:cubicBezTo>
                    <a:pt x="120" y="245"/>
                    <a:pt x="122" y="252"/>
                    <a:pt x="122" y="252"/>
                  </a:cubicBezTo>
                  <a:cubicBezTo>
                    <a:pt x="124" y="266"/>
                    <a:pt x="124" y="266"/>
                    <a:pt x="124" y="266"/>
                  </a:cubicBezTo>
                  <a:cubicBezTo>
                    <a:pt x="132" y="278"/>
                    <a:pt x="132" y="278"/>
                    <a:pt x="132" y="278"/>
                  </a:cubicBezTo>
                  <a:cubicBezTo>
                    <a:pt x="131" y="279"/>
                    <a:pt x="131" y="279"/>
                    <a:pt x="131" y="279"/>
                  </a:cubicBezTo>
                  <a:cubicBezTo>
                    <a:pt x="126" y="276"/>
                    <a:pt x="126" y="276"/>
                    <a:pt x="126" y="276"/>
                  </a:cubicBezTo>
                  <a:cubicBezTo>
                    <a:pt x="123" y="273"/>
                    <a:pt x="123" y="273"/>
                    <a:pt x="123" y="273"/>
                  </a:cubicBezTo>
                  <a:cubicBezTo>
                    <a:pt x="121" y="276"/>
                    <a:pt x="121" y="276"/>
                    <a:pt x="121" y="276"/>
                  </a:cubicBezTo>
                  <a:cubicBezTo>
                    <a:pt x="128" y="284"/>
                    <a:pt x="128" y="284"/>
                    <a:pt x="128" y="284"/>
                  </a:cubicBezTo>
                  <a:cubicBezTo>
                    <a:pt x="136" y="290"/>
                    <a:pt x="136" y="290"/>
                    <a:pt x="136" y="290"/>
                  </a:cubicBezTo>
                  <a:cubicBezTo>
                    <a:pt x="142" y="299"/>
                    <a:pt x="142" y="299"/>
                    <a:pt x="142" y="299"/>
                  </a:cubicBezTo>
                  <a:cubicBezTo>
                    <a:pt x="153" y="304"/>
                    <a:pt x="153" y="304"/>
                    <a:pt x="153" y="304"/>
                  </a:cubicBezTo>
                  <a:cubicBezTo>
                    <a:pt x="152" y="295"/>
                    <a:pt x="152" y="295"/>
                    <a:pt x="152" y="295"/>
                  </a:cubicBezTo>
                  <a:cubicBezTo>
                    <a:pt x="144" y="288"/>
                    <a:pt x="144" y="288"/>
                    <a:pt x="144" y="288"/>
                  </a:cubicBezTo>
                  <a:cubicBezTo>
                    <a:pt x="133" y="282"/>
                    <a:pt x="133" y="282"/>
                    <a:pt x="133" y="282"/>
                  </a:cubicBezTo>
                  <a:cubicBezTo>
                    <a:pt x="135" y="280"/>
                    <a:pt x="135" y="280"/>
                    <a:pt x="135" y="280"/>
                  </a:cubicBezTo>
                  <a:cubicBezTo>
                    <a:pt x="138" y="282"/>
                    <a:pt x="138" y="282"/>
                    <a:pt x="138" y="282"/>
                  </a:cubicBezTo>
                  <a:cubicBezTo>
                    <a:pt x="144" y="287"/>
                    <a:pt x="144" y="287"/>
                    <a:pt x="144" y="287"/>
                  </a:cubicBezTo>
                  <a:cubicBezTo>
                    <a:pt x="147" y="288"/>
                    <a:pt x="147" y="288"/>
                    <a:pt x="147" y="288"/>
                  </a:cubicBezTo>
                  <a:cubicBezTo>
                    <a:pt x="144" y="281"/>
                    <a:pt x="144" y="281"/>
                    <a:pt x="144" y="281"/>
                  </a:cubicBezTo>
                  <a:cubicBezTo>
                    <a:pt x="141" y="276"/>
                    <a:pt x="141" y="276"/>
                    <a:pt x="141" y="276"/>
                  </a:cubicBezTo>
                  <a:cubicBezTo>
                    <a:pt x="135" y="270"/>
                    <a:pt x="135" y="270"/>
                    <a:pt x="135" y="270"/>
                  </a:cubicBezTo>
                  <a:cubicBezTo>
                    <a:pt x="130" y="268"/>
                    <a:pt x="130" y="268"/>
                    <a:pt x="130" y="268"/>
                  </a:cubicBezTo>
                  <a:cubicBezTo>
                    <a:pt x="130" y="268"/>
                    <a:pt x="127" y="265"/>
                    <a:pt x="127" y="263"/>
                  </a:cubicBezTo>
                  <a:cubicBezTo>
                    <a:pt x="127" y="262"/>
                    <a:pt x="129" y="256"/>
                    <a:pt x="129" y="256"/>
                  </a:cubicBezTo>
                  <a:cubicBezTo>
                    <a:pt x="130" y="251"/>
                    <a:pt x="130" y="251"/>
                    <a:pt x="130" y="251"/>
                  </a:cubicBezTo>
                  <a:cubicBezTo>
                    <a:pt x="135" y="258"/>
                    <a:pt x="135" y="258"/>
                    <a:pt x="135" y="258"/>
                  </a:cubicBezTo>
                  <a:cubicBezTo>
                    <a:pt x="142" y="261"/>
                    <a:pt x="142" y="261"/>
                    <a:pt x="142" y="261"/>
                  </a:cubicBezTo>
                  <a:cubicBezTo>
                    <a:pt x="148" y="255"/>
                    <a:pt x="148" y="255"/>
                    <a:pt x="148" y="255"/>
                  </a:cubicBezTo>
                  <a:cubicBezTo>
                    <a:pt x="150" y="250"/>
                    <a:pt x="150" y="250"/>
                    <a:pt x="150" y="250"/>
                  </a:cubicBezTo>
                  <a:cubicBezTo>
                    <a:pt x="152" y="243"/>
                    <a:pt x="152" y="243"/>
                    <a:pt x="152" y="243"/>
                  </a:cubicBezTo>
                  <a:cubicBezTo>
                    <a:pt x="152" y="243"/>
                    <a:pt x="149" y="241"/>
                    <a:pt x="148" y="240"/>
                  </a:cubicBezTo>
                  <a:cubicBezTo>
                    <a:pt x="147" y="239"/>
                    <a:pt x="142" y="233"/>
                    <a:pt x="142" y="233"/>
                  </a:cubicBezTo>
                  <a:cubicBezTo>
                    <a:pt x="148" y="230"/>
                    <a:pt x="148" y="230"/>
                    <a:pt x="148" y="230"/>
                  </a:cubicBezTo>
                  <a:cubicBezTo>
                    <a:pt x="152" y="229"/>
                    <a:pt x="152" y="229"/>
                    <a:pt x="152" y="229"/>
                  </a:cubicBezTo>
                  <a:cubicBezTo>
                    <a:pt x="155" y="231"/>
                    <a:pt x="155" y="231"/>
                    <a:pt x="155" y="231"/>
                  </a:cubicBezTo>
                  <a:cubicBezTo>
                    <a:pt x="156" y="234"/>
                    <a:pt x="156" y="234"/>
                    <a:pt x="156" y="234"/>
                  </a:cubicBezTo>
                  <a:cubicBezTo>
                    <a:pt x="161" y="230"/>
                    <a:pt x="161" y="230"/>
                    <a:pt x="161" y="230"/>
                  </a:cubicBezTo>
                  <a:cubicBezTo>
                    <a:pt x="164" y="225"/>
                    <a:pt x="164" y="225"/>
                    <a:pt x="164" y="225"/>
                  </a:cubicBezTo>
                  <a:cubicBezTo>
                    <a:pt x="167" y="223"/>
                    <a:pt x="167" y="223"/>
                    <a:pt x="167" y="223"/>
                  </a:cubicBezTo>
                  <a:cubicBezTo>
                    <a:pt x="170" y="223"/>
                    <a:pt x="170" y="223"/>
                    <a:pt x="170" y="223"/>
                  </a:cubicBezTo>
                  <a:cubicBezTo>
                    <a:pt x="178" y="219"/>
                    <a:pt x="178" y="219"/>
                    <a:pt x="178" y="219"/>
                  </a:cubicBezTo>
                  <a:cubicBezTo>
                    <a:pt x="178" y="216"/>
                    <a:pt x="178" y="216"/>
                    <a:pt x="178" y="216"/>
                  </a:cubicBezTo>
                  <a:cubicBezTo>
                    <a:pt x="182" y="213"/>
                    <a:pt x="182" y="213"/>
                    <a:pt x="182" y="213"/>
                  </a:cubicBezTo>
                  <a:cubicBezTo>
                    <a:pt x="187" y="210"/>
                    <a:pt x="187" y="210"/>
                    <a:pt x="187" y="210"/>
                  </a:cubicBezTo>
                  <a:cubicBezTo>
                    <a:pt x="187" y="210"/>
                    <a:pt x="188" y="208"/>
                    <a:pt x="188" y="205"/>
                  </a:cubicBezTo>
                  <a:cubicBezTo>
                    <a:pt x="188" y="202"/>
                    <a:pt x="188" y="198"/>
                    <a:pt x="188" y="198"/>
                  </a:cubicBezTo>
                  <a:cubicBezTo>
                    <a:pt x="188" y="198"/>
                    <a:pt x="188" y="195"/>
                    <a:pt x="189" y="194"/>
                  </a:cubicBezTo>
                  <a:cubicBezTo>
                    <a:pt x="190" y="193"/>
                    <a:pt x="190" y="190"/>
                    <a:pt x="190" y="189"/>
                  </a:cubicBezTo>
                  <a:cubicBezTo>
                    <a:pt x="190" y="189"/>
                    <a:pt x="187" y="185"/>
                    <a:pt x="187" y="185"/>
                  </a:cubicBezTo>
                  <a:cubicBezTo>
                    <a:pt x="186" y="181"/>
                    <a:pt x="186" y="181"/>
                    <a:pt x="186" y="181"/>
                  </a:cubicBezTo>
                  <a:cubicBezTo>
                    <a:pt x="186" y="181"/>
                    <a:pt x="188" y="180"/>
                    <a:pt x="186" y="179"/>
                  </a:cubicBezTo>
                  <a:cubicBezTo>
                    <a:pt x="185" y="177"/>
                    <a:pt x="179" y="174"/>
                    <a:pt x="179" y="174"/>
                  </a:cubicBezTo>
                  <a:cubicBezTo>
                    <a:pt x="181" y="169"/>
                    <a:pt x="181" y="169"/>
                    <a:pt x="181" y="169"/>
                  </a:cubicBezTo>
                  <a:cubicBezTo>
                    <a:pt x="182" y="168"/>
                    <a:pt x="182" y="168"/>
                    <a:pt x="182" y="168"/>
                  </a:cubicBezTo>
                  <a:cubicBezTo>
                    <a:pt x="187" y="167"/>
                    <a:pt x="187" y="167"/>
                    <a:pt x="187" y="167"/>
                  </a:cubicBezTo>
                  <a:cubicBezTo>
                    <a:pt x="187" y="167"/>
                    <a:pt x="191" y="170"/>
                    <a:pt x="191" y="170"/>
                  </a:cubicBezTo>
                  <a:cubicBezTo>
                    <a:pt x="191" y="171"/>
                    <a:pt x="194" y="175"/>
                    <a:pt x="195" y="174"/>
                  </a:cubicBezTo>
                  <a:cubicBezTo>
                    <a:pt x="195" y="173"/>
                    <a:pt x="200" y="168"/>
                    <a:pt x="200" y="168"/>
                  </a:cubicBezTo>
                  <a:cubicBezTo>
                    <a:pt x="205" y="173"/>
                    <a:pt x="205" y="173"/>
                    <a:pt x="205" y="173"/>
                  </a:cubicBezTo>
                  <a:cubicBezTo>
                    <a:pt x="205" y="173"/>
                    <a:pt x="206" y="172"/>
                    <a:pt x="205" y="177"/>
                  </a:cubicBezTo>
                  <a:cubicBezTo>
                    <a:pt x="205" y="181"/>
                    <a:pt x="205" y="183"/>
                    <a:pt x="205" y="183"/>
                  </a:cubicBezTo>
                  <a:cubicBezTo>
                    <a:pt x="205" y="183"/>
                    <a:pt x="216" y="181"/>
                    <a:pt x="217" y="179"/>
                  </a:cubicBezTo>
                  <a:cubicBezTo>
                    <a:pt x="217" y="177"/>
                    <a:pt x="219" y="165"/>
                    <a:pt x="219" y="165"/>
                  </a:cubicBezTo>
                  <a:cubicBezTo>
                    <a:pt x="216" y="160"/>
                    <a:pt x="216" y="160"/>
                    <a:pt x="216" y="160"/>
                  </a:cubicBezTo>
                  <a:cubicBezTo>
                    <a:pt x="227" y="149"/>
                    <a:pt x="227" y="149"/>
                    <a:pt x="227" y="149"/>
                  </a:cubicBezTo>
                  <a:cubicBezTo>
                    <a:pt x="234" y="146"/>
                    <a:pt x="234" y="146"/>
                    <a:pt x="234" y="146"/>
                  </a:cubicBezTo>
                  <a:cubicBezTo>
                    <a:pt x="234" y="146"/>
                    <a:pt x="236" y="152"/>
                    <a:pt x="239" y="147"/>
                  </a:cubicBezTo>
                  <a:cubicBezTo>
                    <a:pt x="243" y="141"/>
                    <a:pt x="246" y="131"/>
                    <a:pt x="248" y="127"/>
                  </a:cubicBezTo>
                  <a:cubicBezTo>
                    <a:pt x="250" y="123"/>
                    <a:pt x="257" y="115"/>
                    <a:pt x="257" y="114"/>
                  </a:cubicBezTo>
                  <a:cubicBezTo>
                    <a:pt x="257" y="114"/>
                    <a:pt x="257" y="112"/>
                    <a:pt x="258" y="111"/>
                  </a:cubicBezTo>
                  <a:cubicBezTo>
                    <a:pt x="258" y="113"/>
                    <a:pt x="259" y="116"/>
                    <a:pt x="259" y="117"/>
                  </a:cubicBezTo>
                  <a:cubicBezTo>
                    <a:pt x="259" y="118"/>
                    <a:pt x="258" y="126"/>
                    <a:pt x="258" y="126"/>
                  </a:cubicBezTo>
                  <a:cubicBezTo>
                    <a:pt x="258" y="126"/>
                    <a:pt x="258" y="132"/>
                    <a:pt x="258" y="132"/>
                  </a:cubicBezTo>
                  <a:cubicBezTo>
                    <a:pt x="258" y="133"/>
                    <a:pt x="256" y="138"/>
                    <a:pt x="256" y="138"/>
                  </a:cubicBezTo>
                  <a:cubicBezTo>
                    <a:pt x="256" y="138"/>
                    <a:pt x="261" y="139"/>
                    <a:pt x="261" y="139"/>
                  </a:cubicBezTo>
                  <a:cubicBezTo>
                    <a:pt x="262" y="139"/>
                    <a:pt x="269" y="142"/>
                    <a:pt x="267" y="138"/>
                  </a:cubicBezTo>
                  <a:cubicBezTo>
                    <a:pt x="265" y="135"/>
                    <a:pt x="264" y="133"/>
                    <a:pt x="264" y="133"/>
                  </a:cubicBezTo>
                  <a:cubicBezTo>
                    <a:pt x="264" y="133"/>
                    <a:pt x="260" y="131"/>
                    <a:pt x="261" y="129"/>
                  </a:cubicBezTo>
                  <a:cubicBezTo>
                    <a:pt x="262" y="127"/>
                    <a:pt x="263" y="126"/>
                    <a:pt x="263" y="124"/>
                  </a:cubicBezTo>
                  <a:cubicBezTo>
                    <a:pt x="263" y="121"/>
                    <a:pt x="264" y="122"/>
                    <a:pt x="263" y="120"/>
                  </a:cubicBezTo>
                  <a:cubicBezTo>
                    <a:pt x="262" y="118"/>
                    <a:pt x="261" y="119"/>
                    <a:pt x="261" y="115"/>
                  </a:cubicBezTo>
                  <a:cubicBezTo>
                    <a:pt x="260" y="111"/>
                    <a:pt x="261" y="109"/>
                    <a:pt x="261" y="109"/>
                  </a:cubicBezTo>
                  <a:cubicBezTo>
                    <a:pt x="261" y="106"/>
                    <a:pt x="261" y="106"/>
                    <a:pt x="261" y="106"/>
                  </a:cubicBezTo>
                  <a:cubicBezTo>
                    <a:pt x="258" y="107"/>
                    <a:pt x="258" y="107"/>
                    <a:pt x="258" y="107"/>
                  </a:cubicBezTo>
                  <a:cubicBezTo>
                    <a:pt x="248" y="103"/>
                    <a:pt x="248" y="103"/>
                    <a:pt x="248" y="103"/>
                  </a:cubicBezTo>
                  <a:cubicBezTo>
                    <a:pt x="248" y="103"/>
                    <a:pt x="235" y="107"/>
                    <a:pt x="237" y="106"/>
                  </a:cubicBezTo>
                  <a:cubicBezTo>
                    <a:pt x="238" y="106"/>
                    <a:pt x="248" y="97"/>
                    <a:pt x="248" y="97"/>
                  </a:cubicBezTo>
                  <a:cubicBezTo>
                    <a:pt x="248" y="97"/>
                    <a:pt x="256" y="89"/>
                    <a:pt x="257" y="89"/>
                  </a:cubicBezTo>
                  <a:cubicBezTo>
                    <a:pt x="257" y="88"/>
                    <a:pt x="261" y="87"/>
                    <a:pt x="262" y="87"/>
                  </a:cubicBezTo>
                  <a:cubicBezTo>
                    <a:pt x="264" y="87"/>
                    <a:pt x="273" y="88"/>
                    <a:pt x="273" y="88"/>
                  </a:cubicBezTo>
                  <a:cubicBezTo>
                    <a:pt x="276" y="88"/>
                    <a:pt x="276" y="88"/>
                    <a:pt x="276" y="88"/>
                  </a:cubicBezTo>
                  <a:cubicBezTo>
                    <a:pt x="286" y="90"/>
                    <a:pt x="286" y="90"/>
                    <a:pt x="286" y="90"/>
                  </a:cubicBezTo>
                  <a:cubicBezTo>
                    <a:pt x="291" y="87"/>
                    <a:pt x="291" y="87"/>
                    <a:pt x="291" y="87"/>
                  </a:cubicBezTo>
                  <a:cubicBezTo>
                    <a:pt x="291" y="87"/>
                    <a:pt x="294" y="85"/>
                    <a:pt x="294" y="84"/>
                  </a:cubicBezTo>
                  <a:cubicBezTo>
                    <a:pt x="294" y="83"/>
                    <a:pt x="296" y="81"/>
                    <a:pt x="297" y="80"/>
                  </a:cubicBezTo>
                  <a:cubicBezTo>
                    <a:pt x="298" y="79"/>
                    <a:pt x="308" y="76"/>
                    <a:pt x="308" y="76"/>
                  </a:cubicBezTo>
                  <a:cubicBezTo>
                    <a:pt x="309" y="82"/>
                    <a:pt x="309" y="82"/>
                    <a:pt x="309" y="82"/>
                  </a:cubicBezTo>
                  <a:cubicBezTo>
                    <a:pt x="305" y="89"/>
                    <a:pt x="305" y="89"/>
                    <a:pt x="305" y="89"/>
                  </a:cubicBezTo>
                  <a:cubicBezTo>
                    <a:pt x="302" y="92"/>
                    <a:pt x="302" y="92"/>
                    <a:pt x="302" y="92"/>
                  </a:cubicBezTo>
                  <a:cubicBezTo>
                    <a:pt x="302" y="92"/>
                    <a:pt x="292" y="99"/>
                    <a:pt x="292" y="100"/>
                  </a:cubicBezTo>
                  <a:cubicBezTo>
                    <a:pt x="293" y="102"/>
                    <a:pt x="300" y="108"/>
                    <a:pt x="300" y="108"/>
                  </a:cubicBezTo>
                  <a:cubicBezTo>
                    <a:pt x="300" y="108"/>
                    <a:pt x="300" y="116"/>
                    <a:pt x="302" y="119"/>
                  </a:cubicBezTo>
                  <a:cubicBezTo>
                    <a:pt x="304" y="121"/>
                    <a:pt x="309" y="124"/>
                    <a:pt x="309" y="124"/>
                  </a:cubicBezTo>
                  <a:cubicBezTo>
                    <a:pt x="317" y="101"/>
                    <a:pt x="317" y="101"/>
                    <a:pt x="317" y="101"/>
                  </a:cubicBezTo>
                  <a:cubicBezTo>
                    <a:pt x="317" y="101"/>
                    <a:pt x="315" y="91"/>
                    <a:pt x="315" y="91"/>
                  </a:cubicBezTo>
                  <a:cubicBezTo>
                    <a:pt x="315" y="90"/>
                    <a:pt x="325" y="82"/>
                    <a:pt x="325" y="82"/>
                  </a:cubicBezTo>
                  <a:cubicBezTo>
                    <a:pt x="341" y="78"/>
                    <a:pt x="341" y="78"/>
                    <a:pt x="341" y="78"/>
                  </a:cubicBezTo>
                  <a:cubicBezTo>
                    <a:pt x="343" y="74"/>
                    <a:pt x="343" y="74"/>
                    <a:pt x="343" y="74"/>
                  </a:cubicBezTo>
                  <a:cubicBezTo>
                    <a:pt x="341" y="68"/>
                    <a:pt x="341" y="68"/>
                    <a:pt x="341" y="68"/>
                  </a:cubicBezTo>
                  <a:cubicBezTo>
                    <a:pt x="334" y="63"/>
                    <a:pt x="334" y="63"/>
                    <a:pt x="334" y="63"/>
                  </a:cubicBezTo>
                  <a:cubicBezTo>
                    <a:pt x="339" y="61"/>
                    <a:pt x="339" y="61"/>
                    <a:pt x="339" y="61"/>
                  </a:cubicBezTo>
                  <a:cubicBezTo>
                    <a:pt x="339" y="61"/>
                    <a:pt x="344" y="61"/>
                    <a:pt x="344" y="62"/>
                  </a:cubicBezTo>
                  <a:cubicBezTo>
                    <a:pt x="344" y="62"/>
                    <a:pt x="351" y="66"/>
                    <a:pt x="351" y="66"/>
                  </a:cubicBezTo>
                  <a:cubicBezTo>
                    <a:pt x="351" y="66"/>
                    <a:pt x="354" y="67"/>
                    <a:pt x="354" y="66"/>
                  </a:cubicBezTo>
                  <a:cubicBezTo>
                    <a:pt x="354" y="65"/>
                    <a:pt x="354" y="59"/>
                    <a:pt x="354" y="59"/>
                  </a:cubicBezTo>
                  <a:cubicBezTo>
                    <a:pt x="350" y="55"/>
                    <a:pt x="350" y="55"/>
                    <a:pt x="350" y="55"/>
                  </a:cubicBezTo>
                  <a:lnTo>
                    <a:pt x="338" y="52"/>
                  </a:lnTo>
                  <a:close/>
                  <a:moveTo>
                    <a:pt x="406" y="101"/>
                  </a:moveTo>
                  <a:cubicBezTo>
                    <a:pt x="406" y="101"/>
                    <a:pt x="399" y="86"/>
                    <a:pt x="388" y="73"/>
                  </a:cubicBezTo>
                  <a:cubicBezTo>
                    <a:pt x="377" y="59"/>
                    <a:pt x="360" y="43"/>
                    <a:pt x="360" y="43"/>
                  </a:cubicBezTo>
                  <a:cubicBezTo>
                    <a:pt x="359" y="42"/>
                    <a:pt x="359" y="42"/>
                    <a:pt x="359" y="42"/>
                  </a:cubicBezTo>
                  <a:cubicBezTo>
                    <a:pt x="357" y="42"/>
                    <a:pt x="357" y="42"/>
                    <a:pt x="357" y="42"/>
                  </a:cubicBezTo>
                  <a:cubicBezTo>
                    <a:pt x="354" y="38"/>
                    <a:pt x="354" y="38"/>
                    <a:pt x="354" y="38"/>
                  </a:cubicBezTo>
                  <a:cubicBezTo>
                    <a:pt x="350" y="38"/>
                    <a:pt x="350" y="38"/>
                    <a:pt x="350" y="38"/>
                  </a:cubicBezTo>
                  <a:cubicBezTo>
                    <a:pt x="351" y="41"/>
                    <a:pt x="351" y="41"/>
                    <a:pt x="351" y="41"/>
                  </a:cubicBezTo>
                  <a:cubicBezTo>
                    <a:pt x="353" y="44"/>
                    <a:pt x="353" y="44"/>
                    <a:pt x="353" y="44"/>
                  </a:cubicBezTo>
                  <a:cubicBezTo>
                    <a:pt x="352" y="44"/>
                    <a:pt x="352" y="44"/>
                    <a:pt x="352" y="44"/>
                  </a:cubicBezTo>
                  <a:cubicBezTo>
                    <a:pt x="349" y="46"/>
                    <a:pt x="349" y="46"/>
                    <a:pt x="349" y="46"/>
                  </a:cubicBezTo>
                  <a:cubicBezTo>
                    <a:pt x="349" y="47"/>
                    <a:pt x="349" y="47"/>
                    <a:pt x="349" y="47"/>
                  </a:cubicBezTo>
                  <a:cubicBezTo>
                    <a:pt x="353" y="50"/>
                    <a:pt x="353" y="50"/>
                    <a:pt x="353" y="50"/>
                  </a:cubicBezTo>
                  <a:cubicBezTo>
                    <a:pt x="356" y="52"/>
                    <a:pt x="356" y="52"/>
                    <a:pt x="356" y="52"/>
                  </a:cubicBezTo>
                  <a:cubicBezTo>
                    <a:pt x="361" y="55"/>
                    <a:pt x="361" y="55"/>
                    <a:pt x="361" y="55"/>
                  </a:cubicBezTo>
                  <a:cubicBezTo>
                    <a:pt x="364" y="57"/>
                    <a:pt x="364" y="57"/>
                    <a:pt x="364" y="57"/>
                  </a:cubicBezTo>
                  <a:cubicBezTo>
                    <a:pt x="366" y="60"/>
                    <a:pt x="366" y="60"/>
                    <a:pt x="366" y="60"/>
                  </a:cubicBezTo>
                  <a:cubicBezTo>
                    <a:pt x="368" y="62"/>
                    <a:pt x="368" y="62"/>
                    <a:pt x="368" y="62"/>
                  </a:cubicBezTo>
                  <a:cubicBezTo>
                    <a:pt x="365" y="61"/>
                    <a:pt x="365" y="61"/>
                    <a:pt x="365" y="61"/>
                  </a:cubicBezTo>
                  <a:cubicBezTo>
                    <a:pt x="364" y="59"/>
                    <a:pt x="364" y="59"/>
                    <a:pt x="364" y="59"/>
                  </a:cubicBezTo>
                  <a:cubicBezTo>
                    <a:pt x="361" y="61"/>
                    <a:pt x="361" y="61"/>
                    <a:pt x="361" y="61"/>
                  </a:cubicBezTo>
                  <a:cubicBezTo>
                    <a:pt x="363" y="65"/>
                    <a:pt x="363" y="65"/>
                    <a:pt x="363" y="65"/>
                  </a:cubicBezTo>
                  <a:cubicBezTo>
                    <a:pt x="363" y="65"/>
                    <a:pt x="367" y="69"/>
                    <a:pt x="368" y="70"/>
                  </a:cubicBezTo>
                  <a:cubicBezTo>
                    <a:pt x="369" y="71"/>
                    <a:pt x="370" y="72"/>
                    <a:pt x="370" y="72"/>
                  </a:cubicBezTo>
                  <a:cubicBezTo>
                    <a:pt x="370" y="72"/>
                    <a:pt x="372" y="70"/>
                    <a:pt x="373" y="70"/>
                  </a:cubicBezTo>
                  <a:cubicBezTo>
                    <a:pt x="374" y="69"/>
                    <a:pt x="375" y="71"/>
                    <a:pt x="375" y="71"/>
                  </a:cubicBezTo>
                  <a:cubicBezTo>
                    <a:pt x="377" y="72"/>
                    <a:pt x="377" y="72"/>
                    <a:pt x="377" y="72"/>
                  </a:cubicBezTo>
                  <a:cubicBezTo>
                    <a:pt x="376" y="73"/>
                    <a:pt x="376" y="73"/>
                    <a:pt x="376" y="73"/>
                  </a:cubicBezTo>
                  <a:cubicBezTo>
                    <a:pt x="376" y="73"/>
                    <a:pt x="377" y="76"/>
                    <a:pt x="377" y="77"/>
                  </a:cubicBezTo>
                  <a:cubicBezTo>
                    <a:pt x="377" y="78"/>
                    <a:pt x="375" y="80"/>
                    <a:pt x="375" y="81"/>
                  </a:cubicBezTo>
                  <a:cubicBezTo>
                    <a:pt x="375" y="82"/>
                    <a:pt x="376" y="84"/>
                    <a:pt x="376" y="85"/>
                  </a:cubicBezTo>
                  <a:cubicBezTo>
                    <a:pt x="376" y="86"/>
                    <a:pt x="380" y="89"/>
                    <a:pt x="380" y="89"/>
                  </a:cubicBezTo>
                  <a:cubicBezTo>
                    <a:pt x="380" y="89"/>
                    <a:pt x="383" y="91"/>
                    <a:pt x="383" y="92"/>
                  </a:cubicBezTo>
                  <a:cubicBezTo>
                    <a:pt x="383" y="93"/>
                    <a:pt x="384" y="96"/>
                    <a:pt x="384" y="96"/>
                  </a:cubicBezTo>
                  <a:cubicBezTo>
                    <a:pt x="389" y="98"/>
                    <a:pt x="389" y="98"/>
                    <a:pt x="389" y="98"/>
                  </a:cubicBezTo>
                  <a:cubicBezTo>
                    <a:pt x="393" y="102"/>
                    <a:pt x="393" y="102"/>
                    <a:pt x="393" y="102"/>
                  </a:cubicBezTo>
                  <a:cubicBezTo>
                    <a:pt x="394" y="100"/>
                    <a:pt x="394" y="100"/>
                    <a:pt x="394" y="100"/>
                  </a:cubicBezTo>
                  <a:cubicBezTo>
                    <a:pt x="396" y="101"/>
                    <a:pt x="396" y="101"/>
                    <a:pt x="396" y="101"/>
                  </a:cubicBezTo>
                  <a:cubicBezTo>
                    <a:pt x="397" y="104"/>
                    <a:pt x="397" y="104"/>
                    <a:pt x="397" y="104"/>
                  </a:cubicBezTo>
                  <a:cubicBezTo>
                    <a:pt x="396" y="108"/>
                    <a:pt x="396" y="108"/>
                    <a:pt x="396" y="108"/>
                  </a:cubicBezTo>
                  <a:cubicBezTo>
                    <a:pt x="395" y="114"/>
                    <a:pt x="395" y="114"/>
                    <a:pt x="395" y="114"/>
                  </a:cubicBezTo>
                  <a:cubicBezTo>
                    <a:pt x="395" y="117"/>
                    <a:pt x="395" y="117"/>
                    <a:pt x="395" y="117"/>
                  </a:cubicBezTo>
                  <a:cubicBezTo>
                    <a:pt x="395" y="117"/>
                    <a:pt x="398" y="114"/>
                    <a:pt x="398" y="113"/>
                  </a:cubicBezTo>
                  <a:cubicBezTo>
                    <a:pt x="398" y="113"/>
                    <a:pt x="399" y="108"/>
                    <a:pt x="399" y="107"/>
                  </a:cubicBezTo>
                  <a:cubicBezTo>
                    <a:pt x="399" y="106"/>
                    <a:pt x="399" y="102"/>
                    <a:pt x="399" y="102"/>
                  </a:cubicBezTo>
                  <a:cubicBezTo>
                    <a:pt x="398" y="99"/>
                    <a:pt x="398" y="99"/>
                    <a:pt x="398" y="99"/>
                  </a:cubicBezTo>
                  <a:cubicBezTo>
                    <a:pt x="398" y="99"/>
                    <a:pt x="395" y="97"/>
                    <a:pt x="395" y="97"/>
                  </a:cubicBezTo>
                  <a:cubicBezTo>
                    <a:pt x="395" y="96"/>
                    <a:pt x="394" y="94"/>
                    <a:pt x="394" y="93"/>
                  </a:cubicBezTo>
                  <a:cubicBezTo>
                    <a:pt x="394" y="92"/>
                    <a:pt x="397" y="89"/>
                    <a:pt x="397" y="89"/>
                  </a:cubicBezTo>
                  <a:cubicBezTo>
                    <a:pt x="398" y="93"/>
                    <a:pt x="398" y="93"/>
                    <a:pt x="398" y="93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6"/>
                    <a:pt x="401" y="95"/>
                    <a:pt x="401" y="94"/>
                  </a:cubicBezTo>
                  <a:cubicBezTo>
                    <a:pt x="401" y="94"/>
                    <a:pt x="406" y="101"/>
                    <a:pt x="406" y="101"/>
                  </a:cubicBezTo>
                  <a:close/>
                  <a:moveTo>
                    <a:pt x="402" y="99"/>
                  </a:moveTo>
                  <a:cubicBezTo>
                    <a:pt x="404" y="101"/>
                    <a:pt x="404" y="101"/>
                    <a:pt x="404" y="101"/>
                  </a:cubicBezTo>
                  <a:cubicBezTo>
                    <a:pt x="401" y="97"/>
                    <a:pt x="401" y="97"/>
                    <a:pt x="401" y="97"/>
                  </a:cubicBezTo>
                  <a:cubicBezTo>
                    <a:pt x="401" y="98"/>
                    <a:pt x="402" y="99"/>
                    <a:pt x="402" y="99"/>
                  </a:cubicBezTo>
                  <a:close/>
                  <a:moveTo>
                    <a:pt x="250" y="171"/>
                  </a:moveTo>
                  <a:cubicBezTo>
                    <a:pt x="248" y="172"/>
                    <a:pt x="245" y="173"/>
                    <a:pt x="245" y="173"/>
                  </a:cubicBezTo>
                  <a:cubicBezTo>
                    <a:pt x="245" y="173"/>
                    <a:pt x="242" y="173"/>
                    <a:pt x="242" y="174"/>
                  </a:cubicBezTo>
                  <a:cubicBezTo>
                    <a:pt x="241" y="175"/>
                    <a:pt x="241" y="175"/>
                    <a:pt x="238" y="176"/>
                  </a:cubicBezTo>
                  <a:cubicBezTo>
                    <a:pt x="236" y="178"/>
                    <a:pt x="237" y="176"/>
                    <a:pt x="236" y="178"/>
                  </a:cubicBezTo>
                  <a:cubicBezTo>
                    <a:pt x="235" y="180"/>
                    <a:pt x="236" y="181"/>
                    <a:pt x="233" y="181"/>
                  </a:cubicBezTo>
                  <a:cubicBezTo>
                    <a:pt x="231" y="181"/>
                    <a:pt x="229" y="181"/>
                    <a:pt x="227" y="181"/>
                  </a:cubicBezTo>
                  <a:cubicBezTo>
                    <a:pt x="225" y="181"/>
                    <a:pt x="225" y="180"/>
                    <a:pt x="224" y="181"/>
                  </a:cubicBezTo>
                  <a:cubicBezTo>
                    <a:pt x="222" y="183"/>
                    <a:pt x="221" y="183"/>
                    <a:pt x="220" y="184"/>
                  </a:cubicBezTo>
                  <a:cubicBezTo>
                    <a:pt x="220" y="185"/>
                    <a:pt x="220" y="185"/>
                    <a:pt x="221" y="185"/>
                  </a:cubicBezTo>
                  <a:cubicBezTo>
                    <a:pt x="221" y="185"/>
                    <a:pt x="226" y="186"/>
                    <a:pt x="227" y="186"/>
                  </a:cubicBezTo>
                  <a:cubicBezTo>
                    <a:pt x="227" y="188"/>
                    <a:pt x="227" y="188"/>
                    <a:pt x="227" y="188"/>
                  </a:cubicBezTo>
                  <a:cubicBezTo>
                    <a:pt x="229" y="188"/>
                    <a:pt x="229" y="188"/>
                    <a:pt x="229" y="188"/>
                  </a:cubicBezTo>
                  <a:cubicBezTo>
                    <a:pt x="229" y="188"/>
                    <a:pt x="231" y="188"/>
                    <a:pt x="231" y="187"/>
                  </a:cubicBezTo>
                  <a:cubicBezTo>
                    <a:pt x="231" y="186"/>
                    <a:pt x="231" y="186"/>
                    <a:pt x="231" y="186"/>
                  </a:cubicBezTo>
                  <a:cubicBezTo>
                    <a:pt x="228" y="186"/>
                    <a:pt x="228" y="186"/>
                    <a:pt x="228" y="186"/>
                  </a:cubicBezTo>
                  <a:cubicBezTo>
                    <a:pt x="228" y="186"/>
                    <a:pt x="229" y="185"/>
                    <a:pt x="232" y="185"/>
                  </a:cubicBezTo>
                  <a:cubicBezTo>
                    <a:pt x="236" y="184"/>
                    <a:pt x="237" y="183"/>
                    <a:pt x="237" y="183"/>
                  </a:cubicBezTo>
                  <a:cubicBezTo>
                    <a:pt x="234" y="186"/>
                    <a:pt x="234" y="186"/>
                    <a:pt x="234" y="186"/>
                  </a:cubicBezTo>
                  <a:cubicBezTo>
                    <a:pt x="234" y="186"/>
                    <a:pt x="237" y="187"/>
                    <a:pt x="239" y="187"/>
                  </a:cubicBezTo>
                  <a:cubicBezTo>
                    <a:pt x="240" y="186"/>
                    <a:pt x="240" y="186"/>
                    <a:pt x="243" y="184"/>
                  </a:cubicBezTo>
                  <a:cubicBezTo>
                    <a:pt x="246" y="183"/>
                    <a:pt x="246" y="183"/>
                    <a:pt x="247" y="182"/>
                  </a:cubicBezTo>
                  <a:cubicBezTo>
                    <a:pt x="248" y="182"/>
                    <a:pt x="249" y="184"/>
                    <a:pt x="249" y="184"/>
                  </a:cubicBezTo>
                  <a:cubicBezTo>
                    <a:pt x="250" y="184"/>
                    <a:pt x="252" y="184"/>
                    <a:pt x="253" y="182"/>
                  </a:cubicBezTo>
                  <a:cubicBezTo>
                    <a:pt x="254" y="180"/>
                    <a:pt x="254" y="178"/>
                    <a:pt x="254" y="177"/>
                  </a:cubicBezTo>
                  <a:cubicBezTo>
                    <a:pt x="254" y="176"/>
                    <a:pt x="255" y="177"/>
                    <a:pt x="254" y="175"/>
                  </a:cubicBezTo>
                  <a:cubicBezTo>
                    <a:pt x="254" y="174"/>
                    <a:pt x="253" y="174"/>
                    <a:pt x="254" y="173"/>
                  </a:cubicBezTo>
                  <a:cubicBezTo>
                    <a:pt x="255" y="172"/>
                    <a:pt x="256" y="172"/>
                    <a:pt x="256" y="171"/>
                  </a:cubicBezTo>
                  <a:cubicBezTo>
                    <a:pt x="256" y="169"/>
                    <a:pt x="256" y="169"/>
                    <a:pt x="257" y="168"/>
                  </a:cubicBezTo>
                  <a:cubicBezTo>
                    <a:pt x="257" y="166"/>
                    <a:pt x="257" y="166"/>
                    <a:pt x="257" y="164"/>
                  </a:cubicBezTo>
                  <a:cubicBezTo>
                    <a:pt x="257" y="162"/>
                    <a:pt x="257" y="161"/>
                    <a:pt x="256" y="160"/>
                  </a:cubicBezTo>
                  <a:cubicBezTo>
                    <a:pt x="256" y="160"/>
                    <a:pt x="254" y="160"/>
                    <a:pt x="255" y="158"/>
                  </a:cubicBezTo>
                  <a:cubicBezTo>
                    <a:pt x="256" y="157"/>
                    <a:pt x="257" y="156"/>
                    <a:pt x="257" y="156"/>
                  </a:cubicBezTo>
                  <a:cubicBezTo>
                    <a:pt x="257" y="156"/>
                    <a:pt x="260" y="157"/>
                    <a:pt x="260" y="158"/>
                  </a:cubicBezTo>
                  <a:cubicBezTo>
                    <a:pt x="260" y="159"/>
                    <a:pt x="261" y="159"/>
                    <a:pt x="262" y="159"/>
                  </a:cubicBezTo>
                  <a:cubicBezTo>
                    <a:pt x="263" y="159"/>
                    <a:pt x="264" y="158"/>
                    <a:pt x="265" y="157"/>
                  </a:cubicBezTo>
                  <a:cubicBezTo>
                    <a:pt x="266" y="156"/>
                    <a:pt x="268" y="154"/>
                    <a:pt x="269" y="153"/>
                  </a:cubicBezTo>
                  <a:cubicBezTo>
                    <a:pt x="269" y="152"/>
                    <a:pt x="270" y="151"/>
                    <a:pt x="270" y="151"/>
                  </a:cubicBezTo>
                  <a:cubicBezTo>
                    <a:pt x="270" y="150"/>
                    <a:pt x="268" y="151"/>
                    <a:pt x="267" y="149"/>
                  </a:cubicBezTo>
                  <a:cubicBezTo>
                    <a:pt x="266" y="146"/>
                    <a:pt x="266" y="144"/>
                    <a:pt x="265" y="144"/>
                  </a:cubicBezTo>
                  <a:cubicBezTo>
                    <a:pt x="265" y="145"/>
                    <a:pt x="263" y="146"/>
                    <a:pt x="263" y="148"/>
                  </a:cubicBezTo>
                  <a:cubicBezTo>
                    <a:pt x="262" y="149"/>
                    <a:pt x="261" y="150"/>
                    <a:pt x="261" y="150"/>
                  </a:cubicBezTo>
                  <a:cubicBezTo>
                    <a:pt x="259" y="146"/>
                    <a:pt x="259" y="146"/>
                    <a:pt x="259" y="146"/>
                  </a:cubicBezTo>
                  <a:cubicBezTo>
                    <a:pt x="259" y="144"/>
                    <a:pt x="259" y="144"/>
                    <a:pt x="259" y="144"/>
                  </a:cubicBezTo>
                  <a:cubicBezTo>
                    <a:pt x="257" y="143"/>
                    <a:pt x="257" y="143"/>
                    <a:pt x="257" y="143"/>
                  </a:cubicBezTo>
                  <a:cubicBezTo>
                    <a:pt x="258" y="145"/>
                    <a:pt x="256" y="151"/>
                    <a:pt x="256" y="151"/>
                  </a:cubicBezTo>
                  <a:cubicBezTo>
                    <a:pt x="254" y="152"/>
                    <a:pt x="254" y="152"/>
                    <a:pt x="254" y="152"/>
                  </a:cubicBezTo>
                  <a:cubicBezTo>
                    <a:pt x="254" y="152"/>
                    <a:pt x="252" y="155"/>
                    <a:pt x="251" y="155"/>
                  </a:cubicBezTo>
                  <a:cubicBezTo>
                    <a:pt x="251" y="156"/>
                    <a:pt x="251" y="159"/>
                    <a:pt x="251" y="159"/>
                  </a:cubicBezTo>
                  <a:cubicBezTo>
                    <a:pt x="251" y="159"/>
                    <a:pt x="251" y="159"/>
                    <a:pt x="251" y="160"/>
                  </a:cubicBezTo>
                  <a:cubicBezTo>
                    <a:pt x="252" y="161"/>
                    <a:pt x="253" y="165"/>
                    <a:pt x="253" y="168"/>
                  </a:cubicBezTo>
                  <a:cubicBezTo>
                    <a:pt x="252" y="170"/>
                    <a:pt x="252" y="171"/>
                    <a:pt x="250" y="171"/>
                  </a:cubicBezTo>
                  <a:close/>
                  <a:moveTo>
                    <a:pt x="223" y="191"/>
                  </a:moveTo>
                  <a:cubicBezTo>
                    <a:pt x="224" y="189"/>
                    <a:pt x="224" y="189"/>
                    <a:pt x="224" y="189"/>
                  </a:cubicBezTo>
                  <a:cubicBezTo>
                    <a:pt x="224" y="188"/>
                    <a:pt x="224" y="188"/>
                    <a:pt x="224" y="188"/>
                  </a:cubicBezTo>
                  <a:cubicBezTo>
                    <a:pt x="222" y="188"/>
                    <a:pt x="222" y="188"/>
                    <a:pt x="222" y="188"/>
                  </a:cubicBezTo>
                  <a:cubicBezTo>
                    <a:pt x="220" y="188"/>
                    <a:pt x="220" y="188"/>
                    <a:pt x="220" y="188"/>
                  </a:cubicBezTo>
                  <a:cubicBezTo>
                    <a:pt x="222" y="190"/>
                    <a:pt x="222" y="190"/>
                    <a:pt x="222" y="190"/>
                  </a:cubicBezTo>
                  <a:cubicBezTo>
                    <a:pt x="221" y="193"/>
                    <a:pt x="221" y="193"/>
                    <a:pt x="221" y="193"/>
                  </a:cubicBezTo>
                  <a:lnTo>
                    <a:pt x="223" y="191"/>
                  </a:lnTo>
                  <a:close/>
                  <a:moveTo>
                    <a:pt x="187" y="217"/>
                  </a:moveTo>
                  <a:cubicBezTo>
                    <a:pt x="185" y="221"/>
                    <a:pt x="185" y="221"/>
                    <a:pt x="185" y="221"/>
                  </a:cubicBezTo>
                  <a:cubicBezTo>
                    <a:pt x="188" y="224"/>
                    <a:pt x="188" y="224"/>
                    <a:pt x="188" y="224"/>
                  </a:cubicBezTo>
                  <a:cubicBezTo>
                    <a:pt x="188" y="224"/>
                    <a:pt x="192" y="225"/>
                    <a:pt x="192" y="223"/>
                  </a:cubicBezTo>
                  <a:cubicBezTo>
                    <a:pt x="192" y="222"/>
                    <a:pt x="192" y="219"/>
                    <a:pt x="193" y="218"/>
                  </a:cubicBezTo>
                  <a:cubicBezTo>
                    <a:pt x="193" y="217"/>
                    <a:pt x="195" y="213"/>
                    <a:pt x="195" y="213"/>
                  </a:cubicBezTo>
                  <a:cubicBezTo>
                    <a:pt x="195" y="211"/>
                    <a:pt x="195" y="211"/>
                    <a:pt x="195" y="211"/>
                  </a:cubicBezTo>
                  <a:cubicBezTo>
                    <a:pt x="192" y="211"/>
                    <a:pt x="192" y="211"/>
                    <a:pt x="192" y="211"/>
                  </a:cubicBezTo>
                  <a:lnTo>
                    <a:pt x="187" y="217"/>
                  </a:lnTo>
                  <a:close/>
                  <a:moveTo>
                    <a:pt x="196" y="247"/>
                  </a:moveTo>
                  <a:cubicBezTo>
                    <a:pt x="195" y="247"/>
                    <a:pt x="192" y="248"/>
                    <a:pt x="192" y="248"/>
                  </a:cubicBezTo>
                  <a:cubicBezTo>
                    <a:pt x="192" y="245"/>
                    <a:pt x="192" y="245"/>
                    <a:pt x="192" y="245"/>
                  </a:cubicBezTo>
                  <a:cubicBezTo>
                    <a:pt x="192" y="245"/>
                    <a:pt x="194" y="243"/>
                    <a:pt x="194" y="241"/>
                  </a:cubicBezTo>
                  <a:cubicBezTo>
                    <a:pt x="194" y="240"/>
                    <a:pt x="194" y="239"/>
                    <a:pt x="194" y="238"/>
                  </a:cubicBezTo>
                  <a:cubicBezTo>
                    <a:pt x="194" y="237"/>
                    <a:pt x="194" y="232"/>
                    <a:pt x="194" y="232"/>
                  </a:cubicBezTo>
                  <a:cubicBezTo>
                    <a:pt x="192" y="231"/>
                    <a:pt x="192" y="231"/>
                    <a:pt x="192" y="231"/>
                  </a:cubicBezTo>
                  <a:cubicBezTo>
                    <a:pt x="190" y="238"/>
                    <a:pt x="190" y="238"/>
                    <a:pt x="190" y="238"/>
                  </a:cubicBezTo>
                  <a:cubicBezTo>
                    <a:pt x="189" y="243"/>
                    <a:pt x="189" y="243"/>
                    <a:pt x="189" y="243"/>
                  </a:cubicBezTo>
                  <a:cubicBezTo>
                    <a:pt x="186" y="244"/>
                    <a:pt x="186" y="244"/>
                    <a:pt x="186" y="244"/>
                  </a:cubicBezTo>
                  <a:cubicBezTo>
                    <a:pt x="186" y="244"/>
                    <a:pt x="187" y="250"/>
                    <a:pt x="188" y="250"/>
                  </a:cubicBezTo>
                  <a:cubicBezTo>
                    <a:pt x="188" y="251"/>
                    <a:pt x="192" y="253"/>
                    <a:pt x="192" y="253"/>
                  </a:cubicBezTo>
                  <a:cubicBezTo>
                    <a:pt x="196" y="252"/>
                    <a:pt x="196" y="252"/>
                    <a:pt x="196" y="252"/>
                  </a:cubicBezTo>
                  <a:cubicBezTo>
                    <a:pt x="196" y="252"/>
                    <a:pt x="199" y="252"/>
                    <a:pt x="199" y="253"/>
                  </a:cubicBezTo>
                  <a:cubicBezTo>
                    <a:pt x="199" y="254"/>
                    <a:pt x="200" y="257"/>
                    <a:pt x="200" y="255"/>
                  </a:cubicBezTo>
                  <a:cubicBezTo>
                    <a:pt x="200" y="254"/>
                    <a:pt x="200" y="251"/>
                    <a:pt x="200" y="250"/>
                  </a:cubicBezTo>
                  <a:cubicBezTo>
                    <a:pt x="199" y="250"/>
                    <a:pt x="197" y="246"/>
                    <a:pt x="196" y="247"/>
                  </a:cubicBezTo>
                  <a:close/>
                  <a:moveTo>
                    <a:pt x="180" y="266"/>
                  </a:moveTo>
                  <a:cubicBezTo>
                    <a:pt x="181" y="266"/>
                    <a:pt x="187" y="265"/>
                    <a:pt x="187" y="265"/>
                  </a:cubicBezTo>
                  <a:cubicBezTo>
                    <a:pt x="187" y="265"/>
                    <a:pt x="187" y="263"/>
                    <a:pt x="187" y="261"/>
                  </a:cubicBezTo>
                  <a:cubicBezTo>
                    <a:pt x="188" y="260"/>
                    <a:pt x="189" y="259"/>
                    <a:pt x="189" y="258"/>
                  </a:cubicBezTo>
                  <a:cubicBezTo>
                    <a:pt x="188" y="258"/>
                    <a:pt x="187" y="257"/>
                    <a:pt x="187" y="257"/>
                  </a:cubicBezTo>
                  <a:cubicBezTo>
                    <a:pt x="186" y="257"/>
                    <a:pt x="186" y="257"/>
                    <a:pt x="186" y="257"/>
                  </a:cubicBezTo>
                  <a:cubicBezTo>
                    <a:pt x="180" y="261"/>
                    <a:pt x="180" y="261"/>
                    <a:pt x="180" y="261"/>
                  </a:cubicBezTo>
                  <a:cubicBezTo>
                    <a:pt x="180" y="261"/>
                    <a:pt x="179" y="265"/>
                    <a:pt x="180" y="266"/>
                  </a:cubicBezTo>
                  <a:close/>
                  <a:moveTo>
                    <a:pt x="197" y="260"/>
                  </a:moveTo>
                  <a:cubicBezTo>
                    <a:pt x="197" y="257"/>
                    <a:pt x="197" y="257"/>
                    <a:pt x="197" y="257"/>
                  </a:cubicBezTo>
                  <a:cubicBezTo>
                    <a:pt x="197" y="257"/>
                    <a:pt x="200" y="256"/>
                    <a:pt x="197" y="256"/>
                  </a:cubicBezTo>
                  <a:cubicBezTo>
                    <a:pt x="194" y="256"/>
                    <a:pt x="194" y="256"/>
                    <a:pt x="194" y="256"/>
                  </a:cubicBezTo>
                  <a:cubicBezTo>
                    <a:pt x="192" y="259"/>
                    <a:pt x="192" y="259"/>
                    <a:pt x="192" y="259"/>
                  </a:cubicBezTo>
                  <a:cubicBezTo>
                    <a:pt x="196" y="262"/>
                    <a:pt x="196" y="262"/>
                    <a:pt x="196" y="262"/>
                  </a:cubicBezTo>
                  <a:lnTo>
                    <a:pt x="197" y="260"/>
                  </a:lnTo>
                  <a:close/>
                  <a:moveTo>
                    <a:pt x="204" y="256"/>
                  </a:moveTo>
                  <a:cubicBezTo>
                    <a:pt x="205" y="254"/>
                    <a:pt x="205" y="254"/>
                    <a:pt x="205" y="254"/>
                  </a:cubicBezTo>
                  <a:cubicBezTo>
                    <a:pt x="202" y="254"/>
                    <a:pt x="202" y="254"/>
                    <a:pt x="202" y="254"/>
                  </a:cubicBezTo>
                  <a:cubicBezTo>
                    <a:pt x="202" y="257"/>
                    <a:pt x="202" y="257"/>
                    <a:pt x="202" y="257"/>
                  </a:cubicBezTo>
                  <a:cubicBezTo>
                    <a:pt x="203" y="259"/>
                    <a:pt x="203" y="259"/>
                    <a:pt x="203" y="259"/>
                  </a:cubicBezTo>
                  <a:cubicBezTo>
                    <a:pt x="204" y="259"/>
                    <a:pt x="204" y="259"/>
                    <a:pt x="204" y="259"/>
                  </a:cubicBezTo>
                  <a:lnTo>
                    <a:pt x="204" y="256"/>
                  </a:lnTo>
                  <a:close/>
                  <a:moveTo>
                    <a:pt x="185" y="284"/>
                  </a:moveTo>
                  <a:cubicBezTo>
                    <a:pt x="181" y="282"/>
                    <a:pt x="181" y="282"/>
                    <a:pt x="181" y="282"/>
                  </a:cubicBezTo>
                  <a:cubicBezTo>
                    <a:pt x="185" y="279"/>
                    <a:pt x="185" y="279"/>
                    <a:pt x="185" y="279"/>
                  </a:cubicBezTo>
                  <a:cubicBezTo>
                    <a:pt x="185" y="279"/>
                    <a:pt x="186" y="278"/>
                    <a:pt x="186" y="277"/>
                  </a:cubicBezTo>
                  <a:cubicBezTo>
                    <a:pt x="186" y="276"/>
                    <a:pt x="186" y="274"/>
                    <a:pt x="186" y="274"/>
                  </a:cubicBezTo>
                  <a:cubicBezTo>
                    <a:pt x="186" y="273"/>
                    <a:pt x="184" y="271"/>
                    <a:pt x="184" y="271"/>
                  </a:cubicBezTo>
                  <a:cubicBezTo>
                    <a:pt x="182" y="270"/>
                    <a:pt x="182" y="270"/>
                    <a:pt x="182" y="270"/>
                  </a:cubicBezTo>
                  <a:cubicBezTo>
                    <a:pt x="181" y="268"/>
                    <a:pt x="181" y="268"/>
                    <a:pt x="181" y="268"/>
                  </a:cubicBezTo>
                  <a:cubicBezTo>
                    <a:pt x="179" y="269"/>
                    <a:pt x="174" y="271"/>
                    <a:pt x="174" y="271"/>
                  </a:cubicBezTo>
                  <a:cubicBezTo>
                    <a:pt x="174" y="271"/>
                    <a:pt x="176" y="273"/>
                    <a:pt x="175" y="274"/>
                  </a:cubicBezTo>
                  <a:cubicBezTo>
                    <a:pt x="175" y="276"/>
                    <a:pt x="173" y="277"/>
                    <a:pt x="173" y="277"/>
                  </a:cubicBezTo>
                  <a:cubicBezTo>
                    <a:pt x="171" y="277"/>
                    <a:pt x="171" y="277"/>
                    <a:pt x="171" y="277"/>
                  </a:cubicBezTo>
                  <a:cubicBezTo>
                    <a:pt x="171" y="277"/>
                    <a:pt x="169" y="278"/>
                    <a:pt x="169" y="279"/>
                  </a:cubicBezTo>
                  <a:cubicBezTo>
                    <a:pt x="169" y="279"/>
                    <a:pt x="168" y="281"/>
                    <a:pt x="168" y="282"/>
                  </a:cubicBezTo>
                  <a:cubicBezTo>
                    <a:pt x="167" y="283"/>
                    <a:pt x="166" y="285"/>
                    <a:pt x="166" y="285"/>
                  </a:cubicBezTo>
                  <a:cubicBezTo>
                    <a:pt x="161" y="285"/>
                    <a:pt x="161" y="285"/>
                    <a:pt x="161" y="285"/>
                  </a:cubicBezTo>
                  <a:cubicBezTo>
                    <a:pt x="161" y="285"/>
                    <a:pt x="161" y="289"/>
                    <a:pt x="160" y="290"/>
                  </a:cubicBezTo>
                  <a:cubicBezTo>
                    <a:pt x="160" y="291"/>
                    <a:pt x="160" y="294"/>
                    <a:pt x="160" y="294"/>
                  </a:cubicBezTo>
                  <a:cubicBezTo>
                    <a:pt x="161" y="294"/>
                    <a:pt x="168" y="295"/>
                    <a:pt x="168" y="295"/>
                  </a:cubicBezTo>
                  <a:cubicBezTo>
                    <a:pt x="172" y="296"/>
                    <a:pt x="172" y="296"/>
                    <a:pt x="172" y="296"/>
                  </a:cubicBezTo>
                  <a:cubicBezTo>
                    <a:pt x="175" y="296"/>
                    <a:pt x="175" y="296"/>
                    <a:pt x="175" y="296"/>
                  </a:cubicBezTo>
                  <a:cubicBezTo>
                    <a:pt x="175" y="296"/>
                    <a:pt x="177" y="299"/>
                    <a:pt x="178" y="298"/>
                  </a:cubicBezTo>
                  <a:cubicBezTo>
                    <a:pt x="179" y="296"/>
                    <a:pt x="180" y="291"/>
                    <a:pt x="180" y="290"/>
                  </a:cubicBezTo>
                  <a:cubicBezTo>
                    <a:pt x="181" y="289"/>
                    <a:pt x="184" y="287"/>
                    <a:pt x="185" y="287"/>
                  </a:cubicBezTo>
                  <a:cubicBezTo>
                    <a:pt x="186" y="287"/>
                    <a:pt x="187" y="287"/>
                    <a:pt x="187" y="287"/>
                  </a:cubicBezTo>
                  <a:lnTo>
                    <a:pt x="185" y="284"/>
                  </a:lnTo>
                  <a:close/>
                  <a:moveTo>
                    <a:pt x="173" y="306"/>
                  </a:moveTo>
                  <a:cubicBezTo>
                    <a:pt x="172" y="304"/>
                    <a:pt x="172" y="304"/>
                    <a:pt x="172" y="304"/>
                  </a:cubicBezTo>
                  <a:cubicBezTo>
                    <a:pt x="169" y="305"/>
                    <a:pt x="169" y="305"/>
                    <a:pt x="169" y="305"/>
                  </a:cubicBezTo>
                  <a:cubicBezTo>
                    <a:pt x="164" y="305"/>
                    <a:pt x="164" y="305"/>
                    <a:pt x="164" y="305"/>
                  </a:cubicBezTo>
                  <a:cubicBezTo>
                    <a:pt x="154" y="305"/>
                    <a:pt x="154" y="305"/>
                    <a:pt x="154" y="305"/>
                  </a:cubicBezTo>
                  <a:cubicBezTo>
                    <a:pt x="153" y="305"/>
                    <a:pt x="153" y="305"/>
                    <a:pt x="153" y="305"/>
                  </a:cubicBezTo>
                  <a:cubicBezTo>
                    <a:pt x="155" y="306"/>
                    <a:pt x="155" y="306"/>
                    <a:pt x="155" y="306"/>
                  </a:cubicBezTo>
                  <a:cubicBezTo>
                    <a:pt x="154" y="307"/>
                    <a:pt x="154" y="307"/>
                    <a:pt x="154" y="307"/>
                  </a:cubicBezTo>
                  <a:cubicBezTo>
                    <a:pt x="154" y="307"/>
                    <a:pt x="164" y="309"/>
                    <a:pt x="165" y="309"/>
                  </a:cubicBezTo>
                  <a:cubicBezTo>
                    <a:pt x="166" y="309"/>
                    <a:pt x="172" y="311"/>
                    <a:pt x="174" y="311"/>
                  </a:cubicBezTo>
                  <a:cubicBezTo>
                    <a:pt x="176" y="311"/>
                    <a:pt x="177" y="311"/>
                    <a:pt x="177" y="311"/>
                  </a:cubicBezTo>
                  <a:cubicBezTo>
                    <a:pt x="180" y="308"/>
                    <a:pt x="180" y="308"/>
                    <a:pt x="180" y="308"/>
                  </a:cubicBezTo>
                  <a:cubicBezTo>
                    <a:pt x="180" y="308"/>
                    <a:pt x="176" y="307"/>
                    <a:pt x="176" y="307"/>
                  </a:cubicBezTo>
                  <a:cubicBezTo>
                    <a:pt x="175" y="307"/>
                    <a:pt x="173" y="306"/>
                    <a:pt x="173" y="306"/>
                  </a:cubicBezTo>
                  <a:close/>
                  <a:moveTo>
                    <a:pt x="197" y="266"/>
                  </a:moveTo>
                  <a:cubicBezTo>
                    <a:pt x="197" y="266"/>
                    <a:pt x="194" y="268"/>
                    <a:pt x="194" y="268"/>
                  </a:cubicBezTo>
                  <a:cubicBezTo>
                    <a:pt x="194" y="269"/>
                    <a:pt x="196" y="270"/>
                    <a:pt x="196" y="270"/>
                  </a:cubicBezTo>
                  <a:cubicBezTo>
                    <a:pt x="198" y="268"/>
                    <a:pt x="198" y="268"/>
                    <a:pt x="198" y="268"/>
                  </a:cubicBezTo>
                  <a:cubicBezTo>
                    <a:pt x="200" y="268"/>
                    <a:pt x="200" y="268"/>
                    <a:pt x="200" y="268"/>
                  </a:cubicBezTo>
                  <a:cubicBezTo>
                    <a:pt x="200" y="268"/>
                    <a:pt x="200" y="270"/>
                    <a:pt x="199" y="271"/>
                  </a:cubicBezTo>
                  <a:cubicBezTo>
                    <a:pt x="199" y="273"/>
                    <a:pt x="200" y="273"/>
                    <a:pt x="200" y="273"/>
                  </a:cubicBezTo>
                  <a:cubicBezTo>
                    <a:pt x="200" y="273"/>
                    <a:pt x="204" y="273"/>
                    <a:pt x="206" y="273"/>
                  </a:cubicBezTo>
                  <a:cubicBezTo>
                    <a:pt x="207" y="273"/>
                    <a:pt x="206" y="271"/>
                    <a:pt x="206" y="271"/>
                  </a:cubicBezTo>
                  <a:cubicBezTo>
                    <a:pt x="206" y="271"/>
                    <a:pt x="206" y="269"/>
                    <a:pt x="206" y="269"/>
                  </a:cubicBezTo>
                  <a:cubicBezTo>
                    <a:pt x="206" y="268"/>
                    <a:pt x="206" y="268"/>
                    <a:pt x="206" y="268"/>
                  </a:cubicBezTo>
                  <a:cubicBezTo>
                    <a:pt x="208" y="269"/>
                    <a:pt x="208" y="269"/>
                    <a:pt x="208" y="269"/>
                  </a:cubicBezTo>
                  <a:cubicBezTo>
                    <a:pt x="208" y="269"/>
                    <a:pt x="209" y="266"/>
                    <a:pt x="209" y="265"/>
                  </a:cubicBezTo>
                  <a:cubicBezTo>
                    <a:pt x="209" y="265"/>
                    <a:pt x="208" y="264"/>
                    <a:pt x="208" y="264"/>
                  </a:cubicBezTo>
                  <a:cubicBezTo>
                    <a:pt x="206" y="262"/>
                    <a:pt x="206" y="262"/>
                    <a:pt x="206" y="262"/>
                  </a:cubicBezTo>
                  <a:cubicBezTo>
                    <a:pt x="203" y="262"/>
                    <a:pt x="203" y="262"/>
                    <a:pt x="203" y="262"/>
                  </a:cubicBezTo>
                  <a:cubicBezTo>
                    <a:pt x="201" y="264"/>
                    <a:pt x="201" y="264"/>
                    <a:pt x="201" y="264"/>
                  </a:cubicBezTo>
                  <a:lnTo>
                    <a:pt x="197" y="266"/>
                  </a:lnTo>
                  <a:close/>
                  <a:moveTo>
                    <a:pt x="198" y="285"/>
                  </a:moveTo>
                  <a:cubicBezTo>
                    <a:pt x="200" y="284"/>
                    <a:pt x="200" y="284"/>
                    <a:pt x="200" y="284"/>
                  </a:cubicBezTo>
                  <a:cubicBezTo>
                    <a:pt x="204" y="284"/>
                    <a:pt x="204" y="284"/>
                    <a:pt x="204" y="284"/>
                  </a:cubicBezTo>
                  <a:cubicBezTo>
                    <a:pt x="207" y="282"/>
                    <a:pt x="207" y="282"/>
                    <a:pt x="207" y="282"/>
                  </a:cubicBezTo>
                  <a:cubicBezTo>
                    <a:pt x="207" y="280"/>
                    <a:pt x="207" y="280"/>
                    <a:pt x="207" y="280"/>
                  </a:cubicBezTo>
                  <a:cubicBezTo>
                    <a:pt x="204" y="279"/>
                    <a:pt x="204" y="279"/>
                    <a:pt x="204" y="279"/>
                  </a:cubicBezTo>
                  <a:cubicBezTo>
                    <a:pt x="200" y="281"/>
                    <a:pt x="200" y="281"/>
                    <a:pt x="200" y="281"/>
                  </a:cubicBezTo>
                  <a:cubicBezTo>
                    <a:pt x="197" y="281"/>
                    <a:pt x="197" y="281"/>
                    <a:pt x="197" y="281"/>
                  </a:cubicBezTo>
                  <a:cubicBezTo>
                    <a:pt x="192" y="282"/>
                    <a:pt x="192" y="282"/>
                    <a:pt x="192" y="282"/>
                  </a:cubicBezTo>
                  <a:cubicBezTo>
                    <a:pt x="192" y="282"/>
                    <a:pt x="189" y="281"/>
                    <a:pt x="189" y="282"/>
                  </a:cubicBezTo>
                  <a:cubicBezTo>
                    <a:pt x="189" y="283"/>
                    <a:pt x="188" y="286"/>
                    <a:pt x="188" y="286"/>
                  </a:cubicBezTo>
                  <a:cubicBezTo>
                    <a:pt x="188" y="288"/>
                    <a:pt x="188" y="288"/>
                    <a:pt x="188" y="288"/>
                  </a:cubicBezTo>
                  <a:cubicBezTo>
                    <a:pt x="188" y="291"/>
                    <a:pt x="188" y="291"/>
                    <a:pt x="188" y="291"/>
                  </a:cubicBezTo>
                  <a:cubicBezTo>
                    <a:pt x="188" y="292"/>
                    <a:pt x="188" y="292"/>
                    <a:pt x="188" y="292"/>
                  </a:cubicBezTo>
                  <a:cubicBezTo>
                    <a:pt x="190" y="294"/>
                    <a:pt x="190" y="294"/>
                    <a:pt x="190" y="294"/>
                  </a:cubicBezTo>
                  <a:cubicBezTo>
                    <a:pt x="190" y="294"/>
                    <a:pt x="190" y="297"/>
                    <a:pt x="190" y="298"/>
                  </a:cubicBezTo>
                  <a:cubicBezTo>
                    <a:pt x="190" y="298"/>
                    <a:pt x="190" y="300"/>
                    <a:pt x="191" y="300"/>
                  </a:cubicBezTo>
                  <a:cubicBezTo>
                    <a:pt x="192" y="300"/>
                    <a:pt x="193" y="300"/>
                    <a:pt x="193" y="300"/>
                  </a:cubicBezTo>
                  <a:cubicBezTo>
                    <a:pt x="193" y="300"/>
                    <a:pt x="193" y="302"/>
                    <a:pt x="193" y="303"/>
                  </a:cubicBezTo>
                  <a:cubicBezTo>
                    <a:pt x="193" y="304"/>
                    <a:pt x="193" y="306"/>
                    <a:pt x="194" y="305"/>
                  </a:cubicBezTo>
                  <a:cubicBezTo>
                    <a:pt x="195" y="304"/>
                    <a:pt x="196" y="302"/>
                    <a:pt x="196" y="302"/>
                  </a:cubicBezTo>
                  <a:cubicBezTo>
                    <a:pt x="193" y="299"/>
                    <a:pt x="193" y="299"/>
                    <a:pt x="193" y="299"/>
                  </a:cubicBezTo>
                  <a:cubicBezTo>
                    <a:pt x="193" y="299"/>
                    <a:pt x="193" y="298"/>
                    <a:pt x="193" y="297"/>
                  </a:cubicBezTo>
                  <a:cubicBezTo>
                    <a:pt x="193" y="295"/>
                    <a:pt x="193" y="294"/>
                    <a:pt x="193" y="294"/>
                  </a:cubicBezTo>
                  <a:cubicBezTo>
                    <a:pt x="194" y="293"/>
                    <a:pt x="194" y="293"/>
                    <a:pt x="194" y="293"/>
                  </a:cubicBezTo>
                  <a:cubicBezTo>
                    <a:pt x="194" y="293"/>
                    <a:pt x="196" y="294"/>
                    <a:pt x="196" y="296"/>
                  </a:cubicBezTo>
                  <a:cubicBezTo>
                    <a:pt x="197" y="297"/>
                    <a:pt x="197" y="298"/>
                    <a:pt x="197" y="299"/>
                  </a:cubicBezTo>
                  <a:cubicBezTo>
                    <a:pt x="197" y="300"/>
                    <a:pt x="198" y="302"/>
                    <a:pt x="199" y="300"/>
                  </a:cubicBezTo>
                  <a:cubicBezTo>
                    <a:pt x="199" y="298"/>
                    <a:pt x="199" y="296"/>
                    <a:pt x="198" y="295"/>
                  </a:cubicBezTo>
                  <a:cubicBezTo>
                    <a:pt x="198" y="295"/>
                    <a:pt x="198" y="294"/>
                    <a:pt x="197" y="292"/>
                  </a:cubicBezTo>
                  <a:cubicBezTo>
                    <a:pt x="196" y="291"/>
                    <a:pt x="195" y="289"/>
                    <a:pt x="195" y="289"/>
                  </a:cubicBezTo>
                  <a:cubicBezTo>
                    <a:pt x="195" y="288"/>
                    <a:pt x="195" y="288"/>
                    <a:pt x="195" y="288"/>
                  </a:cubicBezTo>
                  <a:cubicBezTo>
                    <a:pt x="196" y="286"/>
                    <a:pt x="196" y="286"/>
                    <a:pt x="196" y="286"/>
                  </a:cubicBezTo>
                  <a:lnTo>
                    <a:pt x="198" y="285"/>
                  </a:lnTo>
                  <a:close/>
                  <a:moveTo>
                    <a:pt x="206" y="312"/>
                  </a:moveTo>
                  <a:cubicBezTo>
                    <a:pt x="207" y="312"/>
                    <a:pt x="210" y="311"/>
                    <a:pt x="210" y="311"/>
                  </a:cubicBezTo>
                  <a:cubicBezTo>
                    <a:pt x="210" y="311"/>
                    <a:pt x="213" y="310"/>
                    <a:pt x="214" y="310"/>
                  </a:cubicBezTo>
                  <a:cubicBezTo>
                    <a:pt x="214" y="310"/>
                    <a:pt x="215" y="308"/>
                    <a:pt x="215" y="307"/>
                  </a:cubicBezTo>
                  <a:cubicBezTo>
                    <a:pt x="215" y="307"/>
                    <a:pt x="214" y="307"/>
                    <a:pt x="214" y="307"/>
                  </a:cubicBezTo>
                  <a:cubicBezTo>
                    <a:pt x="214" y="307"/>
                    <a:pt x="212" y="308"/>
                    <a:pt x="212" y="308"/>
                  </a:cubicBezTo>
                  <a:cubicBezTo>
                    <a:pt x="211" y="309"/>
                    <a:pt x="209" y="308"/>
                    <a:pt x="209" y="308"/>
                  </a:cubicBezTo>
                  <a:cubicBezTo>
                    <a:pt x="206" y="309"/>
                    <a:pt x="206" y="309"/>
                    <a:pt x="206" y="309"/>
                  </a:cubicBezTo>
                  <a:cubicBezTo>
                    <a:pt x="201" y="310"/>
                    <a:pt x="201" y="310"/>
                    <a:pt x="201" y="310"/>
                  </a:cubicBezTo>
                  <a:cubicBezTo>
                    <a:pt x="202" y="312"/>
                    <a:pt x="202" y="312"/>
                    <a:pt x="202" y="312"/>
                  </a:cubicBezTo>
                  <a:cubicBezTo>
                    <a:pt x="202" y="312"/>
                    <a:pt x="205" y="312"/>
                    <a:pt x="206" y="312"/>
                  </a:cubicBezTo>
                  <a:close/>
                  <a:moveTo>
                    <a:pt x="186" y="310"/>
                  </a:moveTo>
                  <a:cubicBezTo>
                    <a:pt x="186" y="310"/>
                    <a:pt x="186" y="310"/>
                    <a:pt x="186" y="310"/>
                  </a:cubicBezTo>
                  <a:cubicBezTo>
                    <a:pt x="190" y="311"/>
                    <a:pt x="190" y="311"/>
                    <a:pt x="190" y="311"/>
                  </a:cubicBezTo>
                  <a:cubicBezTo>
                    <a:pt x="194" y="309"/>
                    <a:pt x="194" y="309"/>
                    <a:pt x="194" y="309"/>
                  </a:cubicBezTo>
                  <a:cubicBezTo>
                    <a:pt x="191" y="307"/>
                    <a:pt x="191" y="307"/>
                    <a:pt x="191" y="307"/>
                  </a:cubicBezTo>
                  <a:cubicBezTo>
                    <a:pt x="189" y="306"/>
                    <a:pt x="189" y="306"/>
                    <a:pt x="189" y="306"/>
                  </a:cubicBezTo>
                  <a:cubicBezTo>
                    <a:pt x="189" y="306"/>
                    <a:pt x="187" y="306"/>
                    <a:pt x="187" y="306"/>
                  </a:cubicBezTo>
                  <a:cubicBezTo>
                    <a:pt x="187" y="307"/>
                    <a:pt x="186" y="307"/>
                    <a:pt x="186" y="307"/>
                  </a:cubicBezTo>
                  <a:cubicBezTo>
                    <a:pt x="186" y="309"/>
                    <a:pt x="186" y="309"/>
                    <a:pt x="186" y="309"/>
                  </a:cubicBezTo>
                  <a:cubicBezTo>
                    <a:pt x="186" y="309"/>
                    <a:pt x="186" y="309"/>
                    <a:pt x="186" y="310"/>
                  </a:cubicBezTo>
                  <a:close/>
                  <a:moveTo>
                    <a:pt x="216" y="295"/>
                  </a:moveTo>
                  <a:cubicBezTo>
                    <a:pt x="216" y="298"/>
                    <a:pt x="216" y="298"/>
                    <a:pt x="216" y="298"/>
                  </a:cubicBezTo>
                  <a:cubicBezTo>
                    <a:pt x="216" y="299"/>
                    <a:pt x="216" y="299"/>
                    <a:pt x="216" y="299"/>
                  </a:cubicBezTo>
                  <a:cubicBezTo>
                    <a:pt x="221" y="299"/>
                    <a:pt x="221" y="299"/>
                    <a:pt x="221" y="299"/>
                  </a:cubicBezTo>
                  <a:cubicBezTo>
                    <a:pt x="224" y="298"/>
                    <a:pt x="224" y="298"/>
                    <a:pt x="224" y="298"/>
                  </a:cubicBezTo>
                  <a:cubicBezTo>
                    <a:pt x="222" y="297"/>
                    <a:pt x="222" y="297"/>
                    <a:pt x="222" y="297"/>
                  </a:cubicBezTo>
                  <a:cubicBezTo>
                    <a:pt x="219" y="295"/>
                    <a:pt x="219" y="295"/>
                    <a:pt x="219" y="295"/>
                  </a:cubicBezTo>
                  <a:lnTo>
                    <a:pt x="216" y="295"/>
                  </a:lnTo>
                  <a:close/>
                  <a:moveTo>
                    <a:pt x="272" y="310"/>
                  </a:moveTo>
                  <a:cubicBezTo>
                    <a:pt x="272" y="309"/>
                    <a:pt x="270" y="306"/>
                    <a:pt x="270" y="306"/>
                  </a:cubicBezTo>
                  <a:cubicBezTo>
                    <a:pt x="270" y="306"/>
                    <a:pt x="269" y="305"/>
                    <a:pt x="269" y="305"/>
                  </a:cubicBezTo>
                  <a:cubicBezTo>
                    <a:pt x="270" y="305"/>
                    <a:pt x="272" y="304"/>
                    <a:pt x="272" y="304"/>
                  </a:cubicBezTo>
                  <a:cubicBezTo>
                    <a:pt x="271" y="304"/>
                    <a:pt x="268" y="301"/>
                    <a:pt x="268" y="301"/>
                  </a:cubicBezTo>
                  <a:cubicBezTo>
                    <a:pt x="264" y="298"/>
                    <a:pt x="264" y="298"/>
                    <a:pt x="264" y="298"/>
                  </a:cubicBezTo>
                  <a:cubicBezTo>
                    <a:pt x="262" y="296"/>
                    <a:pt x="262" y="296"/>
                    <a:pt x="262" y="296"/>
                  </a:cubicBezTo>
                  <a:cubicBezTo>
                    <a:pt x="257" y="296"/>
                    <a:pt x="257" y="296"/>
                    <a:pt x="257" y="296"/>
                  </a:cubicBezTo>
                  <a:cubicBezTo>
                    <a:pt x="252" y="293"/>
                    <a:pt x="252" y="293"/>
                    <a:pt x="252" y="293"/>
                  </a:cubicBezTo>
                  <a:cubicBezTo>
                    <a:pt x="247" y="292"/>
                    <a:pt x="247" y="292"/>
                    <a:pt x="247" y="292"/>
                  </a:cubicBezTo>
                  <a:cubicBezTo>
                    <a:pt x="241" y="290"/>
                    <a:pt x="241" y="290"/>
                    <a:pt x="241" y="290"/>
                  </a:cubicBezTo>
                  <a:cubicBezTo>
                    <a:pt x="241" y="290"/>
                    <a:pt x="241" y="293"/>
                    <a:pt x="241" y="294"/>
                  </a:cubicBezTo>
                  <a:cubicBezTo>
                    <a:pt x="241" y="295"/>
                    <a:pt x="236" y="296"/>
                    <a:pt x="236" y="296"/>
                  </a:cubicBezTo>
                  <a:cubicBezTo>
                    <a:pt x="233" y="292"/>
                    <a:pt x="233" y="292"/>
                    <a:pt x="233" y="292"/>
                  </a:cubicBezTo>
                  <a:cubicBezTo>
                    <a:pt x="233" y="290"/>
                    <a:pt x="233" y="290"/>
                    <a:pt x="233" y="290"/>
                  </a:cubicBezTo>
                  <a:cubicBezTo>
                    <a:pt x="226" y="288"/>
                    <a:pt x="226" y="288"/>
                    <a:pt x="226" y="288"/>
                  </a:cubicBezTo>
                  <a:cubicBezTo>
                    <a:pt x="223" y="288"/>
                    <a:pt x="223" y="288"/>
                    <a:pt x="223" y="288"/>
                  </a:cubicBezTo>
                  <a:cubicBezTo>
                    <a:pt x="223" y="288"/>
                    <a:pt x="224" y="294"/>
                    <a:pt x="224" y="295"/>
                  </a:cubicBezTo>
                  <a:cubicBezTo>
                    <a:pt x="224" y="295"/>
                    <a:pt x="228" y="296"/>
                    <a:pt x="228" y="296"/>
                  </a:cubicBezTo>
                  <a:cubicBezTo>
                    <a:pt x="228" y="297"/>
                    <a:pt x="230" y="298"/>
                    <a:pt x="231" y="298"/>
                  </a:cubicBezTo>
                  <a:cubicBezTo>
                    <a:pt x="231" y="298"/>
                    <a:pt x="236" y="299"/>
                    <a:pt x="236" y="299"/>
                  </a:cubicBezTo>
                  <a:cubicBezTo>
                    <a:pt x="237" y="299"/>
                    <a:pt x="240" y="298"/>
                    <a:pt x="241" y="300"/>
                  </a:cubicBezTo>
                  <a:cubicBezTo>
                    <a:pt x="242" y="301"/>
                    <a:pt x="243" y="303"/>
                    <a:pt x="243" y="303"/>
                  </a:cubicBezTo>
                  <a:cubicBezTo>
                    <a:pt x="245" y="306"/>
                    <a:pt x="245" y="306"/>
                    <a:pt x="245" y="306"/>
                  </a:cubicBezTo>
                  <a:cubicBezTo>
                    <a:pt x="249" y="309"/>
                    <a:pt x="249" y="309"/>
                    <a:pt x="249" y="309"/>
                  </a:cubicBezTo>
                  <a:cubicBezTo>
                    <a:pt x="254" y="310"/>
                    <a:pt x="254" y="310"/>
                    <a:pt x="254" y="310"/>
                  </a:cubicBezTo>
                  <a:cubicBezTo>
                    <a:pt x="256" y="308"/>
                    <a:pt x="256" y="308"/>
                    <a:pt x="256" y="308"/>
                  </a:cubicBezTo>
                  <a:cubicBezTo>
                    <a:pt x="261" y="307"/>
                    <a:pt x="261" y="307"/>
                    <a:pt x="261" y="307"/>
                  </a:cubicBezTo>
                  <a:cubicBezTo>
                    <a:pt x="261" y="307"/>
                    <a:pt x="263" y="307"/>
                    <a:pt x="264" y="308"/>
                  </a:cubicBezTo>
                  <a:cubicBezTo>
                    <a:pt x="264" y="308"/>
                    <a:pt x="265" y="309"/>
                    <a:pt x="266" y="310"/>
                  </a:cubicBezTo>
                  <a:cubicBezTo>
                    <a:pt x="266" y="311"/>
                    <a:pt x="267" y="312"/>
                    <a:pt x="267" y="312"/>
                  </a:cubicBezTo>
                  <a:cubicBezTo>
                    <a:pt x="274" y="314"/>
                    <a:pt x="274" y="314"/>
                    <a:pt x="274" y="314"/>
                  </a:cubicBezTo>
                  <a:cubicBezTo>
                    <a:pt x="276" y="314"/>
                    <a:pt x="276" y="314"/>
                    <a:pt x="276" y="314"/>
                  </a:cubicBezTo>
                  <a:cubicBezTo>
                    <a:pt x="276" y="314"/>
                    <a:pt x="272" y="310"/>
                    <a:pt x="272" y="310"/>
                  </a:cubicBezTo>
                  <a:close/>
                  <a:moveTo>
                    <a:pt x="288" y="295"/>
                  </a:moveTo>
                  <a:cubicBezTo>
                    <a:pt x="288" y="294"/>
                    <a:pt x="287" y="292"/>
                    <a:pt x="287" y="292"/>
                  </a:cubicBezTo>
                  <a:cubicBezTo>
                    <a:pt x="286" y="291"/>
                    <a:pt x="286" y="293"/>
                    <a:pt x="286" y="293"/>
                  </a:cubicBezTo>
                  <a:cubicBezTo>
                    <a:pt x="286" y="293"/>
                    <a:pt x="282" y="295"/>
                    <a:pt x="281" y="296"/>
                  </a:cubicBezTo>
                  <a:cubicBezTo>
                    <a:pt x="279" y="297"/>
                    <a:pt x="279" y="298"/>
                    <a:pt x="279" y="298"/>
                  </a:cubicBezTo>
                  <a:cubicBezTo>
                    <a:pt x="274" y="298"/>
                    <a:pt x="274" y="298"/>
                    <a:pt x="274" y="298"/>
                  </a:cubicBezTo>
                  <a:cubicBezTo>
                    <a:pt x="274" y="298"/>
                    <a:pt x="274" y="299"/>
                    <a:pt x="273" y="300"/>
                  </a:cubicBezTo>
                  <a:cubicBezTo>
                    <a:pt x="272" y="302"/>
                    <a:pt x="273" y="302"/>
                    <a:pt x="273" y="303"/>
                  </a:cubicBezTo>
                  <a:cubicBezTo>
                    <a:pt x="273" y="303"/>
                    <a:pt x="273" y="305"/>
                    <a:pt x="273" y="305"/>
                  </a:cubicBezTo>
                  <a:cubicBezTo>
                    <a:pt x="275" y="304"/>
                    <a:pt x="275" y="304"/>
                    <a:pt x="275" y="304"/>
                  </a:cubicBezTo>
                  <a:cubicBezTo>
                    <a:pt x="277" y="303"/>
                    <a:pt x="277" y="303"/>
                    <a:pt x="277" y="303"/>
                  </a:cubicBezTo>
                  <a:cubicBezTo>
                    <a:pt x="277" y="303"/>
                    <a:pt x="278" y="303"/>
                    <a:pt x="279" y="303"/>
                  </a:cubicBezTo>
                  <a:cubicBezTo>
                    <a:pt x="279" y="303"/>
                    <a:pt x="281" y="301"/>
                    <a:pt x="281" y="301"/>
                  </a:cubicBezTo>
                  <a:cubicBezTo>
                    <a:pt x="284" y="299"/>
                    <a:pt x="284" y="299"/>
                    <a:pt x="284" y="299"/>
                  </a:cubicBezTo>
                  <a:cubicBezTo>
                    <a:pt x="284" y="299"/>
                    <a:pt x="288" y="296"/>
                    <a:pt x="288" y="295"/>
                  </a:cubicBezTo>
                  <a:close/>
                  <a:moveTo>
                    <a:pt x="245" y="382"/>
                  </a:moveTo>
                  <a:cubicBezTo>
                    <a:pt x="246" y="382"/>
                    <a:pt x="251" y="379"/>
                    <a:pt x="252" y="378"/>
                  </a:cubicBezTo>
                  <a:cubicBezTo>
                    <a:pt x="252" y="377"/>
                    <a:pt x="255" y="376"/>
                    <a:pt x="256" y="375"/>
                  </a:cubicBezTo>
                  <a:cubicBezTo>
                    <a:pt x="257" y="375"/>
                    <a:pt x="258" y="374"/>
                    <a:pt x="258" y="373"/>
                  </a:cubicBezTo>
                  <a:cubicBezTo>
                    <a:pt x="259" y="372"/>
                    <a:pt x="261" y="369"/>
                    <a:pt x="261" y="369"/>
                  </a:cubicBezTo>
                  <a:cubicBezTo>
                    <a:pt x="261" y="368"/>
                    <a:pt x="265" y="367"/>
                    <a:pt x="266" y="366"/>
                  </a:cubicBezTo>
                  <a:cubicBezTo>
                    <a:pt x="267" y="365"/>
                    <a:pt x="267" y="363"/>
                    <a:pt x="267" y="363"/>
                  </a:cubicBezTo>
                  <a:cubicBezTo>
                    <a:pt x="269" y="360"/>
                    <a:pt x="269" y="360"/>
                    <a:pt x="269" y="360"/>
                  </a:cubicBezTo>
                  <a:cubicBezTo>
                    <a:pt x="269" y="360"/>
                    <a:pt x="269" y="357"/>
                    <a:pt x="269" y="356"/>
                  </a:cubicBezTo>
                  <a:cubicBezTo>
                    <a:pt x="270" y="355"/>
                    <a:pt x="268" y="351"/>
                    <a:pt x="268" y="351"/>
                  </a:cubicBezTo>
                  <a:cubicBezTo>
                    <a:pt x="267" y="350"/>
                    <a:pt x="266" y="349"/>
                    <a:pt x="266" y="348"/>
                  </a:cubicBezTo>
                  <a:cubicBezTo>
                    <a:pt x="266" y="347"/>
                    <a:pt x="267" y="346"/>
                    <a:pt x="267" y="346"/>
                  </a:cubicBezTo>
                  <a:cubicBezTo>
                    <a:pt x="262" y="343"/>
                    <a:pt x="262" y="343"/>
                    <a:pt x="262" y="343"/>
                  </a:cubicBezTo>
                  <a:cubicBezTo>
                    <a:pt x="262" y="343"/>
                    <a:pt x="261" y="337"/>
                    <a:pt x="260" y="337"/>
                  </a:cubicBezTo>
                  <a:cubicBezTo>
                    <a:pt x="260" y="336"/>
                    <a:pt x="257" y="334"/>
                    <a:pt x="257" y="333"/>
                  </a:cubicBezTo>
                  <a:cubicBezTo>
                    <a:pt x="257" y="331"/>
                    <a:pt x="258" y="327"/>
                    <a:pt x="258" y="326"/>
                  </a:cubicBezTo>
                  <a:cubicBezTo>
                    <a:pt x="258" y="324"/>
                    <a:pt x="252" y="323"/>
                    <a:pt x="251" y="323"/>
                  </a:cubicBezTo>
                  <a:cubicBezTo>
                    <a:pt x="250" y="323"/>
                    <a:pt x="251" y="324"/>
                    <a:pt x="251" y="325"/>
                  </a:cubicBezTo>
                  <a:cubicBezTo>
                    <a:pt x="251" y="326"/>
                    <a:pt x="250" y="327"/>
                    <a:pt x="248" y="329"/>
                  </a:cubicBezTo>
                  <a:cubicBezTo>
                    <a:pt x="247" y="331"/>
                    <a:pt x="247" y="331"/>
                    <a:pt x="246" y="332"/>
                  </a:cubicBezTo>
                  <a:cubicBezTo>
                    <a:pt x="245" y="333"/>
                    <a:pt x="244" y="337"/>
                    <a:pt x="244" y="337"/>
                  </a:cubicBezTo>
                  <a:cubicBezTo>
                    <a:pt x="244" y="337"/>
                    <a:pt x="240" y="336"/>
                    <a:pt x="240" y="335"/>
                  </a:cubicBezTo>
                  <a:cubicBezTo>
                    <a:pt x="239" y="334"/>
                    <a:pt x="235" y="331"/>
                    <a:pt x="235" y="331"/>
                  </a:cubicBezTo>
                  <a:cubicBezTo>
                    <a:pt x="235" y="331"/>
                    <a:pt x="238" y="326"/>
                    <a:pt x="239" y="325"/>
                  </a:cubicBezTo>
                  <a:cubicBezTo>
                    <a:pt x="239" y="325"/>
                    <a:pt x="235" y="324"/>
                    <a:pt x="234" y="324"/>
                  </a:cubicBezTo>
                  <a:cubicBezTo>
                    <a:pt x="232" y="324"/>
                    <a:pt x="232" y="324"/>
                    <a:pt x="230" y="324"/>
                  </a:cubicBezTo>
                  <a:cubicBezTo>
                    <a:pt x="228" y="324"/>
                    <a:pt x="225" y="326"/>
                    <a:pt x="222" y="327"/>
                  </a:cubicBezTo>
                  <a:cubicBezTo>
                    <a:pt x="218" y="329"/>
                    <a:pt x="221" y="331"/>
                    <a:pt x="221" y="332"/>
                  </a:cubicBezTo>
                  <a:cubicBezTo>
                    <a:pt x="221" y="333"/>
                    <a:pt x="221" y="334"/>
                    <a:pt x="221" y="335"/>
                  </a:cubicBezTo>
                  <a:cubicBezTo>
                    <a:pt x="221" y="337"/>
                    <a:pt x="219" y="335"/>
                    <a:pt x="218" y="335"/>
                  </a:cubicBezTo>
                  <a:cubicBezTo>
                    <a:pt x="217" y="335"/>
                    <a:pt x="215" y="333"/>
                    <a:pt x="215" y="332"/>
                  </a:cubicBezTo>
                  <a:cubicBezTo>
                    <a:pt x="215" y="331"/>
                    <a:pt x="214" y="330"/>
                    <a:pt x="213" y="330"/>
                  </a:cubicBezTo>
                  <a:cubicBezTo>
                    <a:pt x="212" y="330"/>
                    <a:pt x="210" y="332"/>
                    <a:pt x="209" y="333"/>
                  </a:cubicBezTo>
                  <a:cubicBezTo>
                    <a:pt x="209" y="334"/>
                    <a:pt x="207" y="335"/>
                    <a:pt x="206" y="336"/>
                  </a:cubicBezTo>
                  <a:cubicBezTo>
                    <a:pt x="205" y="337"/>
                    <a:pt x="202" y="339"/>
                    <a:pt x="202" y="339"/>
                  </a:cubicBezTo>
                  <a:cubicBezTo>
                    <a:pt x="201" y="340"/>
                    <a:pt x="202" y="341"/>
                    <a:pt x="200" y="343"/>
                  </a:cubicBezTo>
                  <a:cubicBezTo>
                    <a:pt x="199" y="346"/>
                    <a:pt x="199" y="345"/>
                    <a:pt x="198" y="346"/>
                  </a:cubicBezTo>
                  <a:cubicBezTo>
                    <a:pt x="198" y="347"/>
                    <a:pt x="196" y="348"/>
                    <a:pt x="196" y="348"/>
                  </a:cubicBezTo>
                  <a:cubicBezTo>
                    <a:pt x="196" y="348"/>
                    <a:pt x="192" y="346"/>
                    <a:pt x="191" y="346"/>
                  </a:cubicBezTo>
                  <a:cubicBezTo>
                    <a:pt x="190" y="346"/>
                    <a:pt x="186" y="348"/>
                    <a:pt x="186" y="348"/>
                  </a:cubicBezTo>
                  <a:cubicBezTo>
                    <a:pt x="186" y="349"/>
                    <a:pt x="186" y="349"/>
                    <a:pt x="186" y="349"/>
                  </a:cubicBezTo>
                  <a:cubicBezTo>
                    <a:pt x="186" y="349"/>
                    <a:pt x="188" y="352"/>
                    <a:pt x="188" y="353"/>
                  </a:cubicBezTo>
                  <a:cubicBezTo>
                    <a:pt x="188" y="353"/>
                    <a:pt x="188" y="356"/>
                    <a:pt x="188" y="357"/>
                  </a:cubicBezTo>
                  <a:cubicBezTo>
                    <a:pt x="188" y="358"/>
                    <a:pt x="189" y="359"/>
                    <a:pt x="189" y="360"/>
                  </a:cubicBezTo>
                  <a:cubicBezTo>
                    <a:pt x="189" y="361"/>
                    <a:pt x="190" y="363"/>
                    <a:pt x="190" y="364"/>
                  </a:cubicBezTo>
                  <a:cubicBezTo>
                    <a:pt x="190" y="365"/>
                    <a:pt x="194" y="367"/>
                    <a:pt x="194" y="367"/>
                  </a:cubicBezTo>
                  <a:cubicBezTo>
                    <a:pt x="195" y="368"/>
                    <a:pt x="194" y="368"/>
                    <a:pt x="194" y="370"/>
                  </a:cubicBezTo>
                  <a:cubicBezTo>
                    <a:pt x="194" y="372"/>
                    <a:pt x="195" y="374"/>
                    <a:pt x="195" y="374"/>
                  </a:cubicBezTo>
                  <a:cubicBezTo>
                    <a:pt x="195" y="374"/>
                    <a:pt x="199" y="374"/>
                    <a:pt x="200" y="374"/>
                  </a:cubicBezTo>
                  <a:cubicBezTo>
                    <a:pt x="200" y="374"/>
                    <a:pt x="200" y="374"/>
                    <a:pt x="203" y="375"/>
                  </a:cubicBezTo>
                  <a:cubicBezTo>
                    <a:pt x="206" y="375"/>
                    <a:pt x="207" y="375"/>
                    <a:pt x="210" y="374"/>
                  </a:cubicBezTo>
                  <a:cubicBezTo>
                    <a:pt x="213" y="373"/>
                    <a:pt x="212" y="373"/>
                    <a:pt x="213" y="372"/>
                  </a:cubicBezTo>
                  <a:cubicBezTo>
                    <a:pt x="214" y="371"/>
                    <a:pt x="215" y="370"/>
                    <a:pt x="216" y="369"/>
                  </a:cubicBezTo>
                  <a:cubicBezTo>
                    <a:pt x="218" y="368"/>
                    <a:pt x="221" y="369"/>
                    <a:pt x="222" y="368"/>
                  </a:cubicBezTo>
                  <a:cubicBezTo>
                    <a:pt x="222" y="368"/>
                    <a:pt x="225" y="368"/>
                    <a:pt x="226" y="368"/>
                  </a:cubicBezTo>
                  <a:cubicBezTo>
                    <a:pt x="226" y="368"/>
                    <a:pt x="228" y="370"/>
                    <a:pt x="231" y="371"/>
                  </a:cubicBezTo>
                  <a:cubicBezTo>
                    <a:pt x="233" y="372"/>
                    <a:pt x="233" y="373"/>
                    <a:pt x="233" y="373"/>
                  </a:cubicBezTo>
                  <a:cubicBezTo>
                    <a:pt x="233" y="373"/>
                    <a:pt x="235" y="373"/>
                    <a:pt x="237" y="374"/>
                  </a:cubicBezTo>
                  <a:cubicBezTo>
                    <a:pt x="238" y="375"/>
                    <a:pt x="238" y="376"/>
                    <a:pt x="238" y="378"/>
                  </a:cubicBezTo>
                  <a:cubicBezTo>
                    <a:pt x="238" y="379"/>
                    <a:pt x="240" y="381"/>
                    <a:pt x="241" y="382"/>
                  </a:cubicBezTo>
                  <a:cubicBezTo>
                    <a:pt x="242" y="383"/>
                    <a:pt x="244" y="382"/>
                    <a:pt x="245" y="382"/>
                  </a:cubicBezTo>
                  <a:close/>
                  <a:moveTo>
                    <a:pt x="246" y="384"/>
                  </a:moveTo>
                  <a:cubicBezTo>
                    <a:pt x="246" y="385"/>
                    <a:pt x="245" y="387"/>
                    <a:pt x="245" y="387"/>
                  </a:cubicBezTo>
                  <a:cubicBezTo>
                    <a:pt x="244" y="387"/>
                    <a:pt x="244" y="387"/>
                    <a:pt x="244" y="387"/>
                  </a:cubicBezTo>
                  <a:cubicBezTo>
                    <a:pt x="243" y="385"/>
                    <a:pt x="243" y="385"/>
                    <a:pt x="243" y="385"/>
                  </a:cubicBezTo>
                  <a:cubicBezTo>
                    <a:pt x="243" y="386"/>
                    <a:pt x="242" y="390"/>
                    <a:pt x="242" y="390"/>
                  </a:cubicBezTo>
                  <a:cubicBezTo>
                    <a:pt x="242" y="390"/>
                    <a:pt x="245" y="393"/>
                    <a:pt x="245" y="393"/>
                  </a:cubicBezTo>
                  <a:cubicBezTo>
                    <a:pt x="245" y="392"/>
                    <a:pt x="247" y="390"/>
                    <a:pt x="247" y="390"/>
                  </a:cubicBezTo>
                  <a:cubicBezTo>
                    <a:pt x="247" y="389"/>
                    <a:pt x="248" y="385"/>
                    <a:pt x="248" y="385"/>
                  </a:cubicBezTo>
                  <a:cubicBezTo>
                    <a:pt x="248" y="385"/>
                    <a:pt x="246" y="384"/>
                    <a:pt x="246" y="384"/>
                  </a:cubicBezTo>
                  <a:close/>
                  <a:moveTo>
                    <a:pt x="273" y="385"/>
                  </a:moveTo>
                  <a:cubicBezTo>
                    <a:pt x="273" y="386"/>
                    <a:pt x="272" y="388"/>
                    <a:pt x="271" y="389"/>
                  </a:cubicBezTo>
                  <a:cubicBezTo>
                    <a:pt x="271" y="390"/>
                    <a:pt x="270" y="391"/>
                    <a:pt x="269" y="391"/>
                  </a:cubicBezTo>
                  <a:cubicBezTo>
                    <a:pt x="269" y="391"/>
                    <a:pt x="265" y="393"/>
                    <a:pt x="264" y="393"/>
                  </a:cubicBezTo>
                  <a:cubicBezTo>
                    <a:pt x="263" y="394"/>
                    <a:pt x="259" y="395"/>
                    <a:pt x="259" y="395"/>
                  </a:cubicBezTo>
                  <a:cubicBezTo>
                    <a:pt x="258" y="396"/>
                    <a:pt x="255" y="398"/>
                    <a:pt x="255" y="398"/>
                  </a:cubicBezTo>
                  <a:cubicBezTo>
                    <a:pt x="249" y="401"/>
                    <a:pt x="249" y="401"/>
                    <a:pt x="249" y="401"/>
                  </a:cubicBezTo>
                  <a:cubicBezTo>
                    <a:pt x="248" y="403"/>
                    <a:pt x="251" y="401"/>
                    <a:pt x="251" y="401"/>
                  </a:cubicBezTo>
                  <a:cubicBezTo>
                    <a:pt x="251" y="401"/>
                    <a:pt x="253" y="401"/>
                    <a:pt x="254" y="400"/>
                  </a:cubicBezTo>
                  <a:cubicBezTo>
                    <a:pt x="255" y="400"/>
                    <a:pt x="256" y="399"/>
                    <a:pt x="257" y="399"/>
                  </a:cubicBezTo>
                  <a:cubicBezTo>
                    <a:pt x="257" y="399"/>
                    <a:pt x="260" y="399"/>
                    <a:pt x="260" y="399"/>
                  </a:cubicBezTo>
                  <a:cubicBezTo>
                    <a:pt x="260" y="399"/>
                    <a:pt x="266" y="396"/>
                    <a:pt x="267" y="395"/>
                  </a:cubicBezTo>
                  <a:cubicBezTo>
                    <a:pt x="269" y="393"/>
                    <a:pt x="270" y="392"/>
                    <a:pt x="271" y="392"/>
                  </a:cubicBezTo>
                  <a:cubicBezTo>
                    <a:pt x="271" y="392"/>
                    <a:pt x="272" y="392"/>
                    <a:pt x="274" y="391"/>
                  </a:cubicBezTo>
                  <a:cubicBezTo>
                    <a:pt x="275" y="391"/>
                    <a:pt x="275" y="390"/>
                    <a:pt x="275" y="390"/>
                  </a:cubicBezTo>
                  <a:cubicBezTo>
                    <a:pt x="275" y="390"/>
                    <a:pt x="274" y="390"/>
                    <a:pt x="273" y="389"/>
                  </a:cubicBezTo>
                  <a:cubicBezTo>
                    <a:pt x="273" y="387"/>
                    <a:pt x="275" y="388"/>
                    <a:pt x="275" y="388"/>
                  </a:cubicBezTo>
                  <a:cubicBezTo>
                    <a:pt x="275" y="388"/>
                    <a:pt x="275" y="384"/>
                    <a:pt x="275" y="383"/>
                  </a:cubicBezTo>
                  <a:cubicBezTo>
                    <a:pt x="275" y="383"/>
                    <a:pt x="273" y="385"/>
                    <a:pt x="273" y="385"/>
                  </a:cubicBezTo>
                  <a:close/>
                  <a:moveTo>
                    <a:pt x="302" y="314"/>
                  </a:moveTo>
                  <a:cubicBezTo>
                    <a:pt x="301" y="310"/>
                    <a:pt x="301" y="310"/>
                    <a:pt x="301" y="310"/>
                  </a:cubicBezTo>
                  <a:cubicBezTo>
                    <a:pt x="299" y="309"/>
                    <a:pt x="299" y="309"/>
                    <a:pt x="299" y="309"/>
                  </a:cubicBezTo>
                  <a:cubicBezTo>
                    <a:pt x="300" y="312"/>
                    <a:pt x="300" y="312"/>
                    <a:pt x="300" y="312"/>
                  </a:cubicBezTo>
                  <a:cubicBezTo>
                    <a:pt x="300" y="312"/>
                    <a:pt x="299" y="312"/>
                    <a:pt x="298" y="313"/>
                  </a:cubicBezTo>
                  <a:cubicBezTo>
                    <a:pt x="297" y="314"/>
                    <a:pt x="299" y="317"/>
                    <a:pt x="299" y="317"/>
                  </a:cubicBezTo>
                  <a:cubicBezTo>
                    <a:pt x="299" y="317"/>
                    <a:pt x="303" y="315"/>
                    <a:pt x="303" y="314"/>
                  </a:cubicBezTo>
                  <a:cubicBezTo>
                    <a:pt x="304" y="313"/>
                    <a:pt x="302" y="314"/>
                    <a:pt x="302" y="314"/>
                  </a:cubicBezTo>
                  <a:close/>
                  <a:moveTo>
                    <a:pt x="312" y="312"/>
                  </a:moveTo>
                  <a:cubicBezTo>
                    <a:pt x="312" y="315"/>
                    <a:pt x="312" y="315"/>
                    <a:pt x="312" y="315"/>
                  </a:cubicBezTo>
                  <a:cubicBezTo>
                    <a:pt x="311" y="316"/>
                    <a:pt x="311" y="316"/>
                    <a:pt x="311" y="316"/>
                  </a:cubicBezTo>
                  <a:cubicBezTo>
                    <a:pt x="310" y="315"/>
                    <a:pt x="310" y="315"/>
                    <a:pt x="310" y="315"/>
                  </a:cubicBezTo>
                  <a:cubicBezTo>
                    <a:pt x="309" y="315"/>
                    <a:pt x="309" y="315"/>
                    <a:pt x="309" y="315"/>
                  </a:cubicBezTo>
                  <a:cubicBezTo>
                    <a:pt x="309" y="315"/>
                    <a:pt x="310" y="317"/>
                    <a:pt x="310" y="318"/>
                  </a:cubicBezTo>
                  <a:cubicBezTo>
                    <a:pt x="310" y="318"/>
                    <a:pt x="313" y="318"/>
                    <a:pt x="313" y="318"/>
                  </a:cubicBezTo>
                  <a:cubicBezTo>
                    <a:pt x="313" y="318"/>
                    <a:pt x="316" y="316"/>
                    <a:pt x="316" y="316"/>
                  </a:cubicBezTo>
                  <a:cubicBezTo>
                    <a:pt x="317" y="315"/>
                    <a:pt x="317" y="313"/>
                    <a:pt x="317" y="313"/>
                  </a:cubicBezTo>
                  <a:cubicBezTo>
                    <a:pt x="315" y="312"/>
                    <a:pt x="315" y="312"/>
                    <a:pt x="315" y="312"/>
                  </a:cubicBezTo>
                  <a:lnTo>
                    <a:pt x="312" y="312"/>
                  </a:lnTo>
                  <a:close/>
                  <a:moveTo>
                    <a:pt x="286" y="310"/>
                  </a:moveTo>
                  <a:cubicBezTo>
                    <a:pt x="286" y="310"/>
                    <a:pt x="286" y="309"/>
                    <a:pt x="286" y="309"/>
                  </a:cubicBezTo>
                  <a:cubicBezTo>
                    <a:pt x="286" y="308"/>
                    <a:pt x="284" y="310"/>
                    <a:pt x="284" y="310"/>
                  </a:cubicBezTo>
                  <a:cubicBezTo>
                    <a:pt x="284" y="311"/>
                    <a:pt x="282" y="312"/>
                    <a:pt x="281" y="313"/>
                  </a:cubicBezTo>
                  <a:cubicBezTo>
                    <a:pt x="281" y="313"/>
                    <a:pt x="288" y="314"/>
                    <a:pt x="288" y="314"/>
                  </a:cubicBezTo>
                  <a:cubicBezTo>
                    <a:pt x="289" y="314"/>
                    <a:pt x="290" y="313"/>
                    <a:pt x="290" y="313"/>
                  </a:cubicBezTo>
                  <a:cubicBezTo>
                    <a:pt x="290" y="313"/>
                    <a:pt x="291" y="310"/>
                    <a:pt x="291" y="310"/>
                  </a:cubicBezTo>
                  <a:cubicBezTo>
                    <a:pt x="291" y="310"/>
                    <a:pt x="286" y="310"/>
                    <a:pt x="286" y="31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Freeform 10"/>
            <p:cNvSpPr>
              <a:spLocks noEditPoints="1"/>
            </p:cNvSpPr>
            <p:nvPr/>
          </p:nvSpPr>
          <p:spPr bwMode="auto">
            <a:xfrm>
              <a:off x="1042988" y="1154113"/>
              <a:ext cx="644525" cy="641350"/>
            </a:xfrm>
            <a:custGeom>
              <a:avLst/>
              <a:gdLst>
                <a:gd name="T0" fmla="*/ 115 w 219"/>
                <a:gd name="T1" fmla="*/ 3 h 218"/>
                <a:gd name="T2" fmla="*/ 3 w 219"/>
                <a:gd name="T3" fmla="*/ 103 h 218"/>
                <a:gd name="T4" fmla="*/ 103 w 219"/>
                <a:gd name="T5" fmla="*/ 215 h 218"/>
                <a:gd name="T6" fmla="*/ 215 w 219"/>
                <a:gd name="T7" fmla="*/ 115 h 218"/>
                <a:gd name="T8" fmla="*/ 115 w 219"/>
                <a:gd name="T9" fmla="*/ 3 h 218"/>
                <a:gd name="T10" fmla="*/ 105 w 219"/>
                <a:gd name="T11" fmla="*/ 188 h 218"/>
                <a:gd name="T12" fmla="*/ 30 w 219"/>
                <a:gd name="T13" fmla="*/ 104 h 218"/>
                <a:gd name="T14" fmla="*/ 114 w 219"/>
                <a:gd name="T15" fmla="*/ 30 h 218"/>
                <a:gd name="T16" fmla="*/ 188 w 219"/>
                <a:gd name="T17" fmla="*/ 114 h 218"/>
                <a:gd name="T18" fmla="*/ 105 w 219"/>
                <a:gd name="T19" fmla="*/ 188 h 2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19" h="218">
                  <a:moveTo>
                    <a:pt x="115" y="3"/>
                  </a:moveTo>
                  <a:cubicBezTo>
                    <a:pt x="57" y="0"/>
                    <a:pt x="7" y="44"/>
                    <a:pt x="3" y="103"/>
                  </a:cubicBezTo>
                  <a:cubicBezTo>
                    <a:pt x="0" y="161"/>
                    <a:pt x="45" y="212"/>
                    <a:pt x="103" y="215"/>
                  </a:cubicBezTo>
                  <a:cubicBezTo>
                    <a:pt x="162" y="218"/>
                    <a:pt x="212" y="174"/>
                    <a:pt x="215" y="115"/>
                  </a:cubicBezTo>
                  <a:cubicBezTo>
                    <a:pt x="219" y="57"/>
                    <a:pt x="174" y="6"/>
                    <a:pt x="115" y="3"/>
                  </a:cubicBezTo>
                  <a:close/>
                  <a:moveTo>
                    <a:pt x="105" y="188"/>
                  </a:moveTo>
                  <a:cubicBezTo>
                    <a:pt x="61" y="185"/>
                    <a:pt x="28" y="148"/>
                    <a:pt x="30" y="104"/>
                  </a:cubicBezTo>
                  <a:cubicBezTo>
                    <a:pt x="33" y="61"/>
                    <a:pt x="70" y="28"/>
                    <a:pt x="114" y="30"/>
                  </a:cubicBezTo>
                  <a:cubicBezTo>
                    <a:pt x="157" y="33"/>
                    <a:pt x="191" y="70"/>
                    <a:pt x="188" y="114"/>
                  </a:cubicBezTo>
                  <a:cubicBezTo>
                    <a:pt x="186" y="157"/>
                    <a:pt x="148" y="190"/>
                    <a:pt x="105" y="188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9" name="Freeform 11"/>
            <p:cNvSpPr/>
            <p:nvPr/>
          </p:nvSpPr>
          <p:spPr bwMode="auto">
            <a:xfrm>
              <a:off x="1552576" y="1668463"/>
              <a:ext cx="63500" cy="61913"/>
            </a:xfrm>
            <a:custGeom>
              <a:avLst/>
              <a:gdLst>
                <a:gd name="T0" fmla="*/ 20 w 22"/>
                <a:gd name="T1" fmla="*/ 2 h 21"/>
                <a:gd name="T2" fmla="*/ 19 w 22"/>
                <a:gd name="T3" fmla="*/ 10 h 21"/>
                <a:gd name="T4" fmla="*/ 11 w 22"/>
                <a:gd name="T5" fmla="*/ 19 h 21"/>
                <a:gd name="T6" fmla="*/ 2 w 22"/>
                <a:gd name="T7" fmla="*/ 19 h 21"/>
                <a:gd name="T8" fmla="*/ 2 w 22"/>
                <a:gd name="T9" fmla="*/ 19 h 21"/>
                <a:gd name="T10" fmla="*/ 3 w 22"/>
                <a:gd name="T11" fmla="*/ 11 h 21"/>
                <a:gd name="T12" fmla="*/ 12 w 22"/>
                <a:gd name="T13" fmla="*/ 2 h 21"/>
                <a:gd name="T14" fmla="*/ 20 w 22"/>
                <a:gd name="T15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2" h="21">
                  <a:moveTo>
                    <a:pt x="20" y="2"/>
                  </a:moveTo>
                  <a:cubicBezTo>
                    <a:pt x="22" y="4"/>
                    <a:pt x="22" y="8"/>
                    <a:pt x="19" y="10"/>
                  </a:cubicBezTo>
                  <a:cubicBezTo>
                    <a:pt x="11" y="19"/>
                    <a:pt x="11" y="19"/>
                    <a:pt x="11" y="19"/>
                  </a:cubicBezTo>
                  <a:cubicBezTo>
                    <a:pt x="8" y="21"/>
                    <a:pt x="4" y="21"/>
                    <a:pt x="2" y="19"/>
                  </a:cubicBezTo>
                  <a:cubicBezTo>
                    <a:pt x="2" y="19"/>
                    <a:pt x="2" y="19"/>
                    <a:pt x="2" y="19"/>
                  </a:cubicBezTo>
                  <a:cubicBezTo>
                    <a:pt x="0" y="17"/>
                    <a:pt x="0" y="13"/>
                    <a:pt x="3" y="11"/>
                  </a:cubicBezTo>
                  <a:cubicBezTo>
                    <a:pt x="12" y="2"/>
                    <a:pt x="12" y="2"/>
                    <a:pt x="12" y="2"/>
                  </a:cubicBezTo>
                  <a:cubicBezTo>
                    <a:pt x="14" y="0"/>
                    <a:pt x="18" y="0"/>
                    <a:pt x="20" y="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Freeform 12"/>
            <p:cNvSpPr/>
            <p:nvPr/>
          </p:nvSpPr>
          <p:spPr bwMode="auto">
            <a:xfrm>
              <a:off x="1573213" y="1689100"/>
              <a:ext cx="273050" cy="279400"/>
            </a:xfrm>
            <a:custGeom>
              <a:avLst/>
              <a:gdLst>
                <a:gd name="T0" fmla="*/ 89 w 93"/>
                <a:gd name="T1" fmla="*/ 62 h 95"/>
                <a:gd name="T2" fmla="*/ 88 w 93"/>
                <a:gd name="T3" fmla="*/ 77 h 95"/>
                <a:gd name="T4" fmla="*/ 73 w 93"/>
                <a:gd name="T5" fmla="*/ 91 h 95"/>
                <a:gd name="T6" fmla="*/ 59 w 93"/>
                <a:gd name="T7" fmla="*/ 91 h 95"/>
                <a:gd name="T8" fmla="*/ 59 w 93"/>
                <a:gd name="T9" fmla="*/ 91 h 95"/>
                <a:gd name="T10" fmla="*/ 4 w 93"/>
                <a:gd name="T11" fmla="*/ 18 h 95"/>
                <a:gd name="T12" fmla="*/ 18 w 93"/>
                <a:gd name="T13" fmla="*/ 4 h 95"/>
                <a:gd name="T14" fmla="*/ 89 w 93"/>
                <a:gd name="T15" fmla="*/ 62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3" h="95">
                  <a:moveTo>
                    <a:pt x="89" y="62"/>
                  </a:moveTo>
                  <a:cubicBezTo>
                    <a:pt x="93" y="66"/>
                    <a:pt x="92" y="73"/>
                    <a:pt x="88" y="77"/>
                  </a:cubicBezTo>
                  <a:cubicBezTo>
                    <a:pt x="73" y="91"/>
                    <a:pt x="73" y="91"/>
                    <a:pt x="73" y="91"/>
                  </a:cubicBezTo>
                  <a:cubicBezTo>
                    <a:pt x="69" y="95"/>
                    <a:pt x="62" y="95"/>
                    <a:pt x="59" y="91"/>
                  </a:cubicBezTo>
                  <a:cubicBezTo>
                    <a:pt x="59" y="91"/>
                    <a:pt x="59" y="91"/>
                    <a:pt x="59" y="91"/>
                  </a:cubicBezTo>
                  <a:cubicBezTo>
                    <a:pt x="55" y="87"/>
                    <a:pt x="0" y="22"/>
                    <a:pt x="4" y="18"/>
                  </a:cubicBezTo>
                  <a:cubicBezTo>
                    <a:pt x="18" y="4"/>
                    <a:pt x="18" y="4"/>
                    <a:pt x="18" y="4"/>
                  </a:cubicBezTo>
                  <a:cubicBezTo>
                    <a:pt x="23" y="0"/>
                    <a:pt x="86" y="59"/>
                    <a:pt x="89" y="62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Freeform 13"/>
            <p:cNvSpPr>
              <a:spLocks noEditPoints="1"/>
            </p:cNvSpPr>
            <p:nvPr/>
          </p:nvSpPr>
          <p:spPr bwMode="auto">
            <a:xfrm>
              <a:off x="255588" y="628650"/>
              <a:ext cx="1387475" cy="1385888"/>
            </a:xfrm>
            <a:custGeom>
              <a:avLst/>
              <a:gdLst>
                <a:gd name="T0" fmla="*/ 446 w 472"/>
                <a:gd name="T1" fmla="*/ 292 h 472"/>
                <a:gd name="T2" fmla="*/ 446 w 472"/>
                <a:gd name="T3" fmla="*/ 288 h 472"/>
                <a:gd name="T4" fmla="*/ 443 w 472"/>
                <a:gd name="T5" fmla="*/ 267 h 472"/>
                <a:gd name="T6" fmla="*/ 413 w 472"/>
                <a:gd name="T7" fmla="*/ 347 h 472"/>
                <a:gd name="T8" fmla="*/ 446 w 472"/>
                <a:gd name="T9" fmla="*/ 292 h 472"/>
                <a:gd name="T10" fmla="*/ 371 w 472"/>
                <a:gd name="T11" fmla="*/ 404 h 472"/>
                <a:gd name="T12" fmla="*/ 362 w 472"/>
                <a:gd name="T13" fmla="*/ 403 h 472"/>
                <a:gd name="T14" fmla="*/ 237 w 472"/>
                <a:gd name="T15" fmla="*/ 445 h 472"/>
                <a:gd name="T16" fmla="*/ 89 w 472"/>
                <a:gd name="T17" fmla="*/ 384 h 472"/>
                <a:gd name="T18" fmla="*/ 28 w 472"/>
                <a:gd name="T19" fmla="*/ 236 h 472"/>
                <a:gd name="T20" fmla="*/ 89 w 472"/>
                <a:gd name="T21" fmla="*/ 89 h 472"/>
                <a:gd name="T22" fmla="*/ 237 w 472"/>
                <a:gd name="T23" fmla="*/ 27 h 472"/>
                <a:gd name="T24" fmla="*/ 384 w 472"/>
                <a:gd name="T25" fmla="*/ 89 h 472"/>
                <a:gd name="T26" fmla="*/ 440 w 472"/>
                <a:gd name="T27" fmla="*/ 191 h 472"/>
                <a:gd name="T28" fmla="*/ 472 w 472"/>
                <a:gd name="T29" fmla="*/ 222 h 472"/>
                <a:gd name="T30" fmla="*/ 237 w 472"/>
                <a:gd name="T31" fmla="*/ 0 h 472"/>
                <a:gd name="T32" fmla="*/ 0 w 472"/>
                <a:gd name="T33" fmla="*/ 236 h 472"/>
                <a:gd name="T34" fmla="*/ 237 w 472"/>
                <a:gd name="T35" fmla="*/ 472 h 472"/>
                <a:gd name="T36" fmla="*/ 406 w 472"/>
                <a:gd name="T37" fmla="*/ 400 h 472"/>
                <a:gd name="T38" fmla="*/ 377 w 472"/>
                <a:gd name="T39" fmla="*/ 404 h 472"/>
                <a:gd name="T40" fmla="*/ 371 w 472"/>
                <a:gd name="T41" fmla="*/ 404 h 4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72" h="472">
                  <a:moveTo>
                    <a:pt x="446" y="292"/>
                  </a:moveTo>
                  <a:cubicBezTo>
                    <a:pt x="446" y="291"/>
                    <a:pt x="446" y="289"/>
                    <a:pt x="446" y="288"/>
                  </a:cubicBezTo>
                  <a:cubicBezTo>
                    <a:pt x="446" y="281"/>
                    <a:pt x="445" y="274"/>
                    <a:pt x="443" y="267"/>
                  </a:cubicBezTo>
                  <a:cubicBezTo>
                    <a:pt x="439" y="296"/>
                    <a:pt x="428" y="323"/>
                    <a:pt x="413" y="347"/>
                  </a:cubicBezTo>
                  <a:cubicBezTo>
                    <a:pt x="432" y="335"/>
                    <a:pt x="445" y="315"/>
                    <a:pt x="446" y="292"/>
                  </a:cubicBezTo>
                  <a:close/>
                  <a:moveTo>
                    <a:pt x="371" y="404"/>
                  </a:moveTo>
                  <a:cubicBezTo>
                    <a:pt x="368" y="404"/>
                    <a:pt x="365" y="403"/>
                    <a:pt x="362" y="403"/>
                  </a:cubicBezTo>
                  <a:cubicBezTo>
                    <a:pt x="327" y="429"/>
                    <a:pt x="284" y="445"/>
                    <a:pt x="237" y="445"/>
                  </a:cubicBezTo>
                  <a:cubicBezTo>
                    <a:pt x="179" y="445"/>
                    <a:pt x="127" y="421"/>
                    <a:pt x="89" y="384"/>
                  </a:cubicBezTo>
                  <a:cubicBezTo>
                    <a:pt x="51" y="346"/>
                    <a:pt x="28" y="294"/>
                    <a:pt x="28" y="236"/>
                  </a:cubicBezTo>
                  <a:cubicBezTo>
                    <a:pt x="28" y="178"/>
                    <a:pt x="51" y="126"/>
                    <a:pt x="89" y="89"/>
                  </a:cubicBezTo>
                  <a:cubicBezTo>
                    <a:pt x="127" y="51"/>
                    <a:pt x="179" y="27"/>
                    <a:pt x="237" y="27"/>
                  </a:cubicBezTo>
                  <a:cubicBezTo>
                    <a:pt x="294" y="27"/>
                    <a:pt x="346" y="51"/>
                    <a:pt x="384" y="89"/>
                  </a:cubicBezTo>
                  <a:cubicBezTo>
                    <a:pt x="412" y="116"/>
                    <a:pt x="432" y="151"/>
                    <a:pt x="440" y="191"/>
                  </a:cubicBezTo>
                  <a:cubicBezTo>
                    <a:pt x="453" y="199"/>
                    <a:pt x="464" y="210"/>
                    <a:pt x="472" y="222"/>
                  </a:cubicBezTo>
                  <a:cubicBezTo>
                    <a:pt x="465" y="98"/>
                    <a:pt x="362" y="0"/>
                    <a:pt x="237" y="0"/>
                  </a:cubicBezTo>
                  <a:cubicBezTo>
                    <a:pt x="106" y="0"/>
                    <a:pt x="1" y="106"/>
                    <a:pt x="0" y="236"/>
                  </a:cubicBezTo>
                  <a:cubicBezTo>
                    <a:pt x="1" y="367"/>
                    <a:pt x="106" y="472"/>
                    <a:pt x="237" y="472"/>
                  </a:cubicBezTo>
                  <a:cubicBezTo>
                    <a:pt x="303" y="472"/>
                    <a:pt x="363" y="445"/>
                    <a:pt x="406" y="400"/>
                  </a:cubicBezTo>
                  <a:cubicBezTo>
                    <a:pt x="397" y="403"/>
                    <a:pt x="387" y="404"/>
                    <a:pt x="377" y="404"/>
                  </a:cubicBezTo>
                  <a:cubicBezTo>
                    <a:pt x="375" y="404"/>
                    <a:pt x="373" y="404"/>
                    <a:pt x="371" y="40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54" name="矩形 53"/>
          <p:cNvSpPr/>
          <p:nvPr/>
        </p:nvSpPr>
        <p:spPr>
          <a:xfrm>
            <a:off x="5607502" y="1268565"/>
            <a:ext cx="1946057" cy="6681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缺点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" grpId="0" animBg="1"/>
      <p:bldP spid="80" grpId="0" animBg="1"/>
      <p:bldP spid="58" grpId="0" animBg="1"/>
      <p:bldP spid="53" grpId="0" animBg="1"/>
      <p:bldP spid="72" grpId="0"/>
      <p:bldP spid="77" grpId="0"/>
      <p:bldP spid="78" grpId="0"/>
      <p:bldP spid="79" grpId="0"/>
      <p:bldP spid="54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70AC3BA-32D9-4A7A-AD38-6B4B9300A42C}"/>
              </a:ext>
            </a:extLst>
          </p:cNvPr>
          <p:cNvGrpSpPr/>
          <p:nvPr/>
        </p:nvGrpSpPr>
        <p:grpSpPr>
          <a:xfrm flipH="1">
            <a:off x="1697248" y="4228485"/>
            <a:ext cx="3135085" cy="2068687"/>
            <a:chOff x="2372913" y="4228485"/>
            <a:chExt cx="3135085" cy="2068687"/>
          </a:xfrm>
        </p:grpSpPr>
        <p:sp>
          <p:nvSpPr>
            <p:cNvPr id="20" name="矩形 10">
              <a:extLst>
                <a:ext uri="{FF2B5EF4-FFF2-40B4-BE49-F238E27FC236}">
                  <a16:creationId xmlns="" xmlns:a16="http://schemas.microsoft.com/office/drawing/2014/main" id="{81BD54EE-E96F-4CA1-BA28-29967932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927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="" xmlns:a16="http://schemas.microsoft.com/office/drawing/2014/main" id="{FACC7BA9-4931-4CBB-969C-0AF754387D43}"/>
                </a:ext>
              </a:extLst>
            </p:cNvPr>
            <p:cNvSpPr txBox="1"/>
            <p:nvPr/>
          </p:nvSpPr>
          <p:spPr>
            <a:xfrm>
              <a:off x="2372913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7DF23D-A10B-46C4-91FD-7EC45CB80443}"/>
              </a:ext>
            </a:extLst>
          </p:cNvPr>
          <p:cNvGrpSpPr/>
          <p:nvPr/>
        </p:nvGrpSpPr>
        <p:grpSpPr>
          <a:xfrm>
            <a:off x="8402620" y="2919725"/>
            <a:ext cx="3135085" cy="3721707"/>
            <a:chOff x="217369" y="2944797"/>
            <a:chExt cx="3135085" cy="372170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23" y="3945436"/>
              <a:ext cx="1560976" cy="1497944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4400" b="1" dirty="0" smtClean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04</a:t>
              </a:r>
              <a:endPara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369" y="5835507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D7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应用场景</a:t>
              </a:r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1530911" y="2944797"/>
              <a:ext cx="508000" cy="508000"/>
            </a:xfrm>
            <a:prstGeom prst="chevron">
              <a:avLst/>
            </a:prstGeom>
            <a:solidFill>
              <a:srgbClr val="D7000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5" name="组合 4">
            <a:extLst>
              <a:ext uri="{FF2B5EF4-FFF2-40B4-BE49-F238E27FC236}">
                <a16:creationId xmlns="" xmlns:a16="http://schemas.microsoft.com/office/drawing/2014/main" id="{F113D623-1EE1-4C89-94B0-2135B8B848CF}"/>
              </a:ext>
            </a:extLst>
          </p:cNvPr>
          <p:cNvGrpSpPr/>
          <p:nvPr/>
        </p:nvGrpSpPr>
        <p:grpSpPr>
          <a:xfrm flipH="1">
            <a:off x="3852792" y="4228485"/>
            <a:ext cx="3135085" cy="2068687"/>
            <a:chOff x="4528457" y="4228485"/>
            <a:chExt cx="3135085" cy="2068687"/>
          </a:xfrm>
        </p:grpSpPr>
        <p:sp>
          <p:nvSpPr>
            <p:cNvPr id="27" name="矩形 10">
              <a:extLst>
                <a:ext uri="{FF2B5EF4-FFF2-40B4-BE49-F238E27FC236}">
                  <a16:creationId xmlns="" xmlns:a16="http://schemas.microsoft.com/office/drawing/2014/main" id="{A75A7749-5B75-4FF9-8C83-6070CF299FE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0471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1" name="TextBox 14">
              <a:extLst>
                <a:ext uri="{FF2B5EF4-FFF2-40B4-BE49-F238E27FC236}">
                  <a16:creationId xmlns="" xmlns:a16="http://schemas.microsoft.com/office/drawing/2014/main" id="{2CDC45D9-1346-47BE-87D0-E900F1DE4DAC}"/>
                </a:ext>
              </a:extLst>
            </p:cNvPr>
            <p:cNvSpPr txBox="1"/>
            <p:nvPr/>
          </p:nvSpPr>
          <p:spPr>
            <a:xfrm>
              <a:off x="4528457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7201307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 smtClean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6119293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853063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04 </a:t>
            </a:r>
            <a:r>
              <a:rPr lang="zh-CN" altLang="en-US" dirty="0" smtClean="0"/>
              <a:t>应用场景</a:t>
            </a:r>
            <a:endParaRPr lang="zh-CN" altLang="en-US" dirty="0"/>
          </a:p>
        </p:txBody>
      </p:sp>
      <p:pic>
        <p:nvPicPr>
          <p:cNvPr id="49" name="图片 48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723" y="2065165"/>
            <a:ext cx="3238465" cy="325310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1" name="弧形 50"/>
          <p:cNvSpPr/>
          <p:nvPr/>
        </p:nvSpPr>
        <p:spPr>
          <a:xfrm>
            <a:off x="532263" y="1665027"/>
            <a:ext cx="4053385" cy="4053385"/>
          </a:xfrm>
          <a:prstGeom prst="arc">
            <a:avLst>
              <a:gd name="adj1" fmla="val 16200000"/>
              <a:gd name="adj2" fmla="val 5401989"/>
            </a:avLst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2" name="椭圆 51"/>
          <p:cNvSpPr/>
          <p:nvPr/>
        </p:nvSpPr>
        <p:spPr>
          <a:xfrm>
            <a:off x="2456597" y="1555845"/>
            <a:ext cx="204716" cy="204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2456597" y="5622878"/>
            <a:ext cx="204716" cy="204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4" name="椭圆 53"/>
          <p:cNvSpPr/>
          <p:nvPr/>
        </p:nvSpPr>
        <p:spPr>
          <a:xfrm>
            <a:off x="3691719" y="5213449"/>
            <a:ext cx="204716" cy="2047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5" name="椭圆 54"/>
          <p:cNvSpPr/>
          <p:nvPr/>
        </p:nvSpPr>
        <p:spPr>
          <a:xfrm>
            <a:off x="3691719" y="1992571"/>
            <a:ext cx="204716" cy="204716"/>
          </a:xfrm>
          <a:prstGeom prst="ellips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56" name="椭圆 55"/>
          <p:cNvSpPr/>
          <p:nvPr/>
        </p:nvSpPr>
        <p:spPr>
          <a:xfrm>
            <a:off x="4585648" y="3566405"/>
            <a:ext cx="204716" cy="204716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cxnSp>
        <p:nvCxnSpPr>
          <p:cNvPr id="59" name="直接连接符 58"/>
          <p:cNvCxnSpPr>
            <a:stCxn id="55" idx="6"/>
          </p:cNvCxnSpPr>
          <p:nvPr/>
        </p:nvCxnSpPr>
        <p:spPr>
          <a:xfrm flipV="1">
            <a:off x="3896435" y="2077205"/>
            <a:ext cx="2026693" cy="177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连接符 60"/>
          <p:cNvCxnSpPr/>
          <p:nvPr/>
        </p:nvCxnSpPr>
        <p:spPr>
          <a:xfrm flipV="1">
            <a:off x="3896435" y="5311725"/>
            <a:ext cx="2026693" cy="1772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直接连接符 62"/>
          <p:cNvCxnSpPr/>
          <p:nvPr/>
        </p:nvCxnSpPr>
        <p:spPr>
          <a:xfrm flipV="1">
            <a:off x="4728950" y="3664684"/>
            <a:ext cx="2026693" cy="17724"/>
          </a:xfrm>
          <a:prstGeom prst="line">
            <a:avLst/>
          </a:prstGeom>
          <a:ln w="28575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椭圆 63"/>
          <p:cNvSpPr/>
          <p:nvPr/>
        </p:nvSpPr>
        <p:spPr>
          <a:xfrm>
            <a:off x="5840235" y="1702592"/>
            <a:ext cx="656099" cy="65609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5" name="椭圆 64"/>
          <p:cNvSpPr/>
          <p:nvPr/>
        </p:nvSpPr>
        <p:spPr>
          <a:xfrm>
            <a:off x="5840235" y="4950760"/>
            <a:ext cx="656099" cy="656099"/>
          </a:xfrm>
          <a:prstGeom prst="ellipse">
            <a:avLst/>
          </a:prstGeom>
          <a:solidFill>
            <a:srgbClr val="C00000"/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 smtClean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7" name="椭圆 66"/>
          <p:cNvSpPr/>
          <p:nvPr/>
        </p:nvSpPr>
        <p:spPr>
          <a:xfrm>
            <a:off x="6740989" y="3331015"/>
            <a:ext cx="656099" cy="656099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noFill/>
          </a:ln>
          <a:effectLst/>
          <a:scene3d>
            <a:camera prst="orthographicFront"/>
            <a:lightRig rig="threePt" dir="t"/>
          </a:scene3d>
          <a:sp3d>
            <a:bevelB prst="relaxedInset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68" name="矩形 67"/>
          <p:cNvSpPr/>
          <p:nvPr/>
        </p:nvSpPr>
        <p:spPr>
          <a:xfrm>
            <a:off x="6728058" y="1425008"/>
            <a:ext cx="2812984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为复杂的模块或子系统提供外界访问的模块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矩形 68"/>
          <p:cNvSpPr/>
          <p:nvPr/>
        </p:nvSpPr>
        <p:spPr>
          <a:xfrm>
            <a:off x="7607147" y="3343820"/>
            <a:ext cx="2173874" cy="49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子系统相对独立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0" name="矩形 69"/>
          <p:cNvSpPr/>
          <p:nvPr/>
        </p:nvSpPr>
        <p:spPr>
          <a:xfrm>
            <a:off x="6728058" y="4727763"/>
            <a:ext cx="1946057" cy="9629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预防低水平人员带来的风险。</a:t>
            </a:r>
          </a:p>
        </p:txBody>
      </p:sp>
      <p:grpSp>
        <p:nvGrpSpPr>
          <p:cNvPr id="74" name="组合 426"/>
          <p:cNvGrpSpPr/>
          <p:nvPr/>
        </p:nvGrpSpPr>
        <p:grpSpPr>
          <a:xfrm>
            <a:off x="1775644" y="2608222"/>
            <a:ext cx="1636298" cy="2107888"/>
            <a:chOff x="4489543" y="1542545"/>
            <a:chExt cx="363538" cy="468312"/>
          </a:xfrm>
          <a:solidFill>
            <a:schemeClr val="bg1">
              <a:lumMod val="75000"/>
            </a:schemeClr>
          </a:solidFill>
        </p:grpSpPr>
        <p:sp>
          <p:nvSpPr>
            <p:cNvPr id="75" name="Oval 78"/>
            <p:cNvSpPr>
              <a:spLocks noChangeArrowheads="1"/>
            </p:cNvSpPr>
            <p:nvPr/>
          </p:nvSpPr>
          <p:spPr bwMode="auto">
            <a:xfrm>
              <a:off x="4632418" y="1542545"/>
              <a:ext cx="77788" cy="77787"/>
            </a:xfrm>
            <a:prstGeom prst="ellipse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78" name="Freeform 79"/>
            <p:cNvSpPr/>
            <p:nvPr/>
          </p:nvSpPr>
          <p:spPr bwMode="auto">
            <a:xfrm>
              <a:off x="4599081" y="1639382"/>
              <a:ext cx="149225" cy="279400"/>
            </a:xfrm>
            <a:custGeom>
              <a:avLst/>
              <a:gdLst>
                <a:gd name="T0" fmla="*/ 32 w 40"/>
                <a:gd name="T1" fmla="*/ 0 h 73"/>
                <a:gd name="T2" fmla="*/ 28 w 40"/>
                <a:gd name="T3" fmla="*/ 0 h 73"/>
                <a:gd name="T4" fmla="*/ 20 w 40"/>
                <a:gd name="T5" fmla="*/ 8 h 73"/>
                <a:gd name="T6" fmla="*/ 11 w 40"/>
                <a:gd name="T7" fmla="*/ 0 h 73"/>
                <a:gd name="T8" fmla="*/ 8 w 40"/>
                <a:gd name="T9" fmla="*/ 0 h 73"/>
                <a:gd name="T10" fmla="*/ 0 w 40"/>
                <a:gd name="T11" fmla="*/ 8 h 73"/>
                <a:gd name="T12" fmla="*/ 0 w 40"/>
                <a:gd name="T13" fmla="*/ 27 h 73"/>
                <a:gd name="T14" fmla="*/ 8 w 40"/>
                <a:gd name="T15" fmla="*/ 35 h 73"/>
                <a:gd name="T16" fmla="*/ 8 w 40"/>
                <a:gd name="T17" fmla="*/ 35 h 73"/>
                <a:gd name="T18" fmla="*/ 8 w 40"/>
                <a:gd name="T19" fmla="*/ 37 h 73"/>
                <a:gd name="T20" fmla="*/ 8 w 40"/>
                <a:gd name="T21" fmla="*/ 67 h 73"/>
                <a:gd name="T22" fmla="*/ 14 w 40"/>
                <a:gd name="T23" fmla="*/ 73 h 73"/>
                <a:gd name="T24" fmla="*/ 20 w 40"/>
                <a:gd name="T25" fmla="*/ 67 h 73"/>
                <a:gd name="T26" fmla="*/ 26 w 40"/>
                <a:gd name="T27" fmla="*/ 73 h 73"/>
                <a:gd name="T28" fmla="*/ 32 w 40"/>
                <a:gd name="T29" fmla="*/ 67 h 73"/>
                <a:gd name="T30" fmla="*/ 32 w 40"/>
                <a:gd name="T31" fmla="*/ 37 h 73"/>
                <a:gd name="T32" fmla="*/ 32 w 40"/>
                <a:gd name="T33" fmla="*/ 35 h 73"/>
                <a:gd name="T34" fmla="*/ 32 w 40"/>
                <a:gd name="T35" fmla="*/ 35 h 73"/>
                <a:gd name="T36" fmla="*/ 40 w 40"/>
                <a:gd name="T37" fmla="*/ 27 h 73"/>
                <a:gd name="T38" fmla="*/ 40 w 40"/>
                <a:gd name="T39" fmla="*/ 8 h 73"/>
                <a:gd name="T40" fmla="*/ 32 w 40"/>
                <a:gd name="T41" fmla="*/ 0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0" h="73">
                  <a:moveTo>
                    <a:pt x="32" y="0"/>
                  </a:moveTo>
                  <a:cubicBezTo>
                    <a:pt x="28" y="0"/>
                    <a:pt x="28" y="0"/>
                    <a:pt x="28" y="0"/>
                  </a:cubicBezTo>
                  <a:cubicBezTo>
                    <a:pt x="20" y="8"/>
                    <a:pt x="20" y="8"/>
                    <a:pt x="20" y="8"/>
                  </a:cubicBezTo>
                  <a:cubicBezTo>
                    <a:pt x="11" y="0"/>
                    <a:pt x="11" y="0"/>
                    <a:pt x="11" y="0"/>
                  </a:cubicBezTo>
                  <a:cubicBezTo>
                    <a:pt x="8" y="0"/>
                    <a:pt x="8" y="0"/>
                    <a:pt x="8" y="0"/>
                  </a:cubicBezTo>
                  <a:cubicBezTo>
                    <a:pt x="3" y="0"/>
                    <a:pt x="0" y="3"/>
                    <a:pt x="0" y="8"/>
                  </a:cubicBezTo>
                  <a:cubicBezTo>
                    <a:pt x="0" y="27"/>
                    <a:pt x="0" y="27"/>
                    <a:pt x="0" y="27"/>
                  </a:cubicBezTo>
                  <a:cubicBezTo>
                    <a:pt x="0" y="31"/>
                    <a:pt x="3" y="35"/>
                    <a:pt x="8" y="35"/>
                  </a:cubicBezTo>
                  <a:cubicBezTo>
                    <a:pt x="8" y="35"/>
                    <a:pt x="8" y="35"/>
                    <a:pt x="8" y="35"/>
                  </a:cubicBezTo>
                  <a:cubicBezTo>
                    <a:pt x="8" y="36"/>
                    <a:pt x="8" y="36"/>
                    <a:pt x="8" y="37"/>
                  </a:cubicBezTo>
                  <a:cubicBezTo>
                    <a:pt x="8" y="67"/>
                    <a:pt x="8" y="67"/>
                    <a:pt x="8" y="67"/>
                  </a:cubicBezTo>
                  <a:cubicBezTo>
                    <a:pt x="8" y="71"/>
                    <a:pt x="11" y="73"/>
                    <a:pt x="14" y="73"/>
                  </a:cubicBezTo>
                  <a:cubicBezTo>
                    <a:pt x="17" y="73"/>
                    <a:pt x="20" y="71"/>
                    <a:pt x="20" y="67"/>
                  </a:cubicBezTo>
                  <a:cubicBezTo>
                    <a:pt x="20" y="71"/>
                    <a:pt x="23" y="73"/>
                    <a:pt x="26" y="73"/>
                  </a:cubicBezTo>
                  <a:cubicBezTo>
                    <a:pt x="29" y="73"/>
                    <a:pt x="32" y="71"/>
                    <a:pt x="32" y="67"/>
                  </a:cubicBezTo>
                  <a:cubicBezTo>
                    <a:pt x="32" y="37"/>
                    <a:pt x="32" y="37"/>
                    <a:pt x="32" y="37"/>
                  </a:cubicBezTo>
                  <a:cubicBezTo>
                    <a:pt x="32" y="36"/>
                    <a:pt x="32" y="36"/>
                    <a:pt x="32" y="35"/>
                  </a:cubicBezTo>
                  <a:cubicBezTo>
                    <a:pt x="32" y="35"/>
                    <a:pt x="32" y="35"/>
                    <a:pt x="32" y="35"/>
                  </a:cubicBezTo>
                  <a:cubicBezTo>
                    <a:pt x="37" y="35"/>
                    <a:pt x="40" y="31"/>
                    <a:pt x="40" y="27"/>
                  </a:cubicBezTo>
                  <a:cubicBezTo>
                    <a:pt x="40" y="8"/>
                    <a:pt x="40" y="8"/>
                    <a:pt x="40" y="8"/>
                  </a:cubicBezTo>
                  <a:cubicBezTo>
                    <a:pt x="40" y="3"/>
                    <a:pt x="37" y="0"/>
                    <a:pt x="32" y="0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1" name="Freeform 80"/>
            <p:cNvSpPr/>
            <p:nvPr/>
          </p:nvSpPr>
          <p:spPr bwMode="auto">
            <a:xfrm>
              <a:off x="4710206" y="1921957"/>
              <a:ext cx="142875" cy="88900"/>
            </a:xfrm>
            <a:custGeom>
              <a:avLst/>
              <a:gdLst>
                <a:gd name="T0" fmla="*/ 30 w 38"/>
                <a:gd name="T1" fmla="*/ 3 h 23"/>
                <a:gd name="T2" fmla="*/ 29 w 38"/>
                <a:gd name="T3" fmla="*/ 12 h 23"/>
                <a:gd name="T4" fmla="*/ 9 w 38"/>
                <a:gd name="T5" fmla="*/ 0 h 23"/>
                <a:gd name="T6" fmla="*/ 0 w 38"/>
                <a:gd name="T7" fmla="*/ 4 h 23"/>
                <a:gd name="T8" fmla="*/ 23 w 38"/>
                <a:gd name="T9" fmla="*/ 17 h 23"/>
                <a:gd name="T10" fmla="*/ 9 w 38"/>
                <a:gd name="T11" fmla="*/ 19 h 23"/>
                <a:gd name="T12" fmla="*/ 17 w 38"/>
                <a:gd name="T13" fmla="*/ 23 h 23"/>
                <a:gd name="T14" fmla="*/ 36 w 38"/>
                <a:gd name="T15" fmla="*/ 20 h 23"/>
                <a:gd name="T16" fmla="*/ 38 w 38"/>
                <a:gd name="T17" fmla="*/ 7 h 23"/>
                <a:gd name="T18" fmla="*/ 30 w 38"/>
                <a:gd name="T1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0" y="3"/>
                  </a:moveTo>
                  <a:cubicBezTo>
                    <a:pt x="29" y="12"/>
                    <a:pt x="29" y="12"/>
                    <a:pt x="29" y="12"/>
                  </a:cubicBezTo>
                  <a:cubicBezTo>
                    <a:pt x="9" y="0"/>
                    <a:pt x="9" y="0"/>
                    <a:pt x="9" y="0"/>
                  </a:cubicBezTo>
                  <a:cubicBezTo>
                    <a:pt x="7" y="2"/>
                    <a:pt x="4" y="3"/>
                    <a:pt x="0" y="4"/>
                  </a:cubicBezTo>
                  <a:cubicBezTo>
                    <a:pt x="23" y="17"/>
                    <a:pt x="23" y="17"/>
                    <a:pt x="23" y="17"/>
                  </a:cubicBezTo>
                  <a:cubicBezTo>
                    <a:pt x="9" y="19"/>
                    <a:pt x="9" y="19"/>
                    <a:pt x="9" y="19"/>
                  </a:cubicBezTo>
                  <a:cubicBezTo>
                    <a:pt x="17" y="23"/>
                    <a:pt x="17" y="23"/>
                    <a:pt x="17" y="23"/>
                  </a:cubicBezTo>
                  <a:cubicBezTo>
                    <a:pt x="36" y="20"/>
                    <a:pt x="36" y="20"/>
                    <a:pt x="36" y="20"/>
                  </a:cubicBezTo>
                  <a:cubicBezTo>
                    <a:pt x="38" y="7"/>
                    <a:pt x="38" y="7"/>
                    <a:pt x="38" y="7"/>
                  </a:cubicBezTo>
                  <a:lnTo>
                    <a:pt x="30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4" name="Freeform 81"/>
            <p:cNvSpPr/>
            <p:nvPr/>
          </p:nvSpPr>
          <p:spPr bwMode="auto">
            <a:xfrm>
              <a:off x="4489543" y="1780670"/>
              <a:ext cx="134938" cy="87312"/>
            </a:xfrm>
            <a:custGeom>
              <a:avLst/>
              <a:gdLst>
                <a:gd name="T0" fmla="*/ 36 w 36"/>
                <a:gd name="T1" fmla="*/ 19 h 23"/>
                <a:gd name="T2" fmla="*/ 15 w 36"/>
                <a:gd name="T3" fmla="*/ 7 h 23"/>
                <a:gd name="T4" fmla="*/ 28 w 36"/>
                <a:gd name="T5" fmla="*/ 4 h 23"/>
                <a:gd name="T6" fmla="*/ 21 w 36"/>
                <a:gd name="T7" fmla="*/ 0 h 23"/>
                <a:gd name="T8" fmla="*/ 2 w 36"/>
                <a:gd name="T9" fmla="*/ 3 h 23"/>
                <a:gd name="T10" fmla="*/ 0 w 36"/>
                <a:gd name="T11" fmla="*/ 16 h 23"/>
                <a:gd name="T12" fmla="*/ 7 w 36"/>
                <a:gd name="T13" fmla="*/ 21 h 23"/>
                <a:gd name="T14" fmla="*/ 9 w 36"/>
                <a:gd name="T15" fmla="*/ 11 h 23"/>
                <a:gd name="T16" fmla="*/ 28 w 36"/>
                <a:gd name="T17" fmla="*/ 23 h 23"/>
                <a:gd name="T18" fmla="*/ 36 w 36"/>
                <a:gd name="T1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3">
                  <a:moveTo>
                    <a:pt x="36" y="19"/>
                  </a:moveTo>
                  <a:cubicBezTo>
                    <a:pt x="15" y="7"/>
                    <a:pt x="15" y="7"/>
                    <a:pt x="15" y="7"/>
                  </a:cubicBezTo>
                  <a:cubicBezTo>
                    <a:pt x="28" y="4"/>
                    <a:pt x="28" y="4"/>
                    <a:pt x="28" y="4"/>
                  </a:cubicBezTo>
                  <a:cubicBezTo>
                    <a:pt x="21" y="0"/>
                    <a:pt x="21" y="0"/>
                    <a:pt x="21" y="0"/>
                  </a:cubicBezTo>
                  <a:cubicBezTo>
                    <a:pt x="2" y="3"/>
                    <a:pt x="2" y="3"/>
                    <a:pt x="2" y="3"/>
                  </a:cubicBezTo>
                  <a:cubicBezTo>
                    <a:pt x="0" y="16"/>
                    <a:pt x="0" y="16"/>
                    <a:pt x="0" y="16"/>
                  </a:cubicBezTo>
                  <a:cubicBezTo>
                    <a:pt x="7" y="21"/>
                    <a:pt x="7" y="21"/>
                    <a:pt x="7" y="21"/>
                  </a:cubicBezTo>
                  <a:cubicBezTo>
                    <a:pt x="9" y="11"/>
                    <a:pt x="9" y="11"/>
                    <a:pt x="9" y="11"/>
                  </a:cubicBezTo>
                  <a:cubicBezTo>
                    <a:pt x="28" y="23"/>
                    <a:pt x="28" y="23"/>
                    <a:pt x="28" y="23"/>
                  </a:cubicBezTo>
                  <a:cubicBezTo>
                    <a:pt x="30" y="21"/>
                    <a:pt x="33" y="20"/>
                    <a:pt x="36" y="19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87" name="Freeform 82"/>
            <p:cNvSpPr/>
            <p:nvPr/>
          </p:nvSpPr>
          <p:spPr bwMode="auto">
            <a:xfrm>
              <a:off x="4489543" y="1921957"/>
              <a:ext cx="142875" cy="88900"/>
            </a:xfrm>
            <a:custGeom>
              <a:avLst/>
              <a:gdLst>
                <a:gd name="T0" fmla="*/ 38 w 38"/>
                <a:gd name="T1" fmla="*/ 3 h 23"/>
                <a:gd name="T2" fmla="*/ 29 w 38"/>
                <a:gd name="T3" fmla="*/ 0 h 23"/>
                <a:gd name="T4" fmla="*/ 9 w 38"/>
                <a:gd name="T5" fmla="*/ 12 h 23"/>
                <a:gd name="T6" fmla="*/ 7 w 38"/>
                <a:gd name="T7" fmla="*/ 3 h 23"/>
                <a:gd name="T8" fmla="*/ 0 w 38"/>
                <a:gd name="T9" fmla="*/ 7 h 23"/>
                <a:gd name="T10" fmla="*/ 2 w 38"/>
                <a:gd name="T11" fmla="*/ 20 h 23"/>
                <a:gd name="T12" fmla="*/ 21 w 38"/>
                <a:gd name="T13" fmla="*/ 23 h 23"/>
                <a:gd name="T14" fmla="*/ 28 w 38"/>
                <a:gd name="T15" fmla="*/ 19 h 23"/>
                <a:gd name="T16" fmla="*/ 15 w 38"/>
                <a:gd name="T17" fmla="*/ 17 h 23"/>
                <a:gd name="T18" fmla="*/ 38 w 38"/>
                <a:gd name="T19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8" h="23">
                  <a:moveTo>
                    <a:pt x="38" y="3"/>
                  </a:moveTo>
                  <a:cubicBezTo>
                    <a:pt x="34" y="3"/>
                    <a:pt x="32" y="1"/>
                    <a:pt x="29" y="0"/>
                  </a:cubicBezTo>
                  <a:cubicBezTo>
                    <a:pt x="9" y="12"/>
                    <a:pt x="9" y="12"/>
                    <a:pt x="9" y="12"/>
                  </a:cubicBezTo>
                  <a:cubicBezTo>
                    <a:pt x="7" y="3"/>
                    <a:pt x="7" y="3"/>
                    <a:pt x="7" y="3"/>
                  </a:cubicBezTo>
                  <a:cubicBezTo>
                    <a:pt x="0" y="7"/>
                    <a:pt x="0" y="7"/>
                    <a:pt x="0" y="7"/>
                  </a:cubicBezTo>
                  <a:cubicBezTo>
                    <a:pt x="2" y="20"/>
                    <a:pt x="2" y="20"/>
                    <a:pt x="2" y="20"/>
                  </a:cubicBezTo>
                  <a:cubicBezTo>
                    <a:pt x="21" y="23"/>
                    <a:pt x="21" y="23"/>
                    <a:pt x="21" y="23"/>
                  </a:cubicBezTo>
                  <a:cubicBezTo>
                    <a:pt x="28" y="19"/>
                    <a:pt x="28" y="19"/>
                    <a:pt x="28" y="19"/>
                  </a:cubicBezTo>
                  <a:cubicBezTo>
                    <a:pt x="15" y="17"/>
                    <a:pt x="15" y="17"/>
                    <a:pt x="15" y="17"/>
                  </a:cubicBezTo>
                  <a:lnTo>
                    <a:pt x="38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92" name="Freeform 83"/>
            <p:cNvSpPr/>
            <p:nvPr/>
          </p:nvSpPr>
          <p:spPr bwMode="auto">
            <a:xfrm>
              <a:off x="4718143" y="1780670"/>
              <a:ext cx="134938" cy="84137"/>
            </a:xfrm>
            <a:custGeom>
              <a:avLst/>
              <a:gdLst>
                <a:gd name="T0" fmla="*/ 34 w 36"/>
                <a:gd name="T1" fmla="*/ 3 h 22"/>
                <a:gd name="T2" fmla="*/ 15 w 36"/>
                <a:gd name="T3" fmla="*/ 0 h 22"/>
                <a:gd name="T4" fmla="*/ 7 w 36"/>
                <a:gd name="T5" fmla="*/ 4 h 22"/>
                <a:gd name="T6" fmla="*/ 21 w 36"/>
                <a:gd name="T7" fmla="*/ 7 h 22"/>
                <a:gd name="T8" fmla="*/ 0 w 36"/>
                <a:gd name="T9" fmla="*/ 19 h 22"/>
                <a:gd name="T10" fmla="*/ 8 w 36"/>
                <a:gd name="T11" fmla="*/ 22 h 22"/>
                <a:gd name="T12" fmla="*/ 27 w 36"/>
                <a:gd name="T13" fmla="*/ 11 h 22"/>
                <a:gd name="T14" fmla="*/ 28 w 36"/>
                <a:gd name="T15" fmla="*/ 21 h 22"/>
                <a:gd name="T16" fmla="*/ 36 w 36"/>
                <a:gd name="T17" fmla="*/ 16 h 22"/>
                <a:gd name="T18" fmla="*/ 34 w 36"/>
                <a:gd name="T19" fmla="*/ 3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6" h="22">
                  <a:moveTo>
                    <a:pt x="34" y="3"/>
                  </a:moveTo>
                  <a:cubicBezTo>
                    <a:pt x="15" y="0"/>
                    <a:pt x="15" y="0"/>
                    <a:pt x="15" y="0"/>
                  </a:cubicBezTo>
                  <a:cubicBezTo>
                    <a:pt x="7" y="4"/>
                    <a:pt x="7" y="4"/>
                    <a:pt x="7" y="4"/>
                  </a:cubicBezTo>
                  <a:cubicBezTo>
                    <a:pt x="21" y="7"/>
                    <a:pt x="21" y="7"/>
                    <a:pt x="21" y="7"/>
                  </a:cubicBezTo>
                  <a:cubicBezTo>
                    <a:pt x="0" y="19"/>
                    <a:pt x="0" y="19"/>
                    <a:pt x="0" y="19"/>
                  </a:cubicBezTo>
                  <a:cubicBezTo>
                    <a:pt x="3" y="20"/>
                    <a:pt x="6" y="21"/>
                    <a:pt x="8" y="22"/>
                  </a:cubicBezTo>
                  <a:cubicBezTo>
                    <a:pt x="27" y="11"/>
                    <a:pt x="27" y="11"/>
                    <a:pt x="27" y="11"/>
                  </a:cubicBezTo>
                  <a:cubicBezTo>
                    <a:pt x="28" y="21"/>
                    <a:pt x="28" y="21"/>
                    <a:pt x="28" y="21"/>
                  </a:cubicBezTo>
                  <a:cubicBezTo>
                    <a:pt x="36" y="16"/>
                    <a:pt x="36" y="16"/>
                    <a:pt x="36" y="16"/>
                  </a:cubicBezTo>
                  <a:lnTo>
                    <a:pt x="34" y="3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2" grpId="0" animBg="1"/>
      <p:bldP spid="53" grpId="0" animBg="1"/>
      <p:bldP spid="54" grpId="0" animBg="1"/>
      <p:bldP spid="55" grpId="0" animBg="1"/>
      <p:bldP spid="56" grpId="0" animBg="1"/>
      <p:bldP spid="64" grpId="0" animBg="1"/>
      <p:bldP spid="65" grpId="0" animBg="1"/>
      <p:bldP spid="67" grpId="0" animBg="1"/>
      <p:bldP spid="68" grpId="0"/>
      <p:bldP spid="69" grpId="0"/>
      <p:bldP spid="7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="" xmlns:a16="http://schemas.microsoft.com/office/drawing/2014/main" id="{461D695D-67FA-4EAB-910E-93EE41C7F535}"/>
              </a:ext>
            </a:extLst>
          </p:cNvPr>
          <p:cNvSpPr/>
          <p:nvPr/>
        </p:nvSpPr>
        <p:spPr>
          <a:xfrm>
            <a:off x="0" y="2188029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72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设计模式</a:t>
            </a:r>
            <a:r>
              <a:rPr lang="en-US" altLang="zh-CN" sz="72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—</a:t>
            </a:r>
            <a:r>
              <a:rPr lang="zh-CN" altLang="en-US" sz="7200" b="1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外观模式</a:t>
            </a:r>
            <a:endParaRPr lang="en-US" altLang="zh-CN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381EAD95-25E5-43F6-8D0B-F8C52CD4A987}"/>
              </a:ext>
            </a:extLst>
          </p:cNvPr>
          <p:cNvGrpSpPr/>
          <p:nvPr/>
        </p:nvGrpSpPr>
        <p:grpSpPr>
          <a:xfrm>
            <a:off x="3114261" y="1301073"/>
            <a:ext cx="5963478" cy="1115996"/>
            <a:chOff x="2639135" y="1745440"/>
            <a:chExt cx="6879594" cy="1287437"/>
          </a:xfrm>
        </p:grpSpPr>
        <p:sp>
          <p:nvSpPr>
            <p:cNvPr id="13" name="矩形 10">
              <a:extLst>
                <a:ext uri="{FF2B5EF4-FFF2-40B4-BE49-F238E27FC236}">
                  <a16:creationId xmlns="" xmlns:a16="http://schemas.microsoft.com/office/drawing/2014/main" id="{D2612CA5-C10E-4D92-9E9F-3E191E0E1D6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3913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谢</a:t>
              </a:r>
            </a:p>
          </p:txBody>
        </p:sp>
        <p:sp>
          <p:nvSpPr>
            <p:cNvPr id="15" name="矩形 10">
              <a:extLst>
                <a:ext uri="{FF2B5EF4-FFF2-40B4-BE49-F238E27FC236}">
                  <a16:creationId xmlns="" xmlns:a16="http://schemas.microsoft.com/office/drawing/2014/main" id="{6516791F-FA8F-4744-AF95-FDDC20674E0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48513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谢</a:t>
              </a:r>
            </a:p>
          </p:txBody>
        </p:sp>
        <p:sp>
          <p:nvSpPr>
            <p:cNvPr id="16" name="矩形 10">
              <a:extLst>
                <a:ext uri="{FF2B5EF4-FFF2-40B4-BE49-F238E27FC236}">
                  <a16:creationId xmlns="" xmlns:a16="http://schemas.microsoft.com/office/drawing/2014/main" id="{A70EBEE8-7650-4BEF-998A-61F8065378B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31125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观</a:t>
              </a:r>
            </a:p>
          </p:txBody>
        </p:sp>
        <p:sp>
          <p:nvSpPr>
            <p:cNvPr id="17" name="矩形 10">
              <a:extLst>
                <a:ext uri="{FF2B5EF4-FFF2-40B4-BE49-F238E27FC236}">
                  <a16:creationId xmlns="" xmlns:a16="http://schemas.microsoft.com/office/drawing/2014/main" id="{CCA6B8BB-633B-4C37-AF23-09D57C36B8A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177120" y="1745440"/>
              <a:ext cx="1341609" cy="128743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zh-CN" altLang="en-US" sz="5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看</a:t>
              </a:r>
            </a:p>
          </p:txBody>
        </p:sp>
      </p:grpSp>
      <p:sp>
        <p:nvSpPr>
          <p:cNvPr id="9" name="矩形 8"/>
          <p:cNvSpPr/>
          <p:nvPr/>
        </p:nvSpPr>
        <p:spPr>
          <a:xfrm>
            <a:off x="1774744" y="5002930"/>
            <a:ext cx="8873201" cy="5020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分享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人：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常恰时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部门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科技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战略管理处</a:t>
            </a:r>
            <a:r>
              <a:rPr lang="en-US" altLang="zh-CN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              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时间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en-US" altLang="zh-CN" sz="2000" dirty="0" smtClean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20200918</a:t>
            </a:r>
            <a:endParaRPr lang="en-US" altLang="zh-CN" sz="20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090735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="" xmlns:a16="http://schemas.microsoft.com/office/drawing/2014/main" id="{A127FAF2-827F-4D7A-8421-A7C5589371AA}"/>
              </a:ext>
            </a:extLst>
          </p:cNvPr>
          <p:cNvSpPr/>
          <p:nvPr/>
        </p:nvSpPr>
        <p:spPr>
          <a:xfrm>
            <a:off x="0" y="0"/>
            <a:ext cx="5133723" cy="685800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60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60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="" xmlns:a16="http://schemas.microsoft.com/office/drawing/2014/main" id="{4E08D3F8-DB9E-4BEF-A066-9D5887430D32}"/>
              </a:ext>
            </a:extLst>
          </p:cNvPr>
          <p:cNvGrpSpPr/>
          <p:nvPr/>
        </p:nvGrpSpPr>
        <p:grpSpPr>
          <a:xfrm>
            <a:off x="6574214" y="2465209"/>
            <a:ext cx="4588667" cy="931847"/>
            <a:chOff x="5150412" y="1755346"/>
            <a:chExt cx="4588667" cy="931847"/>
          </a:xfrm>
        </p:grpSpPr>
        <p:sp>
          <p:nvSpPr>
            <p:cNvPr id="30" name="矩形 10">
              <a:extLst>
                <a:ext uri="{FF2B5EF4-FFF2-40B4-BE49-F238E27FC236}">
                  <a16:creationId xmlns="" xmlns:a16="http://schemas.microsoft.com/office/drawing/2014/main" id="{5EA1CBF3-1422-4ED3-BCBA-950AFA7FA62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50412" y="1755346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6603994" y="199043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="" xmlns:a16="http://schemas.microsoft.com/office/drawing/2014/main" id="{45664EE3-A6B8-4C4E-8295-98EE56393C03}"/>
              </a:ext>
            </a:extLst>
          </p:cNvPr>
          <p:cNvGrpSpPr/>
          <p:nvPr/>
        </p:nvGrpSpPr>
        <p:grpSpPr>
          <a:xfrm>
            <a:off x="6574214" y="4925064"/>
            <a:ext cx="4541705" cy="931847"/>
            <a:chOff x="5168354" y="4215201"/>
            <a:chExt cx="4541705" cy="931847"/>
          </a:xfrm>
        </p:grpSpPr>
        <p:sp>
          <p:nvSpPr>
            <p:cNvPr id="35" name="矩形 10">
              <a:extLst>
                <a:ext uri="{FF2B5EF4-FFF2-40B4-BE49-F238E27FC236}">
                  <a16:creationId xmlns="" xmlns:a16="http://schemas.microsoft.com/office/drawing/2014/main" id="{7D672C72-0AA7-4060-B626-F4CA54249C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168354" y="4215201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04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574974" y="4450292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应用场景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="" xmlns:a16="http://schemas.microsoft.com/office/drawing/2014/main" id="{77FC284B-D617-432F-88C9-0319A4A63D5C}"/>
              </a:ext>
            </a:extLst>
          </p:cNvPr>
          <p:cNvGrpSpPr/>
          <p:nvPr/>
        </p:nvGrpSpPr>
        <p:grpSpPr>
          <a:xfrm>
            <a:off x="6574214" y="3684880"/>
            <a:ext cx="4632991" cy="931847"/>
            <a:chOff x="5773736" y="2975017"/>
            <a:chExt cx="4632991" cy="931847"/>
          </a:xfrm>
        </p:grpSpPr>
        <p:sp>
          <p:nvSpPr>
            <p:cNvPr id="34" name="矩形 10">
              <a:extLst>
                <a:ext uri="{FF2B5EF4-FFF2-40B4-BE49-F238E27FC236}">
                  <a16:creationId xmlns="" xmlns:a16="http://schemas.microsoft.com/office/drawing/2014/main" id="{8DF1433A-A04F-4AD4-A0F5-0E63AB4F05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773736" y="2975017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6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2800" b="1" dirty="0">
                <a:solidFill>
                  <a:schemeClr val="bg1">
                    <a:lumMod val="6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7271642" y="3210108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 smtClean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优、缺点</a:t>
              </a:r>
              <a:endPara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9965A0FA-6CC5-40FF-A451-BF7CC95F3FF9}"/>
              </a:ext>
            </a:extLst>
          </p:cNvPr>
          <p:cNvGrpSpPr/>
          <p:nvPr/>
        </p:nvGrpSpPr>
        <p:grpSpPr>
          <a:xfrm>
            <a:off x="6574214" y="1209250"/>
            <a:ext cx="4630816" cy="931847"/>
            <a:chOff x="4179355" y="499387"/>
            <a:chExt cx="4630816" cy="93184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79355" y="499387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5675086" y="763666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251215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10">
            <a:extLst>
              <a:ext uri="{FF2B5EF4-FFF2-40B4-BE49-F238E27FC236}">
                <a16:creationId xmlns="" xmlns:a16="http://schemas.microsoft.com/office/drawing/2014/main" id="{B8EE01BD-8DC7-4D2C-8DC5-71F0B2087412}"/>
              </a:ext>
            </a:extLst>
          </p:cNvPr>
          <p:cNvSpPr>
            <a:spLocks noChangeAspect="1"/>
          </p:cNvSpPr>
          <p:nvPr/>
        </p:nvSpPr>
        <p:spPr>
          <a:xfrm>
            <a:off x="1714287" y="3945436"/>
            <a:ext cx="1560976" cy="1497944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01</a:t>
            </a:r>
            <a:endParaRPr lang="zh-CN" altLang="en-US" sz="44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927233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简介</a:t>
            </a:r>
          </a:p>
        </p:txBody>
      </p:sp>
      <p:sp>
        <p:nvSpPr>
          <p:cNvPr id="23" name="燕尾形 22"/>
          <p:cNvSpPr/>
          <p:nvPr/>
        </p:nvSpPr>
        <p:spPr>
          <a:xfrm rot="5400000">
            <a:off x="2240775" y="2944797"/>
            <a:ext cx="508000" cy="508000"/>
          </a:xfrm>
          <a:prstGeom prst="chevron">
            <a:avLst/>
          </a:prstGeom>
          <a:solidFill>
            <a:srgbClr val="D7000F"/>
          </a:solidFill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chemeClr val="tx1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0" name="矩形 10">
            <a:extLst>
              <a:ext uri="{FF2B5EF4-FFF2-40B4-BE49-F238E27FC236}">
                <a16:creationId xmlns="" xmlns:a16="http://schemas.microsoft.com/office/drawing/2014/main" id="{81BD54EE-E96F-4CA1-BA28-29967932034C}"/>
              </a:ext>
            </a:extLst>
          </p:cNvPr>
          <p:cNvSpPr>
            <a:spLocks noChangeAspect="1"/>
          </p:cNvSpPr>
          <p:nvPr/>
        </p:nvSpPr>
        <p:spPr>
          <a:xfrm>
            <a:off x="4164791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02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1" name="TextBox 14">
            <a:extLst>
              <a:ext uri="{FF2B5EF4-FFF2-40B4-BE49-F238E27FC236}">
                <a16:creationId xmlns="" xmlns:a16="http://schemas.microsoft.com/office/drawing/2014/main" id="{FACC7BA9-4931-4CBB-969C-0AF754387D43}"/>
              </a:ext>
            </a:extLst>
          </p:cNvPr>
          <p:cNvSpPr txBox="1"/>
          <p:nvPr/>
        </p:nvSpPr>
        <p:spPr>
          <a:xfrm>
            <a:off x="3082777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实例分析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7" name="矩形 10">
            <a:extLst>
              <a:ext uri="{FF2B5EF4-FFF2-40B4-BE49-F238E27FC236}">
                <a16:creationId xmlns="" xmlns:a16="http://schemas.microsoft.com/office/drawing/2014/main" id="{A75A7749-5B75-4FF9-8C83-6070CF299FE1}"/>
              </a:ext>
            </a:extLst>
          </p:cNvPr>
          <p:cNvSpPr>
            <a:spLocks noChangeAspect="1"/>
          </p:cNvSpPr>
          <p:nvPr/>
        </p:nvSpPr>
        <p:spPr>
          <a:xfrm>
            <a:off x="6320335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="" xmlns:a16="http://schemas.microsoft.com/office/drawing/2014/main" id="{2CDC45D9-1346-47BE-87D0-E900F1DE4DAC}"/>
              </a:ext>
            </a:extLst>
          </p:cNvPr>
          <p:cNvSpPr txBox="1"/>
          <p:nvPr/>
        </p:nvSpPr>
        <p:spPr>
          <a:xfrm>
            <a:off x="5238321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</a:t>
            </a:r>
          </a:p>
        </p:txBody>
      </p: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8475879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7393865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924259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15" grpId="0"/>
      <p:bldP spid="23" grpId="0" animBg="1"/>
      <p:bldP spid="20" grpId="0" animBg="1"/>
      <p:bldP spid="21" grpId="0"/>
      <p:bldP spid="27" grpId="0" animBg="1"/>
      <p:bldP spid="31" grpId="0"/>
      <p:bldP spid="37" grpId="0" animBg="1"/>
      <p:bldP spid="3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0">
            <a:extLst>
              <a:ext uri="{FF2B5EF4-FFF2-40B4-BE49-F238E27FC236}">
                <a16:creationId xmlns="" xmlns:a16="http://schemas.microsoft.com/office/drawing/2014/main" id="{BC1DC75C-21C2-41CA-9694-E9A9F6977B1B}"/>
              </a:ext>
            </a:extLst>
          </p:cNvPr>
          <p:cNvSpPr>
            <a:spLocks noChangeAspect="1"/>
          </p:cNvSpPr>
          <p:nvPr/>
        </p:nvSpPr>
        <p:spPr>
          <a:xfrm>
            <a:off x="3072804" y="2314860"/>
            <a:ext cx="2556696" cy="2453458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zh-CN" altLang="en-US" sz="4400" b="1" dirty="0" smtClean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外观模式</a:t>
            </a:r>
            <a:endParaRPr lang="zh-CN" altLang="en-US" sz="4400" b="1" dirty="0">
              <a:solidFill>
                <a:srgbClr val="D7000F"/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 smtClean="0"/>
              <a:t>01</a:t>
            </a:r>
            <a:r>
              <a:rPr lang="zh-CN" altLang="en-US" dirty="0"/>
              <a:t>介绍</a:t>
            </a:r>
            <a:r>
              <a:rPr lang="en-US" altLang="zh-CN" dirty="0"/>
              <a:t>——</a:t>
            </a:r>
            <a:r>
              <a:rPr lang="zh-CN" altLang="en-US" dirty="0"/>
              <a:t>定义</a:t>
            </a:r>
          </a:p>
          <a:p>
            <a:endParaRPr lang="zh-CN" altLang="en-US" dirty="0"/>
          </a:p>
        </p:txBody>
      </p:sp>
      <p:grpSp>
        <p:nvGrpSpPr>
          <p:cNvPr id="69" name="组合 68"/>
          <p:cNvGrpSpPr/>
          <p:nvPr/>
        </p:nvGrpSpPr>
        <p:grpSpPr>
          <a:xfrm>
            <a:off x="6796583" y="1785301"/>
            <a:ext cx="4958270" cy="3591913"/>
            <a:chOff x="6796583" y="2017317"/>
            <a:chExt cx="4958270" cy="3591913"/>
          </a:xfrm>
        </p:grpSpPr>
        <p:sp>
          <p:nvSpPr>
            <p:cNvPr id="48" name="椭圆 47"/>
            <p:cNvSpPr/>
            <p:nvPr/>
          </p:nvSpPr>
          <p:spPr>
            <a:xfrm flipH="1">
              <a:off x="6846263" y="2017317"/>
              <a:ext cx="887766" cy="887766"/>
            </a:xfrm>
            <a:prstGeom prst="ellipse">
              <a:avLst/>
            </a:prstGeom>
            <a:gradFill flip="none" rotWithShape="1">
              <a:gsLst>
                <a:gs pos="19000">
                  <a:schemeClr val="bg1"/>
                </a:gs>
                <a:gs pos="77000">
                  <a:schemeClr val="bg1">
                    <a:lumMod val="9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279400" dist="88900" dir="9000000" algn="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brightRoom" dir="t"/>
            </a:scene3d>
            <a:sp3d extrusionH="146050" prstMaterial="metal">
              <a:bevelT w="57150" h="38100" prst="relaxedInset"/>
              <a:bevelB w="114300" h="82550" prst="softRound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0" name="矩形 49"/>
            <p:cNvSpPr/>
            <p:nvPr/>
          </p:nvSpPr>
          <p:spPr>
            <a:xfrm>
              <a:off x="7920251" y="2115614"/>
              <a:ext cx="3475630" cy="5037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提供一个统一的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接口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1" name="矩形 50"/>
            <p:cNvSpPr/>
            <p:nvPr/>
          </p:nvSpPr>
          <p:spPr>
            <a:xfrm>
              <a:off x="6796583" y="3043451"/>
              <a:ext cx="3889612" cy="81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 flipH="1">
              <a:off x="6846263" y="3259263"/>
              <a:ext cx="887766" cy="887766"/>
            </a:xfrm>
            <a:prstGeom prst="ellipse">
              <a:avLst/>
            </a:prstGeom>
            <a:gradFill flip="none" rotWithShape="1">
              <a:gsLst>
                <a:gs pos="19000">
                  <a:schemeClr val="bg1"/>
                </a:gs>
                <a:gs pos="77000">
                  <a:schemeClr val="bg1">
                    <a:lumMod val="9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279400" dist="88900" dir="9000000" algn="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brightRoom" dir="t"/>
            </a:scene3d>
            <a:sp3d extrusionH="146050" prstMaterial="metal">
              <a:bevelT w="57150" h="38100" prst="relaxedInset"/>
              <a:bevelB w="114300" h="82550" prst="softRound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28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1" name="矩形 60"/>
            <p:cNvSpPr/>
            <p:nvPr/>
          </p:nvSpPr>
          <p:spPr>
            <a:xfrm>
              <a:off x="7920251" y="3384465"/>
              <a:ext cx="3834602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简化客户端与子系统之间的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交互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2" name="矩形 61"/>
            <p:cNvSpPr/>
            <p:nvPr/>
          </p:nvSpPr>
          <p:spPr>
            <a:xfrm>
              <a:off x="6796583" y="4285397"/>
              <a:ext cx="3889612" cy="81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3" name="椭圆 62"/>
            <p:cNvSpPr/>
            <p:nvPr/>
          </p:nvSpPr>
          <p:spPr>
            <a:xfrm flipH="1">
              <a:off x="6846263" y="4501209"/>
              <a:ext cx="887766" cy="887766"/>
            </a:xfrm>
            <a:prstGeom prst="ellipse">
              <a:avLst/>
            </a:prstGeom>
            <a:gradFill flip="none" rotWithShape="1">
              <a:gsLst>
                <a:gs pos="19000">
                  <a:schemeClr val="bg1"/>
                </a:gs>
                <a:gs pos="77000">
                  <a:schemeClr val="bg1">
                    <a:lumMod val="95000"/>
                  </a:schemeClr>
                </a:gs>
                <a:gs pos="77000">
                  <a:schemeClr val="bg1">
                    <a:lumMod val="85000"/>
                  </a:schemeClr>
                </a:gs>
              </a:gsLst>
              <a:lin ang="18900000" scaled="1"/>
              <a:tileRect/>
            </a:gradFill>
            <a:ln>
              <a:noFill/>
            </a:ln>
            <a:effectLst>
              <a:outerShdw blurRad="279400" dist="88900" dir="9000000" algn="r" rotWithShape="0">
                <a:prstClr val="black">
                  <a:alpha val="35000"/>
                </a:prstClr>
              </a:outerShdw>
            </a:effectLst>
            <a:scene3d>
              <a:camera prst="orthographicFront"/>
              <a:lightRig rig="brightRoom" dir="t"/>
            </a:scene3d>
            <a:sp3d extrusionH="146050" prstMaterial="metal">
              <a:bevelT w="57150" h="38100" prst="relaxedInset"/>
              <a:bevelB w="114300" h="82550" prst="softRound"/>
              <a:extrusionClr>
                <a:schemeClr val="bg1">
                  <a:lumMod val="65000"/>
                </a:schemeClr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8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03</a:t>
              </a:r>
              <a:endParaRPr lang="zh-CN" altLang="en-US" sz="28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6" name="矩形 65"/>
            <p:cNvSpPr/>
            <p:nvPr/>
          </p:nvSpPr>
          <p:spPr>
            <a:xfrm>
              <a:off x="7920251" y="4650475"/>
              <a:ext cx="3475630" cy="55399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2000" b="1" dirty="0" smtClean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一</a:t>
              </a:r>
              <a:r>
                <a:rPr lang="zh-CN" altLang="en-US" sz="2000" b="1" dirty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种对象结构型</a:t>
              </a:r>
              <a:r>
                <a:rPr lang="zh-CN" altLang="en-US" sz="2000" b="1" dirty="0" smtClean="0">
                  <a:solidFill>
                    <a:srgbClr val="C0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模式</a:t>
              </a:r>
              <a:endParaRPr lang="en-US" altLang="zh-CN" sz="1600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6796583" y="5527343"/>
              <a:ext cx="3889612" cy="8188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68" name="左大括号 67"/>
          <p:cNvSpPr/>
          <p:nvPr/>
        </p:nvSpPr>
        <p:spPr>
          <a:xfrm>
            <a:off x="5773003" y="1890210"/>
            <a:ext cx="559558" cy="3302758"/>
          </a:xfrm>
          <a:prstGeom prst="leftBrace">
            <a:avLst/>
          </a:prstGeom>
          <a:ln w="57150">
            <a:solidFill>
              <a:srgbClr val="D70000"/>
            </a:solidFill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="" xmlns:a16="http://schemas.microsoft.com/office/drawing/2014/main" id="{460095C3-D83F-4E81-8DE8-7660215674D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826" t="56143" r="9022"/>
          <a:stretch/>
        </p:blipFill>
        <p:spPr>
          <a:xfrm>
            <a:off x="1578581" y="3112089"/>
            <a:ext cx="1308001" cy="331245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6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01 </a:t>
            </a:r>
            <a:r>
              <a:rPr lang="zh-CN" altLang="en-US" dirty="0" smtClean="0"/>
              <a:t>介绍</a:t>
            </a:r>
            <a:r>
              <a:rPr lang="en-US" altLang="zh-CN" dirty="0" smtClean="0"/>
              <a:t>——</a:t>
            </a:r>
            <a:r>
              <a:rPr lang="zh-CN" altLang="en-US" dirty="0" smtClean="0"/>
              <a:t>两种角色</a:t>
            </a:r>
            <a:r>
              <a:rPr lang="en-US" altLang="zh-CN" dirty="0" smtClean="0"/>
              <a:t> </a:t>
            </a:r>
            <a:endParaRPr lang="zh-CN" altLang="en-US" dirty="0"/>
          </a:p>
        </p:txBody>
      </p:sp>
      <p:sp>
        <p:nvSpPr>
          <p:cNvPr id="27" name="Rectangle 24">
            <a:extLst>
              <a:ext uri="{FF2B5EF4-FFF2-40B4-BE49-F238E27FC236}">
                <a16:creationId xmlns="" xmlns:a16="http://schemas.microsoft.com/office/drawing/2014/main" id="{81A2D556-564E-48D5-BA7D-241A02DEE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5441" y="2042725"/>
            <a:ext cx="3445575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Facade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（外观角色）</a:t>
            </a:r>
            <a:r>
              <a:rPr lang="zh-CN" altLang="en-US" sz="20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endParaRPr lang="en-US" altLang="zh-CN" sz="20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2000" dirty="0" smtClean="0"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zh-CN" altLang="en-US" sz="2000" dirty="0">
                <a:latin typeface="宋体" panose="02010600030101010101" pitchFamily="2" charset="-122"/>
                <a:ea typeface="宋体" panose="02010600030101010101" pitchFamily="2" charset="-122"/>
              </a:rPr>
              <a:t>客户端可以调用它的方法，在外观角色中可以知道相关的（一个或者多个）子系统的功能和责任；在正常情况下，它将所有从客户端发来的请求委派到相应的子系统去，传递给相应的子系统对象处理。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30" name="Rectangle 24">
            <a:extLst>
              <a:ext uri="{FF2B5EF4-FFF2-40B4-BE49-F238E27FC236}">
                <a16:creationId xmlns="" xmlns:a16="http://schemas.microsoft.com/office/drawing/2014/main" id="{DB020CB3-C6CD-49BF-9C25-D2FC4B284C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34491" y="3273831"/>
            <a:ext cx="4197405" cy="307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algn="ctr"/>
            <a:r>
              <a:rPr lang="en-US" altLang="zh-CN" sz="2000" b="1" dirty="0" err="1">
                <a:latin typeface="微软雅黑" panose="020B0503020204020204" pitchFamily="34" charset="-122"/>
                <a:ea typeface="微软雅黑" panose="020B0503020204020204" pitchFamily="34" charset="-122"/>
              </a:rPr>
              <a:t>SubSystem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（子系统角色）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sz="2000" dirty="0">
                <a:latin typeface="+mn-ea"/>
              </a:rPr>
              <a:t>在软件系统中可以有一个或者多个子系统角色，每一个子系统可以不是一个单独的类，而是一个类的集合，它实现子系统的功能；每一个子系统都可以被客户端直接调用，或者被外观角色调用，它处理由外观类传过来的请求；子系统并不知道外观的存在，对于子系统而言，外观角色仅仅是另外一个客户端而已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="" xmlns:a16="http://schemas.microsoft.com/office/drawing/2014/main" id="{95459DF8-F4A3-4344-BAA8-0A53860FF63A}"/>
              </a:ext>
            </a:extLst>
          </p:cNvPr>
          <p:cNvGrpSpPr/>
          <p:nvPr/>
        </p:nvGrpSpPr>
        <p:grpSpPr>
          <a:xfrm>
            <a:off x="4296180" y="1629180"/>
            <a:ext cx="3599640" cy="3599640"/>
            <a:chOff x="4296180" y="1629180"/>
            <a:chExt cx="3599640" cy="3599640"/>
          </a:xfrm>
        </p:grpSpPr>
        <p:sp>
          <p:nvSpPr>
            <p:cNvPr id="23" name="TextBox 12">
              <a:extLst>
                <a:ext uri="{FF2B5EF4-FFF2-40B4-BE49-F238E27FC236}">
                  <a16:creationId xmlns="" xmlns:a16="http://schemas.microsoft.com/office/drawing/2014/main" id="{1E8E563D-F697-4183-8ADD-11A1837107FF}"/>
                </a:ext>
              </a:extLst>
            </p:cNvPr>
            <p:cNvSpPr txBox="1"/>
            <p:nvPr/>
          </p:nvSpPr>
          <p:spPr>
            <a:xfrm>
              <a:off x="4949199" y="277308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4" name="TextBox 13">
              <a:extLst>
                <a:ext uri="{FF2B5EF4-FFF2-40B4-BE49-F238E27FC236}">
                  <a16:creationId xmlns="" xmlns:a16="http://schemas.microsoft.com/office/drawing/2014/main" id="{DCF33B2F-2054-4AA5-8729-3C520BDBA430}"/>
                </a:ext>
              </a:extLst>
            </p:cNvPr>
            <p:cNvSpPr txBox="1"/>
            <p:nvPr/>
          </p:nvSpPr>
          <p:spPr>
            <a:xfrm>
              <a:off x="6652468" y="2773083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5" name="TextBox 14">
              <a:extLst>
                <a:ext uri="{FF2B5EF4-FFF2-40B4-BE49-F238E27FC236}">
                  <a16:creationId xmlns="" xmlns:a16="http://schemas.microsoft.com/office/drawing/2014/main" id="{36A81F93-2EAC-48DA-B0CE-95C08C36CEC0}"/>
                </a:ext>
              </a:extLst>
            </p:cNvPr>
            <p:cNvSpPr txBox="1"/>
            <p:nvPr/>
          </p:nvSpPr>
          <p:spPr>
            <a:xfrm>
              <a:off x="4949199" y="4354200"/>
              <a:ext cx="32573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4" name="椭圆 33">
              <a:extLst>
                <a:ext uri="{FF2B5EF4-FFF2-40B4-BE49-F238E27FC236}">
                  <a16:creationId xmlns="" xmlns:a16="http://schemas.microsoft.com/office/drawing/2014/main" id="{F3910B88-174B-4F7A-B72C-765EAE647FCB}"/>
                </a:ext>
              </a:extLst>
            </p:cNvPr>
            <p:cNvSpPr/>
            <p:nvPr/>
          </p:nvSpPr>
          <p:spPr>
            <a:xfrm>
              <a:off x="4692619" y="2014911"/>
              <a:ext cx="2804686" cy="2804686"/>
            </a:xfrm>
            <a:prstGeom prst="ellipse">
              <a:avLst/>
            </a:prstGeom>
            <a:solidFill>
              <a:srgbClr val="F0F0F0"/>
            </a:solidFill>
            <a:ln>
              <a:noFill/>
            </a:ln>
            <a:effectLst>
              <a:outerShdw blurRad="101600" sx="102000" sy="102000" algn="ctr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5" name="Freeform 5">
              <a:extLst>
                <a:ext uri="{FF2B5EF4-FFF2-40B4-BE49-F238E27FC236}">
                  <a16:creationId xmlns="" xmlns:a16="http://schemas.microsoft.com/office/drawing/2014/main" id="{AA9DD883-DE52-4972-9E59-AE590B58E447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1113" y="2714885"/>
              <a:ext cx="626927" cy="634192"/>
            </a:xfrm>
            <a:custGeom>
              <a:avLst/>
              <a:gdLst>
                <a:gd name="T0" fmla="*/ 0 w 255"/>
                <a:gd name="T1" fmla="*/ 26 h 258"/>
                <a:gd name="T2" fmla="*/ 0 w 255"/>
                <a:gd name="T3" fmla="*/ 21 h 258"/>
                <a:gd name="T4" fmla="*/ 28 w 255"/>
                <a:gd name="T5" fmla="*/ 3 h 258"/>
                <a:gd name="T6" fmla="*/ 253 w 255"/>
                <a:gd name="T7" fmla="*/ 226 h 258"/>
                <a:gd name="T8" fmla="*/ 235 w 255"/>
                <a:gd name="T9" fmla="*/ 255 h 258"/>
                <a:gd name="T10" fmla="*/ 206 w 255"/>
                <a:gd name="T11" fmla="*/ 237 h 258"/>
                <a:gd name="T12" fmla="*/ 18 w 255"/>
                <a:gd name="T13" fmla="*/ 49 h 258"/>
                <a:gd name="T14" fmla="*/ 0 w 255"/>
                <a:gd name="T15" fmla="*/ 26 h 2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5" h="258">
                  <a:moveTo>
                    <a:pt x="0" y="26"/>
                  </a:moveTo>
                  <a:cubicBezTo>
                    <a:pt x="0" y="25"/>
                    <a:pt x="0" y="23"/>
                    <a:pt x="0" y="21"/>
                  </a:cubicBezTo>
                  <a:cubicBezTo>
                    <a:pt x="3" y="8"/>
                    <a:pt x="16" y="0"/>
                    <a:pt x="28" y="3"/>
                  </a:cubicBezTo>
                  <a:cubicBezTo>
                    <a:pt x="140" y="27"/>
                    <a:pt x="228" y="115"/>
                    <a:pt x="253" y="226"/>
                  </a:cubicBezTo>
                  <a:cubicBezTo>
                    <a:pt x="255" y="239"/>
                    <a:pt x="247" y="252"/>
                    <a:pt x="235" y="255"/>
                  </a:cubicBezTo>
                  <a:cubicBezTo>
                    <a:pt x="222" y="258"/>
                    <a:pt x="209" y="250"/>
                    <a:pt x="206" y="237"/>
                  </a:cubicBezTo>
                  <a:cubicBezTo>
                    <a:pt x="185" y="143"/>
                    <a:pt x="112" y="70"/>
                    <a:pt x="18" y="49"/>
                  </a:cubicBezTo>
                  <a:cubicBezTo>
                    <a:pt x="7" y="47"/>
                    <a:pt x="0" y="37"/>
                    <a:pt x="0" y="2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schemeClr val="tx1">
                  <a:lumMod val="75000"/>
                  <a:lumOff val="25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6" name="Freeform 7">
              <a:extLst>
                <a:ext uri="{FF2B5EF4-FFF2-40B4-BE49-F238E27FC236}">
                  <a16:creationId xmlns="" xmlns:a16="http://schemas.microsoft.com/office/drawing/2014/main" id="{F290683B-EEC5-4937-9238-D775013AB3DA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885" y="2714885"/>
              <a:ext cx="632117" cy="629003"/>
            </a:xfrm>
            <a:custGeom>
              <a:avLst/>
              <a:gdLst>
                <a:gd name="T0" fmla="*/ 26 w 257"/>
                <a:gd name="T1" fmla="*/ 256 h 256"/>
                <a:gd name="T2" fmla="*/ 21 w 257"/>
                <a:gd name="T3" fmla="*/ 256 h 256"/>
                <a:gd name="T4" fmla="*/ 3 w 257"/>
                <a:gd name="T5" fmla="*/ 227 h 256"/>
                <a:gd name="T6" fmla="*/ 226 w 257"/>
                <a:gd name="T7" fmla="*/ 3 h 256"/>
                <a:gd name="T8" fmla="*/ 254 w 257"/>
                <a:gd name="T9" fmla="*/ 21 h 256"/>
                <a:gd name="T10" fmla="*/ 236 w 257"/>
                <a:gd name="T11" fmla="*/ 50 h 256"/>
                <a:gd name="T12" fmla="*/ 49 w 257"/>
                <a:gd name="T13" fmla="*/ 238 h 256"/>
                <a:gd name="T14" fmla="*/ 26 w 257"/>
                <a:gd name="T15" fmla="*/ 256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7" h="256">
                  <a:moveTo>
                    <a:pt x="26" y="256"/>
                  </a:moveTo>
                  <a:cubicBezTo>
                    <a:pt x="24" y="256"/>
                    <a:pt x="22" y="256"/>
                    <a:pt x="21" y="256"/>
                  </a:cubicBezTo>
                  <a:cubicBezTo>
                    <a:pt x="8" y="253"/>
                    <a:pt x="0" y="240"/>
                    <a:pt x="3" y="227"/>
                  </a:cubicBezTo>
                  <a:cubicBezTo>
                    <a:pt x="27" y="116"/>
                    <a:pt x="115" y="28"/>
                    <a:pt x="226" y="3"/>
                  </a:cubicBezTo>
                  <a:cubicBezTo>
                    <a:pt x="239" y="0"/>
                    <a:pt x="251" y="9"/>
                    <a:pt x="254" y="21"/>
                  </a:cubicBezTo>
                  <a:cubicBezTo>
                    <a:pt x="257" y="34"/>
                    <a:pt x="249" y="47"/>
                    <a:pt x="236" y="50"/>
                  </a:cubicBezTo>
                  <a:cubicBezTo>
                    <a:pt x="143" y="70"/>
                    <a:pt x="70" y="144"/>
                    <a:pt x="49" y="238"/>
                  </a:cubicBezTo>
                  <a:cubicBezTo>
                    <a:pt x="47" y="249"/>
                    <a:pt x="37" y="256"/>
                    <a:pt x="26" y="256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schemeClr val="tx1">
                  <a:lumMod val="75000"/>
                  <a:lumOff val="25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7" name="Freeform 11">
              <a:extLst>
                <a:ext uri="{FF2B5EF4-FFF2-40B4-BE49-F238E27FC236}">
                  <a16:creationId xmlns="" xmlns:a16="http://schemas.microsoft.com/office/drawing/2014/main" id="{C7A3D376-3BFE-46D2-827B-A8C7D6FE46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6180" y="1629180"/>
              <a:ext cx="1545520" cy="1545520"/>
            </a:xfrm>
            <a:custGeom>
              <a:avLst/>
              <a:gdLst>
                <a:gd name="T0" fmla="*/ 628 w 629"/>
                <a:gd name="T1" fmla="*/ 508 h 629"/>
                <a:gd name="T2" fmla="*/ 593 w 629"/>
                <a:gd name="T3" fmla="*/ 473 h 629"/>
                <a:gd name="T4" fmla="*/ 569 w 629"/>
                <a:gd name="T5" fmla="*/ 449 h 629"/>
                <a:gd name="T6" fmla="*/ 518 w 629"/>
                <a:gd name="T7" fmla="*/ 112 h 629"/>
                <a:gd name="T8" fmla="*/ 112 w 629"/>
                <a:gd name="T9" fmla="*/ 112 h 629"/>
                <a:gd name="T10" fmla="*/ 112 w 629"/>
                <a:gd name="T11" fmla="*/ 518 h 629"/>
                <a:gd name="T12" fmla="*/ 449 w 629"/>
                <a:gd name="T13" fmla="*/ 570 h 629"/>
                <a:gd name="T14" fmla="*/ 473 w 629"/>
                <a:gd name="T15" fmla="*/ 593 h 629"/>
                <a:gd name="T16" fmla="*/ 508 w 629"/>
                <a:gd name="T17" fmla="*/ 628 h 629"/>
                <a:gd name="T18" fmla="*/ 508 w 629"/>
                <a:gd name="T19" fmla="*/ 629 h 629"/>
                <a:gd name="T20" fmla="*/ 629 w 629"/>
                <a:gd name="T21" fmla="*/ 508 h 629"/>
                <a:gd name="T22" fmla="*/ 628 w 629"/>
                <a:gd name="T23" fmla="*/ 508 h 6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629" h="629">
                  <a:moveTo>
                    <a:pt x="628" y="508"/>
                  </a:moveTo>
                  <a:cubicBezTo>
                    <a:pt x="593" y="473"/>
                    <a:pt x="593" y="473"/>
                    <a:pt x="593" y="473"/>
                  </a:cubicBezTo>
                  <a:cubicBezTo>
                    <a:pt x="569" y="449"/>
                    <a:pt x="569" y="449"/>
                    <a:pt x="569" y="449"/>
                  </a:cubicBezTo>
                  <a:cubicBezTo>
                    <a:pt x="627" y="341"/>
                    <a:pt x="610" y="203"/>
                    <a:pt x="518" y="112"/>
                  </a:cubicBezTo>
                  <a:cubicBezTo>
                    <a:pt x="406" y="0"/>
                    <a:pt x="224" y="0"/>
                    <a:pt x="112" y="112"/>
                  </a:cubicBezTo>
                  <a:cubicBezTo>
                    <a:pt x="0" y="224"/>
                    <a:pt x="0" y="406"/>
                    <a:pt x="112" y="518"/>
                  </a:cubicBezTo>
                  <a:cubicBezTo>
                    <a:pt x="203" y="610"/>
                    <a:pt x="341" y="627"/>
                    <a:pt x="449" y="570"/>
                  </a:cubicBezTo>
                  <a:cubicBezTo>
                    <a:pt x="473" y="593"/>
                    <a:pt x="473" y="593"/>
                    <a:pt x="473" y="593"/>
                  </a:cubicBezTo>
                  <a:cubicBezTo>
                    <a:pt x="508" y="628"/>
                    <a:pt x="508" y="628"/>
                    <a:pt x="508" y="628"/>
                  </a:cubicBezTo>
                  <a:cubicBezTo>
                    <a:pt x="508" y="629"/>
                    <a:pt x="508" y="629"/>
                    <a:pt x="508" y="629"/>
                  </a:cubicBezTo>
                  <a:cubicBezTo>
                    <a:pt x="533" y="576"/>
                    <a:pt x="576" y="533"/>
                    <a:pt x="629" y="508"/>
                  </a:cubicBezTo>
                  <a:lnTo>
                    <a:pt x="628" y="508"/>
                  </a:lnTo>
                  <a:close/>
                </a:path>
              </a:pathLst>
            </a:custGeom>
            <a:solidFill>
              <a:srgbClr val="C00000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203200" dist="38100" dir="2700000" sx="102000" sy="102000" algn="tl" rotWithShape="0">
                <a:schemeClr val="tx1">
                  <a:lumMod val="65000"/>
                  <a:lumOff val="35000"/>
                  <a:alpha val="3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38" name="Freeform 12">
              <a:extLst>
                <a:ext uri="{FF2B5EF4-FFF2-40B4-BE49-F238E27FC236}">
                  <a16:creationId xmlns="" xmlns:a16="http://schemas.microsoft.com/office/drawing/2014/main" id="{91EF410E-8F69-46FF-9F24-95A92FFA1B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530" y="2732530"/>
              <a:ext cx="442170" cy="442170"/>
            </a:xfrm>
            <a:custGeom>
              <a:avLst/>
              <a:gdLst>
                <a:gd name="T0" fmla="*/ 120 w 180"/>
                <a:gd name="T1" fmla="*/ 0 h 180"/>
                <a:gd name="T2" fmla="*/ 144 w 180"/>
                <a:gd name="T3" fmla="*/ 24 h 180"/>
                <a:gd name="T4" fmla="*/ 179 w 180"/>
                <a:gd name="T5" fmla="*/ 59 h 180"/>
                <a:gd name="T6" fmla="*/ 180 w 180"/>
                <a:gd name="T7" fmla="*/ 59 h 180"/>
                <a:gd name="T8" fmla="*/ 59 w 180"/>
                <a:gd name="T9" fmla="*/ 180 h 180"/>
                <a:gd name="T10" fmla="*/ 59 w 180"/>
                <a:gd name="T11" fmla="*/ 179 h 180"/>
                <a:gd name="T12" fmla="*/ 24 w 180"/>
                <a:gd name="T13" fmla="*/ 144 h 180"/>
                <a:gd name="T14" fmla="*/ 0 w 180"/>
                <a:gd name="T15" fmla="*/ 121 h 180"/>
                <a:gd name="T16" fmla="*/ 120 w 180"/>
                <a:gd name="T17" fmla="*/ 0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20" y="0"/>
                  </a:moveTo>
                  <a:cubicBezTo>
                    <a:pt x="144" y="24"/>
                    <a:pt x="144" y="24"/>
                    <a:pt x="144" y="24"/>
                  </a:cubicBezTo>
                  <a:cubicBezTo>
                    <a:pt x="179" y="59"/>
                    <a:pt x="179" y="59"/>
                    <a:pt x="179" y="59"/>
                  </a:cubicBezTo>
                  <a:cubicBezTo>
                    <a:pt x="180" y="59"/>
                    <a:pt x="180" y="59"/>
                    <a:pt x="180" y="59"/>
                  </a:cubicBezTo>
                  <a:cubicBezTo>
                    <a:pt x="127" y="84"/>
                    <a:pt x="84" y="127"/>
                    <a:pt x="59" y="180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24" y="144"/>
                    <a:pt x="24" y="144"/>
                    <a:pt x="24" y="144"/>
                  </a:cubicBezTo>
                  <a:cubicBezTo>
                    <a:pt x="0" y="121"/>
                    <a:pt x="0" y="121"/>
                    <a:pt x="0" y="121"/>
                  </a:cubicBezTo>
                  <a:lnTo>
                    <a:pt x="120" y="0"/>
                  </a:lnTo>
                  <a:close/>
                </a:path>
              </a:pathLst>
            </a:custGeom>
            <a:gradFill flip="none" rotWithShape="1">
              <a:gsLst>
                <a:gs pos="40000">
                  <a:schemeClr val="tx1">
                    <a:lumMod val="95000"/>
                    <a:lumOff val="5000"/>
                    <a:alpha val="40000"/>
                  </a:schemeClr>
                </a:gs>
                <a:gs pos="55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l="100000" t="100000"/>
              </a:path>
              <a:tileRect r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solidFill>
                  <a:schemeClr val="lt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0" name="Freeform 14">
              <a:extLst>
                <a:ext uri="{FF2B5EF4-FFF2-40B4-BE49-F238E27FC236}">
                  <a16:creationId xmlns="" xmlns:a16="http://schemas.microsoft.com/office/drawing/2014/main" id="{2E56C943-6B04-4B5D-9B94-FA7578DB11F6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300" y="2732530"/>
              <a:ext cx="442170" cy="442170"/>
            </a:xfrm>
            <a:custGeom>
              <a:avLst/>
              <a:gdLst>
                <a:gd name="T0" fmla="*/ 180 w 180"/>
                <a:gd name="T1" fmla="*/ 121 h 180"/>
                <a:gd name="T2" fmla="*/ 156 w 180"/>
                <a:gd name="T3" fmla="*/ 145 h 180"/>
                <a:gd name="T4" fmla="*/ 121 w 180"/>
                <a:gd name="T5" fmla="*/ 180 h 180"/>
                <a:gd name="T6" fmla="*/ 120 w 180"/>
                <a:gd name="T7" fmla="*/ 180 h 180"/>
                <a:gd name="T8" fmla="*/ 0 w 180"/>
                <a:gd name="T9" fmla="*/ 60 h 180"/>
                <a:gd name="T10" fmla="*/ 1 w 180"/>
                <a:gd name="T11" fmla="*/ 59 h 180"/>
                <a:gd name="T12" fmla="*/ 35 w 180"/>
                <a:gd name="T13" fmla="*/ 24 h 180"/>
                <a:gd name="T14" fmla="*/ 59 w 180"/>
                <a:gd name="T15" fmla="*/ 0 h 180"/>
                <a:gd name="T16" fmla="*/ 180 w 180"/>
                <a:gd name="T17" fmla="*/ 121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80" h="180">
                  <a:moveTo>
                    <a:pt x="180" y="121"/>
                  </a:moveTo>
                  <a:cubicBezTo>
                    <a:pt x="156" y="145"/>
                    <a:pt x="156" y="145"/>
                    <a:pt x="156" y="145"/>
                  </a:cubicBezTo>
                  <a:cubicBezTo>
                    <a:pt x="121" y="180"/>
                    <a:pt x="121" y="180"/>
                    <a:pt x="121" y="180"/>
                  </a:cubicBezTo>
                  <a:cubicBezTo>
                    <a:pt x="120" y="180"/>
                    <a:pt x="120" y="180"/>
                    <a:pt x="120" y="180"/>
                  </a:cubicBezTo>
                  <a:cubicBezTo>
                    <a:pt x="96" y="127"/>
                    <a:pt x="53" y="84"/>
                    <a:pt x="0" y="60"/>
                  </a:cubicBezTo>
                  <a:cubicBezTo>
                    <a:pt x="1" y="59"/>
                    <a:pt x="1" y="59"/>
                    <a:pt x="1" y="59"/>
                  </a:cubicBezTo>
                  <a:cubicBezTo>
                    <a:pt x="35" y="24"/>
                    <a:pt x="35" y="24"/>
                    <a:pt x="35" y="24"/>
                  </a:cubicBezTo>
                  <a:cubicBezTo>
                    <a:pt x="59" y="0"/>
                    <a:pt x="59" y="0"/>
                    <a:pt x="59" y="0"/>
                  </a:cubicBezTo>
                  <a:lnTo>
                    <a:pt x="180" y="121"/>
                  </a:lnTo>
                  <a:close/>
                </a:path>
              </a:pathLst>
            </a:custGeom>
            <a:gradFill flip="none" rotWithShape="1">
              <a:gsLst>
                <a:gs pos="40000">
                  <a:schemeClr val="tx1">
                    <a:lumMod val="95000"/>
                    <a:lumOff val="5000"/>
                    <a:alpha val="40000"/>
                  </a:schemeClr>
                </a:gs>
                <a:gs pos="55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t="100000" r="100000"/>
              </a:path>
              <a:tileRect l="-100000" b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1" name="Freeform 15">
              <a:extLst>
                <a:ext uri="{FF2B5EF4-FFF2-40B4-BE49-F238E27FC236}">
                  <a16:creationId xmlns="" xmlns:a16="http://schemas.microsoft.com/office/drawing/2014/main" id="{0DA6D25A-D0F3-43AF-A200-E48B76B57EE2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1885" y="3510999"/>
              <a:ext cx="630041" cy="632117"/>
            </a:xfrm>
            <a:custGeom>
              <a:avLst/>
              <a:gdLst>
                <a:gd name="T0" fmla="*/ 256 w 256"/>
                <a:gd name="T1" fmla="*/ 231 h 257"/>
                <a:gd name="T2" fmla="*/ 255 w 256"/>
                <a:gd name="T3" fmla="*/ 236 h 257"/>
                <a:gd name="T4" fmla="*/ 227 w 256"/>
                <a:gd name="T5" fmla="*/ 254 h 257"/>
                <a:gd name="T6" fmla="*/ 3 w 256"/>
                <a:gd name="T7" fmla="*/ 31 h 257"/>
                <a:gd name="T8" fmla="*/ 21 w 256"/>
                <a:gd name="T9" fmla="*/ 3 h 257"/>
                <a:gd name="T10" fmla="*/ 49 w 256"/>
                <a:gd name="T11" fmla="*/ 21 h 257"/>
                <a:gd name="T12" fmla="*/ 237 w 256"/>
                <a:gd name="T13" fmla="*/ 208 h 257"/>
                <a:gd name="T14" fmla="*/ 256 w 256"/>
                <a:gd name="T15" fmla="*/ 231 h 2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6" h="257">
                  <a:moveTo>
                    <a:pt x="256" y="231"/>
                  </a:moveTo>
                  <a:cubicBezTo>
                    <a:pt x="256" y="233"/>
                    <a:pt x="256" y="234"/>
                    <a:pt x="255" y="236"/>
                  </a:cubicBezTo>
                  <a:cubicBezTo>
                    <a:pt x="252" y="249"/>
                    <a:pt x="240" y="257"/>
                    <a:pt x="227" y="254"/>
                  </a:cubicBezTo>
                  <a:cubicBezTo>
                    <a:pt x="116" y="230"/>
                    <a:pt x="28" y="142"/>
                    <a:pt x="3" y="31"/>
                  </a:cubicBezTo>
                  <a:cubicBezTo>
                    <a:pt x="0" y="18"/>
                    <a:pt x="8" y="5"/>
                    <a:pt x="21" y="3"/>
                  </a:cubicBezTo>
                  <a:cubicBezTo>
                    <a:pt x="34" y="0"/>
                    <a:pt x="46" y="8"/>
                    <a:pt x="49" y="21"/>
                  </a:cubicBezTo>
                  <a:cubicBezTo>
                    <a:pt x="70" y="114"/>
                    <a:pt x="144" y="187"/>
                    <a:pt x="237" y="208"/>
                  </a:cubicBezTo>
                  <a:cubicBezTo>
                    <a:pt x="248" y="210"/>
                    <a:pt x="256" y="220"/>
                    <a:pt x="256" y="231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schemeClr val="tx1">
                  <a:lumMod val="75000"/>
                  <a:lumOff val="25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2" name="Freeform 17">
              <a:extLst>
                <a:ext uri="{FF2B5EF4-FFF2-40B4-BE49-F238E27FC236}">
                  <a16:creationId xmlns="" xmlns:a16="http://schemas.microsoft.com/office/drawing/2014/main" id="{52ED3576-DBA4-41F3-89EF-5122F939AC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175923" y="3514113"/>
              <a:ext cx="634192" cy="629003"/>
            </a:xfrm>
            <a:custGeom>
              <a:avLst/>
              <a:gdLst>
                <a:gd name="T0" fmla="*/ 232 w 258"/>
                <a:gd name="T1" fmla="*/ 0 h 256"/>
                <a:gd name="T2" fmla="*/ 237 w 258"/>
                <a:gd name="T3" fmla="*/ 1 h 256"/>
                <a:gd name="T4" fmla="*/ 255 w 258"/>
                <a:gd name="T5" fmla="*/ 29 h 256"/>
                <a:gd name="T6" fmla="*/ 32 w 258"/>
                <a:gd name="T7" fmla="*/ 253 h 256"/>
                <a:gd name="T8" fmla="*/ 3 w 258"/>
                <a:gd name="T9" fmla="*/ 235 h 256"/>
                <a:gd name="T10" fmla="*/ 21 w 258"/>
                <a:gd name="T11" fmla="*/ 207 h 256"/>
                <a:gd name="T12" fmla="*/ 208 w 258"/>
                <a:gd name="T13" fmla="*/ 19 h 256"/>
                <a:gd name="T14" fmla="*/ 232 w 258"/>
                <a:gd name="T15" fmla="*/ 0 h 2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58" h="256">
                  <a:moveTo>
                    <a:pt x="232" y="0"/>
                  </a:moveTo>
                  <a:cubicBezTo>
                    <a:pt x="233" y="0"/>
                    <a:pt x="235" y="0"/>
                    <a:pt x="237" y="1"/>
                  </a:cubicBezTo>
                  <a:cubicBezTo>
                    <a:pt x="250" y="3"/>
                    <a:pt x="258" y="16"/>
                    <a:pt x="255" y="29"/>
                  </a:cubicBezTo>
                  <a:cubicBezTo>
                    <a:pt x="230" y="140"/>
                    <a:pt x="143" y="228"/>
                    <a:pt x="32" y="253"/>
                  </a:cubicBezTo>
                  <a:cubicBezTo>
                    <a:pt x="19" y="256"/>
                    <a:pt x="6" y="248"/>
                    <a:pt x="3" y="235"/>
                  </a:cubicBezTo>
                  <a:cubicBezTo>
                    <a:pt x="0" y="222"/>
                    <a:pt x="8" y="209"/>
                    <a:pt x="21" y="207"/>
                  </a:cubicBezTo>
                  <a:cubicBezTo>
                    <a:pt x="114" y="186"/>
                    <a:pt x="188" y="112"/>
                    <a:pt x="208" y="19"/>
                  </a:cubicBezTo>
                  <a:cubicBezTo>
                    <a:pt x="211" y="8"/>
                    <a:pt x="221" y="0"/>
                    <a:pt x="232" y="0"/>
                  </a:cubicBezTo>
                  <a:close/>
                </a:path>
              </a:pathLst>
            </a:custGeom>
            <a:solidFill>
              <a:schemeClr val="bg1">
                <a:lumMod val="65000"/>
              </a:schemeClr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innerShdw blurRad="114300">
                <a:schemeClr val="tx1">
                  <a:lumMod val="75000"/>
                  <a:lumOff val="25000"/>
                </a:schemeClr>
              </a:inn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4" name="Freeform 20">
              <a:extLst>
                <a:ext uri="{FF2B5EF4-FFF2-40B4-BE49-F238E27FC236}">
                  <a16:creationId xmlns="" xmlns:a16="http://schemas.microsoft.com/office/drawing/2014/main" id="{A76F2496-40BD-4F61-8CA0-D8C9F9289AEC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9530" y="3683300"/>
              <a:ext cx="440094" cy="442170"/>
            </a:xfrm>
            <a:custGeom>
              <a:avLst/>
              <a:gdLst>
                <a:gd name="T0" fmla="*/ 0 w 179"/>
                <a:gd name="T1" fmla="*/ 59 h 180"/>
                <a:gd name="T2" fmla="*/ 24 w 179"/>
                <a:gd name="T3" fmla="*/ 36 h 180"/>
                <a:gd name="T4" fmla="*/ 58 w 179"/>
                <a:gd name="T5" fmla="*/ 1 h 180"/>
                <a:gd name="T6" fmla="*/ 59 w 179"/>
                <a:gd name="T7" fmla="*/ 0 h 180"/>
                <a:gd name="T8" fmla="*/ 179 w 179"/>
                <a:gd name="T9" fmla="*/ 121 h 180"/>
                <a:gd name="T10" fmla="*/ 179 w 179"/>
                <a:gd name="T11" fmla="*/ 121 h 180"/>
                <a:gd name="T12" fmla="*/ 144 w 179"/>
                <a:gd name="T13" fmla="*/ 156 h 180"/>
                <a:gd name="T14" fmla="*/ 120 w 179"/>
                <a:gd name="T15" fmla="*/ 180 h 180"/>
                <a:gd name="T16" fmla="*/ 0 w 179"/>
                <a:gd name="T17" fmla="*/ 59 h 1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80">
                  <a:moveTo>
                    <a:pt x="0" y="59"/>
                  </a:moveTo>
                  <a:cubicBezTo>
                    <a:pt x="24" y="36"/>
                    <a:pt x="24" y="36"/>
                    <a:pt x="24" y="36"/>
                  </a:cubicBezTo>
                  <a:cubicBezTo>
                    <a:pt x="58" y="1"/>
                    <a:pt x="58" y="1"/>
                    <a:pt x="58" y="1"/>
                  </a:cubicBezTo>
                  <a:cubicBezTo>
                    <a:pt x="59" y="0"/>
                    <a:pt x="59" y="0"/>
                    <a:pt x="59" y="0"/>
                  </a:cubicBezTo>
                  <a:cubicBezTo>
                    <a:pt x="84" y="53"/>
                    <a:pt x="126" y="96"/>
                    <a:pt x="179" y="121"/>
                  </a:cubicBezTo>
                  <a:cubicBezTo>
                    <a:pt x="179" y="121"/>
                    <a:pt x="179" y="121"/>
                    <a:pt x="179" y="121"/>
                  </a:cubicBezTo>
                  <a:cubicBezTo>
                    <a:pt x="144" y="156"/>
                    <a:pt x="144" y="156"/>
                    <a:pt x="144" y="156"/>
                  </a:cubicBezTo>
                  <a:cubicBezTo>
                    <a:pt x="120" y="180"/>
                    <a:pt x="120" y="180"/>
                    <a:pt x="120" y="180"/>
                  </a:cubicBezTo>
                  <a:lnTo>
                    <a:pt x="0" y="59"/>
                  </a:lnTo>
                  <a:close/>
                </a:path>
              </a:pathLst>
            </a:custGeom>
            <a:gradFill flip="none" rotWithShape="1">
              <a:gsLst>
                <a:gs pos="40000">
                  <a:schemeClr val="tx1">
                    <a:lumMod val="95000"/>
                    <a:lumOff val="5000"/>
                    <a:alpha val="40000"/>
                  </a:schemeClr>
                </a:gs>
                <a:gs pos="55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l="100000" b="100000"/>
              </a:path>
              <a:tileRect t="-100000" r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5" name="Freeform 21">
              <a:extLst>
                <a:ext uri="{FF2B5EF4-FFF2-40B4-BE49-F238E27FC236}">
                  <a16:creationId xmlns="" xmlns:a16="http://schemas.microsoft.com/office/drawing/2014/main" id="{5A5C7CFE-5641-4690-BDA2-EC6E1BCC4E1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300" y="3685376"/>
              <a:ext cx="1545520" cy="1543444"/>
            </a:xfrm>
            <a:custGeom>
              <a:avLst/>
              <a:gdLst>
                <a:gd name="T0" fmla="*/ 0 w 629"/>
                <a:gd name="T1" fmla="*/ 120 h 628"/>
                <a:gd name="T2" fmla="*/ 35 w 629"/>
                <a:gd name="T3" fmla="*/ 155 h 628"/>
                <a:gd name="T4" fmla="*/ 59 w 629"/>
                <a:gd name="T5" fmla="*/ 179 h 628"/>
                <a:gd name="T6" fmla="*/ 110 w 629"/>
                <a:gd name="T7" fmla="*/ 516 h 628"/>
                <a:gd name="T8" fmla="*/ 517 w 629"/>
                <a:gd name="T9" fmla="*/ 516 h 628"/>
                <a:gd name="T10" fmla="*/ 517 w 629"/>
                <a:gd name="T11" fmla="*/ 110 h 628"/>
                <a:gd name="T12" fmla="*/ 179 w 629"/>
                <a:gd name="T13" fmla="*/ 59 h 628"/>
                <a:gd name="T14" fmla="*/ 156 w 629"/>
                <a:gd name="T15" fmla="*/ 35 h 628"/>
                <a:gd name="T16" fmla="*/ 121 w 629"/>
                <a:gd name="T17" fmla="*/ 0 h 628"/>
                <a:gd name="T18" fmla="*/ 120 w 629"/>
                <a:gd name="T19" fmla="*/ 0 h 628"/>
                <a:gd name="T20" fmla="*/ 0 w 629"/>
                <a:gd name="T21" fmla="*/ 120 h 6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629" h="628">
                  <a:moveTo>
                    <a:pt x="0" y="120"/>
                  </a:moveTo>
                  <a:cubicBezTo>
                    <a:pt x="35" y="155"/>
                    <a:pt x="35" y="155"/>
                    <a:pt x="35" y="155"/>
                  </a:cubicBezTo>
                  <a:cubicBezTo>
                    <a:pt x="59" y="179"/>
                    <a:pt x="59" y="179"/>
                    <a:pt x="59" y="179"/>
                  </a:cubicBezTo>
                  <a:cubicBezTo>
                    <a:pt x="2" y="288"/>
                    <a:pt x="19" y="425"/>
                    <a:pt x="110" y="516"/>
                  </a:cubicBezTo>
                  <a:cubicBezTo>
                    <a:pt x="222" y="628"/>
                    <a:pt x="404" y="628"/>
                    <a:pt x="517" y="516"/>
                  </a:cubicBezTo>
                  <a:cubicBezTo>
                    <a:pt x="629" y="404"/>
                    <a:pt x="629" y="222"/>
                    <a:pt x="517" y="110"/>
                  </a:cubicBezTo>
                  <a:cubicBezTo>
                    <a:pt x="425" y="19"/>
                    <a:pt x="288" y="2"/>
                    <a:pt x="179" y="59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20" y="0"/>
                    <a:pt x="120" y="0"/>
                    <a:pt x="120" y="0"/>
                  </a:cubicBezTo>
                  <a:cubicBezTo>
                    <a:pt x="96" y="52"/>
                    <a:pt x="53" y="95"/>
                    <a:pt x="0" y="120"/>
                  </a:cubicBezTo>
                  <a:close/>
                </a:path>
              </a:pathLst>
            </a:custGeom>
            <a:solidFill>
              <a:srgbClr val="C00000"/>
            </a:solidFill>
            <a:ln w="14288" cap="flat">
              <a:noFill/>
              <a:prstDash val="solid"/>
              <a:miter lim="800000"/>
              <a:headEnd/>
              <a:tailEnd/>
            </a:ln>
            <a:effectLst>
              <a:outerShdw blurRad="203200" dist="38100" dir="2700000" sx="102000" sy="102000" algn="tl" rotWithShape="0">
                <a:schemeClr val="tx1">
                  <a:lumMod val="65000"/>
                  <a:lumOff val="35000"/>
                  <a:alpha val="30000"/>
                </a:scheme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6" name="Freeform 22">
              <a:extLst>
                <a:ext uri="{FF2B5EF4-FFF2-40B4-BE49-F238E27FC236}">
                  <a16:creationId xmlns="" xmlns:a16="http://schemas.microsoft.com/office/drawing/2014/main" id="{70713F0A-7DEE-4DE0-9901-178CDDCA60B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300" y="3685376"/>
              <a:ext cx="440094" cy="440094"/>
            </a:xfrm>
            <a:custGeom>
              <a:avLst/>
              <a:gdLst>
                <a:gd name="T0" fmla="*/ 59 w 179"/>
                <a:gd name="T1" fmla="*/ 179 h 179"/>
                <a:gd name="T2" fmla="*/ 35 w 179"/>
                <a:gd name="T3" fmla="*/ 155 h 179"/>
                <a:gd name="T4" fmla="*/ 0 w 179"/>
                <a:gd name="T5" fmla="*/ 120 h 179"/>
                <a:gd name="T6" fmla="*/ 0 w 179"/>
                <a:gd name="T7" fmla="*/ 120 h 179"/>
                <a:gd name="T8" fmla="*/ 120 w 179"/>
                <a:gd name="T9" fmla="*/ 0 h 179"/>
                <a:gd name="T10" fmla="*/ 121 w 179"/>
                <a:gd name="T11" fmla="*/ 0 h 179"/>
                <a:gd name="T12" fmla="*/ 156 w 179"/>
                <a:gd name="T13" fmla="*/ 35 h 179"/>
                <a:gd name="T14" fmla="*/ 179 w 179"/>
                <a:gd name="T15" fmla="*/ 59 h 179"/>
                <a:gd name="T16" fmla="*/ 59 w 179"/>
                <a:gd name="T17" fmla="*/ 179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9" h="179">
                  <a:moveTo>
                    <a:pt x="59" y="179"/>
                  </a:moveTo>
                  <a:cubicBezTo>
                    <a:pt x="35" y="155"/>
                    <a:pt x="35" y="155"/>
                    <a:pt x="35" y="155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0" y="120"/>
                    <a:pt x="0" y="120"/>
                    <a:pt x="0" y="120"/>
                  </a:cubicBezTo>
                  <a:cubicBezTo>
                    <a:pt x="53" y="95"/>
                    <a:pt x="96" y="52"/>
                    <a:pt x="120" y="0"/>
                  </a:cubicBezTo>
                  <a:cubicBezTo>
                    <a:pt x="121" y="0"/>
                    <a:pt x="121" y="0"/>
                    <a:pt x="121" y="0"/>
                  </a:cubicBezTo>
                  <a:cubicBezTo>
                    <a:pt x="156" y="35"/>
                    <a:pt x="156" y="35"/>
                    <a:pt x="156" y="35"/>
                  </a:cubicBezTo>
                  <a:cubicBezTo>
                    <a:pt x="179" y="59"/>
                    <a:pt x="179" y="59"/>
                    <a:pt x="179" y="59"/>
                  </a:cubicBezTo>
                  <a:lnTo>
                    <a:pt x="59" y="179"/>
                  </a:lnTo>
                  <a:close/>
                </a:path>
              </a:pathLst>
            </a:custGeom>
            <a:gradFill flip="none" rotWithShape="1">
              <a:gsLst>
                <a:gs pos="40000">
                  <a:schemeClr val="tx1">
                    <a:lumMod val="95000"/>
                    <a:lumOff val="5000"/>
                    <a:alpha val="40000"/>
                  </a:schemeClr>
                </a:gs>
                <a:gs pos="55000">
                  <a:schemeClr val="tx1">
                    <a:lumMod val="95000"/>
                    <a:lumOff val="5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dirty="0"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47" name="文本框 18">
              <a:extLst>
                <a:ext uri="{FF2B5EF4-FFF2-40B4-BE49-F238E27FC236}">
                  <a16:creationId xmlns="" xmlns:a16="http://schemas.microsoft.com/office/drawing/2014/main" id="{D718A48F-7DAF-4C1E-B6D4-122657DBD5B6}"/>
                </a:ext>
              </a:extLst>
            </p:cNvPr>
            <p:cNvSpPr txBox="1"/>
            <p:nvPr/>
          </p:nvSpPr>
          <p:spPr>
            <a:xfrm>
              <a:off x="5374634" y="3196602"/>
              <a:ext cx="14157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zh-CN" altLang="en-US" sz="2400" b="1" dirty="0" smtClean="0">
                  <a:solidFill>
                    <a:schemeClr val="tx1">
                      <a:lumMod val="65000"/>
                      <a:lumOff val="3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  <a:cs typeface="Times New Roman" panose="02020603050405020304" pitchFamily="18" charset="0"/>
                </a:rPr>
                <a:t>两种角色</a:t>
              </a:r>
              <a:endParaRPr lang="en-US" altLang="zh-CN" sz="24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cs typeface="Times New Roman" panose="02020603050405020304" pitchFamily="18" charset="0"/>
              </a:endParaRPr>
            </a:p>
          </p:txBody>
        </p:sp>
        <p:sp>
          <p:nvSpPr>
            <p:cNvPr id="6" name="矩形 5">
              <a:extLst>
                <a:ext uri="{FF2B5EF4-FFF2-40B4-BE49-F238E27FC236}">
                  <a16:creationId xmlns="" xmlns:a16="http://schemas.microsoft.com/office/drawing/2014/main" id="{D14FC25F-C4E6-40F7-9190-572DF5954092}"/>
                </a:ext>
              </a:extLst>
            </p:cNvPr>
            <p:cNvSpPr/>
            <p:nvPr/>
          </p:nvSpPr>
          <p:spPr>
            <a:xfrm>
              <a:off x="4725010" y="1875944"/>
              <a:ext cx="567784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F</a:t>
              </a:r>
              <a:endParaRPr lang="zh-CN" altLang="en-US" sz="6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58" name="矩形 57">
              <a:extLst>
                <a:ext uri="{FF2B5EF4-FFF2-40B4-BE49-F238E27FC236}">
                  <a16:creationId xmlns="" xmlns:a16="http://schemas.microsoft.com/office/drawing/2014/main" id="{8255454A-597E-4BAA-AAC2-ED32085165E2}"/>
                </a:ext>
              </a:extLst>
            </p:cNvPr>
            <p:cNvSpPr/>
            <p:nvPr/>
          </p:nvSpPr>
          <p:spPr>
            <a:xfrm>
              <a:off x="6848786" y="3971120"/>
              <a:ext cx="524503" cy="101566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sz="6000" b="1" dirty="0">
                  <a:solidFill>
                    <a:schemeClr val="bg1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S</a:t>
              </a:r>
              <a:endParaRPr lang="zh-CN" altLang="en-US" sz="6000" b="1" dirty="0">
                <a:solidFill>
                  <a:schemeClr val="bg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sp>
        <p:nvSpPr>
          <p:cNvPr id="3" name="文本框 2"/>
          <p:cNvSpPr txBox="1"/>
          <p:nvPr/>
        </p:nvSpPr>
        <p:spPr>
          <a:xfrm>
            <a:off x="477515" y="1263529"/>
            <a:ext cx="6174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外观模式的本质是：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封装交互，简化调用</a:t>
            </a:r>
            <a:r>
              <a:rPr lang="zh-CN" altLang="en-US" sz="20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42154171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3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>
            <a:extLst>
              <a:ext uri="{FF2B5EF4-FFF2-40B4-BE49-F238E27FC236}">
                <a16:creationId xmlns="" xmlns:a16="http://schemas.microsoft.com/office/drawing/2014/main" id="{647DF23D-A10B-46C4-91FD-7EC45CB80443}"/>
              </a:ext>
            </a:extLst>
          </p:cNvPr>
          <p:cNvGrpSpPr/>
          <p:nvPr/>
        </p:nvGrpSpPr>
        <p:grpSpPr>
          <a:xfrm flipH="1">
            <a:off x="3696388" y="2944797"/>
            <a:ext cx="3135085" cy="3721707"/>
            <a:chOff x="217369" y="2944797"/>
            <a:chExt cx="3135085" cy="3721707"/>
          </a:xfrm>
        </p:grpSpPr>
        <p:sp>
          <p:nvSpPr>
            <p:cNvPr id="29" name="矩形 10">
              <a:extLst>
                <a:ext uri="{FF2B5EF4-FFF2-40B4-BE49-F238E27FC236}">
                  <a16:creationId xmlns="" xmlns:a16="http://schemas.microsoft.com/office/drawing/2014/main" id="{B8EE01BD-8DC7-4D2C-8DC5-71F0B208741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04423" y="3945436"/>
              <a:ext cx="1560976" cy="1497944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4400" b="1" dirty="0">
                  <a:solidFill>
                    <a:srgbClr val="D7000F"/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02</a:t>
              </a:r>
              <a:endParaRPr lang="zh-CN" altLang="en-US" sz="4400" b="1" dirty="0">
                <a:solidFill>
                  <a:srgbClr val="D7000F"/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217369" y="5835507"/>
              <a:ext cx="3135085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 smtClean="0">
                  <a:solidFill>
                    <a:srgbClr val="D70000"/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实例分析</a:t>
              </a:r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  <a:p>
              <a:pPr algn="ctr"/>
              <a:endParaRPr lang="zh-CN" altLang="en-US" sz="2400" b="1" dirty="0">
                <a:solidFill>
                  <a:srgbClr val="D70000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3" name="燕尾形 22"/>
            <p:cNvSpPr/>
            <p:nvPr/>
          </p:nvSpPr>
          <p:spPr>
            <a:xfrm rot="5400000">
              <a:off x="1530911" y="2944797"/>
              <a:ext cx="508000" cy="508000"/>
            </a:xfrm>
            <a:prstGeom prst="chevron">
              <a:avLst/>
            </a:prstGeom>
            <a:solidFill>
              <a:srgbClr val="D7000F"/>
            </a:solidFill>
            <a:ln>
              <a:noFill/>
            </a:ln>
            <a:effectLst>
              <a:outerShdw blurRad="50800" dist="38100" algn="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>
                <a:solidFill>
                  <a:schemeClr val="tx1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="" xmlns:a16="http://schemas.microsoft.com/office/drawing/2014/main" id="{670AC3BA-32D9-4A7A-AD38-6B4B9300A42C}"/>
              </a:ext>
            </a:extLst>
          </p:cNvPr>
          <p:cNvGrpSpPr/>
          <p:nvPr/>
        </p:nvGrpSpPr>
        <p:grpSpPr>
          <a:xfrm flipH="1">
            <a:off x="1540844" y="4228485"/>
            <a:ext cx="3135085" cy="2068687"/>
            <a:chOff x="2372913" y="4228485"/>
            <a:chExt cx="3135085" cy="2068687"/>
          </a:xfrm>
        </p:grpSpPr>
        <p:sp>
          <p:nvSpPr>
            <p:cNvPr id="20" name="矩形 10">
              <a:extLst>
                <a:ext uri="{FF2B5EF4-FFF2-40B4-BE49-F238E27FC236}">
                  <a16:creationId xmlns="" xmlns:a16="http://schemas.microsoft.com/office/drawing/2014/main" id="{81BD54EE-E96F-4CA1-BA28-299679320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454927" y="4228485"/>
              <a:ext cx="971057" cy="931847"/>
            </a:xfrm>
            <a:prstGeom prst="ellipse">
              <a:avLst/>
            </a:prstGeom>
            <a:gradFill flip="none" rotWithShape="1">
              <a:gsLst>
                <a:gs pos="50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  <a:gs pos="0">
                  <a:schemeClr val="bg1"/>
                </a:gs>
              </a:gsLst>
              <a:lin ang="18900000" scaled="0"/>
              <a:tileRect/>
            </a:gradFill>
            <a:ln w="15875">
              <a:gradFill>
                <a:gsLst>
                  <a:gs pos="100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8100000" scaled="0"/>
              </a:gradFill>
            </a:ln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altLang="zh-CN" sz="2800" b="1" dirty="0">
                  <a:solidFill>
                    <a:schemeClr val="bg1">
                      <a:lumMod val="75000"/>
                    </a:schemeClr>
                  </a:solidFill>
                  <a:effectLst>
                    <a:outerShdw blurRad="50800" dist="38100" algn="l" rotWithShape="0">
                      <a:prstClr val="black">
                        <a:alpha val="40000"/>
                      </a:prstClr>
                    </a:outerShdw>
                  </a:effectLst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01</a:t>
              </a:r>
              <a:endParaRPr lang="zh-CN" altLang="en-US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endParaRPr>
            </a:p>
          </p:txBody>
        </p:sp>
        <p:sp>
          <p:nvSpPr>
            <p:cNvPr id="21" name="TextBox 14">
              <a:extLst>
                <a:ext uri="{FF2B5EF4-FFF2-40B4-BE49-F238E27FC236}">
                  <a16:creationId xmlns="" xmlns:a16="http://schemas.microsoft.com/office/drawing/2014/main" id="{FACC7BA9-4931-4CBB-969C-0AF754387D43}"/>
                </a:ext>
              </a:extLst>
            </p:cNvPr>
            <p:cNvSpPr txBox="1"/>
            <p:nvPr/>
          </p:nvSpPr>
          <p:spPr>
            <a:xfrm>
              <a:off x="2372913" y="5835507"/>
              <a:ext cx="31350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2400" b="1" dirty="0">
                  <a:solidFill>
                    <a:schemeClr val="bg1">
                      <a:lumMod val="75000"/>
                    </a:schemeClr>
                  </a:solidFill>
                  <a:latin typeface="思源黑体 CN Normal" panose="020B0400000000000000" pitchFamily="34" charset="-122"/>
                  <a:ea typeface="思源黑体 CN Normal" panose="020B0400000000000000" pitchFamily="34" charset="-122"/>
                </a:rPr>
                <a:t>简介</a:t>
              </a:r>
            </a:p>
          </p:txBody>
        </p:sp>
      </p:grpSp>
      <p:sp>
        <p:nvSpPr>
          <p:cNvPr id="27" name="矩形 10">
            <a:extLst>
              <a:ext uri="{FF2B5EF4-FFF2-40B4-BE49-F238E27FC236}">
                <a16:creationId xmlns="" xmlns:a16="http://schemas.microsoft.com/office/drawing/2014/main" id="{A75A7749-5B75-4FF9-8C83-6070CF299FE1}"/>
              </a:ext>
            </a:extLst>
          </p:cNvPr>
          <p:cNvSpPr>
            <a:spLocks noChangeAspect="1"/>
          </p:cNvSpPr>
          <p:nvPr/>
        </p:nvSpPr>
        <p:spPr>
          <a:xfrm>
            <a:off x="6933946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03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1" name="TextBox 14">
            <a:extLst>
              <a:ext uri="{FF2B5EF4-FFF2-40B4-BE49-F238E27FC236}">
                <a16:creationId xmlns="" xmlns:a16="http://schemas.microsoft.com/office/drawing/2014/main" id="{2CDC45D9-1346-47BE-87D0-E900F1DE4DAC}"/>
              </a:ext>
            </a:extLst>
          </p:cNvPr>
          <p:cNvSpPr txBox="1"/>
          <p:nvPr/>
        </p:nvSpPr>
        <p:spPr>
          <a:xfrm>
            <a:off x="5851932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优缺点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7" name="矩形 10">
            <a:extLst>
              <a:ext uri="{FF2B5EF4-FFF2-40B4-BE49-F238E27FC236}">
                <a16:creationId xmlns="" xmlns:a16="http://schemas.microsoft.com/office/drawing/2014/main" id="{6E8AA46E-E620-4BEC-B10A-DA9428364196}"/>
              </a:ext>
            </a:extLst>
          </p:cNvPr>
          <p:cNvSpPr>
            <a:spLocks noChangeAspect="1"/>
          </p:cNvSpPr>
          <p:nvPr/>
        </p:nvSpPr>
        <p:spPr>
          <a:xfrm>
            <a:off x="9089490" y="4228485"/>
            <a:ext cx="971057" cy="931847"/>
          </a:xfrm>
          <a:prstGeom prst="ellipse">
            <a:avLst/>
          </a:prstGeom>
          <a:gradFill flip="none" rotWithShape="1">
            <a:gsLst>
              <a:gs pos="50000">
                <a:schemeClr val="bg1">
                  <a:lumMod val="95000"/>
                </a:schemeClr>
              </a:gs>
              <a:gs pos="100000">
                <a:schemeClr val="bg1">
                  <a:lumMod val="75000"/>
                </a:schemeClr>
              </a:gs>
              <a:gs pos="0">
                <a:schemeClr val="bg1"/>
              </a:gs>
            </a:gsLst>
            <a:lin ang="18900000" scaled="0"/>
            <a:tileRect/>
          </a:gradFill>
          <a:ln w="15875">
            <a:gradFill>
              <a:gsLst>
                <a:gs pos="100000">
                  <a:schemeClr val="bg1">
                    <a:lumMod val="85000"/>
                  </a:schemeClr>
                </a:gs>
                <a:gs pos="0">
                  <a:schemeClr val="bg1"/>
                </a:gs>
              </a:gsLst>
              <a:lin ang="8100000" scaled="0"/>
            </a:gra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r>
              <a:rPr lang="en-US" altLang="zh-CN" sz="2800" b="1" dirty="0">
                <a:solidFill>
                  <a:schemeClr val="bg1">
                    <a:lumMod val="75000"/>
                  </a:schemeClr>
                </a:solidFill>
                <a:effectLst>
                  <a:outerShdw blurRad="50800" dist="38100" algn="l" rotWithShape="0">
                    <a:prstClr val="black">
                      <a:alpha val="40000"/>
                    </a:prstClr>
                  </a:outerShdw>
                </a:effectLst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04</a:t>
            </a:r>
            <a:endParaRPr lang="zh-CN" altLang="en-US" sz="2800" b="1" dirty="0">
              <a:solidFill>
                <a:schemeClr val="bg1">
                  <a:lumMod val="75000"/>
                </a:schemeClr>
              </a:solidFill>
              <a:effectLst>
                <a:outerShdw blurRad="50800" dist="38100" algn="l" rotWithShape="0">
                  <a:prstClr val="black">
                    <a:alpha val="40000"/>
                  </a:prstClr>
                </a:outerShdw>
              </a:effectLst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38" name="TextBox 14">
            <a:extLst>
              <a:ext uri="{FF2B5EF4-FFF2-40B4-BE49-F238E27FC236}">
                <a16:creationId xmlns="" xmlns:a16="http://schemas.microsoft.com/office/drawing/2014/main" id="{25536ECA-F09C-477D-BB59-EB50F60EF9E6}"/>
              </a:ext>
            </a:extLst>
          </p:cNvPr>
          <p:cNvSpPr txBox="1"/>
          <p:nvPr/>
        </p:nvSpPr>
        <p:spPr>
          <a:xfrm>
            <a:off x="8007476" y="5835507"/>
            <a:ext cx="313508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 smtClean="0">
                <a:solidFill>
                  <a:schemeClr val="bg1">
                    <a:lumMod val="75000"/>
                  </a:schemeClr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应用场景</a:t>
            </a:r>
            <a:endParaRPr lang="zh-CN" altLang="en-US" sz="2400" b="1" dirty="0">
              <a:solidFill>
                <a:schemeClr val="bg1">
                  <a:lumMod val="7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="" xmlns:a16="http://schemas.microsoft.com/office/drawing/2014/main" id="{8A0B955F-5D00-4280-BF33-A57A07E798AA}"/>
              </a:ext>
            </a:extLst>
          </p:cNvPr>
          <p:cNvSpPr/>
          <p:nvPr/>
        </p:nvSpPr>
        <p:spPr>
          <a:xfrm>
            <a:off x="0" y="0"/>
            <a:ext cx="12192000" cy="2481943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7200" b="1" dirty="0">
                <a:latin typeface="思源黑体 CN Normal" panose="020B0400000000000000" pitchFamily="34" charset="-122"/>
                <a:ea typeface="思源黑体 CN Normal" panose="020B0400000000000000" pitchFamily="34" charset="-122"/>
              </a:rPr>
              <a:t>CONTENTS</a:t>
            </a:r>
            <a:endParaRPr lang="zh-CN" altLang="en-US" sz="7200" b="1" dirty="0"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638284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1" grpId="0"/>
      <p:bldP spid="37" grpId="0" animBg="1"/>
      <p:bldP spid="3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>
          <a:xfrm>
            <a:off x="811261" y="526702"/>
            <a:ext cx="8418512" cy="519479"/>
          </a:xfrm>
        </p:spPr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 smtClean="0"/>
              <a:t>实例分析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5163" y="1775146"/>
            <a:ext cx="7854526" cy="4594334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908035" y="1208574"/>
            <a:ext cx="93087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zh-CN" altLang="en-US" sz="2000" b="1" dirty="0"/>
              <a:t>基金（用户只和基金打交道，实际操作为基金经理人与股票和其它投资品打交道</a:t>
            </a:r>
            <a:r>
              <a:rPr lang="zh-CN" altLang="en-US" sz="2000" dirty="0"/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9474333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 smtClean="0"/>
              <a:t>实例分析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843534" y="1226373"/>
            <a:ext cx="972047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n"/>
            </a:pPr>
            <a:r>
              <a:rPr lang="zh-CN" altLang="en-US" sz="2000" b="1" dirty="0"/>
              <a:t>股票、国债、房地产类</a:t>
            </a:r>
          </a:p>
          <a:p>
            <a:endParaRPr lang="zh-CN" altLang="en-US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76" y="1717552"/>
            <a:ext cx="5142888" cy="2196248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842" y="1717552"/>
            <a:ext cx="5216089" cy="2196248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534" y="4116920"/>
            <a:ext cx="5204130" cy="1984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87934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zh-CN" dirty="0"/>
              <a:t>02 </a:t>
            </a:r>
            <a:r>
              <a:rPr lang="zh-CN" altLang="en-US" dirty="0"/>
              <a:t>实例分析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682169" y="1194099"/>
            <a:ext cx="103766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u"/>
            </a:pPr>
            <a:r>
              <a:rPr lang="zh-CN" altLang="en-US" sz="2000" b="1" dirty="0" smtClean="0"/>
              <a:t>基金</a:t>
            </a:r>
            <a:r>
              <a:rPr lang="zh-CN" altLang="en-US" sz="2000" b="1" dirty="0"/>
              <a:t>类，基金经理人通过该类作为中间交互者，可以接受投资者的资金，统一对股票、国债、房地产进行购买和赎回操作。</a:t>
            </a: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5595" y="1901985"/>
            <a:ext cx="4649898" cy="48445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05607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1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红白信息图工作汇报PPT模板"/>
</p:tagLst>
</file>

<file path=ppt/theme/theme1.xml><?xml version="1.0" encoding="utf-8"?>
<a:theme xmlns:a="http://schemas.openxmlformats.org/drawingml/2006/main" name="自定义设计方案">
  <a:themeElements>
    <a:clrScheme name="暗香扑面">
      <a:dk1>
        <a:sysClr val="windowText" lastClr="000000"/>
      </a:dk1>
      <a:lt1>
        <a:sysClr val="window" lastClr="FFFFFF"/>
      </a:lt1>
      <a:dk2>
        <a:srgbClr val="2F2F2F"/>
      </a:dk2>
      <a:lt2>
        <a:srgbClr val="FFFFF4"/>
      </a:lt2>
      <a:accent1>
        <a:srgbClr val="918415"/>
      </a:accent1>
      <a:accent2>
        <a:srgbClr val="C47546"/>
      </a:accent2>
      <a:accent3>
        <a:srgbClr val="AFB591"/>
      </a:accent3>
      <a:accent4>
        <a:srgbClr val="B9945B"/>
      </a:accent4>
      <a:accent5>
        <a:srgbClr val="85ADBC"/>
      </a:accent5>
      <a:accent6>
        <a:srgbClr val="E5B440"/>
      </a:accent6>
      <a:hlink>
        <a:srgbClr val="00D5D5"/>
      </a:hlink>
      <a:folHlink>
        <a:srgbClr val="DD00D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52024</TotalTime>
  <Words>635</Words>
  <Application>Microsoft Office PowerPoint</Application>
  <PresentationFormat>宽屏</PresentationFormat>
  <Paragraphs>112</Paragraphs>
  <Slides>15</Slides>
  <Notes>15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24" baseType="lpstr">
      <vt:lpstr>思源黑体 CN Normal</vt:lpstr>
      <vt:lpstr>宋体</vt:lpstr>
      <vt:lpstr>微软雅黑</vt:lpstr>
      <vt:lpstr>Arial</vt:lpstr>
      <vt:lpstr>Calibri</vt:lpstr>
      <vt:lpstr>Roboto</vt:lpstr>
      <vt:lpstr>Times New Roman</vt:lpstr>
      <vt:lpstr>Wingdings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红白信息图工作汇报PPT模板</dc:title>
  <dc:creator>Binangkit</dc:creator>
  <cp:lastModifiedBy>常恰时</cp:lastModifiedBy>
  <cp:revision>2177</cp:revision>
  <dcterms:created xsi:type="dcterms:W3CDTF">2016-06-09T04:22:29Z</dcterms:created>
  <dcterms:modified xsi:type="dcterms:W3CDTF">2020-09-18T08:40:25Z</dcterms:modified>
</cp:coreProperties>
</file>