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29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01460B7-F199-45C9-BD28-0A485701489E}" type="datetimeFigureOut">
              <a:rPr lang="zh-CN" altLang="en-US" smtClean="0"/>
              <a:t>2020/9/5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7F8906-10AB-4126-AAF6-068D5272E113}" type="slidenum">
              <a:rPr lang="zh-CN" altLang="en-US" smtClean="0"/>
              <a:t>‹#›</a:t>
            </a:fld>
            <a:endParaRPr lang="zh-CN" altLang="en-US"/>
          </a:p>
        </p:txBody>
      </p:sp>
    </p:spTree>
    <p:extLst>
      <p:ext uri="{BB962C8B-B14F-4D97-AF65-F5344CB8AC3E}">
        <p14:creationId xmlns:p14="http://schemas.microsoft.com/office/powerpoint/2010/main" val="3480861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01460B7-F199-45C9-BD28-0A485701489E}" type="datetimeFigureOut">
              <a:rPr lang="zh-CN" altLang="en-US" smtClean="0"/>
              <a:t>2020/9/5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7F8906-10AB-4126-AAF6-068D5272E113}" type="slidenum">
              <a:rPr lang="zh-CN" altLang="en-US" smtClean="0"/>
              <a:t>‹#›</a:t>
            </a:fld>
            <a:endParaRPr lang="zh-CN" altLang="en-US"/>
          </a:p>
        </p:txBody>
      </p:sp>
    </p:spTree>
    <p:extLst>
      <p:ext uri="{BB962C8B-B14F-4D97-AF65-F5344CB8AC3E}">
        <p14:creationId xmlns:p14="http://schemas.microsoft.com/office/powerpoint/2010/main" val="2650696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01460B7-F199-45C9-BD28-0A485701489E}" type="datetimeFigureOut">
              <a:rPr lang="zh-CN" altLang="en-US" smtClean="0"/>
              <a:t>2020/9/5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7F8906-10AB-4126-AAF6-068D5272E113}"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9753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C01460B7-F199-45C9-BD28-0A485701489E}" type="datetimeFigureOut">
              <a:rPr lang="zh-CN" altLang="en-US" smtClean="0"/>
              <a:t>2020/9/5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7F8906-10AB-4126-AAF6-068D5272E113}" type="slidenum">
              <a:rPr lang="zh-CN" altLang="en-US" smtClean="0"/>
              <a:t>‹#›</a:t>
            </a:fld>
            <a:endParaRPr lang="zh-CN" altLang="en-US"/>
          </a:p>
        </p:txBody>
      </p:sp>
    </p:spTree>
    <p:extLst>
      <p:ext uri="{BB962C8B-B14F-4D97-AF65-F5344CB8AC3E}">
        <p14:creationId xmlns:p14="http://schemas.microsoft.com/office/powerpoint/2010/main" val="166640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C01460B7-F199-45C9-BD28-0A485701489E}" type="datetimeFigureOut">
              <a:rPr lang="zh-CN" altLang="en-US" smtClean="0"/>
              <a:t>2020/9/5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7F8906-10AB-4126-AAF6-068D5272E113}"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4440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C01460B7-F199-45C9-BD28-0A485701489E}" type="datetimeFigureOut">
              <a:rPr lang="zh-CN" altLang="en-US" smtClean="0"/>
              <a:t>2020/9/5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7F8906-10AB-4126-AAF6-068D5272E113}" type="slidenum">
              <a:rPr lang="zh-CN" altLang="en-US" smtClean="0"/>
              <a:t>‹#›</a:t>
            </a:fld>
            <a:endParaRPr lang="zh-CN" altLang="en-US"/>
          </a:p>
        </p:txBody>
      </p:sp>
    </p:spTree>
    <p:extLst>
      <p:ext uri="{BB962C8B-B14F-4D97-AF65-F5344CB8AC3E}">
        <p14:creationId xmlns:p14="http://schemas.microsoft.com/office/powerpoint/2010/main" val="842515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1460B7-F199-45C9-BD28-0A485701489E}" type="datetimeFigureOut">
              <a:rPr lang="zh-CN" altLang="en-US" smtClean="0"/>
              <a:t>2020/9/5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7F8906-10AB-4126-AAF6-068D5272E113}" type="slidenum">
              <a:rPr lang="zh-CN" altLang="en-US" smtClean="0"/>
              <a:t>‹#›</a:t>
            </a:fld>
            <a:endParaRPr lang="zh-CN" altLang="en-US"/>
          </a:p>
        </p:txBody>
      </p:sp>
    </p:spTree>
    <p:extLst>
      <p:ext uri="{BB962C8B-B14F-4D97-AF65-F5344CB8AC3E}">
        <p14:creationId xmlns:p14="http://schemas.microsoft.com/office/powerpoint/2010/main" val="2264208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1460B7-F199-45C9-BD28-0A485701489E}" type="datetimeFigureOut">
              <a:rPr lang="zh-CN" altLang="en-US" smtClean="0"/>
              <a:t>2020/9/5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7F8906-10AB-4126-AAF6-068D5272E113}" type="slidenum">
              <a:rPr lang="zh-CN" altLang="en-US" smtClean="0"/>
              <a:t>‹#›</a:t>
            </a:fld>
            <a:endParaRPr lang="zh-CN" altLang="en-US"/>
          </a:p>
        </p:txBody>
      </p:sp>
    </p:spTree>
    <p:extLst>
      <p:ext uri="{BB962C8B-B14F-4D97-AF65-F5344CB8AC3E}">
        <p14:creationId xmlns:p14="http://schemas.microsoft.com/office/powerpoint/2010/main" val="3810387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1460B7-F199-45C9-BD28-0A485701489E}" type="datetimeFigureOut">
              <a:rPr lang="zh-CN" altLang="en-US" smtClean="0"/>
              <a:t>2020/9/5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7F8906-10AB-4126-AAF6-068D5272E113}" type="slidenum">
              <a:rPr lang="zh-CN" altLang="en-US" smtClean="0"/>
              <a:t>‹#›</a:t>
            </a:fld>
            <a:endParaRPr lang="zh-CN" altLang="en-US"/>
          </a:p>
        </p:txBody>
      </p:sp>
    </p:spTree>
    <p:extLst>
      <p:ext uri="{BB962C8B-B14F-4D97-AF65-F5344CB8AC3E}">
        <p14:creationId xmlns:p14="http://schemas.microsoft.com/office/powerpoint/2010/main" val="2767217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01460B7-F199-45C9-BD28-0A485701489E}" type="datetimeFigureOut">
              <a:rPr lang="zh-CN" altLang="en-US" smtClean="0"/>
              <a:t>2020/9/5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7F8906-10AB-4126-AAF6-068D5272E113}" type="slidenum">
              <a:rPr lang="zh-CN" altLang="en-US" smtClean="0"/>
              <a:t>‹#›</a:t>
            </a:fld>
            <a:endParaRPr lang="zh-CN" altLang="en-US"/>
          </a:p>
        </p:txBody>
      </p:sp>
    </p:spTree>
    <p:extLst>
      <p:ext uri="{BB962C8B-B14F-4D97-AF65-F5344CB8AC3E}">
        <p14:creationId xmlns:p14="http://schemas.microsoft.com/office/powerpoint/2010/main" val="409286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01460B7-F199-45C9-BD28-0A485701489E}" type="datetimeFigureOut">
              <a:rPr lang="zh-CN" altLang="en-US" smtClean="0"/>
              <a:t>2020/9/5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47F8906-10AB-4126-AAF6-068D5272E113}" type="slidenum">
              <a:rPr lang="zh-CN" altLang="en-US" smtClean="0"/>
              <a:t>‹#›</a:t>
            </a:fld>
            <a:endParaRPr lang="zh-CN" altLang="en-US"/>
          </a:p>
        </p:txBody>
      </p:sp>
    </p:spTree>
    <p:extLst>
      <p:ext uri="{BB962C8B-B14F-4D97-AF65-F5344CB8AC3E}">
        <p14:creationId xmlns:p14="http://schemas.microsoft.com/office/powerpoint/2010/main" val="3135548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01460B7-F199-45C9-BD28-0A485701489E}" type="datetimeFigureOut">
              <a:rPr lang="zh-CN" altLang="en-US" smtClean="0"/>
              <a:t>2020/9/5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7F8906-10AB-4126-AAF6-068D5272E113}" type="slidenum">
              <a:rPr lang="zh-CN" altLang="en-US" smtClean="0"/>
              <a:t>‹#›</a:t>
            </a:fld>
            <a:endParaRPr lang="zh-CN" altLang="en-US"/>
          </a:p>
        </p:txBody>
      </p:sp>
    </p:spTree>
    <p:extLst>
      <p:ext uri="{BB962C8B-B14F-4D97-AF65-F5344CB8AC3E}">
        <p14:creationId xmlns:p14="http://schemas.microsoft.com/office/powerpoint/2010/main" val="988214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01460B7-F199-45C9-BD28-0A485701489E}" type="datetimeFigureOut">
              <a:rPr lang="zh-CN" altLang="en-US" smtClean="0"/>
              <a:t>2020/9/5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7F8906-10AB-4126-AAF6-068D5272E113}" type="slidenum">
              <a:rPr lang="zh-CN" altLang="en-US" smtClean="0"/>
              <a:t>‹#›</a:t>
            </a:fld>
            <a:endParaRPr lang="zh-CN" altLang="en-US"/>
          </a:p>
        </p:txBody>
      </p:sp>
    </p:spTree>
    <p:extLst>
      <p:ext uri="{BB962C8B-B14F-4D97-AF65-F5344CB8AC3E}">
        <p14:creationId xmlns:p14="http://schemas.microsoft.com/office/powerpoint/2010/main" val="368664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460B7-F199-45C9-BD28-0A485701489E}" type="datetimeFigureOut">
              <a:rPr lang="zh-CN" altLang="en-US" smtClean="0"/>
              <a:t>2020/9/5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7F8906-10AB-4126-AAF6-068D5272E113}" type="slidenum">
              <a:rPr lang="zh-CN" altLang="en-US" smtClean="0"/>
              <a:t>‹#›</a:t>
            </a:fld>
            <a:endParaRPr lang="zh-CN" altLang="en-US"/>
          </a:p>
        </p:txBody>
      </p:sp>
    </p:spTree>
    <p:extLst>
      <p:ext uri="{BB962C8B-B14F-4D97-AF65-F5344CB8AC3E}">
        <p14:creationId xmlns:p14="http://schemas.microsoft.com/office/powerpoint/2010/main" val="113268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01460B7-F199-45C9-BD28-0A485701489E}" type="datetimeFigureOut">
              <a:rPr lang="zh-CN" altLang="en-US" smtClean="0"/>
              <a:t>2020/9/5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7F8906-10AB-4126-AAF6-068D5272E113}" type="slidenum">
              <a:rPr lang="zh-CN" altLang="en-US" smtClean="0"/>
              <a:t>‹#›</a:t>
            </a:fld>
            <a:endParaRPr lang="zh-CN" altLang="en-US"/>
          </a:p>
        </p:txBody>
      </p:sp>
    </p:spTree>
    <p:extLst>
      <p:ext uri="{BB962C8B-B14F-4D97-AF65-F5344CB8AC3E}">
        <p14:creationId xmlns:p14="http://schemas.microsoft.com/office/powerpoint/2010/main" val="62807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01460B7-F199-45C9-BD28-0A485701489E}" type="datetimeFigureOut">
              <a:rPr lang="zh-CN" altLang="en-US" smtClean="0"/>
              <a:t>2020/9/5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7F8906-10AB-4126-AAF6-068D5272E113}" type="slidenum">
              <a:rPr lang="zh-CN" altLang="en-US" smtClean="0"/>
              <a:t>‹#›</a:t>
            </a:fld>
            <a:endParaRPr lang="zh-CN" altLang="en-US"/>
          </a:p>
        </p:txBody>
      </p:sp>
    </p:spTree>
    <p:extLst>
      <p:ext uri="{BB962C8B-B14F-4D97-AF65-F5344CB8AC3E}">
        <p14:creationId xmlns:p14="http://schemas.microsoft.com/office/powerpoint/2010/main" val="49210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01460B7-F199-45C9-BD28-0A485701489E}" type="datetimeFigureOut">
              <a:rPr lang="zh-CN" altLang="en-US" smtClean="0"/>
              <a:t>2020/9/5</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7F8906-10AB-4126-AAF6-068D5272E113}" type="slidenum">
              <a:rPr lang="zh-CN" altLang="en-US" smtClean="0"/>
              <a:t>‹#›</a:t>
            </a:fld>
            <a:endParaRPr lang="zh-CN" altLang="en-US"/>
          </a:p>
        </p:txBody>
      </p:sp>
    </p:spTree>
    <p:extLst>
      <p:ext uri="{BB962C8B-B14F-4D97-AF65-F5344CB8AC3E}">
        <p14:creationId xmlns:p14="http://schemas.microsoft.com/office/powerpoint/2010/main" val="413433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changjiangX/stud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2880" y="716280"/>
            <a:ext cx="12009120" cy="4328160"/>
          </a:xfrm>
        </p:spPr>
        <p:txBody>
          <a:bodyPr>
            <a:normAutofit/>
          </a:bodyPr>
          <a:lstStyle/>
          <a:p>
            <a:pPr algn="ctr"/>
            <a:r>
              <a:rPr lang="zh-CN" altLang="en-US" sz="9600" b="1" kern="0" spc="1200" dirty="0"/>
              <a:t>建造者</a:t>
            </a:r>
            <a:r>
              <a:rPr lang="zh-CN" altLang="en-US" sz="9600" b="1" kern="0" spc="1200" dirty="0" smtClean="0"/>
              <a:t>模式</a:t>
            </a:r>
            <a:r>
              <a:rPr lang="en-US" altLang="zh-CN" sz="9600" b="1" kern="0" spc="1200" dirty="0" smtClean="0"/>
              <a:t/>
            </a:r>
            <a:br>
              <a:rPr lang="en-US" altLang="zh-CN" sz="9600" b="1" kern="0" spc="1200" dirty="0" smtClean="0"/>
            </a:br>
            <a:r>
              <a:rPr lang="zh-CN" altLang="en-US" b="1" dirty="0"/>
              <a:t/>
            </a:r>
            <a:br>
              <a:rPr lang="zh-CN" altLang="en-US" b="1" dirty="0"/>
            </a:br>
            <a:r>
              <a:rPr lang="en-US" altLang="zh-CN" b="1" dirty="0"/>
              <a:t>Builder Pattern</a:t>
            </a:r>
            <a:br>
              <a:rPr lang="en-US" altLang="zh-CN" b="1" dirty="0"/>
            </a:br>
            <a:endParaRPr lang="zh-CN" altLang="en-US" dirty="0"/>
          </a:p>
        </p:txBody>
      </p:sp>
      <p:sp>
        <p:nvSpPr>
          <p:cNvPr id="3" name="副标题 2"/>
          <p:cNvSpPr>
            <a:spLocks noGrp="1"/>
          </p:cNvSpPr>
          <p:nvPr>
            <p:ph type="subTitle" idx="1"/>
          </p:nvPr>
        </p:nvSpPr>
        <p:spPr>
          <a:xfrm>
            <a:off x="1729740" y="5755279"/>
            <a:ext cx="8915399" cy="541381"/>
          </a:xfrm>
        </p:spPr>
        <p:txBody>
          <a:bodyPr/>
          <a:lstStyle/>
          <a:p>
            <a:pPr algn="ctr"/>
            <a:r>
              <a:rPr lang="zh-CN" altLang="en-US" dirty="0" smtClean="0"/>
              <a:t>李长江</a:t>
            </a:r>
            <a:endParaRPr lang="zh-CN" altLang="en-US" dirty="0"/>
          </a:p>
        </p:txBody>
      </p:sp>
    </p:spTree>
    <p:extLst>
      <p:ext uri="{BB962C8B-B14F-4D97-AF65-F5344CB8AC3E}">
        <p14:creationId xmlns:p14="http://schemas.microsoft.com/office/powerpoint/2010/main" val="3780857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763810"/>
            <a:ext cx="8911687" cy="1280890"/>
          </a:xfrm>
        </p:spPr>
        <p:txBody>
          <a:bodyPr>
            <a:normAutofit fontScale="90000"/>
          </a:bodyPr>
          <a:lstStyle/>
          <a:p>
            <a:r>
              <a:rPr lang="zh-CN" altLang="en-US" sz="4800" b="1" dirty="0"/>
              <a:t>应用场景</a:t>
            </a:r>
            <a:br>
              <a:rPr lang="zh-CN" altLang="en-US" sz="4800" b="1" dirty="0"/>
            </a:br>
            <a:r>
              <a:rPr lang="zh-CN" altLang="en-US" b="1" dirty="0"/>
              <a:t/>
            </a:r>
            <a:br>
              <a:rPr lang="zh-CN" altLang="en-US" b="1" dirty="0"/>
            </a:br>
            <a:endParaRPr lang="zh-CN" altLang="en-US" dirty="0"/>
          </a:p>
        </p:txBody>
      </p:sp>
      <p:sp>
        <p:nvSpPr>
          <p:cNvPr id="3" name="内容占位符 2"/>
          <p:cNvSpPr>
            <a:spLocks noGrp="1"/>
          </p:cNvSpPr>
          <p:nvPr>
            <p:ph idx="1"/>
          </p:nvPr>
        </p:nvSpPr>
        <p:spPr/>
        <p:txBody>
          <a:bodyPr>
            <a:normAutofit fontScale="92500"/>
          </a:bodyPr>
          <a:lstStyle/>
          <a:p>
            <a:pPr>
              <a:lnSpc>
                <a:spcPct val="150000"/>
              </a:lnSpc>
            </a:pPr>
            <a:r>
              <a:rPr lang="en-US" altLang="zh-CN" sz="2400" dirty="0"/>
              <a:t>1</a:t>
            </a:r>
            <a:r>
              <a:rPr lang="zh-CN" altLang="en-US" sz="2400" dirty="0"/>
              <a:t>、需要生成的产品对象有复杂的内部结构，这些产品对象具备共性；</a:t>
            </a:r>
          </a:p>
          <a:p>
            <a:pPr>
              <a:lnSpc>
                <a:spcPct val="150000"/>
              </a:lnSpc>
            </a:pPr>
            <a:r>
              <a:rPr lang="en-US" altLang="zh-CN" sz="2400" dirty="0"/>
              <a:t>2</a:t>
            </a:r>
            <a:r>
              <a:rPr lang="zh-CN" altLang="en-US" sz="2400" dirty="0"/>
              <a:t>、隔离复杂对象的创建和使用，并使得相同的创建过程可以创建不同的产品。</a:t>
            </a:r>
          </a:p>
          <a:p>
            <a:pPr>
              <a:lnSpc>
                <a:spcPct val="150000"/>
              </a:lnSpc>
            </a:pPr>
            <a:r>
              <a:rPr lang="en-US" altLang="zh-CN" sz="2400" dirty="0"/>
              <a:t>3</a:t>
            </a:r>
            <a:r>
              <a:rPr lang="zh-CN" altLang="en-US" sz="2400" dirty="0"/>
              <a:t>、需要生成的对象内部属性本身相互依赖。</a:t>
            </a:r>
          </a:p>
          <a:p>
            <a:pPr>
              <a:lnSpc>
                <a:spcPct val="150000"/>
              </a:lnSpc>
            </a:pPr>
            <a:r>
              <a:rPr lang="en-US" altLang="zh-CN" sz="2400" dirty="0"/>
              <a:t>4</a:t>
            </a:r>
            <a:r>
              <a:rPr lang="zh-CN" altLang="en-US" sz="2400" dirty="0"/>
              <a:t>、适合于一个具有较多的零件（属性）的产品（对象）的创建过程</a:t>
            </a:r>
            <a:r>
              <a:rPr lang="zh-CN" altLang="en-US" sz="2400" dirty="0" smtClean="0"/>
              <a:t>。</a:t>
            </a:r>
            <a:endParaRPr lang="zh-CN" altLang="en-US" sz="2400" dirty="0"/>
          </a:p>
        </p:txBody>
      </p:sp>
    </p:spTree>
    <p:extLst>
      <p:ext uri="{BB962C8B-B14F-4D97-AF65-F5344CB8AC3E}">
        <p14:creationId xmlns:p14="http://schemas.microsoft.com/office/powerpoint/2010/main" val="3617951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1600200"/>
            <a:ext cx="8915400" cy="3619500"/>
          </a:xfrm>
        </p:spPr>
        <p:txBody>
          <a:bodyPr>
            <a:normAutofit/>
          </a:bodyPr>
          <a:lstStyle/>
          <a:p>
            <a:r>
              <a:rPr lang="en-US" altLang="zh-CN" sz="3200" dirty="0" err="1" smtClean="0"/>
              <a:t>GitHub</a:t>
            </a:r>
            <a:r>
              <a:rPr lang="zh-CN" altLang="en-US" sz="3200" dirty="0" smtClean="0"/>
              <a:t>：</a:t>
            </a:r>
            <a:r>
              <a:rPr lang="en-US" altLang="zh-CN" sz="3200" dirty="0">
                <a:hlinkClick r:id="rId2"/>
              </a:rPr>
              <a:t>https://</a:t>
            </a:r>
            <a:r>
              <a:rPr lang="en-US" altLang="zh-CN" sz="3200" dirty="0" smtClean="0">
                <a:hlinkClick r:id="rId2"/>
              </a:rPr>
              <a:t>github.com/changjiangX/study</a:t>
            </a:r>
            <a:endParaRPr lang="en-US" altLang="zh-CN" sz="3200" dirty="0" smtClean="0"/>
          </a:p>
          <a:p>
            <a:endParaRPr lang="zh-CN" altLang="en-US" sz="3200" dirty="0"/>
          </a:p>
        </p:txBody>
      </p:sp>
    </p:spTree>
    <p:extLst>
      <p:ext uri="{BB962C8B-B14F-4D97-AF65-F5344CB8AC3E}">
        <p14:creationId xmlns:p14="http://schemas.microsoft.com/office/powerpoint/2010/main" val="5347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前言</a:t>
            </a:r>
            <a:endParaRPr lang="zh-CN" altLang="en-US" dirty="0"/>
          </a:p>
        </p:txBody>
      </p:sp>
      <p:sp>
        <p:nvSpPr>
          <p:cNvPr id="3" name="内容占位符 2"/>
          <p:cNvSpPr>
            <a:spLocks noGrp="1"/>
          </p:cNvSpPr>
          <p:nvPr>
            <p:ph idx="1"/>
          </p:nvPr>
        </p:nvSpPr>
        <p:spPr/>
        <p:txBody>
          <a:bodyPr>
            <a:normAutofit/>
          </a:bodyPr>
          <a:lstStyle/>
          <a:p>
            <a:r>
              <a:rPr lang="zh-CN" altLang="en-US" sz="2800" dirty="0"/>
              <a:t>建造者模式又被称呼为</a:t>
            </a:r>
            <a:r>
              <a:rPr lang="zh-CN" altLang="en-US" sz="2800" b="1" dirty="0"/>
              <a:t>生成器模式</a:t>
            </a:r>
            <a:r>
              <a:rPr lang="zh-CN" altLang="en-US" sz="2800" dirty="0"/>
              <a:t>，这种类型的设计模式属于</a:t>
            </a:r>
            <a:r>
              <a:rPr lang="zh-CN" altLang="en-US" sz="2800" b="1" dirty="0"/>
              <a:t>创建型模式</a:t>
            </a:r>
            <a:r>
              <a:rPr lang="zh-CN" altLang="en-US" sz="2800" dirty="0"/>
              <a:t>，它提供了一种创建对象的最佳</a:t>
            </a:r>
            <a:r>
              <a:rPr lang="zh-CN" altLang="en-US" sz="2800" dirty="0" smtClean="0"/>
              <a:t>方式。</a:t>
            </a:r>
            <a:endParaRPr lang="en-US" altLang="zh-CN" sz="2800" dirty="0" smtClean="0"/>
          </a:p>
          <a:p>
            <a:r>
              <a:rPr lang="zh-CN" altLang="en-US" sz="2800" dirty="0" smtClean="0"/>
              <a:t>使用</a:t>
            </a:r>
            <a:r>
              <a:rPr lang="zh-CN" altLang="en-US" sz="2800" dirty="0"/>
              <a:t>多个简单的对象一步一步构建成一个复杂的对象，有点像造房子一样一步步从地基做起到万丈高楼</a:t>
            </a:r>
            <a:r>
              <a:rPr lang="zh-CN" altLang="en-US" sz="2800" dirty="0" smtClean="0"/>
              <a:t>。这</a:t>
            </a:r>
            <a:r>
              <a:rPr lang="zh-CN" altLang="en-US" sz="2800" dirty="0"/>
              <a:t>也是为什么被称呼为建造者</a:t>
            </a:r>
            <a:r>
              <a:rPr lang="zh-CN" altLang="en-US" sz="2800" dirty="0" smtClean="0"/>
              <a:t>模式。</a:t>
            </a:r>
            <a:endParaRPr lang="zh-CN" altLang="en-US" sz="2800" dirty="0"/>
          </a:p>
        </p:txBody>
      </p:sp>
    </p:spTree>
    <p:extLst>
      <p:ext uri="{BB962C8B-B14F-4D97-AF65-F5344CB8AC3E}">
        <p14:creationId xmlns:p14="http://schemas.microsoft.com/office/powerpoint/2010/main" val="3299082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一、简介</a:t>
            </a:r>
            <a:br>
              <a:rPr lang="zh-CN" altLang="en-US" b="1" dirty="0"/>
            </a:br>
            <a:endParaRPr lang="zh-CN" altLang="en-US" dirty="0"/>
          </a:p>
        </p:txBody>
      </p:sp>
      <p:sp>
        <p:nvSpPr>
          <p:cNvPr id="3" name="内容占位符 2"/>
          <p:cNvSpPr>
            <a:spLocks noGrp="1"/>
          </p:cNvSpPr>
          <p:nvPr>
            <p:ph idx="1"/>
          </p:nvPr>
        </p:nvSpPr>
        <p:spPr/>
        <p:txBody>
          <a:bodyPr>
            <a:normAutofit/>
          </a:bodyPr>
          <a:lstStyle/>
          <a:p>
            <a:r>
              <a:rPr lang="zh-CN" altLang="en-US" b="1" dirty="0" smtClean="0"/>
              <a:t>定义</a:t>
            </a:r>
            <a:r>
              <a:rPr lang="zh-CN" altLang="en-US" dirty="0"/>
              <a:t>：将一个复杂对象的</a:t>
            </a:r>
            <a:r>
              <a:rPr lang="zh-CN" altLang="en-US" b="1" dirty="0"/>
              <a:t>构建</a:t>
            </a:r>
            <a:r>
              <a:rPr lang="zh-CN" altLang="en-US" dirty="0"/>
              <a:t>与它的</a:t>
            </a:r>
            <a:r>
              <a:rPr lang="zh-CN" altLang="en-US" b="1" dirty="0"/>
              <a:t>表示</a:t>
            </a:r>
            <a:r>
              <a:rPr lang="zh-CN" altLang="en-US" dirty="0"/>
              <a:t>分离，使得同样的构建过程可以创建不同的</a:t>
            </a:r>
            <a:r>
              <a:rPr lang="zh-CN" altLang="en-US" dirty="0" smtClean="0"/>
              <a:t>表示</a:t>
            </a:r>
            <a:endParaRPr lang="en-US" altLang="zh-CN" dirty="0" smtClean="0"/>
          </a:p>
          <a:p>
            <a:r>
              <a:rPr lang="zh-CN" altLang="en-US" b="1" dirty="0" smtClean="0"/>
              <a:t>主要</a:t>
            </a:r>
            <a:r>
              <a:rPr lang="zh-CN" altLang="en-US" b="1" dirty="0"/>
              <a:t>作用</a:t>
            </a:r>
            <a:r>
              <a:rPr lang="zh-CN" altLang="en-US" dirty="0"/>
              <a:t>：在用户不知道对象的建造过程和细节的情况下就可以直接创建复杂的对象</a:t>
            </a:r>
            <a:r>
              <a:rPr lang="zh-CN" altLang="en-US" dirty="0" smtClean="0"/>
              <a:t>。</a:t>
            </a:r>
            <a:endParaRPr lang="en-US" altLang="zh-CN" dirty="0" smtClean="0"/>
          </a:p>
          <a:p>
            <a:r>
              <a:rPr lang="zh-CN" altLang="en-US" b="1" dirty="0" smtClean="0"/>
              <a:t>如何</a:t>
            </a:r>
            <a:r>
              <a:rPr lang="zh-CN" altLang="en-US" b="1" dirty="0"/>
              <a:t>使用</a:t>
            </a:r>
            <a:r>
              <a:rPr lang="zh-CN" altLang="en-US" dirty="0"/>
              <a:t>：用户只需要给出指定复杂对象的类型和内容，建造者模式负责按顺序创建复杂对象（把内部的建造过程和细节隐藏起来</a:t>
            </a:r>
            <a:r>
              <a:rPr lang="zh-CN" altLang="en-US" dirty="0" smtClean="0"/>
              <a:t>）</a:t>
            </a:r>
            <a:endParaRPr lang="en-US" altLang="zh-CN" dirty="0" smtClean="0"/>
          </a:p>
          <a:p>
            <a:r>
              <a:rPr lang="zh-CN" altLang="en-US" b="1" dirty="0" smtClean="0"/>
              <a:t>解决</a:t>
            </a:r>
            <a:r>
              <a:rPr lang="zh-CN" altLang="en-US" b="1" dirty="0"/>
              <a:t>的问题</a:t>
            </a:r>
            <a:r>
              <a:rPr lang="zh-CN" altLang="en-US" dirty="0"/>
              <a:t>：</a:t>
            </a:r>
            <a:br>
              <a:rPr lang="zh-CN" altLang="en-US" dirty="0"/>
            </a:br>
            <a:r>
              <a:rPr lang="zh-CN" altLang="en-US" dirty="0"/>
              <a:t>（</a:t>
            </a:r>
            <a:r>
              <a:rPr lang="en-US" altLang="zh-CN" dirty="0"/>
              <a:t>1</a:t>
            </a:r>
            <a:r>
              <a:rPr lang="zh-CN" altLang="en-US" dirty="0"/>
              <a:t>）、方便用户创建复杂的对象（不需要知道实现过程）</a:t>
            </a:r>
            <a:br>
              <a:rPr lang="zh-CN" altLang="en-US" dirty="0"/>
            </a:br>
            <a:r>
              <a:rPr lang="zh-CN" altLang="en-US" dirty="0"/>
              <a:t>（</a:t>
            </a:r>
            <a:r>
              <a:rPr lang="en-US" altLang="zh-CN" dirty="0"/>
              <a:t>2</a:t>
            </a:r>
            <a:r>
              <a:rPr lang="zh-CN" altLang="en-US" dirty="0"/>
              <a:t>）、代码复用性 </a:t>
            </a:r>
            <a:r>
              <a:rPr lang="en-US" altLang="zh-CN" dirty="0"/>
              <a:t>&amp; </a:t>
            </a:r>
            <a:r>
              <a:rPr lang="zh-CN" altLang="en-US" dirty="0"/>
              <a:t>封装性（将对象构建过程和细节进行封装 </a:t>
            </a:r>
            <a:r>
              <a:rPr lang="en-US" altLang="zh-CN" dirty="0"/>
              <a:t>&amp; </a:t>
            </a:r>
            <a:r>
              <a:rPr lang="zh-CN" altLang="en-US" dirty="0"/>
              <a:t>复用</a:t>
            </a:r>
            <a:r>
              <a:rPr lang="zh-CN" altLang="en-US" dirty="0" smtClean="0"/>
              <a:t>）</a:t>
            </a:r>
            <a:endParaRPr lang="en-US" altLang="zh-CN" dirty="0" smtClean="0"/>
          </a:p>
          <a:p>
            <a:r>
              <a:rPr lang="zh-CN" altLang="en-US" b="1" dirty="0" smtClean="0"/>
              <a:t>注意</a:t>
            </a:r>
            <a:r>
              <a:rPr lang="zh-CN" altLang="en-US" b="1" dirty="0"/>
              <a:t>事项</a:t>
            </a:r>
            <a:r>
              <a:rPr lang="zh-CN" altLang="en-US" dirty="0"/>
              <a:t>：与工厂模式的区别是：建造者模式更加关注与零件装配的顺序，一般用来创建更为复杂的对象</a:t>
            </a:r>
          </a:p>
          <a:p>
            <a:pPr marL="0" indent="0">
              <a:buNone/>
            </a:pPr>
            <a:endParaRPr lang="zh-CN" altLang="en-US" dirty="0"/>
          </a:p>
        </p:txBody>
      </p:sp>
    </p:spTree>
    <p:extLst>
      <p:ext uri="{BB962C8B-B14F-4D97-AF65-F5344CB8AC3E}">
        <p14:creationId xmlns:p14="http://schemas.microsoft.com/office/powerpoint/2010/main" val="2636545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二、实现方式</a:t>
            </a:r>
            <a:br>
              <a:rPr lang="zh-CN" altLang="en-US" b="1" dirty="0"/>
            </a:br>
            <a:endParaRPr lang="zh-CN" altLang="en-US" dirty="0"/>
          </a:p>
        </p:txBody>
      </p:sp>
      <p:sp>
        <p:nvSpPr>
          <p:cNvPr id="3" name="内容占位符 2"/>
          <p:cNvSpPr>
            <a:spLocks noGrp="1"/>
          </p:cNvSpPr>
          <p:nvPr>
            <p:ph idx="1"/>
          </p:nvPr>
        </p:nvSpPr>
        <p:spPr/>
        <p:txBody>
          <a:bodyPr/>
          <a:lstStyle/>
          <a:p>
            <a:r>
              <a:rPr lang="zh-CN" altLang="en-US" sz="2800" dirty="0"/>
              <a:t>（</a:t>
            </a:r>
            <a:r>
              <a:rPr lang="en-US" altLang="zh-CN" sz="2800" dirty="0"/>
              <a:t>1</a:t>
            </a:r>
            <a:r>
              <a:rPr lang="zh-CN" altLang="en-US" sz="2800" dirty="0"/>
              <a:t>）通过</a:t>
            </a:r>
            <a:r>
              <a:rPr lang="en-US" altLang="zh-CN" sz="2800" dirty="0"/>
              <a:t>Client</a:t>
            </a:r>
            <a:r>
              <a:rPr lang="zh-CN" altLang="en-US" sz="2800" dirty="0"/>
              <a:t>、</a:t>
            </a:r>
            <a:r>
              <a:rPr lang="en-US" altLang="zh-CN" sz="2800" dirty="0"/>
              <a:t>Director</a:t>
            </a:r>
            <a:r>
              <a:rPr lang="zh-CN" altLang="en-US" sz="2800" dirty="0"/>
              <a:t>、</a:t>
            </a:r>
            <a:r>
              <a:rPr lang="en-US" altLang="zh-CN" sz="2800" dirty="0"/>
              <a:t>Builder</a:t>
            </a:r>
            <a:r>
              <a:rPr lang="zh-CN" altLang="en-US" sz="2800" dirty="0"/>
              <a:t>和</a:t>
            </a:r>
            <a:r>
              <a:rPr lang="en-US" altLang="zh-CN" sz="2800" dirty="0"/>
              <a:t>Product</a:t>
            </a:r>
            <a:r>
              <a:rPr lang="zh-CN" altLang="en-US" sz="2800" dirty="0"/>
              <a:t>形成的建造者</a:t>
            </a:r>
            <a:r>
              <a:rPr lang="zh-CN" altLang="en-US" sz="2800" dirty="0" smtClean="0"/>
              <a:t>模式</a:t>
            </a:r>
            <a:endParaRPr lang="en-US" altLang="zh-CN" sz="2800" dirty="0" smtClean="0"/>
          </a:p>
          <a:p>
            <a:pPr marL="0" indent="0">
              <a:buNone/>
            </a:pPr>
            <a:endParaRPr lang="zh-CN" altLang="en-US" sz="2800" dirty="0"/>
          </a:p>
          <a:p>
            <a:r>
              <a:rPr lang="zh-CN" altLang="en-US" sz="2800" dirty="0"/>
              <a:t>（</a:t>
            </a:r>
            <a:r>
              <a:rPr lang="en-US" altLang="zh-CN" sz="2800" dirty="0"/>
              <a:t>2</a:t>
            </a:r>
            <a:r>
              <a:rPr lang="zh-CN" altLang="en-US" sz="2800" dirty="0"/>
              <a:t>）通过静态内部类方式实现零件无序装配话构造</a:t>
            </a:r>
          </a:p>
          <a:p>
            <a:pPr marL="0" indent="0">
              <a:buNone/>
            </a:pPr>
            <a:endParaRPr lang="zh-CN" altLang="en-US" dirty="0"/>
          </a:p>
        </p:txBody>
      </p:sp>
    </p:spTree>
    <p:extLst>
      <p:ext uri="{BB962C8B-B14F-4D97-AF65-F5344CB8AC3E}">
        <p14:creationId xmlns:p14="http://schemas.microsoft.com/office/powerpoint/2010/main" val="1935395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三、常见第一种方式</a:t>
            </a:r>
            <a:br>
              <a:rPr lang="zh-CN" altLang="en-US" b="1" dirty="0"/>
            </a:br>
            <a:endParaRPr lang="zh-CN" altLang="en-US" dirty="0"/>
          </a:p>
        </p:txBody>
      </p:sp>
      <p:sp>
        <p:nvSpPr>
          <p:cNvPr id="3" name="内容占位符 2"/>
          <p:cNvSpPr>
            <a:spLocks noGrp="1"/>
          </p:cNvSpPr>
          <p:nvPr>
            <p:ph idx="1"/>
          </p:nvPr>
        </p:nvSpPr>
        <p:spPr>
          <a:xfrm>
            <a:off x="2589212" y="1600200"/>
            <a:ext cx="8915400" cy="520700"/>
          </a:xfrm>
        </p:spPr>
        <p:txBody>
          <a:bodyPr/>
          <a:lstStyle/>
          <a:p>
            <a:r>
              <a:rPr lang="zh-CN" altLang="en-US" dirty="0"/>
              <a:t>通过</a:t>
            </a:r>
            <a:r>
              <a:rPr lang="en-US" altLang="zh-CN" dirty="0"/>
              <a:t>Client</a:t>
            </a:r>
            <a:r>
              <a:rPr lang="zh-CN" altLang="en-US" dirty="0"/>
              <a:t>、</a:t>
            </a:r>
            <a:r>
              <a:rPr lang="en-US" altLang="zh-CN" dirty="0"/>
              <a:t>Director</a:t>
            </a:r>
            <a:r>
              <a:rPr lang="zh-CN" altLang="en-US" dirty="0"/>
              <a:t>、</a:t>
            </a:r>
            <a:r>
              <a:rPr lang="en-US" altLang="zh-CN" dirty="0"/>
              <a:t>Builder</a:t>
            </a:r>
            <a:r>
              <a:rPr lang="zh-CN" altLang="en-US" dirty="0"/>
              <a:t>和</a:t>
            </a:r>
            <a:r>
              <a:rPr lang="en-US" altLang="zh-CN" dirty="0"/>
              <a:t>Product</a:t>
            </a:r>
            <a:r>
              <a:rPr lang="zh-CN" altLang="en-US" dirty="0"/>
              <a:t>形成的建造者</a:t>
            </a:r>
            <a:r>
              <a:rPr lang="zh-CN" altLang="en-US" dirty="0" smtClean="0"/>
              <a:t>模式</a:t>
            </a:r>
            <a:endParaRPr lang="en-US" altLang="zh-CN" dirty="0" smtClean="0"/>
          </a:p>
          <a:p>
            <a:endParaRPr lang="zh-CN" altLang="en-US" dirty="0"/>
          </a:p>
        </p:txBody>
      </p:sp>
      <p:sp>
        <p:nvSpPr>
          <p:cNvPr id="4" name="文本框 3"/>
          <p:cNvSpPr txBox="1"/>
          <p:nvPr/>
        </p:nvSpPr>
        <p:spPr>
          <a:xfrm>
            <a:off x="2919412" y="2286000"/>
            <a:ext cx="7532688" cy="3554819"/>
          </a:xfrm>
          <a:prstGeom prst="rect">
            <a:avLst/>
          </a:prstGeom>
          <a:noFill/>
        </p:spPr>
        <p:txBody>
          <a:bodyPr wrap="square" rtlCol="0">
            <a:spAutoFit/>
          </a:bodyPr>
          <a:lstStyle/>
          <a:p>
            <a:pPr>
              <a:lnSpc>
                <a:spcPct val="150000"/>
              </a:lnSpc>
            </a:pPr>
            <a:r>
              <a:rPr lang="zh-CN" altLang="en-US" sz="2400" b="1" dirty="0"/>
              <a:t>一般有以下几个角色</a:t>
            </a:r>
          </a:p>
          <a:p>
            <a:pPr marL="285750" indent="-285750">
              <a:lnSpc>
                <a:spcPct val="150000"/>
              </a:lnSpc>
              <a:buFont typeface="Wingdings" panose="05000000000000000000" pitchFamily="2" charset="2"/>
              <a:buChar char="Ø"/>
            </a:pPr>
            <a:r>
              <a:rPr lang="zh-CN" altLang="en-US" b="1" dirty="0" smtClean="0"/>
              <a:t>抽象建造者</a:t>
            </a:r>
            <a:r>
              <a:rPr lang="zh-CN" altLang="en-US" dirty="0" smtClean="0"/>
              <a:t>（</a:t>
            </a:r>
            <a:r>
              <a:rPr lang="en-US" altLang="zh-CN" dirty="0" smtClean="0"/>
              <a:t>builder</a:t>
            </a:r>
            <a:r>
              <a:rPr lang="zh-CN" altLang="en-US" dirty="0" smtClean="0"/>
              <a:t>）：描述具体建造者的公共接口，一般用来定义建造细节的方法，并不涉及具体的对象部件的创建。</a:t>
            </a:r>
          </a:p>
          <a:p>
            <a:pPr marL="285750" indent="-285750">
              <a:lnSpc>
                <a:spcPct val="150000"/>
              </a:lnSpc>
              <a:buFont typeface="Wingdings" panose="05000000000000000000" pitchFamily="2" charset="2"/>
              <a:buChar char="Ø"/>
            </a:pPr>
            <a:r>
              <a:rPr lang="zh-CN" altLang="en-US" b="1" dirty="0" smtClean="0"/>
              <a:t>具体建造者</a:t>
            </a:r>
            <a:r>
              <a:rPr lang="zh-CN" altLang="en-US" dirty="0" smtClean="0"/>
              <a:t>（</a:t>
            </a:r>
            <a:r>
              <a:rPr lang="en-US" altLang="zh-CN" dirty="0" smtClean="0"/>
              <a:t>ConcreteBuilder</a:t>
            </a:r>
            <a:r>
              <a:rPr lang="zh-CN" altLang="en-US" dirty="0" smtClean="0"/>
              <a:t>）：描述具体建造者，并实现抽象建造者公共接口。</a:t>
            </a:r>
          </a:p>
          <a:p>
            <a:pPr marL="285750" indent="-285750">
              <a:lnSpc>
                <a:spcPct val="150000"/>
              </a:lnSpc>
              <a:buFont typeface="Wingdings" panose="05000000000000000000" pitchFamily="2" charset="2"/>
              <a:buChar char="Ø"/>
            </a:pPr>
            <a:r>
              <a:rPr lang="zh-CN" altLang="en-US" b="1" dirty="0" smtClean="0"/>
              <a:t>指挥者</a:t>
            </a:r>
            <a:r>
              <a:rPr lang="zh-CN" altLang="en-US" dirty="0" smtClean="0"/>
              <a:t>（</a:t>
            </a:r>
            <a:r>
              <a:rPr lang="en-US" altLang="zh-CN" dirty="0" smtClean="0"/>
              <a:t>Director</a:t>
            </a:r>
            <a:r>
              <a:rPr lang="zh-CN" altLang="en-US" dirty="0" smtClean="0"/>
              <a:t>）：调用具体建造者来创建复杂对象（产品）的各个部分，并按照一定顺序（流程）来建造复杂对象。</a:t>
            </a:r>
          </a:p>
          <a:p>
            <a:pPr marL="285750" indent="-285750">
              <a:lnSpc>
                <a:spcPct val="150000"/>
              </a:lnSpc>
              <a:buFont typeface="Wingdings" panose="05000000000000000000" pitchFamily="2" charset="2"/>
              <a:buChar char="Ø"/>
            </a:pPr>
            <a:r>
              <a:rPr lang="zh-CN" altLang="en-US" b="1" dirty="0" smtClean="0"/>
              <a:t>产品</a:t>
            </a:r>
            <a:r>
              <a:rPr lang="zh-CN" altLang="en-US" dirty="0" smtClean="0"/>
              <a:t>（</a:t>
            </a:r>
            <a:r>
              <a:rPr lang="en-US" altLang="zh-CN" dirty="0" smtClean="0"/>
              <a:t>Product</a:t>
            </a:r>
            <a:r>
              <a:rPr lang="zh-CN" altLang="en-US" dirty="0" smtClean="0"/>
              <a:t>）：描述一个由一系列部件组成较为复杂的对象。</a:t>
            </a:r>
          </a:p>
        </p:txBody>
      </p:sp>
    </p:spTree>
    <p:extLst>
      <p:ext uri="{BB962C8B-B14F-4D97-AF65-F5344CB8AC3E}">
        <p14:creationId xmlns:p14="http://schemas.microsoft.com/office/powerpoint/2010/main" val="456408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三、第二种方式</a:t>
            </a:r>
            <a:br>
              <a:rPr lang="zh-CN" altLang="en-US" b="1" dirty="0"/>
            </a:br>
            <a:endParaRPr lang="zh-CN" altLang="en-US" dirty="0"/>
          </a:p>
        </p:txBody>
      </p:sp>
      <p:sp>
        <p:nvSpPr>
          <p:cNvPr id="3" name="内容占位符 2"/>
          <p:cNvSpPr>
            <a:spLocks noGrp="1"/>
          </p:cNvSpPr>
          <p:nvPr>
            <p:ph idx="1"/>
          </p:nvPr>
        </p:nvSpPr>
        <p:spPr>
          <a:xfrm>
            <a:off x="2589212" y="1498600"/>
            <a:ext cx="8915400" cy="1193800"/>
          </a:xfrm>
        </p:spPr>
        <p:txBody>
          <a:bodyPr>
            <a:normAutofit/>
          </a:bodyPr>
          <a:lstStyle/>
          <a:p>
            <a:r>
              <a:rPr lang="zh-CN" altLang="en-US" dirty="0"/>
              <a:t>通过静态内部类方式实现零件无序装配话</a:t>
            </a:r>
            <a:r>
              <a:rPr lang="zh-CN" altLang="en-US" dirty="0" smtClean="0"/>
              <a:t>构造：</a:t>
            </a:r>
            <a:r>
              <a:rPr lang="zh-CN" altLang="en-US" dirty="0"/>
              <a:t>这种方式使用更加灵活，更符合定义。内部有复杂对象的默认实现，使用时可以根据用户需求自由定义更改内容，并且无需改变具体的构造方式。就可以生产出不同复杂</a:t>
            </a:r>
            <a:r>
              <a:rPr lang="zh-CN" altLang="en-US" dirty="0" smtClean="0"/>
              <a:t>产品。</a:t>
            </a:r>
            <a:endParaRPr lang="zh-CN" altLang="en-US" dirty="0"/>
          </a:p>
        </p:txBody>
      </p:sp>
      <p:sp>
        <p:nvSpPr>
          <p:cNvPr id="5" name="文本框 4"/>
          <p:cNvSpPr txBox="1"/>
          <p:nvPr/>
        </p:nvSpPr>
        <p:spPr>
          <a:xfrm>
            <a:off x="2957512" y="2692400"/>
            <a:ext cx="8178800" cy="2585323"/>
          </a:xfrm>
          <a:prstGeom prst="rect">
            <a:avLst/>
          </a:prstGeom>
          <a:noFill/>
        </p:spPr>
        <p:txBody>
          <a:bodyPr wrap="square" rtlCol="0">
            <a:spAutoFit/>
          </a:bodyPr>
          <a:lstStyle/>
          <a:p>
            <a:pPr>
              <a:lnSpc>
                <a:spcPct val="150000"/>
              </a:lnSpc>
            </a:pPr>
            <a:r>
              <a:rPr lang="zh-CN" altLang="en-US" sz="2400" b="1" dirty="0"/>
              <a:t>主要有三个角色</a:t>
            </a:r>
            <a:r>
              <a:rPr lang="zh-CN" altLang="en-US" sz="2400" b="1" dirty="0" smtClean="0"/>
              <a:t>：</a:t>
            </a:r>
            <a:endParaRPr lang="en-US" altLang="zh-CN" sz="2400" b="1" dirty="0" smtClean="0"/>
          </a:p>
          <a:p>
            <a:pPr marL="342900" indent="-342900">
              <a:lnSpc>
                <a:spcPct val="150000"/>
              </a:lnSpc>
              <a:buFont typeface="Wingdings" panose="05000000000000000000" pitchFamily="2" charset="2"/>
              <a:buChar char="Ø"/>
            </a:pPr>
            <a:r>
              <a:rPr lang="zh-CN" altLang="en-US" sz="2400" b="1" dirty="0" smtClean="0"/>
              <a:t>抽象</a:t>
            </a:r>
            <a:r>
              <a:rPr lang="zh-CN" altLang="en-US" sz="2400" b="1" dirty="0"/>
              <a:t>建造</a:t>
            </a:r>
            <a:r>
              <a:rPr lang="zh-CN" altLang="en-US" sz="2400" b="1" dirty="0" smtClean="0"/>
              <a:t>者</a:t>
            </a:r>
            <a:endParaRPr lang="en-US" altLang="zh-CN" sz="2400" b="1" dirty="0" smtClean="0"/>
          </a:p>
          <a:p>
            <a:pPr marL="342900" indent="-342900">
              <a:lnSpc>
                <a:spcPct val="150000"/>
              </a:lnSpc>
              <a:buFont typeface="Wingdings" panose="05000000000000000000" pitchFamily="2" charset="2"/>
              <a:buChar char="Ø"/>
            </a:pPr>
            <a:r>
              <a:rPr lang="zh-CN" altLang="en-US" sz="2400" b="1" dirty="0" smtClean="0"/>
              <a:t>具体</a:t>
            </a:r>
            <a:r>
              <a:rPr lang="zh-CN" altLang="en-US" sz="2400" b="1" dirty="0"/>
              <a:t>建造</a:t>
            </a:r>
            <a:r>
              <a:rPr lang="zh-CN" altLang="en-US" sz="2400" b="1" dirty="0" smtClean="0"/>
              <a:t>者</a:t>
            </a:r>
            <a:endParaRPr lang="en-US" altLang="zh-CN" sz="2400" b="1" dirty="0" smtClean="0"/>
          </a:p>
          <a:p>
            <a:pPr marL="342900" indent="-342900">
              <a:lnSpc>
                <a:spcPct val="150000"/>
              </a:lnSpc>
              <a:buFont typeface="Wingdings" panose="05000000000000000000" pitchFamily="2" charset="2"/>
              <a:buChar char="Ø"/>
            </a:pPr>
            <a:r>
              <a:rPr lang="zh-CN" altLang="en-US" sz="2400" b="1" dirty="0" smtClean="0"/>
              <a:t>产品</a:t>
            </a:r>
            <a:endParaRPr lang="zh-CN" altLang="en-US" sz="2400" b="1" dirty="0"/>
          </a:p>
          <a:p>
            <a:endParaRPr lang="zh-CN" altLang="en-US" dirty="0"/>
          </a:p>
        </p:txBody>
      </p:sp>
      <p:sp>
        <p:nvSpPr>
          <p:cNvPr id="6" name="文本框 5"/>
          <p:cNvSpPr txBox="1"/>
          <p:nvPr/>
        </p:nvSpPr>
        <p:spPr>
          <a:xfrm>
            <a:off x="2589212" y="5277723"/>
            <a:ext cx="8547100" cy="8685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t>比第一种方式少了指挥者，主要是因为第二种方式把指挥者交给用户来操作，使得产品的创建更加简单灵活</a:t>
            </a:r>
            <a:endParaRPr lang="zh-CN" altLang="en-US" dirty="0"/>
          </a:p>
        </p:txBody>
      </p:sp>
    </p:spTree>
    <p:extLst>
      <p:ext uri="{BB962C8B-B14F-4D97-AF65-F5344CB8AC3E}">
        <p14:creationId xmlns:p14="http://schemas.microsoft.com/office/powerpoint/2010/main" val="3503951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839913" y="1638300"/>
            <a:ext cx="8915399" cy="2262781"/>
          </a:xfrm>
        </p:spPr>
        <p:txBody>
          <a:bodyPr>
            <a:normAutofit/>
          </a:bodyPr>
          <a:lstStyle/>
          <a:p>
            <a:pPr algn="ctr"/>
            <a:r>
              <a:rPr lang="zh-CN" altLang="en-US" sz="9600" b="1" dirty="0" smtClean="0"/>
              <a:t>总结</a:t>
            </a:r>
            <a:endParaRPr lang="zh-CN" altLang="en-US" sz="9600" b="1" dirty="0"/>
          </a:p>
        </p:txBody>
      </p:sp>
    </p:spTree>
    <p:extLst>
      <p:ext uri="{BB962C8B-B14F-4D97-AF65-F5344CB8AC3E}">
        <p14:creationId xmlns:p14="http://schemas.microsoft.com/office/powerpoint/2010/main" val="599113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852710"/>
            <a:ext cx="8911687" cy="1280890"/>
          </a:xfrm>
        </p:spPr>
        <p:txBody>
          <a:bodyPr>
            <a:normAutofit fontScale="90000"/>
          </a:bodyPr>
          <a:lstStyle/>
          <a:p>
            <a:r>
              <a:rPr lang="zh-CN" altLang="en-US" sz="4800" b="1" dirty="0"/>
              <a:t>优点</a:t>
            </a:r>
            <a:r>
              <a:rPr lang="zh-CN" altLang="en-US" b="1" dirty="0"/>
              <a:t/>
            </a:r>
            <a:br>
              <a:rPr lang="zh-CN" altLang="en-US" b="1" dirty="0"/>
            </a:br>
            <a:endParaRPr lang="zh-CN" altLang="en-US" dirty="0"/>
          </a:p>
        </p:txBody>
      </p:sp>
      <p:sp>
        <p:nvSpPr>
          <p:cNvPr id="3" name="内容占位符 2"/>
          <p:cNvSpPr>
            <a:spLocks noGrp="1"/>
          </p:cNvSpPr>
          <p:nvPr>
            <p:ph idx="1"/>
          </p:nvPr>
        </p:nvSpPr>
        <p:spPr/>
        <p:txBody>
          <a:bodyPr>
            <a:normAutofit/>
          </a:bodyPr>
          <a:lstStyle/>
          <a:p>
            <a:pPr>
              <a:lnSpc>
                <a:spcPct val="150000"/>
              </a:lnSpc>
            </a:pPr>
            <a:r>
              <a:rPr lang="en-US" altLang="zh-CN" sz="2400" dirty="0"/>
              <a:t>1</a:t>
            </a:r>
            <a:r>
              <a:rPr lang="zh-CN" altLang="en-US" sz="2400" dirty="0"/>
              <a:t>、产品的建造和表示分离，实现了解耦。</a:t>
            </a:r>
          </a:p>
          <a:p>
            <a:pPr>
              <a:lnSpc>
                <a:spcPct val="150000"/>
              </a:lnSpc>
            </a:pPr>
            <a:r>
              <a:rPr lang="en-US" altLang="zh-CN" sz="2400" dirty="0"/>
              <a:t>2</a:t>
            </a:r>
            <a:r>
              <a:rPr lang="zh-CN" altLang="en-US" sz="2400" dirty="0"/>
              <a:t>、将复杂产品的创建步骤分解在不同的方法中，使得创建过程更加清晰</a:t>
            </a:r>
          </a:p>
          <a:p>
            <a:pPr>
              <a:lnSpc>
                <a:spcPct val="150000"/>
              </a:lnSpc>
            </a:pPr>
            <a:r>
              <a:rPr lang="en-US" altLang="zh-CN" sz="2400" dirty="0"/>
              <a:t>3</a:t>
            </a:r>
            <a:r>
              <a:rPr lang="zh-CN" altLang="en-US" sz="2400" dirty="0"/>
              <a:t>、增加新的具体建造者无需修改原有类库的代码，易于拓展，符合“开闭原则“</a:t>
            </a:r>
            <a:r>
              <a:rPr lang="zh-CN" altLang="en-US" sz="2400" dirty="0" smtClean="0"/>
              <a:t>。</a:t>
            </a:r>
            <a:endParaRPr lang="zh-CN" altLang="en-US" sz="2400" dirty="0"/>
          </a:p>
        </p:txBody>
      </p:sp>
    </p:spTree>
    <p:extLst>
      <p:ext uri="{BB962C8B-B14F-4D97-AF65-F5344CB8AC3E}">
        <p14:creationId xmlns:p14="http://schemas.microsoft.com/office/powerpoint/2010/main" val="3256552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589212" y="738410"/>
            <a:ext cx="8911687" cy="1280890"/>
          </a:xfrm>
        </p:spPr>
        <p:txBody>
          <a:bodyPr>
            <a:normAutofit/>
          </a:bodyPr>
          <a:lstStyle/>
          <a:p>
            <a:r>
              <a:rPr lang="zh-CN" altLang="en-US" sz="4400" dirty="0" smtClean="0"/>
              <a:t>缺点</a:t>
            </a:r>
            <a:endParaRPr lang="zh-CN" altLang="en-US" sz="4400" dirty="0"/>
          </a:p>
        </p:txBody>
      </p:sp>
      <p:sp>
        <p:nvSpPr>
          <p:cNvPr id="7" name="内容占位符 6"/>
          <p:cNvSpPr>
            <a:spLocks noGrp="1"/>
          </p:cNvSpPr>
          <p:nvPr>
            <p:ph idx="1"/>
          </p:nvPr>
        </p:nvSpPr>
        <p:spPr/>
        <p:txBody>
          <a:bodyPr>
            <a:normAutofit/>
          </a:bodyPr>
          <a:lstStyle/>
          <a:p>
            <a:pPr>
              <a:lnSpc>
                <a:spcPct val="150000"/>
              </a:lnSpc>
            </a:pPr>
            <a:r>
              <a:rPr lang="en-US" altLang="zh-CN" sz="2400" dirty="0"/>
              <a:t>1</a:t>
            </a:r>
            <a:r>
              <a:rPr lang="zh-CN" altLang="en-US" sz="2400" dirty="0"/>
              <a:t>、产品必须有共同点，限制了使用范围。</a:t>
            </a:r>
          </a:p>
          <a:p>
            <a:pPr>
              <a:lnSpc>
                <a:spcPct val="150000"/>
              </a:lnSpc>
            </a:pPr>
            <a:r>
              <a:rPr lang="en-US" altLang="zh-CN" sz="2400" dirty="0"/>
              <a:t>2</a:t>
            </a:r>
            <a:r>
              <a:rPr lang="zh-CN" altLang="en-US" sz="2400" dirty="0"/>
              <a:t>、如内部变化复杂，会有很多的建造类，难以维护</a:t>
            </a:r>
            <a:r>
              <a:rPr lang="zh-CN" altLang="en-US" sz="2400" dirty="0" smtClean="0"/>
              <a:t>。</a:t>
            </a:r>
            <a:endParaRPr lang="zh-CN" altLang="en-US" sz="2400" dirty="0"/>
          </a:p>
        </p:txBody>
      </p:sp>
    </p:spTree>
    <p:extLst>
      <p:ext uri="{BB962C8B-B14F-4D97-AF65-F5344CB8AC3E}">
        <p14:creationId xmlns:p14="http://schemas.microsoft.com/office/powerpoint/2010/main" val="703117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92</TotalTime>
  <Words>608</Words>
  <Application>Microsoft Office PowerPoint</Application>
  <PresentationFormat>宽屏</PresentationFormat>
  <Paragraphs>43</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幼圆</vt:lpstr>
      <vt:lpstr>Arial</vt:lpstr>
      <vt:lpstr>Century Gothic</vt:lpstr>
      <vt:lpstr>Wingdings</vt:lpstr>
      <vt:lpstr>Wingdings 3</vt:lpstr>
      <vt:lpstr>丝状</vt:lpstr>
      <vt:lpstr>建造者模式  Builder Pattern </vt:lpstr>
      <vt:lpstr>前言</vt:lpstr>
      <vt:lpstr>一、简介 </vt:lpstr>
      <vt:lpstr>二、实现方式 </vt:lpstr>
      <vt:lpstr>三、常见第一种方式 </vt:lpstr>
      <vt:lpstr>三、第二种方式 </vt:lpstr>
      <vt:lpstr>总结</vt:lpstr>
      <vt:lpstr>优点 </vt:lpstr>
      <vt:lpstr>缺点</vt:lpstr>
      <vt:lpstr>应用场景  </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7</cp:revision>
  <dcterms:created xsi:type="dcterms:W3CDTF">2020-09-03T10:18:37Z</dcterms:created>
  <dcterms:modified xsi:type="dcterms:W3CDTF">2020-09-05T02:00:46Z</dcterms:modified>
</cp:coreProperties>
</file>