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a:xfrm>
            <a:off x="2692397" y="5037663"/>
            <a:ext cx="5214635" cy="279400"/>
          </a:xfrm>
        </p:spPr>
        <p:txBody>
          <a:bodyPr/>
          <a:lstStyle/>
          <a:p>
            <a:endParaRPr lang="zh-CN" altLang="en-US"/>
          </a:p>
        </p:txBody>
      </p:sp>
      <p:sp>
        <p:nvSpPr>
          <p:cNvPr id="6" name="Slide Number Placeholder 5"/>
          <p:cNvSpPr>
            <a:spLocks noGrp="1"/>
          </p:cNvSpPr>
          <p:nvPr>
            <p:ph type="sldNum" sz="quarter" idx="12"/>
          </p:nvPr>
        </p:nvSpPr>
        <p:spPr>
          <a:xfrm>
            <a:off x="8956900" y="5037663"/>
            <a:ext cx="551167" cy="279400"/>
          </a:xfrm>
        </p:spPr>
        <p:txBody>
          <a:bodyPr/>
          <a:lstStyle/>
          <a:p>
            <a:fld id="{9A3B9EFE-F92F-46AA-9361-4359D4504052}" type="slidenum">
              <a:rPr lang="zh-CN" altLang="en-US" smtClean="0"/>
              <a:t>‹#›</a:t>
            </a:fld>
            <a:endParaRPr lang="zh-CN" alt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982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880933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888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08151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2897943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zh-CN" altLang="en-US" smtClean="0"/>
              <a:t>单击此处编辑母版标题样式</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1278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zh-CN" altLang="en-US" smtClean="0"/>
              <a:t>单击此处编辑母版标题样式</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212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22186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4774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3044213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5457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3541879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7031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7401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915173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3B9EFE-F92F-46AA-9361-4359D4504052}" type="slidenum">
              <a:rPr lang="zh-CN" altLang="en-US" smtClean="0"/>
              <a:t>‹#›</a:t>
            </a:fld>
            <a:endParaRPr lang="zh-CN" alt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12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zh-CN" altLang="en-US" smtClean="0"/>
              <a:t>单击此处编辑母版标题样式</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21BC32F6-624D-46E0-9B2B-54BC840DF956}" type="datetimeFigureOut">
              <a:rPr lang="zh-CN" altLang="en-US" smtClean="0"/>
              <a:t>2020/9/10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91138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1BC32F6-624D-46E0-9B2B-54BC840DF956}" type="datetimeFigureOut">
              <a:rPr lang="zh-CN" altLang="en-US" smtClean="0"/>
              <a:t>2020/9/10</a:t>
            </a:fld>
            <a:endParaRPr lang="zh-CN" alt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zh-CN" alt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3B9EFE-F92F-46AA-9361-4359D4504052}" type="slidenum">
              <a:rPr lang="zh-CN" altLang="en-US" smtClean="0"/>
              <a:t>‹#›</a:t>
            </a:fld>
            <a:endParaRPr lang="zh-CN" altLang="en-US"/>
          </a:p>
        </p:txBody>
      </p:sp>
    </p:spTree>
    <p:extLst>
      <p:ext uri="{BB962C8B-B14F-4D97-AF65-F5344CB8AC3E}">
        <p14:creationId xmlns:p14="http://schemas.microsoft.com/office/powerpoint/2010/main" val="2902769274"/>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9600" dirty="0" smtClean="0"/>
              <a:t>桥接模式</a:t>
            </a:r>
            <a:endParaRPr lang="zh-CN" altLang="en-US" sz="9600" dirty="0"/>
          </a:p>
        </p:txBody>
      </p:sp>
      <p:sp>
        <p:nvSpPr>
          <p:cNvPr id="3" name="副标题 2"/>
          <p:cNvSpPr>
            <a:spLocks noGrp="1"/>
          </p:cNvSpPr>
          <p:nvPr>
            <p:ph type="subTitle" idx="1"/>
          </p:nvPr>
        </p:nvSpPr>
        <p:spPr/>
        <p:txBody>
          <a:bodyPr>
            <a:normAutofit/>
          </a:bodyPr>
          <a:lstStyle/>
          <a:p>
            <a:r>
              <a:rPr lang="en-US" altLang="zh-CN" sz="4000" dirty="0"/>
              <a:t>Bridge Pattern</a:t>
            </a:r>
            <a:endParaRPr lang="zh-CN" altLang="en-US" sz="4000" dirty="0"/>
          </a:p>
        </p:txBody>
      </p:sp>
    </p:spTree>
    <p:extLst>
      <p:ext uri="{BB962C8B-B14F-4D97-AF65-F5344CB8AC3E}">
        <p14:creationId xmlns:p14="http://schemas.microsoft.com/office/powerpoint/2010/main" val="2560587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889001"/>
            <a:ext cx="9601196" cy="863600"/>
          </a:xfrm>
        </p:spPr>
        <p:txBody>
          <a:bodyPr/>
          <a:lstStyle/>
          <a:p>
            <a:pPr algn="l"/>
            <a:r>
              <a:rPr lang="zh-CN" altLang="en-US" dirty="0" smtClean="0"/>
              <a:t>实现：</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1752601"/>
            <a:ext cx="9601196" cy="4122737"/>
          </a:xfrm>
        </p:spPr>
      </p:pic>
    </p:spTree>
    <p:extLst>
      <p:ext uri="{BB962C8B-B14F-4D97-AF65-F5344CB8AC3E}">
        <p14:creationId xmlns:p14="http://schemas.microsoft.com/office/powerpoint/2010/main" val="2543944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优点：</a:t>
            </a:r>
            <a:endParaRPr lang="zh-CN" altLang="en-US" dirty="0"/>
          </a:p>
        </p:txBody>
      </p:sp>
      <p:sp>
        <p:nvSpPr>
          <p:cNvPr id="3" name="内容占位符 2"/>
          <p:cNvSpPr>
            <a:spLocks noGrp="1"/>
          </p:cNvSpPr>
          <p:nvPr>
            <p:ph idx="1"/>
          </p:nvPr>
        </p:nvSpPr>
        <p:spPr>
          <a:xfrm>
            <a:off x="1295402" y="2760132"/>
            <a:ext cx="9601196" cy="3318936"/>
          </a:xfrm>
        </p:spPr>
        <p:txBody>
          <a:bodyPr>
            <a:normAutofit/>
          </a:bodyPr>
          <a:lstStyle/>
          <a:p>
            <a:pPr latinLnBrk="1"/>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、分离抽象接口及其实现部分。提高了比继承更好的解决方案。</a:t>
            </a:r>
          </a:p>
          <a:p>
            <a:pPr latinLnBrk="1"/>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、桥接模式提高了系统的可扩充性，在两个变化维度中任意扩展一个维度，都不需要修改原有系统。</a:t>
            </a:r>
          </a:p>
          <a:p>
            <a:pPr latinLnBrk="1"/>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、实现细节对客户透明，可以对用户隐藏实现细节</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328434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缺点：</a:t>
            </a:r>
            <a:endParaRPr lang="zh-CN" altLang="en-US" dirty="0"/>
          </a:p>
        </p:txBody>
      </p:sp>
      <p:sp>
        <p:nvSpPr>
          <p:cNvPr id="3" name="内容占位符 2"/>
          <p:cNvSpPr>
            <a:spLocks noGrp="1"/>
          </p:cNvSpPr>
          <p:nvPr>
            <p:ph idx="1"/>
          </p:nvPr>
        </p:nvSpPr>
        <p:spPr>
          <a:xfrm>
            <a:off x="1295401" y="2806700"/>
            <a:ext cx="9601196" cy="3069168"/>
          </a:xfrm>
        </p:spPr>
        <p:txBody>
          <a:bodyPr/>
          <a:lstStyle/>
          <a:p>
            <a:pPr latinLnBrk="1"/>
            <a:r>
              <a:rPr lang="en-US" altLang="zh-CN" sz="2800" dirty="0" smtClean="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、桥接模式的引入会增加系统的理解与设计难度，由于聚合关联关系建立在抽象层，要求开发者针对抽象进行设计与编程。</a:t>
            </a:r>
          </a:p>
          <a:p>
            <a:pPr latinLnBrk="1"/>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、桥接模式要求正确识别出系统中两个独立变化的维度，因此其使用范围具有一定的局限性。</a:t>
            </a:r>
          </a:p>
          <a:p>
            <a:endParaRPr lang="zh-CN" altLang="en-US" dirty="0"/>
          </a:p>
        </p:txBody>
      </p:sp>
    </p:spTree>
    <p:extLst>
      <p:ext uri="{BB962C8B-B14F-4D97-AF65-F5344CB8AC3E}">
        <p14:creationId xmlns:p14="http://schemas.microsoft.com/office/powerpoint/2010/main" val="19330747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a:t>使用</a:t>
            </a:r>
            <a:r>
              <a:rPr lang="zh-CN" altLang="en-US" b="1" dirty="0" smtClean="0"/>
              <a:t>场景：</a:t>
            </a:r>
            <a:endParaRPr lang="zh-CN" altLang="en-US" dirty="0"/>
          </a:p>
        </p:txBody>
      </p:sp>
      <p:sp>
        <p:nvSpPr>
          <p:cNvPr id="3" name="内容占位符 2"/>
          <p:cNvSpPr>
            <a:spLocks noGrp="1"/>
          </p:cNvSpPr>
          <p:nvPr>
            <p:ph idx="1"/>
          </p:nvPr>
        </p:nvSpPr>
        <p:spPr>
          <a:xfrm>
            <a:off x="1295401" y="2730500"/>
            <a:ext cx="9601196" cy="3145368"/>
          </a:xfrm>
        </p:spPr>
        <p:txBody>
          <a:bodyPr/>
          <a:lstStyle/>
          <a:p>
            <a:pPr latinLnBrk="1"/>
            <a:r>
              <a:rPr lang="en-US" altLang="zh-CN" dirty="0">
                <a:ea typeface="黑体" panose="02010609060101010101" pitchFamily="49" charset="-122"/>
              </a:rPr>
              <a:t>1</a:t>
            </a:r>
            <a:r>
              <a:rPr lang="zh-CN" altLang="en-US" dirty="0">
                <a:ea typeface="黑体" panose="02010609060101010101" pitchFamily="49" charset="-122"/>
              </a:rPr>
              <a:t>、如果一个系统需要在构件的抽象化角色和具体化角色之间增加更多的灵活性，避免在两个层次之间建立静态的继承联系，通过桥接模式可以使它们在抽象层建立一个关联关系。</a:t>
            </a:r>
          </a:p>
          <a:p>
            <a:pPr latinLnBrk="1"/>
            <a:r>
              <a:rPr lang="en-US" altLang="zh-CN" dirty="0">
                <a:ea typeface="黑体" panose="02010609060101010101" pitchFamily="49" charset="-122"/>
              </a:rPr>
              <a:t>2</a:t>
            </a:r>
            <a:r>
              <a:rPr lang="zh-CN" altLang="en-US" dirty="0">
                <a:ea typeface="黑体" panose="02010609060101010101" pitchFamily="49" charset="-122"/>
              </a:rPr>
              <a:t>、对于那些不希望使用继承或因为多层次继承导致系统类的个数急剧增加的系统，桥接模式尤为适用。</a:t>
            </a:r>
          </a:p>
          <a:p>
            <a:pPr latinLnBrk="1"/>
            <a:r>
              <a:rPr lang="en-US" altLang="zh-CN" dirty="0">
                <a:ea typeface="黑体" panose="02010609060101010101" pitchFamily="49" charset="-122"/>
              </a:rPr>
              <a:t>3</a:t>
            </a:r>
            <a:r>
              <a:rPr lang="zh-CN" altLang="en-US" dirty="0">
                <a:ea typeface="黑体" panose="02010609060101010101" pitchFamily="49" charset="-122"/>
              </a:rPr>
              <a:t>、一个类存在两个独立变化的维度，且这两个维度都需要进行扩展</a:t>
            </a:r>
            <a:r>
              <a:rPr lang="zh-CN" altLang="en-US" dirty="0" smtClean="0"/>
              <a:t>。</a:t>
            </a:r>
            <a:endParaRPr lang="zh-CN" altLang="en-US" dirty="0"/>
          </a:p>
        </p:txBody>
      </p:sp>
    </p:spTree>
    <p:extLst>
      <p:ext uri="{BB962C8B-B14F-4D97-AF65-F5344CB8AC3E}">
        <p14:creationId xmlns:p14="http://schemas.microsoft.com/office/powerpoint/2010/main" val="38911279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b="1" dirty="0" smtClean="0"/>
              <a:t>总结：</a:t>
            </a:r>
            <a:endParaRPr lang="zh-CN" altLang="en-US" dirty="0"/>
          </a:p>
        </p:txBody>
      </p:sp>
      <p:sp>
        <p:nvSpPr>
          <p:cNvPr id="3" name="内容占位符 2"/>
          <p:cNvSpPr>
            <a:spLocks noGrp="1"/>
          </p:cNvSpPr>
          <p:nvPr>
            <p:ph idx="1"/>
          </p:nvPr>
        </p:nvSpPr>
        <p:spPr>
          <a:xfrm>
            <a:off x="1295401" y="2844800"/>
            <a:ext cx="9601196" cy="3031068"/>
          </a:xfrm>
        </p:spPr>
        <p:txBody>
          <a:bodyPr>
            <a:normAutofit/>
          </a:bodyPr>
          <a:lstStyle/>
          <a:p>
            <a:pPr latinLnBrk="1"/>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、桥接模式实现了抽象化与实现化的脱耦。他们两个互相独立，不会影响到对方。</a:t>
            </a:r>
          </a:p>
          <a:p>
            <a:pPr latinLnBrk="1"/>
            <a:r>
              <a:rPr lang="en-US" altLang="zh-CN" sz="2800" dirty="0">
                <a:latin typeface="黑体" panose="02010609060101010101" pitchFamily="49" charset="-122"/>
                <a:ea typeface="黑体" panose="02010609060101010101" pitchFamily="49" charset="-122"/>
              </a:rPr>
              <a:t>2</a:t>
            </a:r>
            <a:r>
              <a:rPr lang="zh-CN" altLang="en-US" sz="2800" dirty="0">
                <a:latin typeface="黑体" panose="02010609060101010101" pitchFamily="49" charset="-122"/>
                <a:ea typeface="黑体" panose="02010609060101010101" pitchFamily="49" charset="-122"/>
              </a:rPr>
              <a:t>、对于两个独立变化的维度，使用桥接模式再适合不过了。</a:t>
            </a:r>
          </a:p>
          <a:p>
            <a:pPr latinLnBrk="1"/>
            <a:r>
              <a:rPr lang="en-US" altLang="zh-CN" sz="2800" dirty="0">
                <a:latin typeface="黑体" panose="02010609060101010101" pitchFamily="49" charset="-122"/>
                <a:ea typeface="黑体" panose="02010609060101010101" pitchFamily="49" charset="-122"/>
              </a:rPr>
              <a:t>3</a:t>
            </a:r>
            <a:r>
              <a:rPr lang="zh-CN" altLang="en-US" sz="2800" dirty="0">
                <a:latin typeface="黑体" panose="02010609060101010101" pitchFamily="49" charset="-122"/>
                <a:ea typeface="黑体" panose="02010609060101010101" pitchFamily="49" charset="-122"/>
              </a:rPr>
              <a:t>、对于</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具体的抽象类</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所做的改变，是不会影响到客户</a:t>
            </a:r>
            <a:r>
              <a:rPr lang="zh-CN" altLang="en-US" sz="2800" dirty="0" smtClean="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993965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zh-CN" altLang="en-US" dirty="0" smtClean="0"/>
              <a:t>定义</a:t>
            </a:r>
            <a:endParaRPr lang="zh-CN" altLang="en-US" dirty="0"/>
          </a:p>
        </p:txBody>
      </p:sp>
      <p:sp>
        <p:nvSpPr>
          <p:cNvPr id="3" name="内容占位符 2"/>
          <p:cNvSpPr>
            <a:spLocks noGrp="1"/>
          </p:cNvSpPr>
          <p:nvPr>
            <p:ph idx="1"/>
          </p:nvPr>
        </p:nvSpPr>
        <p:spPr/>
        <p:txBody>
          <a:bodyPr>
            <a:normAutofit/>
          </a:bodyPr>
          <a:lstStyle/>
          <a:p>
            <a:pPr latinLnBrk="1"/>
            <a:r>
              <a:rPr lang="zh-CN" altLang="en-US" dirty="0">
                <a:latin typeface="仿宋" panose="02010609060101010101" pitchFamily="49" charset="-122"/>
                <a:ea typeface="仿宋" panose="02010609060101010101" pitchFamily="49" charset="-122"/>
              </a:rPr>
              <a:t>桥接模式即将抽象部分与它的实现部分分离开来，使他们都可以独立变化。</a:t>
            </a:r>
          </a:p>
          <a:p>
            <a:pPr latinLnBrk="1"/>
            <a:r>
              <a:rPr lang="zh-CN" altLang="en-US" dirty="0">
                <a:latin typeface="仿宋" panose="02010609060101010101" pitchFamily="49" charset="-122"/>
                <a:ea typeface="仿宋" panose="02010609060101010101" pitchFamily="49" charset="-122"/>
              </a:rPr>
              <a:t>桥接模式将继承关系转化成关联关系，它降低了类与类之间的耦合度，减少了系统中类的数量，也减少了代码量。</a:t>
            </a:r>
          </a:p>
          <a:p>
            <a:pPr latinLnBrk="1"/>
            <a:r>
              <a:rPr lang="zh-CN" altLang="en-US" dirty="0">
                <a:latin typeface="仿宋" panose="02010609060101010101" pitchFamily="49" charset="-122"/>
                <a:ea typeface="仿宋" panose="02010609060101010101" pitchFamily="49" charset="-122"/>
              </a:rPr>
              <a:t>将抽象部分与他的实现部分分离这句话不是很好理解，其实这并不是将抽象类与他的派生类分离，而是抽象类和它的派生类用来实现自己的对象。这样还是不能理解的话。我们就先来认清什么是抽象化，什么是实现化，什么是脱</a:t>
            </a:r>
            <a:r>
              <a:rPr lang="zh-CN" altLang="en-US" dirty="0" smtClean="0">
                <a:latin typeface="仿宋" panose="02010609060101010101" pitchFamily="49" charset="-122"/>
                <a:ea typeface="仿宋" panose="02010609060101010101" pitchFamily="49" charset="-122"/>
              </a:rPr>
              <a:t>耦</a:t>
            </a:r>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3913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1308101" y="1244600"/>
            <a:ext cx="9601196" cy="435610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latinLnBrk="1"/>
            <a:r>
              <a:rPr lang="zh-CN" altLang="en-US" sz="2800" b="1" dirty="0">
                <a:latin typeface="仿宋" panose="02010609060101010101" pitchFamily="49" charset="-122"/>
                <a:ea typeface="仿宋" panose="02010609060101010101" pitchFamily="49" charset="-122"/>
              </a:rPr>
              <a:t>抽象化：</a:t>
            </a:r>
            <a:r>
              <a:rPr lang="zh-CN" altLang="en-US" sz="2800" dirty="0">
                <a:latin typeface="仿宋" panose="02010609060101010101" pitchFamily="49" charset="-122"/>
                <a:ea typeface="仿宋" panose="02010609060101010101" pitchFamily="49" charset="-122"/>
              </a:rPr>
              <a:t>其概念是将复杂物体的一个或几个特性抽出去而只注意其他特性的行动或过程。在面向对象就是将对象共同的性质抽取出去而形成类的过程。</a:t>
            </a:r>
          </a:p>
          <a:p>
            <a:pPr latinLnBrk="1"/>
            <a:r>
              <a:rPr lang="zh-CN" altLang="en-US" sz="2800" b="1" dirty="0">
                <a:latin typeface="仿宋" panose="02010609060101010101" pitchFamily="49" charset="-122"/>
                <a:ea typeface="仿宋" panose="02010609060101010101" pitchFamily="49" charset="-122"/>
              </a:rPr>
              <a:t>实现化：</a:t>
            </a:r>
            <a:r>
              <a:rPr lang="zh-CN" altLang="en-US" sz="2800" dirty="0">
                <a:latin typeface="仿宋" panose="02010609060101010101" pitchFamily="49" charset="-122"/>
                <a:ea typeface="仿宋" panose="02010609060101010101" pitchFamily="49" charset="-122"/>
              </a:rPr>
              <a:t>针对抽象化给出的具体实现。它和抽象化是一个互逆的过程，实现化是对抽象化事物的进一步具体化。</a:t>
            </a:r>
          </a:p>
          <a:p>
            <a:pPr latinLnBrk="1"/>
            <a:r>
              <a:rPr lang="zh-CN" altLang="en-US" sz="2800" b="1" dirty="0">
                <a:latin typeface="仿宋" panose="02010609060101010101" pitchFamily="49" charset="-122"/>
                <a:ea typeface="仿宋" panose="02010609060101010101" pitchFamily="49" charset="-122"/>
              </a:rPr>
              <a:t>脱耦：</a:t>
            </a:r>
            <a:r>
              <a:rPr lang="zh-CN" altLang="en-US" sz="2800" dirty="0">
                <a:latin typeface="仿宋" panose="02010609060101010101" pitchFamily="49" charset="-122"/>
                <a:ea typeface="仿宋" panose="02010609060101010101" pitchFamily="49" charset="-122"/>
              </a:rPr>
              <a:t>脱耦就是将抽象化和实现化之间的耦合解脱开，或者说是将它们之间的强关联改换成弱关联，将两个角色之间的继承关系改为关联关系。</a:t>
            </a:r>
          </a:p>
        </p:txBody>
      </p:sp>
    </p:spTree>
    <p:extLst>
      <p:ext uri="{BB962C8B-B14F-4D97-AF65-F5344CB8AC3E}">
        <p14:creationId xmlns:p14="http://schemas.microsoft.com/office/powerpoint/2010/main" val="24589789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041427" y="758030"/>
            <a:ext cx="9609666" cy="566738"/>
          </a:xfrm>
        </p:spPr>
        <p:txBody>
          <a:bodyPr>
            <a:normAutofit/>
          </a:bodyPr>
          <a:lstStyle/>
          <a:p>
            <a:pPr algn="l"/>
            <a:r>
              <a:rPr lang="zh-CN" altLang="en-US" sz="2800" b="1" dirty="0" smtClean="0">
                <a:latin typeface="仿宋" panose="02010609060101010101" pitchFamily="49" charset="-122"/>
                <a:ea typeface="仿宋" panose="02010609060101010101" pitchFamily="49" charset="-122"/>
              </a:rPr>
              <a:t>模式结构</a:t>
            </a:r>
            <a:r>
              <a:rPr lang="zh-CN" altLang="en-US" sz="2800" dirty="0" smtClean="0">
                <a:latin typeface="仿宋" panose="02010609060101010101" pitchFamily="49" charset="-122"/>
                <a:ea typeface="仿宋" panose="02010609060101010101" pitchFamily="49" charset="-122"/>
              </a:rPr>
              <a:t>：</a:t>
            </a:r>
            <a:endParaRPr lang="zh-CN" altLang="en-US" sz="2800" dirty="0">
              <a:latin typeface="仿宋" panose="02010609060101010101" pitchFamily="49" charset="-122"/>
              <a:ea typeface="仿宋" panose="02010609060101010101" pitchFamily="49" charset="-122"/>
            </a:endParaRPr>
          </a:p>
        </p:txBody>
      </p:sp>
      <p:pic>
        <p:nvPicPr>
          <p:cNvPr id="7" name="图片占位符 6"/>
          <p:cNvPicPr preferRelativeResize="0">
            <a:picLocks noGrp="1"/>
          </p:cNvPicPr>
          <p:nvPr>
            <p:ph type="pic" idx="1"/>
          </p:nvPr>
        </p:nvPicPr>
        <p:blipFill rotWithShape="1">
          <a:blip r:embed="rId2">
            <a:extLst>
              <a:ext uri="{28A0092B-C50C-407E-A947-70E740481C1C}">
                <a14:useLocalDpi xmlns:a14="http://schemas.microsoft.com/office/drawing/2010/main" val="0"/>
              </a:ext>
            </a:extLst>
          </a:blip>
          <a:srcRect l="49" t="578" r="49" b="578"/>
          <a:stretch/>
        </p:blipFill>
        <p:spPr>
          <a:xfrm>
            <a:off x="1041427" y="1518834"/>
            <a:ext cx="10106025" cy="4448014"/>
          </a:xfrm>
        </p:spPr>
      </p:pic>
    </p:spTree>
    <p:extLst>
      <p:ext uri="{BB962C8B-B14F-4D97-AF65-F5344CB8AC3E}">
        <p14:creationId xmlns:p14="http://schemas.microsoft.com/office/powerpoint/2010/main" val="25784115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pPr algn="l"/>
            <a:r>
              <a:rPr lang="zh-CN" altLang="en-US" sz="2800" dirty="0">
                <a:latin typeface="黑体" panose="02010609060101010101" pitchFamily="49" charset="-122"/>
                <a:ea typeface="黑体" panose="02010609060101010101" pitchFamily="49" charset="-122"/>
              </a:rPr>
              <a:t>桥接模式主要包含如下几个角色：</a:t>
            </a:r>
            <a:endParaRPr lang="zh-CN" altLang="en-US" sz="2800" dirty="0">
              <a:latin typeface="黑体" panose="02010609060101010101" pitchFamily="49" charset="-122"/>
              <a:ea typeface="黑体" panose="02010609060101010101" pitchFamily="49" charset="-122"/>
            </a:endParaRPr>
          </a:p>
        </p:txBody>
      </p:sp>
      <p:sp>
        <p:nvSpPr>
          <p:cNvPr id="6" name="内容占位符 5"/>
          <p:cNvSpPr>
            <a:spLocks noGrp="1"/>
          </p:cNvSpPr>
          <p:nvPr>
            <p:ph idx="1"/>
          </p:nvPr>
        </p:nvSpPr>
        <p:spPr/>
        <p:txBody>
          <a:bodyPr/>
          <a:lstStyle/>
          <a:p>
            <a:pPr latinLnBrk="1"/>
            <a:r>
              <a:rPr lang="en-US" altLang="zh-CN" b="1" dirty="0"/>
              <a:t>Abstraction</a:t>
            </a:r>
            <a:r>
              <a:rPr lang="zh-CN" altLang="en-US" dirty="0"/>
              <a:t>：</a:t>
            </a:r>
            <a:r>
              <a:rPr lang="zh-CN" altLang="en-US" dirty="0">
                <a:latin typeface="仿宋" panose="02010609060101010101" pitchFamily="49" charset="-122"/>
                <a:ea typeface="仿宋" panose="02010609060101010101" pitchFamily="49" charset="-122"/>
              </a:rPr>
              <a:t>抽象类。</a:t>
            </a:r>
          </a:p>
          <a:p>
            <a:pPr latinLnBrk="1"/>
            <a:r>
              <a:rPr lang="en-US" altLang="zh-CN" b="1" dirty="0" err="1"/>
              <a:t>RefinedAbstraction</a:t>
            </a:r>
            <a:r>
              <a:rPr lang="zh-CN" altLang="en-US" dirty="0"/>
              <a:t>：</a:t>
            </a:r>
            <a:r>
              <a:rPr lang="zh-CN" altLang="en-US" dirty="0">
                <a:latin typeface="仿宋" panose="02010609060101010101" pitchFamily="49" charset="-122"/>
                <a:ea typeface="仿宋" panose="02010609060101010101" pitchFamily="49" charset="-122"/>
              </a:rPr>
              <a:t>扩充抽象类。</a:t>
            </a:r>
          </a:p>
          <a:p>
            <a:pPr latinLnBrk="1"/>
            <a:r>
              <a:rPr lang="en-US" altLang="zh-CN" b="1" dirty="0" err="1"/>
              <a:t>Implementor</a:t>
            </a:r>
            <a:r>
              <a:rPr lang="zh-CN" altLang="en-US" dirty="0"/>
              <a:t>：</a:t>
            </a:r>
            <a:r>
              <a:rPr lang="zh-CN" altLang="en-US" dirty="0">
                <a:latin typeface="仿宋" panose="02010609060101010101" pitchFamily="49" charset="-122"/>
                <a:ea typeface="仿宋" panose="02010609060101010101" pitchFamily="49" charset="-122"/>
              </a:rPr>
              <a:t>实现类接口。</a:t>
            </a:r>
          </a:p>
          <a:p>
            <a:pPr latinLnBrk="1"/>
            <a:r>
              <a:rPr lang="en-US" altLang="zh-CN" b="1" dirty="0" err="1"/>
              <a:t>ConcreteImplementor</a:t>
            </a:r>
            <a:r>
              <a:rPr lang="zh-CN" altLang="en-US" dirty="0"/>
              <a:t>：</a:t>
            </a:r>
            <a:r>
              <a:rPr lang="zh-CN" altLang="en-US" dirty="0">
                <a:latin typeface="仿宋" panose="02010609060101010101" pitchFamily="49" charset="-122"/>
                <a:ea typeface="仿宋" panose="02010609060101010101" pitchFamily="49" charset="-122"/>
              </a:rPr>
              <a:t>具体实现类 。</a:t>
            </a:r>
          </a:p>
          <a:p>
            <a:endParaRPr lang="zh-CN" altLang="en-US" dirty="0"/>
          </a:p>
        </p:txBody>
      </p:sp>
    </p:spTree>
    <p:extLst>
      <p:ext uri="{BB962C8B-B14F-4D97-AF65-F5344CB8AC3E}">
        <p14:creationId xmlns:p14="http://schemas.microsoft.com/office/powerpoint/2010/main" val="519108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95402" y="1498600"/>
            <a:ext cx="9601196" cy="787399"/>
          </a:xfrm>
        </p:spPr>
        <p:txBody>
          <a:bodyPr/>
          <a:lstStyle/>
          <a:p>
            <a:pPr algn="l"/>
            <a:r>
              <a:rPr lang="zh-CN" altLang="en-US" dirty="0" smtClean="0"/>
              <a:t>案例：</a:t>
            </a:r>
            <a:endParaRPr lang="zh-CN" altLang="en-US" dirty="0"/>
          </a:p>
        </p:txBody>
      </p:sp>
      <p:sp>
        <p:nvSpPr>
          <p:cNvPr id="3" name="内容占位符 2"/>
          <p:cNvSpPr>
            <a:spLocks noGrp="1"/>
          </p:cNvSpPr>
          <p:nvPr>
            <p:ph idx="1"/>
          </p:nvPr>
        </p:nvSpPr>
        <p:spPr>
          <a:xfrm>
            <a:off x="1295401" y="2556932"/>
            <a:ext cx="9601196" cy="2370668"/>
          </a:xfrm>
        </p:spPr>
        <p:txBody>
          <a:bodyPr>
            <a:normAutofit/>
          </a:bodyPr>
          <a:lstStyle/>
          <a:p>
            <a:r>
              <a:rPr lang="zh-CN" altLang="en-US" sz="3200" dirty="0">
                <a:latin typeface="仿宋" panose="02010609060101010101" pitchFamily="49" charset="-122"/>
                <a:ea typeface="仿宋" panose="02010609060101010101" pitchFamily="49" charset="-122"/>
              </a:rPr>
              <a:t>设想如果要绘制矩形、圆形、椭圆、正方形，我们至少需要</a:t>
            </a:r>
            <a:r>
              <a:rPr lang="en-US" altLang="zh-CN" sz="3200" dirty="0">
                <a:latin typeface="仿宋" panose="02010609060101010101" pitchFamily="49" charset="-122"/>
                <a:ea typeface="仿宋" panose="02010609060101010101" pitchFamily="49" charset="-122"/>
              </a:rPr>
              <a:t>4</a:t>
            </a:r>
            <a:r>
              <a:rPr lang="zh-CN" altLang="en-US" sz="3200" dirty="0">
                <a:latin typeface="仿宋" panose="02010609060101010101" pitchFamily="49" charset="-122"/>
                <a:ea typeface="仿宋" panose="02010609060101010101" pitchFamily="49" charset="-122"/>
              </a:rPr>
              <a:t>个形状类，但是如果绘制的图形需要具有不同的颜色，如红色、绿色、蓝色等，此时至少有如下两种设计方案：</a:t>
            </a:r>
            <a:endParaRPr lang="zh-CN" altLang="en-US" sz="3200"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92852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pPr algn="l">
              <a:lnSpc>
                <a:spcPct val="150000"/>
              </a:lnSpc>
            </a:pPr>
            <a:r>
              <a:rPr lang="zh-CN" altLang="en-US" sz="2800" dirty="0">
                <a:latin typeface="黑体" panose="02010609060101010101" pitchFamily="49" charset="-122"/>
                <a:ea typeface="黑体" panose="02010609060101010101" pitchFamily="49" charset="-122"/>
              </a:rPr>
              <a:t>第一种</a:t>
            </a:r>
            <a:r>
              <a:rPr lang="zh-CN" altLang="en-US" sz="2800" dirty="0" smtClean="0">
                <a:latin typeface="黑体" panose="02010609060101010101" pitchFamily="49" charset="-122"/>
                <a:ea typeface="黑体" panose="02010609060101010101" pitchFamily="49" charset="-122"/>
              </a:rPr>
              <a:t>设计方案：</a:t>
            </a:r>
            <a:r>
              <a:rPr lang="en-US" altLang="zh-CN" sz="2800" dirty="0" smtClean="0">
                <a:latin typeface="黑体" panose="02010609060101010101" pitchFamily="49" charset="-122"/>
                <a:ea typeface="黑体" panose="02010609060101010101" pitchFamily="49" charset="-122"/>
              </a:rPr>
              <a:t/>
            </a:r>
            <a:br>
              <a:rPr lang="en-US" altLang="zh-CN" sz="2800" dirty="0" smtClean="0">
                <a:latin typeface="黑体" panose="02010609060101010101" pitchFamily="49" charset="-122"/>
                <a:ea typeface="黑体" panose="02010609060101010101" pitchFamily="49" charset="-122"/>
              </a:rPr>
            </a:b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为</a:t>
            </a:r>
            <a:r>
              <a:rPr lang="zh-CN" altLang="en-US" sz="2800" dirty="0">
                <a:latin typeface="黑体" panose="02010609060101010101" pitchFamily="49" charset="-122"/>
                <a:ea typeface="黑体" panose="02010609060101010101" pitchFamily="49" charset="-122"/>
              </a:rPr>
              <a:t>每一种形状都提供一套各种颜色的版本。</a:t>
            </a:r>
            <a:endParaRPr lang="zh-CN" altLang="en-US" sz="2800" dirty="0">
              <a:latin typeface="黑体" panose="02010609060101010101" pitchFamily="49" charset="-122"/>
              <a:ea typeface="黑体" panose="02010609060101010101" pitchFamily="49" charset="-122"/>
            </a:endParaRPr>
          </a:p>
        </p:txBody>
      </p:sp>
      <p:pic>
        <p:nvPicPr>
          <p:cNvPr id="6" name="内容占位符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2" y="2801938"/>
            <a:ext cx="9557992" cy="2519362"/>
          </a:xfrm>
        </p:spPr>
      </p:pic>
    </p:spTree>
    <p:extLst>
      <p:ext uri="{BB962C8B-B14F-4D97-AF65-F5344CB8AC3E}">
        <p14:creationId xmlns:p14="http://schemas.microsoft.com/office/powerpoint/2010/main" val="35072488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800" dirty="0">
                <a:latin typeface="黑体" panose="02010609060101010101" pitchFamily="49" charset="-122"/>
                <a:ea typeface="黑体" panose="02010609060101010101" pitchFamily="49" charset="-122"/>
              </a:rPr>
              <a:t>第二种</a:t>
            </a:r>
            <a:r>
              <a:rPr lang="zh-CN" altLang="en-US" sz="2800" dirty="0" smtClean="0">
                <a:latin typeface="黑体" panose="02010609060101010101" pitchFamily="49" charset="-122"/>
                <a:ea typeface="黑体" panose="02010609060101010101" pitchFamily="49" charset="-122"/>
              </a:rPr>
              <a:t>设计方案：</a:t>
            </a:r>
            <a:r>
              <a:rPr lang="en-US" altLang="zh-CN" sz="2800" dirty="0" smtClean="0">
                <a:latin typeface="黑体" panose="02010609060101010101" pitchFamily="49" charset="-122"/>
                <a:ea typeface="黑体" panose="02010609060101010101" pitchFamily="49" charset="-122"/>
              </a:rPr>
              <a:t/>
            </a:r>
            <a:br>
              <a:rPr lang="en-US" altLang="zh-CN" sz="2800" dirty="0" smtClean="0">
                <a:latin typeface="黑体" panose="02010609060101010101" pitchFamily="49" charset="-122"/>
                <a:ea typeface="黑体" panose="02010609060101010101" pitchFamily="49" charset="-122"/>
              </a:rPr>
            </a:br>
            <a:r>
              <a:rPr lang="en-US" altLang="zh-CN" sz="2800" dirty="0">
                <a:latin typeface="黑体" panose="02010609060101010101" pitchFamily="49" charset="-122"/>
                <a:ea typeface="黑体" panose="02010609060101010101" pitchFamily="49" charset="-122"/>
              </a:rPr>
              <a:t> </a:t>
            </a:r>
            <a:r>
              <a:rPr lang="en-US" altLang="zh-CN" sz="2800" dirty="0" smtClean="0">
                <a:latin typeface="黑体" panose="02010609060101010101" pitchFamily="49" charset="-122"/>
                <a:ea typeface="黑体" panose="02010609060101010101" pitchFamily="49" charset="-122"/>
              </a:rPr>
              <a:t>   </a:t>
            </a:r>
            <a:r>
              <a:rPr lang="zh-CN" altLang="en-US" sz="2800" dirty="0" smtClean="0">
                <a:latin typeface="黑体" panose="02010609060101010101" pitchFamily="49" charset="-122"/>
                <a:ea typeface="黑体" panose="02010609060101010101" pitchFamily="49" charset="-122"/>
              </a:rPr>
              <a:t>根据</a:t>
            </a:r>
            <a:r>
              <a:rPr lang="zh-CN" altLang="en-US" sz="2800" dirty="0">
                <a:latin typeface="黑体" panose="02010609060101010101" pitchFamily="49" charset="-122"/>
                <a:ea typeface="黑体" panose="02010609060101010101" pitchFamily="49" charset="-122"/>
              </a:rPr>
              <a:t>实际需要对形状和颜色进行组合。</a:t>
            </a:r>
            <a:endParaRPr lang="zh-CN" altLang="en-US" sz="28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612" y="2544763"/>
            <a:ext cx="8480776" cy="3525837"/>
          </a:xfrm>
        </p:spPr>
      </p:pic>
    </p:spTree>
    <p:extLst>
      <p:ext uri="{BB962C8B-B14F-4D97-AF65-F5344CB8AC3E}">
        <p14:creationId xmlns:p14="http://schemas.microsoft.com/office/powerpoint/2010/main" val="3629137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2000" dirty="0">
                <a:latin typeface="黑体" panose="02010609060101010101" pitchFamily="49" charset="-122"/>
                <a:ea typeface="黑体" panose="02010609060101010101" pitchFamily="49" charset="-122"/>
              </a:rPr>
              <a:t>对于有两个变化维度（即两个变化的原因）的系统，采用方案二来进行设计系统中类的个数更少，且系统扩展更为方便。设计方案二即是桥接模式的应用。桥接模式将继承关系转换为关联关系，从而降低了类与类之间的耦合，减少了代码编写量。</a:t>
            </a:r>
            <a:endParaRPr lang="zh-CN" altLang="en-US" sz="2000" dirty="0">
              <a:latin typeface="黑体" panose="02010609060101010101" pitchFamily="49" charset="-122"/>
              <a:ea typeface="黑体" panose="02010609060101010101" pitchFamily="49" charset="-122"/>
            </a:endParaRPr>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3939" y="2557463"/>
            <a:ext cx="8124122" cy="3317875"/>
          </a:xfrm>
        </p:spPr>
      </p:pic>
    </p:spTree>
    <p:extLst>
      <p:ext uri="{BB962C8B-B14F-4D97-AF65-F5344CB8AC3E}">
        <p14:creationId xmlns:p14="http://schemas.microsoft.com/office/powerpoint/2010/main" val="4425413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环保">
  <a:themeElements>
    <a:clrScheme name="环保">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环保">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环保">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TotalTime>
  <Words>704</Words>
  <Application>Microsoft Office PowerPoint</Application>
  <PresentationFormat>宽屏</PresentationFormat>
  <Paragraphs>36</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方正舒体</vt:lpstr>
      <vt:lpstr>仿宋</vt:lpstr>
      <vt:lpstr>黑体</vt:lpstr>
      <vt:lpstr>Arial</vt:lpstr>
      <vt:lpstr>Garamond</vt:lpstr>
      <vt:lpstr>环保</vt:lpstr>
      <vt:lpstr>桥接模式</vt:lpstr>
      <vt:lpstr>定义</vt:lpstr>
      <vt:lpstr>PowerPoint 演示文稿</vt:lpstr>
      <vt:lpstr>模式结构：</vt:lpstr>
      <vt:lpstr>桥接模式主要包含如下几个角色：</vt:lpstr>
      <vt:lpstr>案例：</vt:lpstr>
      <vt:lpstr>第一种设计方案：     为每一种形状都提供一套各种颜色的版本。</vt:lpstr>
      <vt:lpstr>第二种设计方案：     根据实际需要对形状和颜色进行组合。</vt:lpstr>
      <vt:lpstr>对于有两个变化维度（即两个变化的原因）的系统，采用方案二来进行设计系统中类的个数更少，且系统扩展更为方便。设计方案二即是桥接模式的应用。桥接模式将继承关系转换为关联关系，从而降低了类与类之间的耦合，减少了代码编写量。</vt:lpstr>
      <vt:lpstr>实现：</vt:lpstr>
      <vt:lpstr>优点：</vt:lpstr>
      <vt:lpstr>缺点：</vt:lpstr>
      <vt:lpstr>使用场景：</vt:lpstr>
      <vt:lpstr>总结：</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桥接模式</dc:title>
  <dc:creator>Administrator</dc:creator>
  <cp:lastModifiedBy>Administrator</cp:lastModifiedBy>
  <cp:revision>5</cp:revision>
  <dcterms:created xsi:type="dcterms:W3CDTF">2020-09-10T12:13:51Z</dcterms:created>
  <dcterms:modified xsi:type="dcterms:W3CDTF">2020-09-10T12:48:01Z</dcterms:modified>
</cp:coreProperties>
</file>