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zh-CN" altLang="en-US"/>
              <a:t>单击此处编辑母版标题样式</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78B0C701-2EF9-429A-8D5C-B23DAB372967}" type="datetimeFigureOut">
              <a:rPr lang="zh-CN" altLang="en-US" smtClean="0"/>
              <a:t>2020/9/27</a:t>
            </a:fld>
            <a:endParaRPr lang="zh-CN" altLang="en-US"/>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zh-CN" altLang="en-US"/>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82985A26-C1DD-4A23-9E0D-584CF4410A8A}" type="slidenum">
              <a:rPr lang="zh-CN" altLang="en-US" smtClean="0"/>
              <a:t>‹#›</a:t>
            </a:fld>
            <a:endParaRPr lang="zh-CN" altLang="en-US"/>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6005810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184142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701973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zh-CN" altLang="en-US"/>
              <a:t>单击此处编辑母版标题样式</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985A26-C1DD-4A23-9E0D-584CF4410A8A}" type="slidenum">
              <a:rPr lang="zh-CN" altLang="en-US" smtClean="0"/>
              <a:t>‹#›</a:t>
            </a:fld>
            <a:endParaRPr lang="zh-CN" altLang="en-US"/>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8162725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8618104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zh-CN" altLang="en-US"/>
              <a:t>单击此处编辑母版标题样式</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8655267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zh-CN" altLang="en-US"/>
              <a:t>单击此处编辑母版标题样式</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3" name="Date Placeholder 2"/>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38037687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zh-CN" altLang="en-US"/>
              <a:t>单击此处编辑母版标题样式</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6214336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zh-CN" altLang="en-US"/>
              <a:t>单击此处编辑母版标题样式</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1337316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14147328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cSld name="1_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2805345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34101065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zh-CN" altLang="en-US"/>
              <a:t>单击此处编辑母版标题样式</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2676008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zh-CN" altLang="en-US"/>
              <a:t>单击此处编辑母版标题样式</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37813980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2" name="Content Placeholder 3"/>
          <p:cNvSpPr>
            <a:spLocks noGrp="1"/>
          </p:cNvSpPr>
          <p:nvPr>
            <p:ph sz="quarter" idx="13"/>
          </p:nvPr>
        </p:nvSpPr>
        <p:spPr>
          <a:xfrm>
            <a:off x="685802" y="2861733"/>
            <a:ext cx="5088712"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3" name="Content Placeholder 5"/>
          <p:cNvSpPr>
            <a:spLocks noGrp="1"/>
          </p:cNvSpPr>
          <p:nvPr>
            <p:ph sz="quarter" idx="14"/>
          </p:nvPr>
        </p:nvSpPr>
        <p:spPr>
          <a:xfrm>
            <a:off x="5993969" y="2861733"/>
            <a:ext cx="5088713" cy="2512852"/>
          </a:xfrm>
        </p:spPr>
        <p:txBody>
          <a:bodyPr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2878488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2055947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2071392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zh-CN" altLang="en-US"/>
              <a:t>单击此处编辑母版标题样式</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24447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78B0C701-2EF9-429A-8D5C-B23DAB372967}" type="datetimeFigureOut">
              <a:rPr lang="zh-CN" altLang="en-US" smtClean="0"/>
              <a:t>2020/9/27</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38828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jp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78B0C701-2EF9-429A-8D5C-B23DAB372967}" type="datetimeFigureOut">
              <a:rPr lang="zh-CN" altLang="en-US" smtClean="0"/>
              <a:t>2020/9/27</a:t>
            </a:fld>
            <a:endParaRPr lang="zh-CN" altLang="en-US"/>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zh-CN" altLang="en-US"/>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82985A26-C1DD-4A23-9E0D-584CF4410A8A}" type="slidenum">
              <a:rPr lang="zh-CN" altLang="en-US" smtClean="0"/>
              <a:t>‹#›</a:t>
            </a:fld>
            <a:endParaRPr lang="zh-CN" altLang="en-US"/>
          </a:p>
        </p:txBody>
      </p:sp>
    </p:spTree>
    <p:extLst>
      <p:ext uri="{BB962C8B-B14F-4D97-AF65-F5344CB8AC3E}">
        <p14:creationId xmlns:p14="http://schemas.microsoft.com/office/powerpoint/2010/main" val="1990593627"/>
      </p:ext>
    </p:extLst>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 id="2147483921" r:id="rId12"/>
    <p:sldLayoutId id="2147483922" r:id="rId13"/>
    <p:sldLayoutId id="2147483923" r:id="rId14"/>
    <p:sldLayoutId id="2147483924" r:id="rId15"/>
    <p:sldLayoutId id="2147483925" r:id="rId16"/>
    <p:sldLayoutId id="2147483926" r:id="rId17"/>
    <p:sldLayoutId id="2147483927" r:id="rId18"/>
    <p:sldLayoutId id="2147483928" r:id="rId19"/>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hyperlink" Target="https://baike.baidu.com/item/%E6%A8%A1%E6%9D%BF%E6%96%B9%E6%B3%95/22932023?fr=aladdin" TargetMode="Externa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FBB0FB-74F8-4423-A056-2967C5DF12D5}"/>
              </a:ext>
            </a:extLst>
          </p:cNvPr>
          <p:cNvSpPr>
            <a:spLocks noGrp="1"/>
          </p:cNvSpPr>
          <p:nvPr>
            <p:ph type="ctrTitle"/>
          </p:nvPr>
        </p:nvSpPr>
        <p:spPr/>
        <p:txBody>
          <a:bodyPr/>
          <a:lstStyle/>
          <a:p>
            <a:r>
              <a:rPr lang="zh-CN" altLang="en-US" dirty="0"/>
              <a:t>模板模式</a:t>
            </a:r>
          </a:p>
        </p:txBody>
      </p:sp>
      <p:sp>
        <p:nvSpPr>
          <p:cNvPr id="3" name="副标题 2">
            <a:extLst>
              <a:ext uri="{FF2B5EF4-FFF2-40B4-BE49-F238E27FC236}">
                <a16:creationId xmlns:a16="http://schemas.microsoft.com/office/drawing/2014/main" id="{C3699D53-9AC3-4E1A-BC9C-D382BEB544F1}"/>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4098476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D3A7100-8C7D-4C7F-86C4-5972EF80EF37}"/>
              </a:ext>
            </a:extLst>
          </p:cNvPr>
          <p:cNvSpPr>
            <a:spLocks noGrp="1"/>
          </p:cNvSpPr>
          <p:nvPr>
            <p:ph type="title"/>
          </p:nvPr>
        </p:nvSpPr>
        <p:spPr/>
        <p:txBody>
          <a:bodyPr/>
          <a:lstStyle/>
          <a:p>
            <a:r>
              <a:rPr lang="zh-CN" altLang="en-US" dirty="0"/>
              <a:t>简介</a:t>
            </a:r>
          </a:p>
        </p:txBody>
      </p:sp>
      <p:sp>
        <p:nvSpPr>
          <p:cNvPr id="3" name="内容占位符 2">
            <a:extLst>
              <a:ext uri="{FF2B5EF4-FFF2-40B4-BE49-F238E27FC236}">
                <a16:creationId xmlns:a16="http://schemas.microsoft.com/office/drawing/2014/main" id="{F9C24D77-C106-488A-84E7-FE9C41832D21}"/>
              </a:ext>
            </a:extLst>
          </p:cNvPr>
          <p:cNvSpPr>
            <a:spLocks noGrp="1"/>
          </p:cNvSpPr>
          <p:nvPr>
            <p:ph idx="1"/>
          </p:nvPr>
        </p:nvSpPr>
        <p:spPr/>
        <p:txBody>
          <a:bodyPr/>
          <a:lstStyle/>
          <a:p>
            <a:r>
              <a:rPr lang="zh-CN" altLang="en-US" sz="2400" b="0" i="0" dirty="0">
                <a:solidFill>
                  <a:srgbClr val="404040"/>
                </a:solidFill>
                <a:effectLst/>
                <a:latin typeface="-apple-system"/>
              </a:rPr>
              <a:t>定义一个操作中的算法的框架，而将一些步骤延迟到子类中。使得子类可以不改变一个算法的结构即可重定义该算法的某些特定步骤。</a:t>
            </a:r>
            <a:endParaRPr lang="en-US" altLang="zh-CN" sz="2400" b="1" dirty="0">
              <a:solidFill>
                <a:srgbClr val="000000"/>
              </a:solidFill>
              <a:latin typeface="ms shell dlg" panose="020B0604020202020204" pitchFamily="34" charset="0"/>
            </a:endParaRPr>
          </a:p>
          <a:p>
            <a:pPr marL="0" indent="0">
              <a:buNone/>
            </a:pPr>
            <a:endParaRPr lang="en-US" altLang="zh-CN" b="1" dirty="0">
              <a:solidFill>
                <a:srgbClr val="000000"/>
              </a:solidFill>
              <a:latin typeface="ms shell dlg" panose="020B0604020202020204" pitchFamily="34" charset="0"/>
            </a:endParaRPr>
          </a:p>
          <a:p>
            <a:pPr marL="0" indent="0">
              <a:buNone/>
            </a:pPr>
            <a:endParaRPr lang="en-US" altLang="zh-CN" b="1" dirty="0">
              <a:solidFill>
                <a:srgbClr val="000000"/>
              </a:solidFill>
              <a:latin typeface="ms shell dlg" panose="020B0604020202020204" pitchFamily="34" charset="0"/>
            </a:endParaRPr>
          </a:p>
          <a:p>
            <a:pPr marL="0" indent="0">
              <a:buNone/>
            </a:pPr>
            <a:endParaRPr lang="en-US" altLang="zh-CN" b="1" dirty="0">
              <a:solidFill>
                <a:srgbClr val="000000"/>
              </a:solidFill>
              <a:latin typeface="ms shell dlg" panose="020B0604020202020204" pitchFamily="34" charset="0"/>
            </a:endParaRPr>
          </a:p>
          <a:p>
            <a:pPr marL="0" indent="0">
              <a:buNone/>
            </a:pPr>
            <a:endParaRPr lang="en-US" altLang="zh-CN" b="1" dirty="0">
              <a:solidFill>
                <a:srgbClr val="000000"/>
              </a:solidFill>
              <a:latin typeface="ms shell dlg" panose="020B0604020202020204" pitchFamily="34" charset="0"/>
            </a:endParaRPr>
          </a:p>
        </p:txBody>
      </p:sp>
    </p:spTree>
    <p:extLst>
      <p:ext uri="{BB962C8B-B14F-4D97-AF65-F5344CB8AC3E}">
        <p14:creationId xmlns:p14="http://schemas.microsoft.com/office/powerpoint/2010/main" val="3828031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250842-E298-4746-9168-B0AB6B37B8EE}"/>
              </a:ext>
            </a:extLst>
          </p:cNvPr>
          <p:cNvSpPr>
            <a:spLocks noGrp="1"/>
          </p:cNvSpPr>
          <p:nvPr>
            <p:ph type="title"/>
          </p:nvPr>
        </p:nvSpPr>
        <p:spPr/>
        <p:txBody>
          <a:bodyPr/>
          <a:lstStyle/>
          <a:p>
            <a:r>
              <a:rPr lang="zh-CN" altLang="en-US" dirty="0"/>
              <a:t>主要解决</a:t>
            </a:r>
          </a:p>
        </p:txBody>
      </p:sp>
      <p:sp>
        <p:nvSpPr>
          <p:cNvPr id="3" name="内容占位符 2">
            <a:extLst>
              <a:ext uri="{FF2B5EF4-FFF2-40B4-BE49-F238E27FC236}">
                <a16:creationId xmlns:a16="http://schemas.microsoft.com/office/drawing/2014/main" id="{AA0564A0-A036-4DB0-A07D-CB59F4C5FAB1}"/>
              </a:ext>
            </a:extLst>
          </p:cNvPr>
          <p:cNvSpPr>
            <a:spLocks noGrp="1"/>
          </p:cNvSpPr>
          <p:nvPr>
            <p:ph idx="1"/>
          </p:nvPr>
        </p:nvSpPr>
        <p:spPr/>
        <p:txBody>
          <a:bodyPr>
            <a:normAutofit/>
          </a:bodyPr>
          <a:lstStyle/>
          <a:p>
            <a:r>
              <a:rPr lang="zh-CN" altLang="en-US" sz="2800" b="0" i="0" dirty="0">
                <a:solidFill>
                  <a:srgbClr val="404040"/>
                </a:solidFill>
                <a:effectLst/>
                <a:latin typeface="-apple-system"/>
              </a:rPr>
              <a:t>当完成一个操作具有固定的流程时，由抽象固定流程步骤，具体步骤交给子类进行具体实现（固定的流程，不同的实现）</a:t>
            </a:r>
            <a:endParaRPr lang="en-US" altLang="zh-CN" sz="2800" b="0" i="0" dirty="0">
              <a:solidFill>
                <a:srgbClr val="404040"/>
              </a:solidFill>
              <a:effectLst/>
              <a:latin typeface="-apple-system"/>
            </a:endParaRPr>
          </a:p>
          <a:p>
            <a:endParaRPr lang="en-US" altLang="zh-CN" sz="2800" dirty="0">
              <a:solidFill>
                <a:srgbClr val="404040"/>
              </a:solidFill>
              <a:latin typeface="-apple-system"/>
            </a:endParaRPr>
          </a:p>
          <a:p>
            <a:endParaRPr lang="en-US" altLang="zh-CN" sz="2800" dirty="0">
              <a:solidFill>
                <a:srgbClr val="404040"/>
              </a:solidFill>
              <a:latin typeface="-apple-system"/>
            </a:endParaRPr>
          </a:p>
          <a:p>
            <a:pPr marL="0" indent="0">
              <a:buNone/>
            </a:pPr>
            <a:endParaRPr lang="zh-CN" altLang="en-US" sz="2800" dirty="0"/>
          </a:p>
        </p:txBody>
      </p:sp>
    </p:spTree>
    <p:extLst>
      <p:ext uri="{BB962C8B-B14F-4D97-AF65-F5344CB8AC3E}">
        <p14:creationId xmlns:p14="http://schemas.microsoft.com/office/powerpoint/2010/main" val="34682265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1BDFC9-9BAE-4F6B-9D64-2108BC96CD3E}"/>
              </a:ext>
            </a:extLst>
          </p:cNvPr>
          <p:cNvSpPr>
            <a:spLocks noGrp="1"/>
          </p:cNvSpPr>
          <p:nvPr>
            <p:ph type="title"/>
          </p:nvPr>
        </p:nvSpPr>
        <p:spPr/>
        <p:txBody>
          <a:bodyPr/>
          <a:lstStyle/>
          <a:p>
            <a:r>
              <a:rPr lang="zh-CN" altLang="en-US" dirty="0"/>
              <a:t>角色</a:t>
            </a:r>
          </a:p>
        </p:txBody>
      </p:sp>
      <p:sp>
        <p:nvSpPr>
          <p:cNvPr id="3" name="内容占位符 2">
            <a:extLst>
              <a:ext uri="{FF2B5EF4-FFF2-40B4-BE49-F238E27FC236}">
                <a16:creationId xmlns:a16="http://schemas.microsoft.com/office/drawing/2014/main" id="{1D3D01CA-69BD-4663-9452-2EEFF278A8E8}"/>
              </a:ext>
            </a:extLst>
          </p:cNvPr>
          <p:cNvSpPr>
            <a:spLocks noGrp="1"/>
          </p:cNvSpPr>
          <p:nvPr>
            <p:ph sz="quarter" idx="13"/>
          </p:nvPr>
        </p:nvSpPr>
        <p:spPr/>
        <p:txBody>
          <a:bodyPr>
            <a:normAutofit/>
          </a:bodyPr>
          <a:lstStyle/>
          <a:p>
            <a:pPr algn="l">
              <a:buFont typeface="Arial" panose="020B0604020202020204" pitchFamily="34" charset="0"/>
              <a:buChar char="•"/>
            </a:pPr>
            <a:r>
              <a:rPr lang="zh-CN" altLang="en-US" b="1" i="0" dirty="0">
                <a:solidFill>
                  <a:srgbClr val="404040"/>
                </a:solidFill>
                <a:effectLst/>
                <a:latin typeface="-apple-system"/>
              </a:rPr>
              <a:t>抽象模板（</a:t>
            </a:r>
            <a:r>
              <a:rPr lang="en-US" altLang="zh-CN" b="1" i="0" dirty="0" err="1">
                <a:solidFill>
                  <a:srgbClr val="404040"/>
                </a:solidFill>
                <a:effectLst/>
                <a:latin typeface="-apple-system"/>
              </a:rPr>
              <a:t>AbstractClass</a:t>
            </a:r>
            <a:r>
              <a:rPr lang="zh-CN" altLang="en-US" b="1" i="0" dirty="0">
                <a:solidFill>
                  <a:srgbClr val="404040"/>
                </a:solidFill>
                <a:effectLst/>
                <a:latin typeface="-apple-system"/>
              </a:rPr>
              <a:t>）</a:t>
            </a:r>
            <a:r>
              <a:rPr lang="zh-CN" altLang="en-US" b="0" i="0" dirty="0">
                <a:solidFill>
                  <a:srgbClr val="404040"/>
                </a:solidFill>
                <a:effectLst/>
                <a:latin typeface="-apple-system"/>
              </a:rPr>
              <a:t>：抽象模板类，定义了一套算法框架</a:t>
            </a:r>
            <a:r>
              <a:rPr lang="en-US" altLang="zh-CN" b="0" i="0" dirty="0">
                <a:solidFill>
                  <a:srgbClr val="404040"/>
                </a:solidFill>
                <a:effectLst/>
                <a:latin typeface="-apple-system"/>
              </a:rPr>
              <a:t>/</a:t>
            </a:r>
            <a:r>
              <a:rPr lang="zh-CN" altLang="en-US" b="0" i="0" dirty="0">
                <a:solidFill>
                  <a:srgbClr val="404040"/>
                </a:solidFill>
                <a:effectLst/>
                <a:latin typeface="-apple-system"/>
              </a:rPr>
              <a:t>流程；</a:t>
            </a:r>
            <a:endParaRPr lang="en-US" altLang="zh-CN" b="0" i="0" dirty="0">
              <a:solidFill>
                <a:srgbClr val="404040"/>
              </a:solidFill>
              <a:effectLst/>
              <a:latin typeface="-apple-system"/>
            </a:endParaRPr>
          </a:p>
          <a:p>
            <a:pPr marL="0" indent="0" algn="l">
              <a:buNone/>
            </a:pPr>
            <a:endParaRPr lang="zh-CN" altLang="en-US" b="0" i="0" dirty="0">
              <a:solidFill>
                <a:srgbClr val="404040"/>
              </a:solidFill>
              <a:effectLst/>
              <a:latin typeface="-apple-system"/>
            </a:endParaRPr>
          </a:p>
          <a:p>
            <a:pPr algn="l">
              <a:buFont typeface="Arial" panose="020B0604020202020204" pitchFamily="34" charset="0"/>
              <a:buChar char="•"/>
            </a:pPr>
            <a:r>
              <a:rPr lang="zh-CN" altLang="en-US" b="1" i="0" dirty="0">
                <a:solidFill>
                  <a:srgbClr val="404040"/>
                </a:solidFill>
                <a:effectLst/>
                <a:latin typeface="-apple-system"/>
              </a:rPr>
              <a:t>具体实现（</a:t>
            </a:r>
            <a:r>
              <a:rPr lang="en-US" altLang="zh-CN" b="1" i="0" dirty="0" err="1">
                <a:solidFill>
                  <a:srgbClr val="404040"/>
                </a:solidFill>
                <a:effectLst/>
                <a:latin typeface="-apple-system"/>
              </a:rPr>
              <a:t>ConcreteClass</a:t>
            </a:r>
            <a:r>
              <a:rPr lang="zh-CN" altLang="en-US" b="1" i="0" dirty="0">
                <a:solidFill>
                  <a:srgbClr val="404040"/>
                </a:solidFill>
                <a:effectLst/>
                <a:latin typeface="-apple-system"/>
              </a:rPr>
              <a:t>）</a:t>
            </a:r>
            <a:r>
              <a:rPr lang="zh-CN" altLang="en-US" b="0" i="0" dirty="0">
                <a:solidFill>
                  <a:srgbClr val="404040"/>
                </a:solidFill>
                <a:effectLst/>
                <a:latin typeface="-apple-system"/>
              </a:rPr>
              <a:t>：具体实现类，对算法框架</a:t>
            </a:r>
            <a:r>
              <a:rPr lang="en-US" altLang="zh-CN" b="0" i="0" dirty="0">
                <a:solidFill>
                  <a:srgbClr val="404040"/>
                </a:solidFill>
                <a:effectLst/>
                <a:latin typeface="-apple-system"/>
              </a:rPr>
              <a:t>/</a:t>
            </a:r>
            <a:r>
              <a:rPr lang="zh-CN" altLang="en-US" b="0" i="0" dirty="0">
                <a:solidFill>
                  <a:srgbClr val="404040"/>
                </a:solidFill>
                <a:effectLst/>
                <a:latin typeface="-apple-system"/>
              </a:rPr>
              <a:t>流程的某些步骤进行了实现</a:t>
            </a:r>
            <a:endParaRPr lang="en-US" altLang="zh-CN" b="0" i="0" dirty="0">
              <a:solidFill>
                <a:srgbClr val="404040"/>
              </a:solidFill>
              <a:effectLst/>
              <a:latin typeface="-apple-system"/>
            </a:endParaRPr>
          </a:p>
          <a:p>
            <a:pPr algn="l">
              <a:buFont typeface="Arial" panose="020B0604020202020204" pitchFamily="34" charset="0"/>
              <a:buChar char="•"/>
            </a:pPr>
            <a:endParaRPr lang="en-US" altLang="zh-CN" sz="2400" dirty="0">
              <a:solidFill>
                <a:srgbClr val="404040"/>
              </a:solidFill>
              <a:latin typeface="-apple-system"/>
            </a:endParaRPr>
          </a:p>
          <a:p>
            <a:pPr marL="0" indent="0" algn="l">
              <a:buNone/>
            </a:pPr>
            <a:endParaRPr lang="en-US" altLang="zh-CN" sz="2400" b="0" i="0" dirty="0">
              <a:solidFill>
                <a:srgbClr val="404040"/>
              </a:solidFill>
              <a:effectLst/>
              <a:latin typeface="-apple-system"/>
            </a:endParaRPr>
          </a:p>
          <a:p>
            <a:pPr marL="0" indent="0" algn="l">
              <a:buNone/>
            </a:pPr>
            <a:endParaRPr lang="zh-CN" altLang="en-US" sz="2400" b="0" i="0" dirty="0">
              <a:solidFill>
                <a:srgbClr val="404040"/>
              </a:solidFill>
              <a:effectLst/>
              <a:latin typeface="-apple-system"/>
            </a:endParaRPr>
          </a:p>
          <a:p>
            <a:pPr marL="0" indent="0">
              <a:buNone/>
            </a:pPr>
            <a:endParaRPr lang="zh-CN" altLang="en-US" dirty="0"/>
          </a:p>
        </p:txBody>
      </p:sp>
      <p:pic>
        <p:nvPicPr>
          <p:cNvPr id="6" name="内容占位符 5">
            <a:extLst>
              <a:ext uri="{FF2B5EF4-FFF2-40B4-BE49-F238E27FC236}">
                <a16:creationId xmlns:a16="http://schemas.microsoft.com/office/drawing/2014/main" id="{0BA9DB92-627F-4E54-80F3-9D0E52C121D5}"/>
              </a:ext>
            </a:extLst>
          </p:cNvPr>
          <p:cNvPicPr>
            <a:picLocks noGrp="1" noChangeAspect="1"/>
          </p:cNvPicPr>
          <p:nvPr>
            <p:ph sz="quarter" idx="14"/>
          </p:nvPr>
        </p:nvPicPr>
        <p:blipFill>
          <a:blip r:embed="rId2"/>
          <a:stretch>
            <a:fillRect/>
          </a:stretch>
        </p:blipFill>
        <p:spPr>
          <a:xfrm>
            <a:off x="5991332" y="1264870"/>
            <a:ext cx="5235250" cy="4005534"/>
          </a:xfrm>
          <a:prstGeom prst="rect">
            <a:avLst/>
          </a:prstGeom>
        </p:spPr>
      </p:pic>
    </p:spTree>
    <p:extLst>
      <p:ext uri="{BB962C8B-B14F-4D97-AF65-F5344CB8AC3E}">
        <p14:creationId xmlns:p14="http://schemas.microsoft.com/office/powerpoint/2010/main" val="2299306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D5BE3B6-11E4-400A-BFEB-DDA0A1378F16}"/>
              </a:ext>
            </a:extLst>
          </p:cNvPr>
          <p:cNvSpPr>
            <a:spLocks noGrp="1"/>
          </p:cNvSpPr>
          <p:nvPr>
            <p:ph type="title"/>
          </p:nvPr>
        </p:nvSpPr>
        <p:spPr/>
        <p:txBody>
          <a:bodyPr/>
          <a:lstStyle/>
          <a:p>
            <a:r>
              <a:rPr lang="zh-CN" altLang="en-US" dirty="0"/>
              <a:t>优点</a:t>
            </a:r>
          </a:p>
        </p:txBody>
      </p:sp>
      <p:sp>
        <p:nvSpPr>
          <p:cNvPr id="3" name="内容占位符 2">
            <a:extLst>
              <a:ext uri="{FF2B5EF4-FFF2-40B4-BE49-F238E27FC236}">
                <a16:creationId xmlns:a16="http://schemas.microsoft.com/office/drawing/2014/main" id="{B788D0E8-F297-4266-9D78-4CD0C6BB32B5}"/>
              </a:ext>
            </a:extLst>
          </p:cNvPr>
          <p:cNvSpPr>
            <a:spLocks noGrp="1"/>
          </p:cNvSpPr>
          <p:nvPr>
            <p:ph idx="1"/>
          </p:nvPr>
        </p:nvSpPr>
        <p:spPr/>
        <p:txBody>
          <a:bodyPr/>
          <a:lstStyle/>
          <a:p>
            <a:pPr algn="l">
              <a:buFont typeface="Arial" panose="020B0604020202020204" pitchFamily="34" charset="0"/>
              <a:buChar char="•"/>
            </a:pPr>
            <a:r>
              <a:rPr lang="zh-CN" altLang="en-US" sz="2400" b="1" i="0" dirty="0">
                <a:solidFill>
                  <a:srgbClr val="404040"/>
                </a:solidFill>
                <a:effectLst/>
                <a:latin typeface="-apple-system"/>
              </a:rPr>
              <a:t>封装不变，扩展可变</a:t>
            </a:r>
            <a:r>
              <a:rPr lang="zh-CN" altLang="en-US" sz="2400" b="0" i="0" dirty="0">
                <a:solidFill>
                  <a:srgbClr val="404040"/>
                </a:solidFill>
                <a:effectLst/>
                <a:latin typeface="-apple-system"/>
              </a:rPr>
              <a:t>：父类封装了具体流程以及实现部分不变行为，其它可变行为交由子类进行具体实现；</a:t>
            </a:r>
          </a:p>
          <a:p>
            <a:pPr algn="l">
              <a:buFont typeface="Arial" panose="020B0604020202020204" pitchFamily="34" charset="0"/>
              <a:buChar char="•"/>
            </a:pPr>
            <a:r>
              <a:rPr lang="zh-CN" altLang="en-US" sz="2400" b="1" i="0" dirty="0">
                <a:solidFill>
                  <a:srgbClr val="404040"/>
                </a:solidFill>
                <a:effectLst/>
                <a:latin typeface="-apple-system"/>
              </a:rPr>
              <a:t>流程由父类控制，子类进行实现</a:t>
            </a:r>
            <a:r>
              <a:rPr lang="zh-CN" altLang="en-US" sz="2400" b="0" i="0" dirty="0">
                <a:solidFill>
                  <a:srgbClr val="404040"/>
                </a:solidFill>
                <a:effectLst/>
                <a:latin typeface="-apple-system"/>
              </a:rPr>
              <a:t>：框架流程由父类限定，子类无法更改；子类可以针对流程某些步骤进行具体实现；</a:t>
            </a:r>
          </a:p>
          <a:p>
            <a:pPr marL="0" indent="0">
              <a:buNone/>
            </a:pPr>
            <a:endParaRPr lang="en-US" altLang="zh-CN" dirty="0"/>
          </a:p>
          <a:p>
            <a:pPr marL="0" indent="0">
              <a:buNone/>
            </a:pPr>
            <a:endParaRPr lang="zh-CN" altLang="en-US" dirty="0"/>
          </a:p>
        </p:txBody>
      </p:sp>
    </p:spTree>
    <p:extLst>
      <p:ext uri="{BB962C8B-B14F-4D97-AF65-F5344CB8AC3E}">
        <p14:creationId xmlns:p14="http://schemas.microsoft.com/office/powerpoint/2010/main" val="2990066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700391-735B-40AE-BFC6-90D68F6F6B6A}"/>
              </a:ext>
            </a:extLst>
          </p:cNvPr>
          <p:cNvSpPr>
            <a:spLocks noGrp="1"/>
          </p:cNvSpPr>
          <p:nvPr>
            <p:ph type="title"/>
          </p:nvPr>
        </p:nvSpPr>
        <p:spPr/>
        <p:txBody>
          <a:bodyPr/>
          <a:lstStyle/>
          <a:p>
            <a:r>
              <a:rPr lang="zh-CN" altLang="en-US" dirty="0"/>
              <a:t>缺点</a:t>
            </a:r>
          </a:p>
        </p:txBody>
      </p:sp>
      <p:sp>
        <p:nvSpPr>
          <p:cNvPr id="3" name="内容占位符 2">
            <a:extLst>
              <a:ext uri="{FF2B5EF4-FFF2-40B4-BE49-F238E27FC236}">
                <a16:creationId xmlns:a16="http://schemas.microsoft.com/office/drawing/2014/main" id="{52CE58E1-80BC-40C7-AB9D-E0DCBAF1A085}"/>
              </a:ext>
            </a:extLst>
          </p:cNvPr>
          <p:cNvSpPr>
            <a:spLocks noGrp="1"/>
          </p:cNvSpPr>
          <p:nvPr>
            <p:ph idx="1"/>
          </p:nvPr>
        </p:nvSpPr>
        <p:spPr/>
        <p:txBody>
          <a:bodyPr/>
          <a:lstStyle/>
          <a:p>
            <a:r>
              <a:rPr lang="zh-CN" altLang="en-US" sz="2400" b="0" i="0" dirty="0">
                <a:solidFill>
                  <a:srgbClr val="333333"/>
                </a:solidFill>
                <a:effectLst/>
                <a:latin typeface="Helvetica Neue"/>
              </a:rPr>
              <a:t>每一个不同的实现都需要一个子类来实现，导致类的个数增加，使得系统更加庞大。</a:t>
            </a:r>
            <a:endParaRPr lang="en-US" altLang="zh-CN" sz="2400" dirty="0">
              <a:solidFill>
                <a:srgbClr val="404040"/>
              </a:solidFill>
              <a:latin typeface="-apple-system"/>
            </a:endParaRPr>
          </a:p>
          <a:p>
            <a:endParaRPr lang="en-US" altLang="zh-CN" dirty="0">
              <a:solidFill>
                <a:srgbClr val="404040"/>
              </a:solidFill>
              <a:latin typeface="-apple-system"/>
            </a:endParaRPr>
          </a:p>
          <a:p>
            <a:pPr marL="0" indent="0">
              <a:buNone/>
            </a:pPr>
            <a:endParaRPr lang="zh-CN" altLang="en-US" dirty="0"/>
          </a:p>
        </p:txBody>
      </p:sp>
    </p:spTree>
    <p:extLst>
      <p:ext uri="{BB962C8B-B14F-4D97-AF65-F5344CB8AC3E}">
        <p14:creationId xmlns:p14="http://schemas.microsoft.com/office/powerpoint/2010/main" val="1226753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BF8D2B-3CE0-46FC-8A1D-DD7705F4E047}"/>
              </a:ext>
            </a:extLst>
          </p:cNvPr>
          <p:cNvSpPr>
            <a:spLocks noGrp="1"/>
          </p:cNvSpPr>
          <p:nvPr>
            <p:ph type="title"/>
          </p:nvPr>
        </p:nvSpPr>
        <p:spPr/>
        <p:txBody>
          <a:bodyPr/>
          <a:lstStyle/>
          <a:p>
            <a:r>
              <a:rPr lang="zh-CN" altLang="en-US" dirty="0"/>
              <a:t>使用场景</a:t>
            </a:r>
          </a:p>
        </p:txBody>
      </p:sp>
      <p:sp>
        <p:nvSpPr>
          <p:cNvPr id="3" name="内容占位符 2">
            <a:extLst>
              <a:ext uri="{FF2B5EF4-FFF2-40B4-BE49-F238E27FC236}">
                <a16:creationId xmlns:a16="http://schemas.microsoft.com/office/drawing/2014/main" id="{4F6FED8F-F97C-4C51-A93C-67A88938F2BD}"/>
              </a:ext>
            </a:extLst>
          </p:cNvPr>
          <p:cNvSpPr>
            <a:spLocks noGrp="1"/>
          </p:cNvSpPr>
          <p:nvPr>
            <p:ph idx="1"/>
          </p:nvPr>
        </p:nvSpPr>
        <p:spPr/>
        <p:txBody>
          <a:bodyPr>
            <a:normAutofit/>
          </a:bodyPr>
          <a:lstStyle/>
          <a:p>
            <a:r>
              <a:rPr lang="zh-CN" altLang="en-US" sz="2400" b="0" i="0" dirty="0">
                <a:solidFill>
                  <a:srgbClr val="404040"/>
                </a:solidFill>
                <a:effectLst/>
                <a:latin typeface="-apple-system"/>
              </a:rPr>
              <a:t>多个子类有公有的方法，并且逻辑基本相同时；</a:t>
            </a:r>
            <a:endParaRPr lang="en-US" altLang="zh-CN" sz="2400" b="0" i="0" dirty="0">
              <a:solidFill>
                <a:srgbClr val="404040"/>
              </a:solidFill>
              <a:effectLst/>
              <a:latin typeface="-apple-system"/>
            </a:endParaRPr>
          </a:p>
          <a:p>
            <a:r>
              <a:rPr lang="zh-CN" altLang="en-US" sz="2400" b="0" i="0" dirty="0">
                <a:solidFill>
                  <a:srgbClr val="404040"/>
                </a:solidFill>
                <a:effectLst/>
                <a:latin typeface="-apple-system"/>
              </a:rPr>
              <a:t>重要，复杂的算法，可以把核心算法设计为模板方法，周边的相关细节功能则由各个子类实现；</a:t>
            </a:r>
            <a:endParaRPr lang="en-US" altLang="zh-CN" sz="2400" dirty="0">
              <a:solidFill>
                <a:srgbClr val="404040"/>
              </a:solidFill>
              <a:latin typeface="-apple-system"/>
            </a:endParaRPr>
          </a:p>
          <a:p>
            <a:r>
              <a:rPr lang="zh-CN" altLang="en-US" sz="2400" b="0" i="0" dirty="0">
                <a:solidFill>
                  <a:srgbClr val="404040"/>
                </a:solidFill>
                <a:effectLst/>
                <a:latin typeface="-apple-system"/>
              </a:rPr>
              <a:t>重构时，</a:t>
            </a:r>
            <a:r>
              <a:rPr lang="zh-CN" altLang="en-US" sz="2400" b="0" i="0" u="none" strike="noStrike" dirty="0">
                <a:solidFill>
                  <a:srgbClr val="0681D0"/>
                </a:solidFill>
                <a:effectLst/>
                <a:latin typeface="-apple-system"/>
                <a:hlinkClick r:id="rId2"/>
              </a:rPr>
              <a:t>模板方法模式</a:t>
            </a:r>
            <a:r>
              <a:rPr lang="zh-CN" altLang="en-US" sz="2400" b="0" i="0" dirty="0">
                <a:solidFill>
                  <a:srgbClr val="404040"/>
                </a:solidFill>
                <a:effectLst/>
                <a:latin typeface="-apple-system"/>
              </a:rPr>
              <a:t> 是一个经常使用的模式，把相同的代码抽取到父类，然后通过钩子函数约束其行为；</a:t>
            </a:r>
            <a:endParaRPr lang="en-US" altLang="zh-CN" sz="2400" b="0" i="0" dirty="0">
              <a:solidFill>
                <a:srgbClr val="404040"/>
              </a:solidFill>
              <a:effectLst/>
              <a:latin typeface="-apple-system"/>
            </a:endParaRPr>
          </a:p>
          <a:p>
            <a:pPr marL="0" indent="0">
              <a:buNone/>
            </a:pPr>
            <a:endParaRPr lang="zh-CN" altLang="en-US" sz="2400" dirty="0"/>
          </a:p>
        </p:txBody>
      </p:sp>
    </p:spTree>
    <p:extLst>
      <p:ext uri="{BB962C8B-B14F-4D97-AF65-F5344CB8AC3E}">
        <p14:creationId xmlns:p14="http://schemas.microsoft.com/office/powerpoint/2010/main" val="37695528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B1337383-0049-4FF4-B5C1-682508252124}"/>
              </a:ext>
            </a:extLst>
          </p:cNvPr>
          <p:cNvSpPr/>
          <p:nvPr/>
        </p:nvSpPr>
        <p:spPr>
          <a:xfrm>
            <a:off x="3506771" y="1753385"/>
            <a:ext cx="4515440" cy="2215991"/>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a:spAutoFit/>
          </a:bodyPr>
          <a:lstStyle/>
          <a:p>
            <a:pPr algn="ctr"/>
            <a:r>
              <a:rPr lang="zh-CN" altLang="en-US" sz="138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谢谢</a:t>
            </a:r>
          </a:p>
        </p:txBody>
      </p:sp>
    </p:spTree>
    <p:extLst>
      <p:ext uri="{BB962C8B-B14F-4D97-AF65-F5344CB8AC3E}">
        <p14:creationId xmlns:p14="http://schemas.microsoft.com/office/powerpoint/2010/main" val="367074381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主要事件">
  <a:themeElements>
    <a:clrScheme name="主要事件">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主要事件">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主要事件">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docProps/app.xml><?xml version="1.0" encoding="utf-8"?>
<Properties xmlns="http://schemas.openxmlformats.org/officeDocument/2006/extended-properties" xmlns:vt="http://schemas.openxmlformats.org/officeDocument/2006/docPropsVTypes">
  <Template>主要事件</Template>
  <TotalTime>919</TotalTime>
  <Words>286</Words>
  <Application>Microsoft Office PowerPoint</Application>
  <PresentationFormat>宽屏</PresentationFormat>
  <Paragraphs>24</Paragraphs>
  <Slides>8</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-apple-system</vt:lpstr>
      <vt:lpstr>Helvetica Neue</vt:lpstr>
      <vt:lpstr>Arial</vt:lpstr>
      <vt:lpstr>Impact</vt:lpstr>
      <vt:lpstr>ms shell dlg</vt:lpstr>
      <vt:lpstr>主要事件</vt:lpstr>
      <vt:lpstr>模板模式</vt:lpstr>
      <vt:lpstr>简介</vt:lpstr>
      <vt:lpstr>主要解决</vt:lpstr>
      <vt:lpstr>角色</vt:lpstr>
      <vt:lpstr>优点</vt:lpstr>
      <vt:lpstr>缺点</vt:lpstr>
      <vt:lpstr>使用场景</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模板模式</dc:title>
  <dc:creator>任 子昂</dc:creator>
  <cp:lastModifiedBy>任 子昂</cp:lastModifiedBy>
  <cp:revision>10</cp:revision>
  <dcterms:created xsi:type="dcterms:W3CDTF">2020-09-27T14:49:33Z</dcterms:created>
  <dcterms:modified xsi:type="dcterms:W3CDTF">2020-09-28T06:08:40Z</dcterms:modified>
</cp:coreProperties>
</file>