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33770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35960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437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1350955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629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219170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26621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4200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224057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407113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26646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143845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329352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180149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344646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460635C-359C-4471-BC13-A207CE05569E}"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260713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60635C-359C-4471-BC13-A207CE05569E}" type="datetimeFigureOut">
              <a:rPr lang="zh-CN" altLang="en-US" smtClean="0"/>
              <a:t>2020/12/4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4B50CE-9525-4996-A075-30EB744E93F3}" type="slidenum">
              <a:rPr lang="zh-CN" altLang="en-US" smtClean="0"/>
              <a:t>‹#›</a:t>
            </a:fld>
            <a:endParaRPr lang="zh-CN" altLang="en-US"/>
          </a:p>
        </p:txBody>
      </p:sp>
    </p:spTree>
    <p:extLst>
      <p:ext uri="{BB962C8B-B14F-4D97-AF65-F5344CB8AC3E}">
        <p14:creationId xmlns:p14="http://schemas.microsoft.com/office/powerpoint/2010/main" val="39303235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8000" b="1" dirty="0"/>
              <a:t>访问者模式</a:t>
            </a:r>
            <a:r>
              <a:rPr lang="zh-CN" altLang="en-US" b="1" dirty="0"/>
              <a:t/>
            </a:r>
            <a:br>
              <a:rPr lang="zh-CN" altLang="en-US" b="1" dirty="0"/>
            </a:br>
            <a:endParaRPr lang="zh-CN" altLang="en-US" dirty="0"/>
          </a:p>
        </p:txBody>
      </p:sp>
      <p:sp>
        <p:nvSpPr>
          <p:cNvPr id="3" name="副标题 2"/>
          <p:cNvSpPr>
            <a:spLocks noGrp="1"/>
          </p:cNvSpPr>
          <p:nvPr>
            <p:ph type="subTitle" idx="1"/>
          </p:nvPr>
        </p:nvSpPr>
        <p:spPr/>
        <p:txBody>
          <a:bodyPr>
            <a:normAutofit/>
          </a:bodyPr>
          <a:lstStyle/>
          <a:p>
            <a:pPr algn="ctr"/>
            <a:r>
              <a:rPr lang="en-US" altLang="zh-CN" sz="4400" b="1" dirty="0"/>
              <a:t>Visitor</a:t>
            </a:r>
            <a:endParaRPr lang="zh-CN" altLang="en-US" sz="4400" dirty="0"/>
          </a:p>
        </p:txBody>
      </p:sp>
    </p:spTree>
    <p:extLst>
      <p:ext uri="{BB962C8B-B14F-4D97-AF65-F5344CB8AC3E}">
        <p14:creationId xmlns:p14="http://schemas.microsoft.com/office/powerpoint/2010/main" val="1193752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设计模式的六大原则</a:t>
            </a:r>
            <a:endParaRPr lang="zh-CN" altLang="en-US" dirty="0"/>
          </a:p>
        </p:txBody>
      </p:sp>
      <p:sp>
        <p:nvSpPr>
          <p:cNvPr id="3" name="内容占位符 2"/>
          <p:cNvSpPr>
            <a:spLocks noGrp="1"/>
          </p:cNvSpPr>
          <p:nvPr>
            <p:ph idx="1"/>
          </p:nvPr>
        </p:nvSpPr>
        <p:spPr>
          <a:xfrm>
            <a:off x="677334" y="1687485"/>
            <a:ext cx="8596668" cy="4646814"/>
          </a:xfrm>
        </p:spPr>
        <p:txBody>
          <a:bodyPr/>
          <a:lstStyle/>
          <a:p>
            <a:r>
              <a:rPr lang="en-US" altLang="zh-CN" sz="2000" dirty="0"/>
              <a:t>Single Responsibility Principle</a:t>
            </a:r>
            <a:r>
              <a:rPr lang="zh-CN" altLang="en-US" sz="2000" dirty="0"/>
              <a:t>：单一职责原则</a:t>
            </a:r>
          </a:p>
          <a:p>
            <a:r>
              <a:rPr lang="en-US" altLang="zh-CN" sz="2000" dirty="0"/>
              <a:t>Open Closed Principle</a:t>
            </a:r>
            <a:r>
              <a:rPr lang="zh-CN" altLang="en-US" sz="2000" dirty="0"/>
              <a:t>：开闭原则</a:t>
            </a:r>
          </a:p>
          <a:p>
            <a:r>
              <a:rPr lang="en-US" altLang="zh-CN" sz="2000" dirty="0" err="1"/>
              <a:t>Liskov</a:t>
            </a:r>
            <a:r>
              <a:rPr lang="en-US" altLang="zh-CN" sz="2000" dirty="0"/>
              <a:t> Substitution Principle</a:t>
            </a:r>
            <a:r>
              <a:rPr lang="zh-CN" altLang="en-US" sz="2000" dirty="0"/>
              <a:t>：里氏替换原则</a:t>
            </a:r>
          </a:p>
          <a:p>
            <a:r>
              <a:rPr lang="en-US" altLang="zh-CN" sz="2000" dirty="0"/>
              <a:t>Law of Demeter</a:t>
            </a:r>
            <a:r>
              <a:rPr lang="zh-CN" altLang="en-US" sz="2000" dirty="0"/>
              <a:t>：迪米特法则</a:t>
            </a:r>
          </a:p>
          <a:p>
            <a:r>
              <a:rPr lang="en-US" altLang="zh-CN" sz="2000" dirty="0"/>
              <a:t>Interface Segregation Principle</a:t>
            </a:r>
            <a:r>
              <a:rPr lang="zh-CN" altLang="en-US" sz="2000" dirty="0"/>
              <a:t>：接口隔离原则</a:t>
            </a:r>
          </a:p>
          <a:p>
            <a:r>
              <a:rPr lang="en-US" altLang="zh-CN" sz="2000" dirty="0"/>
              <a:t>Dependence Inversion Principle</a:t>
            </a:r>
            <a:r>
              <a:rPr lang="zh-CN" altLang="en-US" sz="2000" dirty="0"/>
              <a:t>：依赖倒置原则</a:t>
            </a:r>
          </a:p>
          <a:p>
            <a:pPr marL="0" indent="0">
              <a:buNone/>
            </a:pPr>
            <a:r>
              <a:rPr lang="en-US" altLang="zh-CN" dirty="0" smtClean="0"/>
              <a:t>	</a:t>
            </a:r>
            <a:r>
              <a:rPr lang="zh-CN" altLang="en-US" sz="2400" dirty="0" smtClean="0"/>
              <a:t>把</a:t>
            </a:r>
            <a:r>
              <a:rPr lang="zh-CN" altLang="en-US" sz="2400" dirty="0"/>
              <a:t>这六个原则的首字母联合起来（两个 </a:t>
            </a:r>
            <a:r>
              <a:rPr lang="en-US" altLang="zh-CN" sz="2400" dirty="0"/>
              <a:t>L </a:t>
            </a:r>
            <a:r>
              <a:rPr lang="zh-CN" altLang="en-US" sz="2400" dirty="0"/>
              <a:t>算做一个）就是 </a:t>
            </a:r>
            <a:r>
              <a:rPr lang="en-US" altLang="zh-CN" sz="2400" dirty="0"/>
              <a:t>SOLID </a:t>
            </a:r>
            <a:r>
              <a:rPr lang="zh-CN" altLang="en-US" sz="2400" dirty="0"/>
              <a:t>（</a:t>
            </a:r>
            <a:r>
              <a:rPr lang="en-US" altLang="zh-CN" sz="2400" dirty="0"/>
              <a:t>solid</a:t>
            </a:r>
            <a:r>
              <a:rPr lang="zh-CN" altLang="en-US" sz="2400" dirty="0"/>
              <a:t>，稳定的），其代表的含义就是这六个原则结合使用的好处：建立稳定、灵活、健壮的设计。</a:t>
            </a:r>
          </a:p>
        </p:txBody>
      </p:sp>
    </p:spTree>
    <p:extLst>
      <p:ext uri="{BB962C8B-B14F-4D97-AF65-F5344CB8AC3E}">
        <p14:creationId xmlns:p14="http://schemas.microsoft.com/office/powerpoint/2010/main" val="259362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88967"/>
            <a:ext cx="8596668" cy="4952395"/>
          </a:xfrm>
        </p:spPr>
        <p:txBody>
          <a:bodyPr/>
          <a:lstStyle/>
          <a:p>
            <a:r>
              <a:rPr lang="zh-CN" altLang="en-US" sz="2400" b="1" dirty="0"/>
              <a:t>单一职责</a:t>
            </a:r>
            <a:r>
              <a:rPr lang="zh-CN" altLang="en-US" sz="2400" b="1" dirty="0" smtClean="0"/>
              <a:t>原则</a:t>
            </a:r>
            <a:r>
              <a:rPr lang="zh-CN" altLang="en-US" sz="2400" b="1" dirty="0"/>
              <a:t>（</a:t>
            </a:r>
            <a:r>
              <a:rPr lang="en-US" altLang="zh-CN" sz="2400" b="1" dirty="0"/>
              <a:t>Single Responsibility Principle</a:t>
            </a:r>
            <a:r>
              <a:rPr lang="zh-CN" altLang="en-US" sz="2400" b="1" dirty="0"/>
              <a:t>）</a:t>
            </a:r>
          </a:p>
          <a:p>
            <a:pPr marL="0" indent="0">
              <a:buNone/>
            </a:pPr>
            <a:r>
              <a:rPr lang="en-US" altLang="zh-CN" dirty="0" smtClean="0"/>
              <a:t>	</a:t>
            </a:r>
            <a:r>
              <a:rPr lang="zh-CN" altLang="en-US" dirty="0" smtClean="0"/>
              <a:t>一</a:t>
            </a:r>
            <a:r>
              <a:rPr lang="zh-CN" altLang="en-US" dirty="0"/>
              <a:t>个类应该只有一个发生变化的</a:t>
            </a:r>
            <a:r>
              <a:rPr lang="zh-CN" altLang="en-US" dirty="0" smtClean="0"/>
              <a:t>原因（功能单一）</a:t>
            </a:r>
            <a:endParaRPr lang="en-US" altLang="zh-CN" dirty="0" smtClean="0"/>
          </a:p>
          <a:p>
            <a:r>
              <a:rPr lang="zh-CN" altLang="en-US" sz="2400" b="1" dirty="0"/>
              <a:t>开闭原则（</a:t>
            </a:r>
            <a:r>
              <a:rPr lang="en-US" altLang="zh-CN" sz="2400" b="1" dirty="0"/>
              <a:t>Open Closed Principle</a:t>
            </a:r>
            <a:r>
              <a:rPr lang="zh-CN" altLang="en-US" sz="2400" b="1" dirty="0"/>
              <a:t>）</a:t>
            </a:r>
          </a:p>
          <a:p>
            <a:pPr marL="0" indent="0">
              <a:buNone/>
            </a:pPr>
            <a:r>
              <a:rPr lang="en-US" altLang="zh-CN" dirty="0" smtClean="0"/>
              <a:t>	</a:t>
            </a:r>
            <a:r>
              <a:rPr lang="zh-CN" altLang="en-US" dirty="0" smtClean="0"/>
              <a:t>一</a:t>
            </a:r>
            <a:r>
              <a:rPr lang="zh-CN" altLang="en-US" dirty="0"/>
              <a:t>个软件实体，如类、模块和函数应该对扩展开放，对修改</a:t>
            </a:r>
            <a:r>
              <a:rPr lang="zh-CN" altLang="en-US" dirty="0" smtClean="0"/>
              <a:t>关闭（抽象类）</a:t>
            </a:r>
            <a:endParaRPr lang="en-US" altLang="zh-CN" dirty="0" smtClean="0"/>
          </a:p>
          <a:p>
            <a:r>
              <a:rPr lang="zh-CN" altLang="en-US" sz="2400" b="1" dirty="0"/>
              <a:t>里氏替换原则（</a:t>
            </a:r>
            <a:r>
              <a:rPr lang="en-US" altLang="zh-CN" sz="2400" b="1" dirty="0" err="1"/>
              <a:t>Liskov</a:t>
            </a:r>
            <a:r>
              <a:rPr lang="en-US" altLang="zh-CN" sz="2400" b="1" dirty="0"/>
              <a:t> Substitution Principle</a:t>
            </a:r>
            <a:r>
              <a:rPr lang="zh-CN" altLang="en-US" sz="2400" b="1" dirty="0"/>
              <a:t>）</a:t>
            </a:r>
          </a:p>
          <a:p>
            <a:pPr marL="0" indent="0">
              <a:buNone/>
            </a:pPr>
            <a:r>
              <a:rPr lang="en-US" altLang="zh-CN" dirty="0" smtClean="0"/>
              <a:t>	</a:t>
            </a:r>
            <a:r>
              <a:rPr lang="zh-CN" altLang="en-US" dirty="0" smtClean="0"/>
              <a:t>所有</a:t>
            </a:r>
            <a:r>
              <a:rPr lang="zh-CN" altLang="en-US" dirty="0"/>
              <a:t>引用基类的地方必须能透明地使用其子类的</a:t>
            </a:r>
            <a:r>
              <a:rPr lang="zh-CN" altLang="en-US" dirty="0" smtClean="0"/>
              <a:t>对象（继承）</a:t>
            </a:r>
            <a:endParaRPr lang="en-US" altLang="zh-CN" dirty="0" smtClean="0"/>
          </a:p>
          <a:p>
            <a:r>
              <a:rPr lang="zh-CN" altLang="en-US" sz="2400" b="1" dirty="0"/>
              <a:t>迪米特法则（</a:t>
            </a:r>
            <a:r>
              <a:rPr lang="en-US" altLang="zh-CN" sz="2400" b="1" dirty="0"/>
              <a:t>Law of Demeter</a:t>
            </a:r>
            <a:r>
              <a:rPr lang="zh-CN" altLang="en-US" sz="2400" b="1" dirty="0"/>
              <a:t>）</a:t>
            </a:r>
          </a:p>
          <a:p>
            <a:pPr marL="0" indent="0">
              <a:buNone/>
            </a:pPr>
            <a:r>
              <a:rPr lang="en-US" altLang="zh-CN" dirty="0" smtClean="0"/>
              <a:t>	</a:t>
            </a:r>
            <a:r>
              <a:rPr lang="zh-CN" altLang="en-US" dirty="0" smtClean="0"/>
              <a:t>只</a:t>
            </a:r>
            <a:r>
              <a:rPr lang="zh-CN" altLang="en-US" dirty="0"/>
              <a:t>与你的直接朋友交谈，不跟“陌生人”</a:t>
            </a:r>
            <a:r>
              <a:rPr lang="zh-CN" altLang="en-US" dirty="0" smtClean="0"/>
              <a:t>说话（解耦）</a:t>
            </a:r>
            <a:endParaRPr lang="zh-CN" altLang="en-US" b="1" dirty="0"/>
          </a:p>
          <a:p>
            <a:pPr marL="0" indent="0">
              <a:buNone/>
            </a:pPr>
            <a:r>
              <a:rPr lang="en-US" altLang="zh-CN" dirty="0" smtClean="0"/>
              <a:t>	</a:t>
            </a:r>
            <a:r>
              <a:rPr lang="zh-CN" altLang="en-US" dirty="0" smtClean="0"/>
              <a:t>如果</a:t>
            </a:r>
            <a:r>
              <a:rPr lang="zh-CN" altLang="en-US" dirty="0"/>
              <a:t>两个软件实体无须直接通信，那么就不应当发生直接的相互调用，可以通过第三方转发该调用。其目的是降低类之间的耦合度，提高模块的相对独立性。</a:t>
            </a:r>
          </a:p>
        </p:txBody>
      </p:sp>
    </p:spTree>
    <p:extLst>
      <p:ext uri="{BB962C8B-B14F-4D97-AF65-F5344CB8AC3E}">
        <p14:creationId xmlns:p14="http://schemas.microsoft.com/office/powerpoint/2010/main" val="350482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221971"/>
            <a:ext cx="8596668" cy="4819391"/>
          </a:xfrm>
        </p:spPr>
        <p:txBody>
          <a:bodyPr/>
          <a:lstStyle/>
          <a:p>
            <a:r>
              <a:rPr lang="zh-CN" altLang="en-US" sz="2400" b="1" dirty="0"/>
              <a:t>接口隔离原则（</a:t>
            </a:r>
            <a:r>
              <a:rPr lang="en-US" altLang="zh-CN" sz="2400" b="1" dirty="0"/>
              <a:t>Interface Segregation Principle</a:t>
            </a:r>
            <a:r>
              <a:rPr lang="zh-CN" altLang="en-US" sz="2400" b="1" dirty="0"/>
              <a:t>）</a:t>
            </a:r>
          </a:p>
          <a:p>
            <a:pPr marL="0" indent="0">
              <a:buNone/>
            </a:pPr>
            <a:r>
              <a:rPr lang="en-US" altLang="zh-CN" dirty="0" smtClean="0"/>
              <a:t>	</a:t>
            </a:r>
            <a:r>
              <a:rPr lang="zh-CN" altLang="en-US" dirty="0" smtClean="0"/>
              <a:t>客户端</a:t>
            </a:r>
            <a:r>
              <a:rPr lang="zh-CN" altLang="en-US" dirty="0"/>
              <a:t>不应该依赖它不需要的</a:t>
            </a:r>
            <a:r>
              <a:rPr lang="zh-CN" altLang="en-US" dirty="0" smtClean="0"/>
              <a:t>接口</a:t>
            </a:r>
            <a:endParaRPr lang="en-US" altLang="zh-CN" dirty="0" smtClean="0"/>
          </a:p>
          <a:p>
            <a:pPr marL="0" indent="0">
              <a:buNone/>
            </a:pPr>
            <a:r>
              <a:rPr lang="en-US" altLang="zh-CN" dirty="0" smtClean="0"/>
              <a:t>	</a:t>
            </a:r>
            <a:r>
              <a:rPr lang="zh-CN" altLang="en-US" dirty="0" smtClean="0"/>
              <a:t>类</a:t>
            </a:r>
            <a:r>
              <a:rPr lang="zh-CN" altLang="en-US" dirty="0"/>
              <a:t>间的依赖关系应该建立在最小的接口上</a:t>
            </a:r>
            <a:r>
              <a:rPr lang="zh-CN" altLang="en-US" dirty="0" smtClean="0"/>
              <a:t>。</a:t>
            </a:r>
            <a:endParaRPr lang="en-US" altLang="zh-CN" dirty="0" smtClean="0"/>
          </a:p>
          <a:p>
            <a:pPr marL="0" indent="0">
              <a:buNone/>
            </a:pPr>
            <a:r>
              <a:rPr lang="en-US" altLang="zh-CN" dirty="0" smtClean="0"/>
              <a:t>	</a:t>
            </a:r>
            <a:r>
              <a:rPr lang="zh-CN" altLang="en-US" dirty="0" smtClean="0"/>
              <a:t>该</a:t>
            </a:r>
            <a:r>
              <a:rPr lang="zh-CN" altLang="en-US" dirty="0"/>
              <a:t>原则中的接口，是一个泛泛而言的接口，不仅仅指</a:t>
            </a:r>
            <a:r>
              <a:rPr lang="en-US" altLang="zh-CN" dirty="0"/>
              <a:t>Java</a:t>
            </a:r>
            <a:r>
              <a:rPr lang="zh-CN" altLang="en-US" dirty="0"/>
              <a:t>中的接口，还包括其中的抽象类</a:t>
            </a:r>
            <a:r>
              <a:rPr lang="zh-CN" altLang="en-US" dirty="0" smtClean="0"/>
              <a:t>。（功能拆分）</a:t>
            </a:r>
            <a:endParaRPr lang="en-US" altLang="zh-CN" dirty="0" smtClean="0"/>
          </a:p>
          <a:p>
            <a:r>
              <a:rPr lang="zh-CN" altLang="en-US" sz="2400" b="1" dirty="0"/>
              <a:t>依赖倒置原则（</a:t>
            </a:r>
            <a:r>
              <a:rPr lang="en-US" altLang="zh-CN" sz="2400" b="1" dirty="0"/>
              <a:t>Dependence Inversion Principle</a:t>
            </a:r>
            <a:r>
              <a:rPr lang="zh-CN" altLang="en-US" sz="2400" b="1" dirty="0"/>
              <a:t>）</a:t>
            </a:r>
          </a:p>
          <a:p>
            <a:pPr marL="0" indent="0">
              <a:buNone/>
            </a:pPr>
            <a:r>
              <a:rPr lang="en-US" altLang="zh-CN" dirty="0" smtClean="0"/>
              <a:t>	</a:t>
            </a:r>
            <a:r>
              <a:rPr lang="zh-CN" altLang="en-US" dirty="0" smtClean="0"/>
              <a:t>上层</a:t>
            </a:r>
            <a:r>
              <a:rPr lang="zh-CN" altLang="en-US" dirty="0"/>
              <a:t>模块不应该依赖底层模块，它们都应该依赖于抽象</a:t>
            </a:r>
            <a:r>
              <a:rPr lang="zh-CN" altLang="en-US" dirty="0" smtClean="0"/>
              <a:t>。</a:t>
            </a:r>
            <a:endParaRPr lang="en-US" altLang="zh-CN" dirty="0" smtClean="0"/>
          </a:p>
          <a:p>
            <a:pPr marL="0" indent="0">
              <a:buNone/>
            </a:pPr>
            <a:r>
              <a:rPr lang="en-US" altLang="zh-CN" dirty="0" smtClean="0"/>
              <a:t>	</a:t>
            </a:r>
            <a:r>
              <a:rPr lang="zh-CN" altLang="en-US" dirty="0" smtClean="0"/>
              <a:t>抽象</a:t>
            </a:r>
            <a:r>
              <a:rPr lang="zh-CN" altLang="en-US" dirty="0"/>
              <a:t>不应该依赖于细节，细节应该依赖于抽象</a:t>
            </a:r>
            <a:r>
              <a:rPr lang="zh-CN" altLang="en-US" dirty="0" smtClean="0"/>
              <a:t>。（接口，抽象）</a:t>
            </a:r>
            <a:endParaRPr lang="zh-CN" altLang="en-US" dirty="0"/>
          </a:p>
        </p:txBody>
      </p:sp>
    </p:spTree>
    <p:extLst>
      <p:ext uri="{BB962C8B-B14F-4D97-AF65-F5344CB8AC3E}">
        <p14:creationId xmlns:p14="http://schemas.microsoft.com/office/powerpoint/2010/main" val="51662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248960"/>
            <a:ext cx="8596668" cy="911629"/>
          </a:xfrm>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en-US" sz="2400" b="1" dirty="0"/>
              <a:t>访问者模式（</a:t>
            </a:r>
            <a:r>
              <a:rPr lang="en-US" altLang="zh-CN" sz="2400" b="1" dirty="0"/>
              <a:t>Visitor</a:t>
            </a:r>
            <a:r>
              <a:rPr lang="zh-CN" altLang="en-US" sz="2400" b="1" dirty="0"/>
              <a:t>）</a:t>
            </a:r>
            <a:r>
              <a:rPr lang="zh-CN" altLang="en-US" sz="2400" dirty="0"/>
              <a:t>，封装一些作用于某种数据结构的各元素的操作，它可以在不改变数据结构的前提下定义作用于这些元素的新的操作</a:t>
            </a:r>
            <a:r>
              <a:rPr lang="zh-CN" altLang="en-US" sz="2400" dirty="0" smtClean="0"/>
              <a:t>。</a:t>
            </a:r>
            <a:endParaRPr lang="en-US" altLang="zh-CN" sz="2400" dirty="0" smtClean="0"/>
          </a:p>
          <a:p>
            <a:r>
              <a:rPr lang="zh-CN" altLang="en-US" sz="2400" dirty="0" smtClean="0"/>
              <a:t>是</a:t>
            </a:r>
            <a:r>
              <a:rPr lang="zh-CN" altLang="en-US" sz="2400" dirty="0"/>
              <a:t>一个相对比较简单，但结构又稍显复杂的模式，它讲的是表示一个作用于某对象结构中的各元素的操作，它使你可以在不改变各元素的类的前提下定义作用于这些元素的新操作</a:t>
            </a:r>
            <a:r>
              <a:rPr lang="zh-CN" altLang="en-US" sz="2400" dirty="0" smtClean="0"/>
              <a:t>。</a:t>
            </a:r>
            <a:endParaRPr lang="en-US" altLang="zh-CN" sz="2400" dirty="0" smtClean="0"/>
          </a:p>
        </p:txBody>
      </p:sp>
    </p:spTree>
    <p:extLst>
      <p:ext uri="{BB962C8B-B14F-4D97-AF65-F5344CB8AC3E}">
        <p14:creationId xmlns:p14="http://schemas.microsoft.com/office/powerpoint/2010/main" val="10774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124989"/>
            <a:ext cx="8596668" cy="895004"/>
          </a:xfrm>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normAutofit/>
          </a:bodyPr>
          <a:lstStyle/>
          <a:p>
            <a:r>
              <a:rPr lang="zh-CN" altLang="en-US" sz="2800" dirty="0"/>
              <a:t>对象结构比较稳定，但经常需要在此对象结构上定义新的操作。</a:t>
            </a:r>
          </a:p>
          <a:p>
            <a:r>
              <a:rPr lang="zh-CN" altLang="en-US" sz="2800" dirty="0"/>
              <a:t>需要对一个对象结构中的对象进行很多不同的并且不相关的操作，而需要避免这些操作“污染”这些对象的类，也不希望在增加新操作时修改这些类</a:t>
            </a:r>
            <a:r>
              <a:rPr lang="zh-CN" altLang="en-US" sz="2800" dirty="0" smtClean="0"/>
              <a:t>。</a:t>
            </a:r>
            <a:endParaRPr lang="zh-CN" altLang="en-US" sz="2800" dirty="0"/>
          </a:p>
        </p:txBody>
      </p:sp>
    </p:spTree>
    <p:extLst>
      <p:ext uri="{BB962C8B-B14F-4D97-AF65-F5344CB8AC3E}">
        <p14:creationId xmlns:p14="http://schemas.microsoft.com/office/powerpoint/2010/main" val="328596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003069"/>
          </a:xfrm>
        </p:spPr>
        <p:txBody>
          <a:bodyPr/>
          <a:lstStyle/>
          <a:p>
            <a:r>
              <a:rPr lang="zh-CN" altLang="en-US" b="1" dirty="0"/>
              <a:t>访问者模式的</a:t>
            </a:r>
            <a:r>
              <a:rPr lang="en-US" altLang="zh-CN" b="1" dirty="0"/>
              <a:t>UML</a:t>
            </a:r>
            <a:r>
              <a:rPr lang="zh-CN" altLang="en-US" b="1" dirty="0"/>
              <a:t>类</a:t>
            </a:r>
            <a:r>
              <a:rPr lang="zh-CN" altLang="en-US" b="1" dirty="0" smtClean="0"/>
              <a:t>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855" y="1612669"/>
            <a:ext cx="8249391" cy="4247804"/>
          </a:xfrm>
        </p:spPr>
      </p:pic>
    </p:spTree>
    <p:extLst>
      <p:ext uri="{BB962C8B-B14F-4D97-AF65-F5344CB8AC3E}">
        <p14:creationId xmlns:p14="http://schemas.microsoft.com/office/powerpoint/2010/main" val="67733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19942"/>
          </a:xfrm>
        </p:spPr>
        <p:txBody>
          <a:bodyPr/>
          <a:lstStyle/>
          <a:p>
            <a:r>
              <a:rPr lang="zh-CN" altLang="en-US" dirty="0" smtClean="0"/>
              <a:t>角色介绍：</a:t>
            </a:r>
            <a:endParaRPr lang="zh-CN" altLang="en-US" dirty="0"/>
          </a:p>
        </p:txBody>
      </p:sp>
      <p:sp>
        <p:nvSpPr>
          <p:cNvPr id="3" name="内容占位符 2"/>
          <p:cNvSpPr>
            <a:spLocks noGrp="1"/>
          </p:cNvSpPr>
          <p:nvPr>
            <p:ph idx="1"/>
          </p:nvPr>
        </p:nvSpPr>
        <p:spPr>
          <a:xfrm>
            <a:off x="677334" y="1529543"/>
            <a:ext cx="8596668" cy="4511820"/>
          </a:xfrm>
        </p:spPr>
        <p:txBody>
          <a:bodyPr/>
          <a:lstStyle/>
          <a:p>
            <a:r>
              <a:rPr lang="en-US" altLang="zh-CN" b="1" dirty="0"/>
              <a:t>Visitor</a:t>
            </a:r>
            <a:r>
              <a:rPr lang="zh-CN" altLang="en-US" b="1" dirty="0"/>
              <a:t>：</a:t>
            </a:r>
            <a:r>
              <a:rPr lang="zh-CN" altLang="en-US" dirty="0"/>
              <a:t>接口或者抽象类，定义了对每个 </a:t>
            </a:r>
            <a:r>
              <a:rPr lang="en-US" altLang="zh-CN" dirty="0"/>
              <a:t>Element </a:t>
            </a:r>
            <a:r>
              <a:rPr lang="zh-CN" altLang="en-US" dirty="0"/>
              <a:t>访问的行为，它的参数就是被访问的元素，它的方法个数理论上与元素的个数是一样的，因此，访问者模式要求元素的类型要稳定，如果经常添加、移除元素类，必然会导致频繁地修改 </a:t>
            </a:r>
            <a:r>
              <a:rPr lang="en-US" altLang="zh-CN" dirty="0"/>
              <a:t>Visitor </a:t>
            </a:r>
            <a:r>
              <a:rPr lang="zh-CN" altLang="en-US" dirty="0"/>
              <a:t>接口，如果出现这种情况，则说明不适合使用访问者模式</a:t>
            </a:r>
            <a:r>
              <a:rPr lang="zh-CN" altLang="en-US" dirty="0" smtClean="0"/>
              <a:t>。</a:t>
            </a:r>
            <a:endParaRPr lang="en-US" altLang="zh-CN" dirty="0" smtClean="0"/>
          </a:p>
          <a:p>
            <a:r>
              <a:rPr lang="en-US" altLang="zh-CN" b="1" dirty="0" err="1"/>
              <a:t>ConcreteVisitor</a:t>
            </a:r>
            <a:r>
              <a:rPr lang="zh-CN" altLang="en-US" b="1" dirty="0"/>
              <a:t>：</a:t>
            </a:r>
            <a:r>
              <a:rPr lang="zh-CN" altLang="en-US" dirty="0"/>
              <a:t>具体的访问者，它需要给出对每一个元素类访问时所产生的具体行为。</a:t>
            </a:r>
          </a:p>
          <a:p>
            <a:r>
              <a:rPr lang="en-US" altLang="zh-CN" b="1" dirty="0"/>
              <a:t>Element</a:t>
            </a:r>
            <a:r>
              <a:rPr lang="zh-CN" altLang="en-US" b="1" dirty="0"/>
              <a:t>：</a:t>
            </a:r>
            <a:r>
              <a:rPr lang="zh-CN" altLang="en-US" dirty="0"/>
              <a:t>元素接口或者抽象类，它定义了一个接受访问者（</a:t>
            </a:r>
            <a:r>
              <a:rPr lang="en-US" altLang="zh-CN" dirty="0"/>
              <a:t>accept</a:t>
            </a:r>
            <a:r>
              <a:rPr lang="zh-CN" altLang="en-US" dirty="0"/>
              <a:t>）的方法，其意义是指每一个元素都要可以被访问者访问。</a:t>
            </a:r>
          </a:p>
          <a:p>
            <a:r>
              <a:rPr lang="en-US" altLang="zh-CN" b="1" dirty="0" err="1"/>
              <a:t>ElementA</a:t>
            </a:r>
            <a:r>
              <a:rPr lang="zh-CN" altLang="en-US" b="1" dirty="0"/>
              <a:t>、</a:t>
            </a:r>
            <a:r>
              <a:rPr lang="en-US" altLang="zh-CN" b="1" dirty="0" err="1"/>
              <a:t>ElementB</a:t>
            </a:r>
            <a:r>
              <a:rPr lang="zh-CN" altLang="en-US" b="1" dirty="0"/>
              <a:t>：</a:t>
            </a:r>
            <a:r>
              <a:rPr lang="zh-CN" altLang="en-US" dirty="0"/>
              <a:t>具体的元素类，它提供接受访问的具体实现，而这个具体的实现，通常情况下是使用访问者提供的访问该元素类的方法。</a:t>
            </a:r>
          </a:p>
          <a:p>
            <a:r>
              <a:rPr lang="en-US" altLang="zh-CN" b="1" dirty="0" err="1"/>
              <a:t>ObjectStructure</a:t>
            </a:r>
            <a:r>
              <a:rPr lang="zh-CN" altLang="en-US" b="1" dirty="0"/>
              <a:t>：</a:t>
            </a:r>
            <a:r>
              <a:rPr lang="zh-CN" altLang="en-US" dirty="0"/>
              <a:t>定义当中所提到的对象结构，对象结构是一个抽象表述，它内部管理了元素集合，并且可以迭代这些元素提供访问者访问。</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543214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066800"/>
            <a:ext cx="8596668" cy="994756"/>
          </a:xfrm>
        </p:spPr>
        <p:txBody>
          <a:bodyPr/>
          <a:lstStyle/>
          <a:p>
            <a:r>
              <a:rPr lang="zh-CN" altLang="en-US" dirty="0" smtClean="0"/>
              <a:t>案例：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smtClean="0"/>
              <a:t>	</a:t>
            </a:r>
            <a:r>
              <a:rPr lang="zh-CN" altLang="en-US" sz="2800" dirty="0" smtClean="0"/>
              <a:t>年底</a:t>
            </a:r>
            <a:r>
              <a:rPr lang="zh-CN" altLang="en-US" sz="2800" dirty="0"/>
              <a:t>，</a:t>
            </a:r>
            <a:r>
              <a:rPr lang="en-US" altLang="zh-CN" sz="2800" dirty="0"/>
              <a:t>CEO</a:t>
            </a:r>
            <a:r>
              <a:rPr lang="zh-CN" altLang="en-US" sz="2800" dirty="0"/>
              <a:t>和</a:t>
            </a:r>
            <a:r>
              <a:rPr lang="en-US" altLang="zh-CN" sz="2800" dirty="0"/>
              <a:t>CTO</a:t>
            </a:r>
            <a:r>
              <a:rPr lang="zh-CN" altLang="en-US" sz="2800" dirty="0"/>
              <a:t>开始评定员工一年的工作绩效，员工分为工程师和经理，</a:t>
            </a:r>
            <a:r>
              <a:rPr lang="en-US" altLang="zh-CN" sz="2800" dirty="0"/>
              <a:t>CTO</a:t>
            </a:r>
            <a:r>
              <a:rPr lang="zh-CN" altLang="en-US" sz="2800" dirty="0"/>
              <a:t>关注工程师的代码量、经理的新产品数量；</a:t>
            </a:r>
            <a:r>
              <a:rPr lang="en-US" altLang="zh-CN" sz="2800" dirty="0"/>
              <a:t>CEO</a:t>
            </a:r>
            <a:r>
              <a:rPr lang="zh-CN" altLang="en-US" sz="2800" dirty="0"/>
              <a:t>关注的是工程师的</a:t>
            </a:r>
            <a:r>
              <a:rPr lang="en-US" altLang="zh-CN" sz="2800" dirty="0"/>
              <a:t>KPI</a:t>
            </a:r>
            <a:r>
              <a:rPr lang="zh-CN" altLang="en-US" sz="2800" dirty="0"/>
              <a:t>和经理的</a:t>
            </a:r>
            <a:r>
              <a:rPr lang="en-US" altLang="zh-CN" sz="2800" dirty="0"/>
              <a:t>KPI</a:t>
            </a:r>
            <a:r>
              <a:rPr lang="zh-CN" altLang="en-US" sz="2800" dirty="0"/>
              <a:t>以及新产品数量。</a:t>
            </a:r>
            <a:br>
              <a:rPr lang="zh-CN" altLang="en-US" sz="2800" dirty="0"/>
            </a:br>
            <a:r>
              <a:rPr lang="en-US" altLang="zh-CN" sz="2800" dirty="0" smtClean="0"/>
              <a:t>	</a:t>
            </a:r>
            <a:r>
              <a:rPr lang="zh-CN" altLang="en-US" sz="2800" dirty="0" smtClean="0"/>
              <a:t>由于</a:t>
            </a:r>
            <a:r>
              <a:rPr lang="en-US" altLang="zh-CN" sz="2800" dirty="0"/>
              <a:t>CEO</a:t>
            </a:r>
            <a:r>
              <a:rPr lang="zh-CN" altLang="en-US" sz="2800" dirty="0"/>
              <a:t>和</a:t>
            </a:r>
            <a:r>
              <a:rPr lang="en-US" altLang="zh-CN" sz="2800" dirty="0"/>
              <a:t>CTO</a:t>
            </a:r>
            <a:r>
              <a:rPr lang="zh-CN" altLang="en-US" sz="2800" dirty="0"/>
              <a:t>对于不同员工的关注点是不一样的，这就需要对不同员工类型进行不同的处理。访问者模式此时可以派上用场了</a:t>
            </a:r>
            <a:r>
              <a:rPr lang="zh-CN" altLang="en-US" sz="2800" dirty="0" smtClean="0"/>
              <a:t>。</a:t>
            </a:r>
            <a:endParaRPr lang="zh-CN" altLang="en-US" sz="2800" dirty="0"/>
          </a:p>
        </p:txBody>
      </p:sp>
    </p:spTree>
    <p:extLst>
      <p:ext uri="{BB962C8B-B14F-4D97-AF65-F5344CB8AC3E}">
        <p14:creationId xmlns:p14="http://schemas.microsoft.com/office/powerpoint/2010/main" val="1713815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4" y="609600"/>
            <a:ext cx="8596668" cy="878378"/>
          </a:xfrm>
        </p:spPr>
        <p:txBody>
          <a:bodyPr/>
          <a:lstStyle/>
          <a:p>
            <a:r>
              <a:rPr lang="zh-CN" altLang="en-US" dirty="0" smtClean="0"/>
              <a:t>总结：</a:t>
            </a:r>
            <a:endParaRPr lang="zh-CN" altLang="en-US" dirty="0"/>
          </a:p>
        </p:txBody>
      </p:sp>
      <p:sp>
        <p:nvSpPr>
          <p:cNvPr id="3" name="内容占位符 2"/>
          <p:cNvSpPr>
            <a:spLocks noGrp="1"/>
          </p:cNvSpPr>
          <p:nvPr>
            <p:ph idx="1"/>
          </p:nvPr>
        </p:nvSpPr>
        <p:spPr>
          <a:xfrm>
            <a:off x="677334" y="1670859"/>
            <a:ext cx="8596668" cy="4370504"/>
          </a:xfrm>
        </p:spPr>
        <p:txBody>
          <a:bodyPr>
            <a:normAutofit fontScale="92500" lnSpcReduction="10000"/>
          </a:bodyPr>
          <a:lstStyle/>
          <a:p>
            <a:r>
              <a:rPr lang="zh-CN" altLang="en-US" sz="2400" dirty="0"/>
              <a:t>在上述示例中，</a:t>
            </a:r>
            <a:r>
              <a:rPr lang="en-US" altLang="zh-CN" sz="2400" dirty="0"/>
              <a:t>Staff </a:t>
            </a:r>
            <a:r>
              <a:rPr lang="zh-CN" altLang="en-US" sz="2400" dirty="0"/>
              <a:t>扮演了 </a:t>
            </a:r>
            <a:r>
              <a:rPr lang="en-US" altLang="zh-CN" sz="2400" dirty="0"/>
              <a:t>Element </a:t>
            </a:r>
            <a:r>
              <a:rPr lang="zh-CN" altLang="en-US" sz="2400" dirty="0"/>
              <a:t>角色，而 </a:t>
            </a:r>
            <a:r>
              <a:rPr lang="en-US" altLang="zh-CN" sz="2400" dirty="0"/>
              <a:t>Engineer </a:t>
            </a:r>
            <a:r>
              <a:rPr lang="zh-CN" altLang="en-US" sz="2400" dirty="0"/>
              <a:t>和 </a:t>
            </a:r>
            <a:r>
              <a:rPr lang="en-US" altLang="zh-CN" sz="2400" dirty="0"/>
              <a:t>Manager </a:t>
            </a:r>
            <a:r>
              <a:rPr lang="zh-CN" altLang="en-US" sz="2400" dirty="0"/>
              <a:t>都是 </a:t>
            </a:r>
            <a:r>
              <a:rPr lang="en-US" altLang="zh-CN" sz="2400" dirty="0" err="1"/>
              <a:t>ConcreteElement</a:t>
            </a:r>
            <a:r>
              <a:rPr lang="zh-CN" altLang="en-US" sz="2400" dirty="0"/>
              <a:t>；</a:t>
            </a:r>
            <a:r>
              <a:rPr lang="en-US" altLang="zh-CN" sz="2400" dirty="0" err="1"/>
              <a:t>CEOVisitor</a:t>
            </a:r>
            <a:r>
              <a:rPr lang="en-US" altLang="zh-CN" sz="2400" dirty="0"/>
              <a:t> </a:t>
            </a:r>
            <a:r>
              <a:rPr lang="zh-CN" altLang="en-US" sz="2400" dirty="0"/>
              <a:t>和 </a:t>
            </a:r>
            <a:r>
              <a:rPr lang="en-US" altLang="zh-CN" sz="2400" dirty="0" err="1"/>
              <a:t>CTOVisitor</a:t>
            </a:r>
            <a:r>
              <a:rPr lang="en-US" altLang="zh-CN" sz="2400" dirty="0"/>
              <a:t> </a:t>
            </a:r>
            <a:r>
              <a:rPr lang="zh-CN" altLang="en-US" sz="2400" dirty="0"/>
              <a:t>都是具体的 </a:t>
            </a:r>
            <a:r>
              <a:rPr lang="en-US" altLang="zh-CN" sz="2400" dirty="0"/>
              <a:t>Visitor </a:t>
            </a:r>
            <a:r>
              <a:rPr lang="zh-CN" altLang="en-US" sz="2400" dirty="0"/>
              <a:t>对象；而 </a:t>
            </a:r>
            <a:r>
              <a:rPr lang="en-US" altLang="zh-CN" sz="2400" dirty="0" err="1"/>
              <a:t>BusinessReport</a:t>
            </a:r>
            <a:r>
              <a:rPr lang="en-US" altLang="zh-CN" sz="2400" dirty="0"/>
              <a:t> </a:t>
            </a:r>
            <a:r>
              <a:rPr lang="zh-CN" altLang="en-US" sz="2400" dirty="0"/>
              <a:t>就是 </a:t>
            </a:r>
            <a:r>
              <a:rPr lang="en-US" altLang="zh-CN" sz="2400" dirty="0" err="1"/>
              <a:t>ObjectStructure</a:t>
            </a:r>
            <a:r>
              <a:rPr lang="zh-CN" altLang="en-US" sz="2400" dirty="0"/>
              <a:t>；</a:t>
            </a:r>
            <a:r>
              <a:rPr lang="en-US" altLang="zh-CN" sz="2400" dirty="0"/>
              <a:t>Client</a:t>
            </a:r>
            <a:r>
              <a:rPr lang="zh-CN" altLang="en-US" sz="2400" dirty="0"/>
              <a:t>就是客户端代码</a:t>
            </a:r>
            <a:r>
              <a:rPr lang="zh-CN" altLang="en-US" sz="2400" dirty="0" smtClean="0"/>
              <a:t>。</a:t>
            </a:r>
            <a:endParaRPr lang="en-US" altLang="zh-CN" sz="2400" dirty="0" smtClean="0"/>
          </a:p>
          <a:p>
            <a:r>
              <a:rPr lang="zh-CN" altLang="en-US" sz="2400" dirty="0" smtClean="0"/>
              <a:t>访问</a:t>
            </a:r>
            <a:r>
              <a:rPr lang="zh-CN" altLang="en-US" sz="2400" dirty="0"/>
              <a:t>者模式最大的优点就是增加访问者非常容易，我们从代码中可以看到，如果要增加一个访问者，只要新实现一个 </a:t>
            </a:r>
            <a:r>
              <a:rPr lang="en-US" altLang="zh-CN" sz="2400" dirty="0"/>
              <a:t>Visitor </a:t>
            </a:r>
            <a:r>
              <a:rPr lang="zh-CN" altLang="en-US" sz="2400" dirty="0"/>
              <a:t>接口的类，从而达到数据对象与数据操作相分离的效果。如果不实用访问者模式，而又不想对不同的元素进行不同的操作，那么必定需要使用 </a:t>
            </a:r>
            <a:r>
              <a:rPr lang="en-US" altLang="zh-CN" sz="2400" dirty="0"/>
              <a:t>if-else </a:t>
            </a:r>
            <a:r>
              <a:rPr lang="zh-CN" altLang="en-US" sz="2400" dirty="0"/>
              <a:t>和类型转换，这使得代码难以升级维护</a:t>
            </a:r>
            <a:r>
              <a:rPr lang="zh-CN" altLang="en-US" sz="2400" dirty="0" smtClean="0"/>
              <a:t>。</a:t>
            </a:r>
            <a:endParaRPr lang="en-US" altLang="zh-CN" sz="2400" dirty="0" smtClean="0"/>
          </a:p>
          <a:p>
            <a:r>
              <a:rPr lang="zh-CN" altLang="en-US" sz="2400" dirty="0"/>
              <a:t>我们要根据具体情况来评估是否适合使用访问者模式，例如，我们的对象结构是否足够稳定，是否需要经常定义新的操作，使用访问者模式是否能优化我们的代码，而不是使我们的代码变得更复杂。</a:t>
            </a:r>
          </a:p>
        </p:txBody>
      </p:sp>
    </p:spTree>
    <p:extLst>
      <p:ext uri="{BB962C8B-B14F-4D97-AF65-F5344CB8AC3E}">
        <p14:creationId xmlns:p14="http://schemas.microsoft.com/office/powerpoint/2010/main" val="320717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28255"/>
          </a:xfrm>
        </p:spPr>
        <p:txBody>
          <a:bodyPr/>
          <a:lstStyle/>
          <a:p>
            <a:r>
              <a:rPr lang="zh-CN" altLang="en-US" dirty="0" smtClean="0"/>
              <a:t>优点：</a:t>
            </a:r>
            <a:endParaRPr lang="zh-CN" altLang="en-US" dirty="0"/>
          </a:p>
        </p:txBody>
      </p:sp>
      <p:sp>
        <p:nvSpPr>
          <p:cNvPr id="3" name="内容占位符 2"/>
          <p:cNvSpPr>
            <a:spLocks noGrp="1"/>
          </p:cNvSpPr>
          <p:nvPr>
            <p:ph idx="1"/>
          </p:nvPr>
        </p:nvSpPr>
        <p:spPr>
          <a:xfrm>
            <a:off x="677334" y="1687485"/>
            <a:ext cx="8596668" cy="4353878"/>
          </a:xfrm>
        </p:spPr>
        <p:txBody>
          <a:bodyPr/>
          <a:lstStyle/>
          <a:p>
            <a:r>
              <a:rPr lang="zh-CN" altLang="en-US" sz="2400" b="1" dirty="0"/>
              <a:t>各角色职责分离，符合单一职责</a:t>
            </a:r>
            <a:r>
              <a:rPr lang="zh-CN" altLang="en-US" sz="2400" b="1" dirty="0" smtClean="0"/>
              <a:t>原则</a:t>
            </a:r>
            <a:endParaRPr lang="en-US" altLang="zh-CN" sz="2400" b="1" dirty="0"/>
          </a:p>
          <a:p>
            <a:pPr marL="0" indent="0">
              <a:buNone/>
            </a:pPr>
            <a:r>
              <a:rPr lang="en-US" altLang="zh-CN" dirty="0" smtClean="0"/>
              <a:t>	Visitor</a:t>
            </a:r>
            <a:r>
              <a:rPr lang="zh-CN" altLang="en-US" dirty="0"/>
              <a:t>、</a:t>
            </a:r>
            <a:r>
              <a:rPr lang="en-US" altLang="zh-CN" dirty="0" err="1"/>
              <a:t>ConcreteVisitor</a:t>
            </a:r>
            <a:r>
              <a:rPr lang="zh-CN" altLang="en-US" dirty="0"/>
              <a:t>、</a:t>
            </a:r>
            <a:r>
              <a:rPr lang="en-US" altLang="zh-CN" dirty="0"/>
              <a:t>Element </a:t>
            </a:r>
            <a:r>
              <a:rPr lang="zh-CN" altLang="en-US" dirty="0"/>
              <a:t>、</a:t>
            </a:r>
            <a:r>
              <a:rPr lang="en-US" altLang="zh-CN" dirty="0" err="1"/>
              <a:t>ObjectStructure</a:t>
            </a:r>
            <a:r>
              <a:rPr lang="zh-CN" altLang="en-US" dirty="0"/>
              <a:t>，职责单一，各司其责</a:t>
            </a:r>
            <a:r>
              <a:rPr lang="zh-CN" altLang="en-US" dirty="0" smtClean="0"/>
              <a:t>。</a:t>
            </a:r>
            <a:endParaRPr lang="en-US" altLang="zh-CN" dirty="0" smtClean="0"/>
          </a:p>
          <a:p>
            <a:r>
              <a:rPr lang="zh-CN" altLang="en-US" sz="2400" b="1" dirty="0"/>
              <a:t>具有优秀的</a:t>
            </a:r>
            <a:r>
              <a:rPr lang="zh-CN" altLang="en-US" sz="2400" b="1" dirty="0" smtClean="0"/>
              <a:t>扩展性</a:t>
            </a:r>
            <a:endParaRPr lang="en-US" altLang="zh-CN" sz="2400" b="1" dirty="0" smtClean="0"/>
          </a:p>
          <a:p>
            <a:pPr marL="0" indent="0">
              <a:buNone/>
            </a:pPr>
            <a:r>
              <a:rPr lang="en-US" altLang="zh-CN" dirty="0" smtClean="0"/>
              <a:t>	</a:t>
            </a:r>
            <a:r>
              <a:rPr lang="zh-CN" altLang="en-US" dirty="0" smtClean="0"/>
              <a:t>如果</a:t>
            </a:r>
            <a:r>
              <a:rPr lang="zh-CN" altLang="en-US" dirty="0"/>
              <a:t>需要增加新的访问者，增加实现类 </a:t>
            </a:r>
            <a:r>
              <a:rPr lang="en-US" altLang="zh-CN" dirty="0" err="1"/>
              <a:t>ConcreteVisitor</a:t>
            </a:r>
            <a:r>
              <a:rPr lang="en-US" altLang="zh-CN" dirty="0"/>
              <a:t> </a:t>
            </a:r>
            <a:r>
              <a:rPr lang="zh-CN" altLang="en-US" dirty="0"/>
              <a:t>就可以快速</a:t>
            </a:r>
            <a:r>
              <a:rPr lang="zh-CN" altLang="en-US" dirty="0" smtClean="0"/>
              <a:t>扩展</a:t>
            </a:r>
            <a:endParaRPr lang="en-US" altLang="zh-CN" dirty="0" smtClean="0"/>
          </a:p>
          <a:p>
            <a:r>
              <a:rPr lang="zh-CN" altLang="en-US" sz="2400" b="1" dirty="0"/>
              <a:t>使得数据结构和作用于结构上的操作解耦，使得操作集合可以独立</a:t>
            </a:r>
            <a:r>
              <a:rPr lang="zh-CN" altLang="en-US" sz="2400" b="1" dirty="0" smtClean="0"/>
              <a:t>变化</a:t>
            </a:r>
            <a:endParaRPr lang="en-US" altLang="zh-CN" sz="2400" b="1" dirty="0" smtClean="0"/>
          </a:p>
          <a:p>
            <a:pPr marL="0" indent="0">
              <a:buNone/>
            </a:pPr>
            <a:r>
              <a:rPr lang="en-US" altLang="zh-CN" dirty="0" smtClean="0"/>
              <a:t>	</a:t>
            </a:r>
            <a:r>
              <a:rPr lang="zh-CN" altLang="en-US" dirty="0" smtClean="0"/>
              <a:t>员工</a:t>
            </a:r>
            <a:r>
              <a:rPr lang="zh-CN" altLang="en-US" dirty="0"/>
              <a:t>属性（数据结构）和</a:t>
            </a:r>
            <a:r>
              <a:rPr lang="en-US" altLang="zh-CN" dirty="0"/>
              <a:t>CEO</a:t>
            </a:r>
            <a:r>
              <a:rPr lang="zh-CN" altLang="en-US" dirty="0"/>
              <a:t>、</a:t>
            </a:r>
            <a:r>
              <a:rPr lang="en-US" altLang="zh-CN" dirty="0"/>
              <a:t>CTO</a:t>
            </a:r>
            <a:r>
              <a:rPr lang="zh-CN" altLang="en-US" dirty="0"/>
              <a:t>访问者（数据操作）的解耦</a:t>
            </a:r>
            <a:r>
              <a:rPr lang="zh-CN" altLang="en-US" dirty="0" smtClean="0"/>
              <a:t>。</a:t>
            </a:r>
            <a:endParaRPr lang="en-US" altLang="zh-CN" dirty="0" smtClean="0"/>
          </a:p>
          <a:p>
            <a:r>
              <a:rPr lang="zh-CN" altLang="en-US" sz="2400" b="1" dirty="0" smtClean="0"/>
              <a:t>灵活性</a:t>
            </a:r>
            <a:endParaRPr lang="zh-CN" altLang="en-US" sz="2400" dirty="0"/>
          </a:p>
        </p:txBody>
      </p:sp>
    </p:spTree>
    <p:extLst>
      <p:ext uri="{BB962C8B-B14F-4D97-AF65-F5344CB8AC3E}">
        <p14:creationId xmlns:p14="http://schemas.microsoft.com/office/powerpoint/2010/main" val="3473208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a:t>
            </a:r>
            <a:endParaRPr lang="zh-CN" altLang="en-US" dirty="0"/>
          </a:p>
        </p:txBody>
      </p:sp>
      <p:sp>
        <p:nvSpPr>
          <p:cNvPr id="3" name="内容占位符 2"/>
          <p:cNvSpPr>
            <a:spLocks noGrp="1"/>
          </p:cNvSpPr>
          <p:nvPr>
            <p:ph idx="1"/>
          </p:nvPr>
        </p:nvSpPr>
        <p:spPr/>
        <p:txBody>
          <a:bodyPr/>
          <a:lstStyle/>
          <a:p>
            <a:r>
              <a:rPr lang="zh-CN" altLang="en-US" sz="2400" b="1" dirty="0"/>
              <a:t>具体元素对访问者公布细节，违反了迪米特</a:t>
            </a:r>
            <a:r>
              <a:rPr lang="zh-CN" altLang="en-US" sz="2400" b="1" dirty="0" smtClean="0"/>
              <a:t>原则</a:t>
            </a:r>
            <a:endParaRPr lang="en-US" altLang="zh-CN" sz="2400" b="1" dirty="0" smtClean="0"/>
          </a:p>
          <a:p>
            <a:pPr marL="0" indent="0">
              <a:buNone/>
            </a:pPr>
            <a:r>
              <a:rPr lang="en-US" altLang="zh-CN" dirty="0" smtClean="0"/>
              <a:t>	CEO</a:t>
            </a:r>
            <a:r>
              <a:rPr lang="zh-CN" altLang="en-US" dirty="0"/>
              <a:t>、</a:t>
            </a:r>
            <a:r>
              <a:rPr lang="en-US" altLang="zh-CN" dirty="0"/>
              <a:t>CTO</a:t>
            </a:r>
            <a:r>
              <a:rPr lang="zh-CN" altLang="en-US" dirty="0"/>
              <a:t>需要调用具体员工的</a:t>
            </a:r>
            <a:r>
              <a:rPr lang="zh-CN" altLang="en-US" dirty="0" smtClean="0"/>
              <a:t>方法</a:t>
            </a:r>
            <a:endParaRPr lang="en-US" altLang="zh-CN" dirty="0" smtClean="0"/>
          </a:p>
          <a:p>
            <a:r>
              <a:rPr lang="zh-CN" altLang="en-US" sz="2400" b="1" dirty="0"/>
              <a:t>具体元素变更时导致修改成本</a:t>
            </a:r>
            <a:r>
              <a:rPr lang="zh-CN" altLang="en-US" sz="2400" b="1" dirty="0" smtClean="0"/>
              <a:t>大</a:t>
            </a:r>
            <a:endParaRPr lang="en-US" altLang="zh-CN" sz="2400" b="1" dirty="0" smtClean="0"/>
          </a:p>
          <a:p>
            <a:pPr marL="0" indent="0">
              <a:buNone/>
            </a:pPr>
            <a:r>
              <a:rPr lang="en-US" altLang="zh-CN" dirty="0" smtClean="0"/>
              <a:t>	</a:t>
            </a:r>
            <a:r>
              <a:rPr lang="zh-CN" altLang="en-US" dirty="0" smtClean="0"/>
              <a:t>变更</a:t>
            </a:r>
            <a:r>
              <a:rPr lang="zh-CN" altLang="en-US" dirty="0"/>
              <a:t>员工属性时，多个访问者都要修改</a:t>
            </a:r>
            <a:r>
              <a:rPr lang="zh-CN" altLang="en-US" dirty="0" smtClean="0"/>
              <a:t>。</a:t>
            </a:r>
            <a:endParaRPr lang="en-US" altLang="zh-CN" dirty="0" smtClean="0"/>
          </a:p>
          <a:p>
            <a:r>
              <a:rPr lang="zh-CN" altLang="en-US" sz="2400" b="1" dirty="0"/>
              <a:t>违反了依赖倒置原则，为了达到“区别对待”而依赖了具体类，没有以来</a:t>
            </a:r>
            <a:r>
              <a:rPr lang="zh-CN" altLang="en-US" sz="2400" b="1" dirty="0" smtClean="0"/>
              <a:t>抽象</a:t>
            </a:r>
            <a:endParaRPr lang="en-US" altLang="zh-CN" sz="2400" b="1" dirty="0" smtClean="0"/>
          </a:p>
          <a:p>
            <a:pPr marL="0" indent="0">
              <a:buNone/>
            </a:pPr>
            <a:r>
              <a:rPr lang="en-US" altLang="zh-CN" dirty="0" smtClean="0"/>
              <a:t>	</a:t>
            </a:r>
            <a:r>
              <a:rPr lang="zh-CN" altLang="en-US" dirty="0" smtClean="0"/>
              <a:t>访问</a:t>
            </a:r>
            <a:r>
              <a:rPr lang="zh-CN" altLang="en-US" dirty="0"/>
              <a:t>者 </a:t>
            </a:r>
            <a:r>
              <a:rPr lang="en-US" altLang="zh-CN" dirty="0"/>
              <a:t>visit </a:t>
            </a:r>
            <a:r>
              <a:rPr lang="zh-CN" altLang="en-US" dirty="0"/>
              <a:t>方法中，依赖了具体员工的具体方法</a:t>
            </a:r>
          </a:p>
        </p:txBody>
      </p:sp>
    </p:spTree>
    <p:extLst>
      <p:ext uri="{BB962C8B-B14F-4D97-AF65-F5344CB8AC3E}">
        <p14:creationId xmlns:p14="http://schemas.microsoft.com/office/powerpoint/2010/main" val="3827870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660</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方正姚体</vt:lpstr>
      <vt:lpstr>华文新魏</vt:lpstr>
      <vt:lpstr>Arial</vt:lpstr>
      <vt:lpstr>Trebuchet MS</vt:lpstr>
      <vt:lpstr>Wingdings 3</vt:lpstr>
      <vt:lpstr>平面</vt:lpstr>
      <vt:lpstr>访问者模式 </vt:lpstr>
      <vt:lpstr>定义：</vt:lpstr>
      <vt:lpstr>使用场景：</vt:lpstr>
      <vt:lpstr>访问者模式的UML类图</vt:lpstr>
      <vt:lpstr>角色介绍：</vt:lpstr>
      <vt:lpstr>案例：</vt:lpstr>
      <vt:lpstr>总结：</vt:lpstr>
      <vt:lpstr>优点：</vt:lpstr>
      <vt:lpstr>缺点：</vt:lpstr>
      <vt:lpstr>设计模式的六大原则</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访问者模式 </dc:title>
  <dc:creator>Administrator</dc:creator>
  <cp:lastModifiedBy>Administrator</cp:lastModifiedBy>
  <cp:revision>7</cp:revision>
  <dcterms:created xsi:type="dcterms:W3CDTF">2020-10-29T11:52:47Z</dcterms:created>
  <dcterms:modified xsi:type="dcterms:W3CDTF">2020-12-04T05:42:16Z</dcterms:modified>
</cp:coreProperties>
</file>