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572" r:id="rId2"/>
    <p:sldId id="606" r:id="rId3"/>
    <p:sldId id="607" r:id="rId4"/>
    <p:sldId id="575" r:id="rId5"/>
    <p:sldId id="630" r:id="rId6"/>
    <p:sldId id="608" r:id="rId7"/>
    <p:sldId id="628" r:id="rId8"/>
    <p:sldId id="629" r:id="rId9"/>
    <p:sldId id="631" r:id="rId10"/>
    <p:sldId id="633" r:id="rId11"/>
    <p:sldId id="634" r:id="rId12"/>
    <p:sldId id="62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 userDrawn="1">
          <p15:clr>
            <a:srgbClr val="A4A3A4"/>
          </p15:clr>
        </p15:guide>
        <p15:guide id="2" pos="19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D1CF"/>
    <a:srgbClr val="7787A0"/>
    <a:srgbClr val="A0B0BF"/>
    <a:srgbClr val="C9D2E1"/>
    <a:srgbClr val="CACEC8"/>
    <a:srgbClr val="E7E9E6"/>
    <a:srgbClr val="E8CDC8"/>
    <a:srgbClr val="F7E9E0"/>
    <a:srgbClr val="EFB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314" autoAdjust="0"/>
  </p:normalViewPr>
  <p:slideViewPr>
    <p:cSldViewPr snapToGrid="0" showGuides="1">
      <p:cViewPr varScale="1">
        <p:scale>
          <a:sx n="106" d="100"/>
          <a:sy n="106" d="100"/>
        </p:scale>
        <p:origin x="557" y="67"/>
      </p:cViewPr>
      <p:guideLst>
        <p:guide orient="horz" pos="3185"/>
        <p:guide pos="19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DFCB8-7EF4-48C1-8984-7222E239D7EE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BA41-6BA2-47AC-9C1D-5ECEA0A6E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8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6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2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6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8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CEC7B23B-B44A-4D4E-A644-28D31D5D46BB}"/>
              </a:ext>
            </a:extLst>
          </p:cNvPr>
          <p:cNvSpPr/>
          <p:nvPr userDrawn="1"/>
        </p:nvSpPr>
        <p:spPr>
          <a:xfrm>
            <a:off x="8304710" y="-357181"/>
            <a:ext cx="1678580" cy="1678580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293F68-4482-4AE8-8897-B0B37B77D924}"/>
              </a:ext>
            </a:extLst>
          </p:cNvPr>
          <p:cNvSpPr/>
          <p:nvPr userDrawn="1"/>
        </p:nvSpPr>
        <p:spPr>
          <a:xfrm>
            <a:off x="7912656" y="4169092"/>
            <a:ext cx="1493964" cy="1493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F7673C-FB86-43AA-81E0-D949F3958232}"/>
              </a:ext>
            </a:extLst>
          </p:cNvPr>
          <p:cNvSpPr/>
          <p:nvPr userDrawn="1"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9C0F4F-B302-472B-B5DE-CCDCE34EBC56}"/>
              </a:ext>
            </a:extLst>
          </p:cNvPr>
          <p:cNvSpPr/>
          <p:nvPr userDrawn="1"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AF156A-C79C-43C7-9BD7-206D9A6343F8}"/>
              </a:ext>
            </a:extLst>
          </p:cNvPr>
          <p:cNvSpPr/>
          <p:nvPr userDrawn="1"/>
        </p:nvSpPr>
        <p:spPr>
          <a:xfrm>
            <a:off x="7447494" y="4482353"/>
            <a:ext cx="271986" cy="2719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82C517-038D-44CE-BFA8-87E38C853F9C}"/>
              </a:ext>
            </a:extLst>
          </p:cNvPr>
          <p:cNvSpPr/>
          <p:nvPr userDrawn="1"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CEC7B23B-B44A-4D4E-A644-28D31D5D46BB}"/>
              </a:ext>
            </a:extLst>
          </p:cNvPr>
          <p:cNvSpPr/>
          <p:nvPr userDrawn="1"/>
        </p:nvSpPr>
        <p:spPr>
          <a:xfrm>
            <a:off x="8304710" y="-357181"/>
            <a:ext cx="1678580" cy="1678580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293F68-4482-4AE8-8897-B0B37B77D924}"/>
              </a:ext>
            </a:extLst>
          </p:cNvPr>
          <p:cNvSpPr/>
          <p:nvPr userDrawn="1"/>
        </p:nvSpPr>
        <p:spPr>
          <a:xfrm>
            <a:off x="7912656" y="4169092"/>
            <a:ext cx="1493964" cy="1493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F7673C-FB86-43AA-81E0-D949F3958232}"/>
              </a:ext>
            </a:extLst>
          </p:cNvPr>
          <p:cNvSpPr/>
          <p:nvPr userDrawn="1"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9C0F4F-B302-472B-B5DE-CCDCE34EBC56}"/>
              </a:ext>
            </a:extLst>
          </p:cNvPr>
          <p:cNvSpPr/>
          <p:nvPr userDrawn="1"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AF156A-C79C-43C7-9BD7-206D9A6343F8}"/>
              </a:ext>
            </a:extLst>
          </p:cNvPr>
          <p:cNvSpPr/>
          <p:nvPr userDrawn="1"/>
        </p:nvSpPr>
        <p:spPr>
          <a:xfrm>
            <a:off x="7465500" y="4500359"/>
            <a:ext cx="253980" cy="253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82C517-038D-44CE-BFA8-87E38C853F9C}"/>
              </a:ext>
            </a:extLst>
          </p:cNvPr>
          <p:cNvSpPr/>
          <p:nvPr userDrawn="1"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2E1F09-DABE-4D83-A100-A552D52222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9863" y="1344453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F8F646-4157-4404-9E5E-AAF2295AC7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31630" y="3106775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AC950B8-B3C5-402C-9B9D-328BF4B8E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56657" y="1344453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A555D14-229C-4EC0-83EA-5BBD96CFB1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75165" y="3106774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00925B-250B-4449-8AAE-AE537938FEE4}"/>
              </a:ext>
            </a:extLst>
          </p:cNvPr>
          <p:cNvSpPr/>
          <p:nvPr userDrawn="1"/>
        </p:nvSpPr>
        <p:spPr>
          <a:xfrm>
            <a:off x="1009863" y="3107235"/>
            <a:ext cx="1678581" cy="168505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EA9DE3-263F-42E6-BD0D-E6374BB73CC2}"/>
              </a:ext>
            </a:extLst>
          </p:cNvPr>
          <p:cNvSpPr/>
          <p:nvPr userDrawn="1"/>
        </p:nvSpPr>
        <p:spPr>
          <a:xfrm>
            <a:off x="2833260" y="1341448"/>
            <a:ext cx="1678581" cy="1685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F38442-FC4F-4801-8EFE-5E720C8CA490}"/>
              </a:ext>
            </a:extLst>
          </p:cNvPr>
          <p:cNvSpPr/>
          <p:nvPr userDrawn="1"/>
        </p:nvSpPr>
        <p:spPr>
          <a:xfrm>
            <a:off x="4653397" y="3107235"/>
            <a:ext cx="1678581" cy="16850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81858B-517F-4AEB-AFA4-A1366039FAB1}"/>
              </a:ext>
            </a:extLst>
          </p:cNvPr>
          <p:cNvSpPr/>
          <p:nvPr userDrawn="1"/>
        </p:nvSpPr>
        <p:spPr>
          <a:xfrm>
            <a:off x="6480055" y="1337983"/>
            <a:ext cx="1678581" cy="16850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4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033456" y="47746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2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4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矩形 7">
            <a:extLst>
              <a:ext uri="{FF2B5EF4-FFF2-40B4-BE49-F238E27FC236}">
                <a16:creationId xmlns:a16="http://schemas.microsoft.com/office/drawing/2014/main" id="{541FEF50-7606-4F9E-B334-82F431569C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104" y="1900254"/>
            <a:ext cx="4689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zh-TW" altLang="en-US" sz="4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時尚美妝網購</a:t>
            </a:r>
            <a:r>
              <a:rPr lang="en-US" altLang="zh-TW" sz="4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endParaRPr lang="zh-CN" altLang="en-US" sz="4400" kern="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DC94610-56EA-4030-98C2-04954DE5835F}"/>
              </a:ext>
            </a:extLst>
          </p:cNvPr>
          <p:cNvSpPr/>
          <p:nvPr/>
        </p:nvSpPr>
        <p:spPr>
          <a:xfrm>
            <a:off x="985104" y="2635081"/>
            <a:ext cx="4859232" cy="790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TW" altLang="en-US" sz="105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第十六組</a:t>
            </a:r>
            <a:endParaRPr lang="en-US" altLang="zh-CN" sz="1050" kern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105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109590450 </a:t>
            </a:r>
            <a:r>
              <a:rPr lang="zh-TW" altLang="en-US" sz="105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張如儀</a:t>
            </a:r>
            <a:br>
              <a:rPr lang="en-US" altLang="zh-TW" sz="105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</a:br>
            <a:r>
              <a:rPr lang="en-US" altLang="zh-TW" sz="105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109590451</a:t>
            </a:r>
            <a:r>
              <a:rPr lang="zh-TW" altLang="en-US" sz="105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朱雨璇</a:t>
            </a:r>
            <a:endParaRPr lang="en-US" altLang="zh-CN" sz="1050" kern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PA_矩形 8">
            <a:extLst>
              <a:ext uri="{FF2B5EF4-FFF2-40B4-BE49-F238E27FC236}">
                <a16:creationId xmlns:a16="http://schemas.microsoft.com/office/drawing/2014/main" id="{4CA1C02D-3C42-4E75-B3F6-630C9E7F4E9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104" y="1561700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altLang="zh-CN" sz="1600" kern="0" dirty="0">
                <a:solidFill>
                  <a:schemeClr val="accent3"/>
                </a:solidFill>
                <a:cs typeface="+mn-ea"/>
                <a:sym typeface="+mn-lt"/>
              </a:rPr>
              <a:t>Android</a:t>
            </a:r>
            <a:r>
              <a:rPr lang="zh-TW" altLang="en-US" sz="1600" kern="0" dirty="0">
                <a:solidFill>
                  <a:schemeClr val="accent3"/>
                </a:solidFill>
                <a:cs typeface="+mn-ea"/>
                <a:sym typeface="+mn-lt"/>
              </a:rPr>
              <a:t> 應用程式開發期末專案</a:t>
            </a:r>
            <a:endParaRPr lang="en-US" altLang="zh-CN" sz="1600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9A1475E-80D9-4034-A648-2FD32E67928F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D026A-4B7E-4F23-8C2F-AA9D902F1D08}"/>
              </a:ext>
            </a:extLst>
          </p:cNvPr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66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D026A-4B7E-4F23-8C2F-AA9D902F1D08}"/>
              </a:ext>
            </a:extLst>
          </p:cNvPr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PA_矩形 7">
            <a:extLst>
              <a:ext uri="{FF2B5EF4-FFF2-40B4-BE49-F238E27FC236}">
                <a16:creationId xmlns:a16="http://schemas.microsoft.com/office/drawing/2014/main" id="{24400E0A-E249-4CA1-BF9E-F5ED58F274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104" y="2184326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09585">
              <a:defRPr/>
            </a:pPr>
            <a:r>
              <a:rPr kumimoji="1" lang="zh-TW" altLang="en-US" sz="4400" b="1" kern="0" dirty="0">
                <a:solidFill>
                  <a:schemeClr val="accent3"/>
                </a:solidFill>
                <a:cs typeface="+mn-ea"/>
                <a:sym typeface="+mn-lt"/>
              </a:rPr>
              <a:t>實際展示</a:t>
            </a:r>
            <a:endParaRPr kumimoji="1" lang="zh-CN" altLang="en-US" sz="44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9" name="PA_矩形 8">
            <a:extLst>
              <a:ext uri="{FF2B5EF4-FFF2-40B4-BE49-F238E27FC236}">
                <a16:creationId xmlns:a16="http://schemas.microsoft.com/office/drawing/2014/main" id="{72935742-0745-49EF-ADCC-66026EB2AC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01539" y="1912416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defRPr/>
            </a:pPr>
            <a:r>
              <a:rPr kumimoji="1" lang="en-US" altLang="zh-TW" sz="16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</a:t>
            </a:r>
            <a:r>
              <a:rPr kumimoji="1"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emo video clip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4F456F-DB9C-489B-A2B0-4E5442115137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11692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>
            <a:extLst>
              <a:ext uri="{FF2B5EF4-FFF2-40B4-BE49-F238E27FC236}">
                <a16:creationId xmlns:a16="http://schemas.microsoft.com/office/drawing/2014/main" id="{476CA067-F725-4B5E-9154-5B3EE9F99C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50726" y="323758"/>
            <a:ext cx="2442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zh-TW" altLang="en-US" sz="2400" b="1" kern="0" dirty="0">
                <a:solidFill>
                  <a:srgbClr val="7787A0"/>
                </a:solidFill>
                <a:cs typeface="+mn-ea"/>
                <a:sym typeface="+mn-lt"/>
              </a:rPr>
              <a:t>實際展示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609AE12-6D7B-4378-A917-1FF388DAF128}"/>
              </a:ext>
            </a:extLst>
          </p:cNvPr>
          <p:cNvCxnSpPr>
            <a:cxnSpLocks/>
          </p:cNvCxnSpPr>
          <p:nvPr/>
        </p:nvCxnSpPr>
        <p:spPr>
          <a:xfrm>
            <a:off x="4381353" y="1003308"/>
            <a:ext cx="381295" cy="0"/>
          </a:xfrm>
          <a:prstGeom prst="line">
            <a:avLst/>
          </a:prstGeom>
          <a:ln w="28575">
            <a:solidFill>
              <a:srgbClr val="778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12">
            <a:extLst>
              <a:ext uri="{FF2B5EF4-FFF2-40B4-BE49-F238E27FC236}">
                <a16:creationId xmlns:a16="http://schemas.microsoft.com/office/drawing/2014/main" id="{7624D404-76AC-4968-AA0C-8B5110831303}"/>
              </a:ext>
            </a:extLst>
          </p:cNvPr>
          <p:cNvSpPr>
            <a:spLocks/>
          </p:cNvSpPr>
          <p:nvPr/>
        </p:nvSpPr>
        <p:spPr bwMode="auto">
          <a:xfrm>
            <a:off x="3223103" y="1873649"/>
            <a:ext cx="506502" cy="50427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CD0694-3C1D-4C9A-AF7E-A0007651C3C4}"/>
              </a:ext>
            </a:extLst>
          </p:cNvPr>
          <p:cNvGrpSpPr/>
          <p:nvPr/>
        </p:nvGrpSpPr>
        <p:grpSpPr>
          <a:xfrm>
            <a:off x="1204862" y="1872944"/>
            <a:ext cx="346901" cy="505681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5" name="AutoShape 113">
              <a:extLst>
                <a:ext uri="{FF2B5EF4-FFF2-40B4-BE49-F238E27FC236}">
                  <a16:creationId xmlns:a16="http://schemas.microsoft.com/office/drawing/2014/main" id="{A408B14A-7695-4CF7-8FCB-22EA18FA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2B521E34-7542-45E5-BD1E-6BE86D4A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Group 124">
            <a:extLst>
              <a:ext uri="{FF2B5EF4-FFF2-40B4-BE49-F238E27FC236}">
                <a16:creationId xmlns:a16="http://schemas.microsoft.com/office/drawing/2014/main" id="{FAB76495-AE79-4D0D-B702-EDA4FCBDAF79}"/>
              </a:ext>
            </a:extLst>
          </p:cNvPr>
          <p:cNvGrpSpPr/>
          <p:nvPr/>
        </p:nvGrpSpPr>
        <p:grpSpPr>
          <a:xfrm>
            <a:off x="7629269" y="1913071"/>
            <a:ext cx="505682" cy="425427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36" name="AutoShape 120">
              <a:extLst>
                <a:ext uri="{FF2B5EF4-FFF2-40B4-BE49-F238E27FC236}">
                  <a16:creationId xmlns:a16="http://schemas.microsoft.com/office/drawing/2014/main" id="{8E6DE62A-98F6-469A-BEA0-8DAB698AA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AutoShape 121">
              <a:extLst>
                <a:ext uri="{FF2B5EF4-FFF2-40B4-BE49-F238E27FC236}">
                  <a16:creationId xmlns:a16="http://schemas.microsoft.com/office/drawing/2014/main" id="{00B45BAE-A294-46C0-A370-248D54C4A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AutoShape 122">
              <a:extLst>
                <a:ext uri="{FF2B5EF4-FFF2-40B4-BE49-F238E27FC236}">
                  <a16:creationId xmlns:a16="http://schemas.microsoft.com/office/drawing/2014/main" id="{DEB5F78B-D974-4A94-9901-3D28A8D4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PA_矩形 8">
            <a:extLst>
              <a:ext uri="{FF2B5EF4-FFF2-40B4-BE49-F238E27FC236}">
                <a16:creationId xmlns:a16="http://schemas.microsoft.com/office/drawing/2014/main" id="{BBE591E5-1326-42BE-9253-E2EB4FC8960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89088" y="723333"/>
            <a:ext cx="19658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TW" sz="1050" kern="0" dirty="0">
                <a:solidFill>
                  <a:srgbClr val="7787A0"/>
                </a:solidFill>
                <a:cs typeface="+mn-ea"/>
                <a:sym typeface="+mn-lt"/>
              </a:rPr>
              <a:t>Demo video clip</a:t>
            </a:r>
          </a:p>
        </p:txBody>
      </p:sp>
      <p:pic>
        <p:nvPicPr>
          <p:cNvPr id="2" name="錄製_2022_06_21_00_49_03_197">
            <a:hlinkClick r:id="" action="ppaction://media"/>
            <a:extLst>
              <a:ext uri="{FF2B5EF4-FFF2-40B4-BE49-F238E27FC236}">
                <a16:creationId xmlns:a16="http://schemas.microsoft.com/office/drawing/2014/main" id="{5F6A9A78-9A86-4FB2-A71A-35339BDCF16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334733" y="505547"/>
            <a:ext cx="2312148" cy="413240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A594089-45F2-47F3-8032-893358901DA1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7125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45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矩形 7">
            <a:extLst>
              <a:ext uri="{FF2B5EF4-FFF2-40B4-BE49-F238E27FC236}">
                <a16:creationId xmlns:a16="http://schemas.microsoft.com/office/drawing/2014/main" id="{541FEF50-7606-4F9E-B334-82F431569C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78603" y="2173416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zh-TW" altLang="en-US" sz="5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感謝聆聽</a:t>
            </a:r>
            <a:r>
              <a:rPr lang="zh-CN" altLang="en-US" sz="5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！</a:t>
            </a:r>
          </a:p>
        </p:txBody>
      </p:sp>
      <p:sp>
        <p:nvSpPr>
          <p:cNvPr id="34" name="PA_矩形 8">
            <a:extLst>
              <a:ext uri="{FF2B5EF4-FFF2-40B4-BE49-F238E27FC236}">
                <a16:creationId xmlns:a16="http://schemas.microsoft.com/office/drawing/2014/main" id="{4CA1C02D-3C42-4E75-B3F6-630C9E7F4E9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78603" y="1933874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altLang="zh-CN" sz="1600" kern="0" dirty="0">
                <a:solidFill>
                  <a:schemeClr val="accent3"/>
                </a:solidFill>
                <a:cs typeface="+mn-ea"/>
                <a:sym typeface="+mn-lt"/>
              </a:rPr>
              <a:t>Thank You For Your</a:t>
            </a:r>
            <a:r>
              <a:rPr lang="zh-TW" altLang="en-US" sz="1600" kern="0" dirty="0">
                <a:solidFill>
                  <a:schemeClr val="accent3"/>
                </a:solidFill>
                <a:cs typeface="+mn-ea"/>
                <a:sym typeface="+mn-lt"/>
              </a:rPr>
              <a:t> </a:t>
            </a:r>
            <a:r>
              <a:rPr lang="en-US" altLang="zh-TW" sz="1600" kern="0" dirty="0">
                <a:solidFill>
                  <a:schemeClr val="accent3"/>
                </a:solidFill>
                <a:cs typeface="+mn-ea"/>
                <a:sym typeface="+mn-lt"/>
              </a:rPr>
              <a:t>Attention</a:t>
            </a:r>
            <a:endParaRPr lang="en-US" altLang="zh-CN" sz="1600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D026A-4B7E-4F23-8C2F-AA9D902F1D08}"/>
              </a:ext>
            </a:extLst>
          </p:cNvPr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DA52AF-562D-4790-A933-50524D4C3D6B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8101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449C2DCB-B245-4F58-A171-CFFCB4181A15}"/>
              </a:ext>
            </a:extLst>
          </p:cNvPr>
          <p:cNvSpPr/>
          <p:nvPr/>
        </p:nvSpPr>
        <p:spPr>
          <a:xfrm>
            <a:off x="5384087" y="1459209"/>
            <a:ext cx="1929877" cy="19298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D026A-4B7E-4F23-8C2F-AA9D902F1D08}"/>
              </a:ext>
            </a:extLst>
          </p:cNvPr>
          <p:cNvSpPr/>
          <p:nvPr/>
        </p:nvSpPr>
        <p:spPr>
          <a:xfrm>
            <a:off x="6933284" y="473990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85CC18-0EB4-46E2-9F67-72A59E3B09A2}"/>
              </a:ext>
            </a:extLst>
          </p:cNvPr>
          <p:cNvSpPr txBox="1"/>
          <p:nvPr/>
        </p:nvSpPr>
        <p:spPr>
          <a:xfrm>
            <a:off x="1062512" y="7614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TW" altLang="en-US" sz="2000" b="1" kern="0" dirty="0">
                <a:solidFill>
                  <a:schemeClr val="accent3"/>
                </a:solidFill>
                <a:cs typeface="+mn-ea"/>
                <a:sym typeface="+mn-lt"/>
              </a:rPr>
              <a:t>動機</a:t>
            </a:r>
            <a:endParaRPr kumimoji="1" lang="zh-CN" altLang="en-US" sz="20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A2F11A-5B7B-45B7-A30E-A691E8CCCE33}"/>
              </a:ext>
            </a:extLst>
          </p:cNvPr>
          <p:cNvSpPr txBox="1"/>
          <p:nvPr/>
        </p:nvSpPr>
        <p:spPr>
          <a:xfrm>
            <a:off x="1062512" y="1133785"/>
            <a:ext cx="19162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585">
              <a:defRPr/>
            </a:pPr>
            <a:r>
              <a:rPr kumimoji="1" lang="en-US" altLang="zh-TW" sz="10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</a:t>
            </a:r>
            <a:r>
              <a:rPr kumimoji="1" lang="en-US" altLang="zh-CN" sz="10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otivation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C94AE86-C9B0-4669-AA05-0E9FFFD574E6}"/>
              </a:ext>
            </a:extLst>
          </p:cNvPr>
          <p:cNvSpPr/>
          <p:nvPr/>
        </p:nvSpPr>
        <p:spPr>
          <a:xfrm>
            <a:off x="564759" y="810067"/>
            <a:ext cx="450667" cy="450667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9717CA-80BE-4764-8BFB-259919DFCCEC}"/>
              </a:ext>
            </a:extLst>
          </p:cNvPr>
          <p:cNvSpPr txBox="1"/>
          <p:nvPr/>
        </p:nvSpPr>
        <p:spPr>
          <a:xfrm>
            <a:off x="564759" y="837368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09585">
              <a:defRPr/>
            </a:pPr>
            <a:r>
              <a:rPr kumimoji="1" lang="zh-TW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一</a:t>
            </a:r>
            <a:endParaRPr kumimoji="1"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CE5C331-6E85-4E95-9667-88FCD7A149E8}"/>
              </a:ext>
            </a:extLst>
          </p:cNvPr>
          <p:cNvSpPr txBox="1"/>
          <p:nvPr/>
        </p:nvSpPr>
        <p:spPr>
          <a:xfrm>
            <a:off x="1062512" y="1733218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en-US" altLang="zh-TW" sz="2000" b="1" kern="0" dirty="0">
                <a:solidFill>
                  <a:schemeClr val="accent3"/>
                </a:solidFill>
                <a:cs typeface="+mn-ea"/>
                <a:sym typeface="+mn-lt"/>
              </a:rPr>
              <a:t>GUI</a:t>
            </a:r>
            <a:r>
              <a:rPr kumimoji="1" lang="zh-TW" altLang="en-US" sz="2000" b="1" kern="0" dirty="0">
                <a:solidFill>
                  <a:schemeClr val="accent3"/>
                </a:solidFill>
                <a:cs typeface="+mn-ea"/>
                <a:sym typeface="+mn-lt"/>
              </a:rPr>
              <a:t>展示及說明</a:t>
            </a:r>
            <a:endParaRPr kumimoji="1" lang="zh-CN" altLang="en-US" sz="20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9E8E87-4290-4AFE-80B8-6B8A98519AB8}"/>
              </a:ext>
            </a:extLst>
          </p:cNvPr>
          <p:cNvSpPr txBox="1"/>
          <p:nvPr/>
        </p:nvSpPr>
        <p:spPr>
          <a:xfrm>
            <a:off x="1062512" y="2105524"/>
            <a:ext cx="231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585">
              <a:defRPr/>
            </a:pPr>
            <a:r>
              <a:rPr kumimoji="1" lang="en-US" altLang="zh-TW" sz="10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GUI Display &amp; Introduction</a:t>
            </a:r>
            <a:endParaRPr kumimoji="1" lang="en-US" altLang="zh-CN" sz="105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1A02FB1-66B5-47B0-8FE6-A1BFAAF35FE0}"/>
              </a:ext>
            </a:extLst>
          </p:cNvPr>
          <p:cNvSpPr/>
          <p:nvPr/>
        </p:nvSpPr>
        <p:spPr>
          <a:xfrm>
            <a:off x="564759" y="1781806"/>
            <a:ext cx="450667" cy="4506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5E5C497-C89B-4773-8DEE-9482151A2D4D}"/>
              </a:ext>
            </a:extLst>
          </p:cNvPr>
          <p:cNvSpPr txBox="1"/>
          <p:nvPr/>
        </p:nvSpPr>
        <p:spPr>
          <a:xfrm>
            <a:off x="564759" y="1809107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09585">
              <a:defRPr/>
            </a:pPr>
            <a:r>
              <a:rPr kumimoji="1" lang="zh-TW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二</a:t>
            </a:r>
            <a:endParaRPr kumimoji="1"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C28401B-908E-4AD5-BE8A-0CCF35626327}"/>
              </a:ext>
            </a:extLst>
          </p:cNvPr>
          <p:cNvSpPr txBox="1"/>
          <p:nvPr/>
        </p:nvSpPr>
        <p:spPr>
          <a:xfrm>
            <a:off x="1062512" y="274579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TW" altLang="en-US" sz="2000" b="1" kern="0" dirty="0">
                <a:solidFill>
                  <a:schemeClr val="accent3"/>
                </a:solidFill>
                <a:cs typeface="+mn-ea"/>
                <a:sym typeface="+mn-lt"/>
              </a:rPr>
              <a:t>程式碼</a:t>
            </a:r>
            <a:endParaRPr kumimoji="1" lang="zh-CN" altLang="en-US" sz="20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F7FB8AD-CDD6-4EF2-88F8-600A5AA21907}"/>
              </a:ext>
            </a:extLst>
          </p:cNvPr>
          <p:cNvSpPr txBox="1"/>
          <p:nvPr/>
        </p:nvSpPr>
        <p:spPr>
          <a:xfrm>
            <a:off x="1062512" y="3118105"/>
            <a:ext cx="3132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585">
              <a:defRPr/>
            </a:pPr>
            <a:r>
              <a:rPr kumimoji="1" lang="en-US" altLang="zh-TW" sz="10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Code</a:t>
            </a:r>
            <a:endParaRPr kumimoji="1" lang="en-US" altLang="zh-CN" sz="105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B88E277-6D1D-4FC6-97BE-E7E93EA533E5}"/>
              </a:ext>
            </a:extLst>
          </p:cNvPr>
          <p:cNvSpPr/>
          <p:nvPr/>
        </p:nvSpPr>
        <p:spPr>
          <a:xfrm>
            <a:off x="564759" y="2794387"/>
            <a:ext cx="450667" cy="4506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2A7B2B5-ACC0-499B-BD83-EF7029EF1E84}"/>
              </a:ext>
            </a:extLst>
          </p:cNvPr>
          <p:cNvSpPr txBox="1"/>
          <p:nvPr/>
        </p:nvSpPr>
        <p:spPr>
          <a:xfrm>
            <a:off x="564759" y="28216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09585">
              <a:defRPr/>
            </a:pPr>
            <a:r>
              <a:rPr kumimoji="1" lang="zh-TW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三</a:t>
            </a:r>
            <a:endParaRPr kumimoji="1"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68B7CB2-D4C5-4C21-BC7A-7F959C81AD9C}"/>
              </a:ext>
            </a:extLst>
          </p:cNvPr>
          <p:cNvSpPr txBox="1"/>
          <p:nvPr/>
        </p:nvSpPr>
        <p:spPr>
          <a:xfrm>
            <a:off x="1062512" y="36685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TW" altLang="en-US" sz="2000" b="1" kern="0" dirty="0">
                <a:solidFill>
                  <a:schemeClr val="accent3"/>
                </a:solidFill>
                <a:cs typeface="+mn-ea"/>
                <a:sym typeface="+mn-lt"/>
              </a:rPr>
              <a:t>實際展示</a:t>
            </a:r>
            <a:endParaRPr kumimoji="1" lang="zh-CN" altLang="en-US" sz="20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FC9DF0-4C4D-4004-B583-49ABA6E216B1}"/>
              </a:ext>
            </a:extLst>
          </p:cNvPr>
          <p:cNvSpPr txBox="1"/>
          <p:nvPr/>
        </p:nvSpPr>
        <p:spPr>
          <a:xfrm>
            <a:off x="1062512" y="4040814"/>
            <a:ext cx="3132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585">
              <a:defRPr/>
            </a:pPr>
            <a:r>
              <a:rPr kumimoji="1" lang="en-US" altLang="zh-TW" sz="10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</a:t>
            </a:r>
            <a:r>
              <a:rPr kumimoji="1" lang="en-US" altLang="zh-CN" sz="105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emo video clip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EED6FDB-A8DF-4CC4-B3FF-518E2702D2D3}"/>
              </a:ext>
            </a:extLst>
          </p:cNvPr>
          <p:cNvSpPr/>
          <p:nvPr/>
        </p:nvSpPr>
        <p:spPr>
          <a:xfrm>
            <a:off x="564759" y="3717096"/>
            <a:ext cx="450667" cy="4506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E327E8-7A7E-4052-9D20-F4A5494438B3}"/>
              </a:ext>
            </a:extLst>
          </p:cNvPr>
          <p:cNvSpPr txBox="1"/>
          <p:nvPr/>
        </p:nvSpPr>
        <p:spPr>
          <a:xfrm>
            <a:off x="564758" y="3744397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09585">
              <a:defRPr/>
            </a:pPr>
            <a:r>
              <a:rPr kumimoji="1" lang="zh-TW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四</a:t>
            </a:r>
            <a:endParaRPr kumimoji="1"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CFD38B7-2D17-449D-9BED-5C93BB811346}"/>
              </a:ext>
            </a:extLst>
          </p:cNvPr>
          <p:cNvSpPr txBox="1"/>
          <p:nvPr/>
        </p:nvSpPr>
        <p:spPr>
          <a:xfrm>
            <a:off x="5671327" y="1776232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lvl="0" defTabSz="685800">
              <a:defRPr sz="4400" b="1" kern="0">
                <a:solidFill>
                  <a:schemeClr val="accent3"/>
                </a:solidFill>
                <a:latin typeface="微软雅黑"/>
                <a:ea typeface="微软雅黑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目錄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13262BD-9FAA-4AB1-8305-71F3D7EC2446}"/>
              </a:ext>
            </a:extLst>
          </p:cNvPr>
          <p:cNvSpPr txBox="1"/>
          <p:nvPr/>
        </p:nvSpPr>
        <p:spPr>
          <a:xfrm>
            <a:off x="5515836" y="2495913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09585">
              <a:defRPr/>
            </a:pPr>
            <a:r>
              <a:rPr kumimoji="1" lang="en-US" altLang="zh-CN" sz="2000" b="1" ker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20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62C0C07-F063-4C5E-A37B-3B054BE7C0F4}"/>
              </a:ext>
            </a:extLst>
          </p:cNvPr>
          <p:cNvCxnSpPr>
            <a:cxnSpLocks/>
          </p:cNvCxnSpPr>
          <p:nvPr/>
        </p:nvCxnSpPr>
        <p:spPr>
          <a:xfrm>
            <a:off x="6169209" y="2990398"/>
            <a:ext cx="31741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98794" y="563665"/>
            <a:ext cx="1467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FFFFFF"/>
                </a:solidFill>
              </a:rPr>
              <a:t>https://www.ypppt.com/</a:t>
            </a:r>
            <a:endParaRPr lang="zh-CN" altLang="en-US" sz="700" dirty="0">
              <a:solidFill>
                <a:srgbClr val="FFFFFF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0D2336-8E06-45F2-8848-0E9CB698618C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39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D026A-4B7E-4F23-8C2F-AA9D902F1D08}"/>
              </a:ext>
            </a:extLst>
          </p:cNvPr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PA_矩形 7">
            <a:extLst>
              <a:ext uri="{FF2B5EF4-FFF2-40B4-BE49-F238E27FC236}">
                <a16:creationId xmlns:a16="http://schemas.microsoft.com/office/drawing/2014/main" id="{24400E0A-E249-4CA1-BF9E-F5ED58F274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104" y="2184326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zh-TW" altLang="en-US" sz="4400" b="1" kern="0" dirty="0">
                <a:solidFill>
                  <a:schemeClr val="accent3"/>
                </a:solidFill>
                <a:cs typeface="+mn-ea"/>
                <a:sym typeface="+mn-lt"/>
              </a:rPr>
              <a:t>動機</a:t>
            </a:r>
            <a:endParaRPr lang="zh-CN" altLang="en-US" sz="44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9" name="PA_矩形 8">
            <a:extLst>
              <a:ext uri="{FF2B5EF4-FFF2-40B4-BE49-F238E27FC236}">
                <a16:creationId xmlns:a16="http://schemas.microsoft.com/office/drawing/2014/main" id="{72935742-0745-49EF-ADCC-66026EB2AC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01539" y="1912416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altLang="zh-CN" sz="1600" kern="0" dirty="0">
                <a:solidFill>
                  <a:schemeClr val="accent3"/>
                </a:solidFill>
                <a:cs typeface="+mn-ea"/>
                <a:sym typeface="+mn-lt"/>
              </a:rPr>
              <a:t>Motivation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4F456F-DB9C-489B-A2B0-4E5442115137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96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>
            <a:extLst>
              <a:ext uri="{FF2B5EF4-FFF2-40B4-BE49-F238E27FC236}">
                <a16:creationId xmlns:a16="http://schemas.microsoft.com/office/drawing/2014/main" id="{476CA067-F725-4B5E-9154-5B3EE9F99C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57324" y="279419"/>
            <a:ext cx="2031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787A0"/>
                </a:solidFill>
                <a:effectLst/>
                <a:uLnTx/>
                <a:uFillTx/>
                <a:cs typeface="+mn-ea"/>
                <a:sym typeface="+mn-lt"/>
              </a:rPr>
              <a:t>動機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PA_矩形 8">
            <a:extLst>
              <a:ext uri="{FF2B5EF4-FFF2-40B4-BE49-F238E27FC236}">
                <a16:creationId xmlns:a16="http://schemas.microsoft.com/office/drawing/2014/main" id="{7F9A4DD9-74B3-445C-A86B-3B11927C92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81371" y="708942"/>
            <a:ext cx="178125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1050" kern="0" dirty="0">
                <a:solidFill>
                  <a:srgbClr val="7787A0"/>
                </a:solidFill>
                <a:cs typeface="+mn-ea"/>
                <a:sym typeface="+mn-lt"/>
              </a:rPr>
              <a:t>Motivation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609AE12-6D7B-4378-A917-1FF388DAF128}"/>
              </a:ext>
            </a:extLst>
          </p:cNvPr>
          <p:cNvCxnSpPr>
            <a:cxnSpLocks/>
          </p:cNvCxnSpPr>
          <p:nvPr/>
        </p:nvCxnSpPr>
        <p:spPr>
          <a:xfrm>
            <a:off x="4381353" y="1003308"/>
            <a:ext cx="381295" cy="0"/>
          </a:xfrm>
          <a:prstGeom prst="line">
            <a:avLst/>
          </a:prstGeom>
          <a:ln w="28575">
            <a:solidFill>
              <a:srgbClr val="778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 descr="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">
            <a:extLst>
              <a:ext uri="{FF2B5EF4-FFF2-40B4-BE49-F238E27FC236}">
                <a16:creationId xmlns:a16="http://schemas.microsoft.com/office/drawing/2014/main" id="{753D2834-B211-4509-8313-7E4DE6FC43B9}"/>
              </a:ext>
            </a:extLst>
          </p:cNvPr>
          <p:cNvSpPr/>
          <p:nvPr/>
        </p:nvSpPr>
        <p:spPr>
          <a:xfrm>
            <a:off x="377168" y="2076734"/>
            <a:ext cx="4238904" cy="1721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現在的電商平台，不外乎是蝦皮、淘寶、露天，但是因為其種類繁多，難以只專注在美妝、保養護膚等類型的商品資訊上，所以設計了一款新的網購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，讓能放上去的商品只限於時尚、美妝、保養等類別，並且依照使用部位不同，如：臉部、頭髮、身體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等進行分類，方便使用者查找相關商品。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85B393-B46F-430C-99AA-89473AFFA291}"/>
              </a:ext>
            </a:extLst>
          </p:cNvPr>
          <p:cNvSpPr/>
          <p:nvPr/>
        </p:nvSpPr>
        <p:spPr>
          <a:xfrm>
            <a:off x="5049899" y="1480598"/>
            <a:ext cx="3701048" cy="2461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Makeup cosmetics such as eyeshadows, lipstick, mascara and makeup accessories on white, wooden background, top view">
            <a:extLst>
              <a:ext uri="{FF2B5EF4-FFF2-40B4-BE49-F238E27FC236}">
                <a16:creationId xmlns:a16="http://schemas.microsoft.com/office/drawing/2014/main" id="{06AA30B2-ED79-4E19-A608-079FFE0C3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86" y="1702372"/>
            <a:ext cx="3701047" cy="24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20EDD4-7F8F-401E-AF56-F5136A04AEA0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76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D026A-4B7E-4F23-8C2F-AA9D902F1D08}"/>
              </a:ext>
            </a:extLst>
          </p:cNvPr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PA_矩形 7">
            <a:extLst>
              <a:ext uri="{FF2B5EF4-FFF2-40B4-BE49-F238E27FC236}">
                <a16:creationId xmlns:a16="http://schemas.microsoft.com/office/drawing/2014/main" id="{24400E0A-E249-4CA1-BF9E-F5ED58F274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104" y="2184326"/>
            <a:ext cx="40639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en-US" altLang="zh-TW" sz="4400" b="1" kern="0" dirty="0">
                <a:solidFill>
                  <a:schemeClr val="accent3"/>
                </a:solidFill>
                <a:cs typeface="+mn-ea"/>
                <a:sym typeface="+mn-lt"/>
              </a:rPr>
              <a:t>GUI</a:t>
            </a:r>
            <a:r>
              <a:rPr lang="zh-TW" altLang="en-US" sz="4400" b="1" kern="0" dirty="0">
                <a:solidFill>
                  <a:schemeClr val="accent3"/>
                </a:solidFill>
                <a:cs typeface="+mn-ea"/>
                <a:sym typeface="+mn-lt"/>
              </a:rPr>
              <a:t>展示及說明</a:t>
            </a:r>
          </a:p>
        </p:txBody>
      </p:sp>
      <p:sp>
        <p:nvSpPr>
          <p:cNvPr id="29" name="PA_矩形 8">
            <a:extLst>
              <a:ext uri="{FF2B5EF4-FFF2-40B4-BE49-F238E27FC236}">
                <a16:creationId xmlns:a16="http://schemas.microsoft.com/office/drawing/2014/main" id="{72935742-0745-49EF-ADCC-66026EB2AC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01539" y="1912416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altLang="zh-CN" sz="1600" kern="0" dirty="0">
                <a:solidFill>
                  <a:schemeClr val="accent3"/>
                </a:solidFill>
                <a:cs typeface="+mn-ea"/>
                <a:sym typeface="+mn-lt"/>
              </a:rPr>
              <a:t>GUI Display &amp; Introduction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4F456F-DB9C-489B-A2B0-4E5442115137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19006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>
            <a:extLst>
              <a:ext uri="{FF2B5EF4-FFF2-40B4-BE49-F238E27FC236}">
                <a16:creationId xmlns:a16="http://schemas.microsoft.com/office/drawing/2014/main" id="{476CA067-F725-4B5E-9154-5B3EE9F99C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50726" y="323758"/>
            <a:ext cx="2442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0" dirty="0">
                <a:solidFill>
                  <a:srgbClr val="7787A0"/>
                </a:solidFill>
                <a:cs typeface="+mn-ea"/>
                <a:sym typeface="+mn-lt"/>
              </a:rPr>
              <a:t>GUI</a:t>
            </a:r>
            <a:r>
              <a:rPr lang="zh-TW" altLang="en-US" sz="2400" b="1" kern="0" dirty="0">
                <a:solidFill>
                  <a:srgbClr val="7787A0"/>
                </a:solidFill>
                <a:cs typeface="+mn-ea"/>
                <a:sym typeface="+mn-lt"/>
              </a:rPr>
              <a:t>展示及說明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PA_矩形 8">
            <a:extLst>
              <a:ext uri="{FF2B5EF4-FFF2-40B4-BE49-F238E27FC236}">
                <a16:creationId xmlns:a16="http://schemas.microsoft.com/office/drawing/2014/main" id="{7F9A4DD9-74B3-445C-A86B-3B11927C92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89088" y="723333"/>
            <a:ext cx="19658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1050" kern="0" dirty="0">
                <a:solidFill>
                  <a:srgbClr val="7787A0"/>
                </a:solidFill>
                <a:cs typeface="+mn-ea"/>
                <a:sym typeface="+mn-lt"/>
              </a:rPr>
              <a:t>GUI Display &amp; Introduction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609AE12-6D7B-4378-A917-1FF388DAF128}"/>
              </a:ext>
            </a:extLst>
          </p:cNvPr>
          <p:cNvCxnSpPr>
            <a:cxnSpLocks/>
          </p:cNvCxnSpPr>
          <p:nvPr/>
        </p:nvCxnSpPr>
        <p:spPr>
          <a:xfrm>
            <a:off x="4381353" y="1003308"/>
            <a:ext cx="381295" cy="0"/>
          </a:xfrm>
          <a:prstGeom prst="line">
            <a:avLst/>
          </a:prstGeom>
          <a:ln w="28575">
            <a:solidFill>
              <a:srgbClr val="778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3EE04E4-D832-4966-8375-F6EA8F976046}"/>
              </a:ext>
            </a:extLst>
          </p:cNvPr>
          <p:cNvSpPr/>
          <p:nvPr/>
        </p:nvSpPr>
        <p:spPr>
          <a:xfrm>
            <a:off x="4743541" y="2151389"/>
            <a:ext cx="3981037" cy="151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左側欄位可以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點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選不同部位使用之商品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上方可以以其它方式替商品進行排序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中間為商品瀏覽列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下方有一個購物車按鈕以便進行結帳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7A5663-0A9D-49B5-93A5-8D1DEBAB3DA4}"/>
              </a:ext>
            </a:extLst>
          </p:cNvPr>
          <p:cNvSpPr/>
          <p:nvPr/>
        </p:nvSpPr>
        <p:spPr>
          <a:xfrm>
            <a:off x="4240839" y="157451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商城介面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AutoShape 112">
            <a:extLst>
              <a:ext uri="{FF2B5EF4-FFF2-40B4-BE49-F238E27FC236}">
                <a16:creationId xmlns:a16="http://schemas.microsoft.com/office/drawing/2014/main" id="{7624D404-76AC-4968-AA0C-8B5110831303}"/>
              </a:ext>
            </a:extLst>
          </p:cNvPr>
          <p:cNvSpPr>
            <a:spLocks/>
          </p:cNvSpPr>
          <p:nvPr/>
        </p:nvSpPr>
        <p:spPr bwMode="auto">
          <a:xfrm>
            <a:off x="3223103" y="1873649"/>
            <a:ext cx="506502" cy="50427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CD0694-3C1D-4C9A-AF7E-A0007651C3C4}"/>
              </a:ext>
            </a:extLst>
          </p:cNvPr>
          <p:cNvGrpSpPr/>
          <p:nvPr/>
        </p:nvGrpSpPr>
        <p:grpSpPr>
          <a:xfrm>
            <a:off x="1204862" y="1872944"/>
            <a:ext cx="346901" cy="505681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5" name="AutoShape 113">
              <a:extLst>
                <a:ext uri="{FF2B5EF4-FFF2-40B4-BE49-F238E27FC236}">
                  <a16:creationId xmlns:a16="http://schemas.microsoft.com/office/drawing/2014/main" id="{A408B14A-7695-4CF7-8FCB-22EA18FA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2B521E34-7542-45E5-BD1E-6BE86D4A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Group 124">
            <a:extLst>
              <a:ext uri="{FF2B5EF4-FFF2-40B4-BE49-F238E27FC236}">
                <a16:creationId xmlns:a16="http://schemas.microsoft.com/office/drawing/2014/main" id="{FAB76495-AE79-4D0D-B702-EDA4FCBDAF79}"/>
              </a:ext>
            </a:extLst>
          </p:cNvPr>
          <p:cNvGrpSpPr/>
          <p:nvPr/>
        </p:nvGrpSpPr>
        <p:grpSpPr>
          <a:xfrm>
            <a:off x="7629269" y="1913071"/>
            <a:ext cx="505682" cy="425427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36" name="AutoShape 120">
              <a:extLst>
                <a:ext uri="{FF2B5EF4-FFF2-40B4-BE49-F238E27FC236}">
                  <a16:creationId xmlns:a16="http://schemas.microsoft.com/office/drawing/2014/main" id="{8E6DE62A-98F6-469A-BEA0-8DAB698AA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AutoShape 121">
              <a:extLst>
                <a:ext uri="{FF2B5EF4-FFF2-40B4-BE49-F238E27FC236}">
                  <a16:creationId xmlns:a16="http://schemas.microsoft.com/office/drawing/2014/main" id="{00B45BAE-A294-46C0-A370-248D54C4A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AutoShape 122">
              <a:extLst>
                <a:ext uri="{FF2B5EF4-FFF2-40B4-BE49-F238E27FC236}">
                  <a16:creationId xmlns:a16="http://schemas.microsoft.com/office/drawing/2014/main" id="{DEB5F78B-D974-4A94-9901-3D28A8D4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9435AF3D-E200-495E-9B72-8719253211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0" b="4552"/>
          <a:stretch/>
        </p:blipFill>
        <p:spPr>
          <a:xfrm>
            <a:off x="1283388" y="1003308"/>
            <a:ext cx="2365607" cy="3608363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0E6683C5-DFCA-43A9-895E-380AD61E6763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31313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>
            <a:extLst>
              <a:ext uri="{FF2B5EF4-FFF2-40B4-BE49-F238E27FC236}">
                <a16:creationId xmlns:a16="http://schemas.microsoft.com/office/drawing/2014/main" id="{476CA067-F725-4B5E-9154-5B3EE9F99C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50726" y="323758"/>
            <a:ext cx="2442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0">
                <a:solidFill>
                  <a:srgbClr val="7787A0"/>
                </a:solidFill>
                <a:cs typeface="+mn-ea"/>
                <a:sym typeface="+mn-lt"/>
              </a:rPr>
              <a:t>GUI</a:t>
            </a:r>
            <a:r>
              <a:rPr lang="zh-TW" altLang="en-US" sz="2400" b="1" kern="0" dirty="0">
                <a:solidFill>
                  <a:srgbClr val="7787A0"/>
                </a:solidFill>
                <a:cs typeface="+mn-ea"/>
                <a:sym typeface="+mn-lt"/>
              </a:rPr>
              <a:t>展示及說明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609AE12-6D7B-4378-A917-1FF388DAF128}"/>
              </a:ext>
            </a:extLst>
          </p:cNvPr>
          <p:cNvCxnSpPr>
            <a:cxnSpLocks/>
          </p:cNvCxnSpPr>
          <p:nvPr/>
        </p:nvCxnSpPr>
        <p:spPr>
          <a:xfrm>
            <a:off x="4381353" y="1003308"/>
            <a:ext cx="381295" cy="0"/>
          </a:xfrm>
          <a:prstGeom prst="line">
            <a:avLst/>
          </a:prstGeom>
          <a:ln w="28575">
            <a:solidFill>
              <a:srgbClr val="778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3EE04E4-D832-4966-8375-F6EA8F976046}"/>
              </a:ext>
            </a:extLst>
          </p:cNvPr>
          <p:cNvSpPr/>
          <p:nvPr/>
        </p:nvSpPr>
        <p:spPr>
          <a:xfrm>
            <a:off x="4743541" y="2151389"/>
            <a:ext cx="3981037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中間標籤方便使用者快速分辨商品種類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商品名稱以及介紹下方為商品數量按鈕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右下方加入購物車按鈕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7A5663-0A9D-49B5-93A5-8D1DEBAB3DA4}"/>
              </a:ext>
            </a:extLst>
          </p:cNvPr>
          <p:cNvSpPr/>
          <p:nvPr/>
        </p:nvSpPr>
        <p:spPr>
          <a:xfrm>
            <a:off x="4240840" y="157451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商品介面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AutoShape 112">
            <a:extLst>
              <a:ext uri="{FF2B5EF4-FFF2-40B4-BE49-F238E27FC236}">
                <a16:creationId xmlns:a16="http://schemas.microsoft.com/office/drawing/2014/main" id="{7624D404-76AC-4968-AA0C-8B5110831303}"/>
              </a:ext>
            </a:extLst>
          </p:cNvPr>
          <p:cNvSpPr>
            <a:spLocks/>
          </p:cNvSpPr>
          <p:nvPr/>
        </p:nvSpPr>
        <p:spPr bwMode="auto">
          <a:xfrm>
            <a:off x="3223103" y="1873649"/>
            <a:ext cx="506502" cy="50427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CD0694-3C1D-4C9A-AF7E-A0007651C3C4}"/>
              </a:ext>
            </a:extLst>
          </p:cNvPr>
          <p:cNvGrpSpPr/>
          <p:nvPr/>
        </p:nvGrpSpPr>
        <p:grpSpPr>
          <a:xfrm>
            <a:off x="1204862" y="1872944"/>
            <a:ext cx="346901" cy="505681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5" name="AutoShape 113">
              <a:extLst>
                <a:ext uri="{FF2B5EF4-FFF2-40B4-BE49-F238E27FC236}">
                  <a16:creationId xmlns:a16="http://schemas.microsoft.com/office/drawing/2014/main" id="{A408B14A-7695-4CF7-8FCB-22EA18FA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2B521E34-7542-45E5-BD1E-6BE86D4A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Group 124">
            <a:extLst>
              <a:ext uri="{FF2B5EF4-FFF2-40B4-BE49-F238E27FC236}">
                <a16:creationId xmlns:a16="http://schemas.microsoft.com/office/drawing/2014/main" id="{FAB76495-AE79-4D0D-B702-EDA4FCBDAF79}"/>
              </a:ext>
            </a:extLst>
          </p:cNvPr>
          <p:cNvGrpSpPr/>
          <p:nvPr/>
        </p:nvGrpSpPr>
        <p:grpSpPr>
          <a:xfrm>
            <a:off x="7629269" y="1913071"/>
            <a:ext cx="505682" cy="425427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36" name="AutoShape 120">
              <a:extLst>
                <a:ext uri="{FF2B5EF4-FFF2-40B4-BE49-F238E27FC236}">
                  <a16:creationId xmlns:a16="http://schemas.microsoft.com/office/drawing/2014/main" id="{8E6DE62A-98F6-469A-BEA0-8DAB698AA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AutoShape 121">
              <a:extLst>
                <a:ext uri="{FF2B5EF4-FFF2-40B4-BE49-F238E27FC236}">
                  <a16:creationId xmlns:a16="http://schemas.microsoft.com/office/drawing/2014/main" id="{00B45BAE-A294-46C0-A370-248D54C4A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AutoShape 122">
              <a:extLst>
                <a:ext uri="{FF2B5EF4-FFF2-40B4-BE49-F238E27FC236}">
                  <a16:creationId xmlns:a16="http://schemas.microsoft.com/office/drawing/2014/main" id="{DEB5F78B-D974-4A94-9901-3D28A8D4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C9693EF5-EB12-4602-9AC1-16B46A4804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13"/>
          <a:stretch/>
        </p:blipFill>
        <p:spPr>
          <a:xfrm>
            <a:off x="1254124" y="1163923"/>
            <a:ext cx="2185607" cy="3488871"/>
          </a:xfrm>
          <a:prstGeom prst="rect">
            <a:avLst/>
          </a:prstGeom>
        </p:spPr>
      </p:pic>
      <p:sp>
        <p:nvSpPr>
          <p:cNvPr id="18" name="PA_矩形 8">
            <a:extLst>
              <a:ext uri="{FF2B5EF4-FFF2-40B4-BE49-F238E27FC236}">
                <a16:creationId xmlns:a16="http://schemas.microsoft.com/office/drawing/2014/main" id="{5A252842-A005-4FE1-BBA5-A14229367BD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89088" y="723333"/>
            <a:ext cx="19658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1050" kern="0" dirty="0">
                <a:solidFill>
                  <a:srgbClr val="7787A0"/>
                </a:solidFill>
                <a:cs typeface="+mn-ea"/>
                <a:sym typeface="+mn-lt"/>
              </a:rPr>
              <a:t>GUI Display &amp; Introduction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C8122A-2660-4C95-9CBC-8C24AB94E56D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31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>
            <a:extLst>
              <a:ext uri="{FF2B5EF4-FFF2-40B4-BE49-F238E27FC236}">
                <a16:creationId xmlns:a16="http://schemas.microsoft.com/office/drawing/2014/main" id="{476CA067-F725-4B5E-9154-5B3EE9F99C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50726" y="323758"/>
            <a:ext cx="2442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0">
                <a:solidFill>
                  <a:srgbClr val="7787A0"/>
                </a:solidFill>
                <a:cs typeface="+mn-ea"/>
                <a:sym typeface="+mn-lt"/>
              </a:rPr>
              <a:t>GUI</a:t>
            </a:r>
            <a:r>
              <a:rPr lang="zh-TW" altLang="en-US" sz="2400" b="1" kern="0" dirty="0">
                <a:solidFill>
                  <a:srgbClr val="7787A0"/>
                </a:solidFill>
                <a:cs typeface="+mn-ea"/>
                <a:sym typeface="+mn-lt"/>
              </a:rPr>
              <a:t>展示及說明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609AE12-6D7B-4378-A917-1FF388DAF128}"/>
              </a:ext>
            </a:extLst>
          </p:cNvPr>
          <p:cNvCxnSpPr>
            <a:cxnSpLocks/>
          </p:cNvCxnSpPr>
          <p:nvPr/>
        </p:nvCxnSpPr>
        <p:spPr>
          <a:xfrm>
            <a:off x="4381353" y="1003308"/>
            <a:ext cx="381295" cy="0"/>
          </a:xfrm>
          <a:prstGeom prst="line">
            <a:avLst/>
          </a:prstGeom>
          <a:ln w="28575">
            <a:solidFill>
              <a:srgbClr val="778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3EE04E4-D832-4966-8375-F6EA8F976046}"/>
              </a:ext>
            </a:extLst>
          </p:cNvPr>
          <p:cNvSpPr/>
          <p:nvPr/>
        </p:nvSpPr>
        <p:spPr>
          <a:xfrm>
            <a:off x="4743541" y="2151389"/>
            <a:ext cx="3981037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上方顯示購買商品、商品數量以及總金額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下方空格填入結帳資料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7A5663-0A9D-49B5-93A5-8D1DEBAB3DA4}"/>
              </a:ext>
            </a:extLst>
          </p:cNvPr>
          <p:cNvSpPr/>
          <p:nvPr/>
        </p:nvSpPr>
        <p:spPr>
          <a:xfrm>
            <a:off x="4240840" y="157451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b="1" dirty="0">
                <a:solidFill>
                  <a:schemeClr val="accent3"/>
                </a:solidFill>
                <a:cs typeface="+mn-ea"/>
                <a:sym typeface="+mn-lt"/>
              </a:rPr>
              <a:t>結帳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介面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AutoShape 112">
            <a:extLst>
              <a:ext uri="{FF2B5EF4-FFF2-40B4-BE49-F238E27FC236}">
                <a16:creationId xmlns:a16="http://schemas.microsoft.com/office/drawing/2014/main" id="{7624D404-76AC-4968-AA0C-8B5110831303}"/>
              </a:ext>
            </a:extLst>
          </p:cNvPr>
          <p:cNvSpPr>
            <a:spLocks/>
          </p:cNvSpPr>
          <p:nvPr/>
        </p:nvSpPr>
        <p:spPr bwMode="auto">
          <a:xfrm>
            <a:off x="3223103" y="1873649"/>
            <a:ext cx="506502" cy="50427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CD0694-3C1D-4C9A-AF7E-A0007651C3C4}"/>
              </a:ext>
            </a:extLst>
          </p:cNvPr>
          <p:cNvGrpSpPr/>
          <p:nvPr/>
        </p:nvGrpSpPr>
        <p:grpSpPr>
          <a:xfrm>
            <a:off x="1204862" y="1872944"/>
            <a:ext cx="346901" cy="505681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5" name="AutoShape 113">
              <a:extLst>
                <a:ext uri="{FF2B5EF4-FFF2-40B4-BE49-F238E27FC236}">
                  <a16:creationId xmlns:a16="http://schemas.microsoft.com/office/drawing/2014/main" id="{A408B14A-7695-4CF7-8FCB-22EA18FA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2B521E34-7542-45E5-BD1E-6BE86D4A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Group 124">
            <a:extLst>
              <a:ext uri="{FF2B5EF4-FFF2-40B4-BE49-F238E27FC236}">
                <a16:creationId xmlns:a16="http://schemas.microsoft.com/office/drawing/2014/main" id="{FAB76495-AE79-4D0D-B702-EDA4FCBDAF79}"/>
              </a:ext>
            </a:extLst>
          </p:cNvPr>
          <p:cNvGrpSpPr/>
          <p:nvPr/>
        </p:nvGrpSpPr>
        <p:grpSpPr>
          <a:xfrm>
            <a:off x="7629269" y="1913071"/>
            <a:ext cx="505682" cy="425427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36" name="AutoShape 120">
              <a:extLst>
                <a:ext uri="{FF2B5EF4-FFF2-40B4-BE49-F238E27FC236}">
                  <a16:creationId xmlns:a16="http://schemas.microsoft.com/office/drawing/2014/main" id="{8E6DE62A-98F6-469A-BEA0-8DAB698AA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AutoShape 121">
              <a:extLst>
                <a:ext uri="{FF2B5EF4-FFF2-40B4-BE49-F238E27FC236}">
                  <a16:creationId xmlns:a16="http://schemas.microsoft.com/office/drawing/2014/main" id="{00B45BAE-A294-46C0-A370-248D54C4A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AutoShape 122">
              <a:extLst>
                <a:ext uri="{FF2B5EF4-FFF2-40B4-BE49-F238E27FC236}">
                  <a16:creationId xmlns:a16="http://schemas.microsoft.com/office/drawing/2014/main" id="{DEB5F78B-D974-4A94-9901-3D28A8D4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C9693EF5-EB12-4602-9AC1-16B46A4804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13"/>
          <a:stretch/>
        </p:blipFill>
        <p:spPr>
          <a:xfrm>
            <a:off x="1254124" y="1163923"/>
            <a:ext cx="2185607" cy="34888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3FFA920-4A87-456E-898C-3B9F154B1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553" y="1163922"/>
            <a:ext cx="2196178" cy="3521255"/>
          </a:xfrm>
          <a:prstGeom prst="rect">
            <a:avLst/>
          </a:prstGeom>
        </p:spPr>
      </p:pic>
      <p:sp>
        <p:nvSpPr>
          <p:cNvPr id="18" name="PA_矩形 8">
            <a:extLst>
              <a:ext uri="{FF2B5EF4-FFF2-40B4-BE49-F238E27FC236}">
                <a16:creationId xmlns:a16="http://schemas.microsoft.com/office/drawing/2014/main" id="{BBE591E5-1326-42BE-9253-E2EB4FC8960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89088" y="723333"/>
            <a:ext cx="19658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1050" kern="0" dirty="0">
                <a:solidFill>
                  <a:srgbClr val="7787A0"/>
                </a:solidFill>
                <a:cs typeface="+mn-ea"/>
                <a:sym typeface="+mn-lt"/>
              </a:rPr>
              <a:t>GUI Display &amp; Introduction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C39B72-030C-4311-A842-1255AF03302A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59657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D026A-4B7E-4F23-8C2F-AA9D902F1D08}"/>
              </a:ext>
            </a:extLst>
          </p:cNvPr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PA_矩形 7">
            <a:extLst>
              <a:ext uri="{FF2B5EF4-FFF2-40B4-BE49-F238E27FC236}">
                <a16:creationId xmlns:a16="http://schemas.microsoft.com/office/drawing/2014/main" id="{24400E0A-E249-4CA1-BF9E-F5ED58F274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104" y="2184326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zh-TW" altLang="en-US" sz="4400" b="1" kern="0" dirty="0">
                <a:solidFill>
                  <a:schemeClr val="accent3"/>
                </a:solidFill>
                <a:cs typeface="+mn-ea"/>
                <a:sym typeface="+mn-lt"/>
              </a:rPr>
              <a:t>程式碼</a:t>
            </a:r>
          </a:p>
        </p:txBody>
      </p:sp>
      <p:sp>
        <p:nvSpPr>
          <p:cNvPr id="29" name="PA_矩形 8">
            <a:extLst>
              <a:ext uri="{FF2B5EF4-FFF2-40B4-BE49-F238E27FC236}">
                <a16:creationId xmlns:a16="http://schemas.microsoft.com/office/drawing/2014/main" id="{72935742-0745-49EF-ADCC-66026EB2AC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01539" y="1912416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altLang="zh-CN" sz="1600" kern="0" dirty="0">
                <a:solidFill>
                  <a:schemeClr val="accent3"/>
                </a:solidFill>
                <a:cs typeface="+mn-ea"/>
                <a:sym typeface="+mn-lt"/>
              </a:rPr>
              <a:t>Code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4F456F-DB9C-489B-A2B0-4E5442115137}"/>
              </a:ext>
            </a:extLst>
          </p:cNvPr>
          <p:cNvSpPr/>
          <p:nvPr/>
        </p:nvSpPr>
        <p:spPr>
          <a:xfrm rot="5400000">
            <a:off x="-856667" y="1384418"/>
            <a:ext cx="216277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8557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12舒服配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F7E9E0"/>
      </a:accent1>
      <a:accent2>
        <a:srgbClr val="F4D1CF"/>
      </a:accent2>
      <a:accent3>
        <a:srgbClr val="7787A0"/>
      </a:accent3>
      <a:accent4>
        <a:srgbClr val="A0B0BF"/>
      </a:accent4>
      <a:accent5>
        <a:srgbClr val="C9D2E1"/>
      </a:accent5>
      <a:accent6>
        <a:srgbClr val="70AD47"/>
      </a:accent6>
      <a:hlink>
        <a:srgbClr val="000000"/>
      </a:hlink>
      <a:folHlink>
        <a:srgbClr val="954F72"/>
      </a:folHlink>
    </a:clrScheme>
    <a:fontScheme name="dmo5hql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3276</TotalTime>
  <Words>304</Words>
  <Application>Microsoft Office PowerPoint</Application>
  <PresentationFormat>如螢幕大小 (16:9)</PresentationFormat>
  <Paragraphs>69</Paragraphs>
  <Slides>12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宋体</vt:lpstr>
      <vt:lpstr>Arial</vt:lpstr>
      <vt:lpstr>Calibri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bernadette</cp:lastModifiedBy>
  <cp:revision>850</cp:revision>
  <dcterms:created xsi:type="dcterms:W3CDTF">2019-06-21T02:16:19Z</dcterms:created>
  <dcterms:modified xsi:type="dcterms:W3CDTF">2022-06-21T03:12:49Z</dcterms:modified>
</cp:coreProperties>
</file>