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zh-CN"/>
              <a:t>E = </a:t>
            </a:r>
            <a:r>
              <a:rPr lang="zh-CN" sz="1600">
                <a:solidFill>
                  <a:srgbClr val="006C31"/>
                </a:solidFill>
              </a:rPr>
              <a:t>α(F-C-βF) + βW +βR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zh-CN"/>
              <a:t>Dependency on suppliers → Exception if a supplier can’t fulfill the ingredients (punishment, estimation, …)</a:t>
            </a:r>
          </a:p>
          <a:p>
            <a:pPr lvl="0" rtl="0">
              <a:spcBef>
                <a:spcPts val="0"/>
              </a:spcBef>
              <a:buNone/>
            </a:pPr>
            <a:r>
              <a:rPr lang="zh-CN"/>
              <a:t>Precision → </a:t>
            </a:r>
            <a:r>
              <a:rPr lang="zh-CN">
                <a:solidFill>
                  <a:schemeClr val="dk1"/>
                </a:solidFill>
              </a:rPr>
              <a:t>Establishing </a:t>
            </a:r>
            <a:r>
              <a:rPr lang="zh-CN"/>
              <a:t>practicable minimum precision (maybe only calc, instead of measuring)</a:t>
            </a:r>
          </a:p>
          <a:p>
            <a:pPr lvl="0" rtl="0">
              <a:spcBef>
                <a:spcPts val="0"/>
              </a:spcBef>
              <a:buNone/>
            </a:pPr>
            <a:r>
              <a:rPr lang="zh-CN"/>
              <a:t>Importing unlabeled products (cooling period) → Grade 5 / good estimation get better grade / won’t persist very long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22222"/>
              <a:buFont typeface="Arial"/>
              <a:buNone/>
            </a:pPr>
            <a:r>
              <a:rPr lang="zh-CN" sz="900">
                <a:solidFill>
                  <a:srgbClr val="454545"/>
                </a:solidFill>
              </a:rPr>
              <a:t>电子垃圾的流行</a:t>
            </a:r>
          </a:p>
          <a:p>
            <a:pPr indent="-285750" lvl="0" marL="457200" rtl="0">
              <a:lnSpc>
                <a:spcPct val="115000"/>
              </a:lnSpc>
              <a:spcBef>
                <a:spcPts val="0"/>
              </a:spcBef>
              <a:buClr>
                <a:srgbClr val="454545"/>
              </a:buClr>
              <a:buSzPct val="100000"/>
            </a:pPr>
            <a:r>
              <a:rPr lang="zh-CN" sz="900">
                <a:solidFill>
                  <a:srgbClr val="454545"/>
                </a:solidFill>
              </a:rPr>
              <a:t>接下来我们会详细为你们展示一些数据</a:t>
            </a:r>
          </a:p>
          <a:p>
            <a:pPr indent="-285750" lvl="0" marL="457200" rtl="0">
              <a:lnSpc>
                <a:spcPct val="115000"/>
              </a:lnSpc>
              <a:spcBef>
                <a:spcPts val="0"/>
              </a:spcBef>
              <a:buClr>
                <a:srgbClr val="454545"/>
              </a:buClr>
              <a:buSzPct val="100000"/>
            </a:pPr>
            <a:r>
              <a:rPr lang="zh-CN" sz="900">
                <a:solidFill>
                  <a:srgbClr val="454545"/>
                </a:solidFill>
              </a:rPr>
              <a:t>第三方国出口，如何权衡各国的利益？</a:t>
            </a:r>
          </a:p>
          <a:p>
            <a:pPr lvl="0" rtl="0">
              <a:lnSpc>
                <a:spcPct val="115000"/>
              </a:lnSpc>
              <a:spcBef>
                <a:spcPts val="0"/>
              </a:spcBef>
              <a:buClr>
                <a:schemeClr val="dk1"/>
              </a:buClr>
              <a:buSzPct val="122222"/>
              <a:buFont typeface="Arial"/>
              <a:buNone/>
            </a:pPr>
            <a:r>
              <a:t/>
            </a:r>
            <a:endParaRPr sz="900">
              <a:solidFill>
                <a:srgbClr val="454545"/>
              </a:solidFill>
            </a:endParaRPr>
          </a:p>
          <a:p>
            <a:pPr lvl="0" rtl="0">
              <a:lnSpc>
                <a:spcPct val="115000"/>
              </a:lnSpc>
              <a:spcBef>
                <a:spcPts val="0"/>
              </a:spcBef>
              <a:buClr>
                <a:schemeClr val="dk1"/>
              </a:buClr>
              <a:buSzPct val="122222"/>
              <a:buFont typeface="Arial"/>
              <a:buNone/>
            </a:pPr>
            <a:r>
              <a:rPr lang="zh-CN" sz="900">
                <a:solidFill>
                  <a:srgbClr val="454545"/>
                </a:solidFill>
              </a:rPr>
              <a:t>我们的方案</a:t>
            </a:r>
          </a:p>
          <a:p>
            <a:pPr indent="-285750" lvl="0" marL="457200" rtl="0">
              <a:lnSpc>
                <a:spcPct val="115000"/>
              </a:lnSpc>
              <a:spcBef>
                <a:spcPts val="0"/>
              </a:spcBef>
              <a:buClr>
                <a:srgbClr val="454545"/>
              </a:buClr>
              <a:buSzPct val="100000"/>
            </a:pPr>
            <a:r>
              <a:rPr lang="zh-CN" sz="900">
                <a:solidFill>
                  <a:srgbClr val="454545"/>
                </a:solidFill>
              </a:rPr>
              <a:t>主要想法：每个组件指定一个ewaste value，然后把他们加起来作为一个产品的ewaste值</a:t>
            </a:r>
          </a:p>
          <a:p>
            <a:pPr lvl="0" rtl="0">
              <a:lnSpc>
                <a:spcPct val="115000"/>
              </a:lnSpc>
              <a:spcBef>
                <a:spcPts val="0"/>
              </a:spcBef>
              <a:buClr>
                <a:schemeClr val="dk1"/>
              </a:buClr>
              <a:buSzPct val="122222"/>
              <a:buFont typeface="Arial"/>
              <a:buNone/>
            </a:pPr>
            <a:r>
              <a:t/>
            </a:r>
            <a:endParaRPr sz="900">
              <a:solidFill>
                <a:srgbClr val="454545"/>
              </a:solidFill>
            </a:endParaRPr>
          </a:p>
          <a:p>
            <a:pPr lvl="0" rtl="0">
              <a:lnSpc>
                <a:spcPct val="115000"/>
              </a:lnSpc>
              <a:spcBef>
                <a:spcPts val="0"/>
              </a:spcBef>
              <a:buClr>
                <a:schemeClr val="dk1"/>
              </a:buClr>
              <a:buSzPct val="122222"/>
              <a:buFont typeface="Arial"/>
              <a:buNone/>
            </a:pPr>
            <a:r>
              <a:rPr lang="zh-CN" sz="900">
                <a:solidFill>
                  <a:srgbClr val="454545"/>
                </a:solidFill>
              </a:rPr>
              <a:t>这次演讲的的主要内容：</a:t>
            </a:r>
          </a:p>
          <a:p>
            <a:pPr indent="-285750" lvl="0" marL="457200" rtl="0">
              <a:lnSpc>
                <a:spcPct val="115000"/>
              </a:lnSpc>
              <a:spcBef>
                <a:spcPts val="0"/>
              </a:spcBef>
              <a:buClr>
                <a:srgbClr val="454545"/>
              </a:buClr>
              <a:buSzPct val="100000"/>
            </a:pPr>
            <a:r>
              <a:rPr lang="zh-CN" sz="900">
                <a:solidFill>
                  <a:srgbClr val="454545"/>
                </a:solidFill>
              </a:rPr>
              <a:t>从整个product line来看的统一方案带来的影响：如何调控政府和制造商？—&gt; Game Theory</a:t>
            </a:r>
          </a:p>
          <a:p>
            <a:pPr indent="-285750" lvl="0" marL="457200" rtl="0">
              <a:lnSpc>
                <a:spcPct val="115000"/>
              </a:lnSpc>
              <a:spcBef>
                <a:spcPts val="0"/>
              </a:spcBef>
              <a:buClr>
                <a:srgbClr val="454545"/>
              </a:buClr>
              <a:buSzPct val="100000"/>
            </a:pPr>
            <a:r>
              <a:rPr lang="zh-CN" sz="900">
                <a:solidFill>
                  <a:srgbClr val="454545"/>
                </a:solidFill>
              </a:rPr>
              <a:t>行业统一的计算标准，是否会带来压力？</a:t>
            </a:r>
          </a:p>
          <a:p>
            <a:pPr indent="-285750" lvl="0" marL="457200" rtl="0">
              <a:lnSpc>
                <a:spcPct val="115000"/>
              </a:lnSpc>
              <a:spcBef>
                <a:spcPts val="0"/>
              </a:spcBef>
              <a:buClr>
                <a:srgbClr val="454545"/>
              </a:buClr>
              <a:buSzPct val="100000"/>
            </a:pPr>
            <a:r>
              <a:rPr lang="zh-CN" sz="900">
                <a:solidFill>
                  <a:srgbClr val="454545"/>
                </a:solidFill>
              </a:rPr>
              <a:t>为什么这样一个简单的标准就能奏效，它带来的潜在应用是什么？</a:t>
            </a:r>
          </a:p>
          <a:p>
            <a:pPr indent="-285750" lvl="1" marL="914400" rtl="0">
              <a:lnSpc>
                <a:spcPct val="115000"/>
              </a:lnSpc>
              <a:spcBef>
                <a:spcPts val="0"/>
              </a:spcBef>
              <a:buClr>
                <a:srgbClr val="454545"/>
              </a:buClr>
              <a:buSzPct val="100000"/>
            </a:pPr>
            <a:r>
              <a:rPr lang="zh-CN" sz="900">
                <a:solidFill>
                  <a:srgbClr val="454545"/>
                </a:solidFill>
              </a:rPr>
              <a:t>对于政府而言我们可以如何应用它？</a:t>
            </a:r>
          </a:p>
          <a:p>
            <a:pPr indent="-285750" lvl="1" marL="914400" rtl="0">
              <a:lnSpc>
                <a:spcPct val="115000"/>
              </a:lnSpc>
              <a:spcBef>
                <a:spcPts val="0"/>
              </a:spcBef>
              <a:buClr>
                <a:srgbClr val="454545"/>
              </a:buClr>
              <a:buSzPct val="100000"/>
            </a:pPr>
            <a:r>
              <a:rPr lang="zh-CN" sz="900">
                <a:solidFill>
                  <a:srgbClr val="454545"/>
                </a:solidFill>
              </a:rPr>
              <a:t>对于制造商来说如何应用这个方案？</a:t>
            </a:r>
          </a:p>
          <a:p>
            <a:pPr indent="-285750" lvl="1" marL="914400" rtl="0">
              <a:lnSpc>
                <a:spcPct val="115000"/>
              </a:lnSpc>
              <a:spcBef>
                <a:spcPts val="0"/>
              </a:spcBef>
              <a:buClr>
                <a:srgbClr val="454545"/>
              </a:buClr>
              <a:buSzPct val="100000"/>
            </a:pPr>
            <a:r>
              <a:rPr lang="zh-CN" sz="900">
                <a:solidFill>
                  <a:srgbClr val="454545"/>
                </a:solidFill>
              </a:rPr>
              <a:t>对于回收公司来说，又要如何应用这个方案？</a:t>
            </a:r>
          </a:p>
          <a:p>
            <a:pPr indent="-285750" lvl="0" marL="457200" rtl="0">
              <a:lnSpc>
                <a:spcPct val="115000"/>
              </a:lnSpc>
              <a:spcBef>
                <a:spcPts val="0"/>
              </a:spcBef>
              <a:buClr>
                <a:srgbClr val="454545"/>
              </a:buClr>
              <a:buSzPct val="100000"/>
            </a:pPr>
            <a:r>
              <a:rPr lang="zh-CN" sz="900">
                <a:solidFill>
                  <a:srgbClr val="454545"/>
                </a:solidFill>
              </a:rPr>
              <a:t>当然，这个方案还是会带来一些问题，我们面临什么挑战</a:t>
            </a:r>
          </a:p>
          <a:p>
            <a:pPr indent="-285750" lvl="0" marL="457200" rtl="0">
              <a:lnSpc>
                <a:spcPct val="115000"/>
              </a:lnSpc>
              <a:spcBef>
                <a:spcPts val="0"/>
              </a:spcBef>
              <a:buClr>
                <a:srgbClr val="454545"/>
              </a:buClr>
              <a:buSzPct val="100000"/>
            </a:pPr>
            <a:r>
              <a:t/>
            </a:r>
            <a:endParaRPr sz="900">
              <a:solidFill>
                <a:srgbClr val="454545"/>
              </a:solidFill>
            </a:endParaRP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22222"/>
              <a:buFont typeface="Arial"/>
              <a:buNone/>
            </a:pPr>
            <a:r>
              <a:rPr lang="zh-CN" sz="900">
                <a:solidFill>
                  <a:srgbClr val="454545"/>
                </a:solidFill>
              </a:rPr>
              <a:t>电子垃圾的流行</a:t>
            </a:r>
          </a:p>
          <a:p>
            <a:pPr indent="-285750" lvl="0" marL="457200" rtl="0">
              <a:lnSpc>
                <a:spcPct val="115000"/>
              </a:lnSpc>
              <a:spcBef>
                <a:spcPts val="0"/>
              </a:spcBef>
              <a:buClr>
                <a:srgbClr val="454545"/>
              </a:buClr>
              <a:buSzPct val="100000"/>
            </a:pPr>
            <a:r>
              <a:rPr lang="zh-CN" sz="900">
                <a:solidFill>
                  <a:srgbClr val="454545"/>
                </a:solidFill>
              </a:rPr>
              <a:t>接下来我们会详细为你们展示一些数据</a:t>
            </a:r>
          </a:p>
          <a:p>
            <a:pPr indent="-285750" lvl="0" marL="457200" rtl="0">
              <a:lnSpc>
                <a:spcPct val="115000"/>
              </a:lnSpc>
              <a:spcBef>
                <a:spcPts val="0"/>
              </a:spcBef>
              <a:buClr>
                <a:srgbClr val="454545"/>
              </a:buClr>
              <a:buSzPct val="100000"/>
            </a:pPr>
            <a:r>
              <a:rPr lang="zh-CN" sz="900">
                <a:solidFill>
                  <a:srgbClr val="454545"/>
                </a:solidFill>
              </a:rPr>
              <a:t>第三方国出口，如何权衡各国的利益？</a:t>
            </a:r>
          </a:p>
          <a:p>
            <a:pPr lvl="0" rtl="0">
              <a:lnSpc>
                <a:spcPct val="115000"/>
              </a:lnSpc>
              <a:spcBef>
                <a:spcPts val="0"/>
              </a:spcBef>
              <a:buClr>
                <a:schemeClr val="dk1"/>
              </a:buClr>
              <a:buSzPct val="122222"/>
              <a:buFont typeface="Arial"/>
              <a:buNone/>
            </a:pPr>
            <a:r>
              <a:t/>
            </a:r>
            <a:endParaRPr sz="900">
              <a:solidFill>
                <a:srgbClr val="454545"/>
              </a:solidFill>
            </a:endParaRPr>
          </a:p>
          <a:p>
            <a:pPr lvl="0" rtl="0">
              <a:lnSpc>
                <a:spcPct val="115000"/>
              </a:lnSpc>
              <a:spcBef>
                <a:spcPts val="0"/>
              </a:spcBef>
              <a:buClr>
                <a:schemeClr val="dk1"/>
              </a:buClr>
              <a:buSzPct val="122222"/>
              <a:buFont typeface="Arial"/>
              <a:buNone/>
            </a:pPr>
            <a:r>
              <a:rPr lang="zh-CN" sz="900">
                <a:solidFill>
                  <a:srgbClr val="454545"/>
                </a:solidFill>
              </a:rPr>
              <a:t>我们的方案</a:t>
            </a:r>
          </a:p>
          <a:p>
            <a:pPr indent="-285750" lvl="0" marL="457200" rtl="0">
              <a:lnSpc>
                <a:spcPct val="115000"/>
              </a:lnSpc>
              <a:spcBef>
                <a:spcPts val="0"/>
              </a:spcBef>
              <a:buClr>
                <a:srgbClr val="454545"/>
              </a:buClr>
              <a:buSzPct val="100000"/>
            </a:pPr>
            <a:r>
              <a:rPr lang="zh-CN" sz="900">
                <a:solidFill>
                  <a:srgbClr val="454545"/>
                </a:solidFill>
              </a:rPr>
              <a:t>主要想法：每个组件指定一个ewaste value，然后把他们加起来作为一个产品的ewaste值</a:t>
            </a:r>
          </a:p>
          <a:p>
            <a:pPr lvl="0" rtl="0">
              <a:lnSpc>
                <a:spcPct val="115000"/>
              </a:lnSpc>
              <a:spcBef>
                <a:spcPts val="0"/>
              </a:spcBef>
              <a:buClr>
                <a:schemeClr val="dk1"/>
              </a:buClr>
              <a:buSzPct val="122222"/>
              <a:buFont typeface="Arial"/>
              <a:buNone/>
            </a:pPr>
            <a:r>
              <a:t/>
            </a:r>
            <a:endParaRPr sz="900">
              <a:solidFill>
                <a:srgbClr val="454545"/>
              </a:solidFill>
            </a:endParaRPr>
          </a:p>
          <a:p>
            <a:pPr lvl="0" rtl="0">
              <a:lnSpc>
                <a:spcPct val="115000"/>
              </a:lnSpc>
              <a:spcBef>
                <a:spcPts val="0"/>
              </a:spcBef>
              <a:buClr>
                <a:schemeClr val="dk1"/>
              </a:buClr>
              <a:buSzPct val="122222"/>
              <a:buFont typeface="Arial"/>
              <a:buNone/>
            </a:pPr>
            <a:r>
              <a:rPr lang="zh-CN" sz="900">
                <a:solidFill>
                  <a:srgbClr val="454545"/>
                </a:solidFill>
              </a:rPr>
              <a:t>这次演讲的的主要内容：</a:t>
            </a:r>
          </a:p>
          <a:p>
            <a:pPr indent="-285750" lvl="0" marL="457200" rtl="0">
              <a:lnSpc>
                <a:spcPct val="115000"/>
              </a:lnSpc>
              <a:spcBef>
                <a:spcPts val="0"/>
              </a:spcBef>
              <a:buClr>
                <a:srgbClr val="454545"/>
              </a:buClr>
              <a:buSzPct val="100000"/>
            </a:pPr>
            <a:r>
              <a:rPr lang="zh-CN" sz="900">
                <a:solidFill>
                  <a:srgbClr val="454545"/>
                </a:solidFill>
              </a:rPr>
              <a:t>从整个product line来看的统一方案带来的影响：如何调控政府和制造商？—&gt; Game Theory</a:t>
            </a:r>
          </a:p>
          <a:p>
            <a:pPr indent="-285750" lvl="0" marL="457200" rtl="0">
              <a:lnSpc>
                <a:spcPct val="115000"/>
              </a:lnSpc>
              <a:spcBef>
                <a:spcPts val="0"/>
              </a:spcBef>
              <a:buClr>
                <a:srgbClr val="454545"/>
              </a:buClr>
              <a:buSzPct val="100000"/>
            </a:pPr>
            <a:r>
              <a:rPr lang="zh-CN" sz="900">
                <a:solidFill>
                  <a:srgbClr val="454545"/>
                </a:solidFill>
              </a:rPr>
              <a:t>行业统一的计算标准，是否会带来压力？</a:t>
            </a:r>
          </a:p>
          <a:p>
            <a:pPr indent="-285750" lvl="0" marL="457200" rtl="0">
              <a:lnSpc>
                <a:spcPct val="115000"/>
              </a:lnSpc>
              <a:spcBef>
                <a:spcPts val="0"/>
              </a:spcBef>
              <a:buClr>
                <a:srgbClr val="454545"/>
              </a:buClr>
              <a:buSzPct val="100000"/>
            </a:pPr>
            <a:r>
              <a:rPr lang="zh-CN" sz="900">
                <a:solidFill>
                  <a:srgbClr val="454545"/>
                </a:solidFill>
              </a:rPr>
              <a:t>为什么这样一个简单的标准就能奏效，它带来的潜在应用是什么？</a:t>
            </a:r>
          </a:p>
          <a:p>
            <a:pPr indent="-285750" lvl="1" marL="914400" rtl="0">
              <a:lnSpc>
                <a:spcPct val="115000"/>
              </a:lnSpc>
              <a:spcBef>
                <a:spcPts val="0"/>
              </a:spcBef>
              <a:buClr>
                <a:srgbClr val="454545"/>
              </a:buClr>
              <a:buSzPct val="100000"/>
            </a:pPr>
            <a:r>
              <a:rPr lang="zh-CN" sz="900">
                <a:solidFill>
                  <a:srgbClr val="454545"/>
                </a:solidFill>
              </a:rPr>
              <a:t>对于政府而言我们可以如何应用它？</a:t>
            </a:r>
          </a:p>
          <a:p>
            <a:pPr indent="-285750" lvl="1" marL="914400" rtl="0">
              <a:lnSpc>
                <a:spcPct val="115000"/>
              </a:lnSpc>
              <a:spcBef>
                <a:spcPts val="0"/>
              </a:spcBef>
              <a:buClr>
                <a:srgbClr val="454545"/>
              </a:buClr>
              <a:buSzPct val="100000"/>
            </a:pPr>
            <a:r>
              <a:rPr lang="zh-CN" sz="900">
                <a:solidFill>
                  <a:srgbClr val="454545"/>
                </a:solidFill>
              </a:rPr>
              <a:t>对于制造商来说如何应用这个方案？</a:t>
            </a:r>
          </a:p>
          <a:p>
            <a:pPr indent="-285750" lvl="1" marL="914400" rtl="0">
              <a:lnSpc>
                <a:spcPct val="115000"/>
              </a:lnSpc>
              <a:spcBef>
                <a:spcPts val="0"/>
              </a:spcBef>
              <a:buClr>
                <a:srgbClr val="454545"/>
              </a:buClr>
              <a:buSzPct val="100000"/>
            </a:pPr>
            <a:r>
              <a:rPr lang="zh-CN" sz="900">
                <a:solidFill>
                  <a:srgbClr val="454545"/>
                </a:solidFill>
              </a:rPr>
              <a:t>对于回收公司来说，又要如何应用这个方案？</a:t>
            </a:r>
          </a:p>
          <a:p>
            <a:pPr indent="-285750" lvl="0" marL="457200" rtl="0">
              <a:lnSpc>
                <a:spcPct val="115000"/>
              </a:lnSpc>
              <a:spcBef>
                <a:spcPts val="0"/>
              </a:spcBef>
              <a:buClr>
                <a:srgbClr val="454545"/>
              </a:buClr>
              <a:buSzPct val="100000"/>
            </a:pPr>
            <a:r>
              <a:rPr lang="zh-CN" sz="900">
                <a:solidFill>
                  <a:srgbClr val="454545"/>
                </a:solidFill>
              </a:rPr>
              <a:t>当然，这个方案还是会带来一些问题，我们面临什么挑战</a:t>
            </a:r>
          </a:p>
          <a:p>
            <a:pPr indent="-285750" lvl="0" marL="457200" rtl="0">
              <a:lnSpc>
                <a:spcPct val="115000"/>
              </a:lnSpc>
              <a:spcBef>
                <a:spcPts val="0"/>
              </a:spcBef>
              <a:buClr>
                <a:srgbClr val="454545"/>
              </a:buClr>
              <a:buSzPct val="100000"/>
            </a:pPr>
            <a:r>
              <a:t/>
            </a:r>
            <a:endParaRPr sz="900">
              <a:solidFill>
                <a:srgbClr val="454545"/>
              </a:solidFill>
            </a:endParaRP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zh-CN">
                <a:solidFill>
                  <a:schemeClr val="dk1"/>
                </a:solidFill>
              </a:rPr>
              <a:t>A cap is set on the total amount of certain greenhouse gases that can be emitted by installations covered by the system. The total emissions will fall if the cap is reduced over time.</a:t>
            </a:r>
          </a:p>
          <a:p>
            <a:pPr lvl="0">
              <a:spcBef>
                <a:spcPts val="0"/>
              </a:spcBef>
              <a:buNone/>
            </a:pPr>
            <a:r>
              <a:t/>
            </a:r>
            <a:endParaRPr>
              <a:solidFill>
                <a:schemeClr val="dk1"/>
              </a:solidFill>
            </a:endParaRPr>
          </a:p>
          <a:p>
            <a:pPr lvl="0" rtl="0">
              <a:spcBef>
                <a:spcPts val="0"/>
              </a:spcBef>
              <a:buNone/>
            </a:pPr>
            <a:r>
              <a:rPr lang="zh-CN">
                <a:solidFill>
                  <a:schemeClr val="dk1"/>
                </a:solidFill>
              </a:rPr>
              <a:t>in 2010 greenhouse gas emissions from big emitters covered by the EU ETS had decreased by an average of more than 17,000 tonnes per installation from 2005, a decrease of more than 8 percent since 2005.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zh-CN">
                <a:solidFill>
                  <a:schemeClr val="dk1"/>
                </a:solidFill>
              </a:rPr>
              <a:t>EWSI is a company that offers customized end-to-end solutions in IT Asset Recovery, E-Waste Management, and Electronics Reverse Logistics. It can provide a variety of containers for onsite collection, audit and asset registration services on pickup, and either dedicated or consolidated routes and storage prior to processing.</a:t>
            </a:r>
          </a:p>
          <a:p>
            <a:pPr lvl="0">
              <a:spcBef>
                <a:spcPts val="0"/>
              </a:spcBef>
              <a:buNone/>
            </a:pPr>
            <a:r>
              <a:t/>
            </a:r>
            <a:endParaRPr>
              <a:solidFill>
                <a:schemeClr val="dk1"/>
              </a:solidFill>
            </a:endParaRPr>
          </a:p>
          <a:p>
            <a:pPr lvl="0" rtl="0">
              <a:spcBef>
                <a:spcPts val="0"/>
              </a:spcBef>
              <a:buNone/>
            </a:pPr>
            <a:r>
              <a:rPr lang="zh-CN">
                <a:solidFill>
                  <a:schemeClr val="dk1"/>
                </a:solidFill>
              </a:rPr>
              <a:t>Convert into new raw materials</a:t>
            </a:r>
          </a:p>
          <a:p>
            <a:pPr lvl="0" rt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zh-C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hyperlink" Target="https://doi.org/10.7666/d.j015745" TargetMode="External"/><Relationship Id="rId5" Type="http://schemas.openxmlformats.org/officeDocument/2006/relationships/hyperlink" Target="https://doi.org/10.1016/j.scitotenv.2009.09.04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zh-CN" sz="2400">
                <a:solidFill>
                  <a:srgbClr val="11602E"/>
                </a:solidFill>
              </a:rPr>
              <a:t>SPWAL FINAL REPORT</a:t>
            </a:r>
          </a:p>
          <a:p>
            <a:pPr lvl="0">
              <a:spcBef>
                <a:spcPts val="0"/>
              </a:spcBef>
              <a:buNone/>
            </a:pPr>
            <a:r>
              <a:rPr b="1" lang="zh-CN" sz="3000">
                <a:solidFill>
                  <a:srgbClr val="11602E"/>
                </a:solidFill>
                <a:latin typeface="Arial"/>
                <a:ea typeface="Arial"/>
                <a:cs typeface="Arial"/>
                <a:sym typeface="Arial"/>
              </a:rPr>
              <a:t>A </a:t>
            </a:r>
            <a:r>
              <a:rPr b="1" lang="zh-CN" sz="3000">
                <a:solidFill>
                  <a:srgbClr val="11602E"/>
                </a:solidFill>
              </a:rPr>
              <a:t>S</a:t>
            </a:r>
            <a:r>
              <a:rPr b="1" lang="zh-CN" sz="3000">
                <a:solidFill>
                  <a:srgbClr val="11602E"/>
                </a:solidFill>
                <a:latin typeface="Arial"/>
                <a:ea typeface="Arial"/>
                <a:cs typeface="Arial"/>
                <a:sym typeface="Arial"/>
              </a:rPr>
              <a:t>ystematical Approach on Regulating </a:t>
            </a:r>
          </a:p>
          <a:p>
            <a:pPr lvl="0" rtl="0">
              <a:spcBef>
                <a:spcPts val="0"/>
              </a:spcBef>
              <a:buNone/>
            </a:pPr>
            <a:r>
              <a:rPr b="1" lang="zh-CN" sz="3000">
                <a:solidFill>
                  <a:srgbClr val="11602E"/>
                </a:solidFill>
                <a:latin typeface="Arial"/>
                <a:ea typeface="Arial"/>
                <a:cs typeface="Arial"/>
                <a:sym typeface="Arial"/>
              </a:rPr>
              <a:t>and Reducing E-Waste</a:t>
            </a:r>
          </a:p>
        </p:txBody>
      </p:sp>
      <p:sp>
        <p:nvSpPr>
          <p:cNvPr id="55" name="Shape 55"/>
          <p:cNvSpPr txBox="1"/>
          <p:nvPr>
            <p:ph idx="1" type="subTitle"/>
          </p:nvPr>
        </p:nvSpPr>
        <p:spPr>
          <a:xfrm>
            <a:off x="390525" y="3718882"/>
            <a:ext cx="8222100" cy="2532900"/>
          </a:xfrm>
          <a:prstGeom prst="rect">
            <a:avLst/>
          </a:prstGeom>
        </p:spPr>
        <p:txBody>
          <a:bodyPr anchorCtr="0" anchor="t" bIns="91425" lIns="91425" rIns="91425" tIns="91425">
            <a:noAutofit/>
          </a:bodyPr>
          <a:lstStyle/>
          <a:p>
            <a:pPr lvl="0" rtl="0">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t/>
            </a:r>
            <a:endParaRPr b="1" sz="1100">
              <a:solidFill>
                <a:srgbClr val="11602E"/>
              </a:solidFill>
              <a:latin typeface="Arial"/>
              <a:ea typeface="Arial"/>
              <a:cs typeface="Arial"/>
              <a:sym typeface="Arial"/>
            </a:endParaRPr>
          </a:p>
          <a:p>
            <a:pPr lvl="0" rtl="0" algn="l">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rPr b="1" lang="zh-CN" sz="1100">
                <a:solidFill>
                  <a:srgbClr val="11602E"/>
                </a:solidFill>
                <a:latin typeface="Arial"/>
                <a:ea typeface="Arial"/>
                <a:cs typeface="Arial"/>
                <a:sym typeface="Arial"/>
              </a:rPr>
              <a:t>Team GangGreen</a:t>
            </a:r>
          </a:p>
          <a:p>
            <a:pPr indent="1130300" lvl="0" rtl="0" algn="l">
              <a:lnSpc>
                <a:spcPct val="115000"/>
              </a:lnSpc>
              <a:spcBef>
                <a:spcPts val="0"/>
              </a:spcBef>
              <a:buNone/>
            </a:pPr>
            <a:r>
              <a:rPr lang="zh-CN" sz="1100">
                <a:solidFill>
                  <a:srgbClr val="11602E"/>
                </a:solidFill>
              </a:rPr>
              <a:t>Guoliang Xue, Jonas Mattes, Changkun Ou, Bruno Müller, An Ngo Tien, Zhe Li, and Anita Baier</a:t>
            </a:r>
          </a:p>
          <a:p>
            <a:pPr lvl="0" rtl="0">
              <a:lnSpc>
                <a:spcPct val="115000"/>
              </a:lnSpc>
              <a:spcBef>
                <a:spcPts val="0"/>
              </a:spcBef>
              <a:buNone/>
            </a:pPr>
            <a:r>
              <a:rPr b="1" lang="zh-CN" sz="1100">
                <a:solidFill>
                  <a:srgbClr val="11602E"/>
                </a:solidFill>
              </a:rPr>
              <a:t>18th July, 2017</a:t>
            </a:r>
          </a:p>
          <a:p>
            <a:pPr lvl="0" rtl="0">
              <a:lnSpc>
                <a:spcPct val="115000"/>
              </a:lnSpc>
              <a:spcBef>
                <a:spcPts val="0"/>
              </a:spcBef>
              <a:buNone/>
            </a:pPr>
            <a:r>
              <a:t/>
            </a:r>
            <a:endParaRPr b="1" sz="1100">
              <a:solidFill>
                <a:srgbClr val="11602E"/>
              </a:solidFill>
              <a:latin typeface="Arial"/>
              <a:ea typeface="Arial"/>
              <a:cs typeface="Arial"/>
              <a:sym typeface="Arial"/>
            </a:endParaRPr>
          </a:p>
          <a:p>
            <a:pPr lvl="0" rtl="0">
              <a:lnSpc>
                <a:spcPct val="115000"/>
              </a:lnSpc>
              <a:spcBef>
                <a:spcPts val="0"/>
              </a:spcBef>
              <a:buNone/>
            </a:pPr>
            <a:r>
              <a:rPr b="1" lang="zh-CN" sz="1100">
                <a:solidFill>
                  <a:srgbClr val="11602E"/>
                </a:solidFill>
                <a:latin typeface="Arial"/>
                <a:ea typeface="Arial"/>
                <a:cs typeface="Arial"/>
                <a:sym typeface="Arial"/>
              </a:rPr>
              <a:t>Seminar und Praktikum “Wissenschaftliches Arbeiten und Lehren” Sommersemester 2017</a:t>
            </a:r>
          </a:p>
          <a:p>
            <a:pPr lvl="0">
              <a:spcBef>
                <a:spcPts val="0"/>
              </a:spcBef>
              <a:buNone/>
            </a:pPr>
            <a:r>
              <a:t/>
            </a:r>
            <a:endParaRPr b="1" sz="1100">
              <a:solidFill>
                <a:srgbClr val="11602E"/>
              </a:solidFill>
            </a:endParaRPr>
          </a:p>
        </p:txBody>
      </p:sp>
      <p:sp>
        <p:nvSpPr>
          <p:cNvPr id="56" name="Shape 5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Shape 119"/>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INGREDIENT LIST SPECIFICATIONS</a:t>
            </a:r>
          </a:p>
        </p:txBody>
      </p:sp>
      <p:sp>
        <p:nvSpPr>
          <p:cNvPr id="120" name="Shape 120"/>
          <p:cNvSpPr txBox="1"/>
          <p:nvPr>
            <p:ph idx="1" type="body"/>
          </p:nvPr>
        </p:nvSpPr>
        <p:spPr>
          <a:xfrm>
            <a:off x="311700" y="1536633"/>
            <a:ext cx="8520600" cy="45552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zh-CN">
                <a:solidFill>
                  <a:srgbClr val="11602E"/>
                </a:solidFill>
              </a:rPr>
              <a:t>But isn’t it hard for a manufacturer to create such a list? </a:t>
            </a:r>
          </a:p>
          <a:p>
            <a:pPr lvl="0" marR="0" rtl="0" algn="l">
              <a:lnSpc>
                <a:spcPct val="115000"/>
              </a:lnSpc>
              <a:spcBef>
                <a:spcPts val="0"/>
              </a:spcBef>
              <a:spcAft>
                <a:spcPts val="1600"/>
              </a:spcAft>
              <a:buNone/>
            </a:pPr>
            <a:r>
              <a:rPr b="1" lang="zh-CN">
                <a:solidFill>
                  <a:srgbClr val="11602E"/>
                </a:solidFill>
              </a:rPr>
              <a:t>No. Not at all.</a:t>
            </a:r>
            <a:r>
              <a:rPr lang="zh-CN">
                <a:solidFill>
                  <a:srgbClr val="11602E"/>
                </a:solidFill>
              </a:rPr>
              <a:t> </a:t>
            </a:r>
          </a:p>
        </p:txBody>
      </p:sp>
      <p:sp>
        <p:nvSpPr>
          <p:cNvPr id="121" name="Shape 12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Shape 126"/>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Tax Hierarchy</a:t>
            </a:r>
          </a:p>
        </p:txBody>
      </p:sp>
      <p:sp>
        <p:nvSpPr>
          <p:cNvPr id="127" name="Shape 127"/>
          <p:cNvSpPr txBox="1"/>
          <p:nvPr/>
        </p:nvSpPr>
        <p:spPr>
          <a:xfrm>
            <a:off x="537875" y="1412275"/>
            <a:ext cx="7114800" cy="10881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zh-CN" sz="1600">
                <a:solidFill>
                  <a:schemeClr val="dk1"/>
                </a:solidFill>
              </a:rPr>
              <a:t>•</a:t>
            </a:r>
            <a:r>
              <a:rPr lang="zh-CN" sz="1600">
                <a:solidFill>
                  <a:srgbClr val="006C31"/>
                </a:solidFill>
              </a:rPr>
              <a:t> Staircase-like structure to distinguish different tax rate </a:t>
            </a:r>
          </a:p>
        </p:txBody>
      </p:sp>
      <p:pic>
        <p:nvPicPr>
          <p:cNvPr id="128" name="Shape 128"/>
          <p:cNvPicPr preferRelativeResize="0"/>
          <p:nvPr/>
        </p:nvPicPr>
        <p:blipFill>
          <a:blip r:embed="rId4">
            <a:alphaModFix/>
          </a:blip>
          <a:stretch>
            <a:fillRect/>
          </a:stretch>
        </p:blipFill>
        <p:spPr>
          <a:xfrm>
            <a:off x="1668812" y="2573925"/>
            <a:ext cx="4578525" cy="2136650"/>
          </a:xfrm>
          <a:prstGeom prst="rect">
            <a:avLst/>
          </a:prstGeom>
          <a:noFill/>
          <a:ln>
            <a:noFill/>
          </a:ln>
        </p:spPr>
      </p:pic>
      <p:sp>
        <p:nvSpPr>
          <p:cNvPr id="129" name="Shape 12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
        <p:nvSpPr>
          <p:cNvPr id="130" name="Shape 130"/>
          <p:cNvSpPr txBox="1"/>
          <p:nvPr/>
        </p:nvSpPr>
        <p:spPr>
          <a:xfrm>
            <a:off x="755600" y="5000200"/>
            <a:ext cx="7114800" cy="10881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zh-CN" sz="1600">
                <a:solidFill>
                  <a:schemeClr val="dk1"/>
                </a:solidFill>
              </a:rPr>
              <a:t>•</a:t>
            </a:r>
            <a:r>
              <a:rPr lang="zh-CN" sz="1600">
                <a:solidFill>
                  <a:srgbClr val="006C31"/>
                </a:solidFill>
              </a:rPr>
              <a:t> </a:t>
            </a:r>
            <a:r>
              <a:rPr lang="zh-CN" sz="1600">
                <a:solidFill>
                  <a:srgbClr val="006C31"/>
                </a:solidFill>
              </a:rPr>
              <a:t>Only for one degree(low, medium, high), different degrees means the basic tax rate should be different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Shape 135"/>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Prevention Mechanism(1)</a:t>
            </a:r>
          </a:p>
        </p:txBody>
      </p:sp>
      <p:sp>
        <p:nvSpPr>
          <p:cNvPr id="136" name="Shape 136"/>
          <p:cNvSpPr txBox="1"/>
          <p:nvPr/>
        </p:nvSpPr>
        <p:spPr>
          <a:xfrm>
            <a:off x="281175" y="1552525"/>
            <a:ext cx="8862900" cy="43152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zh-CN" sz="1600">
                <a:solidFill>
                  <a:srgbClr val="006C31"/>
                </a:solidFill>
              </a:rPr>
              <a:t>• Variables in Game Theory</a:t>
            </a:r>
          </a:p>
          <a:p>
            <a:pPr indent="0" lvl="0" marL="457200" rtl="0">
              <a:lnSpc>
                <a:spcPct val="115000"/>
              </a:lnSpc>
              <a:spcBef>
                <a:spcPts val="0"/>
              </a:spcBef>
              <a:buNone/>
            </a:pPr>
            <a:r>
              <a:rPr lang="zh-CN" sz="1600">
                <a:solidFill>
                  <a:schemeClr val="dk1"/>
                </a:solidFill>
              </a:rPr>
              <a:t>•</a:t>
            </a:r>
            <a:r>
              <a:rPr lang="zh-CN" sz="1600">
                <a:solidFill>
                  <a:srgbClr val="006C31"/>
                </a:solidFill>
              </a:rPr>
              <a:t> cost of remedial measurement </a:t>
            </a:r>
            <a:r>
              <a:rPr b="1" lang="zh-CN" sz="1600">
                <a:solidFill>
                  <a:srgbClr val="006C31"/>
                </a:solidFill>
              </a:rPr>
              <a:t>R</a:t>
            </a:r>
          </a:p>
          <a:p>
            <a:pPr indent="0" lvl="0" marL="457200" rtl="0">
              <a:lnSpc>
                <a:spcPct val="115000"/>
              </a:lnSpc>
              <a:spcBef>
                <a:spcPts val="0"/>
              </a:spcBef>
              <a:buNone/>
            </a:pPr>
            <a:r>
              <a:rPr lang="zh-CN" sz="1600">
                <a:solidFill>
                  <a:schemeClr val="dk1"/>
                </a:solidFill>
              </a:rPr>
              <a:t>•</a:t>
            </a:r>
            <a:r>
              <a:rPr lang="zh-CN" sz="1600">
                <a:solidFill>
                  <a:srgbClr val="006C31"/>
                </a:solidFill>
              </a:rPr>
              <a:t> cost of regulation </a:t>
            </a:r>
            <a:r>
              <a:rPr b="1" lang="zh-CN" sz="1600">
                <a:solidFill>
                  <a:srgbClr val="006C31"/>
                </a:solidFill>
              </a:rPr>
              <a:t>C</a:t>
            </a:r>
          </a:p>
          <a:p>
            <a:pPr indent="0" lvl="0" marL="457200" rtl="0">
              <a:lnSpc>
                <a:spcPct val="115000"/>
              </a:lnSpc>
              <a:spcBef>
                <a:spcPts val="0"/>
              </a:spcBef>
              <a:buNone/>
            </a:pPr>
            <a:r>
              <a:rPr lang="zh-CN" sz="1600">
                <a:solidFill>
                  <a:schemeClr val="dk1"/>
                </a:solidFill>
              </a:rPr>
              <a:t>•</a:t>
            </a:r>
            <a:r>
              <a:rPr lang="zh-CN" sz="1600">
                <a:solidFill>
                  <a:srgbClr val="006C31"/>
                </a:solidFill>
              </a:rPr>
              <a:t> cost of penalization industries have to pay for government </a:t>
            </a:r>
            <a:r>
              <a:rPr b="1" lang="zh-CN" sz="1600">
                <a:solidFill>
                  <a:srgbClr val="006C31"/>
                </a:solidFill>
              </a:rPr>
              <a:t>F</a:t>
            </a:r>
          </a:p>
          <a:p>
            <a:pPr indent="0" lvl="0" marL="457200" rtl="0">
              <a:lnSpc>
                <a:spcPct val="115000"/>
              </a:lnSpc>
              <a:spcBef>
                <a:spcPts val="0"/>
              </a:spcBef>
              <a:buNone/>
            </a:pPr>
            <a:r>
              <a:rPr lang="zh-CN" sz="1600">
                <a:solidFill>
                  <a:schemeClr val="dk1"/>
                </a:solidFill>
              </a:rPr>
              <a:t>•</a:t>
            </a:r>
            <a:r>
              <a:rPr lang="zh-CN" sz="1600">
                <a:solidFill>
                  <a:srgbClr val="006C31"/>
                </a:solidFill>
              </a:rPr>
              <a:t> welfare (less contamination) </a:t>
            </a:r>
            <a:r>
              <a:rPr b="1" lang="zh-CN" sz="1600">
                <a:solidFill>
                  <a:srgbClr val="006C31"/>
                </a:solidFill>
              </a:rPr>
              <a:t>W</a:t>
            </a:r>
          </a:p>
          <a:p>
            <a:pPr indent="0" lvl="0" marL="457200" rtl="0">
              <a:lnSpc>
                <a:spcPct val="115000"/>
              </a:lnSpc>
              <a:spcBef>
                <a:spcPts val="0"/>
              </a:spcBef>
              <a:buNone/>
            </a:pPr>
            <a:r>
              <a:rPr lang="zh-CN" sz="1600">
                <a:solidFill>
                  <a:schemeClr val="dk1"/>
                </a:solidFill>
              </a:rPr>
              <a:t>•</a:t>
            </a:r>
            <a:r>
              <a:rPr lang="zh-CN" sz="1600">
                <a:solidFill>
                  <a:srgbClr val="006C31"/>
                </a:solidFill>
              </a:rPr>
              <a:t> selling price of normal electronics </a:t>
            </a:r>
            <a:r>
              <a:rPr b="1" lang="zh-CN" sz="1600">
                <a:solidFill>
                  <a:srgbClr val="006C31"/>
                </a:solidFill>
              </a:rPr>
              <a:t>P</a:t>
            </a:r>
            <a:r>
              <a:rPr b="1" baseline="-25000" lang="zh-CN" sz="1600">
                <a:solidFill>
                  <a:srgbClr val="006C31"/>
                </a:solidFill>
              </a:rPr>
              <a:t>n</a:t>
            </a:r>
          </a:p>
          <a:p>
            <a:pPr indent="0" lvl="0" marL="457200" rtl="0">
              <a:lnSpc>
                <a:spcPct val="115000"/>
              </a:lnSpc>
              <a:spcBef>
                <a:spcPts val="0"/>
              </a:spcBef>
              <a:buNone/>
            </a:pPr>
            <a:r>
              <a:rPr lang="zh-CN" sz="1600">
                <a:solidFill>
                  <a:schemeClr val="dk1"/>
                </a:solidFill>
              </a:rPr>
              <a:t>•</a:t>
            </a:r>
            <a:r>
              <a:rPr baseline="-25000" lang="zh-CN" sz="2700">
                <a:solidFill>
                  <a:srgbClr val="006C31"/>
                </a:solidFill>
              </a:rPr>
              <a:t> </a:t>
            </a:r>
            <a:r>
              <a:rPr lang="zh-CN" sz="1600">
                <a:solidFill>
                  <a:srgbClr val="006C31"/>
                </a:solidFill>
              </a:rPr>
              <a:t>selling price of </a:t>
            </a:r>
            <a:r>
              <a:rPr lang="zh-CN" sz="1600">
                <a:solidFill>
                  <a:srgbClr val="006C31"/>
                </a:solidFill>
              </a:rPr>
              <a:t>electronics with ingredient list </a:t>
            </a:r>
            <a:r>
              <a:rPr b="1" lang="zh-CN" sz="1600">
                <a:solidFill>
                  <a:srgbClr val="006C31"/>
                </a:solidFill>
              </a:rPr>
              <a:t>P</a:t>
            </a:r>
            <a:r>
              <a:rPr b="1" baseline="-25000" lang="zh-CN" sz="2700">
                <a:solidFill>
                  <a:srgbClr val="006C31"/>
                </a:solidFill>
              </a:rPr>
              <a:t>il</a:t>
            </a:r>
          </a:p>
          <a:p>
            <a:pPr indent="0" lvl="0" marL="457200" rtl="0">
              <a:lnSpc>
                <a:spcPct val="115000"/>
              </a:lnSpc>
              <a:spcBef>
                <a:spcPts val="0"/>
              </a:spcBef>
              <a:buNone/>
            </a:pPr>
            <a:r>
              <a:rPr lang="zh-CN" sz="1600">
                <a:solidFill>
                  <a:schemeClr val="dk1"/>
                </a:solidFill>
              </a:rPr>
              <a:t>•</a:t>
            </a:r>
            <a:r>
              <a:rPr lang="zh-CN" sz="1600">
                <a:solidFill>
                  <a:srgbClr val="006C31"/>
                </a:solidFill>
              </a:rPr>
              <a:t> the cost of normal electronics </a:t>
            </a:r>
            <a:r>
              <a:rPr b="1" lang="zh-CN" sz="1600">
                <a:solidFill>
                  <a:srgbClr val="006C31"/>
                </a:solidFill>
              </a:rPr>
              <a:t>C</a:t>
            </a:r>
            <a:r>
              <a:rPr b="1" baseline="-25000" lang="zh-CN" sz="2700">
                <a:solidFill>
                  <a:srgbClr val="006C31"/>
                </a:solidFill>
              </a:rPr>
              <a:t>n</a:t>
            </a:r>
          </a:p>
          <a:p>
            <a:pPr indent="0" lvl="0" marL="457200" rtl="0">
              <a:lnSpc>
                <a:spcPct val="115000"/>
              </a:lnSpc>
              <a:spcBef>
                <a:spcPts val="0"/>
              </a:spcBef>
              <a:buNone/>
            </a:pPr>
            <a:r>
              <a:rPr lang="zh-CN" sz="1600">
                <a:solidFill>
                  <a:schemeClr val="dk1"/>
                </a:solidFill>
              </a:rPr>
              <a:t>•</a:t>
            </a:r>
            <a:r>
              <a:rPr lang="zh-CN" sz="1600">
                <a:solidFill>
                  <a:srgbClr val="006C31"/>
                </a:solidFill>
              </a:rPr>
              <a:t> electronics with ingredient list </a:t>
            </a:r>
            <a:r>
              <a:rPr b="1" lang="zh-CN" sz="1600">
                <a:solidFill>
                  <a:srgbClr val="006C31"/>
                </a:solidFill>
              </a:rPr>
              <a:t>C</a:t>
            </a:r>
            <a:r>
              <a:rPr b="1" baseline="-25000" lang="zh-CN" sz="2700">
                <a:solidFill>
                  <a:srgbClr val="006C31"/>
                </a:solidFill>
              </a:rPr>
              <a:t>il</a:t>
            </a:r>
          </a:p>
          <a:p>
            <a:pPr indent="0" lvl="0" marL="457200" rtl="0">
              <a:lnSpc>
                <a:spcPct val="115000"/>
              </a:lnSpc>
              <a:spcBef>
                <a:spcPts val="0"/>
              </a:spcBef>
              <a:buNone/>
            </a:pPr>
            <a:r>
              <a:rPr lang="zh-CN" sz="1600">
                <a:solidFill>
                  <a:schemeClr val="dk1"/>
                </a:solidFill>
              </a:rPr>
              <a:t>•</a:t>
            </a:r>
            <a:r>
              <a:rPr lang="zh-CN" sz="1600">
                <a:solidFill>
                  <a:srgbClr val="006C31"/>
                </a:solidFill>
              </a:rPr>
              <a:t> profit of electronics with ingredient list </a:t>
            </a:r>
            <a:r>
              <a:rPr b="1" lang="zh-CN" sz="1600">
                <a:solidFill>
                  <a:srgbClr val="006C31"/>
                </a:solidFill>
              </a:rPr>
              <a:t>R</a:t>
            </a:r>
            <a:r>
              <a:rPr b="1" baseline="-25000" lang="zh-CN" sz="2700">
                <a:solidFill>
                  <a:srgbClr val="006C31"/>
                </a:solidFill>
              </a:rPr>
              <a:t>il </a:t>
            </a:r>
            <a:r>
              <a:rPr b="1" lang="zh-CN" sz="1600">
                <a:solidFill>
                  <a:srgbClr val="006C31"/>
                </a:solidFill>
              </a:rPr>
              <a:t>=(P</a:t>
            </a:r>
            <a:r>
              <a:rPr b="1" baseline="-25000" lang="zh-CN" sz="2700">
                <a:solidFill>
                  <a:srgbClr val="006C31"/>
                </a:solidFill>
              </a:rPr>
              <a:t>il </a:t>
            </a:r>
            <a:r>
              <a:rPr b="1" lang="zh-CN" sz="1600">
                <a:solidFill>
                  <a:srgbClr val="006C31"/>
                </a:solidFill>
              </a:rPr>
              <a:t>−C</a:t>
            </a:r>
            <a:r>
              <a:rPr b="1" baseline="-25000" lang="zh-CN" sz="2700">
                <a:solidFill>
                  <a:srgbClr val="006C31"/>
                </a:solidFill>
              </a:rPr>
              <a:t>il</a:t>
            </a:r>
            <a:r>
              <a:rPr b="1" lang="zh-CN" sz="1600">
                <a:solidFill>
                  <a:srgbClr val="006C31"/>
                </a:solidFill>
              </a:rPr>
              <a:t>)</a:t>
            </a:r>
          </a:p>
          <a:p>
            <a:pPr indent="0" lvl="0" marL="457200" rtl="0">
              <a:lnSpc>
                <a:spcPct val="115000"/>
              </a:lnSpc>
              <a:spcBef>
                <a:spcPts val="0"/>
              </a:spcBef>
              <a:buNone/>
            </a:pPr>
            <a:r>
              <a:rPr lang="zh-CN" sz="1600">
                <a:solidFill>
                  <a:schemeClr val="dk1"/>
                </a:solidFill>
              </a:rPr>
              <a:t>•</a:t>
            </a:r>
            <a:r>
              <a:rPr lang="zh-CN" sz="1600">
                <a:solidFill>
                  <a:srgbClr val="006C31"/>
                </a:solidFill>
              </a:rPr>
              <a:t> profit of electronics without ingredient list </a:t>
            </a:r>
            <a:r>
              <a:rPr b="1" lang="zh-CN" sz="1600">
                <a:solidFill>
                  <a:srgbClr val="006C31"/>
                </a:solidFill>
              </a:rPr>
              <a:t>R</a:t>
            </a:r>
            <a:r>
              <a:rPr b="1" baseline="-25000" lang="zh-CN" sz="2700">
                <a:solidFill>
                  <a:srgbClr val="006C31"/>
                </a:solidFill>
              </a:rPr>
              <a:t>n </a:t>
            </a:r>
            <a:r>
              <a:rPr b="1" lang="zh-CN" sz="1600">
                <a:solidFill>
                  <a:srgbClr val="006C31"/>
                </a:solidFill>
              </a:rPr>
              <a:t>=(P</a:t>
            </a:r>
            <a:r>
              <a:rPr b="1" baseline="-25000" lang="zh-CN" sz="2700">
                <a:solidFill>
                  <a:srgbClr val="006C31"/>
                </a:solidFill>
              </a:rPr>
              <a:t>n </a:t>
            </a:r>
            <a:r>
              <a:rPr b="1" lang="zh-CN" sz="1600">
                <a:solidFill>
                  <a:srgbClr val="006C31"/>
                </a:solidFill>
              </a:rPr>
              <a:t>−C</a:t>
            </a:r>
            <a:r>
              <a:rPr b="1" baseline="-25000" lang="zh-CN" sz="2700">
                <a:solidFill>
                  <a:srgbClr val="006C31"/>
                </a:solidFill>
              </a:rPr>
              <a:t>n</a:t>
            </a:r>
            <a:r>
              <a:rPr b="1" lang="zh-CN" sz="1600">
                <a:solidFill>
                  <a:srgbClr val="006C31"/>
                </a:solidFill>
              </a:rPr>
              <a:t>)</a:t>
            </a:r>
          </a:p>
          <a:p>
            <a:pPr indent="0" lvl="0" marL="457200" rtl="0">
              <a:lnSpc>
                <a:spcPct val="115000"/>
              </a:lnSpc>
              <a:spcBef>
                <a:spcPts val="0"/>
              </a:spcBef>
              <a:buNone/>
            </a:pPr>
            <a:r>
              <a:rPr lang="zh-CN" sz="1600">
                <a:solidFill>
                  <a:schemeClr val="dk1"/>
                </a:solidFill>
              </a:rPr>
              <a:t>•</a:t>
            </a:r>
            <a:r>
              <a:rPr lang="zh-CN" sz="1600">
                <a:solidFill>
                  <a:srgbClr val="006C31"/>
                </a:solidFill>
              </a:rPr>
              <a:t> probability of government taking a regulation </a:t>
            </a:r>
            <a:r>
              <a:rPr b="1" lang="zh-CN" sz="1600">
                <a:solidFill>
                  <a:srgbClr val="006C31"/>
                </a:solidFill>
              </a:rPr>
              <a:t>α</a:t>
            </a:r>
          </a:p>
          <a:p>
            <a:pPr indent="0" lvl="0" marL="457200" rtl="0">
              <a:lnSpc>
                <a:spcPct val="115000"/>
              </a:lnSpc>
              <a:spcBef>
                <a:spcPts val="0"/>
              </a:spcBef>
              <a:buNone/>
            </a:pPr>
            <a:r>
              <a:rPr lang="zh-CN" sz="1600">
                <a:solidFill>
                  <a:schemeClr val="dk1"/>
                </a:solidFill>
              </a:rPr>
              <a:t>•</a:t>
            </a:r>
            <a:r>
              <a:rPr lang="zh-CN" sz="1600">
                <a:solidFill>
                  <a:srgbClr val="006C31"/>
                </a:solidFill>
              </a:rPr>
              <a:t> probability of industry executing the ingredient list </a:t>
            </a:r>
            <a:r>
              <a:rPr b="1" lang="zh-CN" sz="1600">
                <a:solidFill>
                  <a:srgbClr val="006C31"/>
                </a:solidFill>
              </a:rPr>
              <a:t>β</a:t>
            </a:r>
          </a:p>
        </p:txBody>
      </p:sp>
      <p:sp>
        <p:nvSpPr>
          <p:cNvPr id="137" name="Shape 13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Shape 142"/>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Prevention Mechanism(2)</a:t>
            </a:r>
          </a:p>
        </p:txBody>
      </p:sp>
      <p:pic>
        <p:nvPicPr>
          <p:cNvPr id="143" name="Shape 143"/>
          <p:cNvPicPr preferRelativeResize="0"/>
          <p:nvPr/>
        </p:nvPicPr>
        <p:blipFill>
          <a:blip r:embed="rId4">
            <a:alphaModFix/>
          </a:blip>
          <a:stretch>
            <a:fillRect/>
          </a:stretch>
        </p:blipFill>
        <p:spPr>
          <a:xfrm>
            <a:off x="1506500" y="1872825"/>
            <a:ext cx="5886550" cy="1737249"/>
          </a:xfrm>
          <a:prstGeom prst="rect">
            <a:avLst/>
          </a:prstGeom>
          <a:noFill/>
          <a:ln>
            <a:noFill/>
          </a:ln>
        </p:spPr>
      </p:pic>
      <p:sp>
        <p:nvSpPr>
          <p:cNvPr id="144" name="Shape 144"/>
          <p:cNvSpPr txBox="1"/>
          <p:nvPr/>
        </p:nvSpPr>
        <p:spPr>
          <a:xfrm>
            <a:off x="1087975" y="4058575"/>
            <a:ext cx="6723600" cy="1737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zh-CN" sz="1600">
                <a:solidFill>
                  <a:srgbClr val="006C31"/>
                </a:solidFill>
              </a:rPr>
              <a:t>Expectation</a:t>
            </a:r>
          </a:p>
          <a:p>
            <a:pPr lvl="0" rtl="0">
              <a:lnSpc>
                <a:spcPct val="115000"/>
              </a:lnSpc>
              <a:spcBef>
                <a:spcPts val="0"/>
              </a:spcBef>
              <a:buNone/>
            </a:pPr>
            <a:r>
              <a:t/>
            </a:r>
            <a:endParaRPr sz="1600">
              <a:solidFill>
                <a:schemeClr val="dk1"/>
              </a:solidFill>
            </a:endParaRPr>
          </a:p>
          <a:p>
            <a:pPr lvl="0" rtl="0">
              <a:lnSpc>
                <a:spcPct val="115000"/>
              </a:lnSpc>
              <a:spcBef>
                <a:spcPts val="0"/>
              </a:spcBef>
              <a:buNone/>
            </a:pPr>
            <a:r>
              <a:rPr lang="zh-CN" sz="1600">
                <a:solidFill>
                  <a:schemeClr val="dk1"/>
                </a:solidFill>
              </a:rPr>
              <a:t>•</a:t>
            </a:r>
            <a:r>
              <a:rPr lang="zh-CN" sz="1600">
                <a:solidFill>
                  <a:srgbClr val="006C31"/>
                </a:solidFill>
              </a:rPr>
              <a:t> E</a:t>
            </a:r>
            <a:r>
              <a:rPr baseline="-25000" lang="zh-CN" sz="1600">
                <a:solidFill>
                  <a:srgbClr val="006C31"/>
                </a:solidFill>
              </a:rPr>
              <a:t>g </a:t>
            </a:r>
            <a:r>
              <a:rPr lang="zh-CN" sz="1600">
                <a:solidFill>
                  <a:srgbClr val="006C31"/>
                </a:solidFill>
              </a:rPr>
              <a:t>= αβ(W−C)+α(1−β)(F−C−R)+(1−α)βW+(1−α)(1−β)R</a:t>
            </a:r>
          </a:p>
          <a:p>
            <a:pPr lvl="0" rtl="0">
              <a:lnSpc>
                <a:spcPct val="115000"/>
              </a:lnSpc>
              <a:spcBef>
                <a:spcPts val="0"/>
              </a:spcBef>
              <a:buNone/>
            </a:pPr>
            <a:r>
              <a:rPr lang="zh-CN" sz="1600">
                <a:solidFill>
                  <a:schemeClr val="dk1"/>
                </a:solidFill>
              </a:rPr>
              <a:t>•</a:t>
            </a:r>
            <a:r>
              <a:rPr lang="zh-CN" sz="1600">
                <a:solidFill>
                  <a:srgbClr val="006C31"/>
                </a:solidFill>
              </a:rPr>
              <a:t> E</a:t>
            </a:r>
            <a:r>
              <a:rPr baseline="-25000" lang="zh-CN" sz="1600">
                <a:solidFill>
                  <a:srgbClr val="006C31"/>
                </a:solidFill>
              </a:rPr>
              <a:t>c </a:t>
            </a:r>
            <a:r>
              <a:rPr lang="zh-CN" sz="1600">
                <a:solidFill>
                  <a:srgbClr val="006C31"/>
                </a:solidFill>
              </a:rPr>
              <a:t>= αβR</a:t>
            </a:r>
            <a:r>
              <a:rPr baseline="-25000" lang="zh-CN" sz="1600">
                <a:solidFill>
                  <a:srgbClr val="006C31"/>
                </a:solidFill>
              </a:rPr>
              <a:t>il </a:t>
            </a:r>
            <a:r>
              <a:rPr lang="zh-CN" sz="1600">
                <a:solidFill>
                  <a:srgbClr val="006C31"/>
                </a:solidFill>
              </a:rPr>
              <a:t>+α(1−β)(R</a:t>
            </a:r>
            <a:r>
              <a:rPr baseline="-25000" lang="zh-CN" sz="1600">
                <a:solidFill>
                  <a:srgbClr val="006C31"/>
                </a:solidFill>
              </a:rPr>
              <a:t>n </a:t>
            </a:r>
            <a:r>
              <a:rPr lang="zh-CN" sz="1600">
                <a:solidFill>
                  <a:srgbClr val="006C31"/>
                </a:solidFill>
              </a:rPr>
              <a:t>−F)+(1−α)βR</a:t>
            </a:r>
            <a:r>
              <a:rPr baseline="-25000" lang="zh-CN" sz="1600">
                <a:solidFill>
                  <a:srgbClr val="006C31"/>
                </a:solidFill>
              </a:rPr>
              <a:t>il </a:t>
            </a:r>
            <a:r>
              <a:rPr lang="zh-CN" sz="1600">
                <a:solidFill>
                  <a:srgbClr val="006C31"/>
                </a:solidFill>
              </a:rPr>
              <a:t>+(1−α)(1−β)R</a:t>
            </a:r>
            <a:r>
              <a:rPr baseline="-25000" lang="zh-CN" sz="1600">
                <a:solidFill>
                  <a:srgbClr val="006C31"/>
                </a:solidFill>
              </a:rPr>
              <a:t>n</a:t>
            </a:r>
          </a:p>
        </p:txBody>
      </p:sp>
      <p:sp>
        <p:nvSpPr>
          <p:cNvPr id="145" name="Shape 14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Shape 150"/>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Prevention Mechanism(3)</a:t>
            </a:r>
          </a:p>
        </p:txBody>
      </p:sp>
      <p:sp>
        <p:nvSpPr>
          <p:cNvPr id="151" name="Shape 151"/>
          <p:cNvSpPr txBox="1"/>
          <p:nvPr/>
        </p:nvSpPr>
        <p:spPr>
          <a:xfrm>
            <a:off x="464550" y="1308025"/>
            <a:ext cx="8214900" cy="9291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zh-CN" sz="1600">
                <a:solidFill>
                  <a:srgbClr val="006C31"/>
                </a:solidFill>
              </a:rPr>
              <a:t>Optimal reaction functions</a:t>
            </a:r>
            <a:r>
              <a:rPr lang="zh-CN" sz="1600">
                <a:solidFill>
                  <a:srgbClr val="006C31"/>
                </a:solidFill>
              </a:rPr>
              <a:t> for this Game Theory Model </a:t>
            </a:r>
          </a:p>
        </p:txBody>
      </p:sp>
      <p:pic>
        <p:nvPicPr>
          <p:cNvPr id="152" name="Shape 152"/>
          <p:cNvPicPr preferRelativeResize="0"/>
          <p:nvPr/>
        </p:nvPicPr>
        <p:blipFill>
          <a:blip r:embed="rId4">
            <a:alphaModFix/>
          </a:blip>
          <a:stretch>
            <a:fillRect/>
          </a:stretch>
        </p:blipFill>
        <p:spPr>
          <a:xfrm>
            <a:off x="1133625" y="2212675"/>
            <a:ext cx="6876750" cy="1093075"/>
          </a:xfrm>
          <a:prstGeom prst="rect">
            <a:avLst/>
          </a:prstGeom>
          <a:noFill/>
          <a:ln>
            <a:noFill/>
          </a:ln>
        </p:spPr>
      </p:pic>
      <p:sp>
        <p:nvSpPr>
          <p:cNvPr id="153" name="Shape 153"/>
          <p:cNvSpPr txBox="1"/>
          <p:nvPr/>
        </p:nvSpPr>
        <p:spPr>
          <a:xfrm>
            <a:off x="464550" y="3727700"/>
            <a:ext cx="6876900" cy="9291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zh-CN" sz="1600">
                <a:solidFill>
                  <a:srgbClr val="006C31"/>
                </a:solidFill>
              </a:rPr>
              <a:t>Equilibrium solution for this Game Theory Model </a:t>
            </a:r>
          </a:p>
        </p:txBody>
      </p:sp>
      <p:pic>
        <p:nvPicPr>
          <p:cNvPr id="154" name="Shape 154"/>
          <p:cNvPicPr preferRelativeResize="0"/>
          <p:nvPr/>
        </p:nvPicPr>
        <p:blipFill>
          <a:blip r:embed="rId5">
            <a:alphaModFix/>
          </a:blip>
          <a:stretch>
            <a:fillRect/>
          </a:stretch>
        </p:blipFill>
        <p:spPr>
          <a:xfrm>
            <a:off x="714725" y="4656800"/>
            <a:ext cx="1742425" cy="1363025"/>
          </a:xfrm>
          <a:prstGeom prst="rect">
            <a:avLst/>
          </a:prstGeom>
          <a:noFill/>
          <a:ln>
            <a:noFill/>
          </a:ln>
        </p:spPr>
      </p:pic>
      <p:sp>
        <p:nvSpPr>
          <p:cNvPr id="155" name="Shape 155"/>
          <p:cNvSpPr txBox="1"/>
          <p:nvPr/>
        </p:nvSpPr>
        <p:spPr>
          <a:xfrm>
            <a:off x="3072000" y="4506300"/>
            <a:ext cx="6072000" cy="15645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zh-CN" sz="1600">
                <a:solidFill>
                  <a:srgbClr val="006C31"/>
                </a:solidFill>
              </a:rPr>
              <a:t>Government is intended to regulation the Industries at the probability of α</a:t>
            </a:r>
            <a:r>
              <a:rPr baseline="30000" lang="zh-CN" sz="1600">
                <a:solidFill>
                  <a:srgbClr val="006C31"/>
                </a:solidFill>
              </a:rPr>
              <a:t>∗</a:t>
            </a:r>
            <a:r>
              <a:rPr lang="zh-CN" sz="1600">
                <a:solidFill>
                  <a:srgbClr val="006C31"/>
                </a:solidFill>
              </a:rPr>
              <a:t>, and the Industry execute Ingredient List at the probability of β</a:t>
            </a:r>
            <a:r>
              <a:rPr baseline="30000" lang="zh-CN" sz="1600">
                <a:solidFill>
                  <a:srgbClr val="006C31"/>
                </a:solidFill>
              </a:rPr>
              <a:t>∗</a:t>
            </a:r>
          </a:p>
        </p:txBody>
      </p:sp>
      <p:sp>
        <p:nvSpPr>
          <p:cNvPr id="156" name="Shape 15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Shape 161"/>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APPLICATIONS</a:t>
            </a:r>
          </a:p>
        </p:txBody>
      </p:sp>
      <p:pic>
        <p:nvPicPr>
          <p:cNvPr id="162" name="Shape 162"/>
          <p:cNvPicPr preferRelativeResize="0"/>
          <p:nvPr/>
        </p:nvPicPr>
        <p:blipFill>
          <a:blip r:embed="rId4">
            <a:alphaModFix/>
          </a:blip>
          <a:stretch>
            <a:fillRect/>
          </a:stretch>
        </p:blipFill>
        <p:spPr>
          <a:xfrm>
            <a:off x="431599" y="1054598"/>
            <a:ext cx="8280800" cy="5260974"/>
          </a:xfrm>
          <a:prstGeom prst="rect">
            <a:avLst/>
          </a:prstGeom>
          <a:noFill/>
          <a:ln>
            <a:noFill/>
          </a:ln>
        </p:spPr>
      </p:pic>
      <p:sp>
        <p:nvSpPr>
          <p:cNvPr id="163" name="Shape 16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Shape 168"/>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CHALLENGES</a:t>
            </a:r>
          </a:p>
        </p:txBody>
      </p:sp>
      <p:sp>
        <p:nvSpPr>
          <p:cNvPr id="169" name="Shape 169"/>
          <p:cNvSpPr/>
          <p:nvPr/>
        </p:nvSpPr>
        <p:spPr>
          <a:xfrm>
            <a:off x="311700" y="1434699"/>
            <a:ext cx="2960928" cy="1536462"/>
          </a:xfrm>
          <a:prstGeom prst="irregularSeal1">
            <a:avLst/>
          </a:prstGeom>
          <a:solidFill>
            <a:schemeClr val="lt2"/>
          </a:solid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zh-CN"/>
              <a:t>Dependency on suppliers</a:t>
            </a:r>
          </a:p>
        </p:txBody>
      </p:sp>
      <p:sp>
        <p:nvSpPr>
          <p:cNvPr id="170" name="Shape 170"/>
          <p:cNvSpPr/>
          <p:nvPr/>
        </p:nvSpPr>
        <p:spPr>
          <a:xfrm>
            <a:off x="3663025" y="1887475"/>
            <a:ext cx="1007400" cy="63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4999775" y="1762825"/>
            <a:ext cx="3832500" cy="880200"/>
          </a:xfrm>
          <a:prstGeom prst="flowChartAlternateProcess">
            <a:avLst/>
          </a:prstGeom>
          <a:solidFill>
            <a:schemeClr val="lt2"/>
          </a:solidFill>
          <a:ln cap="flat" cmpd="sng" w="9525">
            <a:solidFill>
              <a:srgbClr val="11602E"/>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zh-CN"/>
              <a:t>Exceptions for “bad suppliers”</a:t>
            </a:r>
          </a:p>
        </p:txBody>
      </p:sp>
      <p:sp>
        <p:nvSpPr>
          <p:cNvPr id="172" name="Shape 172"/>
          <p:cNvSpPr/>
          <p:nvPr/>
        </p:nvSpPr>
        <p:spPr>
          <a:xfrm>
            <a:off x="311700" y="2995037"/>
            <a:ext cx="2960928" cy="1536462"/>
          </a:xfrm>
          <a:prstGeom prst="irregularSeal1">
            <a:avLst/>
          </a:prstGeom>
          <a:solidFill>
            <a:schemeClr val="lt2"/>
          </a:solid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zh-CN"/>
              <a:t>Precision of tiny contents</a:t>
            </a:r>
          </a:p>
        </p:txBody>
      </p:sp>
      <p:sp>
        <p:nvSpPr>
          <p:cNvPr id="173" name="Shape 173"/>
          <p:cNvSpPr/>
          <p:nvPr/>
        </p:nvSpPr>
        <p:spPr>
          <a:xfrm>
            <a:off x="3663025" y="3447812"/>
            <a:ext cx="1007400" cy="63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4999775" y="3323162"/>
            <a:ext cx="3832500" cy="880200"/>
          </a:xfrm>
          <a:prstGeom prst="flowChartAlternateProcess">
            <a:avLst/>
          </a:prstGeom>
          <a:solidFill>
            <a:schemeClr val="lt2"/>
          </a:solidFill>
          <a:ln cap="flat" cmpd="sng" w="9525">
            <a:solidFill>
              <a:srgbClr val="11602E"/>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zh-CN"/>
              <a:t>Discuss minimum precision</a:t>
            </a:r>
          </a:p>
          <a:p>
            <a:pPr lvl="0" rtl="0">
              <a:spcBef>
                <a:spcPts val="0"/>
              </a:spcBef>
              <a:buNone/>
            </a:pPr>
            <a:r>
              <a:rPr lang="zh-CN"/>
              <a:t>Calculation could be enough</a:t>
            </a:r>
          </a:p>
        </p:txBody>
      </p:sp>
      <p:sp>
        <p:nvSpPr>
          <p:cNvPr id="175" name="Shape 175"/>
          <p:cNvSpPr/>
          <p:nvPr/>
        </p:nvSpPr>
        <p:spPr>
          <a:xfrm>
            <a:off x="311700" y="4555374"/>
            <a:ext cx="2960928" cy="1536462"/>
          </a:xfrm>
          <a:prstGeom prst="irregularSeal1">
            <a:avLst/>
          </a:prstGeom>
          <a:solidFill>
            <a:schemeClr val="lt2"/>
          </a:solid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zh-CN"/>
              <a:t>Importing</a:t>
            </a:r>
          </a:p>
        </p:txBody>
      </p:sp>
      <p:sp>
        <p:nvSpPr>
          <p:cNvPr id="176" name="Shape 176"/>
          <p:cNvSpPr/>
          <p:nvPr/>
        </p:nvSpPr>
        <p:spPr>
          <a:xfrm>
            <a:off x="3663025" y="5008150"/>
            <a:ext cx="1007400" cy="63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4999775" y="4883500"/>
            <a:ext cx="3832500" cy="880200"/>
          </a:xfrm>
          <a:prstGeom prst="flowChartAlternateProcess">
            <a:avLst/>
          </a:prstGeom>
          <a:solidFill>
            <a:schemeClr val="lt2"/>
          </a:solidFill>
          <a:ln cap="flat" cmpd="sng" w="9525">
            <a:solidFill>
              <a:srgbClr val="11602E"/>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zh-CN"/>
              <a:t>Grade 5 on non labeled imports</a:t>
            </a:r>
          </a:p>
          <a:p>
            <a:pPr lvl="0" rtl="0">
              <a:spcBef>
                <a:spcPts val="0"/>
              </a:spcBef>
              <a:buNone/>
            </a:pPr>
            <a:r>
              <a:rPr lang="zh-CN"/>
              <a:t>Or calculation</a:t>
            </a:r>
          </a:p>
          <a:p>
            <a:pPr lvl="0" rtl="0">
              <a:spcBef>
                <a:spcPts val="0"/>
              </a:spcBef>
              <a:buNone/>
            </a:pPr>
            <a:r>
              <a:rPr lang="zh-CN"/>
              <a:t>Won’t persist very long</a:t>
            </a:r>
          </a:p>
        </p:txBody>
      </p:sp>
      <p:sp>
        <p:nvSpPr>
          <p:cNvPr id="178" name="Shape 17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Shape 183"/>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OUTLOOK</a:t>
            </a:r>
          </a:p>
        </p:txBody>
      </p:sp>
      <p:sp>
        <p:nvSpPr>
          <p:cNvPr id="184" name="Shape 184"/>
          <p:cNvSpPr txBox="1"/>
          <p:nvPr>
            <p:ph idx="1" type="body"/>
          </p:nvPr>
        </p:nvSpPr>
        <p:spPr>
          <a:xfrm>
            <a:off x="311700" y="1612826"/>
            <a:ext cx="3351300" cy="630900"/>
          </a:xfrm>
          <a:prstGeom prst="rect">
            <a:avLst/>
          </a:prstGeom>
        </p:spPr>
        <p:txBody>
          <a:bodyPr anchorCtr="0" anchor="t" bIns="91425" lIns="91425" rIns="91425" tIns="91425">
            <a:noAutofit/>
          </a:bodyPr>
          <a:lstStyle/>
          <a:p>
            <a:pPr indent="-228600" lvl="0" marL="457200" rtl="0">
              <a:lnSpc>
                <a:spcPct val="200000"/>
              </a:lnSpc>
              <a:spcBef>
                <a:spcPts val="0"/>
              </a:spcBef>
              <a:buClr>
                <a:srgbClr val="11602E"/>
              </a:buClr>
            </a:pPr>
            <a:r>
              <a:rPr lang="zh-CN">
                <a:solidFill>
                  <a:srgbClr val="11602E"/>
                </a:solidFill>
              </a:rPr>
              <a:t> Testing in the real world:</a:t>
            </a:r>
          </a:p>
        </p:txBody>
      </p:sp>
      <p:sp>
        <p:nvSpPr>
          <p:cNvPr id="185" name="Shape 18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
        <p:nvSpPr>
          <p:cNvPr id="186" name="Shape 186"/>
          <p:cNvSpPr/>
          <p:nvPr/>
        </p:nvSpPr>
        <p:spPr>
          <a:xfrm>
            <a:off x="3663025" y="1582675"/>
            <a:ext cx="1007400" cy="63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4999775" y="1458025"/>
            <a:ext cx="3832500" cy="880200"/>
          </a:xfrm>
          <a:prstGeom prst="flowChartAlternateProcess">
            <a:avLst/>
          </a:prstGeom>
          <a:solidFill>
            <a:schemeClr val="lt2"/>
          </a:solidFill>
          <a:ln cap="flat" cmpd="sng" w="9525">
            <a:solidFill>
              <a:srgbClr val="11602E"/>
            </a:solidFill>
            <a:prstDash val="solid"/>
            <a:round/>
            <a:headEnd len="med" w="med" type="none"/>
            <a:tailEnd len="med" w="med" type="none"/>
          </a:ln>
        </p:spPr>
        <p:txBody>
          <a:bodyPr anchorCtr="0" anchor="ctr" bIns="91425" lIns="91425" rIns="91425" tIns="91425">
            <a:noAutofit/>
          </a:bodyPr>
          <a:lstStyle/>
          <a:p>
            <a:pPr lvl="0" rtl="0">
              <a:lnSpc>
                <a:spcPct val="100000"/>
              </a:lnSpc>
              <a:spcBef>
                <a:spcPts val="0"/>
              </a:spcBef>
              <a:spcAft>
                <a:spcPts val="1600"/>
              </a:spcAft>
              <a:buNone/>
            </a:pPr>
            <a:r>
              <a:rPr lang="zh-CN" sz="1800">
                <a:solidFill>
                  <a:srgbClr val="11602E"/>
                </a:solidFill>
              </a:rPr>
              <a:t>Practicability?</a:t>
            </a:r>
          </a:p>
        </p:txBody>
      </p:sp>
      <p:sp>
        <p:nvSpPr>
          <p:cNvPr id="188" name="Shape 188"/>
          <p:cNvSpPr/>
          <p:nvPr/>
        </p:nvSpPr>
        <p:spPr>
          <a:xfrm>
            <a:off x="3663025" y="2649475"/>
            <a:ext cx="1007400" cy="63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4999775" y="2524825"/>
            <a:ext cx="3832500" cy="880200"/>
          </a:xfrm>
          <a:prstGeom prst="flowChartAlternateProcess">
            <a:avLst/>
          </a:prstGeom>
          <a:solidFill>
            <a:schemeClr val="lt2"/>
          </a:solidFill>
          <a:ln cap="flat" cmpd="sng" w="9525">
            <a:solidFill>
              <a:srgbClr val="11602E"/>
            </a:solidFill>
            <a:prstDash val="solid"/>
            <a:round/>
            <a:headEnd len="med" w="med" type="none"/>
            <a:tailEnd len="med" w="med" type="none"/>
          </a:ln>
        </p:spPr>
        <p:txBody>
          <a:bodyPr anchorCtr="0" anchor="ctr" bIns="91425" lIns="91425" rIns="91425" tIns="91425">
            <a:noAutofit/>
          </a:bodyPr>
          <a:lstStyle/>
          <a:p>
            <a:pPr lvl="0" rtl="0">
              <a:lnSpc>
                <a:spcPct val="100000"/>
              </a:lnSpc>
              <a:spcBef>
                <a:spcPts val="0"/>
              </a:spcBef>
              <a:spcAft>
                <a:spcPts val="1600"/>
              </a:spcAft>
              <a:buNone/>
            </a:pPr>
            <a:r>
              <a:rPr lang="zh-CN" sz="1800">
                <a:solidFill>
                  <a:srgbClr val="11602E"/>
                </a:solidFill>
              </a:rPr>
              <a:t>Further list specifications?</a:t>
            </a:r>
          </a:p>
        </p:txBody>
      </p:sp>
      <p:sp>
        <p:nvSpPr>
          <p:cNvPr id="190" name="Shape 190"/>
          <p:cNvSpPr/>
          <p:nvPr/>
        </p:nvSpPr>
        <p:spPr>
          <a:xfrm>
            <a:off x="3687650" y="3716275"/>
            <a:ext cx="1007400" cy="63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5024400" y="3591625"/>
            <a:ext cx="3832500" cy="880200"/>
          </a:xfrm>
          <a:prstGeom prst="flowChartAlternateProcess">
            <a:avLst/>
          </a:prstGeom>
          <a:solidFill>
            <a:schemeClr val="lt2"/>
          </a:solidFill>
          <a:ln cap="flat" cmpd="sng" w="9525">
            <a:solidFill>
              <a:srgbClr val="11602E"/>
            </a:solidFill>
            <a:prstDash val="solid"/>
            <a:round/>
            <a:headEnd len="med" w="med" type="none"/>
            <a:tailEnd len="med" w="med" type="none"/>
          </a:ln>
        </p:spPr>
        <p:txBody>
          <a:bodyPr anchorCtr="0" anchor="ctr" bIns="91425" lIns="91425" rIns="91425" tIns="91425">
            <a:noAutofit/>
          </a:bodyPr>
          <a:lstStyle/>
          <a:p>
            <a:pPr lvl="0" rtl="0">
              <a:lnSpc>
                <a:spcPct val="100000"/>
              </a:lnSpc>
              <a:spcBef>
                <a:spcPts val="0"/>
              </a:spcBef>
              <a:spcAft>
                <a:spcPts val="1600"/>
              </a:spcAft>
              <a:buNone/>
            </a:pPr>
            <a:r>
              <a:rPr lang="zh-CN" sz="1800">
                <a:solidFill>
                  <a:srgbClr val="11602E"/>
                </a:solidFill>
              </a:rPr>
              <a:t>Side effects and negative impacts?</a:t>
            </a:r>
          </a:p>
        </p:txBody>
      </p:sp>
      <p:sp>
        <p:nvSpPr>
          <p:cNvPr id="192" name="Shape 192"/>
          <p:cNvSpPr/>
          <p:nvPr/>
        </p:nvSpPr>
        <p:spPr>
          <a:xfrm>
            <a:off x="3687650" y="4755325"/>
            <a:ext cx="1007400" cy="630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5024400" y="4630675"/>
            <a:ext cx="3832500" cy="880200"/>
          </a:xfrm>
          <a:prstGeom prst="flowChartAlternateProcess">
            <a:avLst/>
          </a:prstGeom>
          <a:solidFill>
            <a:schemeClr val="lt2"/>
          </a:solidFill>
          <a:ln cap="flat" cmpd="sng" w="9525">
            <a:solidFill>
              <a:srgbClr val="11602E"/>
            </a:solidFill>
            <a:prstDash val="solid"/>
            <a:round/>
            <a:headEnd len="med" w="med" type="none"/>
            <a:tailEnd len="med" w="med" type="none"/>
          </a:ln>
        </p:spPr>
        <p:txBody>
          <a:bodyPr anchorCtr="0" anchor="ctr" bIns="91425" lIns="91425" rIns="91425" tIns="91425">
            <a:noAutofit/>
          </a:bodyPr>
          <a:lstStyle/>
          <a:p>
            <a:pPr lvl="0" rtl="0">
              <a:lnSpc>
                <a:spcPct val="100000"/>
              </a:lnSpc>
              <a:spcBef>
                <a:spcPts val="0"/>
              </a:spcBef>
              <a:spcAft>
                <a:spcPts val="1600"/>
              </a:spcAft>
              <a:buNone/>
            </a:pPr>
            <a:r>
              <a:rPr lang="zh-CN" sz="1800">
                <a:solidFill>
                  <a:srgbClr val="11602E"/>
                </a:solidFill>
              </a:rPr>
              <a:t>Responsibilities? Further development?</a:t>
            </a:r>
          </a:p>
        </p:txBody>
      </p:sp>
      <p:sp>
        <p:nvSpPr>
          <p:cNvPr id="194" name="Shape 194"/>
          <p:cNvSpPr txBox="1"/>
          <p:nvPr>
            <p:ph idx="1" type="body"/>
          </p:nvPr>
        </p:nvSpPr>
        <p:spPr>
          <a:xfrm>
            <a:off x="311700" y="2649476"/>
            <a:ext cx="3351300" cy="630900"/>
          </a:xfrm>
          <a:prstGeom prst="rect">
            <a:avLst/>
          </a:prstGeom>
        </p:spPr>
        <p:txBody>
          <a:bodyPr anchorCtr="0" anchor="t" bIns="91425" lIns="91425" rIns="91425" tIns="91425">
            <a:noAutofit/>
          </a:bodyPr>
          <a:lstStyle/>
          <a:p>
            <a:pPr indent="-228600" lvl="0" marL="457200" rtl="0">
              <a:lnSpc>
                <a:spcPct val="200000"/>
              </a:lnSpc>
              <a:spcBef>
                <a:spcPts val="0"/>
              </a:spcBef>
              <a:buClr>
                <a:srgbClr val="11602E"/>
              </a:buClr>
            </a:pPr>
            <a:r>
              <a:rPr lang="zh-CN">
                <a:solidFill>
                  <a:srgbClr val="11602E"/>
                </a:solidFill>
              </a:rPr>
              <a:t> Additional applications: </a:t>
            </a:r>
          </a:p>
        </p:txBody>
      </p:sp>
      <p:sp>
        <p:nvSpPr>
          <p:cNvPr id="195" name="Shape 195"/>
          <p:cNvSpPr txBox="1"/>
          <p:nvPr>
            <p:ph idx="1" type="body"/>
          </p:nvPr>
        </p:nvSpPr>
        <p:spPr>
          <a:xfrm>
            <a:off x="311700" y="3716276"/>
            <a:ext cx="3351300" cy="630900"/>
          </a:xfrm>
          <a:prstGeom prst="rect">
            <a:avLst/>
          </a:prstGeom>
        </p:spPr>
        <p:txBody>
          <a:bodyPr anchorCtr="0" anchor="t" bIns="91425" lIns="91425" rIns="91425" tIns="91425">
            <a:noAutofit/>
          </a:bodyPr>
          <a:lstStyle/>
          <a:p>
            <a:pPr indent="-228600" lvl="0" marL="457200" rtl="0">
              <a:lnSpc>
                <a:spcPct val="200000"/>
              </a:lnSpc>
              <a:spcBef>
                <a:spcPts val="0"/>
              </a:spcBef>
              <a:buClr>
                <a:srgbClr val="11602E"/>
              </a:buClr>
            </a:pPr>
            <a:r>
              <a:rPr lang="zh-CN">
                <a:solidFill>
                  <a:srgbClr val="11602E"/>
                </a:solidFill>
              </a:rPr>
              <a:t> </a:t>
            </a:r>
            <a:r>
              <a:rPr lang="zh-CN">
                <a:solidFill>
                  <a:srgbClr val="11602E"/>
                </a:solidFill>
              </a:rPr>
              <a:t>Unconsidered aspects:</a:t>
            </a:r>
          </a:p>
        </p:txBody>
      </p:sp>
      <p:sp>
        <p:nvSpPr>
          <p:cNvPr id="196" name="Shape 196"/>
          <p:cNvSpPr txBox="1"/>
          <p:nvPr>
            <p:ph idx="1" type="body"/>
          </p:nvPr>
        </p:nvSpPr>
        <p:spPr>
          <a:xfrm>
            <a:off x="311700" y="4783076"/>
            <a:ext cx="3351300" cy="630900"/>
          </a:xfrm>
          <a:prstGeom prst="rect">
            <a:avLst/>
          </a:prstGeom>
        </p:spPr>
        <p:txBody>
          <a:bodyPr anchorCtr="0" anchor="t" bIns="91425" lIns="91425" rIns="91425" tIns="91425">
            <a:noAutofit/>
          </a:bodyPr>
          <a:lstStyle/>
          <a:p>
            <a:pPr indent="-228600" lvl="0" marL="457200" rtl="0">
              <a:lnSpc>
                <a:spcPct val="200000"/>
              </a:lnSpc>
              <a:spcBef>
                <a:spcPts val="0"/>
              </a:spcBef>
              <a:buClr>
                <a:srgbClr val="11602E"/>
              </a:buClr>
            </a:pPr>
            <a:r>
              <a:rPr lang="zh-CN">
                <a:solidFill>
                  <a:srgbClr val="11602E"/>
                </a:solidFill>
              </a:rPr>
              <a:t> Real world migration:</a:t>
            </a:r>
          </a:p>
        </p:txBody>
      </p:sp>
      <p:sp>
        <p:nvSpPr>
          <p:cNvPr id="197" name="Shape 197"/>
          <p:cNvSpPr txBox="1"/>
          <p:nvPr>
            <p:ph idx="1" type="body"/>
          </p:nvPr>
        </p:nvSpPr>
        <p:spPr>
          <a:xfrm>
            <a:off x="311700" y="5697475"/>
            <a:ext cx="8441400" cy="630900"/>
          </a:xfrm>
          <a:prstGeom prst="rect">
            <a:avLst/>
          </a:prstGeom>
        </p:spPr>
        <p:txBody>
          <a:bodyPr anchorCtr="0" anchor="t" bIns="91425" lIns="91425" rIns="91425" tIns="91425">
            <a:noAutofit/>
          </a:bodyPr>
          <a:lstStyle/>
          <a:p>
            <a:pPr indent="-228600" lvl="0" marL="457200" rtl="0">
              <a:lnSpc>
                <a:spcPct val="200000"/>
              </a:lnSpc>
              <a:spcBef>
                <a:spcPts val="0"/>
              </a:spcBef>
              <a:buClr>
                <a:srgbClr val="11602E"/>
              </a:buClr>
            </a:pPr>
            <a:r>
              <a:rPr lang="zh-CN">
                <a:solidFill>
                  <a:srgbClr val="11602E"/>
                </a:solidFill>
              </a:rPr>
              <a:t> </a:t>
            </a:r>
            <a:r>
              <a:rPr lang="zh-CN">
                <a:solidFill>
                  <a:srgbClr val="11602E"/>
                </a:solidFill>
              </a:rPr>
              <a:t> Coming up with the derivation to the proposal?</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Shape 202"/>
          <p:cNvSpPr txBox="1"/>
          <p:nvPr>
            <p:ph idx="1" type="body"/>
          </p:nvPr>
        </p:nvSpPr>
        <p:spPr>
          <a:xfrm>
            <a:off x="311700" y="1536633"/>
            <a:ext cx="8520600" cy="4555200"/>
          </a:xfrm>
          <a:prstGeom prst="rect">
            <a:avLst/>
          </a:prstGeom>
        </p:spPr>
        <p:txBody>
          <a:bodyPr anchorCtr="0" anchor="ctr" bIns="91425" lIns="91425" rIns="91425" tIns="91425">
            <a:noAutofit/>
          </a:bodyPr>
          <a:lstStyle/>
          <a:p>
            <a:pPr lvl="0" rtl="0" algn="ctr">
              <a:spcBef>
                <a:spcPts val="0"/>
              </a:spcBef>
              <a:buNone/>
            </a:pPr>
            <a:r>
              <a:rPr lang="zh-CN" sz="2800">
                <a:solidFill>
                  <a:srgbClr val="11602E"/>
                </a:solidFill>
              </a:rPr>
              <a:t>Questions?</a:t>
            </a:r>
          </a:p>
        </p:txBody>
      </p:sp>
      <p:sp>
        <p:nvSpPr>
          <p:cNvPr id="203" name="Shape 20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Shape 208"/>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REFERENCES</a:t>
            </a:r>
          </a:p>
        </p:txBody>
      </p:sp>
      <p:sp>
        <p:nvSpPr>
          <p:cNvPr id="209" name="Shape 209"/>
          <p:cNvSpPr txBox="1"/>
          <p:nvPr>
            <p:ph idx="1" type="body"/>
          </p:nvPr>
        </p:nvSpPr>
        <p:spPr>
          <a:xfrm>
            <a:off x="486150" y="1214425"/>
            <a:ext cx="8171700" cy="51372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zh-CN" sz="1400">
                <a:solidFill>
                  <a:srgbClr val="006C31"/>
                </a:solidFill>
              </a:rPr>
              <a:t>[1]</a:t>
            </a:r>
            <a:r>
              <a:rPr lang="zh-CN" sz="1400">
                <a:solidFill>
                  <a:srgbClr val="11602E"/>
                </a:solidFill>
              </a:rPr>
              <a:t>  Bundesministerium fuer Umwelt, Naturschutz, Bau und Reaktorsicherheit. 2017. FAQ zur BMUB-Internetseite. http://www.bmub.bund. de/service/buergerforum/haeu ge-fragen-faq/faq-detailansicht/?no_cache=1&amp;tx_irfaq_pi1. (2017). [Online; accessed May 11, 2017].</a:t>
            </a:r>
          </a:p>
          <a:p>
            <a:pPr lvl="0" rtl="0">
              <a:lnSpc>
                <a:spcPct val="115000"/>
              </a:lnSpc>
              <a:spcBef>
                <a:spcPts val="0"/>
              </a:spcBef>
              <a:spcAft>
                <a:spcPts val="0"/>
              </a:spcAft>
              <a:buNone/>
            </a:pPr>
            <a:r>
              <a:rPr lang="zh-CN" sz="1400">
                <a:solidFill>
                  <a:srgbClr val="11602E"/>
                </a:solidFill>
              </a:rPr>
              <a:t>[2]  Naturschutzbund Deutschland e.V. 2017. Alte Handys fuer die Havel. https://www.nabu.de/umwelt-und-ressourcen/ aktionen-und-projekte/alte-handys-fuer-die-havel/index.html. (2017). [Online; accessed May 11, 2017].</a:t>
            </a:r>
          </a:p>
          <a:p>
            <a:pPr lvl="0" rtl="0">
              <a:lnSpc>
                <a:spcPct val="115000"/>
              </a:lnSpc>
              <a:spcBef>
                <a:spcPts val="0"/>
              </a:spcBef>
              <a:spcAft>
                <a:spcPts val="0"/>
              </a:spcAft>
              <a:buNone/>
            </a:pPr>
            <a:r>
              <a:rPr lang="zh-CN" sz="1400">
                <a:solidFill>
                  <a:srgbClr val="11602E"/>
                </a:solidFill>
              </a:rPr>
              <a:t>[3]  Bundesministerium fuer Ernaehrung und Landwirtschaft. 2016. (2016). http://www.bmel.de/SharedDocs/Downloads/Broschueren/ Flyer-Poster/Flyer-LM-Kennzeichnung.pdf?__blob=publicationFile</a:t>
            </a:r>
          </a:p>
          <a:p>
            <a:pPr lvl="0" rtl="0">
              <a:lnSpc>
                <a:spcPct val="115000"/>
              </a:lnSpc>
              <a:spcBef>
                <a:spcPts val="0"/>
              </a:spcBef>
              <a:spcAft>
                <a:spcPts val="0"/>
              </a:spcAft>
              <a:buNone/>
            </a:pPr>
            <a:r>
              <a:rPr lang="zh-CN" sz="1400">
                <a:solidFill>
                  <a:srgbClr val="11602E"/>
                </a:solidFill>
              </a:rPr>
              <a:t>[4]  Bundesministerium fuer ErnaÌĹhrung und Landwirtschaft. 2017. (06 2017). http://www.bmel.de/DE/Ernaehrung/Kennzeichnung/ Verp ichtendeKennzeichnung/Verp ichtendeKennzeichnung_node.html</a:t>
            </a:r>
          </a:p>
          <a:p>
            <a:pPr lvl="0" rtl="0">
              <a:lnSpc>
                <a:spcPct val="115000"/>
              </a:lnSpc>
              <a:spcBef>
                <a:spcPts val="0"/>
              </a:spcBef>
              <a:spcAft>
                <a:spcPts val="0"/>
              </a:spcAft>
              <a:buNone/>
            </a:pPr>
            <a:r>
              <a:rPr lang="zh-CN" sz="1400">
                <a:solidFill>
                  <a:srgbClr val="11602E"/>
                </a:solidFill>
              </a:rPr>
              <a:t>[5]  Ramzy Kahhat, Junbeum Kim, Ming Xu, Braden Allenby, Eric Williams, and Peng Zhang. 2008. Exploring e-waste management systems in the United States. Resources, Conservation and Recycling 52, 7 (2008), 955–964.</a:t>
            </a:r>
          </a:p>
          <a:p>
            <a:pPr lvl="0" rtl="0">
              <a:lnSpc>
                <a:spcPct val="115000"/>
              </a:lnSpc>
              <a:spcBef>
                <a:spcPts val="0"/>
              </a:spcBef>
              <a:spcAft>
                <a:spcPts val="0"/>
              </a:spcAft>
              <a:buNone/>
            </a:pPr>
            <a:r>
              <a:rPr lang="zh-CN" sz="1400">
                <a:solidFill>
                  <a:srgbClr val="11602E"/>
                </a:solidFill>
              </a:rPr>
              <a:t>[6]  Peeranart Kiddee, Ravi Naidu, and Ming H Wong. 2013. Electronic waste management approaches: An overview. Waste Management 33, 5 (2013), 1237–1250.</a:t>
            </a:r>
          </a:p>
        </p:txBody>
      </p:sp>
      <p:sp>
        <p:nvSpPr>
          <p:cNvPr id="210" name="Shape 21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ph type="title"/>
          </p:nvPr>
        </p:nvSpPr>
        <p:spPr>
          <a:xfrm>
            <a:off x="2143225" y="428625"/>
            <a:ext cx="6542700" cy="583500"/>
          </a:xfrm>
          <a:prstGeom prst="rect">
            <a:avLst/>
          </a:prstGeom>
        </p:spPr>
        <p:txBody>
          <a:bodyPr anchorCtr="0" anchor="t" bIns="91425" lIns="91425" rIns="91425" tIns="91425">
            <a:noAutofit/>
          </a:bodyPr>
          <a:lstStyle/>
          <a:p>
            <a:pPr lvl="0">
              <a:spcBef>
                <a:spcPts val="0"/>
              </a:spcBef>
              <a:buNone/>
            </a:pPr>
            <a:r>
              <a:rPr lang="zh-CN">
                <a:solidFill>
                  <a:srgbClr val="11602E"/>
                </a:solidFill>
                <a:latin typeface="Arial"/>
                <a:ea typeface="Arial"/>
                <a:cs typeface="Arial"/>
                <a:sym typeface="Arial"/>
              </a:rPr>
              <a:t>INTRODUCTION</a:t>
            </a:r>
          </a:p>
        </p:txBody>
      </p:sp>
      <p:sp>
        <p:nvSpPr>
          <p:cNvPr id="62" name="Shape 62"/>
          <p:cNvSpPr txBox="1"/>
          <p:nvPr>
            <p:ph idx="1" type="body"/>
          </p:nvPr>
        </p:nvSpPr>
        <p:spPr>
          <a:xfrm>
            <a:off x="311700" y="1231200"/>
            <a:ext cx="8520600" cy="5051400"/>
          </a:xfrm>
          <a:prstGeom prst="rect">
            <a:avLst/>
          </a:prstGeom>
        </p:spPr>
        <p:txBody>
          <a:bodyPr anchorCtr="0" anchor="t" bIns="91425" lIns="91425" rIns="91425" tIns="91425">
            <a:noAutofit/>
          </a:bodyPr>
          <a:lstStyle/>
          <a:p>
            <a:pPr indent="-228600" lvl="0" marL="457200" rtl="0">
              <a:spcBef>
                <a:spcPts val="0"/>
              </a:spcBef>
              <a:buClr>
                <a:srgbClr val="11602E"/>
              </a:buClr>
            </a:pPr>
            <a:r>
              <a:rPr lang="zh-CN">
                <a:solidFill>
                  <a:srgbClr val="11602E"/>
                </a:solidFill>
              </a:rPr>
              <a:t>Intents:</a:t>
            </a:r>
          </a:p>
          <a:p>
            <a:pPr indent="-228600" lvl="1" marL="914400" rtl="0">
              <a:spcBef>
                <a:spcPts val="0"/>
              </a:spcBef>
              <a:buClr>
                <a:srgbClr val="11602E"/>
              </a:buClr>
            </a:pPr>
            <a:r>
              <a:rPr lang="zh-CN">
                <a:solidFill>
                  <a:srgbClr val="11602E"/>
                </a:solidFill>
              </a:rPr>
              <a:t>Electronics gains its porpularity;</a:t>
            </a:r>
          </a:p>
          <a:p>
            <a:pPr indent="-228600" lvl="1" marL="914400" rtl="0">
              <a:spcBef>
                <a:spcPts val="0"/>
              </a:spcBef>
              <a:buClr>
                <a:srgbClr val="11602E"/>
              </a:buClr>
            </a:pPr>
            <a:r>
              <a:rPr lang="zh-CN">
                <a:solidFill>
                  <a:srgbClr val="11602E"/>
                </a:solidFill>
              </a:rPr>
              <a:t>Increasing demand of electronics;</a:t>
            </a:r>
          </a:p>
          <a:p>
            <a:pPr indent="-228600" lvl="1" marL="914400" rtl="0">
              <a:spcBef>
                <a:spcPts val="0"/>
              </a:spcBef>
              <a:buClr>
                <a:srgbClr val="11602E"/>
              </a:buClr>
            </a:pPr>
            <a:r>
              <a:rPr lang="zh-CN">
                <a:solidFill>
                  <a:srgbClr val="11602E"/>
                </a:solidFill>
              </a:rPr>
              <a:t>Leads E-waste polution to our surroundings, even third world contries;</a:t>
            </a:r>
          </a:p>
          <a:p>
            <a:pPr indent="-228600" lvl="1" marL="914400" rtl="0">
              <a:spcBef>
                <a:spcPts val="0"/>
              </a:spcBef>
              <a:buClr>
                <a:srgbClr val="11602E"/>
              </a:buClr>
            </a:pPr>
            <a:r>
              <a:rPr lang="zh-CN">
                <a:solidFill>
                  <a:srgbClr val="11602E"/>
                </a:solidFill>
              </a:rPr>
              <a:t>...</a:t>
            </a:r>
          </a:p>
          <a:p>
            <a:pPr lvl="0" rtl="0">
              <a:spcBef>
                <a:spcPts val="0"/>
              </a:spcBef>
              <a:buNone/>
            </a:pPr>
            <a:r>
              <a:t/>
            </a:r>
            <a:endParaRPr>
              <a:solidFill>
                <a:srgbClr val="11602E"/>
              </a:solidFill>
            </a:endParaRPr>
          </a:p>
          <a:p>
            <a:pPr indent="-228600" lvl="0" marL="457200" rtl="0">
              <a:spcBef>
                <a:spcPts val="0"/>
              </a:spcBef>
              <a:buClr>
                <a:srgbClr val="11602E"/>
              </a:buClr>
            </a:pPr>
            <a:r>
              <a:rPr lang="zh-CN">
                <a:solidFill>
                  <a:srgbClr val="11602E"/>
                </a:solidFill>
              </a:rPr>
              <a:t>Our contribution:</a:t>
            </a:r>
          </a:p>
          <a:p>
            <a:pPr indent="-228600" lvl="1" marL="914400" rtl="0">
              <a:spcBef>
                <a:spcPts val="0"/>
              </a:spcBef>
              <a:buClr>
                <a:srgbClr val="11602E"/>
              </a:buClr>
            </a:pPr>
            <a:r>
              <a:rPr lang="zh-CN">
                <a:solidFill>
                  <a:srgbClr val="11602E"/>
                </a:solidFill>
              </a:rPr>
              <a:t>The “Ingredient List” of products</a:t>
            </a:r>
          </a:p>
          <a:p>
            <a:pPr indent="-228600" lvl="1" marL="914400" rtl="0">
              <a:spcBef>
                <a:spcPts val="0"/>
              </a:spcBef>
              <a:buClr>
                <a:srgbClr val="11602E"/>
              </a:buClr>
            </a:pPr>
            <a:r>
              <a:rPr lang="zh-CN">
                <a:solidFill>
                  <a:srgbClr val="11602E"/>
                </a:solidFill>
              </a:rPr>
              <a:t>Main idea:</a:t>
            </a:r>
          </a:p>
          <a:p>
            <a:pPr indent="-228600" lvl="1" marL="914400" rtl="0">
              <a:spcBef>
                <a:spcPts val="0"/>
              </a:spcBef>
              <a:buClr>
                <a:srgbClr val="11602E"/>
              </a:buClr>
            </a:pPr>
            <a:r>
              <a:t/>
            </a:r>
            <a:endParaRPr>
              <a:solidFill>
                <a:srgbClr val="11602E"/>
              </a:solidFill>
            </a:endParaRPr>
          </a:p>
        </p:txBody>
      </p:sp>
      <p:pic>
        <p:nvPicPr>
          <p:cNvPr id="63" name="Shape 63"/>
          <p:cNvPicPr preferRelativeResize="0"/>
          <p:nvPr/>
        </p:nvPicPr>
        <p:blipFill>
          <a:blip r:embed="rId4">
            <a:alphaModFix/>
          </a:blip>
          <a:stretch>
            <a:fillRect/>
          </a:stretch>
        </p:blipFill>
        <p:spPr>
          <a:xfrm>
            <a:off x="3669947" y="4014250"/>
            <a:ext cx="1804100" cy="456874"/>
          </a:xfrm>
          <a:prstGeom prst="rect">
            <a:avLst/>
          </a:prstGeom>
          <a:noFill/>
          <a:ln>
            <a:noFill/>
          </a:ln>
        </p:spPr>
      </p:pic>
      <p:sp>
        <p:nvSpPr>
          <p:cNvPr id="64" name="Shape 6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Shape 215"/>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REFERENCES</a:t>
            </a:r>
          </a:p>
        </p:txBody>
      </p:sp>
      <p:sp>
        <p:nvSpPr>
          <p:cNvPr id="216" name="Shape 216"/>
          <p:cNvSpPr txBox="1"/>
          <p:nvPr>
            <p:ph idx="1" type="body"/>
          </p:nvPr>
        </p:nvSpPr>
        <p:spPr>
          <a:xfrm>
            <a:off x="431550" y="1214425"/>
            <a:ext cx="8280900" cy="51372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zh-CN" sz="1400">
                <a:solidFill>
                  <a:srgbClr val="11602E"/>
                </a:solidFill>
              </a:rPr>
              <a:t>[7]  Chen Lihong. 2007. Electronic industry green supply chain construction of the main behavior of Game Theory. Nankai University (2007). </a:t>
            </a:r>
            <a:r>
              <a:rPr lang="zh-CN" sz="1400" u="sng">
                <a:solidFill>
                  <a:srgbClr val="11602E"/>
                </a:solidFill>
                <a:hlinkClick r:id="rId4"/>
              </a:rPr>
              <a:t>https://doi.org/10.7666/d.j015745</a:t>
            </a:r>
            <a:r>
              <a:rPr lang="zh-CN" sz="1400">
                <a:solidFill>
                  <a:srgbClr val="11602E"/>
                </a:solidFill>
              </a:rPr>
              <a:t>.</a:t>
            </a:r>
          </a:p>
          <a:p>
            <a:pPr lvl="0" rtl="0">
              <a:lnSpc>
                <a:spcPct val="115000"/>
              </a:lnSpc>
              <a:spcBef>
                <a:spcPts val="0"/>
              </a:spcBef>
              <a:spcAft>
                <a:spcPts val="0"/>
              </a:spcAft>
              <a:buNone/>
            </a:pPr>
            <a:r>
              <a:rPr lang="zh-CN" sz="1400">
                <a:solidFill>
                  <a:srgbClr val="11602E"/>
                </a:solidFill>
              </a:rPr>
              <a:t>[8]  Erica Plambeck and Qiong Wang. 2009. E ects of e-waste regulation on new product introduction. Management Science 55, 3 (2009), 333–347. </a:t>
            </a:r>
          </a:p>
          <a:p>
            <a:pPr lvl="0" rtl="0">
              <a:lnSpc>
                <a:spcPct val="115000"/>
              </a:lnSpc>
              <a:spcBef>
                <a:spcPts val="0"/>
              </a:spcBef>
              <a:spcAft>
                <a:spcPts val="0"/>
              </a:spcAft>
              <a:buNone/>
            </a:pPr>
            <a:r>
              <a:rPr lang="zh-CN" sz="1400">
                <a:solidFill>
                  <a:srgbClr val="11602E"/>
                </a:solidFill>
              </a:rPr>
              <a:t>[9]  Brett H. Robinson. 2009. E-waste: An assessment of global production and environmental impacts. Science of The Total Environment 408, 2 (2009), 183–191. </a:t>
            </a:r>
            <a:r>
              <a:rPr lang="zh-CN" sz="1400" u="sng">
                <a:solidFill>
                  <a:srgbClr val="11602E"/>
                </a:solidFill>
                <a:hlinkClick r:id="rId5"/>
              </a:rPr>
              <a:t>https://doi.org/10.1016/j.scitotenv.2009.09.044</a:t>
            </a:r>
          </a:p>
          <a:p>
            <a:pPr lvl="0" rtl="0">
              <a:lnSpc>
                <a:spcPct val="115000"/>
              </a:lnSpc>
              <a:spcBef>
                <a:spcPts val="0"/>
              </a:spcBef>
              <a:spcAft>
                <a:spcPts val="0"/>
              </a:spcAft>
              <a:buNone/>
            </a:pPr>
            <a:r>
              <a:rPr lang="zh-CN" sz="1400">
                <a:solidFill>
                  <a:srgbClr val="11602E"/>
                </a:solidFill>
              </a:rPr>
              <a:t>[10]  Munam Ali Shah and Rakhshanda Batool. 2015. An Overview of Electronic Waste Management, Practices and Impending Challenges. International Journal of Computer Applications 125, 2 (2015).</a:t>
            </a:r>
          </a:p>
          <a:p>
            <a:pPr lvl="0" rtl="0">
              <a:lnSpc>
                <a:spcPct val="115000"/>
              </a:lnSpc>
              <a:spcBef>
                <a:spcPts val="0"/>
              </a:spcBef>
              <a:spcAft>
                <a:spcPts val="0"/>
              </a:spcAft>
              <a:buNone/>
            </a:pPr>
            <a:r>
              <a:rPr lang="zh-CN" sz="1400">
                <a:solidFill>
                  <a:srgbClr val="11602E"/>
                </a:solidFill>
              </a:rPr>
              <a:t>[11]  Deutsche Umwelthilfe. 2017. Handy Recycling. http://www.duh.de/projekte/althandy/. (2017). [Online; accessed May 11, 2017].</a:t>
            </a:r>
          </a:p>
          <a:p>
            <a:pPr lvl="0" rtl="0">
              <a:lnSpc>
                <a:spcPct val="115000"/>
              </a:lnSpc>
              <a:spcBef>
                <a:spcPts val="0"/>
              </a:spcBef>
              <a:spcAft>
                <a:spcPts val="0"/>
              </a:spcAft>
              <a:buNone/>
            </a:pPr>
            <a:r>
              <a:rPr lang="zh-CN" sz="1400">
                <a:solidFill>
                  <a:srgbClr val="11602E"/>
                </a:solidFill>
              </a:rPr>
              <a:t>[12]  European Union. 2012. RICHTLINIE 2012/19/EU. http://eur-lex.europa.eu/LexUriServ/LexUriServ.do?uri=OJ:L:2012:197:0038:0071:de:PDF. (2012). [Online; accessed May 11, 2017].</a:t>
            </a:r>
          </a:p>
          <a:p>
            <a:pPr lvl="0" rtl="0">
              <a:lnSpc>
                <a:spcPct val="115000"/>
              </a:lnSpc>
              <a:spcBef>
                <a:spcPts val="0"/>
              </a:spcBef>
              <a:spcAft>
                <a:spcPts val="0"/>
              </a:spcAft>
              <a:buNone/>
            </a:pPr>
            <a:r>
              <a:rPr lang="zh-CN" sz="1400">
                <a:solidFill>
                  <a:srgbClr val="11602E"/>
                </a:solidFill>
              </a:rPr>
              <a:t>[13]  Rie Watanabe and Guy Robinson. 2005. The European Union emissions trading scheme (EU ETS). Climate Policy 5, 1 (2005), 10–14.</a:t>
            </a:r>
          </a:p>
          <a:p>
            <a:pPr lvl="0" rtl="0">
              <a:lnSpc>
                <a:spcPct val="115000"/>
              </a:lnSpc>
              <a:spcBef>
                <a:spcPts val="0"/>
              </a:spcBef>
              <a:spcAft>
                <a:spcPts val="0"/>
              </a:spcAft>
              <a:buNone/>
            </a:pPr>
            <a:r>
              <a:rPr lang="zh-CN" sz="1400">
                <a:solidFill>
                  <a:srgbClr val="11602E"/>
                </a:solidFill>
              </a:rPr>
              <a:t>[14]  Rolf Widmer, Heidi Oswald-Krapf, Deepali Sinha-Khetriwal, Max Schnellmann, and Heinz Böni. 2005. Global perspectives on e-waste. Environmental Impact Assessment Review 25 (2005).</a:t>
            </a:r>
          </a:p>
        </p:txBody>
      </p:sp>
      <p:sp>
        <p:nvSpPr>
          <p:cNvPr id="217" name="Shape 21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Shape 69"/>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latin typeface="Arial"/>
                <a:ea typeface="Arial"/>
                <a:cs typeface="Arial"/>
                <a:sym typeface="Arial"/>
              </a:rPr>
              <a:t>INTRODUCTION</a:t>
            </a:r>
          </a:p>
        </p:txBody>
      </p:sp>
      <p:sp>
        <p:nvSpPr>
          <p:cNvPr id="70" name="Shape 70"/>
          <p:cNvSpPr txBox="1"/>
          <p:nvPr>
            <p:ph idx="1" type="body"/>
          </p:nvPr>
        </p:nvSpPr>
        <p:spPr>
          <a:xfrm>
            <a:off x="311700" y="1231200"/>
            <a:ext cx="8520600" cy="5051400"/>
          </a:xfrm>
          <a:prstGeom prst="rect">
            <a:avLst/>
          </a:prstGeom>
        </p:spPr>
        <p:txBody>
          <a:bodyPr anchorCtr="0" anchor="t" bIns="91425" lIns="91425" rIns="91425" tIns="91425">
            <a:noAutofit/>
          </a:bodyPr>
          <a:lstStyle/>
          <a:p>
            <a:pPr indent="-228600" lvl="0" marL="457200" rtl="0">
              <a:spcBef>
                <a:spcPts val="0"/>
              </a:spcBef>
              <a:buClr>
                <a:srgbClr val="11602E"/>
              </a:buClr>
            </a:pPr>
            <a:r>
              <a:rPr lang="zh-CN">
                <a:solidFill>
                  <a:srgbClr val="11602E"/>
                </a:solidFill>
              </a:rPr>
              <a:t>Intents:</a:t>
            </a:r>
          </a:p>
          <a:p>
            <a:pPr indent="-228600" lvl="1" marL="914400" rtl="0">
              <a:spcBef>
                <a:spcPts val="0"/>
              </a:spcBef>
              <a:buClr>
                <a:srgbClr val="11602E"/>
              </a:buClr>
            </a:pPr>
            <a:r>
              <a:rPr lang="zh-CN">
                <a:solidFill>
                  <a:srgbClr val="11602E"/>
                </a:solidFill>
              </a:rPr>
              <a:t>Electronics gains its porpularity;</a:t>
            </a:r>
          </a:p>
          <a:p>
            <a:pPr indent="-228600" lvl="1" marL="914400" rtl="0">
              <a:spcBef>
                <a:spcPts val="0"/>
              </a:spcBef>
              <a:buClr>
                <a:srgbClr val="11602E"/>
              </a:buClr>
            </a:pPr>
            <a:r>
              <a:rPr lang="zh-CN">
                <a:solidFill>
                  <a:srgbClr val="11602E"/>
                </a:solidFill>
              </a:rPr>
              <a:t>Increasing demand of electronics;</a:t>
            </a:r>
          </a:p>
          <a:p>
            <a:pPr indent="-228600" lvl="1" marL="914400" rtl="0">
              <a:spcBef>
                <a:spcPts val="0"/>
              </a:spcBef>
              <a:buClr>
                <a:srgbClr val="11602E"/>
              </a:buClr>
            </a:pPr>
            <a:r>
              <a:rPr lang="zh-CN">
                <a:solidFill>
                  <a:srgbClr val="11602E"/>
                </a:solidFill>
              </a:rPr>
              <a:t>Leads E-waste polution to our surroundings, even third world contries;</a:t>
            </a:r>
          </a:p>
          <a:p>
            <a:pPr indent="-228600" lvl="1" marL="914400" rtl="0">
              <a:spcBef>
                <a:spcPts val="0"/>
              </a:spcBef>
              <a:buClr>
                <a:srgbClr val="11602E"/>
              </a:buClr>
            </a:pPr>
            <a:r>
              <a:rPr lang="zh-CN">
                <a:solidFill>
                  <a:srgbClr val="11602E"/>
                </a:solidFill>
              </a:rPr>
              <a:t>...</a:t>
            </a:r>
          </a:p>
          <a:p>
            <a:pPr lvl="0" rtl="0">
              <a:spcBef>
                <a:spcPts val="0"/>
              </a:spcBef>
              <a:buNone/>
            </a:pPr>
            <a:r>
              <a:t/>
            </a:r>
            <a:endParaRPr>
              <a:solidFill>
                <a:srgbClr val="11602E"/>
              </a:solidFill>
            </a:endParaRPr>
          </a:p>
          <a:p>
            <a:pPr indent="-228600" lvl="0" marL="457200" rtl="0">
              <a:spcBef>
                <a:spcPts val="0"/>
              </a:spcBef>
              <a:buClr>
                <a:srgbClr val="11602E"/>
              </a:buClr>
            </a:pPr>
            <a:r>
              <a:rPr lang="zh-CN">
                <a:solidFill>
                  <a:srgbClr val="11602E"/>
                </a:solidFill>
              </a:rPr>
              <a:t>Our contribution:</a:t>
            </a:r>
          </a:p>
          <a:p>
            <a:pPr indent="-228600" lvl="1" marL="914400" rtl="0">
              <a:spcBef>
                <a:spcPts val="0"/>
              </a:spcBef>
              <a:buClr>
                <a:srgbClr val="11602E"/>
              </a:buClr>
            </a:pPr>
            <a:r>
              <a:rPr lang="zh-CN">
                <a:solidFill>
                  <a:srgbClr val="11602E"/>
                </a:solidFill>
              </a:rPr>
              <a:t>The “Ingredient List” of products</a:t>
            </a:r>
          </a:p>
          <a:p>
            <a:pPr indent="-228600" lvl="1" marL="914400" rtl="0">
              <a:spcBef>
                <a:spcPts val="0"/>
              </a:spcBef>
              <a:buClr>
                <a:srgbClr val="11602E"/>
              </a:buClr>
            </a:pPr>
            <a:r>
              <a:rPr lang="zh-CN">
                <a:solidFill>
                  <a:srgbClr val="11602E"/>
                </a:solidFill>
              </a:rPr>
              <a:t>Main idea:</a:t>
            </a:r>
          </a:p>
          <a:p>
            <a:pPr lvl="0" rtl="0">
              <a:spcBef>
                <a:spcPts val="0"/>
              </a:spcBef>
              <a:buNone/>
            </a:pPr>
            <a:r>
              <a:t/>
            </a:r>
            <a:endParaRPr>
              <a:solidFill>
                <a:srgbClr val="11602E"/>
              </a:solidFill>
            </a:endParaRPr>
          </a:p>
          <a:p>
            <a:pPr indent="-228600" lvl="0" marL="457200" rtl="0">
              <a:spcBef>
                <a:spcPts val="0"/>
              </a:spcBef>
              <a:buClr>
                <a:srgbClr val="11602E"/>
              </a:buClr>
            </a:pPr>
            <a:r>
              <a:rPr lang="zh-CN">
                <a:solidFill>
                  <a:srgbClr val="11602E"/>
                </a:solidFill>
              </a:rPr>
              <a:t>Agenda</a:t>
            </a:r>
          </a:p>
          <a:p>
            <a:pPr indent="-228600" lvl="1" marL="914400" rtl="0">
              <a:spcBef>
                <a:spcPts val="0"/>
              </a:spcBef>
              <a:buClr>
                <a:srgbClr val="11602E"/>
              </a:buClr>
            </a:pPr>
            <a:r>
              <a:rPr lang="zh-CN">
                <a:solidFill>
                  <a:srgbClr val="11602E"/>
                </a:solidFill>
              </a:rPr>
              <a:t>Backgrounds</a:t>
            </a:r>
          </a:p>
          <a:p>
            <a:pPr indent="-228600" lvl="1" marL="914400" rtl="0">
              <a:spcBef>
                <a:spcPts val="0"/>
              </a:spcBef>
              <a:buClr>
                <a:srgbClr val="11602E"/>
              </a:buClr>
            </a:pPr>
            <a:r>
              <a:rPr lang="zh-CN">
                <a:solidFill>
                  <a:srgbClr val="11602E"/>
                </a:solidFill>
              </a:rPr>
              <a:t>Details on “Ingredient List”</a:t>
            </a:r>
          </a:p>
          <a:p>
            <a:pPr indent="-228600" lvl="1" marL="914400" rtl="0">
              <a:spcBef>
                <a:spcPts val="0"/>
              </a:spcBef>
              <a:buClr>
                <a:srgbClr val="11602E"/>
              </a:buClr>
            </a:pPr>
            <a:r>
              <a:rPr lang="zh-CN">
                <a:solidFill>
                  <a:srgbClr val="11602E"/>
                </a:solidFill>
              </a:rPr>
              <a:t>Applications</a:t>
            </a:r>
          </a:p>
          <a:p>
            <a:pPr indent="-228600" lvl="1" marL="914400" rtl="0">
              <a:spcBef>
                <a:spcPts val="0"/>
              </a:spcBef>
              <a:buClr>
                <a:srgbClr val="11602E"/>
              </a:buClr>
            </a:pPr>
            <a:r>
              <a:rPr lang="zh-CN">
                <a:solidFill>
                  <a:srgbClr val="11602E"/>
                </a:solidFill>
              </a:rPr>
              <a:t>Challenges</a:t>
            </a:r>
          </a:p>
          <a:p>
            <a:pPr indent="-228600" lvl="1" marL="914400" rtl="0">
              <a:spcBef>
                <a:spcPts val="0"/>
              </a:spcBef>
              <a:buClr>
                <a:srgbClr val="11602E"/>
              </a:buClr>
            </a:pPr>
            <a:r>
              <a:rPr lang="zh-CN">
                <a:solidFill>
                  <a:srgbClr val="11602E"/>
                </a:solidFill>
              </a:rPr>
              <a:t>Outlook</a:t>
            </a:r>
          </a:p>
        </p:txBody>
      </p:sp>
      <p:pic>
        <p:nvPicPr>
          <p:cNvPr id="71" name="Shape 71"/>
          <p:cNvPicPr preferRelativeResize="0"/>
          <p:nvPr/>
        </p:nvPicPr>
        <p:blipFill>
          <a:blip r:embed="rId4">
            <a:alphaModFix/>
          </a:blip>
          <a:stretch>
            <a:fillRect/>
          </a:stretch>
        </p:blipFill>
        <p:spPr>
          <a:xfrm>
            <a:off x="3669947" y="4014250"/>
            <a:ext cx="1804100" cy="456874"/>
          </a:xfrm>
          <a:prstGeom prst="rect">
            <a:avLst/>
          </a:prstGeom>
          <a:noFill/>
          <a:ln>
            <a:noFill/>
          </a:ln>
        </p:spPr>
      </p:pic>
      <p:sp>
        <p:nvSpPr>
          <p:cNvPr id="72" name="Shape 7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BACKGROUNDS</a:t>
            </a:r>
          </a:p>
        </p:txBody>
      </p:sp>
      <p:sp>
        <p:nvSpPr>
          <p:cNvPr id="78" name="Shape 78"/>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lr>
                <a:srgbClr val="11602E"/>
              </a:buClr>
            </a:pPr>
            <a:r>
              <a:rPr lang="zh-CN">
                <a:solidFill>
                  <a:srgbClr val="11602E"/>
                </a:solidFill>
              </a:rPr>
              <a:t>E-Waste backgrounds:</a:t>
            </a:r>
            <a:r>
              <a:rPr lang="zh-CN" sz="1100">
                <a:solidFill>
                  <a:schemeClr val="dk1"/>
                </a:solidFill>
              </a:rPr>
              <a:t>					</a:t>
            </a:r>
          </a:p>
          <a:p>
            <a:pPr indent="-228600" lvl="1" marL="914400" rtl="0">
              <a:spcBef>
                <a:spcPts val="0"/>
              </a:spcBef>
              <a:buClr>
                <a:srgbClr val="11602E"/>
              </a:buClr>
            </a:pPr>
            <a:r>
              <a:rPr lang="zh-CN">
                <a:solidFill>
                  <a:srgbClr val="11602E"/>
                </a:solidFill>
              </a:rPr>
              <a:t>Most of the E-waste isn’t even getting collected and just thrown into the household waste;</a:t>
            </a:r>
          </a:p>
          <a:p>
            <a:pPr indent="-228600" lvl="1" marL="914400" rtl="0">
              <a:spcBef>
                <a:spcPts val="0"/>
              </a:spcBef>
              <a:buClr>
                <a:srgbClr val="11602E"/>
              </a:buClr>
            </a:pPr>
            <a:r>
              <a:rPr lang="zh-CN">
                <a:solidFill>
                  <a:srgbClr val="11602E"/>
                </a:solidFill>
              </a:rPr>
              <a:t>80% of the E-waste which got collected is then getting exported in other countries;</a:t>
            </a:r>
          </a:p>
          <a:p>
            <a:pPr indent="-228600" lvl="1" marL="914400" rtl="0">
              <a:spcBef>
                <a:spcPts val="0"/>
              </a:spcBef>
              <a:buClr>
                <a:srgbClr val="11602E"/>
              </a:buClr>
            </a:pPr>
            <a:r>
              <a:rPr lang="zh-CN">
                <a:solidFill>
                  <a:srgbClr val="11602E"/>
                </a:solidFill>
              </a:rPr>
              <a:t>Leads E-waste polution to our surroundings, even third world contries;</a:t>
            </a:r>
          </a:p>
          <a:p>
            <a:pPr indent="-228600" lvl="1" marL="914400" rtl="0">
              <a:spcBef>
                <a:spcPts val="0"/>
              </a:spcBef>
              <a:buClr>
                <a:srgbClr val="11602E"/>
              </a:buClr>
            </a:pPr>
            <a:r>
              <a:rPr lang="zh-CN">
                <a:solidFill>
                  <a:srgbClr val="11602E"/>
                </a:solidFill>
              </a:rPr>
              <a:t>…</a:t>
            </a:r>
          </a:p>
          <a:p>
            <a:pPr indent="-228600" lvl="1" marL="914400" rtl="0">
              <a:spcBef>
                <a:spcPts val="0"/>
              </a:spcBef>
              <a:buClr>
                <a:srgbClr val="11602E"/>
              </a:buClr>
            </a:pPr>
            <a:r>
              <a:rPr lang="zh-CN">
                <a:solidFill>
                  <a:srgbClr val="11602E"/>
                </a:solidFill>
              </a:rPr>
              <a:t>Huge amount of e-waste is going to increase and the need for new electronics keeps increasing.</a:t>
            </a:r>
          </a:p>
          <a:p>
            <a:pPr indent="-228600" lvl="1" marL="914400" rtl="0">
              <a:spcBef>
                <a:spcPts val="0"/>
              </a:spcBef>
              <a:buClr>
                <a:srgbClr val="11602E"/>
              </a:buClr>
            </a:pPr>
            <a:r>
              <a:rPr lang="zh-CN">
                <a:solidFill>
                  <a:srgbClr val="11602E"/>
                </a:solidFill>
              </a:rPr>
              <a:t>To solve the problem of this steadily increasing E-Waste, recycling should become more important and more commonly used.</a:t>
            </a:r>
          </a:p>
          <a:p>
            <a:pPr lvl="0" rtl="0">
              <a:spcBef>
                <a:spcPts val="0"/>
              </a:spcBef>
              <a:buNone/>
            </a:pPr>
            <a:r>
              <a:t/>
            </a:r>
            <a:endParaRPr/>
          </a:p>
        </p:txBody>
      </p:sp>
      <p:sp>
        <p:nvSpPr>
          <p:cNvPr id="79" name="Shape 7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Shape 84"/>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zh-CN">
                <a:solidFill>
                  <a:srgbClr val="11602E"/>
                </a:solidFill>
              </a:rPr>
              <a:t>BACKGROUNDS</a:t>
            </a:r>
          </a:p>
        </p:txBody>
      </p:sp>
      <p:sp>
        <p:nvSpPr>
          <p:cNvPr id="85" name="Shape 85"/>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lr>
                <a:srgbClr val="11602E"/>
              </a:buClr>
            </a:pPr>
            <a:r>
              <a:rPr lang="zh-CN">
                <a:solidFill>
                  <a:srgbClr val="11602E"/>
                </a:solidFill>
              </a:rPr>
              <a:t>The EU emissions trading system (EU ETS)</a:t>
            </a:r>
            <a:r>
              <a:rPr lang="zh-CN">
                <a:solidFill>
                  <a:srgbClr val="11602E"/>
                </a:solidFill>
              </a:rPr>
              <a:t>:</a:t>
            </a:r>
            <a:r>
              <a:rPr lang="zh-CN" sz="1100">
                <a:solidFill>
                  <a:schemeClr val="dk1"/>
                </a:solidFill>
              </a:rPr>
              <a:t>					</a:t>
            </a:r>
          </a:p>
          <a:p>
            <a:pPr indent="-228600" lvl="1" marL="914400" rtl="0">
              <a:spcBef>
                <a:spcPts val="0"/>
              </a:spcBef>
              <a:buClr>
                <a:srgbClr val="11602E"/>
              </a:buClr>
            </a:pPr>
            <a:r>
              <a:rPr lang="zh-CN">
                <a:solidFill>
                  <a:srgbClr val="11602E"/>
                </a:solidFill>
              </a:rPr>
              <a:t>The first large greenhouse gas emissions trading scheme;</a:t>
            </a:r>
          </a:p>
          <a:p>
            <a:pPr indent="-228600" lvl="1" marL="914400" rtl="0">
              <a:spcBef>
                <a:spcPts val="0"/>
              </a:spcBef>
              <a:buClr>
                <a:srgbClr val="11602E"/>
              </a:buClr>
            </a:pPr>
            <a:r>
              <a:rPr lang="zh-CN">
                <a:solidFill>
                  <a:srgbClr val="11602E"/>
                </a:solidFill>
              </a:rPr>
              <a:t>“cap and trade” principle</a:t>
            </a:r>
            <a:r>
              <a:rPr lang="zh-CN">
                <a:solidFill>
                  <a:srgbClr val="11602E"/>
                </a:solidFill>
              </a:rPr>
              <a:t>;</a:t>
            </a:r>
          </a:p>
          <a:p>
            <a:pPr indent="-228600" lvl="1" marL="914400" rtl="0">
              <a:spcBef>
                <a:spcPts val="0"/>
              </a:spcBef>
              <a:buClr>
                <a:srgbClr val="11602E"/>
              </a:buClr>
            </a:pPr>
            <a:r>
              <a:rPr lang="zh-CN">
                <a:solidFill>
                  <a:srgbClr val="11602E"/>
                </a:solidFill>
              </a:rPr>
              <a:t>“Allowances” for emissions can subsequently be traded.</a:t>
            </a:r>
            <a:r>
              <a:rPr lang="zh-CN">
                <a:solidFill>
                  <a:srgbClr val="11602E"/>
                </a:solidFill>
              </a:rPr>
              <a:t>;</a:t>
            </a:r>
          </a:p>
          <a:p>
            <a:pPr indent="-228600" lvl="1" marL="914400" rtl="0">
              <a:spcBef>
                <a:spcPts val="0"/>
              </a:spcBef>
              <a:buClr>
                <a:srgbClr val="11602E"/>
              </a:buClr>
            </a:pPr>
            <a:r>
              <a:rPr lang="zh-CN">
                <a:solidFill>
                  <a:srgbClr val="11602E"/>
                </a:solidFill>
              </a:rPr>
              <a:t>A</a:t>
            </a:r>
            <a:r>
              <a:rPr lang="zh-CN">
                <a:solidFill>
                  <a:srgbClr val="11602E"/>
                </a:solidFill>
              </a:rPr>
              <a:t> decrease of more than 8 percent since 2005.</a:t>
            </a:r>
          </a:p>
          <a:p>
            <a:pPr indent="-228600" lvl="0" marL="457200" rtl="0">
              <a:spcBef>
                <a:spcPts val="0"/>
              </a:spcBef>
              <a:buClr>
                <a:srgbClr val="11602E"/>
              </a:buClr>
            </a:pPr>
            <a:r>
              <a:rPr lang="zh-CN">
                <a:solidFill>
                  <a:srgbClr val="11602E"/>
                </a:solidFill>
              </a:rPr>
              <a:t>Our goal</a:t>
            </a:r>
          </a:p>
          <a:p>
            <a:pPr indent="-228600" lvl="1" marL="914400" rtl="0">
              <a:spcBef>
                <a:spcPts val="0"/>
              </a:spcBef>
              <a:buClr>
                <a:srgbClr val="11602E"/>
              </a:buClr>
            </a:pPr>
            <a:r>
              <a:rPr lang="zh-CN">
                <a:solidFill>
                  <a:srgbClr val="11602E"/>
                </a:solidFill>
              </a:rPr>
              <a:t>A E-waste trading system similar with EU ETS</a:t>
            </a:r>
          </a:p>
          <a:p>
            <a:pPr lvl="0" rtl="0">
              <a:spcBef>
                <a:spcPts val="0"/>
              </a:spcBef>
              <a:buNone/>
            </a:pPr>
            <a:r>
              <a:t/>
            </a:r>
            <a:endParaRPr/>
          </a:p>
        </p:txBody>
      </p:sp>
      <p:sp>
        <p:nvSpPr>
          <p:cNvPr id="86" name="Shape 8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zh-CN">
                <a:solidFill>
                  <a:srgbClr val="11602E"/>
                </a:solidFill>
              </a:rPr>
              <a:t>BACKGROUNDS</a:t>
            </a:r>
          </a:p>
        </p:txBody>
      </p:sp>
      <p:sp>
        <p:nvSpPr>
          <p:cNvPr id="92" name="Shape 9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lr>
                <a:srgbClr val="11602E"/>
              </a:buClr>
            </a:pPr>
            <a:r>
              <a:rPr lang="zh-CN">
                <a:solidFill>
                  <a:srgbClr val="11602E"/>
                </a:solidFill>
              </a:rPr>
              <a:t>System currently</a:t>
            </a:r>
            <a:r>
              <a:rPr lang="zh-CN">
                <a:solidFill>
                  <a:srgbClr val="11602E"/>
                </a:solidFill>
              </a:rPr>
              <a:t>:</a:t>
            </a:r>
            <a:r>
              <a:rPr lang="zh-CN" sz="1100">
                <a:solidFill>
                  <a:schemeClr val="dk1"/>
                </a:solidFill>
              </a:rPr>
              <a:t>			</a:t>
            </a:r>
          </a:p>
          <a:p>
            <a:pPr indent="-228600" lvl="1" marL="914400" rtl="0">
              <a:spcBef>
                <a:spcPts val="0"/>
              </a:spcBef>
              <a:buClr>
                <a:srgbClr val="11602E"/>
              </a:buClr>
            </a:pPr>
            <a:r>
              <a:rPr lang="zh-CN">
                <a:solidFill>
                  <a:srgbClr val="11602E"/>
                </a:solidFill>
              </a:rPr>
              <a:t>EWSI (E-waste Systems, Inc)</a:t>
            </a:r>
          </a:p>
          <a:p>
            <a:pPr indent="-228600" lvl="2" marL="1371600" rtl="0">
              <a:spcBef>
                <a:spcPts val="0"/>
              </a:spcBef>
              <a:buClr>
                <a:srgbClr val="11602E"/>
              </a:buClr>
            </a:pPr>
            <a:r>
              <a:rPr lang="zh-CN">
                <a:solidFill>
                  <a:srgbClr val="11602E"/>
                </a:solidFill>
              </a:rPr>
              <a:t>A</a:t>
            </a:r>
            <a:r>
              <a:rPr lang="zh-CN">
                <a:solidFill>
                  <a:srgbClr val="11602E"/>
                </a:solidFill>
              </a:rPr>
              <a:t> company that offers customized end-to-end solutions in IT Asset Recovery.</a:t>
            </a:r>
          </a:p>
          <a:p>
            <a:pPr indent="-228600" lvl="2" marL="1371600" rtl="0">
              <a:spcBef>
                <a:spcPts val="0"/>
              </a:spcBef>
              <a:buClr>
                <a:srgbClr val="11602E"/>
              </a:buClr>
            </a:pPr>
            <a:r>
              <a:rPr lang="zh-CN">
                <a:solidFill>
                  <a:srgbClr val="11602E"/>
                </a:solidFill>
              </a:rPr>
              <a:t>Collection, conversion</a:t>
            </a:r>
          </a:p>
          <a:p>
            <a:pPr indent="-228600" lvl="1" marL="914400" rtl="0">
              <a:spcBef>
                <a:spcPts val="0"/>
              </a:spcBef>
              <a:buClr>
                <a:srgbClr val="11602E"/>
              </a:buClr>
            </a:pPr>
            <a:r>
              <a:rPr lang="zh-CN">
                <a:solidFill>
                  <a:srgbClr val="11602E"/>
                </a:solidFill>
              </a:rPr>
              <a:t>E-waste system in the U.S.</a:t>
            </a:r>
          </a:p>
          <a:p>
            <a:pPr indent="-228600" lvl="2" marL="1371600" rtl="0">
              <a:spcBef>
                <a:spcPts val="0"/>
              </a:spcBef>
              <a:buClr>
                <a:srgbClr val="11602E"/>
              </a:buClr>
            </a:pPr>
            <a:r>
              <a:rPr lang="zh-CN">
                <a:solidFill>
                  <a:srgbClr val="11602E"/>
                </a:solidFill>
              </a:rPr>
              <a:t>Life Cycle Assessment (LCA)</a:t>
            </a:r>
          </a:p>
          <a:p>
            <a:pPr indent="-228600" lvl="2" marL="1371600" rtl="0">
              <a:spcBef>
                <a:spcPts val="0"/>
              </a:spcBef>
              <a:buClr>
                <a:srgbClr val="11602E"/>
              </a:buClr>
            </a:pPr>
            <a:r>
              <a:rPr lang="zh-CN">
                <a:solidFill>
                  <a:srgbClr val="11602E"/>
                </a:solidFill>
              </a:rPr>
              <a:t>Material Flow Analysis (MFA)</a:t>
            </a:r>
          </a:p>
          <a:p>
            <a:pPr indent="-228600" lvl="2" marL="1371600" rtl="0">
              <a:spcBef>
                <a:spcPts val="0"/>
              </a:spcBef>
              <a:buClr>
                <a:srgbClr val="11602E"/>
              </a:buClr>
            </a:pPr>
            <a:r>
              <a:rPr lang="zh-CN">
                <a:solidFill>
                  <a:srgbClr val="11602E"/>
                </a:solidFill>
              </a:rPr>
              <a:t>Multi Criteria Analysis (MCA) </a:t>
            </a:r>
          </a:p>
          <a:p>
            <a:pPr indent="-228600" lvl="2" marL="1371600" rtl="0">
              <a:spcBef>
                <a:spcPts val="0"/>
              </a:spcBef>
              <a:buClr>
                <a:srgbClr val="11602E"/>
              </a:buClr>
            </a:pPr>
            <a:r>
              <a:rPr lang="zh-CN">
                <a:solidFill>
                  <a:srgbClr val="11602E"/>
                </a:solidFill>
              </a:rPr>
              <a:t>Extended Producer Responsibility (EPR)</a:t>
            </a:r>
          </a:p>
          <a:p>
            <a:pPr indent="0" lvl="0" marL="0" rtl="0">
              <a:spcBef>
                <a:spcPts val="0"/>
              </a:spcBef>
              <a:buNone/>
            </a:pPr>
            <a:r>
              <a:t/>
            </a:r>
            <a:endParaRPr>
              <a:solidFill>
                <a:srgbClr val="11602E"/>
              </a:solidFill>
            </a:endParaRPr>
          </a:p>
        </p:txBody>
      </p:sp>
      <p:sp>
        <p:nvSpPr>
          <p:cNvPr id="93" name="Shape 9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Shape 98"/>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INGREDIENT LIST SPECIFICATIONS</a:t>
            </a:r>
          </a:p>
        </p:txBody>
      </p:sp>
      <p:sp>
        <p:nvSpPr>
          <p:cNvPr id="99" name="Shape 99"/>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Goals of ingredients list</a:t>
            </a:r>
          </a:p>
          <a:p>
            <a:pPr indent="-228600" lvl="0" marL="457200" rtl="0">
              <a:lnSpc>
                <a:spcPct val="200000"/>
              </a:lnSpc>
              <a:spcBef>
                <a:spcPts val="100"/>
              </a:spcBef>
              <a:spcAft>
                <a:spcPts val="100"/>
              </a:spcAft>
              <a:buClr>
                <a:srgbClr val="11602E"/>
              </a:buClr>
            </a:pPr>
            <a:r>
              <a:rPr b="1" lang="zh-CN">
                <a:solidFill>
                  <a:srgbClr val="11602E"/>
                </a:solidFill>
              </a:rPr>
              <a:t>How much</a:t>
            </a:r>
            <a:r>
              <a:rPr lang="zh-CN">
                <a:solidFill>
                  <a:srgbClr val="11602E"/>
                </a:solidFill>
              </a:rPr>
              <a:t> e-waste </a:t>
            </a:r>
            <a:r>
              <a:rPr b="1" lang="zh-CN">
                <a:solidFill>
                  <a:srgbClr val="11602E"/>
                </a:solidFill>
              </a:rPr>
              <a:t>in</a:t>
            </a:r>
            <a:r>
              <a:rPr lang="zh-CN">
                <a:solidFill>
                  <a:srgbClr val="11602E"/>
                </a:solidFill>
              </a:rPr>
              <a:t> </a:t>
            </a:r>
            <a:r>
              <a:rPr b="1" lang="zh-CN">
                <a:solidFill>
                  <a:srgbClr val="11602E"/>
                </a:solidFill>
              </a:rPr>
              <a:t>total</a:t>
            </a:r>
            <a:r>
              <a:rPr lang="zh-CN">
                <a:solidFill>
                  <a:srgbClr val="11602E"/>
                </a:solidFill>
              </a:rPr>
              <a:t>?</a:t>
            </a:r>
          </a:p>
          <a:p>
            <a:pPr indent="-228600" lvl="0" marL="457200" rtl="0">
              <a:lnSpc>
                <a:spcPct val="200000"/>
              </a:lnSpc>
              <a:spcBef>
                <a:spcPts val="100"/>
              </a:spcBef>
              <a:spcAft>
                <a:spcPts val="100"/>
              </a:spcAft>
              <a:buClr>
                <a:srgbClr val="11602E"/>
              </a:buClr>
            </a:pPr>
            <a:r>
              <a:rPr b="1" lang="zh-CN">
                <a:solidFill>
                  <a:srgbClr val="11602E"/>
                </a:solidFill>
              </a:rPr>
              <a:t>What kind</a:t>
            </a:r>
            <a:r>
              <a:rPr lang="zh-CN">
                <a:solidFill>
                  <a:srgbClr val="11602E"/>
                </a:solidFill>
              </a:rPr>
              <a:t> of e-waste?</a:t>
            </a:r>
          </a:p>
          <a:p>
            <a:pPr indent="-228600" lvl="0" marL="457200" rtl="0">
              <a:lnSpc>
                <a:spcPct val="200000"/>
              </a:lnSpc>
              <a:spcBef>
                <a:spcPts val="100"/>
              </a:spcBef>
              <a:spcAft>
                <a:spcPts val="100"/>
              </a:spcAft>
              <a:buClr>
                <a:srgbClr val="11602E"/>
              </a:buClr>
            </a:pPr>
            <a:r>
              <a:rPr lang="zh-CN">
                <a:solidFill>
                  <a:srgbClr val="11602E"/>
                </a:solidFill>
              </a:rPr>
              <a:t>How much of e-waste is </a:t>
            </a:r>
            <a:r>
              <a:rPr b="1" lang="zh-CN">
                <a:solidFill>
                  <a:srgbClr val="11602E"/>
                </a:solidFill>
              </a:rPr>
              <a:t>especially dangerous</a:t>
            </a:r>
            <a:r>
              <a:rPr lang="zh-CN">
                <a:solidFill>
                  <a:srgbClr val="11602E"/>
                </a:solidFill>
              </a:rPr>
              <a:t>?</a:t>
            </a:r>
          </a:p>
          <a:p>
            <a:pPr lvl="0" rtl="0">
              <a:spcBef>
                <a:spcPts val="0"/>
              </a:spcBef>
              <a:buNone/>
            </a:pPr>
            <a:r>
              <a:t/>
            </a:r>
            <a:endParaRPr>
              <a:solidFill>
                <a:srgbClr val="11602E"/>
              </a:solidFill>
            </a:endParaRPr>
          </a:p>
        </p:txBody>
      </p:sp>
      <p:sp>
        <p:nvSpPr>
          <p:cNvPr id="100" name="Shape 10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Shape 105"/>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INGREDIENT LIST SPECIFICATIONS</a:t>
            </a:r>
          </a:p>
        </p:txBody>
      </p:sp>
      <p:sp>
        <p:nvSpPr>
          <p:cNvPr id="106" name="Shape 106"/>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Our requirements: </a:t>
            </a:r>
          </a:p>
          <a:p>
            <a:pPr indent="-228600" lvl="0" marL="457200" rtl="0">
              <a:lnSpc>
                <a:spcPct val="200000"/>
              </a:lnSpc>
              <a:spcBef>
                <a:spcPts val="0"/>
              </a:spcBef>
              <a:buClr>
                <a:srgbClr val="11602E"/>
              </a:buClr>
            </a:pPr>
            <a:r>
              <a:rPr lang="zh-CN">
                <a:solidFill>
                  <a:srgbClr val="11602E"/>
                </a:solidFill>
              </a:rPr>
              <a:t>Show </a:t>
            </a:r>
            <a:r>
              <a:rPr b="1" lang="zh-CN">
                <a:solidFill>
                  <a:srgbClr val="11602E"/>
                </a:solidFill>
              </a:rPr>
              <a:t>total mass</a:t>
            </a:r>
            <a:r>
              <a:rPr lang="zh-CN">
                <a:solidFill>
                  <a:srgbClr val="11602E"/>
                </a:solidFill>
              </a:rPr>
              <a:t> of product</a:t>
            </a:r>
          </a:p>
          <a:p>
            <a:pPr indent="-228600" lvl="0" marL="457200" rtl="0">
              <a:lnSpc>
                <a:spcPct val="200000"/>
              </a:lnSpc>
              <a:spcBef>
                <a:spcPts val="0"/>
              </a:spcBef>
              <a:buClr>
                <a:srgbClr val="11602E"/>
              </a:buClr>
            </a:pPr>
            <a:r>
              <a:rPr b="1" lang="zh-CN">
                <a:solidFill>
                  <a:srgbClr val="11602E"/>
                </a:solidFill>
              </a:rPr>
              <a:t>Ordered list</a:t>
            </a:r>
            <a:r>
              <a:rPr lang="zh-CN">
                <a:solidFill>
                  <a:srgbClr val="11602E"/>
                </a:solidFill>
              </a:rPr>
              <a:t> by weight of ingredient materials</a:t>
            </a:r>
          </a:p>
          <a:p>
            <a:pPr indent="-228600" lvl="0" marL="457200" rtl="0">
              <a:lnSpc>
                <a:spcPct val="200000"/>
              </a:lnSpc>
              <a:spcBef>
                <a:spcPts val="0"/>
              </a:spcBef>
              <a:buClr>
                <a:srgbClr val="11602E"/>
              </a:buClr>
            </a:pPr>
            <a:r>
              <a:rPr b="1" lang="zh-CN">
                <a:solidFill>
                  <a:srgbClr val="11602E"/>
                </a:solidFill>
              </a:rPr>
              <a:t>Special materials</a:t>
            </a:r>
            <a:r>
              <a:rPr lang="zh-CN">
                <a:solidFill>
                  <a:srgbClr val="11602E"/>
                </a:solidFill>
              </a:rPr>
              <a:t> marked with </a:t>
            </a:r>
            <a:r>
              <a:rPr b="1" lang="zh-CN">
                <a:solidFill>
                  <a:srgbClr val="11602E"/>
                </a:solidFill>
              </a:rPr>
              <a:t>bold font</a:t>
            </a:r>
            <a:r>
              <a:rPr lang="zh-CN">
                <a:solidFill>
                  <a:srgbClr val="11602E"/>
                </a:solidFill>
              </a:rPr>
              <a:t> and </a:t>
            </a:r>
            <a:r>
              <a:rPr b="1" lang="zh-CN">
                <a:solidFill>
                  <a:srgbClr val="11602E"/>
                </a:solidFill>
              </a:rPr>
              <a:t>exact percentages</a:t>
            </a:r>
          </a:p>
        </p:txBody>
      </p:sp>
      <p:sp>
        <p:nvSpPr>
          <p:cNvPr id="107" name="Shape 10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Shape 112"/>
          <p:cNvSpPr txBox="1"/>
          <p:nvPr>
            <p:ph type="title"/>
          </p:nvPr>
        </p:nvSpPr>
        <p:spPr>
          <a:xfrm>
            <a:off x="2143225" y="428625"/>
            <a:ext cx="6542700" cy="583500"/>
          </a:xfrm>
          <a:prstGeom prst="rect">
            <a:avLst/>
          </a:prstGeom>
        </p:spPr>
        <p:txBody>
          <a:bodyPr anchorCtr="0" anchor="t" bIns="91425" lIns="91425" rIns="91425" tIns="91425">
            <a:noAutofit/>
          </a:bodyPr>
          <a:lstStyle/>
          <a:p>
            <a:pPr lvl="0" rtl="0">
              <a:spcBef>
                <a:spcPts val="0"/>
              </a:spcBef>
              <a:buNone/>
            </a:pPr>
            <a:r>
              <a:rPr lang="zh-CN">
                <a:solidFill>
                  <a:srgbClr val="11602E"/>
                </a:solidFill>
              </a:rPr>
              <a:t>INGREDIENT LIST SPECIFICATIONS</a:t>
            </a:r>
          </a:p>
        </p:txBody>
      </p:sp>
      <p:sp>
        <p:nvSpPr>
          <p:cNvPr id="113" name="Shape 113"/>
          <p:cNvSpPr txBox="1"/>
          <p:nvPr>
            <p:ph idx="1" type="body"/>
          </p:nvPr>
        </p:nvSpPr>
        <p:spPr>
          <a:xfrm>
            <a:off x="311700" y="1536633"/>
            <a:ext cx="8520600" cy="45552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zh-CN">
                <a:solidFill>
                  <a:srgbClr val="11602E"/>
                </a:solidFill>
              </a:rPr>
              <a:t>What are special materials? </a:t>
            </a:r>
          </a:p>
          <a:p>
            <a:pPr indent="-228600" lvl="0" marL="457200" rtl="0">
              <a:lnSpc>
                <a:spcPct val="200000"/>
              </a:lnSpc>
              <a:spcBef>
                <a:spcPts val="0"/>
              </a:spcBef>
              <a:buClr>
                <a:srgbClr val="11602E"/>
              </a:buClr>
            </a:pPr>
            <a:r>
              <a:rPr b="1" lang="zh-CN">
                <a:solidFill>
                  <a:srgbClr val="11602E"/>
                </a:solidFill>
              </a:rPr>
              <a:t>Toxic materials</a:t>
            </a:r>
          </a:p>
          <a:p>
            <a:pPr indent="-228600" lvl="0" marL="457200" rtl="0">
              <a:lnSpc>
                <a:spcPct val="200000"/>
              </a:lnSpc>
              <a:spcBef>
                <a:spcPts val="0"/>
              </a:spcBef>
              <a:buClr>
                <a:srgbClr val="11602E"/>
              </a:buClr>
            </a:pPr>
            <a:r>
              <a:rPr b="1" lang="zh-CN">
                <a:solidFill>
                  <a:srgbClr val="11602E"/>
                </a:solidFill>
              </a:rPr>
              <a:t>Dangerous to the environment</a:t>
            </a:r>
          </a:p>
          <a:p>
            <a:pPr indent="-228600" lvl="0" marL="457200" rtl="0">
              <a:lnSpc>
                <a:spcPct val="200000"/>
              </a:lnSpc>
              <a:spcBef>
                <a:spcPts val="0"/>
              </a:spcBef>
              <a:buClr>
                <a:srgbClr val="11602E"/>
              </a:buClr>
            </a:pPr>
            <a:r>
              <a:rPr b="1" lang="zh-CN">
                <a:solidFill>
                  <a:srgbClr val="11602E"/>
                </a:solidFill>
              </a:rPr>
              <a:t>Rare materials </a:t>
            </a:r>
          </a:p>
          <a:p>
            <a:pPr indent="-228600" lvl="0" marL="457200" rtl="0">
              <a:lnSpc>
                <a:spcPct val="200000"/>
              </a:lnSpc>
              <a:spcBef>
                <a:spcPts val="0"/>
              </a:spcBef>
              <a:buClr>
                <a:srgbClr val="11602E"/>
              </a:buClr>
            </a:pPr>
            <a:r>
              <a:rPr b="1" lang="zh-CN">
                <a:solidFill>
                  <a:srgbClr val="11602E"/>
                </a:solidFill>
              </a:rPr>
              <a:t>Hard to recycle</a:t>
            </a:r>
          </a:p>
        </p:txBody>
      </p:sp>
      <p:sp>
        <p:nvSpPr>
          <p:cNvPr id="114" name="Shape 11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zh-CN"/>
              <a:t>‹#›</a:t>
            </a:fld>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