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tandard.png" descr="standa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75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Vorname Nachname - ??.??.2009"/>
          <p:cNvSpPr txBox="1"/>
          <p:nvPr/>
        </p:nvSpPr>
        <p:spPr>
          <a:xfrm>
            <a:off x="376237" y="6524625"/>
            <a:ext cx="2971801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r>
              <a:t>Vorname Nachname - ??.??.2009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86762" y="6524625"/>
            <a:ext cx="443171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861278" y="65246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solidFill>
                  <a:srgbClr val="808080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" name="Tax Hierarchy"/>
          <p:cNvSpPr txBox="1"/>
          <p:nvPr/>
        </p:nvSpPr>
        <p:spPr>
          <a:xfrm>
            <a:off x="1033462" y="1700212"/>
            <a:ext cx="47577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r>
              <a:t>Tax Hierarchy</a:t>
            </a:r>
          </a:p>
        </p:txBody>
      </p:sp>
      <p:sp>
        <p:nvSpPr>
          <p:cNvPr id="26" name="• order all the materials in the ingredient list…"/>
          <p:cNvSpPr txBox="1"/>
          <p:nvPr/>
        </p:nvSpPr>
        <p:spPr>
          <a:xfrm>
            <a:off x="539750" y="2565400"/>
            <a:ext cx="8064500" cy="99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• order all the materials in the ingredient list </a:t>
            </a:r>
            <a:endParaRPr sz="1200"/>
          </a:p>
          <a:p>
            <a:pPr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</a:p>
          <a:p>
            <a:pPr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staircase-like structure to distinguish different tax rate </a:t>
            </a:r>
            <a:endParaRPr sz="1200"/>
          </a:p>
        </p:txBody>
      </p:sp>
      <p:pic>
        <p:nvPicPr>
          <p:cNvPr id="2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568" y="3624716"/>
            <a:ext cx="3429487" cy="1596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8861278" y="65246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solidFill>
                  <a:srgbClr val="808080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" name="Prevention Mechanism"/>
          <p:cNvSpPr txBox="1"/>
          <p:nvPr/>
        </p:nvSpPr>
        <p:spPr>
          <a:xfrm>
            <a:off x="1033462" y="1700212"/>
            <a:ext cx="47577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r>
              <a:t>Prevention Mechanism</a:t>
            </a:r>
          </a:p>
        </p:txBody>
      </p:sp>
      <p:sp>
        <p:nvSpPr>
          <p:cNvPr id="31" name="• Variables in Game Theory…"/>
          <p:cNvSpPr txBox="1"/>
          <p:nvPr/>
        </p:nvSpPr>
        <p:spPr>
          <a:xfrm>
            <a:off x="364241" y="2310912"/>
            <a:ext cx="8064501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• Variables in Game Theory</a:t>
            </a:r>
          </a:p>
          <a:p>
            <a:pPr lvl="1" marL="457200" indent="0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cost of remedial measurement </a:t>
            </a:r>
            <a:r>
              <a:rPr b="1"/>
              <a:t>R</a:t>
            </a:r>
            <a:r>
              <a:t> </a:t>
            </a:r>
            <a:endParaRPr sz="1200"/>
          </a:p>
          <a:p>
            <a:pPr lvl="1" marL="457200" indent="0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cost of regulation </a:t>
            </a:r>
            <a:r>
              <a:rPr b="1"/>
              <a:t>C</a:t>
            </a:r>
            <a:r>
              <a:t> </a:t>
            </a:r>
            <a:endParaRPr sz="1200"/>
          </a:p>
          <a:p>
            <a:pPr lvl="1" marL="457200" indent="0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cost of penalization to the industries </a:t>
            </a:r>
            <a:r>
              <a:rPr b="1"/>
              <a:t>F</a:t>
            </a:r>
            <a:r>
              <a:t> </a:t>
            </a:r>
            <a:endParaRPr sz="1200"/>
          </a:p>
          <a:p>
            <a:pPr lvl="1" marL="457200" indent="0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welfare W </a:t>
            </a:r>
          </a:p>
          <a:p>
            <a:pPr lvl="1" marL="457200" indent="0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selling price of normal electronics </a:t>
            </a:r>
            <a:r>
              <a:rPr b="1"/>
              <a:t>P</a:t>
            </a:r>
            <a:r>
              <a:rPr b="1" baseline="-16072" sz="933"/>
              <a:t>n </a:t>
            </a:r>
            <a:endParaRPr b="1" baseline="-16072" sz="933"/>
          </a:p>
          <a:p>
            <a:pPr lvl="1" marL="457200" indent="0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rPr baseline="-9375"/>
              <a:t> </a:t>
            </a:r>
            <a:r>
              <a:t>electronics with ingredient list </a:t>
            </a:r>
            <a:r>
              <a:rPr b="1"/>
              <a:t>P</a:t>
            </a:r>
            <a:r>
              <a:rPr b="1" baseline="-18750"/>
              <a:t>il </a:t>
            </a:r>
          </a:p>
          <a:p>
            <a:pPr lvl="1" marL="457200" indent="0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the cost of normal electronics </a:t>
            </a:r>
            <a:r>
              <a:rPr b="1"/>
              <a:t>C</a:t>
            </a:r>
            <a:r>
              <a:rPr b="1" baseline="-9375"/>
              <a:t>n</a:t>
            </a:r>
            <a:r>
              <a:rPr baseline="-9375"/>
              <a:t> </a:t>
            </a:r>
          </a:p>
          <a:p>
            <a:pPr lvl="1" marL="457200" indent="0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electronics with ingredient list </a:t>
            </a:r>
            <a:r>
              <a:rPr b="1"/>
              <a:t>C</a:t>
            </a:r>
            <a:r>
              <a:rPr b="1" baseline="-18750"/>
              <a:t>il</a:t>
            </a:r>
            <a:r>
              <a:rPr baseline="-18750"/>
              <a:t> </a:t>
            </a:r>
          </a:p>
          <a:p>
            <a:pPr lvl="1" marL="457200" indent="0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profit of electronics with ingredient list </a:t>
            </a:r>
            <a:r>
              <a:rPr b="1"/>
              <a:t>R</a:t>
            </a:r>
            <a:r>
              <a:rPr b="1" baseline="-18750"/>
              <a:t>il </a:t>
            </a:r>
            <a:r>
              <a:rPr b="1"/>
              <a:t>=(P</a:t>
            </a:r>
            <a:r>
              <a:rPr b="1" baseline="-18750"/>
              <a:t>il </a:t>
            </a:r>
            <a:r>
              <a:rPr b="1"/>
              <a:t>−C</a:t>
            </a:r>
            <a:r>
              <a:rPr b="1" baseline="-18750"/>
              <a:t>il</a:t>
            </a:r>
            <a:r>
              <a:rPr b="1"/>
              <a:t>) </a:t>
            </a:r>
          </a:p>
          <a:p>
            <a:pPr lvl="1" marL="457200" indent="0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profit of electronics without ingredient list </a:t>
            </a:r>
            <a:r>
              <a:rPr b="1"/>
              <a:t>R</a:t>
            </a:r>
            <a:r>
              <a:rPr b="1" baseline="-9375"/>
              <a:t>n </a:t>
            </a:r>
            <a:r>
              <a:rPr b="1"/>
              <a:t>=(P</a:t>
            </a:r>
            <a:r>
              <a:rPr b="1" baseline="-9375"/>
              <a:t>n </a:t>
            </a:r>
            <a:r>
              <a:rPr b="1"/>
              <a:t>−C</a:t>
            </a:r>
            <a:r>
              <a:rPr b="1" baseline="-9375"/>
              <a:t>n</a:t>
            </a:r>
            <a:r>
              <a:rPr b="1"/>
              <a:t>) </a:t>
            </a:r>
            <a:endParaRPr b="1"/>
          </a:p>
          <a:p>
            <a:pPr lvl="1" marL="457200" indent="0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probability of government taking a regulation </a:t>
            </a:r>
            <a:r>
              <a:rPr b="1"/>
              <a:t>α</a:t>
            </a:r>
          </a:p>
          <a:p>
            <a:pPr lvl="1" marL="457200" indent="0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probability of industry executing the ingredient list </a:t>
            </a:r>
            <a:r>
              <a:rPr b="1"/>
              <a:t>β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861278" y="65246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solidFill>
                  <a:srgbClr val="808080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" name="Prevention Mechanism"/>
          <p:cNvSpPr txBox="1"/>
          <p:nvPr/>
        </p:nvSpPr>
        <p:spPr>
          <a:xfrm>
            <a:off x="1033462" y="1700212"/>
            <a:ext cx="47577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r>
              <a:t>Prevention Mechanism</a:t>
            </a:r>
          </a:p>
        </p:txBody>
      </p:sp>
      <p:pic>
        <p:nvPicPr>
          <p:cNvPr id="3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507" y="2485141"/>
            <a:ext cx="5207001" cy="153670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Expectation…"/>
          <p:cNvSpPr txBox="1"/>
          <p:nvPr/>
        </p:nvSpPr>
        <p:spPr>
          <a:xfrm>
            <a:off x="987297" y="4434566"/>
            <a:ext cx="8064501" cy="1093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Expectation 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E</a:t>
            </a:r>
            <a:r>
              <a:rPr baseline="-32144" sz="933"/>
              <a:t>il </a:t>
            </a:r>
            <a:r>
              <a:t>=αβ(W−C)+α(1−β)(F−C−R)+(1−α)βW+(1−α)(1−β)R 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 E</a:t>
            </a:r>
            <a:r>
              <a:rPr baseline="-16072" sz="933"/>
              <a:t>c </a:t>
            </a:r>
            <a:r>
              <a:t>=αβR</a:t>
            </a:r>
            <a:r>
              <a:rPr baseline="-32144" sz="933"/>
              <a:t>il </a:t>
            </a:r>
            <a:r>
              <a:t>+α(1−β)(R</a:t>
            </a:r>
            <a:r>
              <a:rPr baseline="-16072" sz="933"/>
              <a:t>n </a:t>
            </a:r>
            <a:r>
              <a:t>−F)+(1−α)βR</a:t>
            </a:r>
            <a:r>
              <a:rPr baseline="-32144" sz="933"/>
              <a:t>il </a:t>
            </a:r>
            <a:r>
              <a:t>+(1−α)(1−β)R</a:t>
            </a:r>
            <a:r>
              <a:rPr baseline="-16072" sz="933"/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8861278" y="65246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solidFill>
                  <a:srgbClr val="808080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" name="Prevention Mechanism"/>
          <p:cNvSpPr txBox="1"/>
          <p:nvPr/>
        </p:nvSpPr>
        <p:spPr>
          <a:xfrm>
            <a:off x="1033462" y="1700212"/>
            <a:ext cx="47577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r>
              <a:t>Prevention Mechanism</a:t>
            </a:r>
          </a:p>
        </p:txBody>
      </p:sp>
      <p:sp>
        <p:nvSpPr>
          <p:cNvPr id="40" name="Equilibrium solution for this Game Theory Model"/>
          <p:cNvSpPr txBox="1"/>
          <p:nvPr/>
        </p:nvSpPr>
        <p:spPr>
          <a:xfrm>
            <a:off x="925868" y="2372340"/>
            <a:ext cx="806450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Equilibrium solution for this Game Theory Model </a:t>
            </a:r>
            <a:endParaRPr sz="1200"/>
          </a:p>
          <a:p>
            <a:pPr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endParaRPr baseline="-52501" sz="1333"/>
          </a:p>
          <a:p>
            <a:pPr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endParaRPr sz="1200"/>
          </a:p>
        </p:txBody>
      </p:sp>
      <p:pic>
        <p:nvPicPr>
          <p:cNvPr id="4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892" y="2933700"/>
            <a:ext cx="2895601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4204" y="2927350"/>
            <a:ext cx="2921001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7686" y="4608512"/>
            <a:ext cx="1574801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Equilibrium solution for this Game Theory Model"/>
          <p:cNvSpPr txBox="1"/>
          <p:nvPr/>
        </p:nvSpPr>
        <p:spPr>
          <a:xfrm>
            <a:off x="925868" y="4078918"/>
            <a:ext cx="806450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Equilibrium solution for this Game Theory Model </a:t>
            </a:r>
            <a:endParaRPr sz="1200"/>
          </a:p>
          <a:p>
            <a:pPr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endParaRPr baseline="-52501" sz="1333"/>
          </a:p>
          <a:p>
            <a:pPr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endParaRPr sz="1200"/>
          </a:p>
        </p:txBody>
      </p:sp>
      <p:sp>
        <p:nvSpPr>
          <p:cNvPr id="45" name="Government is intended to regulation the Industries at the probability of α∗, and the Industry execute Ingredient List at the probability of β∗"/>
          <p:cNvSpPr txBox="1"/>
          <p:nvPr/>
        </p:nvSpPr>
        <p:spPr>
          <a:xfrm>
            <a:off x="2933334" y="4698047"/>
            <a:ext cx="5523225" cy="1482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r>
              <a:t>Government is intended to regulation the Industries at the probability of α</a:t>
            </a:r>
            <a:r>
              <a:rPr baseline="53573" sz="933"/>
              <a:t>∗</a:t>
            </a:r>
            <a:r>
              <a:t>, and the Industry execute Ingredient List at the probability of β</a:t>
            </a:r>
            <a:r>
              <a:rPr baseline="53573" sz="933"/>
              <a:t>∗</a:t>
            </a:r>
            <a:endParaRPr sz="1200"/>
          </a:p>
          <a:p>
            <a:pPr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endParaRPr baseline="-52501" sz="1333"/>
          </a:p>
          <a:p>
            <a:pPr>
              <a:defRPr sz="1600">
                <a:solidFill>
                  <a:srgbClr val="006C31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eere Präsentation">
  <a:themeElements>
    <a:clrScheme name="Leere Prä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eere Prä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eere Prä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ere Präsentation">
  <a:themeElements>
    <a:clrScheme name="Leere Prä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eere Prä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eere Prä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