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552" r:id="rId2"/>
    <p:sldId id="553" r:id="rId3"/>
    <p:sldId id="554" r:id="rId4"/>
    <p:sldId id="555" r:id="rId5"/>
    <p:sldId id="556" r:id="rId6"/>
    <p:sldId id="557" r:id="rId7"/>
    <p:sldId id="558" r:id="rId8"/>
    <p:sldId id="559" r:id="rId9"/>
    <p:sldId id="560" r:id="rId10"/>
    <p:sldId id="561" r:id="rId11"/>
    <p:sldId id="563" r:id="rId12"/>
    <p:sldId id="576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72" r:id="rId22"/>
    <p:sldId id="573" r:id="rId23"/>
    <p:sldId id="574" r:id="rId24"/>
    <p:sldId id="575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4414" autoAdjust="0"/>
  </p:normalViewPr>
  <p:slideViewPr>
    <p:cSldViewPr>
      <p:cViewPr varScale="1">
        <p:scale>
          <a:sx n="67" d="100"/>
          <a:sy n="67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6889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8793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编码规范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有时，需要使用子模块的接口，才能做少量数据操作，并验证和打印入口处的信息，然后返回。桩模块不包含原模块的所有细节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E7EC9E-A07B-4D49-8E17-EEA97947E75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50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/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988840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PartIII</a:t>
            </a:r>
            <a:r>
              <a:rPr lang="en-US" altLang="zh-CN" sz="4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  <a:r>
              <a:rPr lang="zh-CN" altLang="en-US" sz="4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软件测试应用</a:t>
            </a:r>
            <a:r>
              <a:rPr lang="en-US" altLang="zh-CN" sz="4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---</a:t>
            </a:r>
            <a:r>
              <a:rPr lang="zh-CN" altLang="en-US" sz="4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单元测试</a:t>
            </a:r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是否存在不可能的循环终止条件，导致死</a:t>
            </a:r>
            <a:r>
              <a:rPr lang="zh-CN" altLang="zh-CN" dirty="0" smtClean="0"/>
              <a:t>循环</a:t>
            </a:r>
            <a:endParaRPr lang="zh-CN" altLang="zh-CN" dirty="0"/>
          </a:p>
          <a:p>
            <a:pPr lvl="1"/>
            <a:r>
              <a:rPr lang="zh-CN" altLang="zh-CN" dirty="0"/>
              <a:t>是否存在迭代发散，导致不能</a:t>
            </a:r>
            <a:r>
              <a:rPr lang="zh-CN" altLang="zh-CN" dirty="0" smtClean="0"/>
              <a:t>退出</a:t>
            </a:r>
            <a:endParaRPr lang="zh-CN" altLang="zh-CN" dirty="0"/>
          </a:p>
          <a:p>
            <a:pPr lvl="1"/>
            <a:r>
              <a:rPr lang="zh-CN" altLang="zh-CN" dirty="0"/>
              <a:t>是否错误修改了循环变量，导致循环次数多</a:t>
            </a:r>
            <a:r>
              <a:rPr lang="en-US" altLang="zh-CN" dirty="0"/>
              <a:t>1</a:t>
            </a:r>
            <a:r>
              <a:rPr lang="zh-CN" altLang="zh-CN" dirty="0"/>
              <a:t>次或少</a:t>
            </a:r>
            <a:r>
              <a:rPr lang="en-US" altLang="zh-CN" dirty="0"/>
              <a:t>1</a:t>
            </a:r>
            <a:r>
              <a:rPr lang="zh-CN" altLang="zh-CN" dirty="0" smtClean="0"/>
              <a:t>次</a:t>
            </a:r>
            <a:endParaRPr lang="en-US" altLang="zh-CN" dirty="0" smtClean="0"/>
          </a:p>
          <a:p>
            <a:pPr marL="47117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模块的所有错误处理路径测试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输出的错误提示是否难以理解</a:t>
            </a:r>
          </a:p>
          <a:p>
            <a:pPr lvl="1"/>
            <a:r>
              <a:rPr lang="zh-CN" altLang="zh-CN" dirty="0" smtClean="0"/>
              <a:t>错误提示是否信息不足，导致无法定位发现的缺陷</a:t>
            </a:r>
          </a:p>
          <a:p>
            <a:pPr lvl="1"/>
            <a:r>
              <a:rPr lang="zh-CN" altLang="zh-CN" dirty="0" smtClean="0"/>
              <a:t>显示的错误是否与实际遇到的缺陷不符合</a:t>
            </a:r>
          </a:p>
          <a:p>
            <a:pPr lvl="1"/>
            <a:r>
              <a:rPr lang="zh-CN" altLang="zh-CN" dirty="0" smtClean="0"/>
              <a:t>是否存在不当的异常处理</a:t>
            </a:r>
          </a:p>
          <a:p>
            <a:pPr lvl="1"/>
            <a:r>
              <a:rPr lang="zh-CN" altLang="zh-CN" dirty="0" smtClean="0"/>
              <a:t>是否存在无法按预先自定义的出错处理方式来处理的情况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7368" y="908720"/>
            <a:ext cx="11089232" cy="4843264"/>
          </a:xfrm>
        </p:spPr>
        <p:txBody>
          <a:bodyPr/>
          <a:lstStyle/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驱动模块</a:t>
            </a:r>
            <a:r>
              <a:rPr lang="en-US" altLang="en-US" dirty="0" smtClean="0"/>
              <a:t>(Driver)</a:t>
            </a:r>
            <a:r>
              <a:rPr lang="zh-CN" altLang="en-US" dirty="0" smtClean="0"/>
              <a:t>：是模拟被测单元的</a:t>
            </a:r>
            <a:r>
              <a:rPr lang="zh-CN" altLang="en-US" dirty="0" smtClean="0">
                <a:solidFill>
                  <a:srgbClr val="FF0000"/>
                </a:solidFill>
              </a:rPr>
              <a:t>上级</a:t>
            </a:r>
            <a:r>
              <a:rPr lang="zh-CN" altLang="en-US" dirty="0" smtClean="0"/>
              <a:t>模块，用于接收测试数据、启动被测模块和输出结果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桩模块</a:t>
            </a:r>
            <a:r>
              <a:rPr lang="en-US" altLang="en-US" dirty="0" smtClean="0"/>
              <a:t>(Stub)</a:t>
            </a:r>
            <a:r>
              <a:rPr lang="zh-CN" altLang="en-US" dirty="0" smtClean="0"/>
              <a:t>：是模拟被测单元</a:t>
            </a:r>
            <a:r>
              <a:rPr lang="zh-CN" altLang="en-US" dirty="0" smtClean="0">
                <a:solidFill>
                  <a:srgbClr val="FF0000"/>
                </a:solidFill>
              </a:rPr>
              <a:t>所调用</a:t>
            </a:r>
            <a:r>
              <a:rPr lang="zh-CN" altLang="en-US" dirty="0" smtClean="0"/>
              <a:t>的模块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780928"/>
            <a:ext cx="8856984" cy="327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01099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// </a:t>
            </a:r>
            <a:r>
              <a:rPr lang="en-US" altLang="zh-CN" dirty="0" err="1" smtClean="0">
                <a:cs typeface="Consolas" panose="020B0609020204030204" pitchFamily="49" charset="0"/>
              </a:rPr>
              <a:t>FuncRevenueAccount</a:t>
            </a:r>
            <a:r>
              <a:rPr lang="zh-CN" altLang="en-US" dirty="0" smtClean="0">
                <a:cs typeface="Consolas" panose="020B0609020204030204" pitchFamily="49" charset="0"/>
              </a:rPr>
              <a:t>是一个账单优惠计算的函数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#include "</a:t>
            </a:r>
            <a:r>
              <a:rPr lang="en-US" altLang="zh-CN" dirty="0" err="1" smtClean="0">
                <a:cs typeface="Consolas" panose="020B0609020204030204" pitchFamily="49" charset="0"/>
              </a:rPr>
              <a:t>stdio.h</a:t>
            </a:r>
            <a:r>
              <a:rPr lang="en-US" altLang="zh-CN" dirty="0" smtClean="0"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#include "</a:t>
            </a:r>
            <a:r>
              <a:rPr lang="en-US" altLang="zh-CN" dirty="0" err="1" smtClean="0">
                <a:cs typeface="Consolas" panose="020B0609020204030204" pitchFamily="49" charset="0"/>
              </a:rPr>
              <a:t>math.h</a:t>
            </a:r>
            <a:r>
              <a:rPr lang="en-US" altLang="zh-CN" dirty="0" smtClean="0"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double </a:t>
            </a:r>
            <a:r>
              <a:rPr lang="en-US" altLang="zh-CN" dirty="0" err="1" smtClean="0">
                <a:cs typeface="Consolas" panose="020B0609020204030204" pitchFamily="49" charset="0"/>
              </a:rPr>
              <a:t>FuncRevenueAccount</a:t>
            </a:r>
            <a:r>
              <a:rPr lang="en-US" altLang="zh-CN" dirty="0" smtClean="0">
                <a:cs typeface="Consolas" panose="020B0609020204030204" pitchFamily="49" charset="0"/>
              </a:rPr>
              <a:t>( double amount )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dirty="0" smtClean="0">
                <a:cs typeface="Consolas" panose="020B0609020204030204" pitchFamily="49" charset="0"/>
              </a:rPr>
              <a:t>	double rate = 1.0; // </a:t>
            </a:r>
            <a:r>
              <a:rPr lang="zh-CN" altLang="en-US" dirty="0" smtClean="0">
                <a:cs typeface="Consolas" panose="020B0609020204030204" pitchFamily="49" charset="0"/>
              </a:rPr>
              <a:t>设置折扣率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</a:t>
            </a:r>
            <a:r>
              <a:rPr lang="en-US" altLang="zh-CN" dirty="0" smtClean="0">
                <a:cs typeface="Consolas" panose="020B0609020204030204" pitchFamily="49" charset="0"/>
              </a:rPr>
              <a:t>if( amount &lt;= 800 ) // </a:t>
            </a:r>
            <a:r>
              <a:rPr lang="zh-CN" altLang="en-US" dirty="0" smtClean="0">
                <a:cs typeface="Consolas" panose="020B0609020204030204" pitchFamily="49" charset="0"/>
              </a:rPr>
              <a:t>若账单不高于</a:t>
            </a:r>
            <a:r>
              <a:rPr lang="en-US" altLang="zh-CN" dirty="0" smtClean="0">
                <a:cs typeface="Consolas" panose="020B0609020204030204" pitchFamily="49" charset="0"/>
              </a:rPr>
              <a:t>800</a:t>
            </a:r>
            <a:r>
              <a:rPr lang="zh-CN" altLang="en-US" dirty="0" smtClean="0">
                <a:cs typeface="Consolas" panose="020B0609020204030204" pitchFamily="49" charset="0"/>
              </a:rPr>
              <a:t>元，则无折扣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zh-CN" altLang="en-US" dirty="0" smtClean="0">
                <a:cs typeface="Consolas" panose="020B0609020204030204" pitchFamily="49" charset="0"/>
              </a:rPr>
              <a:t>	</a:t>
            </a:r>
            <a:endParaRPr lang="zh-CN" altLang="en-US" dirty="0"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rate = 1.0;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else if( amount &gt; 800 &amp;&amp; amount &lt;= 1800 )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	rate = 0.9; // 9</a:t>
            </a:r>
            <a:r>
              <a:rPr lang="zh-CN" altLang="en-US" dirty="0">
                <a:cs typeface="Consolas" panose="020B0609020204030204" pitchFamily="49" charset="0"/>
              </a:rPr>
              <a:t>折</a:t>
            </a:r>
            <a:endParaRPr lang="en-US" altLang="zh-CN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       else if( amount &gt; 1800 &amp;&amp; amount &lt;= 4800 )</a:t>
            </a:r>
          </a:p>
          <a:p>
            <a:pPr marL="0" indent="0">
              <a:buNone/>
            </a:pPr>
            <a:r>
              <a:rPr lang="en-US" altLang="zh-CN" dirty="0">
                <a:cs typeface="Consolas" panose="020B0609020204030204" pitchFamily="49" charset="0"/>
              </a:rPr>
              <a:t>		rate = 0.8; // 8</a:t>
            </a:r>
            <a:r>
              <a:rPr lang="zh-CN" altLang="en-US" dirty="0">
                <a:cs typeface="Consolas" panose="020B0609020204030204" pitchFamily="49" charset="0"/>
              </a:rPr>
              <a:t>折</a:t>
            </a:r>
          </a:p>
          <a:p>
            <a:pPr marL="0" lvl="2" indent="0">
              <a:buNone/>
            </a:pPr>
            <a:r>
              <a:rPr lang="en-US" altLang="zh-CN" sz="2800" dirty="0" smtClean="0">
                <a:cs typeface="Consolas" panose="020B0609020204030204" pitchFamily="49" charset="0"/>
              </a:rPr>
              <a:t>    else </a:t>
            </a:r>
            <a:r>
              <a:rPr lang="en-US" altLang="zh-CN" sz="2800" dirty="0">
                <a:cs typeface="Consolas" panose="020B0609020204030204" pitchFamily="49" charset="0"/>
              </a:rPr>
              <a:t>if( amount &gt; 4800 )</a:t>
            </a:r>
          </a:p>
          <a:p>
            <a:pPr marL="0" lvl="2" indent="0">
              <a:buNone/>
            </a:pPr>
            <a:r>
              <a:rPr lang="en-US" altLang="zh-CN" sz="2800" dirty="0">
                <a:cs typeface="Consolas" panose="020B0609020204030204" pitchFamily="49" charset="0"/>
              </a:rPr>
              <a:t>		rate = 0.7; // 7</a:t>
            </a:r>
            <a:r>
              <a:rPr lang="zh-CN" altLang="en-US" sz="2800" dirty="0">
                <a:cs typeface="Consolas" panose="020B0609020204030204" pitchFamily="49" charset="0"/>
              </a:rPr>
              <a:t>折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else if( amount &lt;= 0 ){ // </a:t>
            </a:r>
            <a:r>
              <a:rPr lang="zh-CN" altLang="en-US" dirty="0" smtClean="0"/>
              <a:t>否则，赋予一个负数，表示无效</a:t>
            </a:r>
          </a:p>
          <a:p>
            <a:pPr marL="0" indent="0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return -1.0;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	return amount * rate; // </a:t>
            </a:r>
            <a:r>
              <a:rPr lang="zh-CN" altLang="en-US" dirty="0" smtClean="0"/>
              <a:t>返回经优惠计算之后的账单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80728"/>
            <a:ext cx="11233248" cy="4843264"/>
          </a:xfrm>
        </p:spPr>
        <p:txBody>
          <a:bodyPr/>
          <a:lstStyle/>
          <a:p>
            <a:r>
              <a:rPr lang="zh-CN" altLang="en-US" dirty="0" smtClean="0"/>
              <a:t>第一步：做静态和动态检查</a:t>
            </a:r>
            <a:endParaRPr lang="en-US" altLang="zh-CN" dirty="0" smtClean="0"/>
          </a:p>
          <a:p>
            <a:r>
              <a:rPr lang="zh-CN" altLang="en-US" dirty="0" smtClean="0"/>
              <a:t>第二步：编写测试用例做相应测试</a:t>
            </a:r>
            <a:r>
              <a:rPr lang="en-US" altLang="zh-CN" dirty="0" smtClean="0"/>
              <a:t>(</a:t>
            </a:r>
            <a:r>
              <a:rPr lang="zh-CN" altLang="en-US" dirty="0" smtClean="0"/>
              <a:t>借鉴黑盒测试用例设计方法如：等价类、边界值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第三步：使用判定覆盖或独立路径覆盖进行测试（有时会与黑盒测试用例重合，则选其一即可）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857250"/>
            <a:ext cx="1093886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93750"/>
            <a:ext cx="11603608" cy="586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单元测试举例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使用独立路径</a:t>
            </a:r>
            <a:r>
              <a:rPr lang="en-US" altLang="zh-CN" dirty="0" smtClean="0"/>
              <a:t>/</a:t>
            </a:r>
            <a:r>
              <a:rPr lang="zh-CN" altLang="en-US" dirty="0" smtClean="0"/>
              <a:t>逻辑覆盖进行测试</a:t>
            </a:r>
            <a:endParaRPr lang="zh-CN" altLang="en-US" dirty="0"/>
          </a:p>
        </p:txBody>
      </p:sp>
      <p:pic>
        <p:nvPicPr>
          <p:cNvPr id="4" name="Picture 2" descr="7t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1196752"/>
            <a:ext cx="593923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单元测试工具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单元测试可以借助工具完成，如编译环境，自动审查代码工具</a:t>
            </a:r>
            <a:endParaRPr lang="en-US" altLang="zh-CN" dirty="0" smtClean="0"/>
          </a:p>
          <a:p>
            <a:r>
              <a:rPr lang="zh-CN" altLang="en-US" dirty="0" smtClean="0"/>
              <a:t>单元测试框架</a:t>
            </a:r>
            <a:r>
              <a:rPr lang="en-US" altLang="zh-CN" dirty="0" smtClean="0"/>
              <a:t>Junit, subunit</a:t>
            </a:r>
            <a:r>
              <a:rPr lang="zh-CN" altLang="en-US" dirty="0" smtClean="0"/>
              <a:t>等等</a:t>
            </a:r>
            <a:endParaRPr lang="en-US" altLang="zh-CN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单元测试的主要内容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单元测试的总结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单元测试总结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分析被测单元</a:t>
            </a:r>
            <a:endParaRPr lang="en-US" altLang="zh-CN" dirty="0" smtClean="0"/>
          </a:p>
          <a:p>
            <a:r>
              <a:rPr lang="zh-CN" altLang="en-US" dirty="0" smtClean="0"/>
              <a:t>分析被测单元中包含的逻辑关系</a:t>
            </a:r>
            <a:endParaRPr lang="en-US" altLang="zh-CN" dirty="0" smtClean="0"/>
          </a:p>
          <a:p>
            <a:r>
              <a:rPr lang="zh-CN" altLang="en-US" dirty="0" smtClean="0"/>
              <a:t>使用静态检查和动态检查的方法（可以借助工具）</a:t>
            </a:r>
            <a:endParaRPr lang="en-US" altLang="zh-CN" dirty="0" smtClean="0"/>
          </a:p>
          <a:p>
            <a:r>
              <a:rPr lang="zh-CN" altLang="en-US" dirty="0" smtClean="0"/>
              <a:t>被测单元功能检查等等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单元测试概念</a:t>
            </a:r>
            <a:endParaRPr lang="en-US" altLang="zh-CN" dirty="0" smtClean="0"/>
          </a:p>
          <a:p>
            <a:r>
              <a:rPr lang="zh-CN" altLang="en-US" dirty="0" smtClean="0"/>
              <a:t>单元测试内容</a:t>
            </a:r>
            <a:r>
              <a:rPr lang="en-US" altLang="zh-CN" dirty="0" smtClean="0"/>
              <a:t>:</a:t>
            </a:r>
            <a:r>
              <a:rPr lang="zh-CN" altLang="en-US" dirty="0" smtClean="0"/>
              <a:t>静态和动态</a:t>
            </a:r>
            <a:endParaRPr lang="en-US" altLang="zh-CN" dirty="0" smtClean="0"/>
          </a:p>
          <a:p>
            <a:r>
              <a:rPr lang="zh-CN" altLang="en-US" dirty="0" smtClean="0"/>
              <a:t>单元测试步骤：先静后动</a:t>
            </a:r>
            <a:endParaRPr lang="en-US" altLang="zh-CN" dirty="0" smtClean="0"/>
          </a:p>
          <a:p>
            <a:r>
              <a:rPr lang="zh-CN" altLang="en-US" dirty="0" smtClean="0"/>
              <a:t>单元测试工具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-1" fmla="*/ 14287 w 642937"/>
                <a:gd name="connsiteY0-2" fmla="*/ 186454 h 186454"/>
                <a:gd name="connsiteX1-3" fmla="*/ 0 w 642937"/>
                <a:gd name="connsiteY1-4" fmla="*/ 0 h 186454"/>
                <a:gd name="connsiteX2-5" fmla="*/ 642937 w 642937"/>
                <a:gd name="connsiteY2-6" fmla="*/ 186454 h 186454"/>
                <a:gd name="connsiteX3-7" fmla="*/ 14287 w 642937"/>
                <a:gd name="connsiteY3-8" fmla="*/ 186454 h 186454"/>
                <a:gd name="connsiteX0-9" fmla="*/ 14287 w 995362"/>
                <a:gd name="connsiteY0-10" fmla="*/ 186454 h 641273"/>
                <a:gd name="connsiteX1-11" fmla="*/ 0 w 995362"/>
                <a:gd name="connsiteY1-12" fmla="*/ 0 h 641273"/>
                <a:gd name="connsiteX2-13" fmla="*/ 995362 w 995362"/>
                <a:gd name="connsiteY2-14" fmla="*/ 641273 h 641273"/>
                <a:gd name="connsiteX3-15" fmla="*/ 14287 w 995362"/>
                <a:gd name="connsiteY3-16" fmla="*/ 186454 h 641273"/>
                <a:gd name="connsiteX0-17" fmla="*/ 0 w 1245394"/>
                <a:gd name="connsiteY0-18" fmla="*/ 203123 h 641273"/>
                <a:gd name="connsiteX1-19" fmla="*/ 250032 w 1245394"/>
                <a:gd name="connsiteY1-20" fmla="*/ 0 h 641273"/>
                <a:gd name="connsiteX2-21" fmla="*/ 1245394 w 1245394"/>
                <a:gd name="connsiteY2-22" fmla="*/ 641273 h 641273"/>
                <a:gd name="connsiteX3-23" fmla="*/ 0 w 1245394"/>
                <a:gd name="connsiteY3-24" fmla="*/ 203123 h 641273"/>
                <a:gd name="connsiteX0-25" fmla="*/ 0 w 1774032"/>
                <a:gd name="connsiteY0-26" fmla="*/ 112635 h 641273"/>
                <a:gd name="connsiteX1-27" fmla="*/ 778670 w 1774032"/>
                <a:gd name="connsiteY1-28" fmla="*/ 0 h 641273"/>
                <a:gd name="connsiteX2-29" fmla="*/ 1774032 w 1774032"/>
                <a:gd name="connsiteY2-30" fmla="*/ 641273 h 641273"/>
                <a:gd name="connsiteX3-31" fmla="*/ 0 w 1774032"/>
                <a:gd name="connsiteY3-32" fmla="*/ 112635 h 641273"/>
                <a:gd name="connsiteX0-33" fmla="*/ 0 w 1774032"/>
                <a:gd name="connsiteY0-34" fmla="*/ 181691 h 710329"/>
                <a:gd name="connsiteX1-35" fmla="*/ 1147764 w 1774032"/>
                <a:gd name="connsiteY1-36" fmla="*/ 0 h 710329"/>
                <a:gd name="connsiteX2-37" fmla="*/ 1774032 w 1774032"/>
                <a:gd name="connsiteY2-38" fmla="*/ 710329 h 710329"/>
                <a:gd name="connsiteX3-39" fmla="*/ 0 w 1774032"/>
                <a:gd name="connsiteY3-40" fmla="*/ 181691 h 710329"/>
                <a:gd name="connsiteX0-41" fmla="*/ 0 w 1147764"/>
                <a:gd name="connsiteY0-42" fmla="*/ 181691 h 348379"/>
                <a:gd name="connsiteX1-43" fmla="*/ 1147764 w 1147764"/>
                <a:gd name="connsiteY1-44" fmla="*/ 0 h 348379"/>
                <a:gd name="connsiteX2-45" fmla="*/ 547688 w 1147764"/>
                <a:gd name="connsiteY2-46" fmla="*/ 348379 h 348379"/>
                <a:gd name="connsiteX3-47" fmla="*/ 0 w 1147764"/>
                <a:gd name="connsiteY3-48" fmla="*/ 181691 h 348379"/>
                <a:gd name="connsiteX0-49" fmla="*/ 452437 w 1600201"/>
                <a:gd name="connsiteY0-50" fmla="*/ 181691 h 732554"/>
                <a:gd name="connsiteX1-51" fmla="*/ 1600201 w 1600201"/>
                <a:gd name="connsiteY1-52" fmla="*/ 0 h 732554"/>
                <a:gd name="connsiteX2-53" fmla="*/ 0 w 1600201"/>
                <a:gd name="connsiteY2-54" fmla="*/ 732554 h 732554"/>
                <a:gd name="connsiteX3-55" fmla="*/ 452437 w 1600201"/>
                <a:gd name="connsiteY3-56" fmla="*/ 181691 h 732554"/>
                <a:gd name="connsiteX0-57" fmla="*/ 547687 w 1600201"/>
                <a:gd name="connsiteY0-58" fmla="*/ 0 h 957263"/>
                <a:gd name="connsiteX1-59" fmla="*/ 1600201 w 1600201"/>
                <a:gd name="connsiteY1-60" fmla="*/ 224709 h 957263"/>
                <a:gd name="connsiteX2-61" fmla="*/ 0 w 1600201"/>
                <a:gd name="connsiteY2-62" fmla="*/ 957263 h 957263"/>
                <a:gd name="connsiteX3-63" fmla="*/ 547687 w 1600201"/>
                <a:gd name="connsiteY3-64" fmla="*/ 0 h 957263"/>
                <a:gd name="connsiteX0-65" fmla="*/ 547687 w 1162051"/>
                <a:gd name="connsiteY0-66" fmla="*/ 349966 h 1307229"/>
                <a:gd name="connsiteX1-67" fmla="*/ 1162051 w 1162051"/>
                <a:gd name="connsiteY1-68" fmla="*/ 0 h 1307229"/>
                <a:gd name="connsiteX2-69" fmla="*/ 0 w 1162051"/>
                <a:gd name="connsiteY2-70" fmla="*/ 1307229 h 1307229"/>
                <a:gd name="connsiteX3-71" fmla="*/ 547687 w 1162051"/>
                <a:gd name="connsiteY3-72" fmla="*/ 349966 h 130722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-1" fmla="*/ 0 w 1833567"/>
                <a:gd name="connsiteY0-2" fmla="*/ 877762 h 877762"/>
                <a:gd name="connsiteX1-3" fmla="*/ 570709 w 1833567"/>
                <a:gd name="connsiteY1-4" fmla="*/ 0 h 877762"/>
                <a:gd name="connsiteX2-5" fmla="*/ 1833567 w 1833567"/>
                <a:gd name="connsiteY2-6" fmla="*/ 433262 h 877762"/>
                <a:gd name="connsiteX3-7" fmla="*/ 0 w 1833567"/>
                <a:gd name="connsiteY3-8" fmla="*/ 877762 h 877762"/>
                <a:gd name="connsiteX0-9" fmla="*/ 0 w 1268417"/>
                <a:gd name="connsiteY0-10" fmla="*/ 426912 h 433262"/>
                <a:gd name="connsiteX1-11" fmla="*/ 5559 w 1268417"/>
                <a:gd name="connsiteY1-12" fmla="*/ 0 h 433262"/>
                <a:gd name="connsiteX2-13" fmla="*/ 1268417 w 1268417"/>
                <a:gd name="connsiteY2-14" fmla="*/ 433262 h 433262"/>
                <a:gd name="connsiteX3-15" fmla="*/ 0 w 1268417"/>
                <a:gd name="connsiteY3-16" fmla="*/ 426912 h 433262"/>
                <a:gd name="connsiteX0-17" fmla="*/ 0 w 1474792"/>
                <a:gd name="connsiteY0-18" fmla="*/ 557087 h 557087"/>
                <a:gd name="connsiteX1-19" fmla="*/ 211934 w 1474792"/>
                <a:gd name="connsiteY1-20" fmla="*/ 0 h 557087"/>
                <a:gd name="connsiteX2-21" fmla="*/ 1474792 w 1474792"/>
                <a:gd name="connsiteY2-22" fmla="*/ 433262 h 557087"/>
                <a:gd name="connsiteX3-23" fmla="*/ 0 w 1474792"/>
                <a:gd name="connsiteY3-24" fmla="*/ 557087 h 5570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-1" fmla="*/ 14287 w 642937"/>
                <a:gd name="connsiteY0-2" fmla="*/ 186454 h 186454"/>
                <a:gd name="connsiteX1-3" fmla="*/ 0 w 642937"/>
                <a:gd name="connsiteY1-4" fmla="*/ 0 h 186454"/>
                <a:gd name="connsiteX2-5" fmla="*/ 642937 w 642937"/>
                <a:gd name="connsiteY2-6" fmla="*/ 186454 h 186454"/>
                <a:gd name="connsiteX3-7" fmla="*/ 14287 w 642937"/>
                <a:gd name="connsiteY3-8" fmla="*/ 186454 h 186454"/>
                <a:gd name="connsiteX0-9" fmla="*/ 14287 w 995362"/>
                <a:gd name="connsiteY0-10" fmla="*/ 186454 h 641273"/>
                <a:gd name="connsiteX1-11" fmla="*/ 0 w 995362"/>
                <a:gd name="connsiteY1-12" fmla="*/ 0 h 641273"/>
                <a:gd name="connsiteX2-13" fmla="*/ 995362 w 995362"/>
                <a:gd name="connsiteY2-14" fmla="*/ 641273 h 641273"/>
                <a:gd name="connsiteX3-15" fmla="*/ 14287 w 995362"/>
                <a:gd name="connsiteY3-16" fmla="*/ 186454 h 641273"/>
                <a:gd name="connsiteX0-17" fmla="*/ 0 w 1245394"/>
                <a:gd name="connsiteY0-18" fmla="*/ 203123 h 641273"/>
                <a:gd name="connsiteX1-19" fmla="*/ 250032 w 1245394"/>
                <a:gd name="connsiteY1-20" fmla="*/ 0 h 641273"/>
                <a:gd name="connsiteX2-21" fmla="*/ 1245394 w 1245394"/>
                <a:gd name="connsiteY2-22" fmla="*/ 641273 h 641273"/>
                <a:gd name="connsiteX3-23" fmla="*/ 0 w 1245394"/>
                <a:gd name="connsiteY3-24" fmla="*/ 203123 h 64127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-1" fmla="*/ 0 w 1767688"/>
                <a:gd name="connsiteY0-2" fmla="*/ 807522 h 807522"/>
                <a:gd name="connsiteX1-3" fmla="*/ 546153 w 1767688"/>
                <a:gd name="connsiteY1-4" fmla="*/ 0 h 807522"/>
                <a:gd name="connsiteX2-5" fmla="*/ 1767688 w 1767688"/>
                <a:gd name="connsiteY2-6" fmla="*/ 702844 h 807522"/>
                <a:gd name="connsiteX3-7" fmla="*/ 0 w 1767688"/>
                <a:gd name="connsiteY3-8" fmla="*/ 807522 h 807522"/>
                <a:gd name="connsiteX0-9" fmla="*/ 0 w 1793112"/>
                <a:gd name="connsiteY0-10" fmla="*/ 807522 h 807522"/>
                <a:gd name="connsiteX1-11" fmla="*/ 546153 w 1793112"/>
                <a:gd name="connsiteY1-12" fmla="*/ 0 h 807522"/>
                <a:gd name="connsiteX2-13" fmla="*/ 1793112 w 1793112"/>
                <a:gd name="connsiteY2-14" fmla="*/ 802128 h 807522"/>
                <a:gd name="connsiteX3-15" fmla="*/ 0 w 1793112"/>
                <a:gd name="connsiteY3-16" fmla="*/ 807522 h 807522"/>
                <a:gd name="connsiteX0-17" fmla="*/ 0 w 1793112"/>
                <a:gd name="connsiteY0-18" fmla="*/ 804826 h 804826"/>
                <a:gd name="connsiteX1-19" fmla="*/ 466633 w 1793112"/>
                <a:gd name="connsiteY1-20" fmla="*/ 0 h 804826"/>
                <a:gd name="connsiteX2-21" fmla="*/ 1793112 w 1793112"/>
                <a:gd name="connsiteY2-22" fmla="*/ 799432 h 804826"/>
                <a:gd name="connsiteX3-23" fmla="*/ 0 w 1793112"/>
                <a:gd name="connsiteY3-24" fmla="*/ 804826 h 8048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-1" fmla="*/ 0 w 1833567"/>
                <a:gd name="connsiteY0-2" fmla="*/ 877762 h 877762"/>
                <a:gd name="connsiteX1-3" fmla="*/ 570709 w 1833567"/>
                <a:gd name="connsiteY1-4" fmla="*/ 0 h 877762"/>
                <a:gd name="connsiteX2-5" fmla="*/ 1833567 w 1833567"/>
                <a:gd name="connsiteY2-6" fmla="*/ 433262 h 877762"/>
                <a:gd name="connsiteX3-7" fmla="*/ 0 w 1833567"/>
                <a:gd name="connsiteY3-8" fmla="*/ 877762 h 877762"/>
                <a:gd name="connsiteX0-9" fmla="*/ 0 w 1268417"/>
                <a:gd name="connsiteY0-10" fmla="*/ 426912 h 433262"/>
                <a:gd name="connsiteX1-11" fmla="*/ 5559 w 1268417"/>
                <a:gd name="connsiteY1-12" fmla="*/ 0 h 433262"/>
                <a:gd name="connsiteX2-13" fmla="*/ 1268417 w 1268417"/>
                <a:gd name="connsiteY2-14" fmla="*/ 433262 h 433262"/>
                <a:gd name="connsiteX3-15" fmla="*/ 0 w 1268417"/>
                <a:gd name="connsiteY3-16" fmla="*/ 426912 h 433262"/>
                <a:gd name="connsiteX0-17" fmla="*/ 0 w 1474792"/>
                <a:gd name="connsiteY0-18" fmla="*/ 557087 h 557087"/>
                <a:gd name="connsiteX1-19" fmla="*/ 211934 w 1474792"/>
                <a:gd name="connsiteY1-20" fmla="*/ 0 h 557087"/>
                <a:gd name="connsiteX2-21" fmla="*/ 1474792 w 1474792"/>
                <a:gd name="connsiteY2-22" fmla="*/ 433262 h 557087"/>
                <a:gd name="connsiteX3-23" fmla="*/ 0 w 1474792"/>
                <a:gd name="connsiteY3-24" fmla="*/ 557087 h 557087"/>
                <a:gd name="connsiteX0-25" fmla="*/ 0 w 579442"/>
                <a:gd name="connsiteY0-26" fmla="*/ 557087 h 557087"/>
                <a:gd name="connsiteX1-27" fmla="*/ 211934 w 579442"/>
                <a:gd name="connsiteY1-28" fmla="*/ 0 h 557087"/>
                <a:gd name="connsiteX2-29" fmla="*/ 579442 w 579442"/>
                <a:gd name="connsiteY2-30" fmla="*/ 273719 h 557087"/>
                <a:gd name="connsiteX3-31" fmla="*/ 0 w 579442"/>
                <a:gd name="connsiteY3-32" fmla="*/ 557087 h 557087"/>
                <a:gd name="connsiteX0-33" fmla="*/ 0 w 758036"/>
                <a:gd name="connsiteY0-34" fmla="*/ 557087 h 557087"/>
                <a:gd name="connsiteX1-35" fmla="*/ 211934 w 758036"/>
                <a:gd name="connsiteY1-36" fmla="*/ 0 h 557087"/>
                <a:gd name="connsiteX2-37" fmla="*/ 758036 w 758036"/>
                <a:gd name="connsiteY2-38" fmla="*/ 164181 h 557087"/>
                <a:gd name="connsiteX3-39" fmla="*/ 0 w 758036"/>
                <a:gd name="connsiteY3-40" fmla="*/ 557087 h 557087"/>
                <a:gd name="connsiteX0-41" fmla="*/ 0 w 569917"/>
                <a:gd name="connsiteY0-42" fmla="*/ 1145256 h 1145256"/>
                <a:gd name="connsiteX1-43" fmla="*/ 23815 w 569917"/>
                <a:gd name="connsiteY1-44" fmla="*/ 0 h 1145256"/>
                <a:gd name="connsiteX2-45" fmla="*/ 569917 w 569917"/>
                <a:gd name="connsiteY2-46" fmla="*/ 164181 h 1145256"/>
                <a:gd name="connsiteX3-47" fmla="*/ 0 w 569917"/>
                <a:gd name="connsiteY3-48" fmla="*/ 1145256 h 1145256"/>
                <a:gd name="connsiteX0-49" fmla="*/ 0 w 560392"/>
                <a:gd name="connsiteY0-50" fmla="*/ 1135731 h 1135731"/>
                <a:gd name="connsiteX1-51" fmla="*/ 14290 w 560392"/>
                <a:gd name="connsiteY1-52" fmla="*/ 0 h 1135731"/>
                <a:gd name="connsiteX2-53" fmla="*/ 560392 w 560392"/>
                <a:gd name="connsiteY2-54" fmla="*/ 164181 h 1135731"/>
                <a:gd name="connsiteX3-55" fmla="*/ 0 w 560392"/>
                <a:gd name="connsiteY3-56" fmla="*/ 1135731 h 11357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-1" fmla="*/ 14287 w 642937"/>
                <a:gd name="connsiteY0-2" fmla="*/ 186454 h 186454"/>
                <a:gd name="connsiteX1-3" fmla="*/ 0 w 642937"/>
                <a:gd name="connsiteY1-4" fmla="*/ 0 h 186454"/>
                <a:gd name="connsiteX2-5" fmla="*/ 642937 w 642937"/>
                <a:gd name="connsiteY2-6" fmla="*/ 186454 h 186454"/>
                <a:gd name="connsiteX3-7" fmla="*/ 14287 w 642937"/>
                <a:gd name="connsiteY3-8" fmla="*/ 186454 h 186454"/>
                <a:gd name="connsiteX0-9" fmla="*/ 14287 w 995362"/>
                <a:gd name="connsiteY0-10" fmla="*/ 186454 h 641273"/>
                <a:gd name="connsiteX1-11" fmla="*/ 0 w 995362"/>
                <a:gd name="connsiteY1-12" fmla="*/ 0 h 641273"/>
                <a:gd name="connsiteX2-13" fmla="*/ 995362 w 995362"/>
                <a:gd name="connsiteY2-14" fmla="*/ 641273 h 641273"/>
                <a:gd name="connsiteX3-15" fmla="*/ 14287 w 995362"/>
                <a:gd name="connsiteY3-16" fmla="*/ 186454 h 641273"/>
                <a:gd name="connsiteX0-17" fmla="*/ 0 w 1245394"/>
                <a:gd name="connsiteY0-18" fmla="*/ 203123 h 641273"/>
                <a:gd name="connsiteX1-19" fmla="*/ 250032 w 1245394"/>
                <a:gd name="connsiteY1-20" fmla="*/ 0 h 641273"/>
                <a:gd name="connsiteX2-21" fmla="*/ 1245394 w 1245394"/>
                <a:gd name="connsiteY2-22" fmla="*/ 641273 h 641273"/>
                <a:gd name="connsiteX3-23" fmla="*/ 0 w 1245394"/>
                <a:gd name="connsiteY3-24" fmla="*/ 203123 h 641273"/>
                <a:gd name="connsiteX0-25" fmla="*/ 0 w 1774032"/>
                <a:gd name="connsiteY0-26" fmla="*/ 112635 h 641273"/>
                <a:gd name="connsiteX1-27" fmla="*/ 778670 w 1774032"/>
                <a:gd name="connsiteY1-28" fmla="*/ 0 h 641273"/>
                <a:gd name="connsiteX2-29" fmla="*/ 1774032 w 1774032"/>
                <a:gd name="connsiteY2-30" fmla="*/ 641273 h 641273"/>
                <a:gd name="connsiteX3-31" fmla="*/ 0 w 1774032"/>
                <a:gd name="connsiteY3-32" fmla="*/ 112635 h 641273"/>
                <a:gd name="connsiteX0-33" fmla="*/ 0 w 1774032"/>
                <a:gd name="connsiteY0-34" fmla="*/ 181691 h 710329"/>
                <a:gd name="connsiteX1-35" fmla="*/ 1147764 w 1774032"/>
                <a:gd name="connsiteY1-36" fmla="*/ 0 h 710329"/>
                <a:gd name="connsiteX2-37" fmla="*/ 1774032 w 1774032"/>
                <a:gd name="connsiteY2-38" fmla="*/ 710329 h 710329"/>
                <a:gd name="connsiteX3-39" fmla="*/ 0 w 1774032"/>
                <a:gd name="connsiteY3-40" fmla="*/ 181691 h 710329"/>
                <a:gd name="connsiteX0-41" fmla="*/ 0 w 1147764"/>
                <a:gd name="connsiteY0-42" fmla="*/ 181691 h 348379"/>
                <a:gd name="connsiteX1-43" fmla="*/ 1147764 w 1147764"/>
                <a:gd name="connsiteY1-44" fmla="*/ 0 h 348379"/>
                <a:gd name="connsiteX2-45" fmla="*/ 547688 w 1147764"/>
                <a:gd name="connsiteY2-46" fmla="*/ 348379 h 348379"/>
                <a:gd name="connsiteX3-47" fmla="*/ 0 w 1147764"/>
                <a:gd name="connsiteY3-48" fmla="*/ 181691 h 3483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内容回顾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836712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对变量的测试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基本概念：定义变量，使用变量，定义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使用路径，定义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清除路径</a:t>
            </a:r>
            <a:endParaRPr lang="en-US" altLang="zh-CN" dirty="0" smtClean="0"/>
          </a:p>
          <a:p>
            <a:r>
              <a:rPr lang="zh-CN" altLang="en-US" dirty="0" smtClean="0"/>
              <a:t>对变量测试的步骤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确定重点测试的变量</a:t>
            </a:r>
            <a:r>
              <a:rPr lang="en-US" altLang="zh-CN" dirty="0" smtClean="0"/>
              <a:t>V</a:t>
            </a:r>
          </a:p>
          <a:p>
            <a:pPr lvl="1"/>
            <a:r>
              <a:rPr lang="zh-CN" altLang="en-US" dirty="0" smtClean="0"/>
              <a:t>确定变量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的所有定义</a:t>
            </a:r>
            <a:r>
              <a:rPr lang="en-US" altLang="zh-CN" dirty="0" smtClean="0"/>
              <a:t>/</a:t>
            </a:r>
            <a:r>
              <a:rPr lang="zh-CN" altLang="en-US" dirty="0" smtClean="0"/>
              <a:t>使用节点对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找到高风险路径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针对找到的高风险路径进行测试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单元测试的基本概念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什么是单元测试</a:t>
            </a:r>
            <a:r>
              <a:rPr lang="en-US" altLang="zh-CN" dirty="0" smtClean="0"/>
              <a:t>(Unit Testing)</a:t>
            </a:r>
          </a:p>
          <a:p>
            <a:pPr lvl="1"/>
            <a:r>
              <a:rPr lang="zh-CN" altLang="zh-CN" dirty="0" smtClean="0"/>
              <a:t>是指对软件中的</a:t>
            </a:r>
            <a:r>
              <a:rPr lang="zh-CN" altLang="zh-CN" dirty="0" smtClean="0">
                <a:solidFill>
                  <a:srgbClr val="FF0000"/>
                </a:solidFill>
              </a:rPr>
              <a:t>最小可测试单元</a:t>
            </a:r>
            <a:r>
              <a:rPr lang="zh-CN" altLang="zh-CN" dirty="0" smtClean="0"/>
              <a:t>或</a:t>
            </a:r>
            <a:r>
              <a:rPr lang="zh-CN" altLang="zh-CN" dirty="0" smtClean="0">
                <a:solidFill>
                  <a:srgbClr val="FF0000"/>
                </a:solidFill>
              </a:rPr>
              <a:t>基本组成单元</a:t>
            </a:r>
            <a:r>
              <a:rPr lang="zh-CN" altLang="zh-CN" dirty="0" smtClean="0"/>
              <a:t>进行检查和验证</a:t>
            </a:r>
            <a:endParaRPr lang="zh-CN" altLang="en-US" dirty="0" smtClean="0"/>
          </a:p>
          <a:p>
            <a:r>
              <a:rPr lang="zh-CN" altLang="en-US" dirty="0" smtClean="0"/>
              <a:t>单元选取的原则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对于面向过程的开发语言来说，单元常指一个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0000"/>
                </a:solidFill>
              </a:rPr>
              <a:t>子过程</a:t>
            </a:r>
          </a:p>
          <a:p>
            <a:pPr lvl="1"/>
            <a:r>
              <a:rPr lang="zh-CN" altLang="en-US" dirty="0" smtClean="0"/>
              <a:t>对于面向对象的开发语言来说，单元一般指一个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</a:p>
          <a:p>
            <a:pPr lvl="1"/>
            <a:r>
              <a:rPr lang="zh-CN" altLang="en-US" dirty="0" smtClean="0"/>
              <a:t>图形化软件中，单元常指一个</a:t>
            </a:r>
            <a:r>
              <a:rPr lang="zh-CN" altLang="en-US" dirty="0" smtClean="0">
                <a:solidFill>
                  <a:srgbClr val="FF0000"/>
                </a:solidFill>
              </a:rPr>
              <a:t>窗口</a:t>
            </a:r>
            <a:r>
              <a:rPr lang="zh-CN" altLang="en-US" dirty="0" smtClean="0"/>
              <a:t>或一个</a:t>
            </a:r>
            <a:r>
              <a:rPr lang="zh-CN" altLang="en-US" dirty="0" smtClean="0">
                <a:solidFill>
                  <a:srgbClr val="FF0000"/>
                </a:solidFill>
              </a:rPr>
              <a:t>菜单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927648" y="1052736"/>
            <a:ext cx="10221383" cy="4641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单元测试的基本概念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单元测试的主要内容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单元测试的总结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目   录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单元测试的内容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主要是通过</a:t>
            </a:r>
            <a:r>
              <a:rPr lang="zh-CN" altLang="en-US" dirty="0" smtClean="0">
                <a:solidFill>
                  <a:srgbClr val="FF0000"/>
                </a:solidFill>
              </a:rPr>
              <a:t>走查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审查</a:t>
            </a:r>
            <a:r>
              <a:rPr lang="zh-CN" altLang="en-US" dirty="0" smtClean="0"/>
              <a:t>等会议方式，</a:t>
            </a:r>
            <a:r>
              <a:rPr lang="zh-CN" altLang="en-US" dirty="0" smtClean="0">
                <a:solidFill>
                  <a:srgbClr val="FF0000"/>
                </a:solidFill>
              </a:rPr>
              <a:t>依据</a:t>
            </a:r>
            <a:r>
              <a:rPr lang="zh-CN" altLang="en-US" dirty="0" smtClean="0"/>
              <a:t>模块的详细设计，将</a:t>
            </a:r>
            <a:r>
              <a:rPr lang="zh-CN" altLang="en-US" dirty="0" smtClean="0">
                <a:solidFill>
                  <a:srgbClr val="FF0000"/>
                </a:solidFill>
              </a:rPr>
              <a:t>代码与缺陷检查表进行对照</a:t>
            </a:r>
            <a:r>
              <a:rPr lang="zh-CN" altLang="en-US" dirty="0" smtClean="0"/>
              <a:t>，查看</a:t>
            </a:r>
            <a:r>
              <a:rPr lang="zh-CN" altLang="en-US" dirty="0" smtClean="0">
                <a:solidFill>
                  <a:srgbClr val="FF0000"/>
                </a:solidFill>
              </a:rPr>
              <a:t>代码是否符合标准和规范</a:t>
            </a:r>
          </a:p>
          <a:p>
            <a:r>
              <a:rPr lang="zh-CN" altLang="en-US" dirty="0" smtClean="0"/>
              <a:t>动态测试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主要包括对</a:t>
            </a:r>
            <a:r>
              <a:rPr lang="zh-CN" altLang="en-US" dirty="0" smtClean="0">
                <a:solidFill>
                  <a:srgbClr val="FF0000"/>
                </a:solidFill>
              </a:rPr>
              <a:t>模块接口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模块边界条件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模块独立路径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错误处理</a:t>
            </a:r>
            <a:r>
              <a:rPr lang="zh-CN" altLang="en-US" dirty="0" smtClean="0"/>
              <a:t>进行测试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3392" y="908720"/>
            <a:ext cx="10873208" cy="4843264"/>
          </a:xfrm>
        </p:spPr>
        <p:txBody>
          <a:bodyPr/>
          <a:lstStyle/>
          <a:p>
            <a:r>
              <a:rPr lang="zh-CN" altLang="en-US" dirty="0" smtClean="0"/>
              <a:t>模块接口测试：考虑数据能否正确地输入和输出</a:t>
            </a:r>
          </a:p>
          <a:p>
            <a:pPr lvl="1"/>
            <a:r>
              <a:rPr lang="zh-CN" altLang="en-US" dirty="0" smtClean="0"/>
              <a:t>输入的实参与形参在个数、属性和顺序上是否匹配</a:t>
            </a:r>
          </a:p>
          <a:p>
            <a:pPr lvl="1"/>
            <a:r>
              <a:rPr lang="zh-CN" altLang="en-US" dirty="0" smtClean="0"/>
              <a:t>被测模块调用其他模块时，传递的实参在个数、属性和顺序上与被调用模块的形参是否匹配</a:t>
            </a:r>
          </a:p>
          <a:p>
            <a:pPr lvl="1"/>
            <a:r>
              <a:rPr lang="zh-CN" altLang="en-US" dirty="0" smtClean="0"/>
              <a:t>是否修改了只作输入用的只读形参</a:t>
            </a:r>
          </a:p>
          <a:p>
            <a:pPr lvl="1"/>
            <a:r>
              <a:rPr lang="zh-CN" altLang="en-US" dirty="0" smtClean="0"/>
              <a:t>全局变量在各模块中的定义是否一致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模块边界条件测试：在被测模块的输入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输出域边界或其附近设计测试用例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对模块中每条独立执行路径进行测试，以发现如下问题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是否正确理解了操作符的优先次序</a:t>
            </a:r>
          </a:p>
          <a:p>
            <a:pPr lvl="1"/>
            <a:r>
              <a:rPr lang="zh-CN" altLang="zh-CN" dirty="0" smtClean="0"/>
              <a:t>是否存在被零除的风险</a:t>
            </a:r>
          </a:p>
          <a:p>
            <a:pPr lvl="1"/>
            <a:r>
              <a:rPr lang="zh-CN" altLang="zh-CN" dirty="0" smtClean="0"/>
              <a:t>是否不满足运算精度要求</a:t>
            </a:r>
          </a:p>
          <a:p>
            <a:pPr lvl="1"/>
            <a:r>
              <a:rPr lang="zh-CN" altLang="zh-CN" dirty="0" smtClean="0"/>
              <a:t>变量初值是否正确</a:t>
            </a:r>
          </a:p>
          <a:p>
            <a:pPr lvl="1"/>
            <a:r>
              <a:rPr lang="zh-CN" altLang="zh-CN" dirty="0" smtClean="0"/>
              <a:t>是否存在错误的</a:t>
            </a:r>
            <a:r>
              <a:rPr lang="zh-CN" altLang="en-US" dirty="0"/>
              <a:t>逻辑</a:t>
            </a:r>
            <a:r>
              <a:rPr lang="zh-CN" altLang="zh-CN" dirty="0" smtClean="0"/>
              <a:t>运算符或优先次序</a:t>
            </a:r>
          </a:p>
          <a:p>
            <a:pPr lvl="1"/>
            <a:r>
              <a:rPr lang="zh-CN" altLang="zh-CN" dirty="0" smtClean="0"/>
              <a:t>关系表达式中是否存在错误的变量和比较符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</TotalTime>
  <Words>757</Words>
  <Application>Microsoft Office PowerPoint</Application>
  <PresentationFormat>自定义</PresentationFormat>
  <Paragraphs>115</Paragraphs>
  <Slides>24</Slides>
  <Notes>3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Profile</vt:lpstr>
      <vt:lpstr>软件测试实用教程 ——方法与实践</vt:lpstr>
      <vt:lpstr>目   录</vt:lpstr>
      <vt:lpstr>内容回顾</vt:lpstr>
      <vt:lpstr>单元测试的基本概念</vt:lpstr>
      <vt:lpstr>目   录</vt:lpstr>
      <vt:lpstr>单元测试的内容</vt:lpstr>
      <vt:lpstr>单元测试内容</vt:lpstr>
      <vt:lpstr>单元测试内容</vt:lpstr>
      <vt:lpstr>单元测试内容</vt:lpstr>
      <vt:lpstr>单元测试内容</vt:lpstr>
      <vt:lpstr>单元测试的内容</vt:lpstr>
      <vt:lpstr>相关概念</vt:lpstr>
      <vt:lpstr>单元测试内容举例</vt:lpstr>
      <vt:lpstr>单元测试内容举例</vt:lpstr>
      <vt:lpstr>单元测试举例</vt:lpstr>
      <vt:lpstr>单元测试举例</vt:lpstr>
      <vt:lpstr>单元测试举例</vt:lpstr>
      <vt:lpstr>单元测试举例</vt:lpstr>
      <vt:lpstr>单元测试举例</vt:lpstr>
      <vt:lpstr>单元测试工具</vt:lpstr>
      <vt:lpstr>目   录</vt:lpstr>
      <vt:lpstr>单元测试总结</vt:lpstr>
      <vt:lpstr>内容总结</vt:lpstr>
      <vt:lpstr>PowerPoint 演示文稿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Windows 用户</cp:lastModifiedBy>
  <cp:revision>310</cp:revision>
  <dcterms:created xsi:type="dcterms:W3CDTF">2008-07-27T05:17:00Z</dcterms:created>
  <dcterms:modified xsi:type="dcterms:W3CDTF">2019-08-20T03:17:37Z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