
<file path=[Content_Types].xml><?xml version="1.0" encoding="utf-8"?>
<Types xmlns="http://schemas.openxmlformats.org/package/2006/content-types">
  <Default Extension="tmp" ContentType="image/png"/>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7" r:id="rId3"/>
    <p:sldId id="290" r:id="rId4"/>
    <p:sldId id="289" r:id="rId5"/>
    <p:sldId id="338" r:id="rId6"/>
    <p:sldId id="339" r:id="rId7"/>
    <p:sldId id="291" r:id="rId8"/>
    <p:sldId id="292" r:id="rId9"/>
    <p:sldId id="293" r:id="rId10"/>
    <p:sldId id="294" r:id="rId11"/>
    <p:sldId id="296" r:id="rId12"/>
    <p:sldId id="343" r:id="rId13"/>
    <p:sldId id="297" r:id="rId14"/>
    <p:sldId id="298" r:id="rId15"/>
    <p:sldId id="299" r:id="rId16"/>
    <p:sldId id="305" r:id="rId17"/>
    <p:sldId id="306" r:id="rId18"/>
    <p:sldId id="307" r:id="rId19"/>
    <p:sldId id="344" r:id="rId20"/>
    <p:sldId id="308" r:id="rId21"/>
    <p:sldId id="309" r:id="rId22"/>
    <p:sldId id="310" r:id="rId23"/>
    <p:sldId id="311" r:id="rId24"/>
    <p:sldId id="313" r:id="rId25"/>
    <p:sldId id="295" r:id="rId26"/>
    <p:sldId id="315" r:id="rId27"/>
    <p:sldId id="316" r:id="rId28"/>
    <p:sldId id="326" r:id="rId29"/>
    <p:sldId id="327" r:id="rId30"/>
    <p:sldId id="330" r:id="rId31"/>
    <p:sldId id="345" r:id="rId32"/>
    <p:sldId id="346" r:id="rId33"/>
    <p:sldId id="348" r:id="rId34"/>
    <p:sldId id="349" r:id="rId35"/>
    <p:sldId id="350" r:id="rId36"/>
    <p:sldId id="351" r:id="rId37"/>
    <p:sldId id="352" r:id="rId38"/>
    <p:sldId id="353" r:id="rId39"/>
    <p:sldId id="347" r:id="rId40"/>
    <p:sldId id="354" r:id="rId41"/>
    <p:sldId id="356" r:id="rId42"/>
    <p:sldId id="357" r:id="rId43"/>
    <p:sldId id="358" r:id="rId44"/>
    <p:sldId id="359" r:id="rId45"/>
    <p:sldId id="360" r:id="rId46"/>
    <p:sldId id="361" r:id="rId47"/>
    <p:sldId id="362" r:id="rId48"/>
    <p:sldId id="363" r:id="rId49"/>
    <p:sldId id="364" r:id="rId50"/>
    <p:sldId id="365" r:id="rId51"/>
    <p:sldId id="366" r:id="rId52"/>
    <p:sldId id="367" r:id="rId53"/>
    <p:sldId id="368" r:id="rId54"/>
    <p:sldId id="369" r:id="rId55"/>
    <p:sldId id="370" r:id="rId56"/>
    <p:sldId id="371" r:id="rId57"/>
    <p:sldId id="325" r:id="rId58"/>
    <p:sldId id="264"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727" autoAdjust="0"/>
  </p:normalViewPr>
  <p:slideViewPr>
    <p:cSldViewPr>
      <p:cViewPr varScale="1">
        <p:scale>
          <a:sx n="70" d="100"/>
          <a:sy n="70" d="100"/>
        </p:scale>
        <p:origin x="1110" y="6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59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36F216-23F2-4027-9B7A-7C3968697C6B}" type="datetimeFigureOut">
              <a:rPr lang="zh-CN" altLang="en-US" smtClean="0"/>
              <a:t>2015/9/14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285372-1033-477F-8058-270DD318E868}" type="slidenum">
              <a:rPr lang="zh-CN" altLang="en-US" smtClean="0"/>
              <a:t>‹#›</a:t>
            </a:fld>
            <a:endParaRPr lang="zh-CN" altLang="en-US"/>
          </a:p>
        </p:txBody>
      </p:sp>
    </p:spTree>
    <p:extLst>
      <p:ext uri="{BB962C8B-B14F-4D97-AF65-F5344CB8AC3E}">
        <p14:creationId xmlns:p14="http://schemas.microsoft.com/office/powerpoint/2010/main" val="3468385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285372-1033-477F-8058-270DD318E868}" type="slidenum">
              <a:rPr lang="zh-CN" altLang="en-US" smtClean="0"/>
              <a:t>6</a:t>
            </a:fld>
            <a:endParaRPr lang="zh-CN" altLang="en-US"/>
          </a:p>
        </p:txBody>
      </p:sp>
    </p:spTree>
    <p:extLst>
      <p:ext uri="{BB962C8B-B14F-4D97-AF65-F5344CB8AC3E}">
        <p14:creationId xmlns:p14="http://schemas.microsoft.com/office/powerpoint/2010/main" val="90640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B285372-1033-477F-8058-270DD318E868}" type="slidenum">
              <a:rPr lang="zh-CN" altLang="en-US" smtClean="0"/>
              <a:t>12</a:t>
            </a:fld>
            <a:endParaRPr lang="zh-CN" altLang="en-US"/>
          </a:p>
        </p:txBody>
      </p:sp>
    </p:spTree>
    <p:extLst>
      <p:ext uri="{BB962C8B-B14F-4D97-AF65-F5344CB8AC3E}">
        <p14:creationId xmlns:p14="http://schemas.microsoft.com/office/powerpoint/2010/main" val="3992319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Diff from random walk;</a:t>
            </a:r>
            <a:r>
              <a:rPr lang="en-US" altLang="zh-CN" baseline="0" dirty="0" smtClean="0"/>
              <a:t> travel along the axis</a:t>
            </a:r>
            <a:endParaRPr lang="zh-CN" altLang="en-US" dirty="0"/>
          </a:p>
        </p:txBody>
      </p:sp>
      <p:sp>
        <p:nvSpPr>
          <p:cNvPr id="4" name="灯片编号占位符 3"/>
          <p:cNvSpPr>
            <a:spLocks noGrp="1"/>
          </p:cNvSpPr>
          <p:nvPr>
            <p:ph type="sldNum" sz="quarter" idx="10"/>
          </p:nvPr>
        </p:nvSpPr>
        <p:spPr/>
        <p:txBody>
          <a:bodyPr/>
          <a:lstStyle/>
          <a:p>
            <a:fld id="{6B285372-1033-477F-8058-270DD318E868}" type="slidenum">
              <a:rPr lang="zh-CN" altLang="en-US" smtClean="0"/>
              <a:t>24</a:t>
            </a:fld>
            <a:endParaRPr lang="zh-CN" altLang="en-US"/>
          </a:p>
        </p:txBody>
      </p:sp>
    </p:spTree>
    <p:extLst>
      <p:ext uri="{BB962C8B-B14F-4D97-AF65-F5344CB8AC3E}">
        <p14:creationId xmlns:p14="http://schemas.microsoft.com/office/powerpoint/2010/main" val="319079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Illustrate the derivation of the proposed Hamiltonian</a:t>
            </a:r>
            <a:r>
              <a:rPr lang="en-US" altLang="zh-CN" baseline="0" dirty="0" smtClean="0"/>
              <a:t> by pure Lagrange and Hamiltonian dynamics in the embedded </a:t>
            </a:r>
            <a:r>
              <a:rPr lang="en-US" altLang="zh-CN" baseline="0" smtClean="0"/>
              <a:t>Euclidean space.</a:t>
            </a:r>
            <a:endParaRPr lang="zh-CN" altLang="en-US" dirty="0"/>
          </a:p>
        </p:txBody>
      </p:sp>
      <p:sp>
        <p:nvSpPr>
          <p:cNvPr id="4" name="灯片编号占位符 3"/>
          <p:cNvSpPr>
            <a:spLocks noGrp="1"/>
          </p:cNvSpPr>
          <p:nvPr>
            <p:ph type="sldNum" sz="quarter" idx="10"/>
          </p:nvPr>
        </p:nvSpPr>
        <p:spPr/>
        <p:txBody>
          <a:bodyPr/>
          <a:lstStyle/>
          <a:p>
            <a:fld id="{6B285372-1033-477F-8058-270DD318E868}" type="slidenum">
              <a:rPr lang="zh-CN" altLang="en-US" smtClean="0"/>
              <a:t>36</a:t>
            </a:fld>
            <a:endParaRPr lang="zh-CN" altLang="en-US"/>
          </a:p>
        </p:txBody>
      </p:sp>
    </p:spTree>
    <p:extLst>
      <p:ext uri="{BB962C8B-B14F-4D97-AF65-F5344CB8AC3E}">
        <p14:creationId xmlns:p14="http://schemas.microsoft.com/office/powerpoint/2010/main" val="3399624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Illustration of how to use</a:t>
            </a:r>
            <a:r>
              <a:rPr lang="en-US" altLang="zh-CN" baseline="0" dirty="0" smtClean="0"/>
              <a:t> RMHMC to do the same thing. Derive the metric of the sphere with local coordinate system as the equator plane.</a:t>
            </a:r>
            <a:endParaRPr lang="zh-CN" altLang="en-US" dirty="0"/>
          </a:p>
        </p:txBody>
      </p:sp>
      <p:sp>
        <p:nvSpPr>
          <p:cNvPr id="4" name="灯片编号占位符 3"/>
          <p:cNvSpPr>
            <a:spLocks noGrp="1"/>
          </p:cNvSpPr>
          <p:nvPr>
            <p:ph type="sldNum" sz="quarter" idx="10"/>
          </p:nvPr>
        </p:nvSpPr>
        <p:spPr/>
        <p:txBody>
          <a:bodyPr/>
          <a:lstStyle/>
          <a:p>
            <a:fld id="{6B285372-1033-477F-8058-270DD318E868}" type="slidenum">
              <a:rPr lang="zh-CN" altLang="en-US" smtClean="0"/>
              <a:t>56</a:t>
            </a:fld>
            <a:endParaRPr lang="zh-CN" altLang="en-US"/>
          </a:p>
        </p:txBody>
      </p:sp>
    </p:spTree>
    <p:extLst>
      <p:ext uri="{BB962C8B-B14F-4D97-AF65-F5344CB8AC3E}">
        <p14:creationId xmlns:p14="http://schemas.microsoft.com/office/powerpoint/2010/main" val="288037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2015/9/14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2015/9/14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1.tmp"/></Relationships>
</file>

<file path=ppt/slides/_rels/slide25.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9.tmp"/><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tmp"/><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4330" y="1628800"/>
            <a:ext cx="8675340" cy="2088232"/>
          </a:xfrm>
        </p:spPr>
        <p:txBody>
          <a:bodyPr>
            <a:normAutofit/>
          </a:bodyPr>
          <a:lstStyle/>
          <a:p>
            <a:r>
              <a:rPr lang="en-US" altLang="zh-CN" dirty="0" smtClean="0"/>
              <a:t>Hamiltonian Monte Carlo on Manifolds</a:t>
            </a:r>
            <a:endParaRPr lang="zh-CN" altLang="en-US" dirty="0"/>
          </a:p>
        </p:txBody>
      </p:sp>
      <p:sp>
        <p:nvSpPr>
          <p:cNvPr id="3" name="副标题 2"/>
          <p:cNvSpPr>
            <a:spLocks noGrp="1"/>
          </p:cNvSpPr>
          <p:nvPr>
            <p:ph type="subTitle" idx="1"/>
          </p:nvPr>
        </p:nvSpPr>
        <p:spPr/>
        <p:txBody>
          <a:bodyPr/>
          <a:lstStyle/>
          <a:p>
            <a:r>
              <a:rPr lang="en-US" altLang="zh-CN" dirty="0" smtClean="0"/>
              <a:t>Chang Liu</a:t>
            </a:r>
          </a:p>
          <a:p>
            <a:r>
              <a:rPr lang="en-US" altLang="zh-CN" dirty="0" smtClean="0"/>
              <a:t>2015-09-14</a:t>
            </a:r>
            <a:endParaRPr lang="zh-CN" altLang="en-US" dirty="0"/>
          </a:p>
        </p:txBody>
      </p:sp>
    </p:spTree>
    <p:extLst>
      <p:ext uri="{BB962C8B-B14F-4D97-AF65-F5344CB8AC3E}">
        <p14:creationId xmlns:p14="http://schemas.microsoft.com/office/powerpoint/2010/main" val="3869541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5048852"/>
            <a:ext cx="7632848" cy="684404"/>
          </a:xfrm>
          <a:prstGeom prst="rect">
            <a:avLst/>
          </a:prstGeom>
        </p:spPr>
      </p:pic>
      <p:sp>
        <p:nvSpPr>
          <p:cNvPr id="2" name="标题 1"/>
          <p:cNvSpPr>
            <a:spLocks noGrp="1"/>
          </p:cNvSpPr>
          <p:nvPr>
            <p:ph type="title"/>
          </p:nvPr>
        </p:nvSpPr>
        <p:spPr>
          <a:xfrm>
            <a:off x="457200" y="269776"/>
            <a:ext cx="8229600" cy="1143000"/>
          </a:xfrm>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28800"/>
                <a:ext cx="8363272" cy="5184576"/>
              </a:xfrm>
            </p:spPr>
            <p:txBody>
              <a:bodyPr>
                <a:normAutofit/>
              </a:bodyPr>
              <a:lstStyle/>
              <a:p>
                <a:r>
                  <a:rPr lang="en-US" altLang="zh-CN" dirty="0" smtClean="0"/>
                  <a:t>Properties of Hamiltonian Dynamics</a:t>
                </a:r>
              </a:p>
              <a:p>
                <a:pPr lvl="1"/>
                <a:r>
                  <a:rPr lang="en-US" altLang="zh-CN" dirty="0" smtClean="0"/>
                  <a:t>Volume Preservation (</a:t>
                </a:r>
                <a:r>
                  <a:rPr lang="en-US" altLang="zh-CN" dirty="0" err="1" smtClean="0"/>
                  <a:t>Liouville’s</a:t>
                </a:r>
                <a:r>
                  <a:rPr lang="en-US" altLang="zh-CN" dirty="0" smtClean="0"/>
                  <a:t> theorem): the volume </a:t>
                </a:r>
                <a14:m>
                  <m:oMath xmlns:m="http://schemas.openxmlformats.org/officeDocument/2006/math">
                    <m:r>
                      <a:rPr lang="en-US" altLang="zh-CN" b="0" i="1" smtClean="0">
                        <a:latin typeface="Cambria Math" panose="02040503050406030204" pitchFamily="18" charset="0"/>
                      </a:rPr>
                      <m:t>𝑉</m:t>
                    </m:r>
                  </m:oMath>
                </a14:m>
                <a:r>
                  <a:rPr lang="en-US" altLang="zh-CN" dirty="0" smtClean="0"/>
                  <a:t> of a region </a:t>
                </a:r>
                <a14:m>
                  <m:oMath xmlns:m="http://schemas.openxmlformats.org/officeDocument/2006/math">
                    <m:r>
                      <a:rPr lang="en-US" altLang="zh-CN" b="0" i="1" smtClean="0">
                        <a:latin typeface="Cambria Math" panose="02040503050406030204" pitchFamily="18" charset="0"/>
                      </a:rPr>
                      <m:t>𝑅</m:t>
                    </m:r>
                  </m:oMath>
                </a14:m>
                <a:r>
                  <a:rPr lang="en-US" altLang="zh-CN" dirty="0" smtClean="0"/>
                  <a:t> in the phase space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smtClean="0"/>
                  <a:t> </a:t>
                </a:r>
                <a:r>
                  <a:rPr lang="en-US" altLang="zh-CN" dirty="0" smtClean="0"/>
                  <a:t>space) is preserved under the transformation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oMath>
                </a14:m>
                <a:endParaRPr lang="en-US" altLang="zh-CN" dirty="0" smtClean="0"/>
              </a:p>
              <a:p>
                <a:pPr lvl="2"/>
                <a:r>
                  <a:rPr lang="en-US" altLang="zh-CN" b="0" dirty="0" smtClean="0"/>
                  <a:t>Proof: let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smtClean="0"/>
                  <a:t>, </a:t>
                </a:r>
                <a14:m>
                  <m:oMath xmlns:m="http://schemas.openxmlformats.org/officeDocument/2006/math">
                    <m:r>
                      <a:rPr lang="en-US" altLang="zh-CN" b="0" i="1" dirty="0" smtClean="0">
                        <a:latin typeface="Cambria Math" panose="02040503050406030204" pitchFamily="18" charset="0"/>
                      </a:rPr>
                      <m:t>𝑉</m:t>
                    </m:r>
                    <m:r>
                      <a:rPr lang="en-US" altLang="zh-CN" b="0" i="1" dirty="0" smtClean="0">
                        <a:latin typeface="Cambria Math" panose="02040503050406030204" pitchFamily="18" charset="0"/>
                      </a:rPr>
                      <m:t>=</m:t>
                    </m:r>
                    <m:nary>
                      <m:naryPr>
                        <m:supHide m:val="on"/>
                        <m:ctrlPr>
                          <a:rPr lang="en-US" altLang="zh-CN" b="0" i="1" dirty="0" smtClean="0">
                            <a:latin typeface="Cambria Math" panose="02040503050406030204" pitchFamily="18" charset="0"/>
                          </a:rPr>
                        </m:ctrlPr>
                      </m:naryPr>
                      <m:sub>
                        <m:r>
                          <a:rPr lang="en-US" altLang="zh-CN" b="0" i="1" dirty="0" smtClean="0">
                            <a:latin typeface="Cambria Math" panose="02040503050406030204" pitchFamily="18" charset="0"/>
                          </a:rPr>
                          <m:t>𝑅</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sub>
                      <m:sup/>
                      <m:e>
                        <m:r>
                          <a:rPr lang="en-US" altLang="zh-CN" b="0" i="1" dirty="0" smtClean="0">
                            <a:latin typeface="Cambria Math" panose="02040503050406030204" pitchFamily="18" charset="0"/>
                          </a:rPr>
                          <m:t>𝑑𝑧</m:t>
                        </m:r>
                      </m:e>
                    </m:nary>
                  </m:oMath>
                </a14:m>
                <a:r>
                  <a:rPr lang="en-US" altLang="zh-CN" dirty="0" smtClean="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𝑑𝑉</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r>
                          <a:rPr lang="en-US" altLang="zh-CN" i="1" dirty="0">
                            <a:latin typeface="Cambria Math" panose="02040503050406030204" pitchFamily="18" charset="0"/>
                          </a:rPr>
                          <m:t>⋅</m:t>
                        </m:r>
                        <m:r>
                          <a:rPr lang="en-US" altLang="zh-CN" i="1" dirty="0">
                            <a:latin typeface="Cambria Math" panose="02040503050406030204" pitchFamily="18" charset="0"/>
                          </a:rPr>
                          <m:t>𝑑𝑆</m:t>
                        </m:r>
                      </m:e>
                    </m:nary>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d>
                          <m:dPr>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e>
                        </m:d>
                        <m:r>
                          <a:rPr lang="en-US" altLang="zh-CN" b="0" i="1" smtClean="0">
                            <a:latin typeface="Cambria Math" panose="02040503050406030204" pitchFamily="18" charset="0"/>
                          </a:rPr>
                          <m:t>𝑑𝑧</m:t>
                        </m:r>
                      </m:e>
                    </m:nary>
                  </m:oMath>
                </a14:m>
                <a:r>
                  <a:rPr lang="en-US" altLang="zh-CN" dirty="0" smtClean="0"/>
                  <a:t>,</a:t>
                </a:r>
              </a:p>
              <a:p>
                <a:pPr marL="914400" lvl="2" indent="0">
                  <a:buNone/>
                </a:pP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e>
                    </m:d>
                  </m:oMath>
                </a14:m>
                <a:r>
                  <a:rPr lang="en-US" altLang="zh-CN" dirty="0" smtClean="0"/>
                  <a:t> </a:t>
                </a:r>
              </a:p>
              <a:p>
                <a:pPr marL="914400" lvl="2" indent="0">
                  <a:buNone/>
                </a:pPr>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28800"/>
                <a:ext cx="8363272" cy="5184576"/>
              </a:xfrm>
              <a:blipFill rotWithShape="0">
                <a:blip r:embed="rId3"/>
                <a:stretch>
                  <a:fillRect l="-1676" t="-1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37227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6907" y="5347484"/>
            <a:ext cx="3844645" cy="673804"/>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1920" y="3717031"/>
            <a:ext cx="4104456" cy="1447891"/>
          </a:xfrm>
          <a:prstGeom prst="rect">
            <a:avLst/>
          </a:prstGeom>
        </p:spPr>
      </p:pic>
      <p:sp>
        <p:nvSpPr>
          <p:cNvPr id="2" name="标题 1"/>
          <p:cNvSpPr>
            <a:spLocks noGrp="1"/>
          </p:cNvSpPr>
          <p:nvPr>
            <p:ph type="title"/>
          </p:nvPr>
        </p:nvSpPr>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600200"/>
                <a:ext cx="8229600" cy="5141168"/>
              </a:xfrm>
            </p:spPr>
            <p:txBody>
              <a:bodyPr>
                <a:normAutofit/>
              </a:bodyPr>
              <a:lstStyle/>
              <a:p>
                <a:r>
                  <a:rPr lang="en-US" altLang="zh-CN" dirty="0"/>
                  <a:t>Properties of Hamiltonian </a:t>
                </a:r>
                <a:r>
                  <a:rPr lang="en-US" altLang="zh-CN" dirty="0" smtClean="0"/>
                  <a:t>Dynamics</a:t>
                </a:r>
              </a:p>
              <a:p>
                <a:pPr lvl="1"/>
                <a:r>
                  <a:rPr lang="en-US" altLang="zh-CN" dirty="0"/>
                  <a:t>Volume Preservation (Liouville’s theorem</a:t>
                </a:r>
                <a:r>
                  <a:rPr lang="en-US" altLang="zh-CN" dirty="0" smtClean="0"/>
                  <a:t>)</a:t>
                </a:r>
              </a:p>
              <a:p>
                <a:pPr lvl="2"/>
                <a:r>
                  <a:rPr lang="en-US" altLang="zh-CN" dirty="0"/>
                  <a:t>Alternative proof: compute the Jacobian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𝛿</m:t>
                        </m:r>
                      </m:sub>
                    </m:sSub>
                  </m:oMath>
                </a14:m>
                <a:r>
                  <a:rPr lang="en-US" altLang="zh-CN" dirty="0"/>
                  <a:t> of the infinitesimal transformation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𝑇</m:t>
                        </m:r>
                      </m:e>
                      <m:sub>
                        <m:r>
                          <a:rPr lang="en-US" altLang="zh-CN" i="1">
                            <a:latin typeface="Cambria Math" panose="02040503050406030204" pitchFamily="18" charset="0"/>
                          </a:rPr>
                          <m:t>𝛿</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𝑞</m:t>
                            </m:r>
                          </m:e>
                          <m:e>
                            <m:r>
                              <a:rPr lang="en-US" altLang="zh-CN" i="1">
                                <a:latin typeface="Cambria Math" panose="02040503050406030204" pitchFamily="18" charset="0"/>
                              </a:rPr>
                              <m:t>𝑝</m:t>
                            </m:r>
                          </m:e>
                        </m:eqArr>
                      </m:e>
                    </m:d>
                    <m:r>
                      <a:rPr lang="en-US" altLang="zh-CN" i="1">
                        <a:latin typeface="Cambria Math" panose="02040503050406030204" pitchFamily="18" charset="0"/>
                      </a:rPr>
                      <m:t>+</m:t>
                    </m:r>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𝑞</m:t>
                                </m:r>
                              </m:e>
                            </m:acc>
                          </m:e>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𝑝</m:t>
                                </m:r>
                              </m:e>
                            </m:acc>
                          </m:e>
                        </m:eqArr>
                      </m:e>
                    </m:d>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r>
                              <a:rPr lang="en-US" altLang="zh-CN" i="1">
                                <a:latin typeface="Cambria Math" panose="02040503050406030204" pitchFamily="18" charset="0"/>
                              </a:rPr>
                              <m:t>𝑞</m:t>
                            </m:r>
                          </m:e>
                          <m:e>
                            <m:r>
                              <a:rPr lang="en-US" altLang="zh-CN" i="1">
                                <a:latin typeface="Cambria Math" panose="02040503050406030204" pitchFamily="18" charset="0"/>
                              </a:rPr>
                              <m:t>𝑝</m:t>
                            </m:r>
                          </m:e>
                        </m:eqArr>
                      </m:e>
                    </m:d>
                    <m:r>
                      <a:rPr lang="en-US" altLang="zh-CN" i="1">
                        <a:latin typeface="Cambria Math" panose="02040503050406030204" pitchFamily="18" charset="0"/>
                      </a:rPr>
                      <m:t>+</m:t>
                    </m:r>
                    <m:r>
                      <a:rPr lang="en-US" altLang="zh-CN" i="1">
                        <a:latin typeface="Cambria Math" panose="02040503050406030204" pitchFamily="18" charset="0"/>
                      </a:rPr>
                      <m:t>𝛿</m:t>
                    </m:r>
                    <m:d>
                      <m:dPr>
                        <m:begChr m:val="["/>
                        <m:endChr m:val="]"/>
                        <m:ctrlPr>
                          <a:rPr lang="en-US" altLang="zh-CN" i="1">
                            <a:latin typeface="Cambria Math" panose="02040503050406030204" pitchFamily="18" charset="0"/>
                          </a:rPr>
                        </m:ctrlPr>
                      </m:dPr>
                      <m:e>
                        <m:eqArr>
                          <m:eqArrPr>
                            <m:ctrlPr>
                              <a:rPr lang="en-US" altLang="zh-CN" i="1">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𝐻</m:t>
                                </m:r>
                              </m:num>
                              <m:den>
                                <m:r>
                                  <a:rPr lang="en-US" altLang="zh-CN" i="1">
                                    <a:latin typeface="Cambria Math" panose="02040503050406030204" pitchFamily="18" charset="0"/>
                                  </a:rPr>
                                  <m:t>𝜕</m:t>
                                </m:r>
                                <m:r>
                                  <a:rPr lang="en-US" altLang="zh-CN" i="1">
                                    <a:latin typeface="Cambria Math" panose="02040503050406030204" pitchFamily="18" charset="0"/>
                                  </a:rPr>
                                  <m:t>𝑝</m:t>
                                </m:r>
                              </m:den>
                            </m:f>
                          </m:e>
                          <m:e>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𝐻</m:t>
                                </m:r>
                              </m:num>
                              <m:den>
                                <m:r>
                                  <a:rPr lang="en-US" altLang="zh-CN" i="1">
                                    <a:latin typeface="Cambria Math" panose="02040503050406030204" pitchFamily="18" charset="0"/>
                                  </a:rPr>
                                  <m:t>𝜕</m:t>
                                </m:r>
                                <m:r>
                                  <a:rPr lang="en-US" altLang="zh-CN" i="1">
                                    <a:latin typeface="Cambria Math" panose="02040503050406030204" pitchFamily="18" charset="0"/>
                                  </a:rPr>
                                  <m:t>𝑞</m:t>
                                </m:r>
                              </m:den>
                            </m:f>
                          </m:e>
                        </m:eqArr>
                      </m:e>
                    </m:d>
                  </m:oMath>
                </a14:m>
                <a:r>
                  <a:rPr lang="en-US" altLang="zh-CN" i="1" dirty="0"/>
                  <a:t>,</a:t>
                </a:r>
                <a:r>
                  <a:rPr lang="en-US" altLang="zh-CN" dirty="0"/>
                  <a:t> so </a:t>
                </a:r>
              </a:p>
              <a:p>
                <a:pPr lvl="2"/>
                <a:endParaRPr lang="en-US" altLang="zh-CN" i="1" dirty="0"/>
              </a:p>
              <a:p>
                <a:pPr marL="914400" lvl="2" indent="0">
                  <a:buNone/>
                </a:pPr>
                <a:r>
                  <a:rPr lang="en-US" altLang="zh-CN" dirty="0" smtClean="0"/>
                  <a:t>                                                         =1, so it keeps the infinitesimal volume unchanged.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600200"/>
                <a:ext cx="8229600" cy="5141168"/>
              </a:xfrm>
              <a:blipFill rotWithShape="0">
                <a:blip r:embed="rId4"/>
                <a:stretch>
                  <a:fillRect l="-1704" t="-15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03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8356" y="1196752"/>
                <a:ext cx="8507288" cy="5328592"/>
              </a:xfrm>
            </p:spPr>
            <p:txBody>
              <a:bodyPr>
                <a:normAutofit fontScale="92500"/>
              </a:bodyPr>
              <a:lstStyle/>
              <a:p>
                <a:r>
                  <a:rPr lang="en-US" altLang="zh-CN" dirty="0" smtClean="0"/>
                  <a:t>Properties of Hamiltonian Dynamics</a:t>
                </a:r>
              </a:p>
              <a:p>
                <a:pPr lvl="1"/>
                <a:r>
                  <a:rPr lang="en-US" altLang="zh-CN" dirty="0"/>
                  <a:t>Volume Preservation (</a:t>
                </a:r>
                <a:r>
                  <a:rPr lang="en-US" altLang="zh-CN" dirty="0" err="1"/>
                  <a:t>Liouville’s</a:t>
                </a:r>
                <a:r>
                  <a:rPr lang="en-US" altLang="zh-CN" dirty="0"/>
                  <a:t> theorem)</a:t>
                </a:r>
              </a:p>
              <a:p>
                <a:pPr lvl="2"/>
                <a:r>
                  <a:rPr lang="en-US" altLang="zh-CN" dirty="0" smtClean="0"/>
                  <a:t>More general conclusion: if </a:t>
                </a:r>
                <a14:m>
                  <m:oMath xmlns:m="http://schemas.openxmlformats.org/officeDocument/2006/math">
                    <m:r>
                      <m:rPr>
                        <m:sty m:val="p"/>
                      </m:rPr>
                      <a:rPr lang="en-US" altLang="zh-CN" b="0" i="0" smtClean="0">
                        <a:latin typeface="Cambria Math" panose="02040503050406030204" pitchFamily="18" charset="0"/>
                      </a:rPr>
                      <m:t>z</m:t>
                    </m:r>
                    <m:r>
                      <a:rPr lang="en-US" altLang="zh-CN" b="0" i="0" smtClean="0">
                        <a:latin typeface="Cambria Math" panose="02040503050406030204" pitchFamily="18" charset="0"/>
                      </a:rPr>
                      <m:t>=</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zh-CN" altLang="en-US" dirty="0" smtClean="0"/>
                  <a:t> </a:t>
                </a:r>
                <a:r>
                  <a:rPr lang="en-US" altLang="zh-CN" dirty="0" smtClean="0"/>
                  <a:t>evolves under the Hamiltonian dynamics,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oMath>
                </a14:m>
                <a:r>
                  <a:rPr lang="zh-CN" altLang="en-US" dirty="0" smtClean="0"/>
                  <a:t> </a:t>
                </a:r>
                <a:r>
                  <a:rPr lang="en-US" altLang="zh-CN" dirty="0" smtClean="0"/>
                  <a:t>is a distribution over </a:t>
                </a:r>
                <a14:m>
                  <m:oMath xmlns:m="http://schemas.openxmlformats.org/officeDocument/2006/math">
                    <m:r>
                      <a:rPr lang="en-US" altLang="zh-CN" b="0" i="1" smtClean="0">
                        <a:latin typeface="Cambria Math" panose="02040503050406030204" pitchFamily="18" charset="0"/>
                      </a:rPr>
                      <m:t>𝑧</m:t>
                    </m:r>
                  </m:oMath>
                </a14:m>
                <a:r>
                  <a:rPr lang="en-US" altLang="zh-CN" dirty="0" smtClean="0"/>
                  <a:t>, then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𝑑𝑡</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=0</m:t>
                    </m:r>
                  </m:oMath>
                </a14:m>
                <a:endParaRPr lang="en-US" altLang="zh-CN" dirty="0" smtClean="0"/>
              </a:p>
              <a:p>
                <a:pPr lvl="2"/>
                <a:r>
                  <a:rPr lang="en-US" altLang="zh-CN" dirty="0"/>
                  <a:t>Proof: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num>
                      <m:den>
                        <m:r>
                          <a:rPr lang="en-US" altLang="zh-CN" b="0" i="1" smtClean="0">
                            <a:latin typeface="Cambria Math" panose="02040503050406030204" pitchFamily="18" charset="0"/>
                          </a:rPr>
                          <m:t>𝑑𝑡</m:t>
                        </m:r>
                      </m:den>
                    </m:f>
                    <m:nary>
                      <m:naryPr>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𝜌</m:t>
                            </m:r>
                          </m:e>
                          <m:sub>
                            <m:r>
                              <a:rPr lang="en-US" altLang="zh-CN" b="0" i="1" smtClean="0">
                                <a:latin typeface="Cambria Math" panose="02040503050406030204" pitchFamily="18" charset="0"/>
                              </a:rPr>
                              <m:t>𝑡</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𝑑𝑧</m:t>
                        </m:r>
                      </m:e>
                    </m:nary>
                    <m:r>
                      <a:rPr lang="en-US" altLang="zh-CN" b="0" i="1" smtClean="0">
                        <a:latin typeface="Cambria Math" panose="02040503050406030204" pitchFamily="18" charset="0"/>
                      </a:rPr>
                      <m:t>=0</m:t>
                    </m:r>
                  </m:oMath>
                </a14:m>
                <a:r>
                  <a:rPr lang="en-US" altLang="zh-CN" dirty="0"/>
                  <a:t> (</a:t>
                </a:r>
                <a:r>
                  <a:rPr lang="en-US" altLang="zh-CN" dirty="0" smtClean="0"/>
                  <a:t>definition of pdf.)</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𝑑𝑡</m:t>
                        </m:r>
                      </m:e>
                    </m:nary>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m:t>
                        </m:r>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e>
                        </m:d>
                        <m:r>
                          <a:rPr lang="en-US" altLang="zh-CN" b="0" i="1" smtClean="0">
                            <a:latin typeface="Cambria Math" panose="02040503050406030204" pitchFamily="18" charset="0"/>
                          </a:rPr>
                          <m:t>⋅</m:t>
                        </m:r>
                        <m:r>
                          <a:rPr lang="en-US" altLang="zh-CN" b="0" i="1" smtClean="0">
                            <a:latin typeface="Cambria Math" panose="02040503050406030204" pitchFamily="18" charset="0"/>
                          </a:rPr>
                          <m:t>𝑑𝑆</m:t>
                        </m:r>
                      </m:e>
                    </m:nary>
                  </m:oMath>
                </a14:m>
                <a:r>
                  <a:rPr lang="zh-CN" altLang="en-US" dirty="0" smtClean="0"/>
                  <a:t> </a:t>
                </a:r>
                <a:r>
                  <a:rPr lang="en-US" altLang="zh-CN" dirty="0" smtClean="0"/>
                  <a:t>(Reynolds transport theorem)</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m:t>
                    </m:r>
                    <m:nary>
                      <m:naryPr>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𝑅</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sub>
                      <m:sup/>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𝜌</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e>
                            </m:d>
                          </m:e>
                        </m:d>
                        <m:r>
                          <a:rPr lang="en-US" altLang="zh-CN" b="0" i="1" smtClean="0">
                            <a:latin typeface="Cambria Math" panose="02040503050406030204" pitchFamily="18" charset="0"/>
                          </a:rPr>
                          <m:t>𝑑𝑧</m:t>
                        </m:r>
                      </m:e>
                    </m:nary>
                  </m:oMath>
                </a14:m>
                <a:r>
                  <a:rPr lang="en-US" altLang="zh-CN" dirty="0" smtClean="0"/>
                  <a:t> (Gauss’s theorem).</a:t>
                </a:r>
                <a:br>
                  <a:rPr lang="en-US" altLang="zh-CN" dirty="0" smtClean="0"/>
                </a:br>
                <a:r>
                  <a:rPr lang="en-US" altLang="zh-CN" dirty="0" smtClean="0"/>
                  <a:t>Thus, </a:t>
                </a:r>
                <a14:m>
                  <m:oMath xmlns:m="http://schemas.openxmlformats.org/officeDocument/2006/math">
                    <m:f>
                      <m:fPr>
                        <m:ctrlPr>
                          <a:rPr lang="en-US" altLang="zh-CN" i="1">
                            <a:latin typeface="Cambria Math" panose="02040503050406030204" pitchFamily="18" charset="0"/>
                          </a:rPr>
                        </m:ctrlPr>
                      </m:fPr>
                      <m:num>
                        <m:r>
                          <a:rPr lang="en-US" altLang="zh-CN" i="1">
                            <a:latin typeface="Cambria Math" panose="02040503050406030204" pitchFamily="18" charset="0"/>
                          </a:rPr>
                          <m:t>𝜕𝜌</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𝜌</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e>
                    </m:d>
                    <m:r>
                      <a:rPr lang="en-US" altLang="zh-CN" b="0" i="1" smtClean="0">
                        <a:latin typeface="Cambria Math" panose="02040503050406030204" pitchFamily="18" charset="0"/>
                      </a:rPr>
                      <m:t>=0</m:t>
                    </m:r>
                  </m:oMath>
                </a14:m>
                <a:r>
                  <a:rPr lang="en-US" altLang="zh-CN" dirty="0" smtClean="0"/>
                  <a:t> for arbitrary dynamics.</a:t>
                </a:r>
                <a:r>
                  <a:rPr lang="en-US" altLang="zh-CN" dirty="0"/>
                  <a:t/>
                </a:r>
                <a:br>
                  <a:rPr lang="en-US" altLang="zh-CN" dirty="0"/>
                </a:br>
                <a:r>
                  <a:rPr lang="en-US" altLang="zh-CN" dirty="0" smtClean="0"/>
                  <a:t>For Hamiltonian dynamics, </a:t>
                </a:r>
                <a14:m>
                  <m:oMath xmlns:m="http://schemas.openxmlformats.org/officeDocument/2006/math">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=0</m:t>
                    </m:r>
                  </m:oMath>
                </a14:m>
                <a:r>
                  <a:rPr lang="en-US" altLang="zh-CN" dirty="0" smtClean="0"/>
                  <a:t>, so</a:t>
                </a:r>
                <a:br>
                  <a:rPr lang="en-US" altLang="zh-CN" dirty="0" smtClean="0"/>
                </a:br>
                <a14:m>
                  <m:oMath xmlns:m="http://schemas.openxmlformats.org/officeDocument/2006/math">
                    <m:r>
                      <a:rPr lang="en-US" altLang="zh-CN">
                        <a:latin typeface="Cambria Math" panose="02040503050406030204" pitchFamily="18" charset="0"/>
                      </a:rPr>
                      <m:t>0</m:t>
                    </m:r>
                    <m:r>
                      <a:rPr lang="en-US" altLang="zh-CN" b="0" i="0"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𝜕𝜌</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𝜌</m:t>
                        </m:r>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𝑧</m:t>
                            </m:r>
                          </m:e>
                        </m:acc>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m:rPr>
                            <m:sty m:val="p"/>
                          </m:rPr>
                          <a:rPr lang="en-US" altLang="zh-CN" b="0" i="0" smtClean="0">
                            <a:latin typeface="Cambria Math" panose="02040503050406030204" pitchFamily="18" charset="0"/>
                          </a:rPr>
                          <m:t>z</m:t>
                        </m:r>
                      </m:e>
                    </m:acc>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𝜌</m:t>
                    </m:r>
                    <m:r>
                      <a:rPr lang="en-US" altLang="zh-CN" b="0" i="1" smtClean="0">
                        <a:latin typeface="Cambria Math" panose="02040503050406030204" pitchFamily="18" charset="0"/>
                      </a:rPr>
                      <m:t>+</m:t>
                    </m:r>
                    <m:r>
                      <a:rPr lang="en-US" altLang="zh-CN" b="0" i="1" smtClean="0">
                        <a:latin typeface="Cambria Math" panose="02040503050406030204" pitchFamily="18" charset="0"/>
                      </a:rPr>
                      <m:t>𝜌</m:t>
                    </m:r>
                    <m:r>
                      <a:rPr lang="en-US" altLang="zh-CN" b="0" i="0" smtClean="0">
                        <a:latin typeface="Cambria Math" panose="02040503050406030204" pitchFamily="18" charset="0"/>
                      </a:rPr>
                      <m:t>𝛻</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𝜕𝜌</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acc>
                      <m:accPr>
                        <m:chr m:val="̇"/>
                        <m:ctrlPr>
                          <a:rPr lang="en-US" altLang="zh-CN" i="1">
                            <a:latin typeface="Cambria Math" panose="02040503050406030204" pitchFamily="18" charset="0"/>
                          </a:rPr>
                        </m:ctrlPr>
                      </m:accPr>
                      <m:e>
                        <m:r>
                          <m:rPr>
                            <m:sty m:val="p"/>
                          </m:rPr>
                          <a:rPr lang="en-US" altLang="zh-CN">
                            <a:latin typeface="Cambria Math" panose="02040503050406030204" pitchFamily="18" charset="0"/>
                          </a:rPr>
                          <m:t>z</m:t>
                        </m:r>
                      </m:e>
                    </m:acc>
                    <m:r>
                      <a:rPr lang="en-US" altLang="zh-CN" i="1">
                        <a:latin typeface="Cambria Math" panose="02040503050406030204" pitchFamily="18" charset="0"/>
                      </a:rPr>
                      <m:t>⋅</m:t>
                    </m:r>
                    <m:r>
                      <a:rPr lang="en-US" altLang="zh-CN">
                        <a:latin typeface="Cambria Math" panose="02040503050406030204" pitchFamily="18" charset="0"/>
                      </a:rPr>
                      <m:t>𝛻</m:t>
                    </m:r>
                    <m:r>
                      <a:rPr lang="en-US" altLang="zh-CN" i="1">
                        <a:latin typeface="Cambria Math" panose="02040503050406030204" pitchFamily="18" charset="0"/>
                      </a:rPr>
                      <m:t>𝜌</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𝑑</m:t>
                        </m:r>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𝑑𝑡</m:t>
                        </m:r>
                      </m:den>
                    </m:f>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8356" y="1196752"/>
                <a:ext cx="8507288" cy="5328592"/>
              </a:xfrm>
              <a:blipFill rotWithShape="0">
                <a:blip r:embed="rId3"/>
                <a:stretch>
                  <a:fillRect l="-1433" t="-1373" b="-2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0671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4653136"/>
            <a:ext cx="4968544" cy="432048"/>
          </a:xfrm>
          <a:prstGeom prst="rect">
            <a:avLst/>
          </a:prstGeom>
        </p:spPr>
      </p:pic>
      <p:sp>
        <p:nvSpPr>
          <p:cNvPr id="2" name="标题 1"/>
          <p:cNvSpPr>
            <a:spLocks noGrp="1"/>
          </p:cNvSpPr>
          <p:nvPr>
            <p:ph type="title"/>
          </p:nvPr>
        </p:nvSpPr>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Properties of Hamiltonian Dynamics</a:t>
                </a:r>
              </a:p>
              <a:p>
                <a:pPr lvl="1"/>
                <a:r>
                  <a:rPr lang="en-US" altLang="zh-CN" dirty="0" smtClean="0"/>
                  <a:t>Symplecticness(</a:t>
                </a:r>
                <a:r>
                  <a:rPr lang="zh-CN" altLang="en-US" dirty="0" smtClean="0"/>
                  <a:t>辛性</a:t>
                </a:r>
                <a:r>
                  <a:rPr lang="en-US" altLang="zh-CN" dirty="0" smtClean="0"/>
                  <a:t>)</a:t>
                </a:r>
                <a:endParaRPr lang="en-US" altLang="zh-CN" dirty="0"/>
              </a:p>
              <a:p>
                <a:pPr lvl="2"/>
                <a14:m>
                  <m:oMath xmlns:m="http://schemas.openxmlformats.org/officeDocument/2006/math">
                    <m:f>
                      <m:fPr>
                        <m:ctrlPr>
                          <a:rPr lang="en-US" altLang="zh-CN" i="1">
                            <a:latin typeface="Cambria Math" panose="02040503050406030204" pitchFamily="18" charset="0"/>
                          </a:rPr>
                        </m:ctrlPr>
                      </m:fPr>
                      <m:num>
                        <m:r>
                          <a:rPr lang="en-US" altLang="zh-CN" i="1">
                            <a:latin typeface="Cambria Math"/>
                          </a:rPr>
                          <m:t>𝑑𝑧</m:t>
                        </m:r>
                      </m:num>
                      <m:den>
                        <m:r>
                          <a:rPr lang="en-US" altLang="zh-CN" i="1">
                            <a:latin typeface="Cambria Math"/>
                          </a:rPr>
                          <m:t>𝑑𝑡</m:t>
                        </m:r>
                      </m:den>
                    </m:f>
                    <m:r>
                      <a:rPr lang="en-US" altLang="zh-CN" i="1">
                        <a:latin typeface="Cambria Math"/>
                      </a:rPr>
                      <m:t>=</m:t>
                    </m:r>
                    <m:r>
                      <a:rPr lang="en-US" altLang="zh-CN" i="1">
                        <a:latin typeface="Cambria Math"/>
                      </a:rPr>
                      <m:t>𝐽</m:t>
                    </m:r>
                    <m:r>
                      <a:rPr lang="en-US" altLang="zh-CN">
                        <a:latin typeface="Cambria Math"/>
                      </a:rPr>
                      <m:t>𝛻</m:t>
                    </m:r>
                    <m:r>
                      <a:rPr lang="en-US" altLang="zh-CN" i="1">
                        <a:latin typeface="Cambria Math"/>
                      </a:rPr>
                      <m:t>𝐻</m:t>
                    </m:r>
                    <m:d>
                      <m:dPr>
                        <m:ctrlPr>
                          <a:rPr lang="en-US" altLang="zh-CN" i="1">
                            <a:latin typeface="Cambria Math" panose="02040503050406030204" pitchFamily="18" charset="0"/>
                          </a:rPr>
                        </m:ctrlPr>
                      </m:dPr>
                      <m:e>
                        <m:r>
                          <a:rPr lang="en-US" altLang="zh-CN" i="1">
                            <a:latin typeface="Cambria Math"/>
                          </a:rPr>
                          <m:t>𝑧</m:t>
                        </m:r>
                      </m:e>
                    </m:d>
                  </m:oMath>
                </a14:m>
                <a:r>
                  <a:rPr lang="en-US" altLang="zh-CN" dirty="0" smtClean="0"/>
                  <a:t>,</a:t>
                </a:r>
                <a:r>
                  <a:rPr lang="en-US" altLang="zh-CN" dirty="0"/>
                  <a:t> </a:t>
                </a:r>
                <a14:m>
                  <m:oMath xmlns:m="http://schemas.openxmlformats.org/officeDocument/2006/math">
                    <m:r>
                      <a:rPr lang="en-US" altLang="zh-CN" i="1">
                        <a:latin typeface="Cambria Math"/>
                      </a:rPr>
                      <m:t>𝐽</m:t>
                    </m:r>
                    <m:r>
                      <a:rPr lang="en-US" altLang="zh-CN" i="1">
                        <a:latin typeface="Cambria Math"/>
                      </a:rPr>
                      <m:t>=</m:t>
                    </m:r>
                    <m:d>
                      <m:dPr>
                        <m:begChr m:val="["/>
                        <m:endChr m:val="]"/>
                        <m:ctrlPr>
                          <a:rPr lang="en-US" altLang="zh-CN" i="1">
                            <a:latin typeface="Cambria Math" panose="02040503050406030204" pitchFamily="18" charset="0"/>
                          </a:rPr>
                        </m:ctrlPr>
                      </m:dPr>
                      <m:e>
                        <m:m>
                          <m:mPr>
                            <m:mcs>
                              <m:mc>
                                <m:mcPr>
                                  <m:count m:val="2"/>
                                  <m:mcJc m:val="center"/>
                                </m:mcPr>
                              </m:mc>
                            </m:mcs>
                            <m:ctrlPr>
                              <a:rPr lang="en-US" altLang="zh-CN" i="1">
                                <a:latin typeface="Cambria Math" panose="02040503050406030204" pitchFamily="18" charset="0"/>
                              </a:rPr>
                            </m:ctrlPr>
                          </m:mPr>
                          <m:mr>
                            <m:e>
                              <m:sSub>
                                <m:sSubPr>
                                  <m:ctrlPr>
                                    <a:rPr lang="en-US" altLang="zh-CN" i="1">
                                      <a:latin typeface="Cambria Math" panose="02040503050406030204" pitchFamily="18" charset="0"/>
                                    </a:rPr>
                                  </m:ctrlPr>
                                </m:sSubPr>
                                <m:e>
                                  <m:r>
                                    <m:rPr>
                                      <m:brk m:alnAt="7"/>
                                    </m:rPr>
                                    <a:rPr lang="en-US" altLang="zh-CN" i="1">
                                      <a:latin typeface="Cambria Math"/>
                                    </a:rPr>
                                    <m:t>0</m:t>
                                  </m:r>
                                </m:e>
                                <m:sub>
                                  <m:r>
                                    <m:rPr>
                                      <m:brk m:alnAt="7"/>
                                    </m:rPr>
                                    <a:rPr lang="en-US" altLang="zh-CN" i="1">
                                      <a:latin typeface="Cambria Math"/>
                                    </a:rPr>
                                    <m:t>𝑑</m:t>
                                  </m:r>
                                  <m:r>
                                    <a:rPr lang="en-US" altLang="zh-CN" i="1">
                                      <a:latin typeface="Cambria Math"/>
                                    </a:rPr>
                                    <m:t>×</m:t>
                                  </m:r>
                                  <m:r>
                                    <a:rPr lang="en-US" altLang="zh-CN" i="1">
                                      <a:latin typeface="Cambria Math"/>
                                    </a:rPr>
                                    <m:t>𝑑</m:t>
                                  </m:r>
                                </m:sub>
                              </m:sSub>
                            </m:e>
                            <m:e>
                              <m:sSub>
                                <m:sSubPr>
                                  <m:ctrlPr>
                                    <a:rPr lang="en-US" altLang="zh-CN" i="1">
                                      <a:latin typeface="Cambria Math" panose="02040503050406030204" pitchFamily="18" charset="0"/>
                                    </a:rPr>
                                  </m:ctrlPr>
                                </m:sSubPr>
                                <m:e>
                                  <m:r>
                                    <a:rPr lang="en-US" altLang="zh-CN" i="1">
                                      <a:latin typeface="Cambria Math"/>
                                    </a:rPr>
                                    <m:t>𝐼</m:t>
                                  </m:r>
                                </m:e>
                                <m:sub>
                                  <m:r>
                                    <a:rPr lang="en-US" altLang="zh-CN" i="1">
                                      <a:latin typeface="Cambria Math"/>
                                    </a:rPr>
                                    <m:t>𝑑</m:t>
                                  </m:r>
                                  <m:r>
                                    <a:rPr lang="en-US" altLang="zh-CN" i="1">
                                      <a:latin typeface="Cambria Math"/>
                                    </a:rPr>
                                    <m:t>×</m:t>
                                  </m:r>
                                  <m:r>
                                    <a:rPr lang="en-US" altLang="zh-CN" i="1">
                                      <a:latin typeface="Cambria Math"/>
                                    </a:rPr>
                                    <m:t>𝑑</m:t>
                                  </m:r>
                                </m:sub>
                              </m:sSub>
                            </m:e>
                          </m:mr>
                          <m:mr>
                            <m:e>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𝐼</m:t>
                                  </m:r>
                                </m:e>
                                <m:sub>
                                  <m:r>
                                    <a:rPr lang="en-US" altLang="zh-CN" i="1">
                                      <a:latin typeface="Cambria Math"/>
                                    </a:rPr>
                                    <m:t>𝑑</m:t>
                                  </m:r>
                                  <m:r>
                                    <a:rPr lang="en-US" altLang="zh-CN" i="1">
                                      <a:latin typeface="Cambria Math"/>
                                    </a:rPr>
                                    <m:t>×</m:t>
                                  </m:r>
                                  <m:r>
                                    <a:rPr lang="en-US" altLang="zh-CN" i="1">
                                      <a:latin typeface="Cambria Math"/>
                                    </a:rPr>
                                    <m:t>𝑑</m:t>
                                  </m:r>
                                </m:sub>
                              </m:sSub>
                            </m:e>
                            <m:e>
                              <m:sSub>
                                <m:sSubPr>
                                  <m:ctrlPr>
                                    <a:rPr lang="en-US" altLang="zh-CN" i="1">
                                      <a:latin typeface="Cambria Math" panose="02040503050406030204" pitchFamily="18" charset="0"/>
                                    </a:rPr>
                                  </m:ctrlPr>
                                </m:sSubPr>
                                <m:e>
                                  <m:r>
                                    <a:rPr lang="en-US" altLang="zh-CN" i="1">
                                      <a:latin typeface="Cambria Math"/>
                                    </a:rPr>
                                    <m:t>0</m:t>
                                  </m:r>
                                </m:e>
                                <m:sub>
                                  <m:r>
                                    <a:rPr lang="en-US" altLang="zh-CN" i="1">
                                      <a:latin typeface="Cambria Math"/>
                                    </a:rPr>
                                    <m:t>𝑑</m:t>
                                  </m:r>
                                  <m:r>
                                    <a:rPr lang="en-US" altLang="zh-CN" i="1">
                                      <a:latin typeface="Cambria Math"/>
                                    </a:rPr>
                                    <m:t>×</m:t>
                                  </m:r>
                                  <m:r>
                                    <a:rPr lang="en-US" altLang="zh-CN" i="1">
                                      <a:latin typeface="Cambria Math"/>
                                    </a:rPr>
                                    <m:t>𝑑</m:t>
                                  </m:r>
                                </m:sub>
                              </m:sSub>
                            </m:e>
                          </m:mr>
                        </m:m>
                      </m:e>
                    </m:d>
                  </m:oMath>
                </a14:m>
                <a:r>
                  <a:rPr lang="en-US" altLang="zh-CN" dirty="0" smtClean="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𝑠</m:t>
                        </m:r>
                      </m:sub>
                    </m:sSub>
                  </m:oMath>
                </a14:m>
                <a:r>
                  <a:rPr lang="zh-CN" altLang="en-US" dirty="0" smtClean="0"/>
                  <a:t> </a:t>
                </a:r>
                <a:r>
                  <a:rPr lang="en-US" altLang="zh-CN" dirty="0" smtClean="0"/>
                  <a:t>is the Jacobian of the transformation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oMath>
                </a14:m>
                <a:r>
                  <a:rPr lang="en-US" altLang="zh-CN" dirty="0" smtClean="0"/>
                  <a:t>. Symplecticness implies</a:t>
                </a:r>
              </a:p>
              <a:p>
                <a:pPr marL="914400" lvl="2" indent="0">
                  <a:buNone/>
                </a:pPr>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𝑠</m:t>
                          </m:r>
                        </m:sub>
                        <m:sup>
                          <m:r>
                            <a:rPr lang="en-US" altLang="zh-CN" b="0" i="1" smtClean="0">
                              <a:latin typeface="Cambria Math" panose="02040503050406030204" pitchFamily="18" charset="0"/>
                            </a:rPr>
                            <m:t>𝑇</m:t>
                          </m:r>
                        </m:sup>
                      </m:sSub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𝐽</m:t>
                          </m:r>
                        </m:e>
                        <m:sup>
                          <m:r>
                            <a:rPr lang="en-US" altLang="zh-CN" b="0" i="1" smtClean="0">
                              <a:latin typeface="Cambria Math" panose="02040503050406030204" pitchFamily="18" charset="0"/>
                            </a:rPr>
                            <m:t>−1</m:t>
                          </m:r>
                        </m:sup>
                      </m:sSup>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𝐽</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𝐽</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𝐽</m:t>
                      </m:r>
                    </m:oMath>
                  </m:oMathPara>
                </a14:m>
                <a:endParaRPr lang="en-US" altLang="zh-CN" dirty="0"/>
              </a:p>
              <a:p>
                <a:pPr lvl="2"/>
                <a:r>
                  <a:rPr lang="en-US" altLang="zh-CN" dirty="0" smtClean="0"/>
                  <a:t>Symplecticness implies volume conservation:</a:t>
                </a:r>
              </a:p>
              <a:p>
                <a:pPr lvl="2"/>
                <a:endParaRPr lang="en-US" altLang="zh-CN" dirty="0" smtClean="0"/>
              </a:p>
              <a:p>
                <a:pPr marL="914400" lvl="2" indent="0">
                  <a:buNone/>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𝐵</m:t>
                                      </m:r>
                                    </m:e>
                                    <m:sub>
                                      <m:r>
                                        <a:rPr lang="en-US" altLang="zh-CN" b="0" i="1" smtClean="0">
                                          <a:latin typeface="Cambria Math" panose="02040503050406030204" pitchFamily="18" charset="0"/>
                                        </a:rPr>
                                        <m:t>𝑠</m:t>
                                      </m:r>
                                    </m:sub>
                                  </m:sSub>
                                </m:e>
                              </m:d>
                            </m:e>
                          </m:func>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=1</m:t>
                      </m:r>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1752" r="-16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754403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7824" y="4149080"/>
            <a:ext cx="3240360" cy="1223633"/>
          </a:xfrm>
          <a:prstGeom prst="rect">
            <a:avLst/>
          </a:prstGeom>
        </p:spPr>
      </p:pic>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2348880"/>
            <a:ext cx="5400600" cy="1257346"/>
          </a:xfrm>
          <a:prstGeom prst="rect">
            <a:avLst/>
          </a:prstGeom>
        </p:spPr>
      </p:pic>
      <p:sp>
        <p:nvSpPr>
          <p:cNvPr id="2" name="标题 1"/>
          <p:cNvSpPr>
            <a:spLocks noGrp="1"/>
          </p:cNvSpPr>
          <p:nvPr>
            <p:ph type="title"/>
          </p:nvPr>
        </p:nvSpPr>
        <p:spPr/>
        <p:txBody>
          <a:bodyPr/>
          <a:lstStyle/>
          <a:p>
            <a:r>
              <a:rPr lang="en-US" altLang="zh-CN" dirty="0"/>
              <a:t>Hamiltonian Dynamics</a:t>
            </a:r>
            <a:endParaRPr lang="zh-CN" altLang="en-US" dirty="0"/>
          </a:p>
        </p:txBody>
      </p:sp>
      <p:sp>
        <p:nvSpPr>
          <p:cNvPr id="3" name="内容占位符 2"/>
          <p:cNvSpPr>
            <a:spLocks noGrp="1"/>
          </p:cNvSpPr>
          <p:nvPr>
            <p:ph idx="1"/>
          </p:nvPr>
        </p:nvSpPr>
        <p:spPr>
          <a:xfrm>
            <a:off x="457200" y="1124744"/>
            <a:ext cx="8229600" cy="5616624"/>
          </a:xfrm>
        </p:spPr>
        <p:txBody>
          <a:bodyPr>
            <a:normAutofit lnSpcReduction="10000"/>
          </a:bodyPr>
          <a:lstStyle/>
          <a:p>
            <a:r>
              <a:rPr lang="en-US" altLang="zh-CN" dirty="0" smtClean="0"/>
              <a:t>Discretized methods for computing Hamiltonian evolution</a:t>
            </a:r>
          </a:p>
          <a:p>
            <a:pPr lvl="1"/>
            <a:r>
              <a:rPr lang="en-US" altLang="zh-CN" dirty="0" smtClean="0"/>
              <a:t>Euler’s method</a:t>
            </a:r>
            <a:endParaRPr lang="en-US" altLang="zh-CN" dirty="0"/>
          </a:p>
          <a:p>
            <a:pPr lvl="1"/>
            <a:endParaRPr lang="en-US" altLang="zh-CN" dirty="0" smtClean="0"/>
          </a:p>
          <a:p>
            <a:pPr lvl="1"/>
            <a:endParaRPr lang="en-US" altLang="zh-CN" dirty="0" smtClean="0"/>
          </a:p>
          <a:p>
            <a:pPr lvl="2"/>
            <a:r>
              <a:rPr lang="en-US" altLang="zh-CN" dirty="0"/>
              <a:t>C</a:t>
            </a:r>
            <a:r>
              <a:rPr lang="en-US" altLang="zh-CN" dirty="0" smtClean="0"/>
              <a:t>annot preserve volume</a:t>
            </a:r>
          </a:p>
          <a:p>
            <a:pPr lvl="1"/>
            <a:r>
              <a:rPr lang="en-US" altLang="zh-CN" dirty="0" smtClean="0"/>
              <a:t>Modified Euler’s method</a:t>
            </a:r>
          </a:p>
          <a:p>
            <a:pPr lvl="1"/>
            <a:endParaRPr lang="en-US" altLang="zh-CN" dirty="0"/>
          </a:p>
          <a:p>
            <a:pPr lvl="1"/>
            <a:endParaRPr lang="en-US" altLang="zh-CN" dirty="0" smtClean="0"/>
          </a:p>
          <a:p>
            <a:pPr lvl="2"/>
            <a:r>
              <a:rPr lang="en-US" altLang="zh-CN" dirty="0" smtClean="0"/>
              <a:t>Volume conversation is guaranteed. (“Shear” transformation: update of one variable does not depend on the other, so the Jacobian is triangular.)</a:t>
            </a:r>
          </a:p>
        </p:txBody>
      </p:sp>
    </p:spTree>
    <p:extLst>
      <p:ext uri="{BB962C8B-B14F-4D97-AF65-F5344CB8AC3E}">
        <p14:creationId xmlns:p14="http://schemas.microsoft.com/office/powerpoint/2010/main" val="18754403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151" y="2494298"/>
            <a:ext cx="4867129" cy="2014822"/>
          </a:xfrm>
          <a:prstGeom prst="rect">
            <a:avLst/>
          </a:prstGeom>
        </p:spPr>
      </p:pic>
      <p:sp>
        <p:nvSpPr>
          <p:cNvPr id="2" name="标题 1"/>
          <p:cNvSpPr>
            <a:spLocks noGrp="1"/>
          </p:cNvSpPr>
          <p:nvPr>
            <p:ph type="title"/>
          </p:nvPr>
        </p:nvSpPr>
        <p:spPr/>
        <p:txBody>
          <a:bodyPr/>
          <a:lstStyle/>
          <a:p>
            <a:r>
              <a:rPr lang="en-US" altLang="zh-CN" dirty="0"/>
              <a:t>Hamiltonian Dynamics</a:t>
            </a:r>
            <a:endParaRPr lang="zh-CN" altLang="en-US" dirty="0"/>
          </a:p>
        </p:txBody>
      </p:sp>
      <p:sp>
        <p:nvSpPr>
          <p:cNvPr id="3" name="内容占位符 2"/>
          <p:cNvSpPr>
            <a:spLocks noGrp="1"/>
          </p:cNvSpPr>
          <p:nvPr>
            <p:ph idx="1"/>
          </p:nvPr>
        </p:nvSpPr>
        <p:spPr>
          <a:xfrm>
            <a:off x="457200" y="1124744"/>
            <a:ext cx="8229600" cy="5616624"/>
          </a:xfrm>
        </p:spPr>
        <p:txBody>
          <a:bodyPr/>
          <a:lstStyle/>
          <a:p>
            <a:r>
              <a:rPr lang="en-US" altLang="zh-CN" dirty="0"/>
              <a:t>Discretized methods for computing Hamiltonian evolution</a:t>
            </a:r>
          </a:p>
          <a:p>
            <a:pPr lvl="1"/>
            <a:r>
              <a:rPr lang="en-US" altLang="zh-CN" dirty="0" smtClean="0"/>
              <a:t>The leapfrog method</a:t>
            </a:r>
          </a:p>
          <a:p>
            <a:pPr lvl="1"/>
            <a:endParaRPr lang="en-US" altLang="zh-CN" dirty="0"/>
          </a:p>
          <a:p>
            <a:pPr lvl="1"/>
            <a:endParaRPr lang="en-US" altLang="zh-CN" dirty="0" smtClean="0"/>
          </a:p>
          <a:p>
            <a:pPr lvl="1"/>
            <a:endParaRPr lang="en-US" altLang="zh-CN" dirty="0"/>
          </a:p>
          <a:p>
            <a:pPr lvl="2"/>
            <a:endParaRPr lang="en-US" altLang="zh-CN" dirty="0" smtClean="0"/>
          </a:p>
          <a:p>
            <a:pPr lvl="2"/>
            <a:r>
              <a:rPr lang="en-US" altLang="zh-CN" dirty="0" smtClean="0"/>
              <a:t>Preserves volume (each is a “shear” transformation)</a:t>
            </a:r>
            <a:endParaRPr lang="zh-CN" altLang="en-US" dirty="0"/>
          </a:p>
        </p:txBody>
      </p:sp>
    </p:spTree>
    <p:extLst>
      <p:ext uri="{BB962C8B-B14F-4D97-AF65-F5344CB8AC3E}">
        <p14:creationId xmlns:p14="http://schemas.microsoft.com/office/powerpoint/2010/main" val="18754403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1556791"/>
            <a:ext cx="4968552" cy="5281105"/>
          </a:xfrm>
          <a:prstGeom prst="rect">
            <a:avLst/>
          </a:prstGeom>
        </p:spPr>
      </p:pic>
      <p:sp>
        <p:nvSpPr>
          <p:cNvPr id="2" name="标题 1"/>
          <p:cNvSpPr>
            <a:spLocks noGrp="1"/>
          </p:cNvSpPr>
          <p:nvPr>
            <p:ph type="title"/>
          </p:nvPr>
        </p:nvSpPr>
        <p:spPr>
          <a:xfrm>
            <a:off x="457200" y="-27384"/>
            <a:ext cx="8229600" cy="1143000"/>
          </a:xfrm>
        </p:spPr>
        <p:txBody>
          <a:bodyPr/>
          <a:lstStyle/>
          <a:p>
            <a:r>
              <a:rPr lang="en-US" altLang="zh-CN" dirty="0"/>
              <a:t>Hamiltonian Dynamics</a:t>
            </a:r>
            <a:endParaRPr lang="zh-CN" altLang="en-US" dirty="0"/>
          </a:p>
        </p:txBody>
      </p:sp>
      <p:sp>
        <p:nvSpPr>
          <p:cNvPr id="3" name="内容占位符 2"/>
          <p:cNvSpPr>
            <a:spLocks noGrp="1"/>
          </p:cNvSpPr>
          <p:nvPr>
            <p:ph idx="1"/>
          </p:nvPr>
        </p:nvSpPr>
        <p:spPr>
          <a:xfrm>
            <a:off x="457718" y="692696"/>
            <a:ext cx="8434762" cy="5472608"/>
          </a:xfrm>
        </p:spPr>
        <p:txBody>
          <a:bodyPr/>
          <a:lstStyle/>
          <a:p>
            <a:r>
              <a:rPr lang="en-US" altLang="zh-CN" dirty="0"/>
              <a:t>Discretized methods for computing Hamiltonian evolution</a:t>
            </a:r>
          </a:p>
          <a:p>
            <a:endParaRPr lang="zh-CN" altLang="en-US" dirty="0"/>
          </a:p>
        </p:txBody>
      </p:sp>
    </p:spTree>
    <p:extLst>
      <p:ext uri="{BB962C8B-B14F-4D97-AF65-F5344CB8AC3E}">
        <p14:creationId xmlns:p14="http://schemas.microsoft.com/office/powerpoint/2010/main" val="1665385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54360" y="1536553"/>
                <a:ext cx="8435280" cy="4752528"/>
              </a:xfrm>
            </p:spPr>
            <p:txBody>
              <a:bodyPr>
                <a:normAutofit lnSpcReduction="10000"/>
              </a:bodyPr>
              <a:lstStyle/>
              <a:p>
                <a:r>
                  <a:rPr lang="en-US" altLang="zh-CN" dirty="0" smtClean="0"/>
                  <a:t>Canonical distribution</a:t>
                </a:r>
              </a:p>
              <a:p>
                <a:pPr lvl="1"/>
                <a:r>
                  <a:rPr lang="en-US" altLang="zh-CN" dirty="0" smtClean="0"/>
                  <a:t>Hamiltonian dynamics keeps canonical distribution invariant.</a:t>
                </a:r>
              </a:p>
              <a:p>
                <a:pPr lvl="1"/>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𝑍</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𝑍</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e>
                    </m:func>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a:rPr lang="en-US" altLang="zh-CN" b="0" i="1" smtClean="0">
                            <a:latin typeface="Cambria Math" panose="02040503050406030204" pitchFamily="18" charset="0"/>
                          </a:rPr>
                          <m:t>)</m:t>
                        </m:r>
                      </m:e>
                    </m:func>
                  </m:oMath>
                </a14:m>
                <a:endParaRPr lang="en-US" altLang="zh-CN" dirty="0" smtClean="0"/>
              </a:p>
              <a:p>
                <a:pPr lvl="1"/>
                <a:r>
                  <a:rPr lang="en-US" altLang="zh-CN" dirty="0" smtClean="0"/>
                  <a:t>In physics, the canonical distribution is the </a:t>
                </a:r>
                <a:r>
                  <a:rPr lang="en-US" altLang="zh-CN" dirty="0"/>
                  <a:t>distribution of particles over phase space </a:t>
                </a:r>
                <a14:m>
                  <m:oMath xmlns:m="http://schemas.openxmlformats.org/officeDocument/2006/math">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oMath>
                </a14:m>
                <a:r>
                  <a:rPr lang="en-US" altLang="zh-CN" dirty="0"/>
                  <a:t> in an isolated system (</a:t>
                </a:r>
                <a:r>
                  <a:rPr lang="en-US" altLang="zh-CN" dirty="0" err="1"/>
                  <a:t>microcanonical</a:t>
                </a:r>
                <a:r>
                  <a:rPr lang="en-US" altLang="zh-CN" dirty="0"/>
                  <a:t> ensemble) (system with fixed particle numbers </a:t>
                </a:r>
                <a14:m>
                  <m:oMath xmlns:m="http://schemas.openxmlformats.org/officeDocument/2006/math">
                    <m:r>
                      <a:rPr lang="en-US" altLang="zh-CN" i="1">
                        <a:latin typeface="Cambria Math" panose="02040503050406030204" pitchFamily="18" charset="0"/>
                      </a:rPr>
                      <m:t>𝑁</m:t>
                    </m:r>
                  </m:oMath>
                </a14:m>
                <a:r>
                  <a:rPr lang="en-US" altLang="zh-CN" dirty="0"/>
                  <a:t>, volume (fixed micro states) and energy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0</m:t>
                        </m:r>
                      </m:sub>
                    </m:sSub>
                  </m:oMath>
                </a14:m>
                <a:r>
                  <a:rPr lang="en-US" altLang="zh-CN" dirty="0" smtClean="0"/>
                  <a:t>)</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54360" y="1536553"/>
                <a:ext cx="8435280" cy="4752528"/>
              </a:xfrm>
              <a:blipFill rotWithShape="0">
                <a:blip r:embed="rId2"/>
                <a:stretch>
                  <a:fillRect l="-1662" t="-2692" r="-145" b="-28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5399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052736"/>
                <a:ext cx="8640960" cy="5472608"/>
              </a:xfrm>
            </p:spPr>
            <p:txBody>
              <a:bodyPr>
                <a:normAutofit fontScale="92500"/>
              </a:bodyPr>
              <a:lstStyle/>
              <a:p>
                <a:r>
                  <a:rPr lang="en-US" altLang="zh-CN" dirty="0" smtClean="0"/>
                  <a:t>Canonical distribution</a:t>
                </a:r>
              </a:p>
              <a:p>
                <a:pPr lvl="1"/>
                <a:r>
                  <a:rPr lang="en-US" altLang="zh-CN" dirty="0"/>
                  <a:t>Can be derived from equal probability principle</a:t>
                </a:r>
              </a:p>
              <a:p>
                <a:pPr lvl="2"/>
                <a:r>
                  <a:rPr lang="en-US" altLang="zh-CN" dirty="0" smtClean="0"/>
                  <a:t>The system has discrete states: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Ω</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e>
                    </m:nary>
                    <m:r>
                      <a:rPr lang="en-US" altLang="zh-CN" b="0" i="1" smtClean="0">
                        <a:latin typeface="Cambria Math" panose="02040503050406030204" pitchFamily="18" charset="0"/>
                      </a:rPr>
                      <m:t>)</m:t>
                    </m:r>
                  </m:oMath>
                </a14:m>
                <a:endParaRPr lang="en-US" altLang="zh-CN" dirty="0" smtClean="0"/>
              </a:p>
              <a:p>
                <a:pPr marL="914400" lvl="2"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d>
                            </m:lim>
                          </m:limLow>
                        </m:fName>
                        <m:e>
                          <m:r>
                            <m:rPr>
                              <m:sty m:val="p"/>
                            </m:rPr>
                            <a:rPr lang="en-US" altLang="zh-CN" b="0" i="0" smtClean="0">
                              <a:latin typeface="Cambria Math" panose="02040503050406030204" pitchFamily="18" charset="0"/>
                            </a:rPr>
                            <m:t>ln</m:t>
                          </m:r>
                          <m:r>
                            <a:rPr lang="en-US" altLang="zh-CN" b="0" i="0" smtClean="0">
                              <a:latin typeface="Cambria Math" panose="02040503050406030204" pitchFamily="18" charset="0"/>
                            </a:rPr>
                            <m:t> </m:t>
                          </m:r>
                          <m:r>
                            <m:rPr>
                              <m:sty m:val="p"/>
                            </m:rPr>
                            <a:rPr lang="en-US" altLang="zh-CN" b="0" i="0" smtClean="0">
                              <a:latin typeface="Cambria Math" panose="02040503050406030204" pitchFamily="18" charset="0"/>
                            </a:rPr>
                            <m:t>Ω</m:t>
                          </m:r>
                        </m:e>
                      </m:func>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m:t>
                      </m:r>
                      <m:r>
                        <a:rPr lang="en-US" altLang="zh-CN" b="0" i="1" smtClean="0">
                          <a:latin typeface="Cambria Math" panose="02040503050406030204" pitchFamily="18" charset="0"/>
                        </a:rPr>
                        <m:t> </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𝑁</m:t>
                      </m:r>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m:oMathPara>
                </a14:m>
                <a:endParaRPr lang="en-US" altLang="zh-CN" dirty="0" smtClean="0"/>
              </a:p>
              <a:p>
                <a:pPr marL="914400" lvl="2" indent="0">
                  <a:buNone/>
                </a:pPr>
                <a:r>
                  <a:rPr lang="en-US" altLang="zh-CN" dirty="0" smtClean="0"/>
                  <a:t>Use Stirling’s formula and introduce Lagrange multipliers:</a:t>
                </a:r>
              </a:p>
              <a:p>
                <a:pPr marL="914400" lvl="2"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max</m:t>
                              </m:r>
                            </m:e>
                            <m:li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lim>
                          </m:limLow>
                        </m:fName>
                        <m:e>
                          <m:r>
                            <a:rPr lang="en-US" altLang="zh-CN" b="0" i="1" smtClean="0">
                              <a:latin typeface="Cambria Math" panose="02040503050406030204" pitchFamily="18" charset="0"/>
                            </a:rPr>
                            <m:t>𝑁</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𝑁</m:t>
                              </m:r>
                            </m:e>
                          </m:func>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func>
                            </m:e>
                          </m:nary>
                          <m:r>
                            <a:rPr lang="en-US" altLang="zh-CN" b="0" i="1" smtClean="0">
                              <a:latin typeface="Cambria Math" panose="02040503050406030204" pitchFamily="18" charset="0"/>
                            </a:rPr>
                            <m:t>−</m:t>
                          </m:r>
                        </m:e>
                      </m:func>
                      <m:r>
                        <a:rPr lang="en-US" altLang="zh-CN" b="0" i="1" smtClean="0">
                          <a:latin typeface="Cambria Math" panose="02040503050406030204" pitchFamily="18" charset="0"/>
                        </a:rPr>
                        <m:t>𝛼</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𝑁</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𝛽</m:t>
                      </m:r>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𝑠</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sub>
                              </m:sSub>
                            </m:e>
                          </m:nary>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e>
                      </m:d>
                    </m:oMath>
                    <m:oMath xmlns:m="http://schemas.openxmlformats.org/officeDocument/2006/math">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e>
                          </m:func>
                          <m:r>
                            <a:rPr lang="en-US" altLang="zh-CN" b="0" i="1" smtClean="0">
                              <a:latin typeface="Cambria Math" panose="02040503050406030204" pitchFamily="18" charset="0"/>
                            </a:rPr>
                            <m:t>+1+</m:t>
                          </m:r>
                          <m:r>
                            <a:rPr lang="en-US" altLang="zh-CN"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sub>
                          </m:sSub>
                        </m:e>
                      </m:d>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r>
                            <a:rPr lang="en-US" altLang="zh-CN" b="0" i="1" smtClean="0">
                              <a:latin typeface="Cambria Math" panose="02040503050406030204" pitchFamily="18" charset="0"/>
                            </a:rPr>
                            <m:t>(−</m:t>
                          </m:r>
                          <m:r>
                            <a:rPr lang="en-US" altLang="zh-CN" b="0" i="1" smtClean="0">
                              <a:latin typeface="Cambria Math" panose="02040503050406030204" pitchFamily="18" charset="0"/>
                            </a:rPr>
                            <m:t>𝛽</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e>
                      </m:func>
                    </m:oMath>
                  </m:oMathPara>
                </a14:m>
                <a:endParaRPr lang="en-US" altLang="zh-CN" dirty="0" smtClean="0"/>
              </a:p>
              <a:p>
                <a:pPr lvl="2"/>
                <a:r>
                  <a:rPr lang="en-US" altLang="zh-CN" dirty="0" smtClean="0"/>
                  <a:t>The system has continuous states: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oMath>
                </a14:m>
                <a:endParaRPr lang="en-US" altLang="zh-CN" dirty="0" smtClean="0"/>
              </a:p>
              <a:p>
                <a:pPr marL="914400" lvl="2" indent="0">
                  <a:buNone/>
                </a:pP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max</m:t>
                        </m:r>
                      </m:fName>
                      <m:e>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fun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ln</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func>
                    <m:r>
                      <a:rPr lang="en-US" altLang="zh-CN" b="0" i="1" smtClean="0">
                        <a:latin typeface="Cambria Math" panose="02040503050406030204" pitchFamily="18" charset="0"/>
                      </a:rPr>
                      <m:t>𝑑𝑧</m:t>
                    </m:r>
                    <m:r>
                      <a:rPr lang="en-US" altLang="zh-CN" b="0" i="1" smtClean="0">
                        <a:latin typeface="Cambria Math" panose="02040503050406030204" pitchFamily="18" charset="0"/>
                      </a:rPr>
                      <m:t>, </m:t>
                    </m:r>
                    <m:r>
                      <m:rPr>
                        <m:sty m:val="p"/>
                      </m:rPr>
                      <a:rPr lang="en-US" altLang="zh-CN" b="0" i="0" smtClean="0">
                        <a:latin typeface="Cambria Math" panose="02040503050406030204" pitchFamily="18" charset="0"/>
                      </a:rPr>
                      <m:t>s</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t</m:t>
                    </m:r>
                    <m:r>
                      <a:rPr lang="en-US" altLang="zh-CN" b="0" i="0" smtClean="0">
                        <a:latin typeface="Cambria Math" panose="02040503050406030204" pitchFamily="18" charset="0"/>
                      </a:rPr>
                      <m:t>. </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𝑑𝑧</m:t>
                    </m:r>
                    <m:r>
                      <a:rPr lang="en-US" altLang="zh-CN" b="0" i="1" smtClean="0">
                        <a:latin typeface="Cambria Math" panose="02040503050406030204" pitchFamily="18" charset="0"/>
                      </a:rPr>
                      <m:t>=1, ∫</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0</m:t>
                        </m:r>
                      </m:sub>
                    </m:sSub>
                  </m:oMath>
                </a14:m>
                <a:r>
                  <a:rPr lang="en-US" altLang="zh-CN" dirty="0" smtClean="0"/>
                  <a:t>,</a:t>
                </a:r>
              </a:p>
              <a:p>
                <a:pPr marL="914400" lvl="2" indent="0">
                  <a:buNone/>
                </a:pPr>
                <a:r>
                  <a:rPr lang="en-US" altLang="zh-CN" dirty="0"/>
                  <a:t>w</a:t>
                </a:r>
                <a:r>
                  <a:rPr lang="en-US" altLang="zh-CN" b="0" dirty="0" smtClean="0"/>
                  <a:t>e can get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𝛽</m:t>
                            </m:r>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func>
                  </m:oMath>
                </a14:m>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052736"/>
                <a:ext cx="8640960" cy="5472608"/>
              </a:xfrm>
              <a:blipFill rotWithShape="0">
                <a:blip r:embed="rId2"/>
                <a:stretch>
                  <a:fillRect l="-1410" t="-13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5444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74340" y="1556792"/>
                <a:ext cx="8795320" cy="3845024"/>
              </a:xfrm>
            </p:spPr>
            <p:txBody>
              <a:bodyPr>
                <a:normAutofit fontScale="92500"/>
              </a:bodyPr>
              <a:lstStyle/>
              <a:p>
                <a:r>
                  <a:rPr lang="en-US" altLang="zh-CN" dirty="0" smtClean="0"/>
                  <a:t>Canonical distribution</a:t>
                </a:r>
              </a:p>
              <a:p>
                <a:pPr lvl="1"/>
                <a:r>
                  <a:rPr lang="en-US" altLang="zh-CN" dirty="0"/>
                  <a:t>Hamiltonian dynamics keeps canonical distribution </a:t>
                </a:r>
                <a:r>
                  <a:rPr lang="en-US" altLang="zh-CN" dirty="0" smtClean="0"/>
                  <a:t>invariant.</a:t>
                </a:r>
                <a:br>
                  <a:rPr lang="en-US" altLang="zh-CN" dirty="0" smtClean="0"/>
                </a:br>
                <a:r>
                  <a:rPr lang="en-US" altLang="zh-CN" dirty="0" smtClean="0"/>
                  <a:t>Proof: apply Liouville’s theorem</a:t>
                </a:r>
                <a:br>
                  <a:rPr lang="en-US" altLang="zh-CN" dirty="0" smtClean="0"/>
                </a:br>
                <a:r>
                  <a:rPr lang="en-US" altLang="zh-CN" dirty="0" smtClean="0"/>
                  <a:t>Note: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𝑒</m:t>
                        </m:r>
                      </m:e>
                      <m:sup>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sup>
                    </m:sSup>
                  </m:oMath>
                </a14:m>
                <a:r>
                  <a:rPr lang="en-US" altLang="zh-CN" dirty="0" smtClean="0"/>
                  <a:t>, </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sub>
                    </m:sSub>
                    <m:r>
                      <a:rPr lang="en-US" altLang="zh-CN" b="0" i="1" dirty="0" smtClean="0">
                        <a:latin typeface="Cambria Math" panose="02040503050406030204" pitchFamily="18" charset="0"/>
                      </a:rPr>
                      <m:t>𝐻</m:t>
                    </m:r>
                  </m:oMath>
                </a14:m>
                <a:r>
                  <a:rPr lang="en-US" altLang="zh-CN" dirty="0" smtClean="0"/>
                  <a:t>, </a:t>
                </a:r>
                <a14:m>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sub>
                    </m:sSub>
                    <m:r>
                      <a:rPr lang="en-US" altLang="zh-CN" b="0" i="1" dirty="0" smtClean="0">
                        <a:latin typeface="Cambria Math" panose="02040503050406030204" pitchFamily="18" charset="0"/>
                      </a:rPr>
                      <m:t>𝐻</m:t>
                    </m:r>
                  </m:oMath>
                </a14:m>
                <a:r>
                  <a:rPr lang="en-US" altLang="zh-CN" dirty="0" smtClean="0"/>
                  <a:t>.</a:t>
                </a:r>
                <a:br>
                  <a:rPr lang="en-US" altLang="zh-CN" dirty="0" smtClean="0"/>
                </a:b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𝜕𝜌</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𝑡</m:t>
                        </m:r>
                      </m:den>
                    </m:f>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𝑧</m:t>
                        </m:r>
                      </m:e>
                    </m:acc>
                    <m:r>
                      <a:rPr lang="en-US" altLang="zh-CN" b="0" i="1" smtClean="0">
                        <a:latin typeface="Cambria Math" panose="02040503050406030204" pitchFamily="18" charset="0"/>
                      </a:rPr>
                      <m:t>⋅</m:t>
                    </m:r>
                    <m:r>
                      <a:rPr lang="en-US" altLang="zh-CN" b="0" i="0"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e>
                          <m:sub>
                            <m:r>
                              <a:rPr lang="en-US" altLang="zh-CN" b="0"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𝑞</m:t>
                                </m:r>
                              </m:e>
                              <m:sub>
                                <m:r>
                                  <a:rPr lang="en-US" altLang="zh-CN" b="0" i="1" dirty="0" smtClean="0">
                                    <a:latin typeface="Cambria Math" panose="02040503050406030204" pitchFamily="18" charset="0"/>
                                  </a:rPr>
                                  <m:t>𝑖</m:t>
                                </m:r>
                              </m:sub>
                            </m:sSub>
                          </m:sub>
                        </m:sSub>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𝑧</m:t>
                            </m:r>
                          </m:e>
                        </m:d>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e>
                          <m:sub>
                            <m:r>
                              <a:rPr lang="en-US" altLang="zh-CN" b="0" i="1" dirty="0" smtClean="0">
                                <a:latin typeface="Cambria Math" panose="02040503050406030204" pitchFamily="18" charset="0"/>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m:t>
                            </m:r>
                          </m:e>
                          <m:sub>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𝑝</m:t>
                                </m:r>
                              </m:e>
                              <m:sub>
                                <m:r>
                                  <a:rPr lang="en-US" altLang="zh-CN" b="0" i="1" dirty="0" smtClean="0">
                                    <a:latin typeface="Cambria Math" panose="02040503050406030204" pitchFamily="18" charset="0"/>
                                  </a:rPr>
                                  <m:t>𝑖</m:t>
                                </m:r>
                              </m:sub>
                            </m:sSub>
                          </m:sub>
                        </m:sSub>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𝑧</m:t>
                            </m:r>
                          </m:e>
                        </m:d>
                      </m:e>
                    </m:nary>
                  </m:oMath>
                </a14:m>
                <a:r>
                  <a:rPr lang="en-US" altLang="zh-CN" b="0" dirty="0" smtClean="0"/>
                  <a:t> </a:t>
                </a:r>
                <a:br>
                  <a:rPr lang="en-US" altLang="zh-CN" b="0" dirty="0" smtClean="0"/>
                </a:br>
                <a14:m>
                  <m:oMath xmlns:m="http://schemas.openxmlformats.org/officeDocument/2006/math">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𝐻</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𝐻</m:t>
                            </m:r>
                          </m:e>
                        </m:d>
                      </m:e>
                    </m:nary>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sub>
                      <m:sup/>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𝐻</m:t>
                            </m:r>
                          </m:e>
                        </m:d>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sub>
                            </m:sSub>
                            <m:r>
                              <a:rPr lang="en-US" altLang="zh-CN" b="0" i="1" smtClean="0">
                                <a:latin typeface="Cambria Math" panose="02040503050406030204" pitchFamily="18" charset="0"/>
                              </a:rPr>
                              <m:t>𝐻</m:t>
                            </m:r>
                          </m:e>
                        </m:d>
                      </m:e>
                    </m:nary>
                  </m:oMath>
                </a14:m>
                <a:r>
                  <a:rPr lang="en-US" altLang="zh-CN" b="0" dirty="0" smtClean="0"/>
                  <a:t> </a:t>
                </a:r>
                <a:br>
                  <a:rPr lang="en-US" altLang="zh-CN" b="0" dirty="0" smtClean="0"/>
                </a:br>
                <a14:m>
                  <m:oMath xmlns:m="http://schemas.openxmlformats.org/officeDocument/2006/math">
                    <m:r>
                      <a:rPr lang="en-US" altLang="zh-CN" b="0" i="1" smtClean="0">
                        <a:latin typeface="Cambria Math" panose="02040503050406030204" pitchFamily="18" charset="0"/>
                      </a:rPr>
                      <m:t>=0</m:t>
                    </m:r>
                  </m:oMath>
                </a14:m>
                <a:r>
                  <a:rPr lang="en-US" altLang="zh-CN" dirty="0" smtClean="0"/>
                  <a:t> </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74340" y="1556792"/>
                <a:ext cx="8795320" cy="3845024"/>
              </a:xfrm>
              <a:blipFill rotWithShape="0">
                <a:blip r:embed="rId2"/>
                <a:stretch>
                  <a:fillRect l="-1456" t="-1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54344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Outline</a:t>
            </a:r>
            <a:endParaRPr lang="zh-CN" altLang="en-US" dirty="0"/>
          </a:p>
        </p:txBody>
      </p:sp>
      <p:sp>
        <p:nvSpPr>
          <p:cNvPr id="3" name="内容占位符 2"/>
          <p:cNvSpPr>
            <a:spLocks noGrp="1"/>
          </p:cNvSpPr>
          <p:nvPr>
            <p:ph idx="1"/>
          </p:nvPr>
        </p:nvSpPr>
        <p:spPr/>
        <p:txBody>
          <a:bodyPr/>
          <a:lstStyle/>
          <a:p>
            <a:r>
              <a:rPr lang="en-US" altLang="zh-CN" dirty="0" smtClean="0"/>
              <a:t>Introduction to Hamiltonian Monte Carlo</a:t>
            </a:r>
          </a:p>
          <a:p>
            <a:r>
              <a:rPr lang="en-US" altLang="zh-CN" dirty="0" smtClean="0"/>
              <a:t>Riemann </a:t>
            </a:r>
            <a:r>
              <a:rPr lang="en-US" altLang="zh-CN" dirty="0"/>
              <a:t>manifold Langevin and Hamiltonian Monte Carlo </a:t>
            </a:r>
            <a:r>
              <a:rPr lang="en-US" altLang="zh-CN" dirty="0" smtClean="0"/>
              <a:t>methods (Girolami</a:t>
            </a:r>
            <a:r>
              <a:rPr lang="en-US" altLang="zh-CN" dirty="0"/>
              <a:t> </a:t>
            </a:r>
            <a:r>
              <a:rPr lang="en-US" altLang="zh-CN" dirty="0" smtClean="0"/>
              <a:t>&amp; Calderhead, 2011)</a:t>
            </a:r>
            <a:endParaRPr lang="en-US" altLang="zh-CN" dirty="0"/>
          </a:p>
          <a:p>
            <a:r>
              <a:rPr lang="en-US" altLang="zh-CN" dirty="0" smtClean="0"/>
              <a:t>Geodesic </a:t>
            </a:r>
            <a:r>
              <a:rPr lang="en-US" altLang="zh-CN" dirty="0"/>
              <a:t>Monte Carlo on Embedded </a:t>
            </a:r>
            <a:r>
              <a:rPr lang="en-US" altLang="zh-CN" dirty="0" smtClean="0"/>
              <a:t>Manifolds (Byrne &amp; Girolami, 2013)</a:t>
            </a:r>
            <a:endParaRPr lang="zh-CN" altLang="en-US" dirty="0"/>
          </a:p>
        </p:txBody>
      </p:sp>
    </p:spTree>
    <p:extLst>
      <p:ext uri="{BB962C8B-B14F-4D97-AF65-F5344CB8AC3E}">
        <p14:creationId xmlns:p14="http://schemas.microsoft.com/office/powerpoint/2010/main" val="36285655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363272" cy="5112568"/>
              </a:xfrm>
            </p:spPr>
            <p:txBody>
              <a:bodyPr>
                <a:normAutofit fontScale="92500" lnSpcReduction="20000"/>
              </a:bodyPr>
              <a:lstStyle/>
              <a:p>
                <a:r>
                  <a:rPr lang="en-US" altLang="zh-CN" dirty="0" smtClean="0"/>
                  <a:t>HMC algorithm: ideas</a:t>
                </a:r>
              </a:p>
              <a:p>
                <a:pPr lvl="1"/>
                <a:r>
                  <a:rPr lang="en-US" altLang="zh-CN" dirty="0" smtClean="0"/>
                  <a:t>HD keeps CD invariant, so if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oMath>
                </a14:m>
                <a:r>
                  <a:rPr lang="en-US" altLang="zh-CN" dirty="0" smtClean="0"/>
                  <a:t> is sampled from CD, it is also a sample from CD after transformed by HD. So we can get successive new samples of </a:t>
                </a:r>
                <a14:m>
                  <m:oMath xmlns:m="http://schemas.openxmlformats.org/officeDocument/2006/math">
                    <m:r>
                      <a:rPr lang="en-US" altLang="zh-CN" b="0" i="1" smtClean="0">
                        <a:latin typeface="Cambria Math" panose="02040503050406030204" pitchFamily="18" charset="0"/>
                      </a:rPr>
                      <m:t>𝑧</m:t>
                    </m:r>
                  </m:oMath>
                </a14:m>
                <a:r>
                  <a:rPr lang="en-US" altLang="zh-CN" dirty="0" smtClean="0"/>
                  <a:t> by simulating HD with a discrete numerical integrator that retains key properties of HD.</a:t>
                </a:r>
              </a:p>
              <a:p>
                <a:pPr lvl="1"/>
                <a:r>
                  <a:rPr lang="en-US" altLang="zh-CN" dirty="0" smtClean="0"/>
                  <a:t>CD: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𝑀𝑝</m:t>
                                    </m:r>
                                  </m:num>
                                  <m:den>
                                    <m:r>
                                      <a:rPr lang="en-US" altLang="zh-CN" b="0" i="1" smtClean="0">
                                        <a:latin typeface="Cambria Math" panose="02040503050406030204" pitchFamily="18" charset="0"/>
                                      </a:rPr>
                                      <m:t>2</m:t>
                                    </m:r>
                                  </m:den>
                                </m:f>
                              </m:e>
                            </m:d>
                          </m:e>
                        </m:d>
                      </m:e>
                    </m:func>
                  </m:oMath>
                </a14:m>
                <a:r>
                  <a:rPr lang="en-US" altLang="zh-CN" dirty="0" smtClean="0"/>
                  <a:t>, </a:t>
                </a:r>
                <a:br>
                  <a:rPr lang="en-US" altLang="zh-CN" dirty="0" smtClean="0"/>
                </a:br>
                <a:r>
                  <a:rPr lang="en-US" altLang="zh-CN" dirty="0" smtClean="0"/>
                  <a:t>so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d>
                      </m:e>
                    </m:func>
                  </m:oMath>
                </a14:m>
                <a:r>
                  <a:rPr lang="en-US" altLang="zh-CN" dirty="0" smtClean="0"/>
                  <a:t>,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𝒩</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−1</m:t>
                            </m:r>
                          </m:sup>
                        </m:sSup>
                      </m:e>
                    </m:d>
                  </m:oMath>
                </a14:m>
                <a:r>
                  <a:rPr lang="en-US" altLang="zh-CN" dirty="0" smtClean="0"/>
                  <a:t>.</a:t>
                </a:r>
                <a:br>
                  <a:rPr lang="en-US" altLang="zh-CN" dirty="0" smtClean="0"/>
                </a:br>
                <a:r>
                  <a:rPr lang="en-US" altLang="zh-CN" dirty="0" smtClean="0"/>
                  <a:t>So we can set </a:t>
                </a:r>
                <a14:m>
                  <m:oMath xmlns:m="http://schemas.openxmlformats.org/officeDocument/2006/math">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func>
                  </m:oMath>
                </a14:m>
                <a:r>
                  <a:rPr lang="en-US" altLang="zh-CN" dirty="0" smtClean="0"/>
                  <a:t> where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oMath>
                </a14:m>
                <a:r>
                  <a:rPr lang="en-US" altLang="zh-CN" dirty="0" smtClean="0"/>
                  <a:t> here is the target distribution.</a:t>
                </a:r>
              </a:p>
              <a:p>
                <a:pPr lvl="1"/>
                <a:r>
                  <a:rPr lang="en-US" altLang="zh-CN" dirty="0" smtClean="0"/>
                  <a:t>Sample </a:t>
                </a:r>
                <a14:m>
                  <m:oMath xmlns:m="http://schemas.openxmlformats.org/officeDocument/2006/math">
                    <m:r>
                      <a:rPr lang="en-US" altLang="zh-CN" b="0" i="1" smtClean="0">
                        <a:latin typeface="Cambria Math" panose="02040503050406030204" pitchFamily="18" charset="0"/>
                      </a:rPr>
                      <m:t>𝑝</m:t>
                    </m:r>
                  </m:oMath>
                </a14:m>
                <a:r>
                  <a:rPr lang="en-US" altLang="zh-CN" dirty="0" smtClean="0"/>
                  <a:t> from its Gaussian distribution, and transform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oMath>
                </a14:m>
                <a:r>
                  <a:rPr lang="en-US" altLang="zh-CN" dirty="0" smtClean="0"/>
                  <a:t> into </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oMath>
                </a14:m>
                <a:r>
                  <a:rPr lang="en-US" altLang="zh-CN" dirty="0" smtClean="0"/>
                  <a:t> by simulating HD, and do MH test (rarely rejected), then we can get a new sample of </a:t>
                </a:r>
                <a14:m>
                  <m:oMath xmlns:m="http://schemas.openxmlformats.org/officeDocument/2006/math">
                    <m:r>
                      <a:rPr lang="en-US" altLang="zh-CN" b="0" i="1" smtClean="0">
                        <a:latin typeface="Cambria Math" panose="02040503050406030204" pitchFamily="18" charset="0"/>
                      </a:rPr>
                      <m:t>𝑧</m:t>
                    </m:r>
                  </m:oMath>
                </a14:m>
                <a:r>
                  <a:rPr lang="en-US" altLang="zh-CN" dirty="0" smtClean="0"/>
                  <a:t>.</a:t>
                </a:r>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363272" cy="5112568"/>
              </a:xfrm>
              <a:blipFill rotWithShape="0">
                <a:blip r:embed="rId2"/>
                <a:stretch>
                  <a:fillRect l="-1458" t="-3099" r="-25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80357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35103" y="1268760"/>
                <a:ext cx="8097337" cy="5040560"/>
              </a:xfrm>
            </p:spPr>
            <p:txBody>
              <a:bodyPr>
                <a:normAutofit lnSpcReduction="10000"/>
              </a:bodyPr>
              <a:lstStyle/>
              <a:p>
                <a:r>
                  <a:rPr lang="en-US" altLang="zh-CN" dirty="0" smtClean="0"/>
                  <a:t>HMC algorithm: the two steps</a:t>
                </a:r>
              </a:p>
              <a:p>
                <a:pPr lvl="1"/>
                <a:r>
                  <a:rPr lang="en-US" altLang="zh-CN" dirty="0" smtClean="0"/>
                  <a:t>The first step:</a:t>
                </a:r>
              </a:p>
              <a:p>
                <a:pPr lvl="2"/>
                <a:r>
                  <a:rPr lang="en-US" altLang="zh-CN" dirty="0" smtClean="0"/>
                  <a:t>sample a new value for </a:t>
                </a:r>
                <a14:m>
                  <m:oMath xmlns:m="http://schemas.openxmlformats.org/officeDocument/2006/math">
                    <m:r>
                      <a:rPr lang="en-US" altLang="zh-CN" b="0" i="1" smtClean="0">
                        <a:latin typeface="Cambria Math" panose="02040503050406030204" pitchFamily="18" charset="0"/>
                      </a:rPr>
                      <m:t>𝑝</m:t>
                    </m:r>
                  </m:oMath>
                </a14:m>
                <a:r>
                  <a:rPr lang="zh-CN" altLang="en-US" dirty="0" smtClean="0"/>
                  <a:t> </a:t>
                </a:r>
                <a:r>
                  <a:rPr lang="en-US" altLang="zh-CN" dirty="0" smtClean="0"/>
                  <a:t>from its Gaussian distribution</a:t>
                </a:r>
              </a:p>
              <a:p>
                <a:pPr lvl="1"/>
                <a:r>
                  <a:rPr lang="en-US" altLang="zh-CN" dirty="0" smtClean="0"/>
                  <a:t>The second step: a Metropolis update</a:t>
                </a:r>
              </a:p>
              <a:p>
                <a:pPr lvl="2"/>
                <a:r>
                  <a:rPr lang="en-US" altLang="zh-CN" dirty="0" smtClean="0"/>
                  <a:t>Start from the current state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oMath>
                </a14:m>
                <a:r>
                  <a:rPr lang="en-US" altLang="zh-CN" dirty="0" smtClean="0"/>
                  <a:t>, evolve according to the Hamiltonian’s equation for a certain time (practically, apply the leapfrog method for certain </a:t>
                </a:r>
                <a14:m>
                  <m:oMath xmlns:m="http://schemas.openxmlformats.org/officeDocument/2006/math">
                    <m:r>
                      <a:rPr lang="en-US" altLang="zh-CN" b="0" i="1" smtClean="0">
                        <a:latin typeface="Cambria Math" panose="02040503050406030204" pitchFamily="18" charset="0"/>
                      </a:rPr>
                      <m:t>𝜀</m:t>
                    </m:r>
                  </m:oMath>
                </a14:m>
                <a:r>
                  <a:rPr lang="en-US" altLang="zh-CN" dirty="0" smtClean="0"/>
                  <a:t> and </a:t>
                </a:r>
                <a14:m>
                  <m:oMath xmlns:m="http://schemas.openxmlformats.org/officeDocument/2006/math">
                    <m:r>
                      <a:rPr lang="en-US" altLang="zh-CN" b="0" i="1" smtClean="0">
                        <a:latin typeface="Cambria Math" panose="02040503050406030204" pitchFamily="18" charset="0"/>
                      </a:rPr>
                      <m:t>𝐿</m:t>
                    </m:r>
                  </m:oMath>
                </a14:m>
                <a:r>
                  <a:rPr lang="en-US" altLang="zh-CN" dirty="0" smtClean="0"/>
                  <a:t>), and negate the momentum, propose the new state </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oMath>
                </a14:m>
                <a:endParaRPr lang="en-US" altLang="zh-CN" dirty="0" smtClean="0"/>
              </a:p>
              <a:p>
                <a:pPr lvl="2"/>
                <a:r>
                  <a:rPr lang="en-US" altLang="zh-CN" dirty="0" smtClean="0"/>
                  <a:t>Accept the proposed state with probability</a:t>
                </a:r>
              </a:p>
              <a:p>
                <a:pPr marL="914400" lvl="2"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e>
                                  </m:d>
                                </m:e>
                              </m:func>
                            </m:e>
                          </m:d>
                        </m:e>
                      </m:func>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35103" y="1268760"/>
                <a:ext cx="8097337" cy="5040560"/>
              </a:xfrm>
              <a:blipFill rotWithShape="0">
                <a:blip r:embed="rId2"/>
                <a:stretch>
                  <a:fillRect l="-1731" t="-2539" r="-135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56802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229600" cy="5112568"/>
              </a:xfrm>
            </p:spPr>
            <p:txBody>
              <a:bodyPr/>
              <a:lstStyle/>
              <a:p>
                <a:r>
                  <a:rPr lang="en-US" altLang="zh-CN" dirty="0" smtClean="0"/>
                  <a:t>HMC algorithm: </a:t>
                </a:r>
                <a:r>
                  <a:rPr lang="en-US" altLang="zh-CN" dirty="0"/>
                  <a:t>the two steps</a:t>
                </a:r>
                <a:endParaRPr lang="en-US" altLang="zh-CN" dirty="0" smtClean="0"/>
              </a:p>
              <a:p>
                <a:pPr lvl="1"/>
                <a:r>
                  <a:rPr lang="en-US" altLang="zh-CN" dirty="0" smtClean="0"/>
                  <a:t>The act of negate </a:t>
                </a:r>
                <a14:m>
                  <m:oMath xmlns:m="http://schemas.openxmlformats.org/officeDocument/2006/math">
                    <m:r>
                      <a:rPr lang="en-US" altLang="zh-CN" b="0" i="1" smtClean="0">
                        <a:latin typeface="Cambria Math" panose="02040503050406030204" pitchFamily="18" charset="0"/>
                      </a:rPr>
                      <m:t>𝑝</m:t>
                    </m:r>
                  </m:oMath>
                </a14:m>
                <a:endParaRPr lang="en-US" altLang="zh-CN" dirty="0" smtClean="0"/>
              </a:p>
              <a:p>
                <a:pPr lvl="2"/>
                <a:r>
                  <a:rPr lang="en-US" altLang="zh-CN" dirty="0" smtClean="0"/>
                  <a:t>so that we can get </a:t>
                </a:r>
                <a14:m>
                  <m:oMath xmlns:m="http://schemas.openxmlformats.org/officeDocument/2006/math">
                    <m:r>
                      <a:rPr lang="en-US" altLang="zh-CN" b="0" i="1" smtClean="0">
                        <a:latin typeface="Cambria Math" panose="02040503050406030204" pitchFamily="18" charset="0"/>
                      </a:rPr>
                      <m:t>𝑧</m:t>
                    </m:r>
                  </m:oMath>
                </a14:m>
                <a:r>
                  <a:rPr lang="zh-CN" altLang="en-US" i="1" dirty="0" smtClean="0"/>
                  <a:t> </a:t>
                </a:r>
                <a:r>
                  <a:rPr lang="en-US" altLang="zh-CN" dirty="0" smtClean="0"/>
                  <a:t>from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oMath>
                </a14:m>
                <a:r>
                  <a:rPr lang="zh-CN" altLang="en-US" i="1" dirty="0" smtClean="0"/>
                  <a:t> </a:t>
                </a:r>
                <a:r>
                  <a:rPr lang="en-US" altLang="zh-CN" dirty="0" smtClean="0"/>
                  <a:t>using the leapfrog method with the same </a:t>
                </a:r>
                <a14:m>
                  <m:oMath xmlns:m="http://schemas.openxmlformats.org/officeDocument/2006/math">
                    <m:r>
                      <a:rPr lang="en-US" altLang="zh-CN" b="0" i="1" smtClean="0">
                        <a:latin typeface="Cambria Math" panose="02040503050406030204" pitchFamily="18" charset="0"/>
                      </a:rPr>
                      <m:t>𝜀</m:t>
                    </m:r>
                  </m:oMath>
                </a14:m>
                <a:r>
                  <a:rPr lang="zh-CN" altLang="en-US" i="1" dirty="0" smtClean="0"/>
                  <a:t> </a:t>
                </a:r>
                <a:r>
                  <a:rPr lang="en-US" altLang="zh-CN" dirty="0" smtClean="0"/>
                  <a:t>and </a:t>
                </a:r>
                <a14:m>
                  <m:oMath xmlns:m="http://schemas.openxmlformats.org/officeDocument/2006/math">
                    <m:r>
                      <a:rPr lang="en-US" altLang="zh-CN" b="0" i="1" smtClean="0">
                        <a:latin typeface="Cambria Math" panose="02040503050406030204" pitchFamily="18" charset="0"/>
                      </a:rPr>
                      <m:t>𝐿</m:t>
                    </m:r>
                  </m:oMath>
                </a14:m>
                <a:r>
                  <a:rPr lang="en-US" altLang="zh-CN" i="1" dirty="0" smtClean="0"/>
                  <a:t>.</a:t>
                </a:r>
              </a:p>
              <a:p>
                <a:pPr lvl="2"/>
                <a:r>
                  <a:rPr lang="en-US" altLang="zh-CN" dirty="0" smtClean="0"/>
                  <a:t>In MH langrage, the proposal distribution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oMath>
                </a14:m>
                <a:r>
                  <a:rPr lang="en-US" altLang="zh-CN" dirty="0" smtClean="0"/>
                  <a:t>, then </a:t>
                </a: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r>
                      <a:rPr lang="en-US" altLang="zh-CN" b="0" i="1" smtClean="0">
                        <a:latin typeface="Cambria Math" panose="02040503050406030204" pitchFamily="18" charset="0"/>
                      </a:rPr>
                      <m:t>=1</m:t>
                    </m:r>
                  </m:oMath>
                </a14:m>
                <a:r>
                  <a:rPr lang="en-US" altLang="zh-CN" dirty="0" smtClean="0"/>
                  <a:t>, so </a:t>
                </a:r>
                <a14:m>
                  <m:oMath xmlns:m="http://schemas.openxmlformats.org/officeDocument/2006/math">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h</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den>
                    </m:f>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e>
                            </m:d>
                          </m:e>
                        </m:func>
                      </m:num>
                      <m:den>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func>
                      </m:den>
                    </m:f>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𝑧</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func>
                  </m:oMath>
                </a14:m>
                <a:endParaRPr lang="en-US" altLang="zh-CN" dirty="0" smtClean="0"/>
              </a:p>
              <a:p>
                <a:pPr lvl="2"/>
                <a:r>
                  <a:rPr lang="en-US" altLang="zh-CN" dirty="0" smtClean="0"/>
                  <a:t>The act does not make any difference in computing since </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oMath>
                </a14:m>
                <a:r>
                  <a:rPr lang="zh-CN" altLang="en-US" dirty="0" smtClean="0"/>
                  <a:t> </a:t>
                </a:r>
                <a:r>
                  <a:rPr lang="en-US" altLang="zh-CN" dirty="0" smtClean="0"/>
                  <a:t>and </a:t>
                </a:r>
                <a14:m>
                  <m:oMath xmlns:m="http://schemas.openxmlformats.org/officeDocument/2006/math">
                    <m:r>
                      <a:rPr lang="en-US" altLang="zh-CN" b="0" i="1" smtClean="0">
                        <a:latin typeface="Cambria Math" panose="02040503050406030204" pitchFamily="18" charset="0"/>
                      </a:rPr>
                      <m:t>𝑝</m:t>
                    </m:r>
                  </m:oMath>
                </a14:m>
                <a:r>
                  <a:rPr lang="zh-CN" altLang="en-US" dirty="0" smtClean="0"/>
                  <a:t> </a:t>
                </a:r>
                <a:r>
                  <a:rPr lang="en-US" altLang="zh-CN" dirty="0" smtClean="0"/>
                  <a:t>is immediately resampled in the first step of the next iteration.</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229600" cy="5112568"/>
              </a:xfrm>
              <a:blipFill rotWithShape="0">
                <a:blip r:embed="rId2"/>
                <a:stretch>
                  <a:fillRect l="-1704" t="-154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4864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41784"/>
            <a:ext cx="8229600" cy="1143000"/>
          </a:xfrm>
        </p:spPr>
        <p:txBody>
          <a:bodyPr/>
          <a:lstStyle/>
          <a:p>
            <a:r>
              <a:rPr lang="en-US" altLang="zh-CN" dirty="0" smtClean="0"/>
              <a:t>MCMC from 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87524" y="1196752"/>
                <a:ext cx="8604956" cy="5328592"/>
              </a:xfrm>
            </p:spPr>
            <p:txBody>
              <a:bodyPr>
                <a:normAutofit fontScale="92500" lnSpcReduction="10000"/>
              </a:bodyPr>
              <a:lstStyle/>
              <a:p>
                <a:pPr marL="342900" lvl="1" indent="-342900">
                  <a:buFont typeface="Arial" pitchFamily="34" charset="0"/>
                  <a:buChar char="•"/>
                </a:pPr>
                <a:r>
                  <a:rPr lang="en-US" altLang="zh-CN" dirty="0" smtClean="0"/>
                  <a:t>HMC algorithm: the two </a:t>
                </a:r>
                <a:r>
                  <a:rPr lang="en-US" altLang="zh-CN" dirty="0"/>
                  <a:t>steps leaves the canonical distribution </a:t>
                </a:r>
                <a:r>
                  <a:rPr lang="en-US" altLang="zh-CN" dirty="0" smtClean="0"/>
                  <a:t>invariant</a:t>
                </a:r>
              </a:p>
              <a:p>
                <a:pPr lvl="1"/>
                <a:r>
                  <a:rPr lang="en-US" altLang="zh-CN" dirty="0" smtClean="0"/>
                  <a:t>The first step: </a:t>
                </a:r>
                <a14:m>
                  <m:oMath xmlns:m="http://schemas.openxmlformats.org/officeDocument/2006/math">
                    <m:r>
                      <a:rPr lang="en-US" altLang="zh-CN" b="0" i="1" smtClean="0">
                        <a:latin typeface="Cambria Math" panose="02040503050406030204" pitchFamily="18" charset="0"/>
                      </a:rPr>
                      <m:t>𝑝</m:t>
                    </m:r>
                  </m:oMath>
                </a14:m>
                <a:r>
                  <a:rPr lang="zh-CN" altLang="en-US" dirty="0" smtClean="0"/>
                  <a:t> </a:t>
                </a:r>
                <a:r>
                  <a:rPr lang="en-US" altLang="zh-CN" dirty="0" smtClean="0"/>
                  <a:t>is independent of </a:t>
                </a:r>
                <a14:m>
                  <m:oMath xmlns:m="http://schemas.openxmlformats.org/officeDocument/2006/math">
                    <m:r>
                      <a:rPr lang="en-US" altLang="zh-CN" b="0" i="1" smtClean="0">
                        <a:latin typeface="Cambria Math" panose="02040503050406030204" pitchFamily="18" charset="0"/>
                      </a:rPr>
                      <m:t>𝑞</m:t>
                    </m:r>
                  </m:oMath>
                </a14:m>
                <a:r>
                  <a:rPr lang="zh-CN" altLang="en-US" dirty="0" smtClean="0"/>
                  <a:t> </a:t>
                </a:r>
                <a:r>
                  <a:rPr lang="en-US" altLang="zh-CN" dirty="0" smtClean="0"/>
                  <a:t>so the value of </a:t>
                </a:r>
                <a14:m>
                  <m:oMath xmlns:m="http://schemas.openxmlformats.org/officeDocument/2006/math">
                    <m:r>
                      <a:rPr lang="en-US" altLang="zh-CN" b="0" i="1" smtClean="0">
                        <a:latin typeface="Cambria Math" panose="02040503050406030204" pitchFamily="18" charset="0"/>
                      </a:rPr>
                      <m:t>𝑝</m:t>
                    </m:r>
                  </m:oMath>
                </a14:m>
                <a:r>
                  <a:rPr lang="zh-CN" altLang="en-US" dirty="0" smtClean="0"/>
                  <a:t> </a:t>
                </a:r>
                <a:r>
                  <a:rPr lang="en-US" altLang="zh-CN" dirty="0" smtClean="0"/>
                  <a:t>does not affect the marginal distribution of </a:t>
                </a:r>
                <a14:m>
                  <m:oMath xmlns:m="http://schemas.openxmlformats.org/officeDocument/2006/math">
                    <m:r>
                      <a:rPr lang="en-US" altLang="zh-CN" b="0" i="1" smtClean="0">
                        <a:latin typeface="Cambria Math" panose="02040503050406030204" pitchFamily="18" charset="0"/>
                      </a:rPr>
                      <m:t>𝑞</m:t>
                    </m:r>
                  </m:oMath>
                </a14:m>
                <a:r>
                  <a:rPr lang="en-US" altLang="zh-CN" dirty="0" smtClean="0"/>
                  <a:t>.</a:t>
                </a:r>
              </a:p>
              <a:p>
                <a:pPr lvl="1"/>
                <a:r>
                  <a:rPr lang="en-US" altLang="zh-CN" dirty="0" smtClean="0"/>
                  <a:t>The second step: the MH update preserves the canonical distribution (the canonical distribution satisfies the detailed balance condition)</a:t>
                </a:r>
              </a:p>
              <a:p>
                <a:pPr lvl="2"/>
                <a:r>
                  <a:rPr lang="en-US" altLang="zh-CN" b="0" dirty="0" smtClean="0"/>
                  <a:t>If </a:t>
                </a:r>
                <a14:m>
                  <m:oMath xmlns:m="http://schemas.openxmlformats.org/officeDocument/2006/math">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oMath>
                </a14:m>
                <a:r>
                  <a:rPr lang="en-US" altLang="zh-CN" b="0" dirty="0" smtClean="0">
                    <a:latin typeface="Cambria Math" panose="02040503050406030204" pitchFamily="18" charset="0"/>
                  </a:rPr>
                  <a:t>, then obviously </a:t>
                </a:r>
                <a:br>
                  <a:rPr lang="en-US" altLang="zh-CN" b="0"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e>
                    </m:d>
                    <m:r>
                      <a:rPr lang="en-US" altLang="zh-CN" i="1">
                        <a:latin typeface="Cambria Math" panose="02040503050406030204" pitchFamily="18" charset="0"/>
                      </a:rPr>
                      <m:t>𝑎</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oMath>
                </a14:m>
                <a:endParaRPr lang="en-US" altLang="zh-CN" b="0" i="1" dirty="0" smtClean="0">
                  <a:latin typeface="Cambria Math" panose="02040503050406030204" pitchFamily="18" charset="0"/>
                </a:endParaRPr>
              </a:p>
              <a:p>
                <a:pPr lvl="2"/>
                <a:r>
                  <a:rPr lang="en-US" altLang="zh-CN" dirty="0"/>
                  <a:t>If </a:t>
                </a:r>
                <a14:m>
                  <m:oMath xmlns:m="http://schemas.openxmlformats.org/officeDocument/2006/math">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e>
                    </m:d>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oMath>
                </a14:m>
                <a:r>
                  <a:rPr lang="en-US" altLang="zh-CN" dirty="0">
                    <a:latin typeface="Cambria Math" panose="02040503050406030204" pitchFamily="18" charset="0"/>
                  </a:rPr>
                  <a:t>, </a:t>
                </a:r>
                <a:r>
                  <a:rPr lang="en-US" altLang="zh-CN" dirty="0" smtClean="0">
                    <a:latin typeface="Cambria Math" panose="02040503050406030204" pitchFamily="18" charset="0"/>
                  </a:rPr>
                  <a:t>then the proposal must be accepted: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i="1">
                        <a:latin typeface="Cambria Math" panose="02040503050406030204" pitchFamily="18" charset="0"/>
                      </a:rPr>
                      <m:t>𝑎</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e>
                    </m:d>
                  </m:oMath>
                </a14:m>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e>
                        </m:d>
                      </m:e>
                    </m:func>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e>
                                </m:d>
                              </m:e>
                            </m:func>
                          </m:e>
                        </m:d>
                      </m:e>
                    </m:func>
                  </m:oMath>
                </a14:m>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e>
                        </m:d>
                      </m:e>
                    </m:func>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min</m:t>
                        </m:r>
                      </m:fName>
                      <m:e>
                        <m:d>
                          <m:dPr>
                            <m:begChr m:val="["/>
                            <m:endChr m:val="]"/>
                            <m:ctrlPr>
                              <a:rPr lang="en-US" altLang="zh-CN" i="1">
                                <a:latin typeface="Cambria Math" panose="02040503050406030204" pitchFamily="18" charset="0"/>
                              </a:rPr>
                            </m:ctrlPr>
                          </m:dPr>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exp</m:t>
                                </m:r>
                              </m:fName>
                              <m:e>
                                <m:d>
                                  <m:dPr>
                                    <m:ctrlPr>
                                      <a:rPr lang="en-US" altLang="zh-CN" i="1">
                                        <a:latin typeface="Cambria Math" panose="02040503050406030204" pitchFamily="18" charset="0"/>
                                      </a:rPr>
                                    </m:ctrlPr>
                                  </m:dPr>
                                  <m:e>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r>
                                          <a:rPr lang="en-US" altLang="zh-CN" i="1">
                                            <a:latin typeface="Cambria Math" panose="02040503050406030204" pitchFamily="18" charset="0"/>
                                          </a:rPr>
                                          <m:t>𝑞</m:t>
                                        </m:r>
                                        <m:r>
                                          <a:rPr lang="en-US" altLang="zh-CN" i="1">
                                            <a:latin typeface="Cambria Math" panose="02040503050406030204" pitchFamily="18" charset="0"/>
                                          </a:rPr>
                                          <m:t>,</m:t>
                                        </m:r>
                                        <m:r>
                                          <a:rPr lang="en-US" altLang="zh-CN" i="1">
                                            <a:latin typeface="Cambria Math" panose="02040503050406030204" pitchFamily="18" charset="0"/>
                                          </a:rPr>
                                          <m:t>𝑝</m:t>
                                        </m:r>
                                      </m:e>
                                    </m:d>
                                    <m:r>
                                      <a:rPr lang="en-US" altLang="zh-CN" i="1">
                                        <a:latin typeface="Cambria Math" panose="02040503050406030204" pitchFamily="18" charset="0"/>
                                      </a:rPr>
                                      <m:t>+</m:t>
                                    </m:r>
                                    <m:r>
                                      <a:rPr lang="en-US" altLang="zh-CN" i="1">
                                        <a:latin typeface="Cambria Math" panose="02040503050406030204" pitchFamily="18" charset="0"/>
                                      </a:rPr>
                                      <m:t>𝐻</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e>
                                    </m:d>
                                  </m:e>
                                </m:d>
                              </m:e>
                            </m:func>
                            <m:r>
                              <a:rPr lang="en-US" altLang="zh-CN" i="1">
                                <a:latin typeface="Cambria Math" panose="02040503050406030204" pitchFamily="18" charset="0"/>
                              </a:rPr>
                              <m:t>,1</m:t>
                            </m:r>
                          </m:e>
                        </m:d>
                      </m:e>
                    </m:func>
                  </m:oMath>
                </a14:m>
                <a:r>
                  <a:rPr lang="en-US" altLang="zh-CN" i="1" dirty="0" smtClean="0">
                    <a:latin typeface="Cambria Math" panose="02040503050406030204" pitchFamily="18" charset="0"/>
                  </a:rPr>
                  <a:t/>
                </a:r>
                <a:br>
                  <a:rPr lang="en-US" altLang="zh-CN" i="1" dirty="0" smtClean="0">
                    <a:latin typeface="Cambria Math" panose="02040503050406030204" pitchFamily="18" charset="0"/>
                  </a:rPr>
                </a:br>
                <a14:m>
                  <m:oMath xmlns:m="http://schemas.openxmlformats.org/officeDocument/2006/math">
                    <m:r>
                      <a:rPr lang="en-US" altLang="zh-CN" i="1">
                        <a:latin typeface="Cambria Math" panose="02040503050406030204" pitchFamily="18" charset="0"/>
                      </a:rPr>
                      <m:t>=</m:t>
                    </m:r>
                    <m:r>
                      <a:rPr lang="en-US" altLang="zh-CN" i="1">
                        <a:latin typeface="Cambria Math" panose="02040503050406030204" pitchFamily="18" charset="0"/>
                      </a:rPr>
                      <m:t>𝑃</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𝑞</m:t>
                            </m:r>
                          </m:e>
                          <m:sup>
                            <m:r>
                              <a:rPr lang="en-US" altLang="zh-CN" i="1">
                                <a:latin typeface="Cambria Math" panose="02040503050406030204" pitchFamily="18" charset="0"/>
                              </a:rPr>
                              <m:t>∗</m:t>
                            </m:r>
                          </m:sup>
                        </m:sSup>
                        <m:r>
                          <a:rPr lang="en-US" altLang="zh-CN" i="1">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𝑎</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87524" y="1196752"/>
                <a:ext cx="8604956" cy="5328592"/>
              </a:xfrm>
              <a:blipFill rotWithShape="0">
                <a:blip r:embed="rId2"/>
                <a:stretch>
                  <a:fillRect l="-1062" t="-1716" r="-1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87334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915" y="2204864"/>
            <a:ext cx="8378213" cy="2849732"/>
          </a:xfrm>
          <a:prstGeom prst="rect">
            <a:avLst/>
          </a:prstGeom>
        </p:spPr>
      </p:pic>
      <p:pic>
        <p:nvPicPr>
          <p:cNvPr id="4" name="图片 3" descr="屏幕剪辑"/>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2" y="1640568"/>
            <a:ext cx="6484720" cy="708312"/>
          </a:xfrm>
          <a:prstGeom prst="rect">
            <a:avLst/>
          </a:prstGeom>
        </p:spPr>
      </p:pic>
      <p:sp>
        <p:nvSpPr>
          <p:cNvPr id="2"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46624" y="980728"/>
                <a:ext cx="8686800" cy="5688632"/>
              </a:xfrm>
            </p:spPr>
            <p:txBody>
              <a:bodyPr>
                <a:normAutofit fontScale="77500" lnSpcReduction="20000"/>
              </a:bodyPr>
              <a:lstStyle/>
              <a:p>
                <a:r>
                  <a:rPr lang="en-US" altLang="zh-CN" dirty="0" smtClean="0"/>
                  <a:t>Trajectories for a 2-d problem</a:t>
                </a:r>
              </a:p>
              <a:p>
                <a:pPr lvl="1"/>
                <a:r>
                  <a:rPr lang="en-US" altLang="zh-CN" dirty="0" smtClean="0"/>
                  <a:t>Sampling from a bivariate Gaussian with zero mean</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457200" lvl="1" indent="0">
                  <a:buNone/>
                </a:pPr>
                <a:endParaRPr lang="en-US" altLang="zh-CN" dirty="0" smtClean="0"/>
              </a:p>
              <a:p>
                <a:pPr marL="457200" lvl="1" indent="0">
                  <a:buNone/>
                </a:pPr>
                <a:endParaRPr lang="en-US" altLang="zh-CN" dirty="0" smtClean="0"/>
              </a:p>
              <a:p>
                <a:pPr lvl="1"/>
                <a:r>
                  <a:rPr lang="en-US" altLang="zh-CN" dirty="0" smtClean="0"/>
                  <a:t>Trajectory different from RW, along the valley</a:t>
                </a:r>
                <a:endParaRPr lang="en-US" altLang="zh-CN" dirty="0"/>
              </a:p>
              <a:p>
                <a:pPr lvl="1"/>
                <a14:m>
                  <m:oMath xmlns:m="http://schemas.openxmlformats.org/officeDocument/2006/math">
                    <m:r>
                      <a:rPr lang="en-US" altLang="zh-CN" b="0" i="1" smtClean="0">
                        <a:latin typeface="Cambria Math" panose="02040503050406030204" pitchFamily="18" charset="0"/>
                      </a:rPr>
                      <m:t>𝜀</m:t>
                    </m:r>
                  </m:oMath>
                </a14:m>
                <a:r>
                  <a:rPr lang="en-US" altLang="zh-CN" dirty="0" smtClean="0"/>
                  <a:t> affects the oscillation of the Hamiltonian: larger values may cause instability; smaller values may keep the oscillation bounded for arbitrarily large </a:t>
                </a:r>
                <a14:m>
                  <m:oMath xmlns:m="http://schemas.openxmlformats.org/officeDocument/2006/math">
                    <m:r>
                      <a:rPr lang="en-US" altLang="zh-CN" b="0" i="1" smtClean="0">
                        <a:latin typeface="Cambria Math" panose="02040503050406030204" pitchFamily="18" charset="0"/>
                      </a:rPr>
                      <m:t>𝐿</m:t>
                    </m:r>
                  </m:oMath>
                </a14:m>
                <a:endParaRPr lang="en-US" altLang="zh-CN" dirty="0" smtClean="0"/>
              </a:p>
              <a:p>
                <a:pPr marL="914400" lvl="2"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46624" y="980728"/>
                <a:ext cx="8686800" cy="5688632"/>
              </a:xfrm>
              <a:blipFill rotWithShape="0">
                <a:blip r:embed="rId5"/>
                <a:stretch>
                  <a:fillRect l="-982" t="-20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2258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7202474" cy="3620005"/>
          </a:xfrm>
          <a:prstGeom prst="rect">
            <a:avLst/>
          </a:prstGeom>
        </p:spPr>
      </p:pic>
      <p:sp>
        <p:nvSpPr>
          <p:cNvPr id="3" name="内容占位符 2"/>
          <p:cNvSpPr>
            <a:spLocks noGrp="1"/>
          </p:cNvSpPr>
          <p:nvPr>
            <p:ph idx="1"/>
          </p:nvPr>
        </p:nvSpPr>
        <p:spPr>
          <a:xfrm>
            <a:off x="457200" y="908720"/>
            <a:ext cx="8229600" cy="5688632"/>
          </a:xfrm>
        </p:spPr>
        <p:txBody>
          <a:bodyPr>
            <a:normAutofit fontScale="92500" lnSpcReduction="20000"/>
          </a:bodyPr>
          <a:lstStyle/>
          <a:p>
            <a:r>
              <a:rPr lang="en-US" altLang="zh-CN" dirty="0" smtClean="0"/>
              <a:t>Sample from a 2-d distribution</a:t>
            </a:r>
          </a:p>
          <a:p>
            <a:pPr lvl="1"/>
            <a:r>
              <a:rPr lang="en-US" altLang="zh-CN" dirty="0" smtClean="0"/>
              <a:t>20 iterates each with 20 updates</a:t>
            </a:r>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marL="514350" lvl="1" indent="0">
              <a:buNone/>
            </a:pPr>
            <a:endParaRPr lang="en-US" altLang="zh-CN" dirty="0" smtClean="0"/>
          </a:p>
          <a:p>
            <a:pPr marL="514350" lvl="1" indent="0">
              <a:buNone/>
            </a:pPr>
            <a:endParaRPr lang="en-US" altLang="zh-CN" dirty="0"/>
          </a:p>
          <a:p>
            <a:pPr marL="514350" lvl="1" indent="0">
              <a:buNone/>
            </a:pPr>
            <a:r>
              <a:rPr lang="en-US" altLang="zh-CN" dirty="0" smtClean="0"/>
              <a:t>Rejection rate: 0.37 vs. 0.09 (parameter </a:t>
            </a:r>
            <a:r>
              <a:rPr lang="en-US" altLang="zh-CN" dirty="0" err="1" smtClean="0"/>
              <a:t>s.t.</a:t>
            </a:r>
            <a:r>
              <a:rPr lang="en-US" altLang="zh-CN" dirty="0" smtClean="0"/>
              <a:t> comparable change in state for every iteration)</a:t>
            </a:r>
          </a:p>
          <a:p>
            <a:pPr lvl="2"/>
            <a:endParaRPr lang="zh-CN" altLang="en-US" dirty="0"/>
          </a:p>
        </p:txBody>
      </p:sp>
      <p:sp>
        <p:nvSpPr>
          <p:cNvPr id="5"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p:spTree>
    <p:extLst>
      <p:ext uri="{BB962C8B-B14F-4D97-AF65-F5344CB8AC3E}">
        <p14:creationId xmlns:p14="http://schemas.microsoft.com/office/powerpoint/2010/main" val="2910108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99" y="2062260"/>
            <a:ext cx="7824517" cy="3827229"/>
          </a:xfrm>
          <a:prstGeom prst="rect">
            <a:avLst/>
          </a:prstGeom>
        </p:spPr>
      </p:pic>
      <p:sp>
        <p:nvSpPr>
          <p:cNvPr id="3" name="内容占位符 2"/>
          <p:cNvSpPr>
            <a:spLocks noGrp="1"/>
          </p:cNvSpPr>
          <p:nvPr>
            <p:ph idx="1"/>
          </p:nvPr>
        </p:nvSpPr>
        <p:spPr>
          <a:xfrm>
            <a:off x="457200" y="919261"/>
            <a:ext cx="8229600" cy="5678091"/>
          </a:xfrm>
        </p:spPr>
        <p:txBody>
          <a:bodyPr/>
          <a:lstStyle/>
          <a:p>
            <a:r>
              <a:rPr lang="en-US" altLang="zh-CN" dirty="0" smtClean="0"/>
              <a:t>Sample </a:t>
            </a:r>
            <a:r>
              <a:rPr lang="en-US" altLang="zh-CN" dirty="0"/>
              <a:t>from a 2-d distribution</a:t>
            </a:r>
          </a:p>
          <a:p>
            <a:pPr lvl="1"/>
            <a:r>
              <a:rPr lang="en-US" altLang="zh-CN" dirty="0" smtClean="0"/>
              <a:t>200 trajectories of the first coordinate</a:t>
            </a:r>
          </a:p>
        </p:txBody>
      </p:sp>
      <p:sp>
        <p:nvSpPr>
          <p:cNvPr id="4"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p:spTree>
    <p:extLst>
      <p:ext uri="{BB962C8B-B14F-4D97-AF65-F5344CB8AC3E}">
        <p14:creationId xmlns:p14="http://schemas.microsoft.com/office/powerpoint/2010/main" val="702666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251520" y="1052736"/>
                <a:ext cx="8435280" cy="5328592"/>
              </a:xfrm>
            </p:spPr>
            <p:txBody>
              <a:bodyPr>
                <a:normAutofit/>
              </a:bodyPr>
              <a:lstStyle/>
              <a:p>
                <a:r>
                  <a:rPr lang="en-US" altLang="zh-CN" dirty="0"/>
                  <a:t>Sample from a 2-d </a:t>
                </a:r>
                <a:r>
                  <a:rPr lang="en-US" altLang="zh-CN" dirty="0" smtClean="0"/>
                  <a:t>distribution</a:t>
                </a:r>
              </a:p>
              <a:p>
                <a:pPr lvl="1"/>
                <a:r>
                  <a:rPr lang="en-US" altLang="zh-CN" dirty="0" smtClean="0"/>
                  <a:t>The benefits of avoiding random walk</a:t>
                </a:r>
              </a:p>
              <a:p>
                <a:pPr lvl="2"/>
                <a:r>
                  <a:rPr lang="en-US" altLang="zh-CN" dirty="0" smtClean="0"/>
                  <a:t>Both the proposal </a:t>
                </a:r>
                <a:r>
                  <a:rPr lang="en-US" altLang="zh-CN" dirty="0" err="1" smtClean="0"/>
                  <a:t>sd</a:t>
                </a:r>
                <a:r>
                  <a:rPr lang="en-US" altLang="zh-CN" dirty="0" smtClean="0"/>
                  <a:t> of RW Metropolis and </a:t>
                </a:r>
                <a14:m>
                  <m:oMath xmlns:m="http://schemas.openxmlformats.org/officeDocument/2006/math">
                    <m:r>
                      <a:rPr lang="en-US" altLang="zh-CN" b="0" i="1" smtClean="0">
                        <a:latin typeface="Cambria Math" panose="02040503050406030204" pitchFamily="18" charset="0"/>
                      </a:rPr>
                      <m:t>𝜀</m:t>
                    </m:r>
                  </m:oMath>
                </a14:m>
                <a:r>
                  <a:rPr lang="en-US" altLang="zh-CN" dirty="0" smtClean="0"/>
                  <a:t> of HMC are required to be less than the </a:t>
                </a:r>
                <a:r>
                  <a:rPr lang="en-US" altLang="zh-CN" dirty="0" err="1" smtClean="0"/>
                  <a:t>sd</a:t>
                </a:r>
                <a:r>
                  <a:rPr lang="en-US" altLang="zh-CN" dirty="0" smtClean="0"/>
                  <a:t> in the most constrained direction;</a:t>
                </a:r>
              </a:p>
              <a:p>
                <a:pPr lvl="2"/>
                <a:r>
                  <a:rPr lang="en-US" altLang="zh-CN" dirty="0" smtClean="0"/>
                  <a:t>The </a:t>
                </a:r>
                <a:r>
                  <a:rPr lang="en-US" altLang="zh-CN" dirty="0" err="1" smtClean="0"/>
                  <a:t>sd</a:t>
                </a:r>
                <a:r>
                  <a:rPr lang="en-US" altLang="zh-CN" dirty="0" smtClean="0"/>
                  <a:t> of the amount moved is </a:t>
                </a:r>
                <a14:m>
                  <m:oMath xmlns:m="http://schemas.openxmlformats.org/officeDocument/2006/math">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oMath>
                </a14:m>
                <a:r>
                  <a:rPr lang="en-US" altLang="zh-CN" dirty="0" smtClean="0"/>
                  <a:t> for RW Metropolis, and </a:t>
                </a:r>
                <a14:m>
                  <m:oMath xmlns:m="http://schemas.openxmlformats.org/officeDocument/2006/math">
                    <m:r>
                      <a:rPr lang="en-US" altLang="zh-CN" b="0" i="1" smtClean="0">
                        <a:latin typeface="Cambria Math" panose="02040503050406030204" pitchFamily="18" charset="0"/>
                      </a:rPr>
                      <m:t>𝑛</m:t>
                    </m:r>
                  </m:oMath>
                </a14:m>
                <a:r>
                  <a:rPr lang="en-US" altLang="zh-CN" dirty="0" smtClean="0"/>
                  <a:t> for HMC, since HMC can move consistently in one direction.</a:t>
                </a:r>
              </a:p>
              <a:p>
                <a:pPr lvl="2"/>
                <a:r>
                  <a:rPr lang="en-US" altLang="zh-CN" dirty="0" smtClean="0"/>
                  <a:t>Larger </a:t>
                </a:r>
                <a:r>
                  <a:rPr lang="en-US" altLang="zh-CN" dirty="0" err="1" smtClean="0"/>
                  <a:t>sd</a:t>
                </a:r>
                <a:r>
                  <a:rPr lang="en-US" altLang="zh-CN" dirty="0" smtClean="0"/>
                  <a:t> implies less autocorrelation, thus more efficient.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251520" y="1052736"/>
                <a:ext cx="8435280" cy="5328592"/>
              </a:xfrm>
              <a:blipFill rotWithShape="0">
                <a:blip r:embed="rId2"/>
                <a:stretch>
                  <a:fillRect l="-1662" t="-1487" r="-1734"/>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p:spTree>
    <p:extLst>
      <p:ext uri="{BB962C8B-B14F-4D97-AF65-F5344CB8AC3E}">
        <p14:creationId xmlns:p14="http://schemas.microsoft.com/office/powerpoint/2010/main" val="2246639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13184" y="1052736"/>
                <a:ext cx="8435280" cy="5472608"/>
              </a:xfrm>
            </p:spPr>
            <p:txBody>
              <a:bodyPr>
                <a:normAutofit fontScale="92500" lnSpcReduction="10000"/>
              </a:bodyPr>
              <a:lstStyle/>
              <a:p>
                <a:r>
                  <a:rPr lang="en-US" altLang="zh-CN" dirty="0" smtClean="0"/>
                  <a:t>Sampling from a 100-d distribution</a:t>
                </a:r>
              </a:p>
              <a:p>
                <a:pPr lvl="1"/>
                <a:r>
                  <a:rPr lang="en-US" altLang="zh-CN" dirty="0" smtClean="0"/>
                  <a:t>100-d multivariate Gaussian where </a:t>
                </a:r>
                <a14:m>
                  <m:oMath xmlns:m="http://schemas.openxmlformats.org/officeDocument/2006/math">
                    <m:r>
                      <m:rPr>
                        <m:sty m:val="p"/>
                      </m:rPr>
                      <a:rPr lang="en-US" altLang="zh-CN" b="0" i="0" smtClean="0">
                        <a:latin typeface="Cambria Math" panose="02040503050406030204" pitchFamily="18" charset="0"/>
                      </a:rPr>
                      <m:t>Σ</m:t>
                    </m:r>
                    <m:r>
                      <a:rPr lang="en-US" altLang="zh-CN" b="0" i="1" smtClean="0">
                        <a:latin typeface="Cambria Math" panose="02040503050406030204" pitchFamily="18" charset="0"/>
                      </a:rPr>
                      <m:t>=</m:t>
                    </m:r>
                    <m:r>
                      <m:rPr>
                        <m:sty m:val="p"/>
                      </m:rPr>
                      <a:rPr lang="en-US" altLang="zh-CN" b="0" i="1" smtClean="0">
                        <a:latin typeface="Cambria Math" panose="02040503050406030204" pitchFamily="18" charset="0"/>
                      </a:rPr>
                      <m:t>diag</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0.01</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0.02</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0.99</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1.00</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oMath>
                </a14:m>
                <a:endParaRPr lang="en-US" altLang="zh-CN" dirty="0" smtClean="0"/>
              </a:p>
              <a:p>
                <a:pPr lvl="1"/>
                <a:r>
                  <a:rPr lang="en-US" altLang="zh-CN" dirty="0" smtClean="0"/>
                  <a:t>Use HMC: </a:t>
                </a:r>
              </a:p>
              <a:p>
                <a:pPr lvl="2"/>
                <a14:m>
                  <m:oMath xmlns:m="http://schemas.openxmlformats.org/officeDocument/2006/math">
                    <m:r>
                      <a:rPr lang="en-US" altLang="zh-CN" b="0" i="1" smtClean="0">
                        <a:latin typeface="Cambria Math" panose="02040503050406030204" pitchFamily="18" charset="0"/>
                      </a:rPr>
                      <m:t>𝜀</m:t>
                    </m:r>
                  </m:oMath>
                </a14:m>
                <a:r>
                  <a:rPr lang="zh-CN" altLang="en-US" dirty="0" smtClean="0"/>
                  <a:t> </a:t>
                </a:r>
                <a:r>
                  <a:rPr lang="en-US" altLang="zh-CN" dirty="0" smtClean="0"/>
                  <a:t>should on the order of the least </a:t>
                </a:r>
                <a:r>
                  <a:rPr lang="en-US" altLang="zh-CN" dirty="0" err="1" smtClean="0"/>
                  <a:t>sd</a:t>
                </a:r>
                <a:r>
                  <a:rPr lang="en-US" altLang="zh-CN" dirty="0"/>
                  <a:t> </a:t>
                </a:r>
                <a:r>
                  <a:rPr lang="en-US" altLang="zh-CN" dirty="0" smtClean="0"/>
                  <a:t>to ensure stability of the Hamiltonian</a:t>
                </a:r>
              </a:p>
              <a:p>
                <a:pPr lvl="2"/>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𝑇</m:t>
                        </m:r>
                      </m:sup>
                    </m:sSup>
                    <m:r>
                      <a:rPr lang="en-US" altLang="zh-CN" b="0" i="1" smtClean="0">
                        <a:latin typeface="Cambria Math" panose="02040503050406030204" pitchFamily="18" charset="0"/>
                      </a:rPr>
                      <m:t>𝑝</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𝑞</m:t>
                        </m:r>
                      </m:e>
                      <m:sup>
                        <m:r>
                          <a:rPr lang="en-US" altLang="zh-CN" b="0" i="1" smtClean="0">
                            <a:latin typeface="Cambria Math" panose="02040503050406030204" pitchFamily="18" charset="0"/>
                          </a:rPr>
                          <m:t>𝑇</m:t>
                        </m:r>
                      </m:sup>
                    </m:sSup>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Σ</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𝑞</m:t>
                    </m:r>
                  </m:oMath>
                </a14:m>
                <a:r>
                  <a:rPr lang="en-US" altLang="zh-CN" dirty="0" smtClean="0"/>
                  <a:t>, the solution from the Hamiltonian’s equation 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sin</m:t>
                        </m:r>
                      </m:fName>
                      <m:e>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m:t>
                                </m:r>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sub>
                                    </m:sSub>
                                  </m:e>
                                </m:rad>
                              </m:den>
                            </m:f>
                            <m:r>
                              <a:rPr lang="en-US" altLang="zh-CN" b="0" i="1" smtClean="0">
                                <a:latin typeface="Cambria Math" panose="02040503050406030204" pitchFamily="18" charset="0"/>
                              </a:rPr>
                              <m:t>+</m:t>
                            </m:r>
                            <m:r>
                              <a:rPr lang="en-US" altLang="zh-CN" b="0" i="1" smtClean="0">
                                <a:latin typeface="Cambria Math" panose="02040503050406030204" pitchFamily="18" charset="0"/>
                              </a:rPr>
                              <m:t>𝜙</m:t>
                            </m:r>
                          </m:e>
                        </m:d>
                      </m:e>
                    </m:func>
                  </m:oMath>
                </a14:m>
                <a:r>
                  <a:rPr lang="en-US" altLang="zh-CN" dirty="0" smtClean="0"/>
                  <a:t>. If we choose </a:t>
                </a:r>
                <a14:m>
                  <m:oMath xmlns:m="http://schemas.openxmlformats.org/officeDocument/2006/math">
                    <m:r>
                      <a:rPr lang="en-US" altLang="zh-CN" b="0" i="1" smtClean="0">
                        <a:latin typeface="Cambria Math" panose="02040503050406030204" pitchFamily="18" charset="0"/>
                      </a:rPr>
                      <m:t>𝜀</m:t>
                    </m:r>
                    <m:r>
                      <a:rPr lang="en-US" altLang="zh-CN" b="0" i="1" smtClean="0">
                        <a:latin typeface="Cambria Math" panose="02040503050406030204" pitchFamily="18" charset="0"/>
                      </a:rPr>
                      <m:t>=0.013,</m:t>
                    </m:r>
                    <m:r>
                      <a:rPr lang="en-US" altLang="zh-CN" b="0" i="1" smtClean="0">
                        <a:latin typeface="Cambria Math" panose="02040503050406030204" pitchFamily="18" charset="0"/>
                      </a:rPr>
                      <m:t>𝐿</m:t>
                    </m:r>
                    <m:r>
                      <a:rPr lang="en-US" altLang="zh-CN" b="0" i="1" smtClean="0">
                        <a:latin typeface="Cambria Math" panose="02040503050406030204" pitchFamily="18" charset="0"/>
                      </a:rPr>
                      <m:t>=150</m:t>
                    </m:r>
                  </m:oMath>
                </a14:m>
                <a:r>
                  <a:rPr lang="en-US" altLang="zh-CN" dirty="0" smtClean="0"/>
                  <a:t>, when </a:t>
                </a:r>
                <a14:m>
                  <m:oMath xmlns:m="http://schemas.openxmlformats.org/officeDocument/2006/math">
                    <m:rad>
                      <m:radPr>
                        <m:degHide m:val="on"/>
                        <m:ctrlPr>
                          <a:rPr lang="en-US" altLang="zh-CN" b="0" i="1" smtClean="0">
                            <a:latin typeface="Cambria Math" panose="02040503050406030204" pitchFamily="18" charset="0"/>
                          </a:rPr>
                        </m:ctrlPr>
                      </m:radPr>
                      <m:deg/>
                      <m:e>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Σ</m:t>
                            </m:r>
                          </m:e>
                          <m:sub>
                            <m:r>
                              <a:rPr lang="en-US" altLang="zh-CN" i="1">
                                <a:latin typeface="Cambria Math" panose="02040503050406030204" pitchFamily="18" charset="0"/>
                              </a:rPr>
                              <m:t>31</m:t>
                            </m:r>
                          </m:sub>
                        </m:sSub>
                      </m:e>
                    </m:rad>
                    <m:r>
                      <a:rPr lang="en-US" altLang="zh-CN" b="0" i="1" smtClean="0">
                        <a:latin typeface="Cambria Math" panose="02040503050406030204" pitchFamily="18" charset="0"/>
                      </a:rPr>
                      <m:t>=0.31</m:t>
                    </m:r>
                  </m:oMath>
                </a14:m>
                <a:r>
                  <a:rPr lang="zh-CN" altLang="en-US" dirty="0" smtClean="0"/>
                  <a:t> </a:t>
                </a:r>
                <a:r>
                  <a:rPr lang="en-US" altLang="zh-CN" dirty="0" smtClean="0"/>
                  <a:t>or </a:t>
                </a:r>
                <a14:m>
                  <m:oMath xmlns:m="http://schemas.openxmlformats.org/officeDocument/2006/math">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62</m:t>
                            </m:r>
                          </m:sub>
                        </m:sSub>
                      </m:e>
                    </m:rad>
                    <m:r>
                      <a:rPr lang="en-US" altLang="zh-CN" b="0" i="1" smtClean="0">
                        <a:latin typeface="Cambria Math" panose="02040503050406030204" pitchFamily="18" charset="0"/>
                      </a:rPr>
                      <m:t>=0.62</m:t>
                    </m:r>
                  </m:oMath>
                </a14:m>
                <a:r>
                  <a:rPr lang="en-US" altLang="zh-CN" dirty="0" smtClean="0"/>
                  <a:t>, we have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𝜀</m:t>
                        </m:r>
                        <m:r>
                          <a:rPr lang="en-US" altLang="zh-CN" b="0" i="1" smtClean="0">
                            <a:latin typeface="Cambria Math" panose="02040503050406030204" pitchFamily="18" charset="0"/>
                          </a:rPr>
                          <m:t>𝐿</m:t>
                        </m:r>
                      </m:num>
                      <m:den>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Σ</m:t>
                                </m:r>
                              </m:e>
                              <m:sub>
                                <m:r>
                                  <a:rPr lang="en-US" altLang="zh-CN" b="0" i="1" smtClean="0">
                                    <a:latin typeface="Cambria Math" panose="02040503050406030204" pitchFamily="18" charset="0"/>
                                  </a:rPr>
                                  <m:t>𝑖</m:t>
                                </m:r>
                              </m:sub>
                            </m:sSub>
                          </m:e>
                        </m:rad>
                      </m:den>
                    </m:f>
                    <m:r>
                      <a:rPr lang="en-US" altLang="zh-CN" b="0" i="1" smtClean="0">
                        <a:latin typeface="Cambria Math" panose="02040503050406030204" pitchFamily="18" charset="0"/>
                      </a:rPr>
                      <m:t>=6.29≈2</m:t>
                    </m:r>
                    <m:r>
                      <a:rPr lang="en-US" altLang="zh-CN" b="0" i="1" smtClean="0">
                        <a:latin typeface="Cambria Math" panose="02040503050406030204" pitchFamily="18" charset="0"/>
                      </a:rPr>
                      <m:t>𝜋</m:t>
                    </m:r>
                  </m:oMath>
                </a14:m>
                <a:r>
                  <a:rPr lang="zh-CN" altLang="en-US" dirty="0" smtClean="0"/>
                  <a:t> </a:t>
                </a:r>
                <a:r>
                  <a:rPr lang="en-US" altLang="zh-CN" dirty="0" smtClean="0"/>
                  <a:t>or </a:t>
                </a:r>
                <a14:m>
                  <m:oMath xmlns:m="http://schemas.openxmlformats.org/officeDocument/2006/math">
                    <m:r>
                      <a:rPr lang="en-US" altLang="zh-CN" b="0" i="1" smtClean="0">
                        <a:latin typeface="Cambria Math" panose="02040503050406030204" pitchFamily="18" charset="0"/>
                      </a:rPr>
                      <m:t>3.14≈</m:t>
                    </m:r>
                    <m:r>
                      <a:rPr lang="en-US" altLang="zh-CN" b="0" i="1" smtClean="0">
                        <a:latin typeface="Cambria Math" panose="02040503050406030204" pitchFamily="18" charset="0"/>
                      </a:rPr>
                      <m:t>𝜋</m:t>
                    </m:r>
                  </m:oMath>
                </a14:m>
                <a:r>
                  <a:rPr lang="en-US" altLang="zh-CN" dirty="0" smtClean="0"/>
                  <a:t>, which would break ergodicity.</a:t>
                </a:r>
              </a:p>
              <a:p>
                <a:pPr lvl="2"/>
                <a:r>
                  <a:rPr lang="en-US" altLang="zh-CN" dirty="0" smtClean="0"/>
                  <a:t>So we can choose </a:t>
                </a:r>
                <a14:m>
                  <m:oMath xmlns:m="http://schemas.openxmlformats.org/officeDocument/2006/math">
                    <m:r>
                      <a:rPr lang="en-US" altLang="zh-CN" b="0" i="1" smtClean="0">
                        <a:latin typeface="Cambria Math" panose="02040503050406030204" pitchFamily="18" charset="0"/>
                      </a:rPr>
                      <m:t>𝜀</m:t>
                    </m:r>
                  </m:oMath>
                </a14:m>
                <a:r>
                  <a:rPr lang="en-US" altLang="zh-CN" dirty="0" smtClean="0"/>
                  <a:t> randomly from </a:t>
                </a:r>
                <a14:m>
                  <m:oMath xmlns:m="http://schemas.openxmlformats.org/officeDocument/2006/math">
                    <m:r>
                      <a:rPr lang="en-US" altLang="zh-CN" b="0" i="1" smtClean="0">
                        <a:latin typeface="Cambria Math" panose="02040503050406030204" pitchFamily="18" charset="0"/>
                      </a:rPr>
                      <m:t>0.013±20%</m:t>
                    </m:r>
                  </m:oMath>
                </a14:m>
                <a:r>
                  <a:rPr lang="zh-CN" altLang="en-US" dirty="0" smtClean="0"/>
                  <a:t> </a:t>
                </a:r>
                <a:r>
                  <a:rPr lang="en-US" altLang="zh-CN" dirty="0" smtClean="0"/>
                  <a:t>uniformly.</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13184" y="1052736"/>
                <a:ext cx="8435280" cy="5472608"/>
              </a:xfrm>
              <a:blipFill rotWithShape="0">
                <a:blip r:embed="rId2"/>
                <a:stretch>
                  <a:fillRect l="-1445" t="-2230"/>
                </a:stretch>
              </a:blipFill>
            </p:spPr>
            <p:txBody>
              <a:bodyPr/>
              <a:lstStyle/>
              <a:p>
                <a:r>
                  <a:rPr lang="zh-CN" altLang="en-US">
                    <a:noFill/>
                  </a:rPr>
                  <a:t> </a:t>
                </a:r>
              </a:p>
            </p:txBody>
          </p:sp>
        </mc:Fallback>
      </mc:AlternateContent>
      <p:sp>
        <p:nvSpPr>
          <p:cNvPr id="4"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p:spTree>
    <p:extLst>
      <p:ext uri="{BB962C8B-B14F-4D97-AF65-F5344CB8AC3E}">
        <p14:creationId xmlns:p14="http://schemas.microsoft.com/office/powerpoint/2010/main" val="1967102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616624"/>
          </a:xfrm>
        </p:spPr>
        <p:txBody>
          <a:bodyPr/>
          <a:lstStyle/>
          <a:p>
            <a:r>
              <a:rPr lang="en-US" altLang="zh-CN" dirty="0" smtClean="0"/>
              <a:t>Sampling </a:t>
            </a:r>
            <a:r>
              <a:rPr lang="en-US" altLang="zh-CN" dirty="0"/>
              <a:t>from a 100-d distribution</a:t>
            </a:r>
          </a:p>
          <a:p>
            <a:pPr lvl="1"/>
            <a:endParaRPr lang="zh-CN" altLang="en-US" dirty="0"/>
          </a:p>
        </p:txBody>
      </p:sp>
      <p:sp>
        <p:nvSpPr>
          <p:cNvPr id="4" name="标题 1"/>
          <p:cNvSpPr>
            <a:spLocks noGrp="1"/>
          </p:cNvSpPr>
          <p:nvPr>
            <p:ph type="title"/>
          </p:nvPr>
        </p:nvSpPr>
        <p:spPr>
          <a:xfrm>
            <a:off x="457200" y="116632"/>
            <a:ext cx="8229600" cy="1143000"/>
          </a:xfrm>
        </p:spPr>
        <p:txBody>
          <a:bodyPr>
            <a:normAutofit fontScale="90000"/>
          </a:bodyPr>
          <a:lstStyle/>
          <a:p>
            <a:r>
              <a:rPr lang="en-US" altLang="zh-CN" dirty="0"/>
              <a:t>Illustrations of HMC and its benefits</a:t>
            </a:r>
          </a:p>
        </p:txBody>
      </p:sp>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4" y="1844824"/>
            <a:ext cx="7353305" cy="3888432"/>
          </a:xfrm>
          <a:prstGeom prst="rect">
            <a:avLst/>
          </a:prstGeom>
        </p:spPr>
      </p:pic>
    </p:spTree>
    <p:extLst>
      <p:ext uri="{BB962C8B-B14F-4D97-AF65-F5344CB8AC3E}">
        <p14:creationId xmlns:p14="http://schemas.microsoft.com/office/powerpoint/2010/main" val="2045645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13538" y="836712"/>
            <a:ext cx="6928284" cy="1642194"/>
          </a:xfrm>
        </p:spPr>
        <p:txBody>
          <a:bodyPr>
            <a:normAutofit fontScale="90000"/>
          </a:bodyPr>
          <a:lstStyle/>
          <a:p>
            <a:r>
              <a:rPr lang="en-US" altLang="zh-CN" dirty="0" smtClean="0"/>
              <a:t>Introduction to Hamiltonian Monte Carlo</a:t>
            </a:r>
            <a:br>
              <a:rPr lang="en-US" altLang="zh-CN" dirty="0" smtClean="0"/>
            </a:br>
            <a:r>
              <a:rPr lang="en-US" altLang="zh-CN" sz="4000" dirty="0" smtClean="0"/>
              <a:t>(Ref: Neal, 2011)</a:t>
            </a:r>
            <a:endParaRPr lang="zh-CN" altLang="en-US" sz="4000" dirty="0"/>
          </a:p>
        </p:txBody>
      </p:sp>
      <p:sp>
        <p:nvSpPr>
          <p:cNvPr id="3" name="内容占位符 2"/>
          <p:cNvSpPr>
            <a:spLocks noGrp="1"/>
          </p:cNvSpPr>
          <p:nvPr>
            <p:ph idx="1"/>
          </p:nvPr>
        </p:nvSpPr>
        <p:spPr>
          <a:xfrm>
            <a:off x="662880" y="2478906"/>
            <a:ext cx="8229600" cy="3744416"/>
          </a:xfrm>
        </p:spPr>
        <p:txBody>
          <a:bodyPr/>
          <a:lstStyle/>
          <a:p>
            <a:r>
              <a:rPr lang="en-US" altLang="zh-CN" dirty="0" smtClean="0"/>
              <a:t>History</a:t>
            </a:r>
          </a:p>
          <a:p>
            <a:r>
              <a:rPr lang="en-US" altLang="zh-CN" dirty="0" smtClean="0"/>
              <a:t>Overview</a:t>
            </a:r>
          </a:p>
          <a:p>
            <a:r>
              <a:rPr lang="en-US" altLang="zh-CN" dirty="0"/>
              <a:t>Hamiltonian </a:t>
            </a:r>
            <a:r>
              <a:rPr lang="en-US" altLang="zh-CN" dirty="0" smtClean="0"/>
              <a:t>Dynamics</a:t>
            </a:r>
          </a:p>
          <a:p>
            <a:r>
              <a:rPr lang="en-US" altLang="zh-CN" dirty="0"/>
              <a:t>MCMC from Hamiltonian </a:t>
            </a:r>
            <a:r>
              <a:rPr lang="en-US" altLang="zh-CN" dirty="0" smtClean="0"/>
              <a:t>dynamics</a:t>
            </a:r>
          </a:p>
          <a:p>
            <a:r>
              <a:rPr lang="en-US" altLang="zh-CN" dirty="0"/>
              <a:t>Illustrations of HMC and its </a:t>
            </a:r>
            <a:r>
              <a:rPr lang="en-US" altLang="zh-CN" dirty="0" smtClean="0"/>
              <a:t>benefits</a:t>
            </a:r>
          </a:p>
        </p:txBody>
      </p:sp>
    </p:spTree>
    <p:extLst>
      <p:ext uri="{BB962C8B-B14F-4D97-AF65-F5344CB8AC3E}">
        <p14:creationId xmlns:p14="http://schemas.microsoft.com/office/powerpoint/2010/main" val="4211968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1124744"/>
            <a:ext cx="6192688" cy="5517008"/>
          </a:xfrm>
          <a:prstGeom prst="rect">
            <a:avLst/>
          </a:prstGeom>
        </p:spPr>
      </p:pic>
      <p:sp>
        <p:nvSpPr>
          <p:cNvPr id="3" name="内容占位符 2"/>
          <p:cNvSpPr>
            <a:spLocks noGrp="1"/>
          </p:cNvSpPr>
          <p:nvPr>
            <p:ph idx="1"/>
          </p:nvPr>
        </p:nvSpPr>
        <p:spPr>
          <a:xfrm>
            <a:off x="323528" y="764704"/>
            <a:ext cx="8229600" cy="5616624"/>
          </a:xfrm>
        </p:spPr>
        <p:txBody>
          <a:bodyPr>
            <a:normAutofit fontScale="85000" lnSpcReduction="20000"/>
          </a:bodyPr>
          <a:lstStyle/>
          <a:p>
            <a:r>
              <a:rPr lang="en-US" altLang="zh-CN" dirty="0" smtClean="0"/>
              <a:t>Sampling </a:t>
            </a:r>
            <a:r>
              <a:rPr lang="en-US" altLang="zh-CN" dirty="0"/>
              <a:t>from a 100-d </a:t>
            </a:r>
            <a:r>
              <a:rPr lang="en-US" altLang="zh-CN" dirty="0" smtClean="0"/>
              <a:t>distribution</a:t>
            </a:r>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smtClean="0"/>
          </a:p>
          <a:p>
            <a:pPr marL="57150" indent="0">
              <a:buNone/>
            </a:pPr>
            <a:r>
              <a:rPr lang="en-US" altLang="zh-CN" dirty="0"/>
              <a:t> </a:t>
            </a:r>
          </a:p>
          <a:p>
            <a:endParaRPr lang="zh-CN" altLang="en-US" dirty="0"/>
          </a:p>
        </p:txBody>
      </p:sp>
      <p:sp>
        <p:nvSpPr>
          <p:cNvPr id="4" name="标题 1"/>
          <p:cNvSpPr>
            <a:spLocks noGrp="1"/>
          </p:cNvSpPr>
          <p:nvPr>
            <p:ph type="title"/>
          </p:nvPr>
        </p:nvSpPr>
        <p:spPr>
          <a:xfrm>
            <a:off x="457200" y="-99392"/>
            <a:ext cx="8229600" cy="1143000"/>
          </a:xfrm>
        </p:spPr>
        <p:txBody>
          <a:bodyPr>
            <a:normAutofit fontScale="90000"/>
          </a:bodyPr>
          <a:lstStyle/>
          <a:p>
            <a:r>
              <a:rPr lang="en-US" altLang="zh-CN" dirty="0"/>
              <a:t>Illustrations of HMC and its benefits</a:t>
            </a:r>
          </a:p>
        </p:txBody>
      </p:sp>
    </p:spTree>
    <p:extLst>
      <p:ext uri="{BB962C8B-B14F-4D97-AF65-F5344CB8AC3E}">
        <p14:creationId xmlns:p14="http://schemas.microsoft.com/office/powerpoint/2010/main" val="312857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363272" cy="2002234"/>
          </a:xfrm>
        </p:spPr>
        <p:txBody>
          <a:bodyPr>
            <a:normAutofit fontScale="90000"/>
          </a:bodyPr>
          <a:lstStyle/>
          <a:p>
            <a:r>
              <a:rPr lang="en-US" altLang="zh-CN" dirty="0"/>
              <a:t>Riemann manifold </a:t>
            </a:r>
            <a:r>
              <a:rPr lang="en-US" altLang="zh-CN" dirty="0" err="1"/>
              <a:t>Langevin</a:t>
            </a:r>
            <a:r>
              <a:rPr lang="en-US" altLang="zh-CN" dirty="0"/>
              <a:t> and Hamiltonian Monte Carlo methods (</a:t>
            </a:r>
            <a:r>
              <a:rPr lang="en-US" altLang="zh-CN" dirty="0" err="1"/>
              <a:t>Girolami</a:t>
            </a:r>
            <a:r>
              <a:rPr lang="en-US" altLang="zh-CN" dirty="0"/>
              <a:t> &amp; Calderhead, 2011</a:t>
            </a:r>
            <a:r>
              <a:rPr lang="en-US" altLang="zh-CN" dirty="0" smtClean="0"/>
              <a:t>)</a:t>
            </a:r>
            <a:endParaRPr lang="zh-CN" altLang="en-US" dirty="0"/>
          </a:p>
        </p:txBody>
      </p:sp>
      <p:sp>
        <p:nvSpPr>
          <p:cNvPr id="3" name="内容占位符 2"/>
          <p:cNvSpPr>
            <a:spLocks noGrp="1"/>
          </p:cNvSpPr>
          <p:nvPr>
            <p:ph idx="1"/>
          </p:nvPr>
        </p:nvSpPr>
        <p:spPr>
          <a:xfrm>
            <a:off x="457200" y="2348880"/>
            <a:ext cx="8363272" cy="3777283"/>
          </a:xfrm>
        </p:spPr>
        <p:txBody>
          <a:bodyPr/>
          <a:lstStyle/>
          <a:p>
            <a:r>
              <a:rPr lang="en-US" altLang="zh-CN" dirty="0" smtClean="0"/>
              <a:t>Overview</a:t>
            </a:r>
          </a:p>
          <a:p>
            <a:r>
              <a:rPr lang="en-US" altLang="zh-CN" dirty="0" smtClean="0"/>
              <a:t>Riemann manifold</a:t>
            </a:r>
          </a:p>
          <a:p>
            <a:r>
              <a:rPr lang="en-US" altLang="zh-CN" dirty="0" smtClean="0"/>
              <a:t>Derivation of RMHMC</a:t>
            </a:r>
          </a:p>
          <a:p>
            <a:r>
              <a:rPr lang="en-US" altLang="zh-CN" dirty="0"/>
              <a:t>Discrete numerical integrator for </a:t>
            </a:r>
            <a:r>
              <a:rPr lang="en-US" altLang="zh-CN" dirty="0" smtClean="0"/>
              <a:t>RMHMC</a:t>
            </a:r>
          </a:p>
          <a:p>
            <a:r>
              <a:rPr lang="en-US" altLang="zh-CN" dirty="0" smtClean="0"/>
              <a:t>Experimental results</a:t>
            </a:r>
            <a:endParaRPr lang="zh-CN" altLang="en-US" dirty="0"/>
          </a:p>
        </p:txBody>
      </p:sp>
    </p:spTree>
    <p:extLst>
      <p:ext uri="{BB962C8B-B14F-4D97-AF65-F5344CB8AC3E}">
        <p14:creationId xmlns:p14="http://schemas.microsoft.com/office/powerpoint/2010/main" val="2374121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p:sp>
        <p:nvSpPr>
          <p:cNvPr id="3" name="内容占位符 2"/>
          <p:cNvSpPr>
            <a:spLocks noGrp="1"/>
          </p:cNvSpPr>
          <p:nvPr>
            <p:ph idx="1"/>
          </p:nvPr>
        </p:nvSpPr>
        <p:spPr>
          <a:xfrm>
            <a:off x="457200" y="1484784"/>
            <a:ext cx="8229600" cy="4525963"/>
          </a:xfrm>
        </p:spPr>
        <p:txBody>
          <a:bodyPr>
            <a:normAutofit lnSpcReduction="10000"/>
          </a:bodyPr>
          <a:lstStyle/>
          <a:p>
            <a:r>
              <a:rPr lang="en-US" altLang="zh-CN" dirty="0" smtClean="0"/>
              <a:t>Set the mass matrix automatically to be the Fisher information matrix (Fisher-Rao metric tensor) to explore the geometry of the parameter space.</a:t>
            </a:r>
          </a:p>
          <a:p>
            <a:r>
              <a:rPr lang="en-US" altLang="zh-CN" dirty="0" smtClean="0"/>
              <a:t>The Hamiltonian and thus the canonical distribution is no longer separable, so the numerical integrator is updated as the generalized leap frog algorithm, which calls for solving implicit equations with iteration.</a:t>
            </a:r>
          </a:p>
          <a:p>
            <a:endParaRPr lang="zh-CN" altLang="en-US" dirty="0"/>
          </a:p>
        </p:txBody>
      </p:sp>
    </p:spTree>
    <p:extLst>
      <p:ext uri="{BB962C8B-B14F-4D97-AF65-F5344CB8AC3E}">
        <p14:creationId xmlns:p14="http://schemas.microsoft.com/office/powerpoint/2010/main" val="42270522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Riemann Manifold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80728"/>
                <a:ext cx="8435280" cy="5616624"/>
              </a:xfrm>
            </p:spPr>
            <p:txBody>
              <a:bodyPr>
                <a:normAutofit fontScale="85000" lnSpcReduction="20000"/>
              </a:bodyPr>
              <a:lstStyle/>
              <a:p>
                <a14:m>
                  <m:oMath xmlns:m="http://schemas.openxmlformats.org/officeDocument/2006/math">
                    <m:r>
                      <a:rPr lang="en-US" altLang="zh-CN" b="0" i="1" smtClean="0">
                        <a:latin typeface="Cambria Math" panose="02040503050406030204" pitchFamily="18" charset="0"/>
                      </a:rPr>
                      <m:t>𝑋</m:t>
                    </m:r>
                  </m:oMath>
                </a14:m>
                <a:r>
                  <a:rPr lang="en-US" altLang="zh-CN" dirty="0" smtClean="0"/>
                  <a:t> is a non-empty set</a:t>
                </a:r>
              </a:p>
              <a:p>
                <a:r>
                  <a:rPr lang="en-US" altLang="zh-CN" dirty="0" smtClean="0"/>
                  <a:t>Topological space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r>
                          <a:rPr lang="en-US" altLang="zh-CN" b="0" i="1" smtClean="0">
                            <a:latin typeface="Cambria Math" panose="02040503050406030204" pitchFamily="18" charset="0"/>
                          </a:rPr>
                          <m:t>, </m:t>
                        </m:r>
                        <m:r>
                          <a:rPr lang="en-US" altLang="zh-CN" b="0" i="1" smtClean="0">
                            <a:latin typeface="Cambria Math" panose="02040503050406030204" pitchFamily="18" charset="0"/>
                          </a:rPr>
                          <m:t>𝜏</m:t>
                        </m:r>
                      </m:e>
                    </m:d>
                  </m:oMath>
                </a14:m>
                <a:r>
                  <a:rPr lang="en-US" altLang="zh-CN" dirty="0" smtClean="0"/>
                  <a:t>: </a:t>
                </a:r>
                <a14:m>
                  <m:oMath xmlns:m="http://schemas.openxmlformats.org/officeDocument/2006/math">
                    <m:r>
                      <a:rPr lang="en-US" altLang="zh-CN" b="0" i="1" smtClean="0">
                        <a:latin typeface="Cambria Math" panose="02040503050406030204" pitchFamily="18" charset="0"/>
                      </a:rPr>
                      <m:t>𝜏</m:t>
                    </m:r>
                  </m:oMath>
                </a14:m>
                <a:r>
                  <a:rPr lang="zh-CN" altLang="en-US" dirty="0" smtClean="0"/>
                  <a:t> </a:t>
                </a:r>
                <a:r>
                  <a:rPr lang="en-US" altLang="zh-CN" dirty="0" smtClean="0"/>
                  <a:t>is a collection of subsets of </a:t>
                </a:r>
                <a14:m>
                  <m:oMath xmlns:m="http://schemas.openxmlformats.org/officeDocument/2006/math">
                    <m:r>
                      <a:rPr lang="en-US" altLang="zh-CN" b="0" i="1" smtClean="0">
                        <a:latin typeface="Cambria Math" panose="02040503050406030204" pitchFamily="18" charset="0"/>
                      </a:rPr>
                      <m:t>𝑋</m:t>
                    </m:r>
                  </m:oMath>
                </a14:m>
                <a:r>
                  <a:rPr lang="zh-CN" altLang="en-US" dirty="0" smtClean="0"/>
                  <a:t> </a:t>
                </a:r>
                <a:r>
                  <a:rPr lang="en-US" altLang="zh-CN" dirty="0" smtClean="0"/>
                  <a:t>satisfying: 1. </a:t>
                </a:r>
                <a14:m>
                  <m:oMath xmlns:m="http://schemas.openxmlformats.org/officeDocument/2006/math">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𝜏</m:t>
                    </m:r>
                  </m:oMath>
                </a14:m>
                <a:r>
                  <a:rPr lang="en-US" altLang="zh-CN" dirty="0" smtClean="0"/>
                  <a:t>, </a:t>
                </a:r>
                <a14:m>
                  <m:oMath xmlns:m="http://schemas.openxmlformats.org/officeDocument/2006/math">
                    <m:r>
                      <m:rPr>
                        <m:sty m:val="p"/>
                      </m:rPr>
                      <a:rPr lang="en-US" altLang="zh-CN" b="0" i="0" dirty="0" smtClean="0">
                        <a:latin typeface="Cambria Math" panose="02040503050406030204" pitchFamily="18" charset="0"/>
                      </a:rPr>
                      <m:t>Φ</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𝜏</m:t>
                    </m:r>
                  </m:oMath>
                </a14:m>
                <a:r>
                  <a:rPr lang="en-US" altLang="zh-CN" dirty="0" smtClean="0"/>
                  <a:t>; 2. </a:t>
                </a:r>
                <a14:m>
                  <m:oMath xmlns:m="http://schemas.openxmlformats.org/officeDocument/2006/math">
                    <m:r>
                      <a:rPr lang="zh-CN" altLang="en-US" i="1" smtClean="0">
                        <a:latin typeface="Cambria Math" panose="02040503050406030204" pitchFamily="18" charset="0"/>
                      </a:rPr>
                      <m:t>𝜏</m:t>
                    </m:r>
                  </m:oMath>
                </a14:m>
                <a:r>
                  <a:rPr lang="zh-CN" altLang="en-US" dirty="0" smtClean="0"/>
                  <a:t> </a:t>
                </a:r>
                <a:r>
                  <a:rPr lang="en-US" altLang="zh-CN" dirty="0" smtClean="0"/>
                  <a:t>is closed under any union; 3. </a:t>
                </a:r>
                <a14:m>
                  <m:oMath xmlns:m="http://schemas.openxmlformats.org/officeDocument/2006/math">
                    <m:r>
                      <a:rPr lang="en-US" altLang="zh-CN" b="0" i="1" smtClean="0">
                        <a:latin typeface="Cambria Math" panose="02040503050406030204" pitchFamily="18" charset="0"/>
                      </a:rPr>
                      <m:t>𝜏</m:t>
                    </m:r>
                  </m:oMath>
                </a14:m>
                <a:r>
                  <a:rPr lang="zh-CN" altLang="en-US" dirty="0" smtClean="0"/>
                  <a:t> </a:t>
                </a:r>
                <a:r>
                  <a:rPr lang="en-US" altLang="zh-CN" dirty="0" smtClean="0"/>
                  <a:t>is closed under finite intersection. Elements in </a:t>
                </a:r>
                <a14:m>
                  <m:oMath xmlns:m="http://schemas.openxmlformats.org/officeDocument/2006/math">
                    <m:r>
                      <a:rPr lang="en-US" altLang="zh-CN" b="0" i="1" smtClean="0">
                        <a:latin typeface="Cambria Math" panose="02040503050406030204" pitchFamily="18" charset="0"/>
                      </a:rPr>
                      <m:t>𝜏</m:t>
                    </m:r>
                  </m:oMath>
                </a14:m>
                <a:r>
                  <a:rPr lang="zh-CN" altLang="en-US" dirty="0" smtClean="0"/>
                  <a:t> </a:t>
                </a:r>
                <a:r>
                  <a:rPr lang="en-US" altLang="zh-CN" dirty="0" smtClean="0"/>
                  <a:t>are called open sets. Concepts like </a:t>
                </a:r>
                <a:r>
                  <a:rPr lang="en-US" altLang="zh-CN" dirty="0" err="1" smtClean="0"/>
                  <a:t>neighbourhood</a:t>
                </a:r>
                <a:r>
                  <a:rPr lang="en-US" altLang="zh-CN" dirty="0" smtClean="0"/>
                  <a:t>, limit, continuous function and homeomorphism (continuous bijection) can then be defined.</a:t>
                </a:r>
              </a:p>
              <a:p>
                <a14:m>
                  <m:oMath xmlns:m="http://schemas.openxmlformats.org/officeDocument/2006/math">
                    <m:r>
                      <a:rPr lang="en-US" altLang="zh-CN" b="0" i="1" smtClean="0">
                        <a:latin typeface="Cambria Math" panose="02040503050406030204" pitchFamily="18" charset="0"/>
                      </a:rPr>
                      <m:t>𝑚</m:t>
                    </m:r>
                  </m:oMath>
                </a14:m>
                <a:r>
                  <a:rPr lang="en-US" altLang="zh-CN" dirty="0" smtClean="0"/>
                  <a:t>-dim (smooth) manifold: topological space that satisfies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2</m:t>
                        </m:r>
                      </m:sub>
                    </m:sSub>
                  </m:oMath>
                </a14:m>
                <a:r>
                  <a:rPr lang="zh-CN" altLang="en-US" dirty="0" smtClean="0"/>
                  <a:t> </a:t>
                </a:r>
                <a:r>
                  <a:rPr lang="en-US" altLang="zh-CN" dirty="0" smtClean="0"/>
                  <a:t>axiom (Hausdorff </a:t>
                </a:r>
                <a:r>
                  <a:rPr lang="en-US" altLang="zh-CN" dirty="0"/>
                  <a:t>space) and is locally homeomorphic </a:t>
                </a:r>
                <a:r>
                  <a:rPr lang="en-US" altLang="zh-CN" dirty="0" smtClean="0"/>
                  <a:t>to </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rPr>
                        </m:ctrlPr>
                      </m:sSupPr>
                      <m:e>
                        <m:r>
                          <a:rPr lang="en-US" altLang="zh-CN" i="1" smtClean="0">
                            <a:latin typeface="Cambria Math" panose="02040503050406030204" pitchFamily="18" charset="0"/>
                            <a:ea typeface="Cambria Math" panose="02040503050406030204" pitchFamily="18" charset="0"/>
                          </a:rPr>
                          <m:t>ℝ</m:t>
                        </m:r>
                      </m:e>
                      <m:sup>
                        <m:r>
                          <a:rPr lang="en-US" altLang="zh-CN" b="0" i="1" smtClean="0">
                            <a:latin typeface="Cambria Math" panose="02040503050406030204" pitchFamily="18" charset="0"/>
                            <a:ea typeface="Cambria Math" panose="02040503050406030204" pitchFamily="18" charset="0"/>
                          </a:rPr>
                          <m:t>𝑚</m:t>
                        </m:r>
                      </m:sup>
                    </m:sSup>
                  </m:oMath>
                </a14:m>
                <a:r>
                  <a:rPr lang="en-US" altLang="zh-CN" dirty="0" smtClean="0"/>
                  <a:t> (and the locally homeomorphic mappings satisfy certain conditions). It has local coordinate systems!</a:t>
                </a:r>
              </a:p>
              <a:p>
                <a:r>
                  <a:rPr lang="en-US" altLang="zh-CN" dirty="0" smtClean="0"/>
                  <a:t>Riemann manifold: a smooth manifold </a:t>
                </a:r>
                <a14:m>
                  <m:oMath xmlns:m="http://schemas.openxmlformats.org/officeDocument/2006/math">
                    <m:r>
                      <a:rPr lang="en-US" altLang="zh-CN" b="0" i="1" smtClean="0">
                        <a:latin typeface="Cambria Math" panose="02040503050406030204" pitchFamily="18" charset="0"/>
                      </a:rPr>
                      <m:t>ℳ</m:t>
                    </m:r>
                  </m:oMath>
                </a14:m>
                <a:r>
                  <a:rPr lang="en-US" altLang="zh-CN" dirty="0" smtClean="0"/>
                  <a:t> with the definition of Euclidean inner product in the tangent space of </a:t>
                </a:r>
                <a14:m>
                  <m:oMath xmlns:m="http://schemas.openxmlformats.org/officeDocument/2006/math">
                    <m:r>
                      <a:rPr lang="en-US" altLang="zh-CN" b="0" i="1" smtClean="0">
                        <a:latin typeface="Cambria Math" panose="02040503050406030204" pitchFamily="18" charset="0"/>
                      </a:rPr>
                      <m:t>ℳ</m:t>
                    </m:r>
                  </m:oMath>
                </a14:m>
                <a:r>
                  <a:rPr lang="en-US" altLang="zh-CN" dirty="0" smtClean="0"/>
                  <a:t> that is smooth w.r.t. elements in </a:t>
                </a:r>
                <a14:m>
                  <m:oMath xmlns:m="http://schemas.openxmlformats.org/officeDocument/2006/math">
                    <m:r>
                      <a:rPr lang="en-US" altLang="zh-CN" b="0" i="1" smtClean="0">
                        <a:latin typeface="Cambria Math" panose="02040503050406030204" pitchFamily="18" charset="0"/>
                      </a:rPr>
                      <m:t>ℳ</m:t>
                    </m:r>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80728"/>
                <a:ext cx="8435280" cy="5616624"/>
              </a:xfrm>
              <a:blipFill rotWithShape="0">
                <a:blip r:embed="rId2"/>
                <a:stretch>
                  <a:fillRect l="-1228" t="-2280" r="-3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0030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Riemann Manifold</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18864" y="1412776"/>
                <a:ext cx="8373616" cy="5112568"/>
              </a:xfrm>
            </p:spPr>
            <p:txBody>
              <a:bodyPr>
                <a:normAutofit fontScale="77500" lnSpcReduction="20000"/>
              </a:bodyPr>
              <a:lstStyle/>
              <a:p>
                <a:r>
                  <a:rPr lang="en-US" altLang="zh-CN" dirty="0" smtClean="0"/>
                  <a:t>Set </a:t>
                </a:r>
                <a14:m>
                  <m:oMath xmlns:m="http://schemas.openxmlformats.org/officeDocument/2006/math">
                    <m:r>
                      <a:rPr lang="en-US" altLang="zh-CN" i="1">
                        <a:latin typeface="Cambria Math" panose="02040503050406030204" pitchFamily="18" charset="0"/>
                      </a:rPr>
                      <m:t>𝑋</m:t>
                    </m:r>
                  </m:oMath>
                </a14:m>
                <a:r>
                  <a:rPr lang="zh-CN" altLang="en-US" dirty="0"/>
                  <a:t> </a:t>
                </a:r>
                <a:r>
                  <a:rPr lang="en-US" altLang="zh-CN" dirty="0"/>
                  <a:t>as the set of distributions: </a:t>
                </a:r>
                <a14:m>
                  <m:oMath xmlns:m="http://schemas.openxmlformats.org/officeDocument/2006/math">
                    <m:r>
                      <a:rPr lang="en-US" altLang="zh-CN" i="1">
                        <a:latin typeface="Cambria Math" panose="02040503050406030204" pitchFamily="18" charset="0"/>
                      </a:rPr>
                      <m:t>𝑋</m:t>
                    </m:r>
                    <m:r>
                      <a:rPr lang="en-US" altLang="zh-CN" i="1">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𝜃</m:t>
                            </m:r>
                          </m:e>
                        </m:d>
                        <m:r>
                          <a:rPr lang="en-US" altLang="zh-CN" i="1">
                            <a:latin typeface="Cambria Math" panose="02040503050406030204" pitchFamily="18" charset="0"/>
                          </a:rPr>
                          <m:t>:</m:t>
                        </m:r>
                        <m:r>
                          <a:rPr lang="en-US" altLang="zh-CN" i="1">
                            <a:latin typeface="Cambria Math" panose="02040503050406030204" pitchFamily="18" charset="0"/>
                          </a:rPr>
                          <m:t>𝜃</m:t>
                        </m:r>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𝑚</m:t>
                            </m:r>
                          </m:sup>
                        </m:sSup>
                      </m:e>
                    </m:d>
                  </m:oMath>
                </a14:m>
                <a:r>
                  <a:rPr lang="en-US" altLang="zh-CN" dirty="0"/>
                  <a:t>, then it is an </a:t>
                </a:r>
                <a14:m>
                  <m:oMath xmlns:m="http://schemas.openxmlformats.org/officeDocument/2006/math">
                    <m:r>
                      <a:rPr lang="en-US" altLang="zh-CN" i="1">
                        <a:latin typeface="Cambria Math" panose="02040503050406030204" pitchFamily="18" charset="0"/>
                      </a:rPr>
                      <m:t>𝑚</m:t>
                    </m:r>
                  </m:oMath>
                </a14:m>
                <a:r>
                  <a:rPr lang="en-US" altLang="zh-CN" dirty="0"/>
                  <a:t>-dim Riemann manifold with homeomorphic mapping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𝜃</m:t>
                        </m:r>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𝜃</m:t>
                    </m:r>
                  </m:oMath>
                </a14:m>
                <a:r>
                  <a:rPr lang="en-US" altLang="zh-CN" dirty="0" smtClean="0"/>
                  <a:t> (coordinate), </a:t>
                </a:r>
                <a:r>
                  <a:rPr lang="en-US" altLang="zh-CN" dirty="0"/>
                  <a:t>and the inner product defined </a:t>
                </a:r>
                <a:r>
                  <a:rPr lang="en-US" altLang="zh-CN" dirty="0" smtClean="0"/>
                  <a:t>as </a:t>
                </a:r>
                <a14:m>
                  <m:oMath xmlns:m="http://schemas.openxmlformats.org/officeDocument/2006/math">
                    <m:r>
                      <a:rPr lang="en-US" altLang="zh-CN" b="0" i="1" smtClean="0">
                        <a:latin typeface="Cambria Math" panose="02040503050406030204" pitchFamily="18" charset="0"/>
                      </a:rPr>
                      <m:t>&lt;</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&gt; =</m:t>
                    </m:r>
                    <m:r>
                      <a:rPr lang="en-US" altLang="zh-CN" b="0" i="1" smtClean="0">
                        <a:latin typeface="Cambria Math" panose="02040503050406030204" pitchFamily="18" charset="0"/>
                      </a:rPr>
                      <m:t>𝛿</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𝛿</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2</m:t>
                        </m:r>
                      </m:sub>
                    </m:sSub>
                  </m:oMath>
                </a14:m>
                <a:r>
                  <a:rPr lang="en-US" altLang="zh-CN" dirty="0" smtClean="0"/>
                  <a:t>, where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𝔼</m:t>
                        </m:r>
                      </m:e>
                      <m:sub>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𝜃</m:t>
                            </m:r>
                          </m:e>
                        </m:d>
                      </m:sub>
                    </m:sSub>
                    <m:d>
                      <m:dPr>
                        <m:begChr m:val="["/>
                        <m:endChr m:val="]"/>
                        <m:ctrlPr>
                          <a:rPr lang="en-US" altLang="zh-CN" b="0" i="1" smtClean="0">
                            <a:latin typeface="Cambria Math" panose="02040503050406030204" pitchFamily="18" charset="0"/>
                          </a:rPr>
                        </m:ctrlPr>
                      </m:d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0" smtClean="0">
                                    <a:latin typeface="Cambria Math" panose="02040503050406030204" pitchFamily="18" charset="0"/>
                                  </a:rPr>
                                  <m:t>𝛻</m:t>
                                </m:r>
                              </m:e>
                              <m:sub>
                                <m:r>
                                  <a:rPr lang="en-US" altLang="zh-CN" b="0" i="1" smtClean="0">
                                    <a:latin typeface="Cambria Math" panose="02040503050406030204" pitchFamily="18" charset="0"/>
                                  </a:rPr>
                                  <m:t>𝜃</m:t>
                                </m:r>
                              </m:sub>
                            </m:sSub>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𝜃</m:t>
                                    </m:r>
                                  </m:e>
                                </m:d>
                              </m:e>
                            </m:func>
                          </m:e>
                        </m:d>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a:latin typeface="Cambria Math" panose="02040503050406030204" pitchFamily="18" charset="0"/>
                                      </a:rPr>
                                      <m:t>𝛻</m:t>
                                    </m:r>
                                  </m:e>
                                  <m:sub>
                                    <m:r>
                                      <a:rPr lang="en-US" altLang="zh-CN" i="1">
                                        <a:latin typeface="Cambria Math" panose="02040503050406030204" pitchFamily="18" charset="0"/>
                                      </a:rPr>
                                      <m:t>𝜃</m:t>
                                    </m:r>
                                  </m:sub>
                                </m:sSub>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e>
                                        <m:r>
                                          <a:rPr lang="en-US" altLang="zh-CN" i="1">
                                            <a:latin typeface="Cambria Math" panose="02040503050406030204" pitchFamily="18" charset="0"/>
                                          </a:rPr>
                                          <m:t>𝜃</m:t>
                                        </m:r>
                                      </m:e>
                                    </m:d>
                                  </m:e>
                                </m:func>
                              </m:e>
                            </m:d>
                          </m:e>
                          <m:sup>
                            <m:r>
                              <a:rPr lang="en-US" altLang="zh-CN" b="0" i="1" smtClean="0">
                                <a:latin typeface="Cambria Math" panose="02040503050406030204" pitchFamily="18" charset="0"/>
                              </a:rPr>
                              <m:t>⊤</m:t>
                            </m:r>
                          </m:sup>
                        </m:sSup>
                      </m:e>
                    </m:d>
                  </m:oMath>
                </a14:m>
                <a:endParaRPr lang="zh-CN" altLang="en-US" dirty="0"/>
              </a:p>
              <a:p>
                <a:r>
                  <a:rPr lang="en-US" altLang="zh-CN" dirty="0" smtClean="0"/>
                  <a:t>This inner product is induced by the metric in </a:t>
                </a:r>
                <a14:m>
                  <m:oMath xmlns:m="http://schemas.openxmlformats.org/officeDocument/2006/math">
                    <m:r>
                      <a:rPr lang="en-US" altLang="zh-CN" b="0" i="1" smtClean="0">
                        <a:latin typeface="Cambria Math" panose="02040503050406030204" pitchFamily="18" charset="0"/>
                      </a:rPr>
                      <m:t>𝑋</m:t>
                    </m:r>
                  </m:oMath>
                </a14:m>
                <a:r>
                  <a:rPr lang="zh-CN" altLang="en-US" dirty="0" smtClean="0"/>
                  <a:t> </a:t>
                </a:r>
                <a:r>
                  <a:rPr lang="en-US" altLang="zh-CN" dirty="0" smtClean="0"/>
                  <a:t>introduced by (Rao, 1945):</a:t>
                </a:r>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𝛿𝜃</m:t>
                                  </m:r>
                                </m:e>
                              </m:d>
                            </m:e>
                          </m:d>
                        </m:e>
                        <m:sup>
                          <m:r>
                            <a:rPr lang="en-US" altLang="zh-CN" b="0" i="1" smtClean="0">
                              <a:latin typeface="Cambria Math" panose="02040503050406030204" pitchFamily="18" charset="0"/>
                            </a:rPr>
                            <m:t>2</m:t>
                          </m:r>
                        </m:sup>
                      </m:sSup>
                      <m:r>
                        <a:rPr lang="en-US" altLang="zh-CN" i="1">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𝐾𝐿</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𝑝</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e>
                              <m:r>
                                <a:rPr lang="en-US" altLang="zh-CN" b="0" i="1" smtClean="0">
                                  <a:latin typeface="Cambria Math" panose="02040503050406030204" pitchFamily="18" charset="0"/>
                                  <a:ea typeface="Cambria Math" panose="02040503050406030204" pitchFamily="18" charset="0"/>
                                </a:rPr>
                                <m:t>𝜃</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𝛿𝜃</m:t>
                              </m:r>
                            </m:e>
                          </m:d>
                          <m:r>
                            <m:rPr>
                              <m:lit/>
                            </m:rP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𝑝</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e>
                              <m:r>
                                <a:rPr lang="en-US" altLang="zh-CN" i="1">
                                  <a:latin typeface="Cambria Math" panose="02040503050406030204" pitchFamily="18" charset="0"/>
                                  <a:ea typeface="Cambria Math" panose="02040503050406030204" pitchFamily="18" charset="0"/>
                                </a:rPr>
                                <m:t>𝜃</m:t>
                              </m:r>
                            </m:e>
                          </m:d>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𝛿</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𝜃</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𝐺</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𝜃</m:t>
                          </m:r>
                        </m:e>
                      </m:d>
                      <m:r>
                        <a:rPr lang="en-US" altLang="zh-CN" b="0" i="1" smtClean="0">
                          <a:latin typeface="Cambria Math" panose="02040503050406030204" pitchFamily="18" charset="0"/>
                          <a:ea typeface="Cambria Math" panose="02040503050406030204" pitchFamily="18" charset="0"/>
                        </a:rPr>
                        <m:t>𝛿𝜃</m:t>
                      </m:r>
                    </m:oMath>
                  </m:oMathPara>
                </a14:m>
                <a:r>
                  <a:rPr lang="en-US" altLang="zh-CN" b="0" dirty="0" smtClean="0">
                    <a:ea typeface="Cambria Math" panose="02040503050406030204" pitchFamily="18" charset="0"/>
                  </a:rPr>
                  <a:t/>
                </a:r>
                <a:br>
                  <a:rPr lang="en-US" altLang="zh-CN" b="0" dirty="0" smtClean="0">
                    <a:ea typeface="Cambria Math" panose="02040503050406030204" pitchFamily="18" charset="0"/>
                  </a:rPr>
                </a:br>
                <a:r>
                  <a:rPr lang="en-US" altLang="zh-CN" dirty="0" smtClean="0"/>
                  <a:t>then we have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 as above.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 is symmetric and positive definite, so it can be treated as a Riemann metric w.r.t. the coordinate system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18864" y="1412776"/>
                <a:ext cx="8373616" cy="5112568"/>
              </a:xfrm>
              <a:blipFill rotWithShape="0">
                <a:blip r:embed="rId3"/>
                <a:stretch>
                  <a:fillRect l="-1164" t="-22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864063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Derivation of RMHMC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78769" y="1414947"/>
                <a:ext cx="8229600" cy="4525963"/>
              </a:xfrm>
            </p:spPr>
            <p:txBody>
              <a:bodyPr>
                <a:normAutofit fontScale="85000" lnSpcReduction="20000"/>
              </a:bodyPr>
              <a:lstStyle/>
              <a:p>
                <a:r>
                  <a:rPr lang="en-US" altLang="zh-CN" dirty="0" smtClean="0"/>
                  <a:t>In HMC, note from the Hamiltonian dynamics,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0" dirty="0" smtClean="0">
                            <a:latin typeface="Cambria Math" panose="02040503050406030204" pitchFamily="18" charset="0"/>
                          </a:rPr>
                          <m:t>𝛻</m:t>
                        </m:r>
                      </m:e>
                      <m:sub>
                        <m:r>
                          <a:rPr lang="en-US" altLang="zh-CN" b="0" i="1" dirty="0" smtClean="0">
                            <a:latin typeface="Cambria Math" panose="02040503050406030204" pitchFamily="18" charset="0"/>
                          </a:rPr>
                          <m:t>𝑝</m:t>
                        </m:r>
                      </m:sub>
                    </m:sSub>
                    <m:r>
                      <a:rPr lang="en-US" altLang="zh-CN" b="0" i="1" dirty="0" smtClean="0">
                        <a:latin typeface="Cambria Math" panose="02040503050406030204" pitchFamily="18" charset="0"/>
                      </a:rPr>
                      <m:t>𝐻</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𝑀𝑝</m:t>
                    </m:r>
                  </m:oMath>
                </a14:m>
                <a:r>
                  <a:rPr lang="en-US" altLang="zh-CN" dirty="0" smtClean="0"/>
                  <a:t>, so the inner product in the Hamiltonian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𝑀𝑝</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𝑀𝑝</m:t>
                    </m:r>
                    <m:r>
                      <a:rPr lang="en-US" altLang="zh-CN" b="0" i="1" smtClean="0">
                        <a:latin typeface="Cambria Math" panose="02040503050406030204" pitchFamily="18" charset="0"/>
                      </a:rPr>
                      <m:t>=</m:t>
                    </m:r>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e>
                      <m:sup>
                        <m:r>
                          <a:rPr lang="en-US" altLang="zh-CN" b="0" i="1" dirty="0" smtClean="0">
                            <a:latin typeface="Cambria Math" panose="02040503050406030204" pitchFamily="18" charset="0"/>
                          </a:rPr>
                          <m:t>⊤</m:t>
                        </m:r>
                      </m:sup>
                    </m:sSup>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𝑀</m:t>
                        </m:r>
                      </m:e>
                      <m:sup>
                        <m:r>
                          <a:rPr lang="en-US" altLang="zh-CN" b="0" i="1" dirty="0" smtClean="0">
                            <a:latin typeface="Cambria Math" panose="02040503050406030204" pitchFamily="18" charset="0"/>
                          </a:rPr>
                          <m:t>−1</m:t>
                        </m:r>
                      </m:sup>
                    </m:sSup>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𝜃</m:t>
                        </m:r>
                      </m:e>
                    </m:acc>
                  </m:oMath>
                </a14:m>
                <a:r>
                  <a:rPr lang="en-US" altLang="zh-CN" dirty="0" smtClean="0"/>
                  <a:t>.</a:t>
                </a:r>
              </a:p>
              <a:p>
                <a:r>
                  <a:rPr lang="en-US" altLang="zh-CN" dirty="0" smtClean="0"/>
                  <a:t>Now, we know that the inner product in the tangent space of the Riemann manifold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𝑚</m:t>
                            </m:r>
                          </m:sup>
                        </m:sSup>
                      </m:e>
                    </m:d>
                  </m:oMath>
                </a14:m>
                <a:r>
                  <a:rPr lang="en-US" altLang="zh-CN" dirty="0" smtClean="0"/>
                  <a:t> should be defined as </a:t>
                </a:r>
                <a14:m>
                  <m:oMath xmlns:m="http://schemas.openxmlformats.org/officeDocument/2006/math">
                    <m:sSup>
                      <m:sSupPr>
                        <m:ctrlPr>
                          <a:rPr lang="en-US" altLang="zh-CN" b="0" i="1" dirty="0"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𝐺</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𝜃</m:t>
                        </m:r>
                      </m:e>
                    </m:d>
                    <m:acc>
                      <m:accPr>
                        <m:chr m:val="̇"/>
                        <m:ctrlPr>
                          <a:rPr lang="en-US" altLang="zh-CN" b="0" i="1" dirty="0" smtClean="0">
                            <a:latin typeface="Cambria Math" panose="02040503050406030204" pitchFamily="18" charset="0"/>
                          </a:rPr>
                        </m:ctrlPr>
                      </m:accPr>
                      <m:e>
                        <m:r>
                          <a:rPr lang="en-US" altLang="zh-CN" b="0" i="1" dirty="0" smtClean="0">
                            <a:latin typeface="Cambria Math" panose="02040503050406030204" pitchFamily="18" charset="0"/>
                          </a:rPr>
                          <m:t>𝜃</m:t>
                        </m:r>
                      </m:e>
                    </m:acc>
                  </m:oMath>
                </a14:m>
                <a:r>
                  <a:rPr lang="en-US" altLang="zh-CN" dirty="0" smtClean="0"/>
                  <a:t>. According to Lagrange dynamics, the generalized momentum should be defined as </a:t>
                </a:r>
                <a14:m>
                  <m:oMath xmlns:m="http://schemas.openxmlformats.org/officeDocument/2006/math">
                    <m:r>
                      <a:rPr lang="en-US" altLang="zh-CN" b="0" i="1" smtClean="0">
                        <a:latin typeface="Cambria Math" panose="02040503050406030204" pitchFamily="18" charset="0"/>
                      </a:rPr>
                      <m:t>𝑝</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e>
                        </m:d>
                      </m:num>
                      <m:den>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den>
                    </m:f>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𝜃</m:t>
                        </m:r>
                      </m:e>
                    </m:acc>
                  </m:oMath>
                </a14:m>
                <a:r>
                  <a:rPr lang="en-US" altLang="zh-CN" dirty="0" smtClean="0"/>
                  <a:t>. This indicates that the following Hamiltonian should be used:</a:t>
                </a:r>
                <a:r>
                  <a:rPr lang="en-US" altLang="zh-CN" dirty="0"/>
                  <a:t/>
                </a:r>
                <a:br>
                  <a:rPr lang="en-US" altLang="zh-CN" dirty="0"/>
                </a:b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dirty="0" smtClean="0">
                            <a:latin typeface="Cambria Math" panose="02040503050406030204" pitchFamily="18" charset="0"/>
                          </a:rPr>
                        </m:ctrlPr>
                      </m:fPr>
                      <m:num>
                        <m:sSup>
                          <m:sSupPr>
                            <m:ctrlPr>
                              <a:rPr lang="en-US" altLang="zh-CN" i="1" dirty="0">
                                <a:latin typeface="Cambria Math" panose="02040503050406030204" pitchFamily="18" charset="0"/>
                              </a:rPr>
                            </m:ctrlPr>
                          </m:sSup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𝜃</m:t>
                                </m:r>
                              </m:e>
                            </m:acc>
                          </m:e>
                          <m:sup>
                            <m:r>
                              <a:rPr lang="en-US" altLang="zh-CN" i="1" dirty="0">
                                <a:latin typeface="Cambria Math" panose="02040503050406030204" pitchFamily="18" charset="0"/>
                              </a:rPr>
                              <m:t>⊤</m:t>
                            </m:r>
                          </m:sup>
                        </m:sSup>
                        <m:r>
                          <a:rPr lang="en-US" altLang="zh-CN" i="1" dirty="0">
                            <a:latin typeface="Cambria Math" panose="02040503050406030204" pitchFamily="18" charset="0"/>
                          </a:rPr>
                          <m:t>𝐺</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𝜃</m:t>
                            </m:r>
                          </m:e>
                        </m:d>
                        <m:acc>
                          <m:accPr>
                            <m:chr m:val="̇"/>
                            <m:ctrlPr>
                              <a:rPr lang="en-US" altLang="zh-CN" i="1" dirty="0">
                                <a:latin typeface="Cambria Math" panose="02040503050406030204" pitchFamily="18" charset="0"/>
                              </a:rPr>
                            </m:ctrlPr>
                          </m:accPr>
                          <m:e>
                            <m:r>
                              <a:rPr lang="en-US" altLang="zh-CN" i="1" dirty="0">
                                <a:latin typeface="Cambria Math" panose="02040503050406030204" pitchFamily="18" charset="0"/>
                              </a:rPr>
                              <m:t>𝜃</m:t>
                            </m:r>
                          </m:e>
                        </m:acc>
                      </m:num>
                      <m:den>
                        <m:r>
                          <a:rPr lang="en-US" altLang="zh-CN" b="0" i="1" dirty="0" smtClean="0">
                            <a:latin typeface="Cambria Math" panose="02040503050406030204" pitchFamily="18" charset="0"/>
                          </a:rPr>
                          <m:t>2</m:t>
                        </m:r>
                      </m:den>
                    </m:f>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𝑈</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𝜃</m:t>
                        </m:r>
                      </m:e>
                    </m:d>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d>
                          <m:dPr>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𝑝</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𝐺</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𝜃</m:t>
                                    </m:r>
                                  </m:e>
                                </m:d>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𝑝</m:t>
                            </m:r>
                          </m:e>
                        </m:d>
                      </m:num>
                      <m:den>
                        <m:r>
                          <a:rPr lang="en-US" altLang="zh-CN" b="0" i="1" dirty="0" smtClean="0">
                            <a:latin typeface="Cambria Math" panose="02040503050406030204" pitchFamily="18" charset="0"/>
                          </a:rPr>
                          <m:t>2</m:t>
                        </m:r>
                      </m:den>
                    </m:f>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78769" y="1414947"/>
                <a:ext cx="8229600" cy="4525963"/>
              </a:xfrm>
              <a:blipFill rotWithShape="0">
                <a:blip r:embed="rId2"/>
                <a:stretch>
                  <a:fillRect l="-1259" t="-2692" r="-15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74851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Derivation of RMHMC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24744"/>
                <a:ext cx="8748464" cy="5733256"/>
              </a:xfrm>
            </p:spPr>
            <p:txBody>
              <a:bodyPr>
                <a:normAutofit fontScale="77500" lnSpcReduction="20000"/>
              </a:bodyPr>
              <a:lstStyle/>
              <a:p>
                <a:r>
                  <a:rPr lang="en-US" altLang="zh-CN" dirty="0" smtClean="0"/>
                  <a:t>The marginal distribution of </a:t>
                </a:r>
                <a14:m>
                  <m:oMath xmlns:m="http://schemas.openxmlformats.org/officeDocument/2006/math">
                    <m:r>
                      <a:rPr lang="en-US" altLang="zh-CN" b="0" i="1" smtClean="0">
                        <a:latin typeface="Cambria Math" panose="02040503050406030204" pitchFamily="18" charset="0"/>
                      </a:rPr>
                      <m:t>𝜃</m:t>
                    </m:r>
                  </m:oMath>
                </a14:m>
                <a:r>
                  <a:rPr lang="zh-CN" altLang="en-US" dirty="0" smtClean="0"/>
                  <a:t> </a:t>
                </a:r>
                <a:r>
                  <a:rPr lang="en-US" altLang="zh-CN" dirty="0" smtClean="0"/>
                  <a:t>derived from the canonical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d>
                      </m:e>
                    </m:func>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i="1" dirty="0">
                                <a:latin typeface="Cambria Math" panose="02040503050406030204" pitchFamily="18" charset="0"/>
                              </a:rPr>
                              <m:t>𝑈</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𝜃</m:t>
                                </m:r>
                              </m:e>
                            </m:d>
                            <m:r>
                              <a:rPr lang="en-US" altLang="zh-CN" b="0" i="1" dirty="0" smtClean="0">
                                <a:latin typeface="Cambria Math" panose="02040503050406030204" pitchFamily="18" charset="0"/>
                              </a:rPr>
                              <m:t>−</m:t>
                            </m:r>
                            <m:f>
                              <m:fPr>
                                <m:ctrlPr>
                                  <a:rPr lang="en-US" altLang="zh-CN" i="1" dirty="0">
                                    <a:latin typeface="Cambria Math" panose="02040503050406030204" pitchFamily="18" charset="0"/>
                                  </a:rPr>
                                </m:ctrlPr>
                              </m:fPr>
                              <m:num>
                                <m:d>
                                  <m:dPr>
                                    <m:ctrlPr>
                                      <a:rPr lang="en-US" altLang="zh-CN" i="1" dirty="0">
                                        <a:latin typeface="Cambria Math" panose="02040503050406030204" pitchFamily="18" charset="0"/>
                                      </a:rPr>
                                    </m:ctrlPr>
                                  </m:dPr>
                                  <m:e>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𝑝</m:t>
                                        </m:r>
                                      </m:e>
                                      <m:sup>
                                        <m:r>
                                          <a:rPr lang="en-US" altLang="zh-CN" i="1" dirty="0">
                                            <a:latin typeface="Cambria Math" panose="02040503050406030204" pitchFamily="18" charset="0"/>
                                          </a:rPr>
                                          <m:t>⊤</m:t>
                                        </m:r>
                                      </m:sup>
                                    </m:sSup>
                                    <m:r>
                                      <a:rPr lang="en-US" altLang="zh-CN" i="1" dirty="0">
                                        <a:latin typeface="Cambria Math" panose="02040503050406030204" pitchFamily="18" charset="0"/>
                                      </a:rPr>
                                      <m:t>𝐺</m:t>
                                    </m:r>
                                    <m:sSup>
                                      <m:sSupPr>
                                        <m:ctrlPr>
                                          <a:rPr lang="en-US" altLang="zh-CN" i="1" dirty="0">
                                            <a:latin typeface="Cambria Math" panose="02040503050406030204" pitchFamily="18" charset="0"/>
                                          </a:rPr>
                                        </m:ctrlPr>
                                      </m:sSupPr>
                                      <m:e>
                                        <m:d>
                                          <m:dPr>
                                            <m:ctrlPr>
                                              <a:rPr lang="en-US" altLang="zh-CN" i="1" dirty="0">
                                                <a:latin typeface="Cambria Math" panose="02040503050406030204" pitchFamily="18" charset="0"/>
                                              </a:rPr>
                                            </m:ctrlPr>
                                          </m:dPr>
                                          <m:e>
                                            <m:r>
                                              <a:rPr lang="en-US" altLang="zh-CN" i="1" dirty="0">
                                                <a:latin typeface="Cambria Math" panose="02040503050406030204" pitchFamily="18" charset="0"/>
                                              </a:rPr>
                                              <m:t>𝜃</m:t>
                                            </m:r>
                                          </m:e>
                                        </m:d>
                                      </m:e>
                                      <m:sup>
                                        <m:r>
                                          <a:rPr lang="en-US" altLang="zh-CN" i="1" dirty="0">
                                            <a:latin typeface="Cambria Math" panose="02040503050406030204" pitchFamily="18" charset="0"/>
                                          </a:rPr>
                                          <m:t>−1</m:t>
                                        </m:r>
                                      </m:sup>
                                    </m:sSup>
                                    <m:r>
                                      <a:rPr lang="en-US" altLang="zh-CN" i="1" dirty="0">
                                        <a:latin typeface="Cambria Math" panose="02040503050406030204" pitchFamily="18" charset="0"/>
                                      </a:rPr>
                                      <m:t>𝑝</m:t>
                                    </m:r>
                                  </m:e>
                                </m:d>
                              </m:num>
                              <m:den>
                                <m:r>
                                  <a:rPr lang="en-US" altLang="zh-CN" i="1" dirty="0">
                                    <a:latin typeface="Cambria Math" panose="02040503050406030204" pitchFamily="18" charset="0"/>
                                  </a:rPr>
                                  <m:t>2</m:t>
                                </m:r>
                              </m:den>
                            </m:f>
                          </m:e>
                        </m:d>
                      </m:e>
                    </m:func>
                  </m:oMath>
                </a14:m>
                <a:r>
                  <a:rPr lang="zh-CN" altLang="en-US" dirty="0" smtClean="0"/>
                  <a:t> </a:t>
                </a:r>
                <a:r>
                  <a:rPr lang="en-US" altLang="zh-CN" dirty="0" smtClean="0"/>
                  <a:t>is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r>
                                      <a:rPr lang="en-US" altLang="zh-CN" b="0" i="1" smtClean="0">
                                        <a:latin typeface="Cambria Math" panose="02040503050406030204" pitchFamily="18" charset="0"/>
                                      </a:rPr>
                                      <m:t>𝐺</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e>
                                      <m:sup>
                                        <m:r>
                                          <a:rPr lang="en-US" altLang="zh-CN" b="0" i="1" smtClean="0">
                                            <a:latin typeface="Cambria Math" panose="02040503050406030204" pitchFamily="18" charset="0"/>
                                          </a:rPr>
                                          <m:t>−1</m:t>
                                        </m:r>
                                      </m:sup>
                                    </m:sSup>
                                  </m:e>
                                </m:func>
                              </m:e>
                            </m:func>
                          </m:e>
                        </m:d>
                      </m:e>
                    </m:func>
                  </m:oMath>
                </a14:m>
                <a:r>
                  <a:rPr lang="en-US" altLang="zh-CN" dirty="0" smtClean="0"/>
                  <a:t>, which is what we do not desire. </a:t>
                </a:r>
              </a:p>
              <a:p>
                <a:r>
                  <a:rPr lang="en-US" altLang="zh-CN" dirty="0" smtClean="0"/>
                  <a:t>To get the desired marginal distribution of </a:t>
                </a:r>
                <a14:m>
                  <m:oMath xmlns:m="http://schemas.openxmlformats.org/officeDocument/2006/math">
                    <m:r>
                      <a:rPr lang="en-US" altLang="zh-CN" b="0" i="1" smtClean="0">
                        <a:latin typeface="Cambria Math" panose="02040503050406030204" pitchFamily="18" charset="0"/>
                      </a:rPr>
                      <m:t>𝜃</m:t>
                    </m:r>
                  </m:oMath>
                </a14:m>
                <a:r>
                  <a:rPr lang="en-US" altLang="zh-CN" dirty="0" smtClean="0"/>
                  <a:t>, we define the Hamiltonian as</a:t>
                </a:r>
                <a:br>
                  <a:rPr lang="en-US" altLang="zh-CN" dirty="0" smtClean="0"/>
                </a:br>
                <a14:m>
                  <m:oMath xmlns:m="http://schemas.openxmlformats.org/officeDocument/2006/math">
                    <m:r>
                      <a:rPr lang="en-US" altLang="zh-CN" b="0" i="1" smtClean="0">
                        <a:latin typeface="Cambria Math" panose="02040503050406030204" pitchFamily="18" charset="0"/>
                      </a:rPr>
                      <m:t>𝐻</m:t>
                    </m:r>
                    <m:r>
                      <a:rPr lang="en-US" altLang="zh-CN" b="0" i="1" smtClean="0">
                        <a:latin typeface="Cambria Math" panose="02040503050406030204" pitchFamily="18" charset="0"/>
                      </a:rPr>
                      <m:t>=</m:t>
                    </m:r>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e>
                        </m:func>
                      </m:e>
                    </m:func>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𝐺</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𝑝</m:t>
                        </m:r>
                      </m:num>
                      <m:den>
                        <m:r>
                          <a:rPr lang="en-US" altLang="zh-CN" b="0" i="1" smtClean="0">
                            <a:latin typeface="Cambria Math" panose="02040503050406030204" pitchFamily="18" charset="0"/>
                          </a:rPr>
                          <m:t>2</m:t>
                        </m:r>
                      </m:den>
                    </m:f>
                  </m:oMath>
                </a14:m>
                <a:r>
                  <a:rPr lang="en-US" altLang="zh-CN" dirty="0" smtClean="0"/>
                  <a:t/>
                </a:r>
                <a:br>
                  <a:rPr lang="en-US" altLang="zh-CN" dirty="0" smtClean="0"/>
                </a:br>
                <a:r>
                  <a:rPr lang="en-US" altLang="zh-CN" dirty="0" smtClean="0"/>
                  <a:t>where </a:t>
                </a:r>
                <a14:m>
                  <m:oMath xmlns:m="http://schemas.openxmlformats.org/officeDocument/2006/math">
                    <m:r>
                      <a:rPr lang="en-US" altLang="zh-CN" b="0" i="1" smtClean="0">
                        <a:latin typeface="Cambria Math" panose="02040503050406030204" pitchFamily="18" charset="0"/>
                      </a:rPr>
                      <m:t>𝑈</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e>
                    </m:func>
                  </m:oMath>
                </a14:m>
                <a:r>
                  <a:rPr lang="en-US" altLang="zh-CN" dirty="0" smtClean="0"/>
                  <a:t> as we require. </a:t>
                </a:r>
              </a:p>
              <a:p>
                <a:r>
                  <a:rPr lang="en-US" altLang="zh-CN" dirty="0" smtClean="0"/>
                  <a:t>The Hamiltonian dynamics defined above keeps the canonical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𝑝</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e>
                        </m:d>
                      </m:e>
                    </m:func>
                  </m:oMath>
                </a14:m>
                <a:r>
                  <a:rPr lang="en-US" altLang="zh-CN" dirty="0" smtClean="0"/>
                  <a:t> invariant for ANY choice of positive definite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 as the proof by Liouville’s theorem does not rely on the specific form of the Hamiltonian </a:t>
                </a:r>
                <a14:m>
                  <m:oMath xmlns:m="http://schemas.openxmlformats.org/officeDocument/2006/math">
                    <m:r>
                      <a:rPr lang="en-US" altLang="zh-CN" b="0" i="1" smtClean="0">
                        <a:latin typeface="Cambria Math" panose="02040503050406030204" pitchFamily="18" charset="0"/>
                      </a:rPr>
                      <m:t>𝐻</m:t>
                    </m:r>
                  </m:oMath>
                </a14:m>
                <a:r>
                  <a:rPr lang="en-US" altLang="zh-CN" dirty="0" smtClean="0"/>
                  <a:t>. Thus the choice of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 does not influence the validation of sampling from the desired distribution.</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24744"/>
                <a:ext cx="8748464" cy="5733256"/>
              </a:xfrm>
              <a:blipFill rotWithShape="0">
                <a:blip r:embed="rId3"/>
                <a:stretch>
                  <a:fillRect l="-1045" t="-2021" r="-3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164402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1772816"/>
            <a:ext cx="7807718" cy="1656184"/>
          </a:xfrm>
          <a:prstGeom prst="rect">
            <a:avLst/>
          </a:prstGeom>
        </p:spPr>
      </p:pic>
      <p:sp>
        <p:nvSpPr>
          <p:cNvPr id="2" name="标题 1"/>
          <p:cNvSpPr>
            <a:spLocks noGrp="1"/>
          </p:cNvSpPr>
          <p:nvPr>
            <p:ph type="title"/>
          </p:nvPr>
        </p:nvSpPr>
        <p:spPr>
          <a:xfrm>
            <a:off x="111717" y="260648"/>
            <a:ext cx="8920566" cy="936104"/>
          </a:xfrm>
        </p:spPr>
        <p:txBody>
          <a:bodyPr>
            <a:normAutofit fontScale="90000"/>
          </a:bodyPr>
          <a:lstStyle/>
          <a:p>
            <a:r>
              <a:rPr lang="en-US" altLang="zh-CN" dirty="0" smtClean="0"/>
              <a:t>Discrete numerical integrator for RMHMC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5" y="1124744"/>
                <a:ext cx="8636748" cy="5256584"/>
              </a:xfrm>
            </p:spPr>
            <p:txBody>
              <a:bodyPr>
                <a:normAutofit lnSpcReduction="10000"/>
              </a:bodyPr>
              <a:lstStyle/>
              <a:p>
                <a:r>
                  <a:rPr lang="en-US" altLang="zh-CN" dirty="0" smtClean="0"/>
                  <a:t>The Hamilton dynamics now is</a:t>
                </a:r>
              </a:p>
              <a:p>
                <a:endParaRPr lang="en-US" altLang="zh-CN" dirty="0"/>
              </a:p>
              <a:p>
                <a:endParaRPr lang="en-US" altLang="zh-CN" dirty="0" smtClean="0"/>
              </a:p>
              <a:p>
                <a:endParaRPr lang="en-US" altLang="zh-CN" dirty="0" smtClean="0"/>
              </a:p>
              <a:p>
                <a:pPr marL="0" indent="0">
                  <a:buNone/>
                </a:pPr>
                <a:endParaRPr lang="en-US" altLang="zh-CN" dirty="0" smtClean="0"/>
              </a:p>
              <a:p>
                <a:r>
                  <a:rPr lang="en-US" altLang="zh-CN" dirty="0" smtClean="0"/>
                  <a:t>The leap frog integrator is no longer volume-preservative (although still shear transformation, the Jacobian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𝜃</m:t>
                            </m:r>
                          </m:sub>
                        </m:sSub>
                      </m:num>
                      <m:den>
                        <m:r>
                          <a:rPr lang="en-US" altLang="zh-CN" b="0" i="1" smtClean="0">
                            <a:latin typeface="Cambria Math" panose="02040503050406030204" pitchFamily="18" charset="0"/>
                          </a:rPr>
                          <m:t>𝜕𝜃</m:t>
                        </m:r>
                      </m:den>
                    </m:f>
                  </m:oMath>
                </a14:m>
                <a:r>
                  <a:rPr lang="en-US" altLang="zh-CN" dirty="0" smtClean="0"/>
                  <a:t> is no longer identity matrix), nor time reversible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e>
                        </m:d>
                      </m:e>
                    </m:d>
                    <m:r>
                      <a:rPr lang="en-US" altLang="zh-CN" b="0" i="1" smtClean="0">
                        <a:latin typeface="Cambria Math" panose="02040503050406030204" pitchFamily="18" charset="0"/>
                      </a:rPr>
                      <m:t>≠</m:t>
                    </m:r>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r>
                              <a:rPr lang="en-US" altLang="zh-CN" b="0" i="1" smtClean="0">
                                <a:latin typeface="Cambria Math" panose="02040503050406030204" pitchFamily="18" charset="0"/>
                              </a:rPr>
                              <m:t>𝜀</m:t>
                            </m:r>
                          </m:e>
                        </m:d>
                      </m:e>
                    </m:d>
                  </m:oMath>
                </a14:m>
                <a:r>
                  <a:rPr lang="en-US" altLang="zh-CN" dirty="0" smtClean="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5" y="1124744"/>
                <a:ext cx="8636748" cy="5256584"/>
              </a:xfrm>
              <a:blipFill rotWithShape="0">
                <a:blip r:embed="rId3"/>
                <a:stretch>
                  <a:fillRect l="-1623" t="-2436" r="-23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7944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733" y="1484784"/>
            <a:ext cx="7846534" cy="2232248"/>
          </a:xfrm>
          <a:prstGeom prst="rect">
            <a:avLst/>
          </a:prstGeom>
        </p:spPr>
      </p:pic>
      <p:sp>
        <p:nvSpPr>
          <p:cNvPr id="2" name="标题 1"/>
          <p:cNvSpPr>
            <a:spLocks noGrp="1"/>
          </p:cNvSpPr>
          <p:nvPr>
            <p:ph type="title"/>
          </p:nvPr>
        </p:nvSpPr>
        <p:spPr>
          <a:xfrm>
            <a:off x="111717" y="260648"/>
            <a:ext cx="8920566" cy="936104"/>
          </a:xfrm>
        </p:spPr>
        <p:txBody>
          <a:bodyPr>
            <a:normAutofit fontScale="90000"/>
          </a:bodyPr>
          <a:lstStyle/>
          <a:p>
            <a:r>
              <a:rPr lang="en-US" altLang="zh-CN" dirty="0" smtClean="0"/>
              <a:t>Discrete numerical integrator for RMHMC</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5" y="1124744"/>
                <a:ext cx="8636748" cy="5544616"/>
              </a:xfrm>
            </p:spPr>
            <p:txBody>
              <a:bodyPr>
                <a:normAutofit fontScale="85000" lnSpcReduction="20000"/>
              </a:bodyPr>
              <a:lstStyle/>
              <a:p>
                <a:r>
                  <a:rPr lang="en-US" altLang="zh-CN" dirty="0" smtClean="0"/>
                  <a:t>The generalized leap frog method is introduced as</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a:t/>
                </a:r>
                <a:br>
                  <a:rPr lang="en-US" altLang="zh-CN" dirty="0"/>
                </a:br>
                <a:r>
                  <a:rPr lang="en-US" altLang="zh-CN" dirty="0" smtClean="0"/>
                  <a:t>with the first step solving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𝜀</m:t>
                            </m:r>
                          </m:num>
                          <m:den>
                            <m:r>
                              <a:rPr lang="en-US" altLang="zh-CN" b="0" i="1" smtClean="0">
                                <a:latin typeface="Cambria Math" panose="02040503050406030204" pitchFamily="18" charset="0"/>
                              </a:rPr>
                              <m:t>2</m:t>
                            </m:r>
                          </m:den>
                        </m:f>
                      </m:e>
                    </m:d>
                  </m:oMath>
                </a14:m>
                <a:r>
                  <a:rPr lang="en-US" altLang="zh-CN" dirty="0" smtClean="0"/>
                  <a:t>, second solving </a:t>
                </a:r>
                <a14:m>
                  <m:oMath xmlns:m="http://schemas.openxmlformats.org/officeDocument/2006/math">
                    <m:r>
                      <a:rPr lang="en-US" altLang="zh-CN" b="0" i="1" smtClean="0">
                        <a:latin typeface="Cambria Math" panose="02040503050406030204" pitchFamily="18" charset="0"/>
                      </a:rPr>
                      <m:t>𝜃</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𝜏</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𝜀</m:t>
                            </m:r>
                          </m:num>
                          <m:den>
                            <m:r>
                              <a:rPr lang="en-US" altLang="zh-CN" b="0" i="1" smtClean="0">
                                <a:latin typeface="Cambria Math" panose="02040503050406030204" pitchFamily="18" charset="0"/>
                              </a:rPr>
                              <m:t>2</m:t>
                            </m:r>
                          </m:den>
                        </m:f>
                      </m:e>
                    </m:d>
                  </m:oMath>
                </a14:m>
                <a:r>
                  <a:rPr lang="en-US" altLang="zh-CN" dirty="0" smtClean="0"/>
                  <a:t> and third solving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r>
                          <a:rPr lang="en-US" altLang="zh-CN" b="0" i="1" smtClean="0">
                            <a:latin typeface="Cambria Math" panose="02040503050406030204" pitchFamily="18" charset="0"/>
                          </a:rPr>
                          <m:t>+</m:t>
                        </m:r>
                        <m:r>
                          <a:rPr lang="en-US" altLang="zh-CN" b="0" i="1" smtClean="0">
                            <a:latin typeface="Cambria Math" panose="02040503050406030204" pitchFamily="18" charset="0"/>
                          </a:rPr>
                          <m:t>𝜀</m:t>
                        </m:r>
                      </m:e>
                    </m:d>
                  </m:oMath>
                </a14:m>
                <a:r>
                  <a:rPr lang="en-US" altLang="zh-CN" dirty="0" smtClean="0"/>
                  <a:t>, all in an implicit way. Iteration methods e.g. Newton methods are required.</a:t>
                </a:r>
              </a:p>
              <a:p>
                <a:r>
                  <a:rPr lang="en-US" altLang="zh-CN" dirty="0" smtClean="0"/>
                  <a:t>Other operations (sample </a:t>
                </a:r>
                <a14:m>
                  <m:oMath xmlns:m="http://schemas.openxmlformats.org/officeDocument/2006/math">
                    <m:r>
                      <a:rPr lang="en-US" altLang="zh-CN" b="0" i="1" smtClean="0">
                        <a:latin typeface="Cambria Math" panose="02040503050406030204" pitchFamily="18" charset="0"/>
                      </a:rPr>
                      <m:t>𝑝</m:t>
                    </m:r>
                  </m:oMath>
                </a14:m>
                <a:r>
                  <a:rPr lang="en-US" altLang="zh-CN" dirty="0" smtClean="0"/>
                  <a:t> from Gaussian (with covariance matrix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𝜃</m:t>
                        </m:r>
                      </m:e>
                    </m:d>
                  </m:oMath>
                </a14:m>
                <a:r>
                  <a:rPr lang="en-US" altLang="zh-CN" dirty="0" smtClean="0"/>
                  <a:t>), and MH test) remains the same as HMC.</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5" y="1124744"/>
                <a:ext cx="8636748" cy="5544616"/>
              </a:xfrm>
              <a:blipFill rotWithShape="0">
                <a:blip r:embed="rId3"/>
                <a:stretch>
                  <a:fillRect l="-1200" t="-2310" r="-19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38927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Experimental </a:t>
            </a:r>
            <a:r>
              <a:rPr lang="en-US" altLang="zh-CN" dirty="0" smtClean="0"/>
              <a:t>results</a:t>
            </a:r>
            <a:endParaRPr lang="zh-CN" altLang="en-US" dirty="0"/>
          </a:p>
        </p:txBody>
      </p:sp>
      <p:grpSp>
        <p:nvGrpSpPr>
          <p:cNvPr id="13" name="组合 12"/>
          <p:cNvGrpSpPr/>
          <p:nvPr/>
        </p:nvGrpSpPr>
        <p:grpSpPr>
          <a:xfrm>
            <a:off x="1313638" y="1268760"/>
            <a:ext cx="6516724" cy="3883570"/>
            <a:chOff x="3341880" y="2126872"/>
            <a:chExt cx="3372476" cy="1943100"/>
          </a:xfrm>
        </p:grpSpPr>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880" y="2126872"/>
              <a:ext cx="1638300" cy="1943100"/>
            </a:xfrm>
            <a:prstGeom prst="rect">
              <a:avLst/>
            </a:prstGeom>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2126872"/>
              <a:ext cx="1638300" cy="1943100"/>
            </a:xfrm>
            <a:prstGeom prst="rect">
              <a:avLst/>
            </a:prstGeom>
          </p:spPr>
        </p:pic>
      </p:grpSp>
      <p:sp>
        <p:nvSpPr>
          <p:cNvPr id="14" name="文本框 13"/>
          <p:cNvSpPr txBox="1"/>
          <p:nvPr/>
        </p:nvSpPr>
        <p:spPr>
          <a:xfrm>
            <a:off x="1835696" y="5306774"/>
            <a:ext cx="2359573" cy="830997"/>
          </a:xfrm>
          <a:prstGeom prst="rect">
            <a:avLst/>
          </a:prstGeom>
          <a:noFill/>
        </p:spPr>
        <p:txBody>
          <a:bodyPr wrap="square" rtlCol="0">
            <a:spAutoFit/>
          </a:bodyPr>
          <a:lstStyle/>
          <a:p>
            <a:r>
              <a:rPr lang="en-US" altLang="zh-CN" sz="2400" dirty="0" smtClean="0"/>
              <a:t>HMC with unit mass matrix</a:t>
            </a:r>
            <a:endParaRPr lang="zh-CN" altLang="en-US" sz="2400" dirty="0"/>
          </a:p>
        </p:txBody>
      </p:sp>
      <p:sp>
        <p:nvSpPr>
          <p:cNvPr id="15" name="文本框 14"/>
          <p:cNvSpPr txBox="1"/>
          <p:nvPr/>
        </p:nvSpPr>
        <p:spPr>
          <a:xfrm>
            <a:off x="5076056" y="5315455"/>
            <a:ext cx="2664296" cy="830997"/>
          </a:xfrm>
          <a:prstGeom prst="rect">
            <a:avLst/>
          </a:prstGeom>
          <a:noFill/>
        </p:spPr>
        <p:txBody>
          <a:bodyPr wrap="square" rtlCol="0">
            <a:spAutoFit/>
          </a:bodyPr>
          <a:lstStyle/>
          <a:p>
            <a:r>
              <a:rPr lang="en-US" altLang="zh-CN" sz="2400" dirty="0"/>
              <a:t>RMHMC from the same starting point</a:t>
            </a:r>
            <a:endParaRPr lang="zh-CN" altLang="en-US" sz="2400" dirty="0"/>
          </a:p>
        </p:txBody>
      </p:sp>
    </p:spTree>
    <p:extLst>
      <p:ext uri="{BB962C8B-B14F-4D97-AF65-F5344CB8AC3E}">
        <p14:creationId xmlns:p14="http://schemas.microsoft.com/office/powerpoint/2010/main" val="4002969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History</a:t>
            </a:r>
            <a:endParaRPr lang="zh-CN" altLang="en-US" dirty="0"/>
          </a:p>
        </p:txBody>
      </p:sp>
      <p:sp>
        <p:nvSpPr>
          <p:cNvPr id="3" name="内容占位符 2"/>
          <p:cNvSpPr>
            <a:spLocks noGrp="1"/>
          </p:cNvSpPr>
          <p:nvPr>
            <p:ph idx="1"/>
          </p:nvPr>
        </p:nvSpPr>
        <p:spPr>
          <a:xfrm>
            <a:off x="467544" y="1196752"/>
            <a:ext cx="8496944" cy="5256584"/>
          </a:xfrm>
        </p:spPr>
        <p:txBody>
          <a:bodyPr>
            <a:normAutofit fontScale="85000" lnSpcReduction="10000"/>
          </a:bodyPr>
          <a:lstStyle/>
          <a:p>
            <a:r>
              <a:rPr lang="en-US" altLang="zh-CN" dirty="0" smtClean="0"/>
              <a:t>Background: for the task of simulating the distribution of states for a system of idealized molecules,</a:t>
            </a:r>
          </a:p>
          <a:p>
            <a:pPr lvl="1"/>
            <a:r>
              <a:rPr lang="en-US" altLang="zh-CN" dirty="0" smtClean="0"/>
              <a:t>(Metropolis, et al., 1953): MCMC with Metropolis test.</a:t>
            </a:r>
          </a:p>
          <a:p>
            <a:pPr lvl="1"/>
            <a:r>
              <a:rPr lang="en-US" altLang="zh-CN" dirty="0" smtClean="0"/>
              <a:t>(Alder &amp; Wainwright, 1959): deterministic approach by simulating Hamiltonian dynamics.</a:t>
            </a:r>
          </a:p>
          <a:p>
            <a:r>
              <a:rPr lang="en-US" altLang="zh-CN" dirty="0" smtClean="0"/>
              <a:t>Birth: combining (hybrid)</a:t>
            </a:r>
          </a:p>
          <a:p>
            <a:pPr lvl="1"/>
            <a:r>
              <a:rPr lang="en-US" altLang="zh-CN" dirty="0" smtClean="0"/>
              <a:t>(Duane, et al., 1987): Hybrid Monte Carlo. Renamed as Hamiltonian Monte Carlo afterwards.</a:t>
            </a:r>
          </a:p>
          <a:p>
            <a:r>
              <a:rPr lang="en-US" altLang="zh-CN" dirty="0" smtClean="0"/>
              <a:t>Application to statistics</a:t>
            </a:r>
          </a:p>
          <a:p>
            <a:pPr lvl="1"/>
            <a:r>
              <a:rPr lang="en-US" altLang="zh-CN" dirty="0" smtClean="0"/>
              <a:t>(Neal, 1993ab): probabilistic inference and Bayesian learning</a:t>
            </a:r>
          </a:p>
          <a:p>
            <a:pPr lvl="1"/>
            <a:r>
              <a:rPr lang="en-US" altLang="zh-CN" dirty="0" smtClean="0"/>
              <a:t>(Neal</a:t>
            </a:r>
            <a:r>
              <a:rPr lang="en-US" altLang="zh-CN" dirty="0"/>
              <a:t>, 1996a): neural network </a:t>
            </a:r>
            <a:r>
              <a:rPr lang="en-US" altLang="zh-CN" dirty="0" smtClean="0"/>
              <a:t>models</a:t>
            </a:r>
          </a:p>
          <a:p>
            <a:pPr lvl="1"/>
            <a:r>
              <a:rPr lang="en-US" altLang="zh-CN" dirty="0" smtClean="0"/>
              <a:t>(</a:t>
            </a:r>
            <a:r>
              <a:rPr lang="en-US" altLang="zh-CN" dirty="0" err="1" smtClean="0"/>
              <a:t>Ishwaran</a:t>
            </a:r>
            <a:r>
              <a:rPr lang="en-US" altLang="zh-CN" dirty="0" smtClean="0"/>
              <a:t>, 1999): generalized linear models</a:t>
            </a:r>
          </a:p>
          <a:p>
            <a:pPr lvl="1"/>
            <a:r>
              <a:rPr lang="en-US" altLang="zh-CN" dirty="0" smtClean="0"/>
              <a:t>…</a:t>
            </a:r>
          </a:p>
        </p:txBody>
      </p:sp>
    </p:spTree>
    <p:extLst>
      <p:ext uri="{BB962C8B-B14F-4D97-AF65-F5344CB8AC3E}">
        <p14:creationId xmlns:p14="http://schemas.microsoft.com/office/powerpoint/2010/main" val="16428970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8" y="908720"/>
            <a:ext cx="7272808" cy="5387254"/>
          </a:xfrm>
        </p:spPr>
      </p:pic>
      <p:sp>
        <p:nvSpPr>
          <p:cNvPr id="2" name="标题 1"/>
          <p:cNvSpPr>
            <a:spLocks noGrp="1"/>
          </p:cNvSpPr>
          <p:nvPr>
            <p:ph type="title"/>
          </p:nvPr>
        </p:nvSpPr>
        <p:spPr>
          <a:xfrm>
            <a:off x="205172" y="44624"/>
            <a:ext cx="8229600" cy="1143000"/>
          </a:xfrm>
        </p:spPr>
        <p:txBody>
          <a:bodyPr/>
          <a:lstStyle/>
          <a:p>
            <a:r>
              <a:rPr lang="en-US" altLang="zh-CN" dirty="0"/>
              <a:t>Experimental results</a:t>
            </a:r>
            <a:endParaRPr lang="zh-CN" altLang="en-US" dirty="0"/>
          </a:p>
        </p:txBody>
      </p:sp>
      <p:sp>
        <p:nvSpPr>
          <p:cNvPr id="5" name="文本框 4"/>
          <p:cNvSpPr txBox="1"/>
          <p:nvPr/>
        </p:nvSpPr>
        <p:spPr>
          <a:xfrm>
            <a:off x="395536" y="6165304"/>
            <a:ext cx="8893496" cy="523220"/>
          </a:xfrm>
          <a:prstGeom prst="rect">
            <a:avLst/>
          </a:prstGeom>
          <a:noFill/>
        </p:spPr>
        <p:txBody>
          <a:bodyPr wrap="square" rtlCol="0">
            <a:spAutoFit/>
          </a:bodyPr>
          <a:lstStyle/>
          <a:p>
            <a:r>
              <a:rPr lang="en-US" altLang="zh-CN" sz="1400" dirty="0" smtClean="0"/>
              <a:t>From: http</a:t>
            </a:r>
            <a:r>
              <a:rPr lang="en-US" altLang="zh-CN" sz="1400" dirty="0"/>
              <a:t>://www.dcs.gla.ac.uk/inference/download2.cfm?f=RSS_Oct13_Giro.pdf&amp;owner=11&amp;referrer=rmhmc/index.html</a:t>
            </a:r>
            <a:endParaRPr lang="zh-CN" altLang="en-US" sz="1400" dirty="0"/>
          </a:p>
        </p:txBody>
      </p:sp>
    </p:spTree>
    <p:extLst>
      <p:ext uri="{BB962C8B-B14F-4D97-AF65-F5344CB8AC3E}">
        <p14:creationId xmlns:p14="http://schemas.microsoft.com/office/powerpoint/2010/main" val="4160392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内容占位符 5" descr="屏幕剪辑"/>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908720"/>
            <a:ext cx="7488832" cy="5542657"/>
          </a:xfrm>
        </p:spPr>
      </p:pic>
      <p:sp>
        <p:nvSpPr>
          <p:cNvPr id="2" name="标题 1"/>
          <p:cNvSpPr>
            <a:spLocks noGrp="1"/>
          </p:cNvSpPr>
          <p:nvPr>
            <p:ph type="title"/>
          </p:nvPr>
        </p:nvSpPr>
        <p:spPr>
          <a:xfrm>
            <a:off x="205172" y="44624"/>
            <a:ext cx="8229600" cy="1143000"/>
          </a:xfrm>
        </p:spPr>
        <p:txBody>
          <a:bodyPr/>
          <a:lstStyle/>
          <a:p>
            <a:r>
              <a:rPr lang="en-US" altLang="zh-CN" dirty="0"/>
              <a:t>Experimental results</a:t>
            </a:r>
            <a:endParaRPr lang="zh-CN" altLang="en-US" dirty="0"/>
          </a:p>
        </p:txBody>
      </p:sp>
      <p:sp>
        <p:nvSpPr>
          <p:cNvPr id="5" name="文本框 4"/>
          <p:cNvSpPr txBox="1"/>
          <p:nvPr/>
        </p:nvSpPr>
        <p:spPr>
          <a:xfrm>
            <a:off x="395536" y="6165304"/>
            <a:ext cx="8893496" cy="523220"/>
          </a:xfrm>
          <a:prstGeom prst="rect">
            <a:avLst/>
          </a:prstGeom>
          <a:noFill/>
        </p:spPr>
        <p:txBody>
          <a:bodyPr wrap="square" rtlCol="0">
            <a:spAutoFit/>
          </a:bodyPr>
          <a:lstStyle/>
          <a:p>
            <a:r>
              <a:rPr lang="en-US" altLang="zh-CN" sz="1400" dirty="0" smtClean="0"/>
              <a:t>From: http</a:t>
            </a:r>
            <a:r>
              <a:rPr lang="en-US" altLang="zh-CN" sz="1400" dirty="0"/>
              <a:t>://www.dcs.gla.ac.uk/inference/download2.cfm?f=RSS_Oct13_Giro.pdf&amp;owner=11&amp;referrer=rmhmc/index.html</a:t>
            </a:r>
            <a:endParaRPr lang="zh-CN" altLang="en-US" sz="1400" dirty="0"/>
          </a:p>
        </p:txBody>
      </p:sp>
    </p:spTree>
    <p:extLst>
      <p:ext uri="{BB962C8B-B14F-4D97-AF65-F5344CB8AC3E}">
        <p14:creationId xmlns:p14="http://schemas.microsoft.com/office/powerpoint/2010/main" val="12864855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03996" y="116632"/>
            <a:ext cx="8652088" cy="2016224"/>
          </a:xfrm>
        </p:spPr>
        <p:txBody>
          <a:bodyPr>
            <a:normAutofit fontScale="90000"/>
          </a:bodyPr>
          <a:lstStyle/>
          <a:p>
            <a:r>
              <a:rPr lang="en-US" altLang="zh-CN" dirty="0" smtClean="0"/>
              <a:t>Geodesic Monte Carlo on Embedded Manifolds</a:t>
            </a:r>
            <a:br>
              <a:rPr lang="en-US" altLang="zh-CN" dirty="0" smtClean="0"/>
            </a:br>
            <a:r>
              <a:rPr lang="en-US" altLang="zh-CN" dirty="0" smtClean="0"/>
              <a:t>(Byrne &amp; </a:t>
            </a:r>
            <a:r>
              <a:rPr lang="en-US" altLang="zh-CN" dirty="0" err="1" smtClean="0"/>
              <a:t>Girolami</a:t>
            </a:r>
            <a:r>
              <a:rPr lang="en-US" altLang="zh-CN" dirty="0" smtClean="0"/>
              <a:t>, 2013)</a:t>
            </a:r>
            <a:endParaRPr lang="zh-CN" altLang="en-US" dirty="0"/>
          </a:p>
        </p:txBody>
      </p:sp>
      <p:sp>
        <p:nvSpPr>
          <p:cNvPr id="3" name="内容占位符 2"/>
          <p:cNvSpPr>
            <a:spLocks noGrp="1"/>
          </p:cNvSpPr>
          <p:nvPr>
            <p:ph idx="1"/>
          </p:nvPr>
        </p:nvSpPr>
        <p:spPr>
          <a:xfrm>
            <a:off x="527640" y="2492896"/>
            <a:ext cx="8292832" cy="3664112"/>
          </a:xfrm>
        </p:spPr>
        <p:txBody>
          <a:bodyPr/>
          <a:lstStyle/>
          <a:p>
            <a:r>
              <a:rPr lang="en-US" altLang="zh-CN" dirty="0" smtClean="0"/>
              <a:t>Overview</a:t>
            </a:r>
          </a:p>
          <a:p>
            <a:r>
              <a:rPr lang="en-US" altLang="zh-CN" dirty="0" smtClean="0"/>
              <a:t>Embedding</a:t>
            </a:r>
          </a:p>
          <a:p>
            <a:r>
              <a:rPr lang="en-US" altLang="zh-CN" dirty="0" smtClean="0"/>
              <a:t>Derivation of Geodesic Monte </a:t>
            </a:r>
            <a:r>
              <a:rPr lang="en-US" altLang="zh-CN" dirty="0" smtClean="0"/>
              <a:t>Carlo</a:t>
            </a:r>
          </a:p>
          <a:p>
            <a:r>
              <a:rPr lang="en-US" altLang="zh-CN" dirty="0" smtClean="0"/>
              <a:t>Discussions</a:t>
            </a:r>
            <a:endParaRPr lang="en-US" altLang="zh-CN" dirty="0" smtClean="0"/>
          </a:p>
        </p:txBody>
      </p:sp>
    </p:spTree>
    <p:extLst>
      <p:ext uri="{BB962C8B-B14F-4D97-AF65-F5344CB8AC3E}">
        <p14:creationId xmlns:p14="http://schemas.microsoft.com/office/powerpoint/2010/main" val="3410703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435280" cy="5184576"/>
              </a:xfrm>
            </p:spPr>
            <p:txBody>
              <a:bodyPr>
                <a:normAutofit fontScale="92500" lnSpcReduction="20000"/>
              </a:bodyPr>
              <a:lstStyle/>
              <a:p>
                <a:r>
                  <a:rPr lang="en-US" altLang="zh-CN" dirty="0" smtClean="0"/>
                  <a:t>Problem: how to sample from a distribution defined on a manifold? E.g. the von Mises-Fisher distribution defined on the unit sphere: </a:t>
                </a:r>
                <a:br>
                  <a:rPr lang="en-US" altLang="zh-CN" dirty="0" smtClean="0"/>
                </a:b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𝑐</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𝜅</m:t>
                        </m:r>
                      </m:e>
                    </m:d>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𝜅</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𝜇</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𝑥</m:t>
                            </m:r>
                          </m:e>
                        </m:d>
                      </m:e>
                    </m:func>
                  </m:oMath>
                </a14:m>
                <a:r>
                  <a:rPr lang="en-US" altLang="zh-CN" dirty="0" smtClean="0"/>
                  <a:t>, where </a:t>
                </a:r>
                <a14:m>
                  <m:oMath xmlns:m="http://schemas.openxmlformats.org/officeDocument/2006/math">
                    <m:r>
                      <a:rPr lang="en-US" altLang="zh-CN" b="0" i="1" smtClean="0">
                        <a:latin typeface="Cambria Math" panose="02040503050406030204" pitchFamily="18" charset="0"/>
                      </a:rPr>
                      <m:t>𝜇</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𝒮</m:t>
                        </m:r>
                      </m:e>
                      <m:sup>
                        <m:r>
                          <a:rPr lang="en-US" altLang="zh-CN" b="0" i="1" smtClean="0">
                            <a:latin typeface="Cambria Math" panose="02040503050406030204" pitchFamily="18" charset="0"/>
                          </a:rPr>
                          <m:t>𝑑</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𝑑</m:t>
                            </m:r>
                          </m:sup>
                        </m:sSup>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m:rPr>
                                    <m:lit/>
                                  </m:rPr>
                                  <a:rPr lang="en-US" altLang="zh-CN" b="0" i="1" smtClean="0">
                                    <a:latin typeface="Cambria Math" panose="02040503050406030204" pitchFamily="18" charset="0"/>
                                  </a:rPr>
                                  <m:t>|</m:t>
                                </m:r>
                              </m:e>
                            </m:d>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=1</m:t>
                        </m:r>
                      </m:e>
                    </m:d>
                  </m:oMath>
                </a14:m>
                <a:endParaRPr lang="en-US" altLang="zh-CN" dirty="0" smtClean="0"/>
              </a:p>
              <a:p>
                <a:r>
                  <a:rPr lang="en-US" altLang="zh-CN" dirty="0" smtClean="0"/>
                  <a:t>Since the support is a manifold, RMHMC can be applied. </a:t>
                </a:r>
                <a:br>
                  <a:rPr lang="en-US" altLang="zh-CN" dirty="0" smtClean="0"/>
                </a:br>
                <a:r>
                  <a:rPr lang="en-US" altLang="zh-CN" dirty="0" smtClean="0"/>
                  <a:t>But: 1. the Riemann metric </a:t>
                </a:r>
                <a14:m>
                  <m:oMath xmlns:m="http://schemas.openxmlformats.org/officeDocument/2006/math">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oMath>
                </a14:m>
                <a:r>
                  <a:rPr lang="zh-CN" altLang="en-US" dirty="0" smtClean="0"/>
                  <a:t> </a:t>
                </a:r>
                <a:r>
                  <a:rPr lang="en-US" altLang="zh-CN" dirty="0" smtClean="0"/>
                  <a:t>depends on the coordinate system. If the manifold does not have a global coordinate system (e.g. the unit sphere), it will be problematic; 2. the generalized leap frog algorithm calls for solving an implicit equation iteratively, which is expensive.</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435280" cy="5184576"/>
              </a:xfrm>
              <a:blipFill rotWithShape="0">
                <a:blip r:embed="rId2"/>
                <a:stretch>
                  <a:fillRect l="-1445" t="-3055" r="-1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6868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67544" y="1268760"/>
                <a:ext cx="8280920" cy="4896544"/>
              </a:xfrm>
            </p:spPr>
            <p:txBody>
              <a:bodyPr>
                <a:normAutofit lnSpcReduction="10000"/>
              </a:bodyPr>
              <a:lstStyle/>
              <a:p>
                <a:r>
                  <a:rPr lang="en-US" altLang="zh-CN" dirty="0" smtClean="0"/>
                  <a:t>To avoid 1, we can embed the problematic manifold to a manifold that has a global coordinate system; To avoid 2, we need a dynamics or “movement rule” in the embedded manifold.</a:t>
                </a:r>
              </a:p>
              <a:p>
                <a:r>
                  <a:rPr lang="en-US" altLang="zh-CN" dirty="0" smtClean="0"/>
                  <a:t>GMC embeds the manifold to the “best” manifold Euclidean manifold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zh-CN" altLang="en-US" dirty="0" smtClean="0"/>
                  <a:t> </a:t>
                </a:r>
                <a:r>
                  <a:rPr lang="en-US" altLang="zh-CN" dirty="0" smtClean="0"/>
                  <a:t>that obviously has a global coordinate system. The “movement rule” is cooperated with the geodesic of the manifold.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67544" y="1268760"/>
                <a:ext cx="8280920" cy="4896544"/>
              </a:xfrm>
              <a:blipFill rotWithShape="0">
                <a:blip r:embed="rId2"/>
                <a:stretch>
                  <a:fillRect l="-1694" t="-2615" r="-2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86014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Embedding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24744"/>
                <a:ext cx="8435280" cy="5472608"/>
              </a:xfrm>
            </p:spPr>
            <p:txBody>
              <a:bodyPr>
                <a:normAutofit fontScale="92500" lnSpcReduction="20000"/>
              </a:bodyPr>
              <a:lstStyle/>
              <a:p>
                <a:r>
                  <a:rPr lang="en-US" altLang="zh-CN" dirty="0" smtClean="0"/>
                  <a:t>Embedding: a manifold </a:t>
                </a:r>
                <a14:m>
                  <m:oMath xmlns:m="http://schemas.openxmlformats.org/officeDocument/2006/math">
                    <m:r>
                      <a:rPr lang="en-US" altLang="zh-CN" b="0" i="1" smtClean="0">
                        <a:latin typeface="Cambria Math" panose="02040503050406030204" pitchFamily="18" charset="0"/>
                      </a:rPr>
                      <m:t>𝑋</m:t>
                    </m:r>
                  </m:oMath>
                </a14:m>
                <a:r>
                  <a:rPr lang="zh-CN" altLang="en-US" dirty="0" smtClean="0"/>
                  <a:t> </a:t>
                </a:r>
                <a:r>
                  <a:rPr lang="en-US" altLang="zh-CN" dirty="0" smtClean="0"/>
                  <a:t>is said to be embedded in a manifold </a:t>
                </a:r>
                <a14:m>
                  <m:oMath xmlns:m="http://schemas.openxmlformats.org/officeDocument/2006/math">
                    <m:r>
                      <a:rPr lang="en-US" altLang="zh-CN" b="0" i="1" smtClean="0">
                        <a:latin typeface="Cambria Math" panose="02040503050406030204" pitchFamily="18" charset="0"/>
                      </a:rPr>
                      <m:t>𝑌</m:t>
                    </m:r>
                  </m:oMath>
                </a14:m>
                <a:r>
                  <a:rPr lang="zh-CN" altLang="en-US" dirty="0" smtClean="0"/>
                  <a:t> </a:t>
                </a:r>
                <a:r>
                  <a:rPr lang="en-US" altLang="zh-CN" dirty="0" smtClean="0"/>
                  <a:t>if there is an injective continuous map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Y</m:t>
                    </m:r>
                  </m:oMath>
                </a14:m>
                <a:r>
                  <a:rPr lang="en-US" altLang="zh-CN" b="0" dirty="0" smtClean="0"/>
                  <a:t> that is homeo</a:t>
                </a:r>
                <a:r>
                  <a:rPr lang="en-US" altLang="zh-CN" dirty="0" smtClean="0"/>
                  <a:t>morphic from </a:t>
                </a:r>
                <a14:m>
                  <m:oMath xmlns:m="http://schemas.openxmlformats.org/officeDocument/2006/math">
                    <m:r>
                      <a:rPr lang="en-US" altLang="zh-CN" b="0" i="1" smtClean="0">
                        <a:latin typeface="Cambria Math" panose="02040503050406030204" pitchFamily="18" charset="0"/>
                      </a:rPr>
                      <m:t>𝑋</m:t>
                    </m:r>
                  </m:oMath>
                </a14:m>
                <a:r>
                  <a:rPr lang="en-US" altLang="zh-CN" b="0" dirty="0" smtClean="0"/>
                  <a:t> to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en-US" altLang="zh-CN" b="0" dirty="0" smtClean="0"/>
                  <a:t> (i.e. </a:t>
                </a:r>
                <a14:m>
                  <m:oMath xmlns:m="http://schemas.openxmlformats.org/officeDocument/2006/math">
                    <m:r>
                      <a:rPr lang="en-US" altLang="zh-CN" b="0" i="1" smtClean="0">
                        <a:latin typeface="Cambria Math" panose="02040503050406030204" pitchFamily="18" charset="0"/>
                      </a:rPr>
                      <m:t>𝑓</m:t>
                    </m:r>
                  </m:oMath>
                </a14:m>
                <a:r>
                  <a:rPr lang="en-US" altLang="zh-CN" b="0" dirty="0" smtClean="0"/>
                  <a:t> is a bijection from </a:t>
                </a:r>
                <a14:m>
                  <m:oMath xmlns:m="http://schemas.openxmlformats.org/officeDocument/2006/math">
                    <m:r>
                      <a:rPr lang="en-US" altLang="zh-CN" b="0" i="1" smtClean="0">
                        <a:latin typeface="Cambria Math" panose="02040503050406030204" pitchFamily="18" charset="0"/>
                      </a:rPr>
                      <m:t>𝑋</m:t>
                    </m:r>
                  </m:oMath>
                </a14:m>
                <a:r>
                  <a:rPr lang="en-US" altLang="zh-CN" b="0" dirty="0" smtClean="0"/>
                  <a:t> to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oMath>
                </a14:m>
                <a:r>
                  <a:rPr lang="en-US" altLang="zh-CN" b="0" dirty="0" smtClean="0"/>
                  <a:t> 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−1</m:t>
                        </m:r>
                      </m:sup>
                    </m:sSup>
                  </m:oMath>
                </a14:m>
                <a:r>
                  <a:rPr lang="en-US" altLang="zh-CN" b="0" dirty="0" smtClean="0"/>
                  <a:t> is also continuous).</a:t>
                </a:r>
              </a:p>
              <a:p>
                <a:r>
                  <a:rPr lang="en-US" altLang="zh-CN" dirty="0" smtClean="0"/>
                  <a:t>Isometric embedding: </a:t>
                </a:r>
                <a14:m>
                  <m:oMath xmlns:m="http://schemas.openxmlformats.org/officeDocument/2006/math">
                    <m:r>
                      <a:rPr lang="en-US" altLang="zh-CN" b="0" i="1" smtClean="0">
                        <a:latin typeface="Cambria Math" panose="02040503050406030204" pitchFamily="18" charset="0"/>
                      </a:rPr>
                      <m:t>𝑋</m:t>
                    </m:r>
                  </m:oMath>
                </a14:m>
                <a:r>
                  <a:rPr lang="en-US" altLang="zh-CN" dirty="0" smtClean="0"/>
                  <a:t> and </a:t>
                </a:r>
                <a14:m>
                  <m:oMath xmlns:m="http://schemas.openxmlformats.org/officeDocument/2006/math">
                    <m:r>
                      <a:rPr lang="en-US" altLang="zh-CN" b="0" i="1" smtClean="0">
                        <a:latin typeface="Cambria Math" panose="02040503050406030204" pitchFamily="18" charset="0"/>
                      </a:rPr>
                      <m:t>𝑌</m:t>
                    </m:r>
                  </m:oMath>
                </a14:m>
                <a:r>
                  <a:rPr lang="en-US" altLang="zh-CN" dirty="0" smtClean="0"/>
                  <a:t> are all Riemann manifolds with their Riemann metric </a:t>
                </a:r>
                <a14:m>
                  <m:oMath xmlns:m="http://schemas.openxmlformats.org/officeDocument/2006/math">
                    <m:r>
                      <a:rPr lang="en-US" altLang="zh-CN" b="0" i="1" smtClean="0">
                        <a:latin typeface="Cambria Math" panose="02040503050406030204" pitchFamily="18" charset="0"/>
                      </a:rPr>
                      <m:t>𝐺</m:t>
                    </m:r>
                  </m:oMath>
                </a14:m>
                <a:r>
                  <a:rPr lang="en-US" altLang="zh-CN" dirty="0" smtClean="0"/>
                  <a:t> and </a:t>
                </a:r>
                <a14:m>
                  <m:oMath xmlns:m="http://schemas.openxmlformats.org/officeDocument/2006/math">
                    <m:r>
                      <a:rPr lang="en-US" altLang="zh-CN" b="0" i="1" smtClean="0">
                        <a:latin typeface="Cambria Math" panose="02040503050406030204" pitchFamily="18" charset="0"/>
                      </a:rPr>
                      <m:t>𝐻</m:t>
                    </m:r>
                  </m:oMath>
                </a14:m>
                <a:r>
                  <a:rPr lang="en-US" altLang="zh-CN" dirty="0" smtClean="0"/>
                  <a:t> (w.r.t. some specific local coordinate systems), the embedding map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oMath>
                </a14:m>
                <a:r>
                  <a:rPr lang="en-US" altLang="zh-CN" b="0" dirty="0" smtClean="0"/>
                  <a:t> is smooth, and the inner product is preserved: </a:t>
                </a:r>
                <a14:m>
                  <m:oMath xmlns:m="http://schemas.openxmlformats.org/officeDocument/2006/math">
                    <m:r>
                      <a:rPr lang="en-US" altLang="zh-CN" b="0" i="1" smtClean="0">
                        <a:latin typeface="Cambria Math" panose="02040503050406030204" pitchFamily="18" charset="0"/>
                      </a:rPr>
                      <m:t>𝛿</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𝐺</m:t>
                    </m:r>
                    <m:r>
                      <a:rPr lang="en-US" altLang="zh-CN" b="0" i="1" smtClean="0">
                        <a:latin typeface="Cambria Math" panose="02040503050406030204" pitchFamily="18" charset="0"/>
                      </a:rPr>
                      <m:t>𝛿</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r>
                      <a:rPr lang="en-US" altLang="zh-CN" b="0" i="1" smtClean="0">
                        <a:latin typeface="Cambria Math" panose="02040503050406030204" pitchFamily="18" charset="0"/>
                      </a:rPr>
                      <m:t>𝑓</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𝐻</m:t>
                    </m:r>
                    <m:r>
                      <a:rPr lang="en-US" altLang="zh-CN" b="0" i="1" smtClean="0">
                        <a:latin typeface="Cambria Math" panose="02040503050406030204" pitchFamily="18" charset="0"/>
                      </a:rPr>
                      <m:t>𝛿</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oMath>
                </a14:m>
                <a:r>
                  <a:rPr lang="en-US" altLang="zh-CN" b="0" dirty="0" smtClean="0"/>
                  <a:t>.</a:t>
                </a:r>
              </a:p>
              <a:p>
                <a:r>
                  <a:rPr lang="en-US" altLang="zh-CN" dirty="0" smtClean="0"/>
                  <a:t>A nice property: Nash embedding theorem: </a:t>
                </a:r>
                <a:br>
                  <a:rPr lang="en-US" altLang="zh-CN" dirty="0" smtClean="0"/>
                </a:br>
                <a:r>
                  <a:rPr lang="en-US" altLang="zh-CN" dirty="0" smtClean="0"/>
                  <a:t>any Riemannian manifold can be </a:t>
                </a:r>
                <a:r>
                  <a:rPr lang="en-US" altLang="zh-CN" dirty="0" err="1" smtClean="0"/>
                  <a:t>isometrically</a:t>
                </a:r>
                <a:r>
                  <a:rPr lang="en-US" altLang="zh-CN" dirty="0" smtClean="0"/>
                  <a:t> embedded into some Euclidean space.</a:t>
                </a:r>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24744"/>
                <a:ext cx="8435280" cy="5472608"/>
              </a:xfrm>
              <a:blipFill rotWithShape="0">
                <a:blip r:embed="rId2"/>
                <a:stretch>
                  <a:fillRect l="-1445" t="-2899" r="-37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386691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lstStyle/>
          <a:p>
            <a:r>
              <a:rPr lang="en-US" altLang="zh-CN" dirty="0" smtClean="0"/>
              <a:t>Embedding</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08720"/>
                <a:ext cx="8507288" cy="5832648"/>
              </a:xfrm>
            </p:spPr>
            <p:txBody>
              <a:bodyPr>
                <a:normAutofit fontScale="77500" lnSpcReduction="20000"/>
              </a:bodyPr>
              <a:lstStyle/>
              <a:p>
                <a:r>
                  <a:rPr lang="en-US" altLang="zh-CN" dirty="0" smtClean="0"/>
                  <a:t>If an </a:t>
                </a:r>
                <a14:m>
                  <m:oMath xmlns:m="http://schemas.openxmlformats.org/officeDocument/2006/math">
                    <m:r>
                      <a:rPr lang="en-US" altLang="zh-CN" b="0" i="1" smtClean="0">
                        <a:latin typeface="Cambria Math" panose="02040503050406030204" pitchFamily="18" charset="0"/>
                      </a:rPr>
                      <m:t>𝑚</m:t>
                    </m:r>
                  </m:oMath>
                </a14:m>
                <a:r>
                  <a:rPr lang="en-US" altLang="zh-CN" dirty="0" smtClean="0"/>
                  <a:t>-dim Riemann manifold </a:t>
                </a:r>
                <a14:m>
                  <m:oMath xmlns:m="http://schemas.openxmlformats.org/officeDocument/2006/math">
                    <m:r>
                      <a:rPr lang="en-US" altLang="zh-CN" b="0" i="1" smtClean="0">
                        <a:latin typeface="Cambria Math" panose="02040503050406030204" pitchFamily="18" charset="0"/>
                      </a:rPr>
                      <m:t>ℳ</m:t>
                    </m:r>
                  </m:oMath>
                </a14:m>
                <a:r>
                  <a:rPr lang="zh-CN" altLang="en-US" dirty="0" smtClean="0"/>
                  <a:t> </a:t>
                </a:r>
                <a:r>
                  <a:rPr lang="en-US" altLang="zh-CN" dirty="0" smtClean="0"/>
                  <a:t>is </a:t>
                </a:r>
                <a:r>
                  <a:rPr lang="en-US" altLang="zh-CN" dirty="0" err="1" smtClean="0"/>
                  <a:t>isometrically</a:t>
                </a:r>
                <a:r>
                  <a:rPr lang="en-US" altLang="zh-CN" dirty="0" smtClean="0"/>
                  <a:t> embedded in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zh-CN" altLang="en-US" dirty="0" smtClean="0"/>
                  <a:t> </a:t>
                </a:r>
                <a:r>
                  <a:rPr lang="en-US" altLang="zh-CN" dirty="0" smtClean="0"/>
                  <a:t>with an isometric embedding map </a:t>
                </a:r>
                <a14:m>
                  <m:oMath xmlns:m="http://schemas.openxmlformats.org/officeDocument/2006/math">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ℳ</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 select a local coordinate system of </a:t>
                </a:r>
                <a14:m>
                  <m:oMath xmlns:m="http://schemas.openxmlformats.org/officeDocument/2006/math">
                    <m:r>
                      <a:rPr lang="en-US" altLang="zh-CN" b="0" i="1" smtClean="0">
                        <a:latin typeface="Cambria Math" panose="02040503050406030204" pitchFamily="18" charset="0"/>
                      </a:rPr>
                      <m:t>ℳ</m:t>
                    </m:r>
                  </m:oMath>
                </a14:m>
                <a:r>
                  <a:rPr lang="en-US" altLang="zh-CN" dirty="0" smtClean="0"/>
                  <a:t> as </a:t>
                </a:r>
                <a14:m>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sSubSup>
                  </m:oMath>
                </a14:m>
                <a:r>
                  <a:rPr lang="en-US" altLang="zh-CN" dirty="0" smtClean="0"/>
                  <a:t> and of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 as </a:t>
                </a:r>
                <a14:m>
                  <m:oMath xmlns:m="http://schemas.openxmlformats.org/officeDocument/2006/math">
                    <m:sSubSup>
                      <m:sSubSupPr>
                        <m:ctrlPr>
                          <a:rPr lang="en-US" altLang="zh-CN" b="0" i="1" smtClean="0">
                            <a:latin typeface="Cambria Math" panose="02040503050406030204" pitchFamily="18" charset="0"/>
                          </a:rPr>
                        </m:ctrlPr>
                      </m:sSub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sSubSup>
                  </m:oMath>
                </a14:m>
                <a:r>
                  <a:rPr lang="en-US" altLang="zh-CN" dirty="0" smtClean="0"/>
                  <a:t>, express </a:t>
                </a:r>
                <a14:m>
                  <m:oMath xmlns:m="http://schemas.openxmlformats.org/officeDocument/2006/math">
                    <m:r>
                      <a:rPr lang="en-US" altLang="zh-CN" b="0" i="1" smtClean="0">
                        <a:latin typeface="Cambria Math" panose="02040503050406030204" pitchFamily="18" charset="0"/>
                      </a:rPr>
                      <m:t>𝑓</m:t>
                    </m:r>
                  </m:oMath>
                </a14:m>
                <a:r>
                  <a:rPr lang="en-US" altLang="zh-CN" dirty="0" smtClean="0"/>
                  <a:t> 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𝑚</m:t>
                            </m:r>
                          </m:sub>
                        </m:sSub>
                      </m:e>
                    </m:d>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en-US" altLang="zh-CN" dirty="0" smtClean="0"/>
                  <a:t>, then the Riemann metric </a:t>
                </a:r>
                <a14:m>
                  <m:oMath xmlns:m="http://schemas.openxmlformats.org/officeDocument/2006/math">
                    <m:r>
                      <a:rPr lang="en-US" altLang="zh-CN" b="0" i="1" smtClean="0">
                        <a:latin typeface="Cambria Math" panose="02040503050406030204" pitchFamily="18" charset="0"/>
                      </a:rPr>
                      <m:t>𝐺</m:t>
                    </m:r>
                  </m:oMath>
                </a14:m>
                <a:r>
                  <a:rPr lang="en-US" altLang="zh-CN" dirty="0" smtClean="0"/>
                  <a:t> of </a:t>
                </a:r>
                <a14:m>
                  <m:oMath xmlns:m="http://schemas.openxmlformats.org/officeDocument/2006/math">
                    <m:r>
                      <a:rPr lang="en-US" altLang="zh-CN" b="0" i="1" smtClean="0">
                        <a:latin typeface="Cambria Math" panose="02040503050406030204" pitchFamily="18" charset="0"/>
                      </a:rPr>
                      <m:t>ℳ</m:t>
                    </m:r>
                  </m:oMath>
                </a14:m>
                <a:r>
                  <a:rPr lang="zh-CN" altLang="en-US" dirty="0" smtClean="0"/>
                  <a:t> </a:t>
                </a:r>
                <a:r>
                  <a:rPr lang="en-US" altLang="zh-CN" dirty="0" smtClean="0"/>
                  <a:t>w.r.t. </a:t>
                </a:r>
                <a14:m>
                  <m:oMath xmlns:m="http://schemas.openxmlformats.org/officeDocument/2006/math">
                    <m:sSubSup>
                      <m:sSubSupPr>
                        <m:ctrlPr>
                          <a:rPr lang="en-US" altLang="zh-CN" i="1">
                            <a:latin typeface="Cambria Math" panose="02040503050406030204" pitchFamily="18" charset="0"/>
                          </a:rPr>
                        </m:ctrlPr>
                      </m:sSubSupPr>
                      <m:e>
                        <m:d>
                          <m:dPr>
                            <m:begChr m:val="{"/>
                            <m:endChr m:val="}"/>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d>
                      </m:e>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sSubSup>
                  </m:oMath>
                </a14:m>
                <a:r>
                  <a:rPr lang="zh-CN" altLang="en-US" dirty="0" smtClean="0"/>
                  <a:t> </a:t>
                </a:r>
                <a:r>
                  <a:rPr lang="en-US" altLang="zh-CN" dirty="0" smtClean="0"/>
                  <a:t>should satisfy:</a:t>
                </a:r>
              </a:p>
              <a:p>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𝑠</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𝑢</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𝑣</m:t>
                    </m:r>
                  </m:oMath>
                </a14:m>
                <a:r>
                  <a:rPr lang="en-US" altLang="zh-CN" dirty="0" smtClean="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𝒯</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ℳ</m:t>
                    </m:r>
                  </m:oMath>
                </a14:m>
                <a:r>
                  <a:rPr lang="en-US" altLang="zh-CN" b="0" i="1" dirty="0" smtClean="0">
                    <a:latin typeface="Cambria Math" panose="02040503050406030204" pitchFamily="18" charset="0"/>
                  </a:rPr>
                  <a:t>,</a:t>
                </a:r>
                <a:r>
                  <a:rPr lang="en-US" altLang="zh-CN" dirty="0" smtClean="0"/>
                  <a:t> </a:t>
                </a:r>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r>
                  <a:rPr lang="en-US" altLang="zh-CN" dirty="0"/>
                  <a:t>where </a:t>
                </a:r>
                <a14:m>
                  <m:oMath xmlns:m="http://schemas.openxmlformats.org/officeDocument/2006/math">
                    <m:r>
                      <a:rPr lang="en-US" altLang="zh-CN" b="0" i="1" smtClean="0">
                        <a:latin typeface="Cambria Math" panose="02040503050406030204" pitchFamily="18" charset="0"/>
                      </a:rPr>
                      <m:t>𝑢</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𝒯</m:t>
                        </m:r>
                      </m:e>
                      <m:sub>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sub>
                    </m:sSub>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 </a:t>
                </a:r>
                <a14:m>
                  <m:oMath xmlns:m="http://schemas.openxmlformats.org/officeDocument/2006/math">
                    <m:r>
                      <a:rPr lang="en-US" altLang="zh-CN" i="1">
                        <a:latin typeface="Cambria Math" panose="02040503050406030204" pitchFamily="18" charset="0"/>
                      </a:rPr>
                      <m:t>𝑠</m:t>
                    </m:r>
                    <m:r>
                      <a:rPr lang="en-US" altLang="zh-CN" i="1">
                        <a:latin typeface="Cambria Math" panose="02040503050406030204" pitchFamily="18" charset="0"/>
                      </a:rPr>
                      <m:t>=</m:t>
                    </m:r>
                    <m:nary>
                      <m:naryPr>
                        <m:chr m:val="∑"/>
                        <m:ctrlPr>
                          <a:rPr lang="en-US" altLang="zh-CN" i="1" smtClean="0">
                            <a:latin typeface="Cambria Math" panose="02040503050406030204" pitchFamily="18" charset="0"/>
                          </a:rPr>
                        </m:ctrlPr>
                      </m:naryPr>
                      <m:sub>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𝑚</m:t>
                        </m:r>
                      </m:sup>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𝑖</m:t>
                            </m:r>
                          </m:sub>
                        </m:sSub>
                        <m:r>
                          <a:rPr lang="en-US" altLang="zh-CN" i="1">
                            <a:latin typeface="Cambria Math" panose="02040503050406030204" pitchFamily="18" charset="0"/>
                          </a:rPr>
                          <m:t>𝑑</m:t>
                        </m:r>
                        <m:sSub>
                          <m:sSubPr>
                            <m:ctrlPr>
                              <a:rPr lang="en-US" altLang="zh-CN" i="1">
                                <a:latin typeface="Cambria Math" panose="02040503050406030204" pitchFamily="18" charset="0"/>
                              </a:rPr>
                            </m:ctrlPr>
                          </m:sSubPr>
                          <m:e>
                            <m:r>
                              <a:rPr lang="en-US" altLang="zh-CN" i="1">
                                <a:latin typeface="Cambria Math" panose="02040503050406030204" pitchFamily="18" charset="0"/>
                              </a:rPr>
                              <m:t>𝑞</m:t>
                            </m:r>
                          </m:e>
                          <m:sub>
                            <m:r>
                              <a:rPr lang="en-US" altLang="zh-CN" i="1">
                                <a:latin typeface="Cambria Math" panose="02040503050406030204" pitchFamily="18" charset="0"/>
                              </a:rPr>
                              <m:t>𝑖</m:t>
                            </m:r>
                          </m:sub>
                        </m:sSub>
                      </m:e>
                    </m:nary>
                    <m:r>
                      <a:rPr lang="en-US" altLang="zh-CN" b="0" i="1" smtClean="0">
                        <a:latin typeface="Cambria Math" panose="02040503050406030204" pitchFamily="18" charset="0"/>
                      </a:rPr>
                      <m:t>, </m:t>
                    </m:r>
                    <m:r>
                      <a:rPr lang="en-US" altLang="zh-CN" b="0" i="1" smtClean="0">
                        <a:latin typeface="Cambria Math" panose="02040503050406030204" pitchFamily="18" charset="0"/>
                      </a:rPr>
                      <m:t>𝑢</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𝑑</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nary>
                  </m:oMath>
                </a14:m>
                <a:r>
                  <a:rPr lang="en-US" altLang="zh-CN" dirty="0" smtClean="0"/>
                  <a:t> and similar for </a:t>
                </a:r>
                <a14:m>
                  <m:oMath xmlns:m="http://schemas.openxmlformats.org/officeDocument/2006/math">
                    <m:r>
                      <a:rPr lang="en-US" altLang="zh-CN" b="0" i="1" smtClean="0">
                        <a:latin typeface="Cambria Math" panose="02040503050406030204" pitchFamily="18" charset="0"/>
                      </a:rPr>
                      <m:t>𝑡</m:t>
                    </m:r>
                  </m:oMath>
                </a14:m>
                <a:r>
                  <a:rPr lang="en-US" altLang="zh-CN" dirty="0" smtClean="0"/>
                  <a:t> and </a:t>
                </a:r>
                <a14:m>
                  <m:oMath xmlns:m="http://schemas.openxmlformats.org/officeDocument/2006/math">
                    <m:r>
                      <a:rPr lang="en-US" altLang="zh-CN" b="0" i="1" smtClean="0">
                        <a:latin typeface="Cambria Math" panose="02040503050406030204" pitchFamily="18" charset="0"/>
                      </a:rPr>
                      <m:t>𝑣</m:t>
                    </m:r>
                  </m:oMath>
                </a14:m>
                <a:r>
                  <a:rPr lang="en-US" altLang="zh-CN" dirty="0" smtClean="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𝑢</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𝑗</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𝑚</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d>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Sub>
                      </m:e>
                    </m:nary>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r>
                      <a:rPr lang="en-US" altLang="zh-CN" b="0" i="1" smtClean="0">
                        <a:latin typeface="Cambria Math" panose="02040503050406030204" pitchFamily="18" charset="0"/>
                      </a:rPr>
                      <m:t>𝑛</m:t>
                    </m:r>
                  </m:oMath>
                </a14:m>
                <a:r>
                  <a:rPr lang="en-US" altLang="zh-CN" dirty="0" smtClean="0"/>
                  <a:t>, and similar for </a:t>
                </a:r>
                <a14:m>
                  <m:oMath xmlns:m="http://schemas.openxmlformats.org/officeDocument/2006/math">
                    <m:r>
                      <a:rPr lang="en-US" altLang="zh-CN" b="0" i="1" smtClean="0">
                        <a:latin typeface="Cambria Math" panose="02040503050406030204" pitchFamily="18" charset="0"/>
                      </a:rPr>
                      <m:t>𝑡</m:t>
                    </m:r>
                  </m:oMath>
                </a14:m>
                <a:r>
                  <a:rPr lang="en-US" altLang="zh-CN" dirty="0" smtClean="0"/>
                  <a:t> and </a:t>
                </a:r>
                <a14:m>
                  <m:oMath xmlns:m="http://schemas.openxmlformats.org/officeDocument/2006/math">
                    <m:r>
                      <a:rPr lang="en-US" altLang="zh-CN" b="0" i="1" smtClean="0">
                        <a:latin typeface="Cambria Math" panose="02040503050406030204" pitchFamily="18" charset="0"/>
                      </a:rPr>
                      <m:t>𝑣</m:t>
                    </m:r>
                  </m:oMath>
                </a14:m>
                <a:r>
                  <a:rPr lang="en-US" altLang="zh-CN" dirty="0" smtClean="0"/>
                  <a:t>.</a:t>
                </a:r>
              </a:p>
              <a:p>
                <a:r>
                  <a:rPr lang="en-US" altLang="zh-CN" dirty="0" smtClean="0"/>
                  <a:t>This is equivalent to </a:t>
                </a:r>
                <a:br>
                  <a:rPr lang="en-US" altLang="zh-CN" dirty="0" smtClean="0"/>
                </a:b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𝑖𝑗</m:t>
                        </m:r>
                      </m:sub>
                    </m:sSub>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e>
                        </m:d>
                      </m:e>
                    </m:nary>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𝑙</m:t>
                            </m:r>
                          </m:sub>
                        </m:sSub>
                      </m:e>
                    </m:d>
                  </m:oMath>
                </a14:m>
                <a:r>
                  <a:rPr lang="en-US" altLang="zh-CN" dirty="0" smtClean="0"/>
                  <a:t/>
                </a:r>
                <a:br>
                  <a:rPr lang="en-US" altLang="zh-CN" dirty="0" smtClean="0"/>
                </a:br>
                <a:r>
                  <a:rPr lang="en-US" altLang="zh-CN" dirty="0" smtClean="0"/>
                  <a:t>Now we have got the Riemann manifold.</a:t>
                </a:r>
              </a:p>
              <a:p>
                <a:r>
                  <a:rPr lang="en-US" altLang="zh-CN" dirty="0" smtClean="0"/>
                  <a:t>The pdf. </a:t>
                </a:r>
                <a:r>
                  <a:rPr lang="en-US" altLang="zh-CN" dirty="0"/>
                  <a:t>i</a:t>
                </a:r>
                <a:r>
                  <a:rPr lang="en-US" altLang="zh-CN" dirty="0" smtClean="0"/>
                  <a:t>n </a:t>
                </a:r>
                <a14:m>
                  <m:oMath xmlns:m="http://schemas.openxmlformats.org/officeDocument/2006/math">
                    <m:r>
                      <a:rPr lang="en-US" altLang="zh-CN" b="0" i="1" smtClean="0">
                        <a:latin typeface="Cambria Math" panose="02040503050406030204" pitchFamily="18" charset="0"/>
                      </a:rPr>
                      <m:t>ℳ</m:t>
                    </m:r>
                  </m:oMath>
                </a14:m>
                <a:r>
                  <a:rPr lang="en-US" altLang="zh-CN" dirty="0" smtClean="0"/>
                  <a:t> w.r.t. </a:t>
                </a:r>
                <a14:m>
                  <m:oMath xmlns:m="http://schemas.openxmlformats.org/officeDocument/2006/math">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𝑖</m:t>
                            </m:r>
                          </m:sub>
                        </m:sSub>
                      </m:e>
                    </m:d>
                  </m:oMath>
                </a14:m>
                <a:r>
                  <a:rPr lang="en-US" altLang="zh-CN" dirty="0" smtClean="0"/>
                  <a:t> is </a:t>
                </a:r>
                <a14:m>
                  <m:oMath xmlns:m="http://schemas.openxmlformats.org/officeDocument/2006/math">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oMath>
                </a14:m>
                <a:r>
                  <a:rPr lang="en-US" altLang="zh-CN" dirty="0" smtClean="0"/>
                  <a:t>, and w.r.t.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oMath>
                </a14:m>
                <a:r>
                  <a:rPr lang="en-US" altLang="zh-CN" dirty="0" smtClean="0"/>
                  <a:t> is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then</a:t>
                </a:r>
                <a:br>
                  <a:rPr lang="en-US" altLang="zh-CN" dirty="0" smtClean="0"/>
                </a:br>
                <a14:m>
                  <m:oMath xmlns:m="http://schemas.openxmlformats.org/officeDocument/2006/math">
                    <m:r>
                      <a:rPr lang="en-US" altLang="zh-CN" b="0" i="1" smtClean="0">
                        <a:latin typeface="Cambria Math" panose="02040503050406030204" pitchFamily="18" charset="0"/>
                      </a:rPr>
                      <m:t>𝜋</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𝜋</m:t>
                        </m:r>
                      </m:e>
                      <m:sub>
                        <m:r>
                          <a:rPr lang="en-US" altLang="zh-CN" b="0" i="1" smtClean="0">
                            <a:latin typeface="Cambria Math" panose="02040503050406030204" pitchFamily="18" charset="0"/>
                          </a:rPr>
                          <m:t>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d>
                    <m:rad>
                      <m:radPr>
                        <m:degHide m:val="on"/>
                        <m:ctrlPr>
                          <a:rPr lang="en-US" altLang="zh-CN" b="0" i="1" smtClean="0">
                            <a:latin typeface="Cambria Math" panose="02040503050406030204" pitchFamily="18" charset="0"/>
                          </a:rPr>
                        </m:ctrlPr>
                      </m:radPr>
                      <m:deg/>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det</m:t>
                            </m:r>
                          </m:fName>
                          <m:e>
                            <m:r>
                              <a:rPr lang="en-US" altLang="zh-CN" b="0" i="1" smtClean="0">
                                <a:latin typeface="Cambria Math" panose="02040503050406030204" pitchFamily="18" charset="0"/>
                              </a:rPr>
                              <m:t>𝐺</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func>
                      </m:e>
                    </m:rad>
                  </m:oMath>
                </a14:m>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08720"/>
                <a:ext cx="8507288" cy="5832648"/>
              </a:xfrm>
              <a:blipFill rotWithShape="0">
                <a:blip r:embed="rId2"/>
                <a:stretch>
                  <a:fillRect l="-1003" t="-1881" r="-12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644095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Derivation of Geodesic Monte </a:t>
            </a:r>
            <a:r>
              <a:rPr lang="en-US" altLang="zh-CN" dirty="0" smtClean="0"/>
              <a:t>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70000" lnSpcReduction="20000"/>
              </a:bodyPr>
              <a:lstStyle/>
              <a:p>
                <a:r>
                  <a:rPr lang="en-US" altLang="zh-CN" dirty="0" smtClean="0"/>
                  <a:t>The Hamiltonian is the same as that in (</a:t>
                </a:r>
                <a:r>
                  <a:rPr lang="en-US" altLang="zh-CN" dirty="0" err="1" smtClean="0"/>
                  <a:t>Girolami</a:t>
                </a:r>
                <a:r>
                  <a:rPr lang="en-US" altLang="zh-CN" dirty="0" smtClean="0"/>
                  <a:t> &amp; Calderhead, 2011)</a:t>
                </a:r>
                <a:r>
                  <a:rPr lang="en-US" altLang="zh-CN" dirty="0"/>
                  <a:t/>
                </a:r>
                <a:br>
                  <a:rPr lang="en-US" altLang="zh-CN" dirty="0"/>
                </a:br>
                <a14:m>
                  <m:oMath xmlns:m="http://schemas.openxmlformats.org/officeDocument/2006/math">
                    <m:r>
                      <a:rPr lang="en-US" altLang="zh-CN" i="1">
                        <a:latin typeface="Cambria Math" panose="02040503050406030204" pitchFamily="18" charset="0"/>
                      </a:rPr>
                      <m:t>𝐻</m:t>
                    </m:r>
                    <m:r>
                      <a:rPr lang="en-US" altLang="zh-CN" i="1">
                        <a:latin typeface="Cambria Math" panose="02040503050406030204" pitchFamily="18" charset="0"/>
                      </a:rPr>
                      <m:t>=</m:t>
                    </m:r>
                    <m:r>
                      <a:rPr lang="en-US" altLang="zh-CN" i="1">
                        <a:latin typeface="Cambria Math" panose="02040503050406030204" pitchFamily="18" charset="0"/>
                      </a:rPr>
                      <m:t>𝑈</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e>
                    </m:d>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log</m:t>
                        </m:r>
                      </m:fName>
                      <m:e>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det</m:t>
                            </m:r>
                          </m:fName>
                          <m:e>
                            <m:r>
                              <a:rPr lang="en-US" altLang="zh-CN" i="1">
                                <a:latin typeface="Cambria Math" panose="02040503050406030204" pitchFamily="18" charset="0"/>
                              </a:rPr>
                              <m:t>𝐺</m:t>
                            </m:r>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e>
                            </m:d>
                          </m:e>
                        </m:func>
                      </m:e>
                    </m:func>
                    <m:r>
                      <a:rPr lang="en-US" altLang="zh-CN" i="1">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r>
                          <a:rPr lang="en-US" altLang="zh-CN" i="1">
                            <a:latin typeface="Cambria Math" panose="02040503050406030204" pitchFamily="18" charset="0"/>
                          </a:rPr>
                          <m:t>𝐺</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b="0" i="1" smtClean="0">
                                    <a:latin typeface="Cambria Math" panose="02040503050406030204" pitchFamily="18" charset="0"/>
                                  </a:rPr>
                                  <m:t>𝑞</m:t>
                                </m:r>
                              </m:e>
                            </m:d>
                          </m:e>
                          <m:sup>
                            <m:r>
                              <a:rPr lang="en-US" altLang="zh-CN" i="1">
                                <a:latin typeface="Cambria Math" panose="02040503050406030204" pitchFamily="18" charset="0"/>
                              </a:rPr>
                              <m:t>−1</m:t>
                            </m:r>
                          </m:sup>
                        </m:sSup>
                        <m:r>
                          <a:rPr lang="en-US" altLang="zh-CN" i="1">
                            <a:latin typeface="Cambria Math" panose="02040503050406030204" pitchFamily="18" charset="0"/>
                          </a:rPr>
                          <m:t>𝑝</m:t>
                        </m:r>
                      </m:num>
                      <m:den>
                        <m:r>
                          <a:rPr lang="en-US" altLang="zh-CN" i="1">
                            <a:latin typeface="Cambria Math" panose="02040503050406030204" pitchFamily="18" charset="0"/>
                          </a:rPr>
                          <m:t>2</m:t>
                        </m:r>
                      </m:den>
                    </m:f>
                  </m:oMath>
                </a14:m>
                <a:r>
                  <a:rPr lang="en-US" altLang="zh-CN" dirty="0" smtClean="0"/>
                  <a:t/>
                </a:r>
                <a:br>
                  <a:rPr lang="en-US" altLang="zh-CN" dirty="0" smtClean="0"/>
                </a:b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d>
                    <m:r>
                      <a:rPr lang="en-US" altLang="zh-CN" b="0" i="1" smtClean="0">
                        <a:latin typeface="Cambria Math" panose="02040503050406030204" pitchFamily="18" charset="0"/>
                      </a:rPr>
                      <m:t>+</m:t>
                    </m:r>
                    <m:f>
                      <m:fPr>
                        <m:ctrlPr>
                          <a:rPr lang="en-US" altLang="zh-CN" i="1">
                            <a:latin typeface="Cambria Math" panose="02040503050406030204" pitchFamily="18" charset="0"/>
                          </a:rPr>
                        </m:ctrlPr>
                      </m:fPr>
                      <m:num>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r>
                          <a:rPr lang="en-US" altLang="zh-CN" i="1">
                            <a:latin typeface="Cambria Math" panose="02040503050406030204" pitchFamily="18" charset="0"/>
                          </a:rPr>
                          <m:t>𝐺</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𝑞</m:t>
                                </m:r>
                              </m:e>
                            </m:d>
                          </m:e>
                          <m:sup>
                            <m:r>
                              <a:rPr lang="en-US" altLang="zh-CN" i="1">
                                <a:latin typeface="Cambria Math" panose="02040503050406030204" pitchFamily="18" charset="0"/>
                              </a:rPr>
                              <m:t>−1</m:t>
                            </m:r>
                          </m:sup>
                        </m:sSup>
                        <m:r>
                          <a:rPr lang="en-US" altLang="zh-CN" i="1">
                            <a:latin typeface="Cambria Math" panose="02040503050406030204" pitchFamily="18" charset="0"/>
                          </a:rPr>
                          <m:t>𝑝</m:t>
                        </m:r>
                      </m:num>
                      <m:den>
                        <m:r>
                          <a:rPr lang="en-US" altLang="zh-CN" i="1">
                            <a:latin typeface="Cambria Math" panose="02040503050406030204" pitchFamily="18" charset="0"/>
                          </a:rPr>
                          <m:t>2</m:t>
                        </m:r>
                      </m:den>
                    </m:f>
                  </m:oMath>
                </a14:m>
                <a:endParaRPr lang="en-US" altLang="zh-CN" dirty="0" smtClean="0"/>
              </a:p>
              <a:p>
                <a:r>
                  <a:rPr lang="en-US" altLang="zh-CN" dirty="0" smtClean="0"/>
                  <a:t>For simulating the dynamics, the technique of splitting the Hamiltonian is employed:</a:t>
                </a:r>
                <a:br>
                  <a:rPr lang="en-US" altLang="zh-CN" dirty="0" smtClean="0"/>
                </a:b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𝑈</m:t>
                        </m:r>
                      </m:e>
                      <m:sub>
                        <m:r>
                          <a:rPr lang="en-US" altLang="zh-CN" b="0" i="1" smtClean="0">
                            <a:latin typeface="Cambria Math" panose="02040503050406030204" pitchFamily="18" charset="0"/>
                          </a:rPr>
                          <m:t>ℋ</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d>
                    <m:r>
                      <a:rPr lang="en-US" altLang="zh-CN" b="0" i="1" smtClean="0">
                        <a:latin typeface="Cambria Math" panose="02040503050406030204" pitchFamily="18" charset="0"/>
                        <a:ea typeface="Cambria Math" panose="02040503050406030204" pitchFamily="18" charset="0"/>
                      </a:rPr>
                      <m:t>⇒</m:t>
                    </m:r>
                    <m:d>
                      <m:dPr>
                        <m:begChr m:val="{"/>
                        <m:endChr m:val=""/>
                        <m:ctrlPr>
                          <a:rPr lang="en-US" altLang="zh-CN" b="0" i="1" smtClean="0">
                            <a:latin typeface="Cambria Math" panose="02040503050406030204" pitchFamily="18" charset="0"/>
                            <a:ea typeface="Cambria Math" panose="02040503050406030204" pitchFamily="18" charset="0"/>
                          </a:rPr>
                        </m:ctrlPr>
                      </m:dPr>
                      <m:e>
                        <m:eqArr>
                          <m:eqArrPr>
                            <m:ctrlPr>
                              <a:rPr lang="en-US" altLang="zh-CN" b="0" i="1" smtClean="0">
                                <a:latin typeface="Cambria Math" panose="02040503050406030204" pitchFamily="18" charset="0"/>
                                <a:ea typeface="Cambria Math" panose="02040503050406030204" pitchFamily="18" charset="0"/>
                              </a:rPr>
                            </m:ctrlPr>
                          </m:eqArrPr>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𝑞</m:t>
                                </m:r>
                              </m:e>
                            </m:acc>
                            <m:r>
                              <a:rPr lang="en-US" altLang="zh-CN" b="0" i="1" smtClean="0">
                                <a:latin typeface="Cambria Math" panose="02040503050406030204" pitchFamily="18" charset="0"/>
                                <a:ea typeface="Cambria Math" panose="02040503050406030204" pitchFamily="18" charset="0"/>
                              </a:rPr>
                              <m:t>=0</m:t>
                            </m:r>
                          </m:e>
                          <m:e>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𝑝</m:t>
                                </m:r>
                              </m:e>
                            </m:acc>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0"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𝑞</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𝑈</m:t>
                                </m:r>
                              </m:e>
                              <m:sub>
                                <m:r>
                                  <a:rPr lang="en-US" altLang="zh-CN" b="0" i="1" smtClean="0">
                                    <a:latin typeface="Cambria Math" panose="02040503050406030204" pitchFamily="18" charset="0"/>
                                    <a:ea typeface="Cambria Math" panose="02040503050406030204" pitchFamily="18" charset="0"/>
                                  </a:rPr>
                                  <m:t>ℋ</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𝑞</m:t>
                                    </m:r>
                                  </m:e>
                                </m:d>
                              </m:e>
                            </m:d>
                          </m:e>
                        </m:eqArr>
                      </m:e>
                    </m:d>
                  </m:oMath>
                </a14:m>
                <a:r>
                  <a:rPr lang="en-US" altLang="zh-CN" dirty="0" smtClean="0"/>
                  <a:t/>
                </a:r>
                <a:br>
                  <a:rPr lang="en-US" altLang="zh-CN" dirty="0" smtClean="0"/>
                </a:b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𝑝</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𝐺</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𝑝</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𝐺</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𝑝</m:t>
                            </m:r>
                          </m:e>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r>
                              <a:rPr lang="en-US" altLang="zh-CN" b="0" i="1" dirty="0" smtClean="0">
                                <a:latin typeface="Cambria Math" panose="02040503050406030204" pitchFamily="18" charset="0"/>
                              </a:rPr>
                              <m:t>=−</m:t>
                            </m:r>
                            <m:f>
                              <m:fPr>
                                <m:ctrlPr>
                                  <a:rPr lang="en-US" altLang="zh-CN" b="0" i="1" dirty="0" smtClean="0">
                                    <a:latin typeface="Cambria Math" panose="02040503050406030204" pitchFamily="18" charset="0"/>
                                  </a:rPr>
                                </m:ctrlPr>
                              </m:fPr>
                              <m:num>
                                <m:r>
                                  <a:rPr lang="en-US" altLang="zh-CN" b="0" i="1" dirty="0" smtClean="0">
                                    <a:latin typeface="Cambria Math" panose="02040503050406030204" pitchFamily="18" charset="0"/>
                                  </a:rPr>
                                  <m:t>1</m:t>
                                </m:r>
                              </m:num>
                              <m:den>
                                <m:r>
                                  <a:rPr lang="en-US" altLang="zh-CN" b="0" i="1" dirty="0" smtClean="0">
                                    <a:latin typeface="Cambria Math" panose="02040503050406030204" pitchFamily="18" charset="0"/>
                                  </a:rPr>
                                  <m:t>2</m:t>
                                </m:r>
                              </m:den>
                            </m:f>
                            <m:sSub>
                              <m:sSubPr>
                                <m:ctrlPr>
                                  <a:rPr lang="en-US" altLang="zh-CN" b="0" i="1" dirty="0" smtClean="0">
                                    <a:latin typeface="Cambria Math" panose="02040503050406030204" pitchFamily="18" charset="0"/>
                                  </a:rPr>
                                </m:ctrlPr>
                              </m:sSubPr>
                              <m:e>
                                <m:r>
                                  <a:rPr lang="en-US" altLang="zh-CN" b="0" i="0" dirty="0" smtClean="0">
                                    <a:latin typeface="Cambria Math" panose="02040503050406030204" pitchFamily="18" charset="0"/>
                                  </a:rPr>
                                  <m:t>𝛻</m:t>
                                </m:r>
                              </m:e>
                              <m:sub>
                                <m:r>
                                  <a:rPr lang="en-US" altLang="zh-CN" b="0" i="1" dirty="0" smtClean="0">
                                    <a:latin typeface="Cambria Math" panose="02040503050406030204" pitchFamily="18" charset="0"/>
                                  </a:rPr>
                                  <m:t>𝑞</m:t>
                                </m:r>
                              </m:sub>
                            </m:sSub>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panose="02040503050406030204" pitchFamily="18" charset="0"/>
                                      </a:rPr>
                                      <m:t>𝑝</m:t>
                                    </m:r>
                                  </m:e>
                                  <m:sup>
                                    <m:r>
                                      <a:rPr lang="en-US" altLang="zh-CN" b="0" i="1" dirty="0" smtClean="0">
                                        <a:latin typeface="Cambria Math" panose="02040503050406030204" pitchFamily="18" charset="0"/>
                                      </a:rPr>
                                      <m:t>⊤</m:t>
                                    </m:r>
                                  </m:sup>
                                </m:sSup>
                                <m:r>
                                  <a:rPr lang="en-US" altLang="zh-CN" b="0" i="1" dirty="0" smtClean="0">
                                    <a:latin typeface="Cambria Math" panose="02040503050406030204" pitchFamily="18" charset="0"/>
                                  </a:rPr>
                                  <m:t>𝐺</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𝑞</m:t>
                                        </m:r>
                                      </m:e>
                                    </m:d>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𝑝</m:t>
                                </m:r>
                              </m:e>
                            </m:d>
                          </m:e>
                        </m:eqArr>
                      </m:e>
                    </m:d>
                  </m:oMath>
                </a14:m>
                <a:endParaRPr lang="en-US" altLang="zh-CN" dirty="0" smtClean="0"/>
              </a:p>
              <a:p>
                <a:r>
                  <a:rPr lang="en-US" altLang="zh-CN" dirty="0" smtClean="0"/>
                  <a:t>We will simulate these two dynamics separately.</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815" t="-2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913090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t>Derivation of Geodesic Monte Carlo</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85000" lnSpcReduction="20000"/>
              </a:bodyPr>
              <a:lstStyle/>
              <a:p>
                <a:r>
                  <a:rPr lang="en-US" altLang="zh-CN" dirty="0" smtClean="0"/>
                  <a:t>Transform anything into the embedded space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a:t>
                </a:r>
                <a:br>
                  <a:rPr lang="en-US" altLang="zh-CN" dirty="0" smtClean="0"/>
                </a:br>
                <a14:m>
                  <m:oMath xmlns:m="http://schemas.openxmlformats.org/officeDocument/2006/math">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𝑞</m:t>
                        </m:r>
                      </m:e>
                    </m:d>
                  </m:oMath>
                </a14:m>
                <a:r>
                  <a:rPr lang="en-US" altLang="zh-CN" b="0" dirty="0" smtClean="0"/>
                  <a:t/>
                </a:r>
                <a:br>
                  <a:rPr lang="en-US" altLang="zh-CN" b="0" dirty="0" smtClean="0"/>
                </a:br>
                <a14:m>
                  <m:oMath xmlns:m="http://schemas.openxmlformats.org/officeDocument/2006/math">
                    <m:sSub>
                      <m:sSubPr>
                        <m:ctrlPr>
                          <a:rPr lang="en-US" altLang="zh-CN" b="0" i="1" smtClean="0">
                            <a:latin typeface="Cambria Math" panose="02040503050406030204" pitchFamily="18" charset="0"/>
                          </a:rPr>
                        </m:ctrlPr>
                      </m:sSubPr>
                      <m:e>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𝑀</m:t>
                                </m:r>
                              </m:e>
                              <m:sub>
                                <m:r>
                                  <a:rPr lang="en-US" altLang="zh-CN" b="0" i="1" smtClean="0">
                                    <a:latin typeface="Cambria Math" panose="02040503050406030204" pitchFamily="18" charset="0"/>
                                  </a:rPr>
                                  <m:t>𝑖𝑗</m:t>
                                </m:r>
                              </m:sub>
                            </m:sSub>
                          </m:e>
                        </m:d>
                      </m:e>
                      <m:sub>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𝑗</m:t>
                            </m:r>
                          </m:sub>
                        </m:sSub>
                      </m:sub>
                    </m:s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oMath>
                </a14:m>
                <a:r>
                  <a:rPr lang="en-US" altLang="zh-CN" b="0" dirty="0" smtClean="0"/>
                  <a:t/>
                </a:r>
                <a:br>
                  <a:rPr lang="en-US" altLang="zh-CN" b="0" dirty="0" smtClean="0"/>
                </a:br>
                <a14:m>
                  <m:oMath xmlns:m="http://schemas.openxmlformats.org/officeDocument/2006/math">
                    <m:r>
                      <a:rPr lang="en-US" altLang="zh-CN" b="0" i="1" smtClean="0">
                        <a:latin typeface="Cambria Math" panose="02040503050406030204" pitchFamily="18" charset="0"/>
                      </a:rPr>
                      <m:t>𝑣</m:t>
                    </m:r>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𝑥</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𝑀</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oMath>
                </a14:m>
                <a:r>
                  <a:rPr lang="en-US" altLang="zh-CN" b="0" dirty="0" smtClean="0"/>
                  <a:t/>
                </a:r>
                <a:br>
                  <a:rPr lang="en-US" altLang="zh-CN" b="0" dirty="0" smtClean="0"/>
                </a:br>
                <a14:m>
                  <m:oMath xmlns:m="http://schemas.openxmlformats.org/officeDocument/2006/math">
                    <m:r>
                      <a:rPr lang="en-US" altLang="zh-CN" b="0" i="1" smtClean="0">
                        <a:latin typeface="Cambria Math" panose="02040503050406030204" pitchFamily="18" charset="0"/>
                      </a:rPr>
                      <m:t>𝐺</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oMath>
                </a14:m>
                <a:r>
                  <a:rPr lang="en-US" altLang="zh-CN" b="0" dirty="0" smtClean="0"/>
                  <a:t/>
                </a:r>
                <a:br>
                  <a:rPr lang="en-US" altLang="zh-CN" b="0" dirty="0" smtClean="0"/>
                </a:b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𝑞</m:t>
                        </m:r>
                      </m:e>
                    </m:acc>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𝐺</m:t>
                    </m:r>
                    <m:sSup>
                      <m:sSupPr>
                        <m:ctrlPr>
                          <a:rPr lang="en-US" altLang="zh-CN" b="0" i="1" dirty="0" smtClean="0">
                            <a:latin typeface="Cambria Math" panose="02040503050406030204" pitchFamily="18" charset="0"/>
                          </a:rPr>
                        </m:ctrlPr>
                      </m:sSupPr>
                      <m:e>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𝑞</m:t>
                            </m:r>
                          </m:e>
                        </m:d>
                      </m:e>
                      <m:sup>
                        <m:r>
                          <a:rPr lang="en-US" altLang="zh-CN" b="0" i="1" dirty="0" smtClean="0">
                            <a:latin typeface="Cambria Math" panose="02040503050406030204" pitchFamily="18" charset="0"/>
                          </a:rPr>
                          <m:t>−1</m:t>
                        </m:r>
                      </m:sup>
                    </m:sSup>
                    <m:r>
                      <a:rPr lang="en-US" altLang="zh-CN" b="0" i="1" dirty="0" smtClean="0">
                        <a:latin typeface="Cambria Math" panose="02040503050406030204" pitchFamily="18" charset="0"/>
                      </a:rPr>
                      <m:t>𝑝</m:t>
                    </m:r>
                  </m:oMath>
                </a14:m>
                <a:r>
                  <a:rPr lang="en-US" altLang="zh-CN" b="0" dirty="0" smtClean="0"/>
                  <a:t/>
                </a:r>
                <a:br>
                  <a:rPr lang="en-US" altLang="zh-CN" b="0" dirty="0" smtClean="0"/>
                </a:br>
                <a14:m>
                  <m:oMath xmlns:m="http://schemas.openxmlformats.org/officeDocument/2006/math">
                    <m:sSub>
                      <m:sSubPr>
                        <m:ctrlPr>
                          <a:rPr lang="en-US" altLang="zh-CN" b="0" i="1" smtClean="0">
                            <a:latin typeface="Cambria Math" panose="02040503050406030204" pitchFamily="18" charset="0"/>
                          </a:rPr>
                        </m:ctrlPr>
                      </m:sSubPr>
                      <m:e>
                        <m:r>
                          <a:rPr lang="en-US" altLang="zh-CN" b="0" i="0" smtClean="0">
                            <a:latin typeface="Cambria Math" panose="02040503050406030204" pitchFamily="18" charset="0"/>
                          </a:rPr>
                          <m:t>𝛻</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sSub>
                      <m:sSubPr>
                        <m:ctrlPr>
                          <a:rPr lang="en-US" altLang="zh-CN" b="0" i="1" smtClean="0">
                            <a:latin typeface="Cambria Math" panose="02040503050406030204" pitchFamily="18" charset="0"/>
                          </a:rPr>
                        </m:ctrlPr>
                      </m:sSubPr>
                      <m:e>
                        <m:r>
                          <a:rPr lang="en-US" altLang="zh-CN" b="0" i="0" smtClean="0">
                            <a:latin typeface="Cambria Math" panose="02040503050406030204" pitchFamily="18" charset="0"/>
                          </a:rPr>
                          <m:t>𝛻</m:t>
                        </m:r>
                      </m:e>
                      <m:sub>
                        <m:r>
                          <a:rPr lang="en-US" altLang="zh-CN" b="0" i="1" smtClean="0">
                            <a:latin typeface="Cambria Math" panose="02040503050406030204" pitchFamily="18" charset="0"/>
                          </a:rPr>
                          <m:t>𝑥</m:t>
                        </m:r>
                      </m:sub>
                    </m:sSub>
                  </m:oMath>
                </a14:m>
                <a:endParaRPr lang="en-US" altLang="zh-CN" b="0" dirty="0" smtClean="0"/>
              </a:p>
              <a:p>
                <a:r>
                  <a:rPr lang="en-US" altLang="zh-CN" dirty="0" smtClean="0"/>
                  <a:t>For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oMath>
                </a14:m>
                <a:r>
                  <a:rPr lang="en-US" altLang="zh-CN" b="0" dirty="0" smtClean="0"/>
                  <a:t>, </a:t>
                </a:r>
                <a:br>
                  <a:rPr lang="en-US" altLang="zh-CN" b="0" dirty="0" smtClean="0"/>
                </a:br>
                <a14:m>
                  <m:oMath xmlns:m="http://schemas.openxmlformats.org/officeDocument/2006/math">
                    <m:r>
                      <a:rPr lang="en-US" altLang="zh-CN" b="0" i="1" smtClean="0">
                        <a:latin typeface="Cambria Math" panose="02040503050406030204" pitchFamily="18" charset="0"/>
                      </a:rPr>
                      <m:t>𝑑𝑞</m:t>
                    </m:r>
                    <m:r>
                      <a:rPr lang="en-US" altLang="zh-CN" b="0" i="1" smtClean="0">
                        <a:latin typeface="Cambria Math" panose="02040503050406030204" pitchFamily="18" charset="0"/>
                      </a:rPr>
                      <m:t>=0⇒</m:t>
                    </m:r>
                    <m:r>
                      <a:rPr lang="en-US" altLang="zh-CN" b="0" i="1" smtClean="0">
                        <a:latin typeface="Cambria Math" panose="02040503050406030204" pitchFamily="18" charset="0"/>
                      </a:rPr>
                      <m:t>𝑑𝑥</m:t>
                    </m:r>
                    <m:r>
                      <a:rPr lang="en-US" altLang="zh-CN" b="0" i="1" smtClean="0">
                        <a:latin typeface="Cambria Math" panose="02040503050406030204" pitchFamily="18" charset="0"/>
                      </a:rPr>
                      <m:t>=0,</m:t>
                    </m:r>
                  </m:oMath>
                </a14:m>
                <a:r>
                  <a:rPr lang="en-US" altLang="zh-CN" b="0" i="1" dirty="0" smtClean="0">
                    <a:latin typeface="Cambria Math" panose="02040503050406030204" pitchFamily="18" charset="0"/>
                  </a:rPr>
                  <a:t/>
                </a:r>
                <a:br>
                  <a:rPr lang="en-US" altLang="zh-CN" b="0" i="1" dirty="0" smtClean="0">
                    <a:latin typeface="Cambria Math" panose="02040503050406030204" pitchFamily="18" charset="0"/>
                  </a:rPr>
                </a:br>
                <a14:m>
                  <m:oMath xmlns:m="http://schemas.openxmlformats.org/officeDocument/2006/math">
                    <m:r>
                      <a:rPr lang="en-US" altLang="zh-CN" b="0" i="1" smtClean="0">
                        <a:latin typeface="Cambria Math" panose="02040503050406030204" pitchFamily="18" charset="0"/>
                      </a:rPr>
                      <m:t>𝑑𝑝</m:t>
                    </m:r>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𝑞</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𝑈</m:t>
                        </m:r>
                      </m:e>
                      <m:sub>
                        <m:r>
                          <a:rPr lang="en-US" altLang="zh-CN" i="1">
                            <a:latin typeface="Cambria Math" panose="02040503050406030204" pitchFamily="18" charset="0"/>
                            <a:ea typeface="Cambria Math" panose="02040503050406030204" pitchFamily="18" charset="0"/>
                          </a:rPr>
                          <m:t>ℋ</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𝑞</m:t>
                            </m:r>
                          </m:e>
                        </m:d>
                      </m:e>
                    </m:d>
                    <m:r>
                      <a:rPr lang="en-US" altLang="zh-CN" b="0" i="1" smtClean="0">
                        <a:latin typeface="Cambria Math" panose="02040503050406030204" pitchFamily="18" charset="0"/>
                        <a:ea typeface="Cambria Math" panose="02040503050406030204" pitchFamily="18" charset="0"/>
                      </a:rPr>
                      <m:t>𝑑𝑡</m:t>
                    </m:r>
                  </m:oMath>
                </a14:m>
                <a:r>
                  <a:rPr lang="en-US" altLang="zh-CN" b="0" i="1" dirty="0" smtClean="0">
                    <a:latin typeface="Cambria Math" panose="02040503050406030204" pitchFamily="18" charset="0"/>
                    <a:ea typeface="Cambria Math" panose="02040503050406030204" pitchFamily="18" charset="0"/>
                  </a:rPr>
                  <a:t/>
                </a:r>
                <a:br>
                  <a:rPr lang="en-US" altLang="zh-CN" b="0" i="1" dirty="0" smtClean="0">
                    <a:latin typeface="Cambria Math" panose="02040503050406030204" pitchFamily="18" charset="0"/>
                    <a:ea typeface="Cambria Math" panose="02040503050406030204" pitchFamily="18" charset="0"/>
                  </a:rPr>
                </a:b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𝑑𝑣</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𝑀𝑑</m:t>
                    </m:r>
                    <m:acc>
                      <m:accPr>
                        <m:chr m:val="̇"/>
                        <m:ctrlPr>
                          <a:rPr lang="en-US" altLang="zh-CN" b="0" i="1" smtClean="0">
                            <a:latin typeface="Cambria Math" panose="02040503050406030204" pitchFamily="18" charset="0"/>
                            <a:ea typeface="Cambria Math" panose="02040503050406030204" pitchFamily="18" charset="0"/>
                          </a:rPr>
                        </m:ctrlPr>
                      </m:accPr>
                      <m:e>
                        <m:r>
                          <a:rPr lang="en-US" altLang="zh-CN" b="0" i="1" smtClean="0">
                            <a:latin typeface="Cambria Math" panose="02040503050406030204" pitchFamily="18" charset="0"/>
                            <a:ea typeface="Cambria Math" panose="02040503050406030204" pitchFamily="18" charset="0"/>
                          </a:rPr>
                          <m:t>𝑞</m:t>
                        </m:r>
                      </m:e>
                    </m:acc>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𝐺</m:t>
                        </m:r>
                      </m:e>
                      <m:sup>
                        <m:r>
                          <a:rPr lang="en-US" altLang="zh-CN" b="0" i="1" dirty="0" smtClean="0">
                            <a:latin typeface="Cambria Math" panose="02040503050406030204" pitchFamily="18" charset="0"/>
                            <a:ea typeface="Cambria Math" panose="02040503050406030204" pitchFamily="18" charset="0"/>
                          </a:rPr>
                          <m:t>−1</m:t>
                        </m:r>
                      </m:sup>
                    </m:sSup>
                    <m:r>
                      <a:rPr lang="en-US" altLang="zh-CN" b="0" i="1" dirty="0" smtClean="0">
                        <a:latin typeface="Cambria Math" panose="02040503050406030204" pitchFamily="18" charset="0"/>
                        <a:ea typeface="Cambria Math" panose="02040503050406030204" pitchFamily="18" charset="0"/>
                      </a:rPr>
                      <m:t>𝑑𝑝</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𝐺</m:t>
                        </m:r>
                      </m:e>
                      <m:sup>
                        <m:r>
                          <a:rPr lang="en-US" altLang="zh-CN" b="0" i="1" dirty="0" smtClean="0">
                            <a:latin typeface="Cambria Math" panose="02040503050406030204" pitchFamily="18" charset="0"/>
                            <a:ea typeface="Cambria Math" panose="02040503050406030204" pitchFamily="18" charset="0"/>
                          </a:rPr>
                          <m:t>−1</m:t>
                        </m:r>
                      </m:sup>
                    </m:sSup>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0"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𝑞</m:t>
                        </m:r>
                      </m:sub>
                    </m:sSub>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𝑈</m:t>
                        </m:r>
                      </m:e>
                      <m:sub>
                        <m:r>
                          <a:rPr lang="en-US" altLang="zh-CN" b="0" i="1" dirty="0" smtClean="0">
                            <a:latin typeface="Cambria Math" panose="02040503050406030204" pitchFamily="18" charset="0"/>
                            <a:ea typeface="Cambria Math" panose="02040503050406030204" pitchFamily="18" charset="0"/>
                          </a:rPr>
                          <m:t>ℋ</m:t>
                        </m:r>
                      </m:sub>
                    </m:sSub>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𝑓</m:t>
                        </m:r>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𝑞</m:t>
                            </m:r>
                          </m:e>
                        </m:d>
                      </m:e>
                    </m:d>
                    <m:r>
                      <a:rPr lang="en-US" altLang="zh-CN" b="0" i="1" dirty="0" smtClean="0">
                        <a:latin typeface="Cambria Math" panose="02040503050406030204" pitchFamily="18" charset="0"/>
                        <a:ea typeface="Cambria Math" panose="02040503050406030204" pitchFamily="18" charset="0"/>
                      </a:rPr>
                      <m:t>𝑑𝑡</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𝑀</m:t>
                    </m:r>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𝐺</m:t>
                        </m:r>
                      </m:e>
                      <m:sup>
                        <m:r>
                          <a:rPr lang="en-US" altLang="zh-CN" b="0" i="1" dirty="0" smtClean="0">
                            <a:latin typeface="Cambria Math" panose="02040503050406030204" pitchFamily="18" charset="0"/>
                            <a:ea typeface="Cambria Math" panose="02040503050406030204" pitchFamily="18" charset="0"/>
                          </a:rPr>
                          <m:t>−1</m:t>
                        </m:r>
                      </m:sup>
                    </m:sSup>
                    <m:sSup>
                      <m:sSupPr>
                        <m:ctrlPr>
                          <a:rPr lang="en-US" altLang="zh-CN" b="0" i="1" dirty="0" smtClean="0">
                            <a:latin typeface="Cambria Math" panose="02040503050406030204" pitchFamily="18" charset="0"/>
                            <a:ea typeface="Cambria Math" panose="02040503050406030204" pitchFamily="18" charset="0"/>
                          </a:rPr>
                        </m:ctrlPr>
                      </m:sSupPr>
                      <m:e>
                        <m:r>
                          <a:rPr lang="en-US" altLang="zh-CN" b="0" i="1" dirty="0" smtClean="0">
                            <a:latin typeface="Cambria Math" panose="02040503050406030204" pitchFamily="18" charset="0"/>
                            <a:ea typeface="Cambria Math" panose="02040503050406030204" pitchFamily="18" charset="0"/>
                          </a:rPr>
                          <m:t>𝑀</m:t>
                        </m:r>
                      </m:e>
                      <m:sup>
                        <m:r>
                          <a:rPr lang="en-US" altLang="zh-CN" b="0" i="1" dirty="0" smtClean="0">
                            <a:latin typeface="Cambria Math" panose="02040503050406030204" pitchFamily="18" charset="0"/>
                            <a:ea typeface="Cambria Math" panose="02040503050406030204" pitchFamily="18" charset="0"/>
                          </a:rPr>
                          <m:t>⊤</m:t>
                        </m:r>
                      </m:sup>
                    </m:sSup>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0" dirty="0" smtClean="0">
                            <a:latin typeface="Cambria Math" panose="02040503050406030204" pitchFamily="18" charset="0"/>
                            <a:ea typeface="Cambria Math" panose="02040503050406030204" pitchFamily="18" charset="0"/>
                          </a:rPr>
                          <m:t>𝛻</m:t>
                        </m:r>
                      </m:e>
                      <m:sub>
                        <m:r>
                          <a:rPr lang="en-US" altLang="zh-CN" b="0" i="1" dirty="0" smtClean="0">
                            <a:latin typeface="Cambria Math" panose="02040503050406030204" pitchFamily="18" charset="0"/>
                            <a:ea typeface="Cambria Math" panose="02040503050406030204" pitchFamily="18" charset="0"/>
                          </a:rPr>
                          <m:t>𝑥</m:t>
                        </m:r>
                      </m:sub>
                    </m:sSub>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𝑈</m:t>
                        </m:r>
                      </m:e>
                      <m:sub>
                        <m:r>
                          <a:rPr lang="en-US" altLang="zh-CN" b="0" i="1" dirty="0" smtClean="0">
                            <a:latin typeface="Cambria Math" panose="02040503050406030204" pitchFamily="18" charset="0"/>
                            <a:ea typeface="Cambria Math" panose="02040503050406030204" pitchFamily="18" charset="0"/>
                          </a:rPr>
                          <m:t>ℋ</m:t>
                        </m:r>
                      </m:sub>
                    </m:sSub>
                    <m:d>
                      <m:dPr>
                        <m:ctrlPr>
                          <a:rPr lang="en-US" altLang="zh-CN" b="0" i="1" dirty="0" smtClean="0">
                            <a:latin typeface="Cambria Math" panose="02040503050406030204" pitchFamily="18" charset="0"/>
                            <a:ea typeface="Cambria Math" panose="02040503050406030204" pitchFamily="18" charset="0"/>
                          </a:rPr>
                        </m:ctrlPr>
                      </m:dPr>
                      <m:e>
                        <m:r>
                          <a:rPr lang="en-US" altLang="zh-CN" b="0" i="1" dirty="0" smtClean="0">
                            <a:latin typeface="Cambria Math" panose="02040503050406030204" pitchFamily="18" charset="0"/>
                            <a:ea typeface="Cambria Math" panose="02040503050406030204" pitchFamily="18" charset="0"/>
                          </a:rPr>
                          <m:t>𝑥</m:t>
                        </m:r>
                      </m:e>
                    </m:d>
                    <m:r>
                      <a:rPr lang="en-US" altLang="zh-CN" b="0" i="1" dirty="0" smtClean="0">
                        <a:latin typeface="Cambria Math" panose="02040503050406030204" pitchFamily="18" charset="0"/>
                        <a:ea typeface="Cambria Math" panose="02040503050406030204" pitchFamily="18" charset="0"/>
                      </a:rPr>
                      <m:t>𝑑𝑡</m:t>
                    </m:r>
                  </m:oMath>
                </a14:m>
                <a:endParaRPr lang="en-US" altLang="zh-CN" b="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259" t="-28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0706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84"/>
            <a:ext cx="8229600" cy="1143000"/>
          </a:xfrm>
        </p:spPr>
        <p:txBody>
          <a:bodyPr>
            <a:normAutofit fontScale="90000"/>
          </a:bodyPr>
          <a:lstStyle/>
          <a:p>
            <a:r>
              <a:rPr lang="en-US" altLang="zh-CN" dirty="0"/>
              <a:t>Derivation of Geodesic 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991269"/>
                <a:ext cx="8507288" cy="5750099"/>
              </a:xfrm>
            </p:spPr>
            <p:txBody>
              <a:bodyPr>
                <a:normAutofit fontScale="77500" lnSpcReduction="20000"/>
              </a:bodyPr>
              <a:lstStyle/>
              <a:p>
                <a:r>
                  <a:rPr lang="en-US" altLang="zh-CN" dirty="0" smtClean="0"/>
                  <a:t>For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sup>
                    </m:sSup>
                  </m:oMath>
                </a14:m>
                <a:r>
                  <a:rPr lang="en-US" altLang="zh-CN" dirty="0" smtClean="0"/>
                  <a:t>,</a:t>
                </a:r>
                <a:br>
                  <a:rPr lang="en-US" altLang="zh-CN" dirty="0" smtClean="0"/>
                </a:br>
                <a14:m>
                  <m:oMath xmlns:m="http://schemas.openxmlformats.org/officeDocument/2006/math">
                    <m:r>
                      <a:rPr lang="en-US" altLang="zh-CN" b="0" i="1" dirty="0" smtClean="0">
                        <a:latin typeface="Cambria Math" panose="02040503050406030204" pitchFamily="18" charset="0"/>
                        <a:ea typeface="Cambria Math" panose="02040503050406030204" pitchFamily="18" charset="0"/>
                      </a:rPr>
                      <m:t>𝑑𝑣</m:t>
                    </m:r>
                    <m:r>
                      <a:rPr lang="en-US" altLang="zh-CN" b="0" i="1" dirty="0" smtClean="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𝑀</m:t>
                    </m:r>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𝐺</m:t>
                        </m:r>
                      </m:e>
                      <m:sup>
                        <m:r>
                          <a:rPr lang="en-US" altLang="zh-CN" i="1" dirty="0">
                            <a:latin typeface="Cambria Math" panose="02040503050406030204" pitchFamily="18" charset="0"/>
                            <a:ea typeface="Cambria Math" panose="02040503050406030204" pitchFamily="18" charset="0"/>
                          </a:rPr>
                          <m:t>−1</m:t>
                        </m:r>
                      </m:sup>
                    </m:sSup>
                    <m:sSup>
                      <m:sSupPr>
                        <m:ctrlPr>
                          <a:rPr lang="en-US" altLang="zh-CN" i="1" dirty="0">
                            <a:latin typeface="Cambria Math" panose="02040503050406030204" pitchFamily="18" charset="0"/>
                            <a:ea typeface="Cambria Math" panose="02040503050406030204" pitchFamily="18" charset="0"/>
                          </a:rPr>
                        </m:ctrlPr>
                      </m:sSupPr>
                      <m:e>
                        <m:r>
                          <a:rPr lang="en-US" altLang="zh-CN" i="1" dirty="0">
                            <a:latin typeface="Cambria Math" panose="02040503050406030204" pitchFamily="18" charset="0"/>
                            <a:ea typeface="Cambria Math" panose="02040503050406030204" pitchFamily="18" charset="0"/>
                          </a:rPr>
                          <m:t>𝑀</m:t>
                        </m:r>
                      </m:e>
                      <m:sup>
                        <m:r>
                          <a:rPr lang="en-US" altLang="zh-CN" i="1" dirty="0">
                            <a:latin typeface="Cambria Math" panose="02040503050406030204" pitchFamily="18" charset="0"/>
                            <a:ea typeface="Cambria Math" panose="02040503050406030204" pitchFamily="18" charset="0"/>
                          </a:rPr>
                          <m:t>⊤</m:t>
                        </m:r>
                      </m:sup>
                    </m:sSup>
                    <m:sSub>
                      <m:sSubPr>
                        <m:ctrlPr>
                          <a:rPr lang="en-US" altLang="zh-CN" i="1" dirty="0">
                            <a:latin typeface="Cambria Math" panose="02040503050406030204" pitchFamily="18" charset="0"/>
                            <a:ea typeface="Cambria Math" panose="02040503050406030204" pitchFamily="18" charset="0"/>
                          </a:rPr>
                        </m:ctrlPr>
                      </m:sSubPr>
                      <m:e>
                        <m:r>
                          <a:rPr lang="en-US" altLang="zh-CN" dirty="0">
                            <a:latin typeface="Cambria Math" panose="02040503050406030204" pitchFamily="18" charset="0"/>
                            <a:ea typeface="Cambria Math" panose="02040503050406030204" pitchFamily="18" charset="0"/>
                          </a:rPr>
                          <m:t>𝛻</m:t>
                        </m:r>
                      </m:e>
                      <m:sub>
                        <m:r>
                          <a:rPr lang="en-US" altLang="zh-CN" i="1" dirty="0">
                            <a:latin typeface="Cambria Math" panose="02040503050406030204" pitchFamily="18" charset="0"/>
                            <a:ea typeface="Cambria Math" panose="02040503050406030204" pitchFamily="18" charset="0"/>
                          </a:rPr>
                          <m:t>𝑥</m:t>
                        </m:r>
                      </m:sub>
                    </m:sSub>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𝑈</m:t>
                        </m:r>
                      </m:e>
                      <m:sub>
                        <m:r>
                          <a:rPr lang="en-US" altLang="zh-CN" i="1" dirty="0">
                            <a:latin typeface="Cambria Math" panose="02040503050406030204" pitchFamily="18" charset="0"/>
                            <a:ea typeface="Cambria Math" panose="02040503050406030204" pitchFamily="18" charset="0"/>
                          </a:rPr>
                          <m:t>ℋ</m:t>
                        </m:r>
                      </m:sub>
                    </m:sSub>
                    <m:d>
                      <m:dPr>
                        <m:ctrlPr>
                          <a:rPr lang="en-US" altLang="zh-CN" i="1" dirty="0">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𝑥</m:t>
                        </m:r>
                      </m:e>
                    </m:d>
                    <m:r>
                      <a:rPr lang="en-US" altLang="zh-CN" i="1" dirty="0">
                        <a:latin typeface="Cambria Math" panose="02040503050406030204" pitchFamily="18" charset="0"/>
                        <a:ea typeface="Cambria Math" panose="02040503050406030204" pitchFamily="18" charset="0"/>
                      </a:rPr>
                      <m:t>𝑑𝑡</m:t>
                    </m:r>
                  </m:oMath>
                </a14:m>
                <a:r>
                  <a:rPr lang="en-US" altLang="zh-CN" dirty="0" smtClean="0">
                    <a:ea typeface="Cambria Math" panose="02040503050406030204" pitchFamily="18" charset="0"/>
                  </a:rPr>
                  <a:t/>
                </a:r>
                <a:br>
                  <a:rPr lang="en-US" altLang="zh-CN" dirty="0" smtClean="0">
                    <a:ea typeface="Cambria Math" panose="02040503050406030204" pitchFamily="18" charset="0"/>
                  </a:rPr>
                </a:b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𝑀</m:t>
                    </m:r>
                    <m:sSup>
                      <m:sSupPr>
                        <m:ctrlPr>
                          <a:rPr lang="en-US" altLang="zh-CN" b="0" i="1" smtClean="0">
                            <a:latin typeface="Cambria Math" panose="02040503050406030204" pitchFamily="18" charset="0"/>
                            <a:ea typeface="Cambria Math" panose="02040503050406030204" pitchFamily="18" charset="0"/>
                          </a:rPr>
                        </m:ctrlPr>
                      </m:sSupPr>
                      <m:e>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m:t>
                                </m:r>
                              </m:sup>
                            </m:sSup>
                            <m:r>
                              <a:rPr lang="en-US" altLang="zh-CN" b="0" i="1" smtClean="0">
                                <a:latin typeface="Cambria Math" panose="02040503050406030204" pitchFamily="18" charset="0"/>
                                <a:ea typeface="Cambria Math" panose="02040503050406030204" pitchFamily="18" charset="0"/>
                              </a:rPr>
                              <m:t>𝑀</m:t>
                            </m:r>
                          </m:e>
                        </m:d>
                      </m:e>
                      <m:sup>
                        <m:r>
                          <a:rPr lang="en-US" altLang="zh-CN" b="0" i="1" smtClean="0">
                            <a:latin typeface="Cambria Math" panose="02040503050406030204" pitchFamily="18" charset="0"/>
                            <a:ea typeface="Cambria Math" panose="02040503050406030204" pitchFamily="18" charset="0"/>
                          </a:rPr>
                          <m:t>−1</m:t>
                        </m:r>
                      </m:sup>
                    </m:sSup>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𝑀</m:t>
                        </m:r>
                      </m:e>
                      <m:sup>
                        <m:r>
                          <a:rPr lang="en-US" altLang="zh-CN" b="0" i="1" smtClean="0">
                            <a:latin typeface="Cambria Math" panose="02040503050406030204" pitchFamily="18" charset="0"/>
                            <a:ea typeface="Cambria Math" panose="02040503050406030204" pitchFamily="18" charset="0"/>
                          </a:rPr>
                          <m:t>⊤</m:t>
                        </m:r>
                      </m:sup>
                    </m:sSup>
                    <m:sSub>
                      <m:sSubPr>
                        <m:ctrlPr>
                          <a:rPr lang="en-US" altLang="zh-CN" b="0" i="1" smtClean="0">
                            <a:latin typeface="Cambria Math" panose="02040503050406030204" pitchFamily="18" charset="0"/>
                            <a:ea typeface="Cambria Math" panose="02040503050406030204" pitchFamily="18" charset="0"/>
                          </a:rPr>
                        </m:ctrlPr>
                      </m:sSubPr>
                      <m:e>
                        <m:r>
                          <a:rPr lang="en-US" altLang="zh-CN" b="0" i="0"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𝑥</m:t>
                        </m:r>
                      </m:sub>
                    </m:sSub>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𝑈</m:t>
                        </m:r>
                      </m:e>
                      <m:sub>
                        <m:r>
                          <a:rPr lang="en-US" altLang="zh-CN" b="0" i="1" smtClean="0">
                            <a:latin typeface="Cambria Math" panose="02040503050406030204" pitchFamily="18" charset="0"/>
                            <a:ea typeface="Cambria Math" panose="02040503050406030204" pitchFamily="18" charset="0"/>
                          </a:rPr>
                          <m:t>ℋ</m:t>
                        </m:r>
                      </m:sub>
                    </m:sSub>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𝑥</m:t>
                        </m:r>
                      </m:e>
                    </m:d>
                    <m:r>
                      <a:rPr lang="en-US" altLang="zh-CN" b="0" i="1" smtClean="0">
                        <a:latin typeface="Cambria Math" panose="02040503050406030204" pitchFamily="18" charset="0"/>
                        <a:ea typeface="Cambria Math" panose="02040503050406030204" pitchFamily="18" charset="0"/>
                      </a:rPr>
                      <m:t>𝑑𝑡</m:t>
                    </m:r>
                  </m:oMath>
                </a14:m>
                <a:endParaRPr lang="en-US" altLang="zh-CN" dirty="0" smtClean="0"/>
              </a:p>
              <a:p>
                <a:r>
                  <a:rPr lang="en-US" altLang="zh-CN" dirty="0" smtClean="0"/>
                  <a:t>Note the matrix </a:t>
                </a:r>
                <a14:m>
                  <m:oMath xmlns:m="http://schemas.openxmlformats.org/officeDocument/2006/math">
                    <m:r>
                      <a:rPr lang="en-US" altLang="zh-CN" b="0" i="1" smtClean="0">
                        <a:latin typeface="Cambria Math" panose="02040503050406030204" pitchFamily="18" charset="0"/>
                      </a:rPr>
                      <m:t>𝑀</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e>
                        </m:d>
                      </m:e>
                      <m:sup>
                        <m:r>
                          <a:rPr lang="en-US" altLang="zh-CN" b="0" i="1" smtClean="0">
                            <a:latin typeface="Cambria Math" panose="02040503050406030204" pitchFamily="18" charset="0"/>
                          </a:rPr>
                          <m:t>−1</m:t>
                        </m:r>
                      </m:sup>
                    </m:sSup>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oMath>
                </a14:m>
                <a:r>
                  <a:rPr lang="en-US" altLang="zh-CN" dirty="0" smtClean="0"/>
                  <a:t>:</a:t>
                </a:r>
                <a:br>
                  <a:rPr lang="en-US" altLang="zh-CN" dirty="0" smtClean="0"/>
                </a:br>
                <a:r>
                  <a:rPr lang="en-US" altLang="zh-CN" dirty="0" smtClean="0"/>
                  <a:t>If we want to project an </a:t>
                </a:r>
                <a14:m>
                  <m:oMath xmlns:m="http://schemas.openxmlformats.org/officeDocument/2006/math">
                    <m:r>
                      <a:rPr lang="en-US" altLang="zh-CN" b="0" i="1" smtClean="0">
                        <a:latin typeface="Cambria Math" panose="02040503050406030204" pitchFamily="18" charset="0"/>
                      </a:rPr>
                      <m:t>𝑛</m:t>
                    </m:r>
                  </m:oMath>
                </a14:m>
                <a:r>
                  <a:rPr lang="en-US" altLang="zh-CN" dirty="0" smtClean="0"/>
                  <a:t>-dim vector </a:t>
                </a:r>
                <a14:m>
                  <m:oMath xmlns:m="http://schemas.openxmlformats.org/officeDocument/2006/math">
                    <m:r>
                      <a:rPr lang="en-US" altLang="zh-CN" b="0" i="1" smtClean="0">
                        <a:latin typeface="Cambria Math" panose="02040503050406030204" pitchFamily="18" charset="0"/>
                      </a:rPr>
                      <m:t>𝑦</m:t>
                    </m:r>
                  </m:oMath>
                </a14:m>
                <a:r>
                  <a:rPr lang="en-US" altLang="zh-CN" dirty="0" smtClean="0"/>
                  <a:t> onto the plane (subspace of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 spanned by the </a:t>
                </a:r>
                <a14:m>
                  <m:oMath xmlns:m="http://schemas.openxmlformats.org/officeDocument/2006/math">
                    <m:r>
                      <a:rPr lang="en-US" altLang="zh-CN" b="0" i="1" smtClean="0">
                        <a:latin typeface="Cambria Math" panose="02040503050406030204" pitchFamily="18" charset="0"/>
                      </a:rPr>
                      <m:t>𝑚</m:t>
                    </m:r>
                  </m:oMath>
                </a14:m>
                <a:r>
                  <a:rPr lang="en-US" altLang="zh-CN" dirty="0" smtClean="0"/>
                  <a:t> column vectors of </a:t>
                </a:r>
                <a14:m>
                  <m:oMath xmlns:m="http://schemas.openxmlformats.org/officeDocument/2006/math">
                    <m:r>
                      <a:rPr lang="en-US" altLang="zh-CN" b="0" i="1" smtClean="0">
                        <a:latin typeface="Cambria Math" panose="02040503050406030204" pitchFamily="18" charset="0"/>
                      </a:rPr>
                      <m:t>𝑀</m:t>
                    </m:r>
                  </m:oMath>
                </a14:m>
                <a:r>
                  <a:rPr lang="en-US" altLang="zh-CN" dirty="0" smtClean="0"/>
                  <a:t>, suppose the projected vector is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𝛽</m:t>
                    </m:r>
                  </m:oMath>
                </a14:m>
                <a:r>
                  <a:rPr lang="en-US" altLang="zh-CN" dirty="0" smtClean="0"/>
                  <a:t>,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𝛽</m:t>
                        </m:r>
                      </m:e>
                      <m:sub>
                        <m:r>
                          <a:rPr lang="en-US" altLang="zh-CN" b="0" i="1" smtClean="0">
                            <a:latin typeface="Cambria Math" panose="02040503050406030204" pitchFamily="18" charset="0"/>
                          </a:rPr>
                          <m:t>𝑚</m:t>
                        </m:r>
                        <m:r>
                          <a:rPr lang="en-US" altLang="zh-CN" b="0" i="1" smtClean="0">
                            <a:latin typeface="Cambria Math" panose="02040503050406030204" pitchFamily="18" charset="0"/>
                          </a:rPr>
                          <m:t>×1</m:t>
                        </m:r>
                      </m:sub>
                    </m:sSub>
                  </m:oMath>
                </a14:m>
                <a:r>
                  <a:rPr lang="en-US" altLang="zh-CN" dirty="0" smtClean="0"/>
                  <a:t> is the collection of coefficients of each vector, then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𝛽</m:t>
                        </m:r>
                      </m:e>
                    </m:d>
                    <m:r>
                      <a:rPr lang="en-US" altLang="zh-CN" b="0" i="1" smtClean="0">
                        <a:latin typeface="Cambria Math" panose="02040503050406030204" pitchFamily="18" charset="0"/>
                      </a:rPr>
                      <m:t>=0</m:t>
                    </m:r>
                  </m:oMath>
                </a14:m>
                <a:r>
                  <a:rPr lang="en-US" altLang="zh-CN" dirty="0" smtClean="0"/>
                  <a:t>, from which </a:t>
                </a:r>
                <a14:m>
                  <m:oMath xmlns:m="http://schemas.openxmlformats.org/officeDocument/2006/math">
                    <m:r>
                      <a:rPr lang="en-US" altLang="zh-CN" b="0" i="1" smtClean="0">
                        <a:latin typeface="Cambria Math" panose="02040503050406030204" pitchFamily="18" charset="0"/>
                      </a:rPr>
                      <m:t>𝛽</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𝑦</m:t>
                    </m:r>
                  </m:oMath>
                </a14:m>
                <a:r>
                  <a:rPr lang="en-US" altLang="zh-CN" dirty="0" smtClean="0"/>
                  <a:t> (</a:t>
                </a:r>
                <a14:m>
                  <m:oMath xmlns:m="http://schemas.openxmlformats.org/officeDocument/2006/math">
                    <m:r>
                      <a:rPr lang="en-US" altLang="zh-CN" b="0" i="1" dirty="0" smtClean="0">
                        <a:latin typeface="Cambria Math" panose="02040503050406030204" pitchFamily="18" charset="0"/>
                      </a:rPr>
                      <m:t>𝑀</m:t>
                    </m:r>
                  </m:oMath>
                </a14:m>
                <a:r>
                  <a:rPr lang="en-US" altLang="zh-CN" dirty="0" smtClean="0"/>
                  <a:t> is full rank). So the projected vector is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e>
                        </m:d>
                      </m:e>
                      <m:sup>
                        <m:r>
                          <a:rPr lang="en-US" altLang="zh-CN" b="0" i="1" smtClean="0">
                            <a:latin typeface="Cambria Math" panose="02040503050406030204" pitchFamily="18" charset="0"/>
                          </a:rPr>
                          <m:t>−1</m:t>
                        </m:r>
                      </m:sup>
                    </m:sSup>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𝑦</m:t>
                    </m:r>
                  </m:oMath>
                </a14:m>
                <a:r>
                  <a:rPr lang="en-US" altLang="zh-CN" dirty="0" smtClean="0"/>
                  <a:t>.</a:t>
                </a:r>
                <a:br>
                  <a:rPr lang="en-US" altLang="zh-CN" dirty="0" smtClean="0"/>
                </a:br>
                <a:r>
                  <a:rPr lang="en-US" altLang="zh-CN" dirty="0" smtClean="0"/>
                  <a:t>So the operator </a:t>
                </a:r>
                <a14:m>
                  <m:oMath xmlns:m="http://schemas.openxmlformats.org/officeDocument/2006/math">
                    <m:r>
                      <a:rPr lang="en-US" altLang="zh-CN" b="0" i="1" smtClean="0">
                        <a:latin typeface="Cambria Math" panose="02040503050406030204" pitchFamily="18" charset="0"/>
                      </a:rPr>
                      <m:t>𝑀</m:t>
                    </m:r>
                    <m:d>
                      <m:dPr>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m:t>
                        </m:r>
                      </m:e>
                    </m:d>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oMath>
                </a14:m>
                <a:r>
                  <a:rPr lang="en-US" altLang="zh-CN" dirty="0" smtClean="0"/>
                  <a:t> is just a projection onto the plane spanned by the column vectors of </a:t>
                </a:r>
                <a14:m>
                  <m:oMath xmlns:m="http://schemas.openxmlformats.org/officeDocument/2006/math">
                    <m:r>
                      <a:rPr lang="en-US" altLang="zh-CN" b="0" i="1" smtClean="0">
                        <a:latin typeface="Cambria Math" panose="02040503050406030204" pitchFamily="18" charset="0"/>
                      </a:rPr>
                      <m:t>𝑀</m:t>
                    </m:r>
                  </m:oMath>
                </a14:m>
                <a:r>
                  <a:rPr lang="en-US" altLang="zh-CN" dirty="0" smtClean="0"/>
                  <a:t>.</a:t>
                </a:r>
              </a:p>
              <a:p>
                <a:r>
                  <a:rPr lang="en-US" altLang="zh-CN" dirty="0" smtClean="0"/>
                  <a:t>Express the projection operator in a more explicit way: </a:t>
                </a:r>
                <a14:m>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𝑁</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𝑁</m:t>
                        </m:r>
                      </m:e>
                      <m:sup>
                        <m:r>
                          <a:rPr lang="en-US" altLang="zh-CN" b="0" i="1" smtClean="0">
                            <a:latin typeface="Cambria Math" panose="02040503050406030204" pitchFamily="18" charset="0"/>
                          </a:rPr>
                          <m:t>⊤</m:t>
                        </m:r>
                      </m:sup>
                    </m:sSup>
                  </m:oMath>
                </a14:m>
                <a:r>
                  <a:rPr lang="en-US" altLang="zh-CN" dirty="0" smtClean="0"/>
                  <a:t>, where the subspace spanned by the column vectors of </a:t>
                </a:r>
                <a14:m>
                  <m:oMath xmlns:m="http://schemas.openxmlformats.org/officeDocument/2006/math">
                    <m:r>
                      <a:rPr lang="en-US" altLang="zh-CN" b="0" i="1" smtClean="0">
                        <a:latin typeface="Cambria Math" panose="02040503050406030204" pitchFamily="18" charset="0"/>
                      </a:rPr>
                      <m:t>𝑁</m:t>
                    </m:r>
                  </m:oMath>
                </a14:m>
                <a:r>
                  <a:rPr lang="en-US" altLang="zh-CN" dirty="0" smtClean="0"/>
                  <a:t> is the orthogonal space of the subspace spanned by the column vectors of </a:t>
                </a:r>
                <a14:m>
                  <m:oMath xmlns:m="http://schemas.openxmlformats.org/officeDocument/2006/math">
                    <m:r>
                      <a:rPr lang="en-US" altLang="zh-CN" b="0" i="1" smtClean="0">
                        <a:latin typeface="Cambria Math" panose="02040503050406030204" pitchFamily="18" charset="0"/>
                      </a:rPr>
                      <m:t>𝑀</m:t>
                    </m:r>
                  </m:oMath>
                </a14:m>
                <a:r>
                  <a:rPr lang="en-US" altLang="zh-CN" dirty="0" smtClean="0"/>
                  <a:t>. So </a:t>
                </a:r>
                <a14:m>
                  <m:oMath xmlns:m="http://schemas.openxmlformats.org/officeDocument/2006/math">
                    <m:r>
                      <a:rPr lang="en-US" altLang="zh-CN" b="0" i="1" smtClean="0">
                        <a:latin typeface="Cambria Math" panose="02040503050406030204" pitchFamily="18" charset="0"/>
                      </a:rPr>
                      <m:t>𝑁</m:t>
                    </m:r>
                  </m:oMath>
                </a14:m>
                <a:r>
                  <a:rPr lang="en-US" altLang="zh-CN" dirty="0" smtClean="0"/>
                  <a:t> is </a:t>
                </a:r>
                <a14:m>
                  <m:oMath xmlns:m="http://schemas.openxmlformats.org/officeDocument/2006/math">
                    <m:r>
                      <a:rPr lang="en-US" altLang="zh-CN" b="0" i="1" smtClean="0">
                        <a:latin typeface="Cambria Math" panose="02040503050406030204" pitchFamily="18" charset="0"/>
                      </a:rPr>
                      <m:t>𝑛</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e>
                    </m:d>
                  </m:oMath>
                </a14:m>
                <a:r>
                  <a:rPr lang="en-US" altLang="zh-CN" dirty="0" smtClean="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991269"/>
                <a:ext cx="8507288" cy="5750099"/>
              </a:xfrm>
              <a:blipFill rotWithShape="0">
                <a:blip r:embed="rId2"/>
                <a:stretch>
                  <a:fillRect l="-1003" t="-1803" r="-14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0644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50903"/>
                <a:ext cx="8435280" cy="5218457"/>
              </a:xfrm>
            </p:spPr>
            <p:txBody>
              <a:bodyPr>
                <a:normAutofit fontScale="92500" lnSpcReduction="10000"/>
              </a:bodyPr>
              <a:lstStyle/>
              <a:p>
                <a:r>
                  <a:rPr lang="en-US" altLang="zh-CN" dirty="0" smtClean="0"/>
                  <a:t>The Metropolis-Hastings method for sampling from the target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a:t>
                </a:r>
                <a:r>
                  <a:rPr lang="en-US" altLang="zh-CN" dirty="0" smtClean="0"/>
                  <a:t>by a proposal transition distribution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r>
                  <a:rPr lang="en-US" altLang="zh-CN" dirty="0" smtClean="0"/>
                  <a:t>:</a:t>
                </a:r>
              </a:p>
              <a:p>
                <a:pPr lvl="1"/>
                <a:r>
                  <a:rPr lang="en-US" altLang="zh-CN" dirty="0" smtClean="0"/>
                  <a:t>Sample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zh-CN" altLang="en-US" dirty="0" smtClean="0"/>
                  <a:t> </a:t>
                </a:r>
                <a:r>
                  <a:rPr lang="en-US" altLang="zh-CN" dirty="0" smtClean="0"/>
                  <a:t>from </a:t>
                </a:r>
                <a14:m>
                  <m:oMath xmlns:m="http://schemas.openxmlformats.org/officeDocument/2006/math">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oMath>
                </a14:m>
                <a:endParaRPr lang="en-US" altLang="zh-CN" dirty="0" smtClean="0"/>
              </a:p>
              <a:p>
                <a:pPr lvl="1"/>
                <a:r>
                  <a:rPr lang="en-US" altLang="zh-CN" dirty="0" smtClean="0"/>
                  <a:t>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zh-CN" altLang="en-US" dirty="0" smtClean="0"/>
                  <a:t> </a:t>
                </a:r>
                <a:r>
                  <a:rPr lang="en-US" altLang="zh-CN" dirty="0" smtClean="0"/>
                  <a:t>with probability </a:t>
                </a: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e>
                                </m:d>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e>
                                </m:d>
                              </m:num>
                              <m:den>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r>
                                  <a:rPr lang="en-US" altLang="zh-CN" b="0" i="1" smtClean="0">
                                    <a:latin typeface="Cambria Math" panose="02040503050406030204" pitchFamily="18" charset="0"/>
                                  </a:rPr>
                                  <m:t>𝑞</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e>
                                </m:d>
                              </m:den>
                            </m:f>
                          </m:e>
                        </m:d>
                      </m:e>
                    </m:func>
                  </m:oMath>
                </a14:m>
                <a:r>
                  <a:rPr lang="en-US" altLang="zh-CN" dirty="0" smtClean="0"/>
                  <a:t>, otherwise set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endParaRPr lang="en-US" altLang="zh-CN" dirty="0" smtClean="0"/>
              </a:p>
              <a:p>
                <a:r>
                  <a:rPr lang="en-US" altLang="zh-CN" dirty="0" smtClean="0"/>
                  <a:t>Hamiltonian dynamics can be seen as a proposal generator: it provides a deterministic proposal from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r>
                  <a:rPr lang="zh-CN" altLang="en-US" dirty="0" smtClean="0"/>
                  <a:t> </a:t>
                </a:r>
                <a:r>
                  <a:rPr lang="en-US" altLang="zh-CN" dirty="0" smtClean="0"/>
                  <a:t>to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zh-CN" altLang="en-US" dirty="0" smtClean="0"/>
                  <a:t> </a:t>
                </a:r>
                <a:r>
                  <a:rPr lang="en-US" altLang="zh-CN" dirty="0" smtClean="0"/>
                  <a:t>with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zh-CN" altLang="en-US" dirty="0" smtClean="0"/>
                  <a:t> </a:t>
                </a:r>
                <a:r>
                  <a:rPr lang="en-US" altLang="zh-CN" dirty="0" smtClean="0"/>
                  <a:t>invariant. So the acceptance rate is high and the samples are less correlated.</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50903"/>
                <a:ext cx="8435280" cy="5218457"/>
              </a:xfrm>
              <a:blipFill rotWithShape="0">
                <a:blip r:embed="rId2"/>
                <a:stretch>
                  <a:fillRect l="-1445" t="-23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35591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3717032"/>
            <a:ext cx="7381232" cy="1388460"/>
          </a:xfrm>
          <a:prstGeom prst="rect">
            <a:avLst/>
          </a:prstGeom>
        </p:spPr>
      </p:pic>
      <p:sp>
        <p:nvSpPr>
          <p:cNvPr id="2" name="标题 1"/>
          <p:cNvSpPr>
            <a:spLocks noGrp="1"/>
          </p:cNvSpPr>
          <p:nvPr>
            <p:ph type="title"/>
          </p:nvPr>
        </p:nvSpPr>
        <p:spPr/>
        <p:txBody>
          <a:bodyPr>
            <a:normAutofit fontScale="90000"/>
          </a:bodyPr>
          <a:lstStyle/>
          <a:p>
            <a:r>
              <a:rPr lang="en-US" altLang="zh-CN" dirty="0"/>
              <a:t>Derivation of Geodesic Monte Carlo</a:t>
            </a:r>
            <a:endParaRPr lang="zh-CN" altLang="en-US" b="1"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en-US" altLang="zh-CN" dirty="0" smtClean="0"/>
                  <a:t>The final update rule for </a:t>
                </a: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1</m:t>
                            </m:r>
                          </m:e>
                        </m:d>
                      </m:sup>
                    </m:sSup>
                  </m:oMath>
                </a14:m>
                <a:r>
                  <a:rPr lang="en-US" altLang="zh-CN" dirty="0"/>
                  <a:t> is</a:t>
                </a:r>
                <a:br>
                  <a:rPr lang="en-US" altLang="zh-CN" dirty="0"/>
                </a:br>
                <a14:m>
                  <m:oMath xmlns:m="http://schemas.openxmlformats.org/officeDocument/2006/math">
                    <m:r>
                      <a:rPr lang="en-US" altLang="zh-CN" b="0" i="1" smtClean="0">
                        <a:latin typeface="Cambria Math" panose="02040503050406030204" pitchFamily="18" charset="0"/>
                      </a:rPr>
                      <m:t>𝑑𝑥</m:t>
                    </m:r>
                    <m:r>
                      <a:rPr lang="en-US" altLang="zh-CN" b="0" i="1" smtClean="0">
                        <a:latin typeface="Cambria Math" panose="02040503050406030204" pitchFamily="18" charset="0"/>
                      </a:rPr>
                      <m:t>=0, </m:t>
                    </m:r>
                    <m:r>
                      <a:rPr lang="en-US" altLang="zh-CN" i="1">
                        <a:latin typeface="Cambria Math" panose="02040503050406030204" pitchFamily="18" charset="0"/>
                      </a:rPr>
                      <m:t>𝑑𝑣</m:t>
                    </m:r>
                    <m:r>
                      <a:rPr lang="en-US" altLang="zh-CN" i="1">
                        <a:latin typeface="Cambria Math" panose="02040503050406030204" pitchFamily="18" charset="0"/>
                      </a:rPr>
                      <m:t>=−</m:t>
                    </m:r>
                    <m:d>
                      <m:dPr>
                        <m:ctrlPr>
                          <a:rPr lang="en-US" altLang="zh-CN" i="1">
                            <a:latin typeface="Cambria Math" panose="02040503050406030204" pitchFamily="18" charset="0"/>
                          </a:rPr>
                        </m:ctrlPr>
                      </m:dPr>
                      <m:e>
                        <m:r>
                          <a:rPr lang="en-US" altLang="zh-CN" i="1">
                            <a:latin typeface="Cambria Math" panose="02040503050406030204" pitchFamily="18" charset="0"/>
                          </a:rPr>
                          <m:t>𝐼</m:t>
                        </m:r>
                        <m:r>
                          <a:rPr lang="en-US" altLang="zh-CN" i="1">
                            <a:latin typeface="Cambria Math" panose="02040503050406030204" pitchFamily="18" charset="0"/>
                          </a:rPr>
                          <m:t>−</m:t>
                        </m:r>
                        <m:r>
                          <a:rPr lang="en-US" altLang="zh-CN" i="1">
                            <a:latin typeface="Cambria Math" panose="02040503050406030204" pitchFamily="18" charset="0"/>
                          </a:rPr>
                          <m:t>𝑁</m:t>
                        </m:r>
                        <m:sSup>
                          <m:sSupPr>
                            <m:ctrlPr>
                              <a:rPr lang="en-US" altLang="zh-CN" i="1">
                                <a:latin typeface="Cambria Math" panose="02040503050406030204" pitchFamily="18" charset="0"/>
                              </a:rPr>
                            </m:ctrlPr>
                          </m:sSupPr>
                          <m:e>
                            <m:r>
                              <a:rPr lang="en-US" altLang="zh-CN" i="1">
                                <a:latin typeface="Cambria Math" panose="02040503050406030204" pitchFamily="18" charset="0"/>
                              </a:rPr>
                              <m:t>𝑁</m:t>
                            </m:r>
                          </m:e>
                          <m:sup>
                            <m:r>
                              <a:rPr lang="en-US" altLang="zh-CN" i="1">
                                <a:latin typeface="Cambria Math" panose="02040503050406030204" pitchFamily="18" charset="0"/>
                              </a:rPr>
                              <m:t>⊤</m:t>
                            </m:r>
                          </m:sup>
                        </m:sSup>
                      </m:e>
                    </m:d>
                    <m:sSub>
                      <m:sSubPr>
                        <m:ctrlPr>
                          <a:rPr lang="en-US" altLang="zh-CN" i="1">
                            <a:latin typeface="Cambria Math" panose="02040503050406030204" pitchFamily="18" charset="0"/>
                            <a:ea typeface="Cambria Math" panose="02040503050406030204" pitchFamily="18" charset="0"/>
                          </a:rPr>
                        </m:ctrlPr>
                      </m:sSubPr>
                      <m:e>
                        <m:r>
                          <a:rPr lang="en-US" altLang="zh-CN">
                            <a:latin typeface="Cambria Math" panose="02040503050406030204" pitchFamily="18" charset="0"/>
                            <a:ea typeface="Cambria Math" panose="02040503050406030204" pitchFamily="18" charset="0"/>
                          </a:rPr>
                          <m:t>𝛻</m:t>
                        </m:r>
                      </m:e>
                      <m:sub>
                        <m:r>
                          <a:rPr lang="en-US" altLang="zh-CN" i="1">
                            <a:latin typeface="Cambria Math" panose="02040503050406030204" pitchFamily="18" charset="0"/>
                            <a:ea typeface="Cambria Math" panose="02040503050406030204" pitchFamily="18" charset="0"/>
                          </a:rPr>
                          <m:t>𝑥</m:t>
                        </m:r>
                      </m:sub>
                    </m:sSub>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𝑈</m:t>
                        </m:r>
                      </m:e>
                      <m:sub>
                        <m:r>
                          <a:rPr lang="en-US" altLang="zh-CN" i="1">
                            <a:latin typeface="Cambria Math" panose="02040503050406030204" pitchFamily="18" charset="0"/>
                            <a:ea typeface="Cambria Math" panose="02040503050406030204" pitchFamily="18" charset="0"/>
                          </a:rPr>
                          <m:t>ℋ</m:t>
                        </m:r>
                      </m:sub>
                    </m:sSub>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𝑥</m:t>
                        </m:r>
                      </m:e>
                    </m:d>
                    <m:r>
                      <a:rPr lang="en-US" altLang="zh-CN" i="1">
                        <a:latin typeface="Cambria Math" panose="02040503050406030204" pitchFamily="18" charset="0"/>
                        <a:ea typeface="Cambria Math" panose="02040503050406030204" pitchFamily="18" charset="0"/>
                      </a:rPr>
                      <m:t>𝑑𝑡</m:t>
                    </m:r>
                  </m:oMath>
                </a14:m>
                <a:r>
                  <a:rPr lang="en-US" altLang="zh-CN" dirty="0" smtClean="0"/>
                  <a:t/>
                </a:r>
                <a:br>
                  <a:rPr lang="en-US" altLang="zh-CN" dirty="0" smtClean="0"/>
                </a:br>
                <a:r>
                  <a:rPr lang="en-US" altLang="zh-CN" dirty="0" smtClean="0"/>
                  <a:t>Note that </a:t>
                </a:r>
                <a14:m>
                  <m:oMath xmlns:m="http://schemas.openxmlformats.org/officeDocument/2006/math">
                    <m:r>
                      <a:rPr lang="en-US" altLang="zh-CN" b="0" i="1" smtClean="0">
                        <a:latin typeface="Cambria Math" panose="02040503050406030204" pitchFamily="18" charset="0"/>
                      </a:rPr>
                      <m:t>𝑥</m:t>
                    </m:r>
                  </m:oMath>
                </a14:m>
                <a:r>
                  <a:rPr lang="zh-CN" altLang="en-US" dirty="0" smtClean="0"/>
                  <a:t> </a:t>
                </a:r>
                <a:r>
                  <a:rPr lang="en-US" altLang="zh-CN" dirty="0" smtClean="0"/>
                  <a:t>does not change over </a:t>
                </a:r>
                <a14:m>
                  <m:oMath xmlns:m="http://schemas.openxmlformats.org/officeDocument/2006/math">
                    <m:r>
                      <a:rPr lang="en-US" altLang="zh-CN" b="0" i="1" smtClean="0">
                        <a:latin typeface="Cambria Math" panose="02040503050406030204" pitchFamily="18" charset="0"/>
                      </a:rPr>
                      <m:t>𝑡</m:t>
                    </m:r>
                  </m:oMath>
                </a14:m>
                <a:r>
                  <a:rPr lang="en-US" altLang="zh-CN" dirty="0" smtClean="0"/>
                  <a:t>, this can be integrated as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1704" t="-8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2842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3728" y="4725144"/>
            <a:ext cx="4536504" cy="956155"/>
          </a:xfrm>
          <a:prstGeom prst="rect">
            <a:avLst/>
          </a:prstGeom>
        </p:spPr>
      </p:pic>
      <p:sp>
        <p:nvSpPr>
          <p:cNvPr id="2" name="标题 1"/>
          <p:cNvSpPr>
            <a:spLocks noGrp="1"/>
          </p:cNvSpPr>
          <p:nvPr>
            <p:ph type="title"/>
          </p:nvPr>
        </p:nvSpPr>
        <p:spPr/>
        <p:txBody>
          <a:bodyPr>
            <a:normAutofit fontScale="90000"/>
          </a:bodyPr>
          <a:lstStyle/>
          <a:p>
            <a:r>
              <a:rPr lang="en-US" altLang="zh-CN" dirty="0"/>
              <a:t>Derivation of Geodesic Monte Carlo</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4546" y="1196752"/>
                <a:ext cx="8539942" cy="5472608"/>
              </a:xfrm>
            </p:spPr>
            <p:txBody>
              <a:bodyPr>
                <a:normAutofit fontScale="77500" lnSpcReduction="20000"/>
              </a:bodyPr>
              <a:lstStyle/>
              <a:p>
                <a:r>
                  <a:rPr lang="en-US" altLang="zh-CN" dirty="0" smtClean="0"/>
                  <a:t>For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𝐻</m:t>
                        </m:r>
                      </m:e>
                      <m:sup>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sup>
                    </m:sSup>
                  </m:oMath>
                </a14:m>
                <a:r>
                  <a:rPr lang="en-US" altLang="zh-CN" dirty="0" smtClean="0"/>
                  <a:t>,</a:t>
                </a:r>
                <a:br>
                  <a:rPr lang="en-US" altLang="zh-CN" dirty="0" smtClean="0"/>
                </a:br>
                <a14:m>
                  <m:oMath xmlns:m="http://schemas.openxmlformats.org/officeDocument/2006/math">
                    <m:sSup>
                      <m:sSupPr>
                        <m:ctrlPr>
                          <a:rPr lang="en-US" altLang="zh-CN" i="1">
                            <a:latin typeface="Cambria Math" panose="02040503050406030204" pitchFamily="18" charset="0"/>
                          </a:rPr>
                        </m:ctrlPr>
                      </m:sSupPr>
                      <m:e>
                        <m:r>
                          <a:rPr lang="en-US" altLang="zh-CN" i="1">
                            <a:latin typeface="Cambria Math" panose="02040503050406030204" pitchFamily="18" charset="0"/>
                          </a:rPr>
                          <m:t>𝐻</m:t>
                        </m:r>
                      </m:e>
                      <m:sup>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2</m:t>
                            </m:r>
                          </m:e>
                        </m:d>
                      </m:sup>
                    </m:sSup>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rPr>
                        </m:ctrlPr>
                      </m:sSupPr>
                      <m:e>
                        <m:r>
                          <a:rPr lang="en-US" altLang="zh-CN" i="1">
                            <a:latin typeface="Cambria Math" panose="02040503050406030204" pitchFamily="18" charset="0"/>
                          </a:rPr>
                          <m:t>𝑝</m:t>
                        </m:r>
                      </m:e>
                      <m:sup>
                        <m:r>
                          <a:rPr lang="en-US" altLang="zh-CN" i="1">
                            <a:latin typeface="Cambria Math" panose="02040503050406030204" pitchFamily="18" charset="0"/>
                          </a:rPr>
                          <m:t>⊤</m:t>
                        </m:r>
                      </m:sup>
                    </m:sSup>
                    <m:r>
                      <a:rPr lang="en-US" altLang="zh-CN" i="1">
                        <a:latin typeface="Cambria Math" panose="02040503050406030204" pitchFamily="18" charset="0"/>
                      </a:rPr>
                      <m:t>𝐺</m:t>
                    </m:r>
                    <m:sSup>
                      <m:sSupPr>
                        <m:ctrlPr>
                          <a:rPr lang="en-US" altLang="zh-CN" i="1">
                            <a:latin typeface="Cambria Math" panose="02040503050406030204" pitchFamily="18" charset="0"/>
                          </a:rPr>
                        </m:ctrlPr>
                      </m:sSupPr>
                      <m:e>
                        <m:d>
                          <m:dPr>
                            <m:ctrlPr>
                              <a:rPr lang="en-US" altLang="zh-CN" i="1">
                                <a:latin typeface="Cambria Math" panose="02040503050406030204" pitchFamily="18" charset="0"/>
                              </a:rPr>
                            </m:ctrlPr>
                          </m:dPr>
                          <m:e>
                            <m:r>
                              <a:rPr lang="en-US" altLang="zh-CN" i="1">
                                <a:latin typeface="Cambria Math" panose="02040503050406030204" pitchFamily="18" charset="0"/>
                              </a:rPr>
                              <m:t>𝑞</m:t>
                            </m:r>
                          </m:e>
                        </m:d>
                      </m:e>
                      <m:sup>
                        <m:r>
                          <a:rPr lang="en-US" altLang="zh-CN" i="1">
                            <a:latin typeface="Cambria Math" panose="02040503050406030204" pitchFamily="18" charset="0"/>
                          </a:rPr>
                          <m:t>−1</m:t>
                        </m:r>
                      </m:sup>
                    </m:sSup>
                    <m:r>
                      <a:rPr lang="en-US" altLang="zh-CN" i="1">
                        <a:latin typeface="Cambria Math" panose="02040503050406030204" pitchFamily="18" charset="0"/>
                      </a:rPr>
                      <m:t>𝑝</m:t>
                    </m:r>
                  </m:oMath>
                </a14:m>
                <a:r>
                  <a:rPr lang="en-US" altLang="zh-CN" dirty="0" smtClean="0"/>
                  <a:t/>
                </a:r>
                <a:br>
                  <a:rPr lang="en-US" altLang="zh-CN" dirty="0" smtClean="0"/>
                </a:br>
                <a:r>
                  <a:rPr lang="en-US" altLang="zh-CN" dirty="0" smtClean="0"/>
                  <a:t>the solution to this Hamilton dynamics is just the geodesic flow in the coordinate space.</a:t>
                </a:r>
              </a:p>
              <a:p>
                <a:r>
                  <a:rPr lang="en-US" altLang="zh-CN" dirty="0" smtClean="0"/>
                  <a:t>Geodesic: the line connecting two points </a:t>
                </a:r>
                <a14:m>
                  <m:oMath xmlns:m="http://schemas.openxmlformats.org/officeDocument/2006/math">
                    <m:r>
                      <a:rPr lang="en-US" altLang="zh-CN" b="0" i="1" smtClean="0">
                        <a:latin typeface="Cambria Math" panose="02040503050406030204" pitchFamily="18" charset="0"/>
                      </a:rPr>
                      <m:t>𝑎</m:t>
                    </m:r>
                  </m:oMath>
                </a14:m>
                <a:r>
                  <a:rPr lang="en-US" altLang="zh-CN" dirty="0" smtClean="0"/>
                  <a:t> and </a:t>
                </a:r>
                <a14:m>
                  <m:oMath xmlns:m="http://schemas.openxmlformats.org/officeDocument/2006/math">
                    <m:r>
                      <a:rPr lang="en-US" altLang="zh-CN" b="0" i="1" smtClean="0">
                        <a:latin typeface="Cambria Math" panose="02040503050406030204" pitchFamily="18" charset="0"/>
                      </a:rPr>
                      <m:t>𝑏</m:t>
                    </m:r>
                  </m:oMath>
                </a14:m>
                <a:r>
                  <a:rPr lang="en-US" altLang="zh-CN" dirty="0" smtClean="0"/>
                  <a:t> in the manifold that has the least “length”:</a:t>
                </a:r>
                <a:br>
                  <a:rPr lang="en-US" altLang="zh-CN" dirty="0" smtClean="0"/>
                </a:br>
                <a14:m>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arg</m:t>
                        </m:r>
                      </m:fName>
                      <m:e>
                        <m:func>
                          <m:funcPr>
                            <m:ctrlPr>
                              <a:rPr lang="en-US" altLang="zh-CN" b="0" i="1" smtClean="0">
                                <a:latin typeface="Cambria Math" panose="02040503050406030204" pitchFamily="18" charset="0"/>
                              </a:rPr>
                            </m:ctrlPr>
                          </m:funcPr>
                          <m:fName>
                            <m:limLow>
                              <m:limLowPr>
                                <m:ctrlPr>
                                  <a:rPr lang="en-US" altLang="zh-CN" b="0" i="1" smtClean="0">
                                    <a:latin typeface="Cambria Math" panose="02040503050406030204" pitchFamily="18" charset="0"/>
                                  </a:rPr>
                                </m:ctrlPr>
                              </m:limLowPr>
                              <m:e>
                                <m:r>
                                  <m:rPr>
                                    <m:sty m:val="p"/>
                                  </m:rPr>
                                  <a:rPr lang="en-US" altLang="zh-CN" b="0" i="0" smtClean="0">
                                    <a:latin typeface="Cambria Math" panose="02040503050406030204" pitchFamily="18" charset="0"/>
                                  </a:rPr>
                                  <m:t>min</m:t>
                                </m:r>
                              </m:e>
                              <m:lim>
                                <m:r>
                                  <a:rPr lang="en-US" altLang="zh-CN" b="0" i="1" smtClean="0">
                                    <a:latin typeface="Cambria Math" panose="02040503050406030204" pitchFamily="18" charset="0"/>
                                  </a:rPr>
                                  <m:t>𝛾</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lim>
                            </m:limLow>
                          </m:fName>
                          <m:e>
                            <m:nary>
                              <m:naryPr>
                                <m:ctrlPr>
                                  <a:rPr lang="en-US" altLang="zh-CN" b="0" i="1" smtClean="0">
                                    <a:latin typeface="Cambria Math" panose="02040503050406030204" pitchFamily="18" charset="0"/>
                                  </a:rPr>
                                </m:ctrlPr>
                              </m:naryPr>
                              <m:sub>
                                <m:r>
                                  <a:rPr lang="en-US" altLang="zh-CN" b="0" i="1" smtClean="0">
                                    <a:latin typeface="Cambria Math" panose="02040503050406030204" pitchFamily="18" charset="0"/>
                                  </a:rPr>
                                  <m:t>𝑎</m:t>
                                </m:r>
                              </m:sub>
                              <m:sup>
                                <m:r>
                                  <a:rPr lang="en-US" altLang="zh-CN" b="0" i="1" smtClean="0">
                                    <a:latin typeface="Cambria Math" panose="02040503050406030204" pitchFamily="18" charset="0"/>
                                  </a:rPr>
                                  <m:t>𝑏</m:t>
                                </m:r>
                              </m:sup>
                              <m:e>
                                <m:r>
                                  <m:rPr>
                                    <m:lit/>
                                  </m:rP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𝛾</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m:rPr>
                                    <m:lit/>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lit/>
                                      </m:rPr>
                                      <a:rPr lang="en-US" altLang="zh-CN" b="0" i="1" smtClean="0">
                                        <a:latin typeface="Cambria Math" panose="02040503050406030204" pitchFamily="18" charset="0"/>
                                      </a:rPr>
                                      <m:t>|</m:t>
                                    </m:r>
                                  </m:e>
                                  <m:sub>
                                    <m:r>
                                      <a:rPr lang="en-US" altLang="zh-CN" b="0" i="1" smtClean="0">
                                        <a:latin typeface="Cambria Math" panose="02040503050406030204" pitchFamily="18" charset="0"/>
                                      </a:rPr>
                                      <m:t>𝐺</m:t>
                                    </m:r>
                                  </m:sub>
                                </m:sSub>
                                <m:r>
                                  <a:rPr lang="en-US" altLang="zh-CN" b="0" i="1" smtClean="0">
                                    <a:latin typeface="Cambria Math" panose="02040503050406030204" pitchFamily="18" charset="0"/>
                                  </a:rPr>
                                  <m:t>𝑑𝑡</m:t>
                                </m:r>
                              </m:e>
                            </m:nary>
                          </m:e>
                        </m:func>
                      </m:e>
                    </m:func>
                  </m:oMath>
                </a14:m>
                <a:r>
                  <a:rPr lang="en-US" altLang="zh-CN" dirty="0" smtClean="0"/>
                  <a:t/>
                </a:r>
                <a:br>
                  <a:rPr lang="en-US" altLang="zh-CN" dirty="0" smtClean="0"/>
                </a:br>
                <a:r>
                  <a:rPr lang="en-US" altLang="zh-CN" dirty="0" smtClean="0"/>
                  <a:t>where the line </a:t>
                </a:r>
                <a14:m>
                  <m:oMath xmlns:m="http://schemas.openxmlformats.org/officeDocument/2006/math">
                    <m:r>
                      <a:rPr lang="en-US" altLang="zh-CN" b="0" i="1" smtClean="0">
                        <a:latin typeface="Cambria Math" panose="02040503050406030204" pitchFamily="18" charset="0"/>
                      </a:rPr>
                      <m:t>𝛾</m:t>
                    </m:r>
                    <m:r>
                      <a:rPr lang="en-US" altLang="zh-CN" b="0" i="1" smtClean="0">
                        <a:latin typeface="Cambria Math" panose="02040503050406030204" pitchFamily="18" charset="0"/>
                      </a:rPr>
                      <m:t>:</m:t>
                    </m:r>
                    <m:r>
                      <a:rPr lang="en-US" altLang="zh-CN" b="0" i="1" smtClean="0">
                        <a:latin typeface="Cambria Math" panose="02040503050406030204" pitchFamily="18" charset="0"/>
                      </a:rPr>
                      <m:t>ℝ</m:t>
                    </m:r>
                    <m:r>
                      <a:rPr lang="en-US" altLang="zh-CN" b="0" i="1" smtClean="0">
                        <a:latin typeface="Cambria Math" panose="02040503050406030204" pitchFamily="18" charset="0"/>
                      </a:rPr>
                      <m:t>→</m:t>
                    </m:r>
                    <m:r>
                      <a:rPr lang="en-US" altLang="zh-CN" b="0" i="1" smtClean="0">
                        <a:latin typeface="Cambria Math" panose="02040503050406030204" pitchFamily="18" charset="0"/>
                      </a:rPr>
                      <m:t>ℳ</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ℝ</m:t>
                        </m:r>
                      </m:e>
                      <m:sup>
                        <m:r>
                          <a:rPr lang="en-US" altLang="zh-CN" b="0" i="1" smtClean="0">
                            <a:latin typeface="Cambria Math" panose="02040503050406030204" pitchFamily="18" charset="0"/>
                          </a:rPr>
                          <m:t>𝑛</m:t>
                        </m:r>
                      </m:sup>
                    </m:sSup>
                  </m:oMath>
                </a14:m>
                <a:r>
                  <a:rPr lang="en-US" altLang="zh-CN" dirty="0" smtClean="0"/>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𝛾</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r>
                      <a:rPr lang="en-US" altLang="zh-CN" b="0" i="1" dirty="0" smtClean="0">
                        <a:latin typeface="Cambria Math" panose="02040503050406030204" pitchFamily="18" charset="0"/>
                      </a:rPr>
                      <m:t>∈</m:t>
                    </m:r>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𝒯</m:t>
                        </m:r>
                      </m:e>
                      <m:sub>
                        <m:r>
                          <a:rPr lang="en-US" altLang="zh-CN" b="0" i="1" dirty="0" smtClean="0">
                            <a:latin typeface="Cambria Math" panose="02040503050406030204" pitchFamily="18" charset="0"/>
                          </a:rPr>
                          <m:t>𝛾</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𝑡</m:t>
                            </m:r>
                          </m:e>
                        </m:d>
                      </m:sub>
                    </m:sSub>
                    <m:r>
                      <a:rPr lang="en-US" altLang="zh-CN" i="1">
                        <a:latin typeface="Cambria Math" panose="02040503050406030204" pitchFamily="18" charset="0"/>
                      </a:rPr>
                      <m:t>ℳ</m:t>
                    </m:r>
                  </m:oMath>
                </a14:m>
                <a:endParaRPr lang="zh-CN" altLang="en-US" dirty="0"/>
              </a:p>
              <a:p>
                <a:r>
                  <a:rPr lang="en-US" altLang="zh-CN" dirty="0" smtClean="0"/>
                  <a:t>The geodesic can be solved from the geodesic equation:</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where </a:t>
                </a:r>
                <a14:m>
                  <m:oMath xmlns:m="http://schemas.openxmlformats.org/officeDocument/2006/math">
                    <m:sSubSup>
                      <m:sSubSupPr>
                        <m:ctrlPr>
                          <a:rPr lang="en-US" altLang="zh-CN" b="0" i="1" smtClean="0">
                            <a:latin typeface="Cambria Math" panose="02040503050406030204" pitchFamily="18" charset="0"/>
                          </a:rPr>
                        </m:ctrlPr>
                      </m:sSubSupPr>
                      <m:e>
                        <m:r>
                          <m:rPr>
                            <m:sty m:val="p"/>
                          </m:rPr>
                          <a:rPr lang="en-US" altLang="zh-CN" b="0" i="0" smtClean="0">
                            <a:latin typeface="Cambria Math" panose="02040503050406030204" pitchFamily="18" charset="0"/>
                          </a:rPr>
                          <m:t>Γ</m:t>
                        </m:r>
                      </m:e>
                      <m:sub>
                        <m:r>
                          <a:rPr lang="en-US" altLang="zh-CN" b="0" i="1" smtClean="0">
                            <a:latin typeface="Cambria Math" panose="02040503050406030204" pitchFamily="18" charset="0"/>
                          </a:rPr>
                          <m:t>𝑗𝑘</m:t>
                        </m:r>
                      </m:sub>
                      <m:sup>
                        <m:r>
                          <a:rPr lang="en-US" altLang="zh-CN" b="0" i="1" smtClean="0">
                            <a:latin typeface="Cambria Math" panose="02040503050406030204" pitchFamily="18" charset="0"/>
                          </a:rPr>
                          <m:t>𝑖</m:t>
                        </m:r>
                      </m:sup>
                    </m:sSubSup>
                  </m:oMath>
                </a14:m>
                <a:r>
                  <a:rPr lang="en-US" altLang="zh-CN" dirty="0" smtClean="0"/>
                  <a:t> </a:t>
                </a:r>
                <a:r>
                  <a:rPr lang="en-US" altLang="zh-CN" dirty="0" smtClean="0"/>
                  <a:t>is the </a:t>
                </a:r>
                <a:r>
                  <a:rPr lang="en-US" altLang="zh-CN" dirty="0" err="1" smtClean="0"/>
                  <a:t>Christoffel</a:t>
                </a:r>
                <a:r>
                  <a:rPr lang="en-US" altLang="zh-CN" dirty="0" smtClean="0"/>
                  <a:t> symbol which can be derived from </a:t>
                </a:r>
                <a14:m>
                  <m:oMath xmlns:m="http://schemas.openxmlformats.org/officeDocument/2006/math">
                    <m:r>
                      <a:rPr lang="en-US" altLang="zh-CN" b="0" i="1" smtClean="0">
                        <a:latin typeface="Cambria Math" panose="02040503050406030204" pitchFamily="18" charset="0"/>
                      </a:rPr>
                      <m:t>𝐺</m:t>
                    </m:r>
                  </m:oMath>
                </a14:m>
                <a:r>
                  <a:rPr lang="en-US" altLang="zh-CN" dirty="0" smtClean="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24546" y="1196752"/>
                <a:ext cx="8539942" cy="5472608"/>
              </a:xfrm>
              <a:blipFill rotWithShape="0">
                <a:blip r:embed="rId3"/>
                <a:stretch>
                  <a:fillRect l="-1071" t="-1782" r="-99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24416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170" y="1067814"/>
            <a:ext cx="8813099" cy="5601546"/>
          </a:xfrm>
          <a:prstGeom prst="rect">
            <a:avLst/>
          </a:prstGeom>
        </p:spPr>
      </p:pic>
      <p:sp>
        <p:nvSpPr>
          <p:cNvPr id="2" name="标题 1"/>
          <p:cNvSpPr>
            <a:spLocks noGrp="1"/>
          </p:cNvSpPr>
          <p:nvPr>
            <p:ph type="title"/>
          </p:nvPr>
        </p:nvSpPr>
        <p:spPr>
          <a:xfrm>
            <a:off x="457200" y="-99392"/>
            <a:ext cx="8229600" cy="1143000"/>
          </a:xfrm>
        </p:spPr>
        <p:txBody>
          <a:bodyPr>
            <a:normAutofit fontScale="90000"/>
          </a:bodyPr>
          <a:lstStyle/>
          <a:p>
            <a:r>
              <a:rPr lang="en-US" altLang="zh-CN" dirty="0"/>
              <a:t>Derivation of Geodesic Monte Carlo</a:t>
            </a:r>
            <a:endParaRPr lang="zh-CN" altLang="en-US" dirty="0"/>
          </a:p>
        </p:txBody>
      </p:sp>
      <p:sp>
        <p:nvSpPr>
          <p:cNvPr id="3" name="内容占位符 2"/>
          <p:cNvSpPr>
            <a:spLocks noGrp="1"/>
          </p:cNvSpPr>
          <p:nvPr>
            <p:ph idx="1"/>
          </p:nvPr>
        </p:nvSpPr>
        <p:spPr>
          <a:xfrm>
            <a:off x="-684584" y="764704"/>
            <a:ext cx="8229600" cy="4525963"/>
          </a:xfrm>
        </p:spPr>
        <p:txBody>
          <a:bodyPr/>
          <a:lstStyle/>
          <a:p>
            <a:pPr lvl="2"/>
            <a:r>
              <a:rPr lang="en-US" altLang="zh-CN" dirty="0" smtClean="0"/>
              <a:t>An example of geodesic</a:t>
            </a:r>
            <a:endParaRPr lang="zh-CN" altLang="en-US" dirty="0"/>
          </a:p>
        </p:txBody>
      </p:sp>
    </p:spTree>
    <p:extLst>
      <p:ext uri="{BB962C8B-B14F-4D97-AF65-F5344CB8AC3E}">
        <p14:creationId xmlns:p14="http://schemas.microsoft.com/office/powerpoint/2010/main" val="9068393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956" y="2791469"/>
            <a:ext cx="8548087" cy="1359756"/>
          </a:xfrm>
          <a:prstGeom prst="rect">
            <a:avLst/>
          </a:prstGeom>
        </p:spPr>
      </p:pic>
      <p:sp>
        <p:nvSpPr>
          <p:cNvPr id="2" name="标题 1"/>
          <p:cNvSpPr>
            <a:spLocks noGrp="1"/>
          </p:cNvSpPr>
          <p:nvPr>
            <p:ph type="title"/>
          </p:nvPr>
        </p:nvSpPr>
        <p:spPr>
          <a:xfrm>
            <a:off x="457200" y="424333"/>
            <a:ext cx="8229600" cy="1143000"/>
          </a:xfrm>
        </p:spPr>
        <p:txBody>
          <a:bodyPr>
            <a:normAutofit fontScale="90000"/>
          </a:bodyPr>
          <a:lstStyle/>
          <a:p>
            <a:r>
              <a:rPr lang="en-US" altLang="zh-CN" dirty="0"/>
              <a:t>Derivation of Geodesic Monte Carlo</a:t>
            </a:r>
            <a:endParaRPr lang="zh-CN" altLang="en-US" dirty="0"/>
          </a:p>
        </p:txBody>
      </p:sp>
      <p:sp>
        <p:nvSpPr>
          <p:cNvPr id="3" name="内容占位符 2"/>
          <p:cNvSpPr>
            <a:spLocks noGrp="1"/>
          </p:cNvSpPr>
          <p:nvPr>
            <p:ph idx="1"/>
          </p:nvPr>
        </p:nvSpPr>
        <p:spPr>
          <a:xfrm>
            <a:off x="457200" y="1351309"/>
            <a:ext cx="8229600" cy="4525963"/>
          </a:xfrm>
        </p:spPr>
        <p:txBody>
          <a:bodyPr/>
          <a:lstStyle/>
          <a:p>
            <a:r>
              <a:rPr lang="en-US" altLang="zh-CN" dirty="0" smtClean="0"/>
              <a:t>The geodesic flow is the movement on the manifold along the geodesic from the initial position and velocity. For a hypersphere,</a:t>
            </a:r>
            <a:endParaRPr lang="zh-CN" altLang="en-US" dirty="0"/>
          </a:p>
        </p:txBody>
      </p:sp>
    </p:spTree>
    <p:extLst>
      <p:ext uri="{BB962C8B-B14F-4D97-AF65-F5344CB8AC3E}">
        <p14:creationId xmlns:p14="http://schemas.microsoft.com/office/powerpoint/2010/main" val="22514907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28600" y="240020"/>
            <a:ext cx="8229600" cy="1143000"/>
          </a:xfrm>
        </p:spPr>
        <p:txBody>
          <a:bodyPr>
            <a:normAutofit fontScale="90000"/>
          </a:bodyPr>
          <a:lstStyle/>
          <a:p>
            <a:r>
              <a:rPr lang="en-US" altLang="zh-CN" dirty="0"/>
              <a:t>Derivation of Geodesic Monte Carlo</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57200" y="1268760"/>
                <a:ext cx="8291264" cy="4896544"/>
              </a:xfrm>
            </p:spPr>
            <p:txBody>
              <a:bodyPr>
                <a:normAutofit lnSpcReduction="10000"/>
              </a:bodyPr>
              <a:lstStyle/>
              <a:p>
                <a:r>
                  <a:rPr lang="en-US" altLang="zh-CN" dirty="0" smtClean="0"/>
                  <a:t>Other operations: sample </a:t>
                </a:r>
                <a14:m>
                  <m:oMath xmlns:m="http://schemas.openxmlformats.org/officeDocument/2006/math">
                    <m:r>
                      <a:rPr lang="en-US" altLang="zh-CN" b="0" i="1" smtClean="0">
                        <a:latin typeface="Cambria Math" panose="02040503050406030204" pitchFamily="18" charset="0"/>
                      </a:rPr>
                      <m:t>𝑣</m:t>
                    </m:r>
                  </m:oMath>
                </a14:m>
                <a:r>
                  <a:rPr lang="en-US" altLang="zh-CN" dirty="0" smtClean="0"/>
                  <a:t>.</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
                </a:r>
                <a:br>
                  <a:rPr lang="en-US" altLang="zh-CN" dirty="0" smtClean="0"/>
                </a:br>
                <a:r>
                  <a:rPr lang="en-US" altLang="zh-CN" dirty="0" smtClean="0"/>
                  <a:t>So for sampling </a:t>
                </a:r>
                <a14:m>
                  <m:oMath xmlns:m="http://schemas.openxmlformats.org/officeDocument/2006/math">
                    <m:r>
                      <a:rPr lang="en-US" altLang="zh-CN" b="0" i="1" smtClean="0">
                        <a:latin typeface="Cambria Math" panose="02040503050406030204" pitchFamily="18" charset="0"/>
                      </a:rPr>
                      <m:t>𝑣</m:t>
                    </m:r>
                  </m:oMath>
                </a14:m>
                <a:r>
                  <a:rPr lang="en-US" altLang="zh-CN" dirty="0" smtClean="0"/>
                  <a:t>, we can just sample a </a:t>
                </a:r>
                <a:r>
                  <a:rPr lang="en-US" altLang="zh-CN" dirty="0" err="1" smtClean="0"/>
                  <a:t>r.v</a:t>
                </a:r>
                <a:r>
                  <a:rPr lang="en-US" altLang="zh-CN" dirty="0" smtClean="0"/>
                  <a:t>. from standard Gaussian and then project it onto the tangent space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𝒯</m:t>
                        </m:r>
                      </m:e>
                      <m:sub>
                        <m:r>
                          <a:rPr lang="en-US" altLang="zh-CN" b="0" i="1" smtClean="0">
                            <a:latin typeface="Cambria Math" panose="02040503050406030204" pitchFamily="18" charset="0"/>
                          </a:rPr>
                          <m:t>𝑞</m:t>
                        </m:r>
                      </m:sub>
                    </m:sSub>
                    <m:r>
                      <a:rPr lang="en-US" altLang="zh-CN" b="0" i="1" smtClean="0">
                        <a:latin typeface="Cambria Math" panose="02040503050406030204" pitchFamily="18" charset="0"/>
                      </a:rPr>
                      <m:t>ℳ</m:t>
                    </m:r>
                  </m:oMath>
                </a14:m>
                <a:r>
                  <a:rPr lang="en-US" altLang="zh-CN" dirty="0" smtClean="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57200" y="1268760"/>
                <a:ext cx="8291264" cy="4896544"/>
              </a:xfrm>
              <a:blipFill rotWithShape="0">
                <a:blip r:embed="rId2"/>
                <a:stretch>
                  <a:fillRect l="-1691" t="-2491"/>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327" y="1772816"/>
            <a:ext cx="8460432" cy="2489111"/>
          </a:xfrm>
          <a:prstGeom prst="rect">
            <a:avLst/>
          </a:prstGeom>
        </p:spPr>
      </p:pic>
    </p:spTree>
    <p:extLst>
      <p:ext uri="{BB962C8B-B14F-4D97-AF65-F5344CB8AC3E}">
        <p14:creationId xmlns:p14="http://schemas.microsoft.com/office/powerpoint/2010/main" val="18744855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4861"/>
            <a:ext cx="8229600" cy="1143000"/>
          </a:xfrm>
        </p:spPr>
        <p:txBody>
          <a:bodyPr>
            <a:normAutofit fontScale="90000"/>
          </a:bodyPr>
          <a:lstStyle/>
          <a:p>
            <a:r>
              <a:rPr lang="en-US" altLang="zh-CN" dirty="0"/>
              <a:t>Derivation of Geodesic Monte Carlo</a:t>
            </a:r>
            <a:endParaRPr lang="zh-CN" altLang="en-US" dirty="0"/>
          </a:p>
        </p:txBody>
      </p:sp>
      <p:sp>
        <p:nvSpPr>
          <p:cNvPr id="3" name="内容占位符 2"/>
          <p:cNvSpPr>
            <a:spLocks noGrp="1"/>
          </p:cNvSpPr>
          <p:nvPr>
            <p:ph idx="1"/>
          </p:nvPr>
        </p:nvSpPr>
        <p:spPr>
          <a:xfrm>
            <a:off x="-540568" y="847253"/>
            <a:ext cx="9227368" cy="4525963"/>
          </a:xfrm>
        </p:spPr>
        <p:txBody>
          <a:bodyPr/>
          <a:lstStyle/>
          <a:p>
            <a:pPr lvl="2"/>
            <a:r>
              <a:rPr lang="en-US" altLang="zh-CN" dirty="0" smtClean="0"/>
              <a:t>From the discussions above, we can write the GMC algorithm:</a:t>
            </a:r>
            <a:endParaRPr lang="zh-CN" altLang="en-US" dirty="0"/>
          </a:p>
        </p:txBody>
      </p:sp>
      <p:pic>
        <p:nvPicPr>
          <p:cNvPr id="4" name="图片 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2" y="1235449"/>
            <a:ext cx="9144000" cy="5622551"/>
          </a:xfrm>
          <a:prstGeom prst="rect">
            <a:avLst/>
          </a:prstGeom>
        </p:spPr>
      </p:pic>
    </p:spTree>
    <p:extLst>
      <p:ext uri="{BB962C8B-B14F-4D97-AF65-F5344CB8AC3E}">
        <p14:creationId xmlns:p14="http://schemas.microsoft.com/office/powerpoint/2010/main" val="6355805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r>
              <a:rPr lang="en-US" altLang="zh-CN" dirty="0" smtClean="0"/>
              <a:t>Discussions</a:t>
            </a:r>
            <a:endParaRPr lang="zh-CN" altLang="en-US" dirty="0"/>
          </a:p>
        </p:txBody>
      </p:sp>
      <p:sp>
        <p:nvSpPr>
          <p:cNvPr id="3" name="内容占位符 2"/>
          <p:cNvSpPr>
            <a:spLocks noGrp="1"/>
          </p:cNvSpPr>
          <p:nvPr>
            <p:ph idx="1"/>
          </p:nvPr>
        </p:nvSpPr>
        <p:spPr>
          <a:xfrm>
            <a:off x="457200" y="1196752"/>
            <a:ext cx="8363272" cy="4968552"/>
          </a:xfrm>
        </p:spPr>
        <p:txBody>
          <a:bodyPr>
            <a:normAutofit lnSpcReduction="10000"/>
          </a:bodyPr>
          <a:lstStyle/>
          <a:p>
            <a:r>
              <a:rPr lang="en-US" altLang="zh-CN" dirty="0" smtClean="0"/>
              <a:t>Advantages:</a:t>
            </a:r>
          </a:p>
          <a:p>
            <a:pPr lvl="1"/>
            <a:r>
              <a:rPr lang="en-US" altLang="zh-CN" dirty="0" smtClean="0"/>
              <a:t>A global coordinate system is not required, and the resultant method is irrelevant to any specific local coordinate systems as long as the distribution density in the embedded space is given</a:t>
            </a:r>
          </a:p>
          <a:p>
            <a:pPr lvl="1"/>
            <a:r>
              <a:rPr lang="en-US" altLang="zh-CN" dirty="0" smtClean="0"/>
              <a:t>Straightforward to make proposals by Hamiltonian dynamics (iteration avoided), as long as the numerical geodesic update can be easily evaluated</a:t>
            </a:r>
          </a:p>
          <a:p>
            <a:r>
              <a:rPr lang="en-US" altLang="zh-CN" dirty="0" smtClean="0"/>
              <a:t>Disadvantages:</a:t>
            </a:r>
          </a:p>
          <a:p>
            <a:pPr lvl="1"/>
            <a:r>
              <a:rPr lang="en-US" altLang="zh-CN" dirty="0" smtClean="0"/>
              <a:t>Calls for the explicit form of the geodesic, and its numerical update should be easy</a:t>
            </a:r>
            <a:endParaRPr lang="zh-CN" altLang="en-US" dirty="0"/>
          </a:p>
        </p:txBody>
      </p:sp>
    </p:spTree>
    <p:extLst>
      <p:ext uri="{BB962C8B-B14F-4D97-AF65-F5344CB8AC3E}">
        <p14:creationId xmlns:p14="http://schemas.microsoft.com/office/powerpoint/2010/main" val="32191492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References</a:t>
            </a:r>
            <a:endParaRPr lang="zh-CN" altLang="en-US" dirty="0"/>
          </a:p>
        </p:txBody>
      </p:sp>
      <p:sp>
        <p:nvSpPr>
          <p:cNvPr id="3" name="内容占位符 2"/>
          <p:cNvSpPr>
            <a:spLocks noGrp="1"/>
          </p:cNvSpPr>
          <p:nvPr>
            <p:ph idx="1"/>
          </p:nvPr>
        </p:nvSpPr>
        <p:spPr>
          <a:xfrm>
            <a:off x="395536" y="1368152"/>
            <a:ext cx="8568952" cy="4941168"/>
          </a:xfrm>
        </p:spPr>
        <p:txBody>
          <a:bodyPr>
            <a:normAutofit fontScale="77500" lnSpcReduction="20000"/>
          </a:bodyPr>
          <a:lstStyle/>
          <a:p>
            <a:r>
              <a:rPr lang="en-US" altLang="zh-CN" dirty="0"/>
              <a:t>Metropolis, N., </a:t>
            </a:r>
            <a:r>
              <a:rPr lang="en-US" altLang="zh-CN" dirty="0" err="1"/>
              <a:t>Rosenbluth</a:t>
            </a:r>
            <a:r>
              <a:rPr lang="en-US" altLang="zh-CN" dirty="0"/>
              <a:t>, A. W., </a:t>
            </a:r>
            <a:r>
              <a:rPr lang="en-US" altLang="zh-CN" dirty="0" err="1"/>
              <a:t>Rosenbluth</a:t>
            </a:r>
            <a:r>
              <a:rPr lang="en-US" altLang="zh-CN" dirty="0"/>
              <a:t>, M. N., Teller, A. H., and Teller, E. (1953</a:t>
            </a:r>
            <a:r>
              <a:rPr lang="en-US" altLang="zh-CN" dirty="0" smtClean="0"/>
              <a:t>). Equation </a:t>
            </a:r>
            <a:r>
              <a:rPr lang="en-US" altLang="zh-CN" dirty="0"/>
              <a:t>of state calculations by fast computing machines. </a:t>
            </a:r>
            <a:r>
              <a:rPr lang="en-US" altLang="zh-CN" i="1" dirty="0"/>
              <a:t>Journal of Chemical </a:t>
            </a:r>
            <a:r>
              <a:rPr lang="en-US" altLang="zh-CN" i="1" dirty="0" smtClean="0"/>
              <a:t>Physics</a:t>
            </a:r>
            <a:r>
              <a:rPr lang="en-US" altLang="zh-CN" dirty="0" smtClean="0"/>
              <a:t>, 21:1087–1092.</a:t>
            </a:r>
          </a:p>
          <a:p>
            <a:r>
              <a:rPr lang="en-US" altLang="zh-CN" dirty="0"/>
              <a:t>Alder, B. J. </a:t>
            </a:r>
            <a:r>
              <a:rPr lang="en-US" altLang="zh-CN" dirty="0" smtClean="0"/>
              <a:t>&amp; Wainwright</a:t>
            </a:r>
            <a:r>
              <a:rPr lang="en-US" altLang="zh-CN" dirty="0"/>
              <a:t>, T. E. (1959). Studies in molecular dynamics. I. General method</a:t>
            </a:r>
            <a:r>
              <a:rPr lang="en-US" altLang="zh-CN" dirty="0" smtClean="0"/>
              <a:t>. </a:t>
            </a:r>
            <a:r>
              <a:rPr lang="en-US" altLang="zh-CN" i="1" dirty="0" smtClean="0"/>
              <a:t>Journal </a:t>
            </a:r>
            <a:r>
              <a:rPr lang="en-US" altLang="zh-CN" i="1" dirty="0"/>
              <a:t>of Chemical Physics</a:t>
            </a:r>
            <a:r>
              <a:rPr lang="en-US" altLang="zh-CN" dirty="0"/>
              <a:t>, 31:459–466</a:t>
            </a:r>
            <a:r>
              <a:rPr lang="en-US" altLang="zh-CN" dirty="0" smtClean="0"/>
              <a:t>.</a:t>
            </a:r>
          </a:p>
          <a:p>
            <a:r>
              <a:rPr lang="en-US" altLang="zh-CN" dirty="0"/>
              <a:t>Duane, S., Kennedy, A. D., Pendleton, B. J., and </a:t>
            </a:r>
            <a:r>
              <a:rPr lang="en-US" altLang="zh-CN" dirty="0" err="1"/>
              <a:t>Roweth</a:t>
            </a:r>
            <a:r>
              <a:rPr lang="en-US" altLang="zh-CN" dirty="0"/>
              <a:t>, D. (1987). Hybrid Monte </a:t>
            </a:r>
            <a:r>
              <a:rPr lang="en-US" altLang="zh-CN" dirty="0" smtClean="0"/>
              <a:t>Carlo. </a:t>
            </a:r>
            <a:r>
              <a:rPr lang="en-US" altLang="zh-CN" i="1" dirty="0" smtClean="0"/>
              <a:t>Physics </a:t>
            </a:r>
            <a:r>
              <a:rPr lang="en-US" altLang="zh-CN" i="1" dirty="0"/>
              <a:t>Letters B</a:t>
            </a:r>
            <a:r>
              <a:rPr lang="en-US" altLang="zh-CN" dirty="0"/>
              <a:t>, 195:216–222.</a:t>
            </a:r>
            <a:endParaRPr lang="en-US" altLang="zh-CN" dirty="0" smtClean="0"/>
          </a:p>
          <a:p>
            <a:r>
              <a:rPr lang="en-US" altLang="zh-CN" dirty="0"/>
              <a:t>Neal, R. M. (1996a). </a:t>
            </a:r>
            <a:r>
              <a:rPr lang="en-US" altLang="zh-CN" i="1" dirty="0"/>
              <a:t>Bayesian Learning for Neural Networks</a:t>
            </a:r>
            <a:r>
              <a:rPr lang="en-US" altLang="zh-CN" dirty="0"/>
              <a:t>. Lecture Notes in </a:t>
            </a:r>
            <a:r>
              <a:rPr lang="en-US" altLang="zh-CN" dirty="0" smtClean="0"/>
              <a:t>Statistics, No</a:t>
            </a:r>
            <a:r>
              <a:rPr lang="en-US" altLang="zh-CN" dirty="0"/>
              <a:t>. 118. Springer-</a:t>
            </a:r>
            <a:r>
              <a:rPr lang="en-US" altLang="zh-CN" dirty="0" err="1"/>
              <a:t>Verlag</a:t>
            </a:r>
            <a:r>
              <a:rPr lang="en-US" altLang="zh-CN" dirty="0" smtClean="0"/>
              <a:t>.</a:t>
            </a:r>
          </a:p>
          <a:p>
            <a:r>
              <a:rPr lang="en-US" altLang="zh-CN" dirty="0"/>
              <a:t>Rao</a:t>
            </a:r>
            <a:r>
              <a:rPr lang="en-US" altLang="zh-CN" dirty="0" smtClean="0"/>
              <a:t>, C. R. (</a:t>
            </a:r>
            <a:r>
              <a:rPr lang="en-US" altLang="zh-CN" dirty="0"/>
              <a:t>1945</a:t>
            </a:r>
            <a:r>
              <a:rPr lang="en-US" altLang="zh-CN" dirty="0" smtClean="0"/>
              <a:t>). Information and accuracy attainable in the estimation of statistical parameters. </a:t>
            </a:r>
            <a:r>
              <a:rPr lang="en-US" altLang="zh-CN" i="1" dirty="0" smtClean="0"/>
              <a:t>Bull. Calc. Math</a:t>
            </a:r>
            <a:r>
              <a:rPr lang="en-US" altLang="zh-CN" dirty="0" smtClean="0"/>
              <a:t>. Soc., 37, 81–91</a:t>
            </a:r>
            <a:r>
              <a:rPr lang="en-US" altLang="zh-CN" dirty="0"/>
              <a:t>.</a:t>
            </a:r>
            <a:endParaRPr lang="zh-CN" altLang="en-US" dirty="0"/>
          </a:p>
        </p:txBody>
      </p:sp>
    </p:spTree>
    <p:extLst>
      <p:ext uri="{BB962C8B-B14F-4D97-AF65-F5344CB8AC3E}">
        <p14:creationId xmlns:p14="http://schemas.microsoft.com/office/powerpoint/2010/main" val="21287051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7176" y="2582780"/>
            <a:ext cx="1990968" cy="1273593"/>
          </a:xfrm>
        </p:spPr>
        <p:txBody>
          <a:bodyPr>
            <a:normAutofit/>
          </a:bodyPr>
          <a:lstStyle/>
          <a:p>
            <a:r>
              <a:rPr lang="en-US" altLang="zh-CN" dirty="0" smtClean="0"/>
              <a:t>Thanks!</a:t>
            </a:r>
            <a:endParaRPr lang="zh-CN" altLang="en-US" dirty="0"/>
          </a:p>
        </p:txBody>
      </p:sp>
    </p:spTree>
    <p:extLst>
      <p:ext uri="{BB962C8B-B14F-4D97-AF65-F5344CB8AC3E}">
        <p14:creationId xmlns:p14="http://schemas.microsoft.com/office/powerpoint/2010/main" val="2156197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196752"/>
                <a:ext cx="8363272" cy="5179714"/>
              </a:xfrm>
            </p:spPr>
            <p:txBody>
              <a:bodyPr>
                <a:normAutofit fontScale="92500" lnSpcReduction="10000"/>
              </a:bodyPr>
              <a:lstStyle/>
              <a:p>
                <a:r>
                  <a:rPr lang="en-US" altLang="zh-CN" dirty="0" smtClean="0"/>
                  <a:t>Applied to MCMC: given a target distribution </a:t>
                </a:r>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r>
                  <a:rPr lang="en-US" altLang="zh-CN" dirty="0" smtClean="0"/>
                  <a:t>, HMC provides proposals not for </a:t>
                </a:r>
                <a14:m>
                  <m:oMath xmlns:m="http://schemas.openxmlformats.org/officeDocument/2006/math">
                    <m:r>
                      <a:rPr lang="en-US" altLang="zh-CN" b="0" i="1" smtClean="0">
                        <a:latin typeface="Cambria Math" panose="02040503050406030204" pitchFamily="18" charset="0"/>
                      </a:rPr>
                      <m:t>𝑥</m:t>
                    </m:r>
                  </m:oMath>
                </a14:m>
                <a:r>
                  <a:rPr lang="zh-CN" altLang="en-US" dirty="0" smtClean="0"/>
                  <a:t> </a:t>
                </a:r>
                <a:r>
                  <a:rPr lang="en-US" altLang="zh-CN" dirty="0" smtClean="0"/>
                  <a:t>but the augmented random variable </a:t>
                </a:r>
                <a14:m>
                  <m:oMath xmlns:m="http://schemas.openxmlformats.org/officeDocument/2006/math">
                    <m:r>
                      <a:rPr lang="en-US" altLang="zh-CN" b="0" i="1" smtClean="0">
                        <a:latin typeface="Cambria Math" panose="02040503050406030204" pitchFamily="18" charset="0"/>
                      </a:rPr>
                      <m:t>𝑧</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𝑣</m:t>
                        </m:r>
                      </m:e>
                    </m:d>
                  </m:oMath>
                </a14:m>
                <a:r>
                  <a:rPr lang="en-US" altLang="zh-CN" dirty="0" smtClean="0"/>
                  <a:t> with stationary distribution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exp</m:t>
                        </m:r>
                      </m:fName>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e>
                        </m:d>
                      </m:e>
                    </m:func>
                  </m:oMath>
                </a14:m>
                <a:r>
                  <a:rPr lang="en-US" altLang="zh-CN" dirty="0" smtClean="0"/>
                  <a:t>, where </a:t>
                </a:r>
                <a14:m>
                  <m:oMath xmlns:m="http://schemas.openxmlformats.org/officeDocument/2006/math">
                    <m:r>
                      <a:rPr lang="en-US" altLang="zh-CN" b="0" i="1" smtClean="0">
                        <a:latin typeface="Cambria Math" panose="02040503050406030204" pitchFamily="18" charset="0"/>
                      </a:rPr>
                      <m:t>𝐻</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𝑧</m:t>
                        </m:r>
                      </m:e>
                    </m:d>
                    <m:r>
                      <a:rPr lang="en-US" altLang="zh-CN" b="0" i="1" smtClean="0">
                        <a:latin typeface="Cambria Math" panose="02040503050406030204" pitchFamily="18" charset="0"/>
                      </a:rPr>
                      <m:t>=</m:t>
                    </m:r>
                    <m:func>
                      <m:funcPr>
                        <m:ctrlPr>
                          <a:rPr lang="en-US" altLang="zh-CN" b="0" i="1" smtClean="0">
                            <a:latin typeface="Cambria Math" panose="02040503050406030204" pitchFamily="18" charset="0"/>
                          </a:rPr>
                        </m:ctrlPr>
                      </m:funcPr>
                      <m:fName>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func>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𝑣</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𝑀𝑣</m:t>
                    </m:r>
                    <m:r>
                      <a:rPr lang="en-US" altLang="zh-CN" b="0" i="1" smtClean="0">
                        <a:latin typeface="Cambria Math" panose="02040503050406030204" pitchFamily="18" charset="0"/>
                      </a:rPr>
                      <m:t>/2</m:t>
                    </m:r>
                  </m:oMath>
                </a14:m>
                <a:r>
                  <a:rPr lang="en-US" altLang="zh-CN" dirty="0" smtClean="0"/>
                  <a:t>. Note that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𝑝</m:t>
                        </m:r>
                      </m:e>
                    </m:acc>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𝑝</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𝑥</m:t>
                        </m:r>
                      </m:e>
                    </m:d>
                  </m:oMath>
                </a14:m>
                <a:r>
                  <a:rPr lang="en-US" altLang="zh-CN" dirty="0" smtClean="0"/>
                  <a:t>, so samples of </a:t>
                </a:r>
                <a14:m>
                  <m:oMath xmlns:m="http://schemas.openxmlformats.org/officeDocument/2006/math">
                    <m:r>
                      <a:rPr lang="en-US" altLang="zh-CN" b="0" i="1" smtClean="0">
                        <a:latin typeface="Cambria Math" panose="02040503050406030204" pitchFamily="18" charset="0"/>
                      </a:rPr>
                      <m:t>𝑧</m:t>
                    </m:r>
                  </m:oMath>
                </a14:m>
                <a:r>
                  <a:rPr lang="en-US" altLang="zh-CN" dirty="0" smtClean="0"/>
                  <a:t> will provide correct samples of </a:t>
                </a:r>
                <a14:m>
                  <m:oMath xmlns:m="http://schemas.openxmlformats.org/officeDocument/2006/math">
                    <m:r>
                      <a:rPr lang="en-US" altLang="zh-CN" b="0" i="1" smtClean="0">
                        <a:latin typeface="Cambria Math" panose="02040503050406030204" pitchFamily="18" charset="0"/>
                      </a:rPr>
                      <m:t>𝑥</m:t>
                    </m:r>
                  </m:oMath>
                </a14:m>
                <a:r>
                  <a:rPr lang="en-US" altLang="zh-CN" dirty="0" smtClean="0"/>
                  <a:t>.</a:t>
                </a:r>
              </a:p>
              <a:p>
                <a:r>
                  <a:rPr lang="en-US" altLang="zh-CN" dirty="0" smtClean="0"/>
                  <a:t>For practice: simulate the Hamiltonian dynamics by some discrete integrator (e.g. leap frog) that keeps some certain properties of the Hamilton dynamics (e.g. symplectic, symmetric, consistent); correct the discretization error by MH test.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196752"/>
                <a:ext cx="8363272" cy="5179714"/>
              </a:xfrm>
              <a:blipFill rotWithShape="0">
                <a:blip r:embed="rId3"/>
                <a:stretch>
                  <a:fillRect l="-1458" t="-2353" r="-2697" b="-35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12849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269776"/>
            <a:ext cx="8229600" cy="1143000"/>
          </a:xfrm>
        </p:spPr>
        <p:txBody>
          <a:bodyPr/>
          <a:lstStyle/>
          <a:p>
            <a:r>
              <a:rPr lang="en-US" altLang="zh-CN" dirty="0" smtClean="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196752"/>
                <a:ext cx="8352928" cy="5472608"/>
              </a:xfrm>
            </p:spPr>
            <p:txBody>
              <a:bodyPr>
                <a:normAutofit/>
              </a:bodyPr>
              <a:lstStyle/>
              <a:p>
                <a:r>
                  <a:rPr lang="en-US" altLang="zh-CN" dirty="0" smtClean="0"/>
                  <a:t>Hamiltonian’s Equation</a:t>
                </a:r>
              </a:p>
              <a:p>
                <a:pPr lvl="1"/>
                <a:r>
                  <a:rPr lang="en-US" altLang="zh-CN" dirty="0" smtClean="0"/>
                  <a:t>A dynamic system with degree of freedom </a:t>
                </a:r>
                <a14:m>
                  <m:oMath xmlns:m="http://schemas.openxmlformats.org/officeDocument/2006/math">
                    <m:r>
                      <a:rPr lang="en-US" altLang="zh-CN" b="0" i="1" smtClean="0">
                        <a:latin typeface="Cambria Math"/>
                      </a:rPr>
                      <m:t>𝑑</m:t>
                    </m:r>
                  </m:oMath>
                </a14:m>
                <a:r>
                  <a:rPr lang="zh-CN" altLang="en-US" dirty="0" smtClean="0"/>
                  <a:t> </a:t>
                </a:r>
                <a:r>
                  <a:rPr lang="en-US" altLang="zh-CN" dirty="0" smtClean="0"/>
                  <a:t>can be described by a </a:t>
                </a:r>
                <a14:m>
                  <m:oMath xmlns:m="http://schemas.openxmlformats.org/officeDocument/2006/math">
                    <m:r>
                      <a:rPr lang="en-US" altLang="zh-CN" b="0" i="1" smtClean="0">
                        <a:latin typeface="Cambria Math"/>
                      </a:rPr>
                      <m:t>𝑑</m:t>
                    </m:r>
                  </m:oMath>
                </a14:m>
                <a:r>
                  <a:rPr lang="en-US" altLang="zh-CN" dirty="0" smtClean="0"/>
                  <a:t>-dim vector </a:t>
                </a:r>
                <a14:m>
                  <m:oMath xmlns:m="http://schemas.openxmlformats.org/officeDocument/2006/math">
                    <m:r>
                      <a:rPr lang="en-US" altLang="zh-CN" b="0" i="1" smtClean="0">
                        <a:latin typeface="Cambria Math"/>
                      </a:rPr>
                      <m:t>𝑞</m:t>
                    </m:r>
                  </m:oMath>
                </a14:m>
                <a:r>
                  <a:rPr lang="zh-CN" altLang="en-US" dirty="0" smtClean="0"/>
                  <a:t> </a:t>
                </a:r>
                <a:r>
                  <a:rPr lang="en-US" altLang="zh-CN" dirty="0" smtClean="0"/>
                  <a:t>(generalized coordinate) and a </a:t>
                </a:r>
                <a14:m>
                  <m:oMath xmlns:m="http://schemas.openxmlformats.org/officeDocument/2006/math">
                    <m:r>
                      <a:rPr lang="en-US" altLang="zh-CN" b="0" i="1" smtClean="0">
                        <a:latin typeface="Cambria Math"/>
                      </a:rPr>
                      <m:t>𝑑</m:t>
                    </m:r>
                  </m:oMath>
                </a14:m>
                <a:r>
                  <a:rPr lang="en-US" altLang="zh-CN" dirty="0" smtClean="0"/>
                  <a:t>-dim vector </a:t>
                </a:r>
                <a14:m>
                  <m:oMath xmlns:m="http://schemas.openxmlformats.org/officeDocument/2006/math">
                    <m:r>
                      <a:rPr lang="en-US" altLang="zh-CN" b="0" i="1" smtClean="0">
                        <a:latin typeface="Cambria Math"/>
                      </a:rPr>
                      <m:t>𝑝</m:t>
                    </m:r>
                  </m:oMath>
                </a14:m>
                <a:r>
                  <a:rPr lang="zh-CN" altLang="en-US" dirty="0" smtClean="0"/>
                  <a:t> </a:t>
                </a:r>
                <a:r>
                  <a:rPr lang="en-US" altLang="zh-CN" dirty="0" smtClean="0"/>
                  <a:t>(generalized momentum, defined by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m:t>
                        </m:r>
                      </m:sub>
                    </m:sSub>
                    <m:r>
                      <a:rPr lang="en-US" altLang="zh-CN" b="0" i="1" smtClean="0">
                        <a:latin typeface="Cambria Math"/>
                      </a:rPr>
                      <m:t>=</m:t>
                    </m:r>
                    <m:f>
                      <m:fPr>
                        <m:ctrlPr>
                          <a:rPr lang="en-US" altLang="zh-CN" b="0" i="1" smtClean="0">
                            <a:latin typeface="Cambria Math" panose="02040503050406030204" pitchFamily="18" charset="0"/>
                          </a:rPr>
                        </m:ctrlPr>
                      </m:fPr>
                      <m:num>
                        <m:r>
                          <a:rPr lang="en-US" altLang="zh-CN" b="0" i="1" smtClean="0">
                            <a:latin typeface="Cambria Math"/>
                          </a:rPr>
                          <m:t>𝜕</m:t>
                        </m:r>
                        <m:r>
                          <a:rPr lang="en-US" altLang="zh-CN" b="0" i="1" smtClean="0">
                            <a:latin typeface="Cambria Math"/>
                          </a:rPr>
                          <m:t>ℒ</m:t>
                        </m:r>
                        <m:d>
                          <m:dPr>
                            <m:ctrlPr>
                              <a:rPr lang="en-US" altLang="zh-CN" b="0" i="1" smtClean="0">
                                <a:latin typeface="Cambria Math" panose="02040503050406030204" pitchFamily="18" charset="0"/>
                              </a:rPr>
                            </m:ctrlPr>
                          </m:dPr>
                          <m:e>
                            <m:r>
                              <a:rPr lang="en-US" altLang="zh-CN" b="0" i="1" smtClean="0">
                                <a:latin typeface="Cambria Math"/>
                              </a:rPr>
                              <m:t>𝑞</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𝑞</m:t>
                                </m:r>
                              </m:e>
                            </m:acc>
                            <m:r>
                              <a:rPr lang="en-US" altLang="zh-CN" b="0" i="1" smtClean="0">
                                <a:latin typeface="Cambria Math"/>
                              </a:rPr>
                              <m:t>,</m:t>
                            </m:r>
                            <m:r>
                              <a:rPr lang="en-US" altLang="zh-CN" b="0" i="1" smtClean="0">
                                <a:latin typeface="Cambria Math"/>
                              </a:rPr>
                              <m:t>𝑡</m:t>
                            </m:r>
                          </m:e>
                        </m:d>
                      </m:num>
                      <m:den>
                        <m:r>
                          <a:rPr lang="en-US" altLang="zh-CN" b="0" i="1" smtClean="0">
                            <a:latin typeface="Cambria Math"/>
                          </a:rPr>
                          <m:t>𝜕</m:t>
                        </m:r>
                        <m:acc>
                          <m:accPr>
                            <m:chr m:val="̇"/>
                            <m:ctrlPr>
                              <a:rPr lang="en-US" altLang="zh-CN" b="0" i="1" smtClean="0">
                                <a:latin typeface="Cambria Math" panose="02040503050406030204" pitchFamily="18" charset="0"/>
                              </a:rPr>
                            </m:ctrlPr>
                          </m:accPr>
                          <m:e>
                            <m:sSub>
                              <m:sSubPr>
                                <m:ctrlPr>
                                  <a:rPr lang="en-US" altLang="zh-CN" b="0" i="1" smtClean="0">
                                    <a:latin typeface="Cambria Math" panose="02040503050406030204" pitchFamily="18" charset="0"/>
                                  </a:rPr>
                                </m:ctrlPr>
                              </m:sSubPr>
                              <m:e>
                                <m:r>
                                  <a:rPr lang="en-US" altLang="zh-CN" b="0" i="1" smtClean="0">
                                    <a:latin typeface="Cambria Math"/>
                                  </a:rPr>
                                  <m:t>𝑞</m:t>
                                </m:r>
                              </m:e>
                              <m:sub>
                                <m:r>
                                  <a:rPr lang="en-US" altLang="zh-CN" b="0" i="1" smtClean="0">
                                    <a:latin typeface="Cambria Math"/>
                                  </a:rPr>
                                  <m:t>𝑖</m:t>
                                </m:r>
                              </m:sub>
                            </m:sSub>
                          </m:e>
                        </m:acc>
                      </m:den>
                    </m:f>
                  </m:oMath>
                </a14:m>
                <a:r>
                  <a:rPr lang="en-US" altLang="zh-CN" dirty="0" smtClean="0"/>
                  <a:t> in physics), </a:t>
                </a:r>
                <a14:m>
                  <m:oMath xmlns:m="http://schemas.openxmlformats.org/officeDocument/2006/math">
                    <m:r>
                      <a:rPr lang="en-US" altLang="zh-CN" b="0" i="1" dirty="0" smtClean="0">
                        <a:latin typeface="Cambria Math"/>
                      </a:rPr>
                      <m:t>𝑧</m:t>
                    </m:r>
                    <m:r>
                      <a:rPr lang="en-US" altLang="zh-CN" b="0" i="0" dirty="0" smtClean="0">
                        <a:latin typeface="Cambria Math"/>
                      </a:rPr>
                      <m:t>=</m:t>
                    </m:r>
                    <m:r>
                      <a:rPr lang="en-US" altLang="zh-CN" b="0" i="1" dirty="0" smtClean="0">
                        <a:latin typeface="Cambria Math"/>
                      </a:rPr>
                      <m:t>(</m:t>
                    </m:r>
                    <m:r>
                      <a:rPr lang="en-US" altLang="zh-CN" b="0" i="1" dirty="0" smtClean="0">
                        <a:latin typeface="Cambria Math"/>
                      </a:rPr>
                      <m:t>𝑞</m:t>
                    </m:r>
                    <m:r>
                      <a:rPr lang="en-US" altLang="zh-CN" b="0" i="1" dirty="0" smtClean="0">
                        <a:latin typeface="Cambria Math"/>
                      </a:rPr>
                      <m:t>,</m:t>
                    </m:r>
                    <m:r>
                      <a:rPr lang="en-US" altLang="zh-CN" b="0" i="1" dirty="0" smtClean="0">
                        <a:latin typeface="Cambria Math"/>
                      </a:rPr>
                      <m:t>𝑝</m:t>
                    </m:r>
                    <m:r>
                      <a:rPr lang="en-US" altLang="zh-CN" b="0" i="1" dirty="0" smtClean="0">
                        <a:latin typeface="Cambria Math"/>
                      </a:rPr>
                      <m:t>)</m:t>
                    </m:r>
                  </m:oMath>
                </a14:m>
                <a:r>
                  <a:rPr lang="zh-CN" altLang="en-US" dirty="0" smtClean="0"/>
                  <a:t> </a:t>
                </a:r>
                <a:r>
                  <a:rPr lang="en-US" altLang="zh-CN" dirty="0" smtClean="0"/>
                  <a:t>is called the canonical coordinates.</a:t>
                </a:r>
              </a:p>
              <a:p>
                <a:pPr lvl="1"/>
                <a:r>
                  <a:rPr lang="en-US" altLang="zh-CN" dirty="0" smtClean="0"/>
                  <a:t>The dynamic system is dominated by its Hamiltonian: </a:t>
                </a:r>
                <a14:m>
                  <m:oMath xmlns:m="http://schemas.openxmlformats.org/officeDocument/2006/math">
                    <m:r>
                      <a:rPr lang="en-US" altLang="zh-CN" b="0" i="1" smtClean="0">
                        <a:latin typeface="Cambria Math"/>
                      </a:rPr>
                      <m:t>𝐻</m:t>
                    </m:r>
                    <m:d>
                      <m:dPr>
                        <m:ctrlPr>
                          <a:rPr lang="en-US" altLang="zh-CN" b="0" i="1" smtClean="0">
                            <a:latin typeface="Cambria Math" panose="02040503050406030204" pitchFamily="18" charset="0"/>
                          </a:rPr>
                        </m:ctrlPr>
                      </m:dPr>
                      <m:e>
                        <m:r>
                          <a:rPr lang="en-US" altLang="zh-CN" b="0" i="1" smtClean="0">
                            <a:latin typeface="Cambria Math"/>
                          </a:rPr>
                          <m:t>𝑞</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nary>
                      <m:naryPr>
                        <m:chr m:val="∑"/>
                        <m:supHide m:val="on"/>
                        <m:ctrlPr>
                          <a:rPr lang="en-US" altLang="zh-CN" b="0" i="1" smtClean="0">
                            <a:latin typeface="Cambria Math" panose="02040503050406030204" pitchFamily="18" charset="0"/>
                          </a:rPr>
                        </m:ctrlPr>
                      </m:naryPr>
                      <m:sub>
                        <m:r>
                          <a:rPr lang="en-US" altLang="zh-CN" b="0" i="1" smtClean="0">
                            <a:latin typeface="Cambria Math"/>
                          </a:rPr>
                          <m:t>𝑖</m:t>
                        </m:r>
                      </m:sub>
                      <m:sup/>
                      <m:e>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𝑞</m:t>
                                </m:r>
                              </m:e>
                            </m:acc>
                          </m:e>
                          <m:sub>
                            <m:r>
                              <a:rPr lang="en-US" altLang="zh-CN" b="0" i="1" dirty="0" smtClean="0">
                                <a:latin typeface="Cambria Math"/>
                              </a:rPr>
                              <m:t>𝑖</m:t>
                            </m:r>
                          </m:sub>
                        </m:sSub>
                        <m:sSub>
                          <m:sSubPr>
                            <m:ctrlPr>
                              <a:rPr lang="en-US" altLang="zh-CN" b="0" i="1" dirty="0" smtClean="0">
                                <a:latin typeface="Cambria Math" panose="02040503050406030204" pitchFamily="18" charset="0"/>
                              </a:rPr>
                            </m:ctrlPr>
                          </m:sSubPr>
                          <m:e>
                            <m:r>
                              <a:rPr lang="en-US" altLang="zh-CN" b="0" i="1" dirty="0" smtClean="0">
                                <a:latin typeface="Cambria Math"/>
                              </a:rPr>
                              <m:t>𝑝</m:t>
                            </m:r>
                          </m:e>
                          <m:sub>
                            <m:r>
                              <a:rPr lang="en-US" altLang="zh-CN" b="0" i="1" dirty="0" smtClean="0">
                                <a:latin typeface="Cambria Math"/>
                              </a:rPr>
                              <m:t>𝑖</m:t>
                            </m:r>
                          </m:sub>
                        </m:sSub>
                      </m:e>
                    </m:nary>
                    <m:r>
                      <a:rPr lang="en-US" altLang="zh-CN" b="0" i="1" smtClean="0">
                        <a:latin typeface="Cambria Math"/>
                      </a:rPr>
                      <m:t>−</m:t>
                    </m:r>
                    <m:r>
                      <a:rPr lang="en-US" altLang="zh-CN" b="0" i="1" smtClean="0">
                        <a:latin typeface="Cambria Math"/>
                      </a:rPr>
                      <m:t>ℒ</m:t>
                    </m:r>
                    <m:r>
                      <a:rPr lang="en-US" altLang="zh-CN" b="0" i="1" smtClean="0">
                        <a:latin typeface="Cambria Math"/>
                      </a:rPr>
                      <m:t>(</m:t>
                    </m:r>
                    <m:r>
                      <a:rPr lang="en-US" altLang="zh-CN" b="0" i="1" smtClean="0">
                        <a:latin typeface="Cambria Math"/>
                      </a:rPr>
                      <m:t>𝑞</m:t>
                    </m:r>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𝑞</m:t>
                        </m:r>
                      </m:e>
                    </m:acc>
                    <m:r>
                      <a:rPr lang="en-US" altLang="zh-CN" b="0" i="1" smtClean="0">
                        <a:latin typeface="Cambria Math"/>
                      </a:rPr>
                      <m:t>.</m:t>
                    </m:r>
                    <m:r>
                      <a:rPr lang="en-US" altLang="zh-CN" b="0" i="1" smtClean="0">
                        <a:latin typeface="Cambria Math"/>
                      </a:rPr>
                      <m:t>𝑡</m:t>
                    </m:r>
                    <m:r>
                      <a:rPr lang="en-US" altLang="zh-CN" b="0" i="1" smtClean="0">
                        <a:latin typeface="Cambria Math"/>
                      </a:rPr>
                      <m:t>)</m:t>
                    </m:r>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r>
                              <a:rPr lang="en-US" altLang="zh-CN" b="0" i="1" smtClean="0">
                                <a:latin typeface="Cambria Math"/>
                              </a:rPr>
                              <m:t>​</m:t>
                            </m:r>
                          </m:e>
                        </m:d>
                      </m:e>
                      <m:sub>
                        <m:acc>
                          <m:accPr>
                            <m:chr m:val="̇"/>
                            <m:ctrlPr>
                              <a:rPr lang="en-US" altLang="zh-CN" b="0" i="1" smtClean="0">
                                <a:latin typeface="Cambria Math" panose="02040503050406030204" pitchFamily="18" charset="0"/>
                              </a:rPr>
                            </m:ctrlPr>
                          </m:accPr>
                          <m:e>
                            <m:r>
                              <a:rPr lang="en-US" altLang="zh-CN" b="0" i="1" smtClean="0">
                                <a:latin typeface="Cambria Math"/>
                              </a:rPr>
                              <m:t>𝑞</m:t>
                            </m:r>
                          </m:e>
                        </m:acc>
                        <m:r>
                          <a:rPr lang="en-US" altLang="zh-CN" b="0" i="1" smtClean="0">
                            <a:latin typeface="Cambria Math"/>
                          </a:rPr>
                          <m:t>=</m:t>
                        </m:r>
                        <m:acc>
                          <m:accPr>
                            <m:chr m:val="̇"/>
                            <m:ctrlPr>
                              <a:rPr lang="en-US" altLang="zh-CN" b="0" i="1" smtClean="0">
                                <a:latin typeface="Cambria Math" panose="02040503050406030204" pitchFamily="18" charset="0"/>
                              </a:rPr>
                            </m:ctrlPr>
                          </m:accPr>
                          <m:e>
                            <m:r>
                              <a:rPr lang="en-US" altLang="zh-CN" b="0" i="1" smtClean="0">
                                <a:latin typeface="Cambria Math"/>
                              </a:rPr>
                              <m:t>𝑞</m:t>
                            </m:r>
                          </m:e>
                        </m:acc>
                        <m:d>
                          <m:dPr>
                            <m:ctrlPr>
                              <a:rPr lang="en-US" altLang="zh-CN" b="0" i="1" smtClean="0">
                                <a:latin typeface="Cambria Math" panose="02040503050406030204" pitchFamily="18" charset="0"/>
                              </a:rPr>
                            </m:ctrlPr>
                          </m:dPr>
                          <m:e>
                            <m:r>
                              <a:rPr lang="en-US" altLang="zh-CN" b="0" i="1" smtClean="0">
                                <a:latin typeface="Cambria Math"/>
                              </a:rPr>
                              <m:t>𝑝</m:t>
                            </m:r>
                          </m:e>
                        </m:d>
                      </m:sub>
                    </m:sSub>
                  </m:oMath>
                </a14:m>
                <a:r>
                  <a:rPr lang="en-US" altLang="zh-CN" dirty="0" smtClean="0"/>
                  <a:t>. If </a:t>
                </a:r>
                <a14:m>
                  <m:oMath xmlns:m="http://schemas.openxmlformats.org/officeDocument/2006/math">
                    <m:r>
                      <a:rPr lang="en-US" altLang="zh-CN" b="0" i="1" smtClean="0">
                        <a:latin typeface="Cambria Math"/>
                      </a:rPr>
                      <m:t>𝑈</m:t>
                    </m:r>
                  </m:oMath>
                </a14:m>
                <a:r>
                  <a:rPr lang="en-US" altLang="zh-CN" dirty="0" smtClean="0"/>
                  <a:t> does not change with time, </a:t>
                </a:r>
                <a14:m>
                  <m:oMath xmlns:m="http://schemas.openxmlformats.org/officeDocument/2006/math">
                    <m:r>
                      <a:rPr lang="en-US" altLang="zh-CN" b="0" i="1" smtClean="0">
                        <a:latin typeface="Cambria Math"/>
                      </a:rPr>
                      <m:t>𝐻</m:t>
                    </m:r>
                    <m:d>
                      <m:dPr>
                        <m:ctrlPr>
                          <a:rPr lang="en-US" altLang="zh-CN" b="0" i="1" smtClean="0">
                            <a:latin typeface="Cambria Math" panose="02040503050406030204" pitchFamily="18" charset="0"/>
                          </a:rPr>
                        </m:ctrlPr>
                      </m:dPr>
                      <m:e>
                        <m:r>
                          <a:rPr lang="en-US" altLang="zh-CN" b="0" i="1" smtClean="0">
                            <a:latin typeface="Cambria Math"/>
                          </a:rPr>
                          <m:t>𝑞</m:t>
                        </m:r>
                        <m:r>
                          <a:rPr lang="en-US" altLang="zh-CN" b="0" i="1" smtClean="0">
                            <a:latin typeface="Cambria Math"/>
                          </a:rPr>
                          <m:t>,</m:t>
                        </m:r>
                        <m:r>
                          <a:rPr lang="en-US" altLang="zh-CN" b="0" i="1" smtClean="0">
                            <a:latin typeface="Cambria Math"/>
                          </a:rPr>
                          <m:t>𝑝</m:t>
                        </m:r>
                        <m:r>
                          <a:rPr lang="en-US" altLang="zh-CN" b="0" i="1" smtClean="0">
                            <a:latin typeface="Cambria Math"/>
                          </a:rPr>
                          <m:t>,</m:t>
                        </m:r>
                        <m:r>
                          <a:rPr lang="en-US" altLang="zh-CN" b="0" i="1" smtClean="0">
                            <a:latin typeface="Cambria Math"/>
                          </a:rPr>
                          <m:t>𝑡</m:t>
                        </m:r>
                      </m:e>
                    </m:d>
                    <m:r>
                      <a:rPr lang="en-US" altLang="zh-CN" b="0" i="1" smtClean="0">
                        <a:latin typeface="Cambria Math"/>
                      </a:rPr>
                      <m:t>=</m:t>
                    </m:r>
                    <m:r>
                      <a:rPr lang="en-US" altLang="zh-CN" b="0" i="1" smtClean="0">
                        <a:latin typeface="Cambria Math"/>
                      </a:rPr>
                      <m:t>𝐻</m:t>
                    </m:r>
                    <m:r>
                      <a:rPr lang="en-US" altLang="zh-CN" b="0" i="1" smtClean="0">
                        <a:latin typeface="Cambria Math"/>
                      </a:rPr>
                      <m:t>(</m:t>
                    </m:r>
                    <m:r>
                      <a:rPr lang="en-US" altLang="zh-CN" b="0" i="1" smtClean="0">
                        <a:latin typeface="Cambria Math"/>
                      </a:rPr>
                      <m:t>𝑞</m:t>
                    </m:r>
                    <m:r>
                      <a:rPr lang="en-US" altLang="zh-CN" b="0" i="1" smtClean="0">
                        <a:latin typeface="Cambria Math"/>
                      </a:rPr>
                      <m:t>,</m:t>
                    </m:r>
                    <m:r>
                      <a:rPr lang="en-US" altLang="zh-CN" b="0" i="1" smtClean="0">
                        <a:latin typeface="Cambria Math"/>
                      </a:rPr>
                      <m:t>𝑝</m:t>
                    </m:r>
                    <m:r>
                      <a:rPr lang="en-US" altLang="zh-CN" b="0" i="1" smtClean="0">
                        <a:latin typeface="Cambria Math"/>
                      </a:rPr>
                      <m:t>)</m:t>
                    </m:r>
                  </m:oMath>
                </a14:m>
                <a:r>
                  <a:rPr lang="en-US" altLang="zh-CN" dirty="0" smtClean="0"/>
                  <a:t>, in which case </a:t>
                </a:r>
                <a14:m>
                  <m:oMath xmlns:m="http://schemas.openxmlformats.org/officeDocument/2006/math">
                    <m:r>
                      <a:rPr lang="en-US" altLang="zh-CN" b="0" i="1" smtClean="0">
                        <a:latin typeface="Cambria Math"/>
                      </a:rPr>
                      <m:t>𝐻</m:t>
                    </m:r>
                    <m:d>
                      <m:dPr>
                        <m:ctrlPr>
                          <a:rPr lang="en-US" altLang="zh-CN" b="0" i="1" smtClean="0">
                            <a:latin typeface="Cambria Math" panose="02040503050406030204" pitchFamily="18" charset="0"/>
                          </a:rPr>
                        </m:ctrlPr>
                      </m:dPr>
                      <m:e>
                        <m:r>
                          <a:rPr lang="en-US" altLang="zh-CN" b="0" i="1" smtClean="0">
                            <a:latin typeface="Cambria Math"/>
                          </a:rPr>
                          <m:t>𝑞</m:t>
                        </m:r>
                        <m:r>
                          <a:rPr lang="en-US" altLang="zh-CN" b="0" i="1" smtClean="0">
                            <a:latin typeface="Cambria Math"/>
                          </a:rPr>
                          <m:t>,</m:t>
                        </m:r>
                        <m:r>
                          <a:rPr lang="en-US" altLang="zh-CN" b="0" i="1" smtClean="0">
                            <a:latin typeface="Cambria Math"/>
                          </a:rPr>
                          <m:t>𝑝</m:t>
                        </m:r>
                      </m:e>
                    </m:d>
                    <m:r>
                      <a:rPr lang="en-US" altLang="zh-CN" b="0" i="1" smtClean="0">
                        <a:latin typeface="Cambria Math"/>
                      </a:rPr>
                      <m:t>=</m:t>
                    </m:r>
                    <m:r>
                      <a:rPr lang="en-US" altLang="zh-CN" b="0" i="1" smtClean="0">
                        <a:latin typeface="Cambria Math"/>
                      </a:rPr>
                      <m:t>𝑈</m:t>
                    </m:r>
                    <m:r>
                      <a:rPr lang="en-US" altLang="zh-CN" b="0" i="1" smtClean="0">
                        <a:latin typeface="Cambria Math"/>
                      </a:rPr>
                      <m:t>+</m:t>
                    </m:r>
                    <m:r>
                      <a:rPr lang="en-US" altLang="zh-CN" b="0" i="1" smtClean="0">
                        <a:latin typeface="Cambria Math"/>
                      </a:rPr>
                      <m:t>𝐾</m:t>
                    </m:r>
                  </m:oMath>
                </a14:m>
                <a:r>
                  <a:rPr lang="zh-CN" altLang="en-US" dirty="0" smtClean="0"/>
                  <a:t> </a:t>
                </a:r>
                <a:r>
                  <a:rPr lang="en-US" altLang="zh-CN" dirty="0" smtClean="0"/>
                  <a:t>is the energy of the system.</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196752"/>
                <a:ext cx="8352928" cy="5472608"/>
              </a:xfrm>
              <a:blipFill rotWithShape="0">
                <a:blip r:embed="rId2"/>
                <a:stretch>
                  <a:fillRect l="-1679" t="-1448" r="-2409" b="-33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017881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95536" y="1340768"/>
                <a:ext cx="8568952" cy="5112568"/>
              </a:xfrm>
            </p:spPr>
            <p:txBody>
              <a:bodyPr>
                <a:normAutofit fontScale="85000" lnSpcReduction="20000"/>
              </a:bodyPr>
              <a:lstStyle/>
              <a:p>
                <a:r>
                  <a:rPr lang="en-US" altLang="zh-CN" dirty="0" smtClean="0"/>
                  <a:t>Hamilton’s Equations</a:t>
                </a:r>
              </a:p>
              <a:p>
                <a:pPr lvl="1"/>
                <a:r>
                  <a:rPr lang="en-US" altLang="zh-CN" dirty="0" smtClean="0"/>
                  <a:t>The system evolves following:</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𝑞</m:t>
                              </m:r>
                            </m:e>
                          </m:acc>
                        </m:e>
                        <m:sub>
                          <m:r>
                            <a:rPr lang="en-US" altLang="zh-CN" b="0" i="1" dirty="0" smtClean="0">
                              <a:latin typeface="Cambria Math"/>
                            </a:rPr>
                            <m:t>𝑖</m:t>
                          </m:r>
                        </m:sub>
                      </m:sSub>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m:t>
                          </m:r>
                          <m:r>
                            <a:rPr lang="en-US" altLang="zh-CN" b="0" i="1" dirty="0" smtClean="0">
                              <a:latin typeface="Cambria Math"/>
                            </a:rPr>
                            <m:t>𝐻</m:t>
                          </m:r>
                        </m:num>
                        <m:den>
                          <m:r>
                            <a:rPr lang="en-US" altLang="zh-CN" b="0" i="1" dirty="0" smtClean="0">
                              <a:latin typeface="Cambria Math"/>
                            </a:rPr>
                            <m:t>𝜕</m:t>
                          </m:r>
                          <m:r>
                            <a:rPr lang="en-US" altLang="zh-CN" b="0" i="1" dirty="0" smtClean="0">
                              <a:latin typeface="Cambria Math"/>
                            </a:rPr>
                            <m:t>𝑝</m:t>
                          </m:r>
                        </m:den>
                      </m:f>
                    </m:oMath>
                  </m:oMathPara>
                </a14:m>
                <a:endParaRPr lang="en-US" altLang="zh-CN"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𝑝</m:t>
                              </m:r>
                            </m:e>
                          </m:acc>
                        </m:e>
                        <m:sub>
                          <m:r>
                            <a:rPr lang="en-US" altLang="zh-CN" b="0" i="1" dirty="0" smtClean="0">
                              <a:latin typeface="Cambria Math"/>
                            </a:rPr>
                            <m:t>𝑖</m:t>
                          </m:r>
                        </m:sub>
                      </m:sSub>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m:t>
                          </m:r>
                          <m:r>
                            <a:rPr lang="en-US" altLang="zh-CN" b="0" i="1" dirty="0" smtClean="0">
                              <a:latin typeface="Cambria Math"/>
                            </a:rPr>
                            <m:t>𝐻</m:t>
                          </m:r>
                        </m:num>
                        <m:den>
                          <m:r>
                            <a:rPr lang="en-US" altLang="zh-CN" b="0" i="1" dirty="0" smtClean="0">
                              <a:latin typeface="Cambria Math"/>
                            </a:rPr>
                            <m:t>𝜕</m:t>
                          </m:r>
                          <m:r>
                            <a:rPr lang="en-US" altLang="zh-CN" b="0" i="1" dirty="0" smtClean="0">
                              <a:latin typeface="Cambria Math"/>
                            </a:rPr>
                            <m:t>𝑞</m:t>
                          </m:r>
                        </m:den>
                      </m:f>
                    </m:oMath>
                  </m:oMathPara>
                </a14:m>
                <a:endParaRPr lang="en-US" altLang="zh-CN" dirty="0"/>
              </a:p>
              <a:p>
                <a:pPr lvl="1"/>
                <a:r>
                  <a:rPr lang="en-US" altLang="zh-CN" dirty="0" smtClean="0"/>
                  <a:t>Alternative expression: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a:rPr>
                          <m:t>𝑑𝑧</m:t>
                        </m:r>
                      </m:num>
                      <m:den>
                        <m:r>
                          <a:rPr lang="en-US" altLang="zh-CN" b="0" i="1" smtClean="0">
                            <a:latin typeface="Cambria Math"/>
                          </a:rPr>
                          <m:t>𝑑𝑡</m:t>
                        </m:r>
                      </m:den>
                    </m:f>
                    <m:r>
                      <a:rPr lang="en-US" altLang="zh-CN" b="0" i="1" smtClean="0">
                        <a:latin typeface="Cambria Math"/>
                      </a:rPr>
                      <m:t>=</m:t>
                    </m:r>
                    <m:r>
                      <a:rPr lang="en-US" altLang="zh-CN" b="0" i="1" smtClean="0">
                        <a:latin typeface="Cambria Math"/>
                      </a:rPr>
                      <m:t>𝐽</m:t>
                    </m:r>
                    <m:r>
                      <a:rPr lang="en-US" altLang="zh-CN" b="0" i="0" smtClean="0">
                        <a:latin typeface="Cambria Math"/>
                      </a:rPr>
                      <m:t>𝛻</m:t>
                    </m:r>
                    <m:r>
                      <a:rPr lang="en-US" altLang="zh-CN" b="0" i="1" smtClean="0">
                        <a:latin typeface="Cambria Math"/>
                      </a:rPr>
                      <m:t>𝐻</m:t>
                    </m:r>
                    <m:d>
                      <m:dPr>
                        <m:ctrlPr>
                          <a:rPr lang="en-US" altLang="zh-CN" b="0" i="1" smtClean="0">
                            <a:latin typeface="Cambria Math" panose="02040503050406030204" pitchFamily="18" charset="0"/>
                          </a:rPr>
                        </m:ctrlPr>
                      </m:dPr>
                      <m:e>
                        <m:r>
                          <a:rPr lang="en-US" altLang="zh-CN" b="0" i="1" smtClean="0">
                            <a:latin typeface="Cambria Math"/>
                          </a:rPr>
                          <m:t>𝑧</m:t>
                        </m:r>
                      </m:e>
                    </m:d>
                  </m:oMath>
                </a14:m>
                <a:r>
                  <a:rPr lang="en-US" altLang="zh-CN" dirty="0" smtClean="0"/>
                  <a:t>, where</a:t>
                </a:r>
              </a:p>
              <a:p>
                <a:pPr marL="45720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𝐽</m:t>
                      </m:r>
                      <m:r>
                        <a:rPr lang="en-US" altLang="zh-CN" b="0" i="1" smtClean="0">
                          <a:latin typeface="Cambria Math"/>
                        </a:rPr>
                        <m:t>=</m:t>
                      </m:r>
                      <m:d>
                        <m:dPr>
                          <m:begChr m:val="["/>
                          <m:endChr m:val="]"/>
                          <m:ctrlPr>
                            <a:rPr lang="en-US" altLang="zh-CN" b="0" i="1" smtClean="0">
                              <a:latin typeface="Cambria Math" panose="02040503050406030204" pitchFamily="18" charset="0"/>
                            </a:rPr>
                          </m:ctrlPr>
                        </m:dPr>
                        <m:e>
                          <m:m>
                            <m:mPr>
                              <m:mcs>
                                <m:mc>
                                  <m:mcPr>
                                    <m:count m:val="2"/>
                                    <m:mcJc m:val="center"/>
                                  </m:mcPr>
                                </m:mc>
                              </m:mcs>
                              <m:ctrlPr>
                                <a:rPr lang="en-US" altLang="zh-CN" b="0" i="1" smtClean="0">
                                  <a:latin typeface="Cambria Math" panose="02040503050406030204" pitchFamily="18" charset="0"/>
                                </a:rPr>
                              </m:ctrlPr>
                            </m:mPr>
                            <m:mr>
                              <m:e>
                                <m:sSub>
                                  <m:sSubPr>
                                    <m:ctrlPr>
                                      <a:rPr lang="en-US" altLang="zh-CN" b="0" i="1" smtClean="0">
                                        <a:latin typeface="Cambria Math" panose="02040503050406030204" pitchFamily="18" charset="0"/>
                                      </a:rPr>
                                    </m:ctrlPr>
                                  </m:sSubPr>
                                  <m:e>
                                    <m:r>
                                      <m:rPr>
                                        <m:brk m:alnAt="7"/>
                                      </m:rPr>
                                      <a:rPr lang="en-US" altLang="zh-CN" b="0" i="1" smtClean="0">
                                        <a:latin typeface="Cambria Math"/>
                                      </a:rPr>
                                      <m:t>0</m:t>
                                    </m:r>
                                  </m:e>
                                  <m:sub>
                                    <m:r>
                                      <m:rPr>
                                        <m:brk m:alnAt="7"/>
                                      </m:rPr>
                                      <a:rPr lang="en-US" altLang="zh-CN" b="0" i="1" smtClean="0">
                                        <a:latin typeface="Cambria Math"/>
                                      </a:rPr>
                                      <m:t>𝑑</m:t>
                                    </m:r>
                                    <m:r>
                                      <a:rPr lang="en-US" altLang="zh-CN" b="0" i="1" smtClean="0">
                                        <a:latin typeface="Cambria Math"/>
                                      </a:rPr>
                                      <m:t>×</m:t>
                                    </m:r>
                                    <m:r>
                                      <a:rPr lang="en-US" altLang="zh-CN" b="0" i="1" smtClean="0">
                                        <a:latin typeface="Cambria Math"/>
                                      </a:rPr>
                                      <m:t>𝑑</m:t>
                                    </m:r>
                                  </m:sub>
                                </m:sSub>
                              </m:e>
                              <m:e>
                                <m:sSub>
                                  <m:sSubPr>
                                    <m:ctrlPr>
                                      <a:rPr lang="en-US" altLang="zh-CN" b="0"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𝑑</m:t>
                                    </m:r>
                                    <m:r>
                                      <a:rPr lang="en-US" altLang="zh-CN" b="0" i="1" smtClean="0">
                                        <a:latin typeface="Cambria Math"/>
                                      </a:rPr>
                                      <m:t>×</m:t>
                                    </m:r>
                                    <m:r>
                                      <a:rPr lang="en-US" altLang="zh-CN" b="0" i="1" smtClean="0">
                                        <a:latin typeface="Cambria Math"/>
                                      </a:rPr>
                                      <m:t>𝑑</m:t>
                                    </m:r>
                                  </m:sub>
                                </m:sSub>
                              </m:e>
                            </m:mr>
                            <m:mr>
                              <m:e>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𝐼</m:t>
                                    </m:r>
                                  </m:e>
                                  <m:sub>
                                    <m:r>
                                      <a:rPr lang="en-US" altLang="zh-CN" b="0" i="1" smtClean="0">
                                        <a:latin typeface="Cambria Math"/>
                                      </a:rPr>
                                      <m:t>𝑑</m:t>
                                    </m:r>
                                    <m:r>
                                      <a:rPr lang="en-US" altLang="zh-CN" b="0" i="1" smtClean="0">
                                        <a:latin typeface="Cambria Math"/>
                                      </a:rPr>
                                      <m:t>×</m:t>
                                    </m:r>
                                    <m:r>
                                      <a:rPr lang="en-US" altLang="zh-CN" b="0" i="1" smtClean="0">
                                        <a:latin typeface="Cambria Math"/>
                                      </a:rPr>
                                      <m:t>𝑑</m:t>
                                    </m:r>
                                  </m:sub>
                                </m:sSub>
                              </m:e>
                              <m:e>
                                <m:sSub>
                                  <m:sSubPr>
                                    <m:ctrlPr>
                                      <a:rPr lang="en-US" altLang="zh-CN" b="0" i="1" smtClean="0">
                                        <a:latin typeface="Cambria Math" panose="02040503050406030204" pitchFamily="18" charset="0"/>
                                      </a:rPr>
                                    </m:ctrlPr>
                                  </m:sSubPr>
                                  <m:e>
                                    <m:r>
                                      <a:rPr lang="en-US" altLang="zh-CN" b="0" i="1" smtClean="0">
                                        <a:latin typeface="Cambria Math"/>
                                      </a:rPr>
                                      <m:t>0</m:t>
                                    </m:r>
                                  </m:e>
                                  <m:sub>
                                    <m:r>
                                      <a:rPr lang="en-US" altLang="zh-CN" b="0" i="1" smtClean="0">
                                        <a:latin typeface="Cambria Math"/>
                                      </a:rPr>
                                      <m:t>𝑑</m:t>
                                    </m:r>
                                    <m:r>
                                      <a:rPr lang="en-US" altLang="zh-CN" b="0" i="1" smtClean="0">
                                        <a:latin typeface="Cambria Math"/>
                                      </a:rPr>
                                      <m:t>×</m:t>
                                    </m:r>
                                    <m:r>
                                      <a:rPr lang="en-US" altLang="zh-CN" b="0" i="1" smtClean="0">
                                        <a:latin typeface="Cambria Math"/>
                                      </a:rPr>
                                      <m:t>𝑑</m:t>
                                    </m:r>
                                  </m:sub>
                                </m:sSub>
                              </m:e>
                            </m:mr>
                          </m:m>
                        </m:e>
                      </m:d>
                    </m:oMath>
                  </m:oMathPara>
                </a14:m>
                <a:endParaRPr lang="en-US" altLang="zh-CN" dirty="0"/>
              </a:p>
              <a:p>
                <a:pPr lvl="1"/>
                <a:r>
                  <a:rPr lang="en-US" altLang="zh-CN" dirty="0" smtClean="0"/>
                  <a:t>For HMC, </a:t>
                </a:r>
                <a14:m>
                  <m:oMath xmlns:m="http://schemas.openxmlformats.org/officeDocument/2006/math">
                    <m:r>
                      <a:rPr lang="en-US" altLang="zh-CN" b="0" i="1" smtClean="0">
                        <a:latin typeface="Cambria Math"/>
                      </a:rPr>
                      <m:t>𝐻</m:t>
                    </m:r>
                    <m:d>
                      <m:dPr>
                        <m:ctrlPr>
                          <a:rPr lang="en-US" altLang="zh-CN" b="0" i="1" smtClean="0">
                            <a:latin typeface="Cambria Math" panose="02040503050406030204" pitchFamily="18" charset="0"/>
                          </a:rPr>
                        </m:ctrlPr>
                      </m:dPr>
                      <m:e>
                        <m:r>
                          <a:rPr lang="en-US" altLang="zh-CN" b="0" i="1" smtClean="0">
                            <a:latin typeface="Cambria Math"/>
                          </a:rPr>
                          <m:t>𝑞</m:t>
                        </m:r>
                        <m:r>
                          <a:rPr lang="en-US" altLang="zh-CN" b="0" i="1" smtClean="0">
                            <a:latin typeface="Cambria Math"/>
                          </a:rPr>
                          <m:t>,</m:t>
                        </m:r>
                        <m:r>
                          <a:rPr lang="en-US" altLang="zh-CN" b="0" i="1" smtClean="0">
                            <a:latin typeface="Cambria Math"/>
                          </a:rPr>
                          <m:t>𝑝</m:t>
                        </m:r>
                      </m:e>
                    </m:d>
                    <m:r>
                      <a:rPr lang="en-US" altLang="zh-CN" b="0" i="1" smtClean="0">
                        <a:latin typeface="Cambria Math"/>
                      </a:rPr>
                      <m:t>=</m:t>
                    </m:r>
                    <m:r>
                      <a:rPr lang="en-US" altLang="zh-CN" b="0" i="1" smtClean="0">
                        <a:latin typeface="Cambria Math"/>
                      </a:rPr>
                      <m:t>𝑈</m:t>
                    </m:r>
                    <m:d>
                      <m:dPr>
                        <m:ctrlPr>
                          <a:rPr lang="en-US" altLang="zh-CN" b="0" i="1" smtClean="0">
                            <a:latin typeface="Cambria Math" panose="02040503050406030204" pitchFamily="18" charset="0"/>
                          </a:rPr>
                        </m:ctrlPr>
                      </m:dPr>
                      <m:e>
                        <m:r>
                          <a:rPr lang="en-US" altLang="zh-CN" b="0" i="1" smtClean="0">
                            <a:latin typeface="Cambria Math"/>
                          </a:rPr>
                          <m:t>𝑞</m:t>
                        </m:r>
                      </m:e>
                    </m:d>
                    <m:r>
                      <a:rPr lang="en-US" altLang="zh-CN" b="0" i="1" smtClean="0">
                        <a:latin typeface="Cambria Math"/>
                      </a:rPr>
                      <m:t>+</m:t>
                    </m:r>
                    <m:r>
                      <a:rPr lang="en-US" altLang="zh-CN" b="0" i="1" smtClean="0">
                        <a:latin typeface="Cambria Math"/>
                      </a:rPr>
                      <m:t>𝐾</m:t>
                    </m:r>
                    <m:d>
                      <m:dPr>
                        <m:ctrlPr>
                          <a:rPr lang="en-US" altLang="zh-CN" b="0" i="1" smtClean="0">
                            <a:latin typeface="Cambria Math" panose="02040503050406030204" pitchFamily="18" charset="0"/>
                          </a:rPr>
                        </m:ctrlPr>
                      </m:dPr>
                      <m:e>
                        <m:r>
                          <a:rPr lang="en-US" altLang="zh-CN" b="0" i="1" smtClean="0">
                            <a:latin typeface="Cambria Math"/>
                          </a:rPr>
                          <m:t>𝑝</m:t>
                        </m:r>
                      </m:e>
                    </m:d>
                    <m:r>
                      <a:rPr lang="en-US" altLang="zh-CN" b="0" i="1" smtClean="0">
                        <a:latin typeface="Cambria Math"/>
                      </a:rPr>
                      <m:t>,</m:t>
                    </m:r>
                    <m:r>
                      <a:rPr lang="en-US" altLang="zh-CN" b="0" i="1" smtClean="0">
                        <a:latin typeface="Cambria Math"/>
                      </a:rPr>
                      <m:t>𝐾</m:t>
                    </m:r>
                    <m:d>
                      <m:dPr>
                        <m:ctrlPr>
                          <a:rPr lang="en-US" altLang="zh-CN" b="0" i="1" smtClean="0">
                            <a:latin typeface="Cambria Math" panose="02040503050406030204" pitchFamily="18" charset="0"/>
                          </a:rPr>
                        </m:ctrlPr>
                      </m:dPr>
                      <m:e>
                        <m:r>
                          <a:rPr lang="en-US" altLang="zh-CN" b="0" i="1" smtClean="0">
                            <a:latin typeface="Cambria Math"/>
                          </a:rPr>
                          <m:t>𝑝</m:t>
                        </m:r>
                      </m:e>
                    </m:d>
                    <m:r>
                      <a:rPr lang="en-US" altLang="zh-CN" b="0" i="1" smtClean="0">
                        <a:latin typeface="Cambria Math"/>
                      </a:rPr>
                      <m:t>=</m:t>
                    </m:r>
                    <m:sSup>
                      <m:sSupPr>
                        <m:ctrlPr>
                          <a:rPr lang="en-US" altLang="zh-CN" b="0" i="1" smtClean="0">
                            <a:latin typeface="Cambria Math" panose="02040503050406030204" pitchFamily="18" charset="0"/>
                          </a:rPr>
                        </m:ctrlPr>
                      </m:sSupPr>
                      <m:e>
                        <m:r>
                          <a:rPr lang="en-US" altLang="zh-CN" b="0" i="1" smtClean="0">
                            <a:latin typeface="Cambria Math"/>
                          </a:rPr>
                          <m:t>𝑝</m:t>
                        </m:r>
                      </m:e>
                      <m:sup>
                        <m:r>
                          <a:rPr lang="en-US" altLang="zh-CN" b="0" i="1" smtClean="0">
                            <a:latin typeface="Cambria Math"/>
                          </a:rPr>
                          <m:t>𝑇</m:t>
                        </m:r>
                      </m:sup>
                    </m:sSup>
                    <m:sSup>
                      <m:sSupPr>
                        <m:ctrlPr>
                          <a:rPr lang="en-US" altLang="zh-CN" b="0" i="1" smtClean="0">
                            <a:latin typeface="Cambria Math" panose="02040503050406030204" pitchFamily="18" charset="0"/>
                          </a:rPr>
                        </m:ctrlPr>
                      </m:sSupPr>
                      <m:e>
                        <m:r>
                          <a:rPr lang="en-US" altLang="zh-CN" b="0" i="1" smtClean="0">
                            <a:latin typeface="Cambria Math"/>
                          </a:rPr>
                          <m:t>𝑀</m:t>
                        </m:r>
                      </m:e>
                      <m:sup>
                        <m:r>
                          <a:rPr lang="en-US" altLang="zh-CN" b="0" i="1" smtClean="0">
                            <a:latin typeface="Cambria Math"/>
                          </a:rPr>
                          <m:t>−1</m:t>
                        </m:r>
                      </m:sup>
                    </m:sSup>
                    <m:r>
                      <a:rPr lang="en-US" altLang="zh-CN" b="0" i="1" smtClean="0">
                        <a:latin typeface="Cambria Math"/>
                      </a:rPr>
                      <m:t>𝑝</m:t>
                    </m:r>
                    <m:r>
                      <a:rPr lang="en-US" altLang="zh-CN" b="0" i="1" smtClean="0">
                        <a:latin typeface="Cambria Math"/>
                      </a:rPr>
                      <m:t>/2</m:t>
                    </m:r>
                  </m:oMath>
                </a14:m>
                <a:r>
                  <a:rPr lang="en-US" altLang="zh-CN" dirty="0" smtClean="0"/>
                  <a:t>,</a:t>
                </a:r>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𝑞</m:t>
                              </m:r>
                            </m:e>
                          </m:acc>
                        </m:e>
                        <m:sub>
                          <m:r>
                            <a:rPr lang="en-US" altLang="zh-CN" b="0" i="1" dirty="0" smtClean="0">
                              <a:latin typeface="Cambria Math"/>
                            </a:rPr>
                            <m:t>𝑖</m:t>
                          </m:r>
                        </m:sub>
                      </m:sSub>
                      <m:r>
                        <a:rPr lang="en-US" altLang="zh-CN" b="0" i="1" dirty="0" smtClean="0">
                          <a:latin typeface="Cambria Math"/>
                        </a:rPr>
                        <m:t>=</m:t>
                      </m:r>
                      <m:sSub>
                        <m:sSubPr>
                          <m:ctrlPr>
                            <a:rPr lang="en-US" altLang="zh-CN" b="0" i="1" dirty="0" smtClean="0">
                              <a:latin typeface="Cambria Math" panose="02040503050406030204" pitchFamily="18" charset="0"/>
                            </a:rPr>
                          </m:ctrlPr>
                        </m:sSubPr>
                        <m:e>
                          <m:d>
                            <m:dPr>
                              <m:begChr m:val="["/>
                              <m:endChr m:val="]"/>
                              <m:ctrlPr>
                                <a:rPr lang="en-US" altLang="zh-CN" b="0" i="1" dirty="0" smtClean="0">
                                  <a:latin typeface="Cambria Math" panose="02040503050406030204" pitchFamily="18" charset="0"/>
                                </a:rPr>
                              </m:ctrlPr>
                            </m:dPr>
                            <m:e>
                              <m:sSup>
                                <m:sSupPr>
                                  <m:ctrlPr>
                                    <a:rPr lang="en-US" altLang="zh-CN" b="0" i="1" dirty="0" smtClean="0">
                                      <a:latin typeface="Cambria Math" panose="02040503050406030204" pitchFamily="18" charset="0"/>
                                    </a:rPr>
                                  </m:ctrlPr>
                                </m:sSupPr>
                                <m:e>
                                  <m:r>
                                    <a:rPr lang="en-US" altLang="zh-CN" b="0" i="1" dirty="0" smtClean="0">
                                      <a:latin typeface="Cambria Math"/>
                                    </a:rPr>
                                    <m:t>𝑀</m:t>
                                  </m:r>
                                </m:e>
                                <m:sup>
                                  <m:r>
                                    <a:rPr lang="en-US" altLang="zh-CN" b="0" i="1" dirty="0" smtClean="0">
                                      <a:latin typeface="Cambria Math"/>
                                    </a:rPr>
                                    <m:t>−1</m:t>
                                  </m:r>
                                </m:sup>
                              </m:sSup>
                              <m:r>
                                <a:rPr lang="en-US" altLang="zh-CN" b="0" i="1" dirty="0" smtClean="0">
                                  <a:latin typeface="Cambria Math"/>
                                </a:rPr>
                                <m:t>𝑝</m:t>
                              </m:r>
                            </m:e>
                          </m:d>
                        </m:e>
                        <m:sub>
                          <m:r>
                            <a:rPr lang="en-US" altLang="zh-CN" b="0" i="1" dirty="0" smtClean="0">
                              <a:latin typeface="Cambria Math"/>
                            </a:rPr>
                            <m:t>𝑖</m:t>
                          </m:r>
                        </m:sub>
                      </m:sSub>
                    </m:oMath>
                  </m:oMathPara>
                </a14:m>
                <a:endParaRPr lang="en-US" altLang="zh-CN" b="0" dirty="0" smtClean="0"/>
              </a:p>
              <a:p>
                <a:pPr marL="457200" lvl="1" indent="0">
                  <a:buNone/>
                </a:pPr>
                <a14:m>
                  <m:oMathPara xmlns:m="http://schemas.openxmlformats.org/officeDocument/2006/math">
                    <m:oMathParaPr>
                      <m:jc m:val="centerGroup"/>
                    </m:oMathParaPr>
                    <m:oMath xmlns:m="http://schemas.openxmlformats.org/officeDocument/2006/math">
                      <m:sSub>
                        <m:sSubPr>
                          <m:ctrlPr>
                            <a:rPr lang="en-US" altLang="zh-CN" b="0" i="1" dirty="0"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a:rPr>
                                <m:t>𝑝</m:t>
                              </m:r>
                            </m:e>
                          </m:acc>
                        </m:e>
                        <m:sub>
                          <m:r>
                            <a:rPr lang="en-US" altLang="zh-CN" b="0" i="1" dirty="0" smtClean="0">
                              <a:latin typeface="Cambria Math"/>
                            </a:rPr>
                            <m:t>𝑖</m:t>
                          </m:r>
                        </m:sub>
                      </m:sSub>
                      <m:r>
                        <a:rPr lang="en-US" altLang="zh-CN" b="0" i="1" dirty="0" smtClean="0">
                          <a:latin typeface="Cambria Math"/>
                        </a:rPr>
                        <m:t>=−</m:t>
                      </m:r>
                      <m:f>
                        <m:fPr>
                          <m:ctrlPr>
                            <a:rPr lang="en-US" altLang="zh-CN" b="0" i="1" dirty="0" smtClean="0">
                              <a:latin typeface="Cambria Math" panose="02040503050406030204" pitchFamily="18" charset="0"/>
                            </a:rPr>
                          </m:ctrlPr>
                        </m:fPr>
                        <m:num>
                          <m:r>
                            <a:rPr lang="en-US" altLang="zh-CN" b="0" i="1" dirty="0" smtClean="0">
                              <a:latin typeface="Cambria Math"/>
                            </a:rPr>
                            <m:t>𝜕</m:t>
                          </m:r>
                          <m:r>
                            <a:rPr lang="en-US" altLang="zh-CN" b="0" i="1" dirty="0" smtClean="0">
                              <a:latin typeface="Cambria Math"/>
                            </a:rPr>
                            <m:t>𝑈</m:t>
                          </m:r>
                        </m:num>
                        <m:den>
                          <m:r>
                            <a:rPr lang="en-US" altLang="zh-CN" b="0" i="1" dirty="0" smtClean="0">
                              <a:latin typeface="Cambria Math"/>
                            </a:rPr>
                            <m:t>𝜕</m:t>
                          </m:r>
                          <m:sSub>
                            <m:sSubPr>
                              <m:ctrlPr>
                                <a:rPr lang="en-US" altLang="zh-CN" b="0" i="1" dirty="0" smtClean="0">
                                  <a:latin typeface="Cambria Math" panose="02040503050406030204" pitchFamily="18" charset="0"/>
                                </a:rPr>
                              </m:ctrlPr>
                            </m:sSubPr>
                            <m:e>
                              <m:r>
                                <a:rPr lang="en-US" altLang="zh-CN" b="0" i="1" dirty="0" smtClean="0">
                                  <a:latin typeface="Cambria Math"/>
                                </a:rPr>
                                <m:t>𝑞</m:t>
                              </m:r>
                            </m:e>
                            <m:sub>
                              <m:r>
                                <a:rPr lang="en-US" altLang="zh-CN" b="0" i="1" dirty="0" smtClean="0">
                                  <a:latin typeface="Cambria Math"/>
                                </a:rPr>
                                <m:t>𝑖</m:t>
                              </m:r>
                            </m:sub>
                          </m:sSub>
                        </m:den>
                      </m:f>
                    </m:oMath>
                  </m:oMathPara>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95536" y="1340768"/>
                <a:ext cx="8568952" cy="5112568"/>
              </a:xfrm>
              <a:blipFill rotWithShape="0">
                <a:blip r:embed="rId2"/>
                <a:stretch>
                  <a:fillRect l="-1209" t="-25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7049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Hamiltonian Dynamics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784"/>
                <a:ext cx="8229600" cy="4525963"/>
              </a:xfrm>
            </p:spPr>
            <p:txBody>
              <a:bodyPr/>
              <a:lstStyle/>
              <a:p>
                <a:r>
                  <a:rPr lang="en-US" altLang="zh-CN" dirty="0" smtClean="0"/>
                  <a:t>Properties of Hamiltonian Dynamics</a:t>
                </a:r>
              </a:p>
              <a:p>
                <a:pPr lvl="1"/>
                <a:r>
                  <a:rPr lang="en-US" altLang="zh-CN" dirty="0" smtClean="0"/>
                  <a:t>Reversibility</a:t>
                </a:r>
              </a:p>
              <a:p>
                <a:pPr lvl="2"/>
                <a:r>
                  <a:rPr lang="en-US" altLang="zh-CN" dirty="0" smtClean="0"/>
                  <a:t>The mapping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𝑇</m:t>
                        </m:r>
                      </m:e>
                      <m:sub>
                        <m:r>
                          <a:rPr lang="en-US" altLang="zh-CN" b="0" i="1" smtClean="0">
                            <a:latin typeface="Cambria Math"/>
                          </a:rPr>
                          <m:t>𝑠</m:t>
                        </m:r>
                      </m:sub>
                    </m:sSub>
                  </m:oMath>
                </a14:m>
                <a:r>
                  <a:rPr lang="zh-CN" altLang="en-US" dirty="0" smtClean="0"/>
                  <a:t> </a:t>
                </a:r>
                <a:r>
                  <a:rPr lang="en-US" altLang="zh-CN" dirty="0" smtClean="0"/>
                  <a:t>determined by Hamiltonian’s equation from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a:rPr>
                          <m:t>𝑞</m:t>
                        </m:r>
                        <m:d>
                          <m:dPr>
                            <m:ctrlPr>
                              <a:rPr lang="en-US" altLang="zh-CN" b="0" i="1" smtClean="0">
                                <a:latin typeface="Cambria Math" panose="02040503050406030204" pitchFamily="18" charset="0"/>
                              </a:rPr>
                            </m:ctrlPr>
                          </m:dPr>
                          <m:e>
                            <m:r>
                              <a:rPr lang="en-US" altLang="zh-CN" b="0" i="1" smtClean="0">
                                <a:latin typeface="Cambria Math"/>
                              </a:rPr>
                              <m:t>𝑡</m:t>
                            </m:r>
                          </m:e>
                        </m:d>
                        <m:r>
                          <a:rPr lang="en-US" altLang="zh-CN" b="0" i="1" smtClean="0">
                            <a:latin typeface="Cambria Math"/>
                          </a:rPr>
                          <m:t>,</m:t>
                        </m:r>
                        <m:r>
                          <a:rPr lang="en-US" altLang="zh-CN" b="0" i="1" smtClean="0">
                            <a:latin typeface="Cambria Math"/>
                          </a:rPr>
                          <m:t>𝑝</m:t>
                        </m:r>
                        <m:d>
                          <m:dPr>
                            <m:ctrlPr>
                              <a:rPr lang="en-US" altLang="zh-CN" b="0" i="1" smtClean="0">
                                <a:latin typeface="Cambria Math" panose="02040503050406030204" pitchFamily="18" charset="0"/>
                              </a:rPr>
                            </m:ctrlPr>
                          </m:dPr>
                          <m:e>
                            <m:r>
                              <a:rPr lang="en-US" altLang="zh-CN" b="0" i="1" smtClean="0">
                                <a:latin typeface="Cambria Math"/>
                              </a:rPr>
                              <m:t>𝑡</m:t>
                            </m:r>
                          </m:e>
                        </m:d>
                      </m:e>
                    </m:d>
                  </m:oMath>
                </a14:m>
                <a:r>
                  <a:rPr lang="zh-CN" altLang="en-US" dirty="0" smtClean="0"/>
                  <a:t> </a:t>
                </a:r>
                <a:r>
                  <a:rPr lang="en-US" altLang="zh-CN" dirty="0" smtClean="0"/>
                  <a:t>to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a:rPr>
                          <m:t>𝑞</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m:t>
                            </m:r>
                            <m:r>
                              <a:rPr lang="en-US" altLang="zh-CN" b="0" i="1" smtClean="0">
                                <a:latin typeface="Cambria Math"/>
                              </a:rPr>
                              <m:t>𝑠</m:t>
                            </m:r>
                          </m:e>
                        </m:d>
                        <m:r>
                          <a:rPr lang="en-US" altLang="zh-CN" b="0" i="1" smtClean="0">
                            <a:latin typeface="Cambria Math"/>
                          </a:rPr>
                          <m:t>,</m:t>
                        </m:r>
                        <m:r>
                          <a:rPr lang="en-US" altLang="zh-CN" b="0" i="1" smtClean="0">
                            <a:latin typeface="Cambria Math"/>
                          </a:rPr>
                          <m:t>𝑝</m:t>
                        </m:r>
                        <m:d>
                          <m:dPr>
                            <m:ctrlPr>
                              <a:rPr lang="en-US" altLang="zh-CN" b="0" i="1" smtClean="0">
                                <a:latin typeface="Cambria Math" panose="02040503050406030204" pitchFamily="18" charset="0"/>
                              </a:rPr>
                            </m:ctrlPr>
                          </m:dPr>
                          <m:e>
                            <m:r>
                              <a:rPr lang="en-US" altLang="zh-CN" b="0" i="1" smtClean="0">
                                <a:latin typeface="Cambria Math"/>
                              </a:rPr>
                              <m:t>𝑡</m:t>
                            </m:r>
                            <m:r>
                              <a:rPr lang="en-US" altLang="zh-CN" b="0" i="1" smtClean="0">
                                <a:latin typeface="Cambria Math"/>
                              </a:rPr>
                              <m:t>+</m:t>
                            </m:r>
                            <m:r>
                              <a:rPr lang="en-US" altLang="zh-CN" b="0" i="1" smtClean="0">
                                <a:latin typeface="Cambria Math"/>
                              </a:rPr>
                              <m:t>𝑠</m:t>
                            </m:r>
                          </m:e>
                        </m:d>
                      </m:e>
                    </m:d>
                  </m:oMath>
                </a14:m>
                <a:r>
                  <a:rPr lang="zh-CN" altLang="en-US" dirty="0" smtClean="0"/>
                  <a:t> </a:t>
                </a:r>
                <a:r>
                  <a:rPr lang="en-US" altLang="zh-CN" dirty="0" smtClean="0"/>
                  <a:t>is one to one. The inverse mapping is just negate </a:t>
                </a:r>
                <a14:m>
                  <m:oMath xmlns:m="http://schemas.openxmlformats.org/officeDocument/2006/math">
                    <m:r>
                      <a:rPr lang="en-US" altLang="zh-CN" b="0" i="1" smtClean="0">
                        <a:latin typeface="Cambria Math" panose="02040503050406030204" pitchFamily="18" charset="0"/>
                      </a:rPr>
                      <m:t>𝑝</m:t>
                    </m:r>
                  </m:oMath>
                </a14:m>
                <a:r>
                  <a:rPr lang="en-US" altLang="zh-CN" dirty="0" smtClean="0"/>
                  <a:t> and apply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oMath>
                </a14:m>
                <a:r>
                  <a:rPr lang="en-US" altLang="zh-CN" dirty="0" smtClean="0"/>
                  <a:t>. (See the Hamilton’s equation.)</a:t>
                </a:r>
              </a:p>
              <a:p>
                <a:pPr lvl="1"/>
                <a:r>
                  <a:rPr lang="en-US" altLang="zh-CN" dirty="0" smtClean="0"/>
                  <a:t>Conservation of the Hamiltonian</a:t>
                </a:r>
              </a:p>
              <a:p>
                <a:pPr lvl="2"/>
                <a:r>
                  <a:rPr lang="en-US" altLang="zh-CN" dirty="0" smtClean="0"/>
                  <a:t>The system evolves with its Hamiltonian unchanged:</a:t>
                </a:r>
              </a:p>
              <a:p>
                <a:pPr lvl="2"/>
                <a:endParaRPr lang="en-US" altLang="zh-CN" dirty="0" smtClean="0"/>
              </a:p>
              <a:p>
                <a:pPr lvl="2"/>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784"/>
                <a:ext cx="8229600" cy="4525963"/>
              </a:xfrm>
              <a:blipFill rotWithShape="0">
                <a:blip r:embed="rId2"/>
                <a:stretch>
                  <a:fillRect l="-1704" t="-1752" r="-889"/>
                </a:stretch>
              </a:blipFill>
            </p:spPr>
            <p:txBody>
              <a:bodyPr/>
              <a:lstStyle/>
              <a:p>
                <a:r>
                  <a:rPr lang="zh-CN" altLang="en-US">
                    <a:noFill/>
                  </a:rPr>
                  <a:t> </a:t>
                </a:r>
              </a:p>
            </p:txBody>
          </p:sp>
        </mc:Fallback>
      </mc:AlternateContent>
      <p:pic>
        <p:nvPicPr>
          <p:cNvPr id="4" name="图片 3" descr="屏幕剪辑"/>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5513" y="5085184"/>
            <a:ext cx="6672973" cy="1007517"/>
          </a:xfrm>
          <a:prstGeom prst="rect">
            <a:avLst/>
          </a:prstGeom>
        </p:spPr>
      </p:pic>
    </p:spTree>
    <p:extLst>
      <p:ext uri="{BB962C8B-B14F-4D97-AF65-F5344CB8AC3E}">
        <p14:creationId xmlns:p14="http://schemas.microsoft.com/office/powerpoint/2010/main" val="2660095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2750</TotalTime>
  <Words>1592</Words>
  <Application>Microsoft Office PowerPoint</Application>
  <PresentationFormat>全屏显示(4:3)</PresentationFormat>
  <Paragraphs>309</Paragraphs>
  <Slides>58</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58</vt:i4>
      </vt:variant>
    </vt:vector>
  </HeadingPairs>
  <TitlesOfParts>
    <vt:vector size="63" baseType="lpstr">
      <vt:lpstr>宋体</vt:lpstr>
      <vt:lpstr>Arial</vt:lpstr>
      <vt:lpstr>Calibri</vt:lpstr>
      <vt:lpstr>Cambria Math</vt:lpstr>
      <vt:lpstr>Office 主题</vt:lpstr>
      <vt:lpstr>Hamiltonian Monte Carlo on Manifolds</vt:lpstr>
      <vt:lpstr>Outline</vt:lpstr>
      <vt:lpstr>Introduction to Hamiltonian Monte Carlo (Ref: Neal, 2011)</vt:lpstr>
      <vt:lpstr>History</vt:lpstr>
      <vt:lpstr>Overview</vt:lpstr>
      <vt:lpstr>Overview</vt:lpstr>
      <vt:lpstr>Hamiltonian Dynamics</vt:lpstr>
      <vt:lpstr>Hamiltonian Dynamics</vt:lpstr>
      <vt:lpstr>Hamiltonian Dynamics</vt:lpstr>
      <vt:lpstr>Hamiltonian Dynamics</vt:lpstr>
      <vt:lpstr>Hamiltonian Dynamics</vt:lpstr>
      <vt:lpstr>Hamiltonian Dynamics</vt:lpstr>
      <vt:lpstr>Hamiltonian Dynamics</vt:lpstr>
      <vt:lpstr>Hamiltonian Dynamics</vt:lpstr>
      <vt:lpstr>Hamiltonian Dynamics</vt:lpstr>
      <vt:lpstr>Hamiltonian Dynamics</vt:lpstr>
      <vt:lpstr>MCMC from Hamiltonian dynamics</vt:lpstr>
      <vt:lpstr>MCMC from Hamiltonian dynamics</vt:lpstr>
      <vt:lpstr>MCMC from Hamiltonian dynamics</vt:lpstr>
      <vt:lpstr>MCMC from Hamiltonian dynamics</vt:lpstr>
      <vt:lpstr>MCMC from Hamiltonian dynamics</vt:lpstr>
      <vt:lpstr>MCMC from Hamiltonian dynamics</vt:lpstr>
      <vt:lpstr>MCMC from Hamiltonian dynamics</vt:lpstr>
      <vt:lpstr>Illustrations of HMC and its benefits</vt:lpstr>
      <vt:lpstr>Illustrations of HMC and its benefits</vt:lpstr>
      <vt:lpstr>Illustrations of HMC and its benefits</vt:lpstr>
      <vt:lpstr>Illustrations of HMC and its benefits</vt:lpstr>
      <vt:lpstr>Illustrations of HMC and its benefits</vt:lpstr>
      <vt:lpstr>Illustrations of HMC and its benefits</vt:lpstr>
      <vt:lpstr>Illustrations of HMC and its benefits</vt:lpstr>
      <vt:lpstr>Riemann manifold Langevin and Hamiltonian Monte Carlo methods (Girolami &amp; Calderhead, 2011)</vt:lpstr>
      <vt:lpstr>Overview</vt:lpstr>
      <vt:lpstr>Riemann Manifold</vt:lpstr>
      <vt:lpstr>Riemann Manifold</vt:lpstr>
      <vt:lpstr>Derivation of RMHMC</vt:lpstr>
      <vt:lpstr>Derivation of RMHMC</vt:lpstr>
      <vt:lpstr>Discrete numerical integrator for RMHMC</vt:lpstr>
      <vt:lpstr>Discrete numerical integrator for RMHMC</vt:lpstr>
      <vt:lpstr>Experimental results</vt:lpstr>
      <vt:lpstr>Experimental results</vt:lpstr>
      <vt:lpstr>Experimental results</vt:lpstr>
      <vt:lpstr>Geodesic Monte Carlo on Embedded Manifolds (Byrne &amp; Girolami, 2013)</vt:lpstr>
      <vt:lpstr>Overview</vt:lpstr>
      <vt:lpstr>Overview</vt:lpstr>
      <vt:lpstr>Embedding</vt:lpstr>
      <vt:lpstr>Embedding</vt:lpstr>
      <vt:lpstr>Derivation of Geodesic Monte Carlo</vt:lpstr>
      <vt:lpstr>Derivation of Geodesic Monte Carlo</vt:lpstr>
      <vt:lpstr>Derivation of Geodesic Monte Carlo</vt:lpstr>
      <vt:lpstr>Derivation of Geodesic Monte Carlo</vt:lpstr>
      <vt:lpstr>Derivation of Geodesic Monte Carlo</vt:lpstr>
      <vt:lpstr>Derivation of Geodesic Monte Carlo</vt:lpstr>
      <vt:lpstr>Derivation of Geodesic Monte Carlo</vt:lpstr>
      <vt:lpstr>Derivation of Geodesic Monte Carlo</vt:lpstr>
      <vt:lpstr>Derivation of Geodesic Monte Carlo</vt:lpstr>
      <vt:lpstr>Discussions</vt:lpstr>
      <vt:lpstr>References</vt:lpstr>
      <vt:lpstr>Thanks!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Handbook of Markov Chain Monte Carlo (Chap. 1&amp;5)</dc:title>
  <dc:creator>LC</dc:creator>
  <cp:lastModifiedBy>刘畅</cp:lastModifiedBy>
  <cp:revision>302</cp:revision>
  <dcterms:created xsi:type="dcterms:W3CDTF">2014-11-13T16:32:06Z</dcterms:created>
  <dcterms:modified xsi:type="dcterms:W3CDTF">2015-09-13T18:59:41Z</dcterms:modified>
</cp:coreProperties>
</file>