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331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9" r:id="rId30"/>
    <p:sldId id="287" r:id="rId31"/>
    <p:sldId id="288" r:id="rId32"/>
    <p:sldId id="332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314" r:id="rId41"/>
    <p:sldId id="297" r:id="rId42"/>
    <p:sldId id="298" r:id="rId43"/>
    <p:sldId id="299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295" r:id="rId54"/>
    <p:sldId id="315" r:id="rId55"/>
    <p:sldId id="316" r:id="rId56"/>
    <p:sldId id="326" r:id="rId57"/>
    <p:sldId id="327" r:id="rId58"/>
    <p:sldId id="330" r:id="rId59"/>
    <p:sldId id="317" r:id="rId60"/>
    <p:sldId id="333" r:id="rId61"/>
    <p:sldId id="334" r:id="rId62"/>
    <p:sldId id="335" r:id="rId63"/>
    <p:sldId id="336" r:id="rId64"/>
    <p:sldId id="337" r:id="rId65"/>
    <p:sldId id="318" r:id="rId66"/>
    <p:sldId id="319" r:id="rId67"/>
    <p:sldId id="320" r:id="rId68"/>
    <p:sldId id="325" r:id="rId69"/>
    <p:sldId id="264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94727" autoAdjust="0"/>
  </p:normalViewPr>
  <p:slideViewPr>
    <p:cSldViewPr>
      <p:cViewPr>
        <p:scale>
          <a:sx n="54" d="100"/>
          <a:sy n="54" d="100"/>
        </p:scale>
        <p:origin x="2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F216-23F2-4027-9B7A-7C3968697C6B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372-1033-477F-8058-270DD318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5372-1033-477F-8058-270DD318E8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2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 from random walk;</a:t>
            </a:r>
            <a:r>
              <a:rPr lang="en-US" altLang="zh-CN" baseline="0" dirty="0" smtClean="0"/>
              <a:t> travel along the axis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5372-1033-477F-8058-270DD318E86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tmp"/><Relationship Id="rId3" Type="http://schemas.openxmlformats.org/officeDocument/2006/relationships/image" Target="../media/image10.tmp"/><Relationship Id="rId7" Type="http://schemas.openxmlformats.org/officeDocument/2006/relationships/image" Target="../media/image14.tmp"/><Relationship Id="rId12" Type="http://schemas.openxmlformats.org/officeDocument/2006/relationships/image" Target="../media/image1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11" Type="http://schemas.openxmlformats.org/officeDocument/2006/relationships/image" Target="../media/image17.tmp"/><Relationship Id="rId5" Type="http://schemas.openxmlformats.org/officeDocument/2006/relationships/image" Target="../media/image12.tmp"/><Relationship Id="rId10" Type="http://schemas.openxmlformats.org/officeDocument/2006/relationships/image" Target="../media/image16.tmp"/><Relationship Id="rId4" Type="http://schemas.openxmlformats.org/officeDocument/2006/relationships/image" Target="../media/image11.tmp"/><Relationship Id="rId9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image" Target="../media/image33.png"/><Relationship Id="rId7" Type="http://schemas.openxmlformats.org/officeDocument/2006/relationships/image" Target="../media/image29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55.tmp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2.tm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tmp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5.tmp"/><Relationship Id="rId7" Type="http://schemas.openxmlformats.org/officeDocument/2006/relationships/image" Target="../media/image7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10.png"/><Relationship Id="rId4" Type="http://schemas.openxmlformats.org/officeDocument/2006/relationships/image" Target="../media/image3.tmp"/><Relationship Id="rId9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330" y="1628800"/>
            <a:ext cx="8675340" cy="20882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Handbook of Markov Chain Monte Carlo</a:t>
            </a:r>
            <a:br>
              <a:rPr lang="en-US" altLang="zh-CN" dirty="0"/>
            </a:br>
            <a:r>
              <a:rPr lang="en-US" altLang="zh-CN" dirty="0"/>
              <a:t>(Chap. 1&amp;5)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Chang Liu</a:t>
            </a:r>
          </a:p>
          <a:p>
            <a:r>
              <a:rPr lang="en-US" altLang="zh-CN" dirty="0" smtClean="0"/>
              <a:t>2014-11-17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5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71567" y="4485477"/>
            <a:ext cx="6840760" cy="860418"/>
            <a:chOff x="1412196" y="3465056"/>
            <a:chExt cx="5682657" cy="695423"/>
          </a:xfrm>
        </p:grpSpPr>
        <p:pic>
          <p:nvPicPr>
            <p:cNvPr id="16" name="图片 1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851" y="3527737"/>
              <a:ext cx="1086002" cy="562053"/>
            </a:xfrm>
            <a:prstGeom prst="rect">
              <a:avLst/>
            </a:prstGeom>
          </p:spPr>
        </p:pic>
        <p:pic>
          <p:nvPicPr>
            <p:cNvPr id="15" name="图片 1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790" y="3465056"/>
              <a:ext cx="2038635" cy="695422"/>
            </a:xfrm>
            <a:prstGeom prst="rect">
              <a:avLst/>
            </a:prstGeom>
          </p:spPr>
        </p:pic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196" y="3531741"/>
              <a:ext cx="2791215" cy="628738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686051" y="2572984"/>
            <a:ext cx="2448272" cy="687635"/>
            <a:chOff x="1835696" y="2776066"/>
            <a:chExt cx="2448272" cy="687635"/>
          </a:xfrm>
        </p:grpSpPr>
        <p:pic>
          <p:nvPicPr>
            <p:cNvPr id="9" name="图片 8" descr="屏幕剪辑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05"/>
            <a:stretch/>
          </p:blipFill>
          <p:spPr>
            <a:xfrm>
              <a:off x="1835696" y="2776066"/>
              <a:ext cx="1944216" cy="687635"/>
            </a:xfrm>
            <a:prstGeom prst="rect">
              <a:avLst/>
            </a:prstGeom>
          </p:spPr>
        </p:pic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581" y="2914562"/>
              <a:ext cx="611387" cy="39927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</a:t>
            </a:r>
            <a:r>
              <a:rPr lang="en-US" altLang="zh-CN" dirty="0"/>
              <a:t>of MCMC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2693" y="1052736"/>
                <a:ext cx="8581922" cy="5400600"/>
              </a:xfrm>
            </p:spPr>
            <p:txBody>
              <a:bodyPr/>
              <a:lstStyle/>
              <a:p>
                <a:r>
                  <a:rPr lang="en-US" altLang="zh-CN" dirty="0" smtClean="0"/>
                  <a:t>AR(1) Example</a:t>
                </a:r>
              </a:p>
              <a:p>
                <a:pPr lvl="1"/>
                <a:r>
                  <a:rPr lang="en-US" altLang="zh-CN" dirty="0" smtClean="0"/>
                  <a:t>Autoregressive: </a:t>
                </a:r>
              </a:p>
              <a:p>
                <a:pPr lvl="1"/>
                <a:r>
                  <a:rPr lang="en-US" altLang="zh-CN" dirty="0" smtClean="0"/>
                  <a:t>Stationarity requires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   i.e.                                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smtClean="0"/>
                  <a:t>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693" y="1052736"/>
                <a:ext cx="8581922" cy="5400600"/>
              </a:xfrm>
              <a:blipFill rotWithShape="0">
                <a:blip r:embed="rId8"/>
                <a:stretch>
                  <a:fillRect l="-1634" t="-1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3401836" y="1729455"/>
            <a:ext cx="5048076" cy="360040"/>
            <a:chOff x="3838472" y="3295631"/>
            <a:chExt cx="3739886" cy="266737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472" y="3295631"/>
              <a:ext cx="1467055" cy="266737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144" y="3324210"/>
              <a:ext cx="2248214" cy="238158"/>
            </a:xfrm>
            <a:prstGeom prst="rect">
              <a:avLst/>
            </a:prstGeom>
          </p:spPr>
        </p:pic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30" y="2244945"/>
            <a:ext cx="4558270" cy="358919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271194" y="3172786"/>
            <a:ext cx="2759735" cy="465687"/>
            <a:chOff x="3995657" y="3267052"/>
            <a:chExt cx="2194625" cy="360880"/>
          </a:xfrm>
        </p:grpSpPr>
        <p:pic>
          <p:nvPicPr>
            <p:cNvPr id="23" name="图片 22" descr="屏幕剪辑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657" y="3267052"/>
              <a:ext cx="1152686" cy="323895"/>
            </a:xfrm>
            <a:prstGeom prst="rect">
              <a:avLst/>
            </a:prstGeom>
          </p:spPr>
        </p:pic>
        <p:pic>
          <p:nvPicPr>
            <p:cNvPr id="24" name="图片 23" descr="屏幕剪辑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807" y="3284984"/>
              <a:ext cx="107647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521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</a:t>
            </a:r>
            <a:r>
              <a:rPr lang="en-US" altLang="zh-CN" dirty="0"/>
              <a:t>of MCMC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368" y="1453165"/>
            <a:ext cx="8467264" cy="4525963"/>
          </a:xfrm>
        </p:spPr>
        <p:txBody>
          <a:bodyPr/>
          <a:lstStyle/>
          <a:p>
            <a:r>
              <a:rPr lang="en-US" altLang="zh-CN" dirty="0" smtClean="0"/>
              <a:t>AR(1) example</a:t>
            </a:r>
          </a:p>
          <a:p>
            <a:pPr lvl="1"/>
            <a:r>
              <a:rPr lang="en-US" altLang="zh-CN" dirty="0"/>
              <a:t>Simulation </a:t>
            </a:r>
            <a:r>
              <a:rPr lang="en-US" altLang="zh-CN" dirty="0" smtClean="0"/>
              <a:t>results (stationarity, CLT, autocorrelation)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-28244" y="2708920"/>
            <a:ext cx="9172244" cy="3096344"/>
            <a:chOff x="382566" y="4207075"/>
            <a:chExt cx="8558037" cy="2790619"/>
          </a:xfrm>
        </p:grpSpPr>
        <p:grpSp>
          <p:nvGrpSpPr>
            <p:cNvPr id="5" name="组合 4"/>
            <p:cNvGrpSpPr/>
            <p:nvPr/>
          </p:nvGrpSpPr>
          <p:grpSpPr>
            <a:xfrm>
              <a:off x="3063122" y="4207075"/>
              <a:ext cx="5877481" cy="2790619"/>
              <a:chOff x="1697969" y="3645576"/>
              <a:chExt cx="7583544" cy="3497915"/>
            </a:xfrm>
          </p:grpSpPr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969" y="3645576"/>
                <a:ext cx="4124901" cy="3334215"/>
              </a:xfrm>
              <a:prstGeom prst="rect">
                <a:avLst/>
              </a:prstGeom>
            </p:spPr>
          </p:pic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0"/>
              <a:stretch/>
            </p:blipFill>
            <p:spPr>
              <a:xfrm>
                <a:off x="5598485" y="3667792"/>
                <a:ext cx="3683028" cy="3475699"/>
              </a:xfrm>
              <a:prstGeom prst="rect">
                <a:avLst/>
              </a:prstGeom>
            </p:spPr>
          </p:pic>
        </p:grp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66" y="4207075"/>
              <a:ext cx="2991803" cy="274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25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39" y="3491438"/>
            <a:ext cx="1944216" cy="87366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54602"/>
            <a:ext cx="2681387" cy="9904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</a:t>
            </a:r>
            <a:r>
              <a:rPr lang="en-US" altLang="zh-CN" dirty="0"/>
              <a:t>of MCMC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1254460"/>
                <a:ext cx="8229600" cy="5069160"/>
              </a:xfrm>
            </p:spPr>
            <p:txBody>
              <a:bodyPr/>
              <a:lstStyle/>
              <a:p>
                <a:r>
                  <a:rPr lang="en-US" altLang="zh-CN" dirty="0" smtClean="0"/>
                  <a:t>Variance Estimation</a:t>
                </a:r>
              </a:p>
              <a:p>
                <a:pPr lvl="1"/>
                <a:r>
                  <a:rPr lang="en-US" altLang="zh-CN" dirty="0" err="1" smtClean="0"/>
                  <a:t>Nonoverlapping</a:t>
                </a:r>
                <a:r>
                  <a:rPr lang="en-US" altLang="zh-CN" dirty="0" smtClean="0"/>
                  <a:t> Batch Means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nonoverlapping</a:t>
                </a:r>
                <a:r>
                  <a:rPr lang="en-US" altLang="zh-CN" dirty="0" smtClean="0"/>
                  <a:t> batches with each length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:r>
                  <a:rPr lang="en-US" altLang="zh-CN" dirty="0" smtClean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are not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significantly correlated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1254460"/>
                <a:ext cx="8229600" cy="5069160"/>
              </a:xfrm>
              <a:blipFill rotWithShape="0">
                <a:blip r:embed="rId4"/>
                <a:stretch>
                  <a:fillRect l="-1704" t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0" y="3491438"/>
            <a:ext cx="3747830" cy="32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5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04864"/>
            <a:ext cx="4504432" cy="8014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</a:t>
            </a:r>
            <a:r>
              <a:rPr lang="en-US" altLang="zh-CN" dirty="0"/>
              <a:t>of MCMC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4058" y="12687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Variance Estimation</a:t>
                </a:r>
              </a:p>
              <a:p>
                <a:pPr lvl="1"/>
                <a:r>
                  <a:rPr lang="en-US" altLang="zh-CN" dirty="0" smtClean="0"/>
                  <a:t>Initial Sequence Methods</a:t>
                </a:r>
              </a:p>
              <a:p>
                <a:pPr lvl="2"/>
                <a:r>
                  <a:rPr lang="en-US" altLang="zh-CN" dirty="0" smtClean="0"/>
                  <a:t>Using                                                                    directly usually won’t converge</a:t>
                </a:r>
              </a:p>
              <a:p>
                <a:pPr lvl="2"/>
                <a:r>
                  <a:rPr lang="en-US" altLang="zh-CN" dirty="0" smtClean="0"/>
                  <a:t>                         is shown to be strictly positive, strictly decreasing and strictly convex (Geyer, 1992). </a:t>
                </a:r>
              </a:p>
              <a:p>
                <a:pPr lvl="2"/>
                <a:r>
                  <a:rPr lang="en-US" altLang="zh-CN" dirty="0" smtClean="0"/>
                  <a:t>Method: find the largest index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s.t.</a:t>
                </a:r>
                <a:r>
                  <a:rPr lang="en-US" altLang="zh-CN" dirty="0" smtClean="0"/>
                  <a:t> 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define               to be the greatest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/>
                  <a:t>    convex </a:t>
                </a:r>
                <a:r>
                  <a:rPr lang="en-US" altLang="zh-CN" dirty="0" err="1" smtClean="0"/>
                  <a:t>minorant</a:t>
                </a:r>
                <a:r>
                  <a:rPr lang="en-US" altLang="zh-CN" dirty="0" smtClean="0"/>
                  <a:t> of                , then</a:t>
                </a:r>
              </a:p>
              <a:p>
                <a:pPr marL="914400" lvl="2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058" y="1268760"/>
                <a:ext cx="8229600" cy="4525963"/>
              </a:xfrm>
              <a:blipFill rotWithShape="0">
                <a:blip r:embed="rId3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140968"/>
            <a:ext cx="1728192" cy="39435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3887820"/>
            <a:ext cx="2592288" cy="49751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437112"/>
            <a:ext cx="906766" cy="36004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2" y="4869160"/>
            <a:ext cx="1004406" cy="401762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289882"/>
            <a:ext cx="2490942" cy="7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3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</a:t>
            </a:r>
            <a:r>
              <a:rPr lang="en-US" altLang="zh-CN" dirty="0"/>
              <a:t>of MCMC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Variance Estimation</a:t>
            </a:r>
          </a:p>
          <a:p>
            <a:pPr lvl="1"/>
            <a:r>
              <a:rPr lang="en-US" altLang="zh-CN" dirty="0"/>
              <a:t>Initial Sequence Methods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36912"/>
            <a:ext cx="4320480" cy="38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6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</a:t>
            </a:r>
            <a:r>
              <a:rPr lang="en-US" altLang="zh-CN" dirty="0"/>
              <a:t>of MCMC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328592"/>
          </a:xfrm>
        </p:spPr>
        <p:txBody>
          <a:bodyPr/>
          <a:lstStyle/>
          <a:p>
            <a:r>
              <a:rPr lang="en-US" altLang="zh-CN" dirty="0" smtClean="0"/>
              <a:t>The Practice of MCMC</a:t>
            </a:r>
          </a:p>
          <a:p>
            <a:pPr lvl="1"/>
            <a:r>
              <a:rPr lang="en-US" altLang="zh-CN" dirty="0" smtClean="0"/>
              <a:t>Black Box MCMC (nothing is known except the outputs)</a:t>
            </a:r>
          </a:p>
          <a:p>
            <a:pPr lvl="1"/>
            <a:r>
              <a:rPr lang="en-US" altLang="zh-CN" dirty="0" smtClean="0"/>
              <a:t>Pseudo-Convergence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   The chain appears to converge when it has not. The parts of the state space are poorly connected. “multimodality”</a:t>
            </a:r>
            <a:endParaRPr lang="en-US" altLang="zh-CN" sz="2400" dirty="0"/>
          </a:p>
          <a:p>
            <a:pPr lvl="1"/>
            <a:r>
              <a:rPr lang="en-US" altLang="zh-CN" dirty="0" smtClean="0"/>
              <a:t>One Long Run vs. Many </a:t>
            </a:r>
            <a:r>
              <a:rPr lang="en-US" altLang="zh-CN" dirty="0"/>
              <a:t>S</a:t>
            </a:r>
            <a:r>
              <a:rPr lang="en-US" altLang="zh-CN" dirty="0" smtClean="0"/>
              <a:t>hort Runs (to avoid pseudo- convergence)</a:t>
            </a:r>
          </a:p>
          <a:p>
            <a:pPr lvl="1"/>
            <a:r>
              <a:rPr lang="en-US" altLang="zh-CN" dirty="0" smtClean="0"/>
              <a:t>Burn-in</a:t>
            </a:r>
          </a:p>
          <a:p>
            <a:pPr lvl="2"/>
            <a:r>
              <a:rPr lang="en-US" altLang="zh-CN" dirty="0" smtClean="0"/>
              <a:t>(comes from electronics) throwing away some iterations at the beginning of an MCMC run.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05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17638"/>
            <a:ext cx="3753098" cy="33320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</a:t>
            </a:r>
            <a:r>
              <a:rPr lang="en-US" altLang="zh-CN" dirty="0"/>
              <a:t>of MCMC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The Practice of MCMC</a:t>
            </a:r>
          </a:p>
          <a:p>
            <a:pPr lvl="1"/>
            <a:r>
              <a:rPr lang="en-US" altLang="zh-CN" dirty="0" smtClean="0"/>
              <a:t>Burn-in</a:t>
            </a:r>
          </a:p>
          <a:p>
            <a:pPr lvl="2"/>
            <a:r>
              <a:rPr lang="en-US" altLang="zh-CN" dirty="0"/>
              <a:t>start the next run </a:t>
            </a:r>
            <a:r>
              <a:rPr lang="en-US" altLang="zh-CN" dirty="0" smtClean="0"/>
              <a:t>where</a:t>
            </a:r>
          </a:p>
          <a:p>
            <a:pPr marL="914400" lvl="2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the last run </a:t>
            </a:r>
            <a:r>
              <a:rPr lang="en-US" altLang="zh-CN" dirty="0" smtClean="0"/>
              <a:t>ended</a:t>
            </a:r>
          </a:p>
          <a:p>
            <a:pPr lvl="2"/>
            <a:r>
              <a:rPr lang="en-US" altLang="zh-CN" dirty="0"/>
              <a:t>All decisions about starting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points </a:t>
            </a:r>
            <a:r>
              <a:rPr lang="en-US" altLang="zh-CN" dirty="0"/>
              <a:t>are based on the </a:t>
            </a:r>
            <a:r>
              <a:rPr lang="en-US" altLang="zh-CN" dirty="0" smtClean="0"/>
              <a:t>output</a:t>
            </a:r>
          </a:p>
          <a:p>
            <a:pPr marL="914400" lvl="2" indent="0">
              <a:buNone/>
            </a:pPr>
            <a:r>
              <a:rPr lang="en-US" altLang="zh-CN" dirty="0" smtClean="0"/>
              <a:t>   of some </a:t>
            </a:r>
            <a:r>
              <a:rPr lang="en-US" altLang="zh-CN" dirty="0"/>
              <a:t>preliminary runs that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appear </a:t>
            </a:r>
            <a:r>
              <a:rPr lang="en-US" altLang="zh-CN" dirty="0"/>
              <a:t>to have “</a:t>
            </a:r>
            <a:r>
              <a:rPr lang="en-US" altLang="zh-CN" dirty="0" smtClean="0"/>
              <a:t>converged”.</a:t>
            </a:r>
          </a:p>
          <a:p>
            <a:pPr lvl="2"/>
            <a:r>
              <a:rPr lang="en-US" altLang="zh-CN" dirty="0" smtClean="0"/>
              <a:t>Unnecessary</a:t>
            </a:r>
          </a:p>
          <a:p>
            <a:pPr lvl="1"/>
            <a:r>
              <a:rPr lang="en-US" altLang="zh-CN" dirty="0" smtClean="0"/>
              <a:t>Diagnostics</a:t>
            </a:r>
          </a:p>
          <a:p>
            <a:pPr lvl="2"/>
            <a:r>
              <a:rPr lang="en-US" altLang="zh-CN" dirty="0"/>
              <a:t>Perfect </a:t>
            </a:r>
            <a:r>
              <a:rPr lang="en-US" altLang="zh-CN" dirty="0" smtClean="0"/>
              <a:t>sampling, guaranteed </a:t>
            </a:r>
            <a:r>
              <a:rPr lang="en-US" altLang="zh-CN" dirty="0"/>
              <a:t>to produce an i.i.d. sample from the equilibrium distribution of the </a:t>
            </a:r>
            <a:r>
              <a:rPr lang="en-US" altLang="zh-CN" dirty="0" smtClean="0"/>
              <a:t>Markov chain</a:t>
            </a:r>
          </a:p>
          <a:p>
            <a:pPr lvl="2"/>
            <a:r>
              <a:rPr lang="en-US" altLang="zh-CN" dirty="0" smtClean="0"/>
              <a:t>Does not work on black box MCMC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38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28" y="5017364"/>
            <a:ext cx="2925699" cy="49986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28" y="3853241"/>
            <a:ext cx="2252107" cy="8852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Elementary Theory of MCMC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7341" y="1196752"/>
                <a:ext cx="8229600" cy="53285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The Metropolis-Hastings Update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the distribution from which we want to sample, the desired stationary distribution of the MCMC (need not to be normalized)</a:t>
                </a:r>
              </a:p>
              <a:p>
                <a:pPr lvl="1"/>
                <a:r>
                  <a:rPr lang="en-US" altLang="zh-CN" dirty="0" smtClean="0"/>
                  <a:t>Updating rules:</a:t>
                </a:r>
              </a:p>
              <a:p>
                <a:pPr lvl="2"/>
                <a:r>
                  <a:rPr lang="en-US" altLang="zh-CN" dirty="0"/>
                  <a:t>When the current state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propose a move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having conditional </a:t>
                </a:r>
                <a:r>
                  <a:rPr lang="en-US" altLang="zh-CN" dirty="0" smtClean="0"/>
                  <a:t>probability density </a:t>
                </a:r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denoted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· ).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/>
                  <a:t>Calculate the </a:t>
                </a:r>
                <a:r>
                  <a:rPr lang="en-US" altLang="zh-CN" i="1" dirty="0"/>
                  <a:t>Hastings </a:t>
                </a:r>
                <a:r>
                  <a:rPr lang="en-US" altLang="zh-CN" i="1" dirty="0" smtClean="0"/>
                  <a:t>ratio</a:t>
                </a:r>
              </a:p>
              <a:p>
                <a:pPr lvl="2"/>
                <a:endParaRPr lang="en-US" altLang="zh-CN" i="1" dirty="0" smtClean="0"/>
              </a:p>
              <a:p>
                <a:pPr lvl="2"/>
                <a:endParaRPr lang="en-US" altLang="zh-CN" i="1" dirty="0"/>
              </a:p>
              <a:p>
                <a:pPr lvl="2"/>
                <a:r>
                  <a:rPr lang="en-US" altLang="zh-CN" dirty="0"/>
                  <a:t>Accept the proposed move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with </a:t>
                </a:r>
                <a:r>
                  <a:rPr lang="en-US" altLang="zh-CN" dirty="0" smtClean="0"/>
                  <a:t>probability</a:t>
                </a:r>
              </a:p>
              <a:p>
                <a:pPr marL="914400" lvl="2" indent="0">
                  <a:buNone/>
                </a:pPr>
                <a:r>
                  <a:rPr lang="en-US" altLang="zh-CN" i="1" dirty="0" smtClean="0"/>
                  <a:t>    </a:t>
                </a:r>
              </a:p>
              <a:p>
                <a:pPr marL="914400" lvl="2" indent="0">
                  <a:buNone/>
                </a:pPr>
                <a:r>
                  <a:rPr lang="en-US" altLang="zh-CN" i="1" dirty="0" smtClean="0"/>
                  <a:t> </a:t>
                </a:r>
                <a:endParaRPr lang="en-US" altLang="zh-CN" i="1" dirty="0"/>
              </a:p>
              <a:p>
                <a:pPr lvl="1"/>
                <a:r>
                  <a:rPr lang="en-US" altLang="zh-CN" dirty="0" smtClean="0"/>
                  <a:t>The </a:t>
                </a:r>
                <a:r>
                  <a:rPr lang="en-US" altLang="zh-CN" dirty="0"/>
                  <a:t>H</a:t>
                </a:r>
                <a:r>
                  <a:rPr lang="en-US" altLang="zh-CN" dirty="0" smtClean="0"/>
                  <a:t>astings ratio is well defined as long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starting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41" y="1196752"/>
                <a:ext cx="8229600" cy="5328592"/>
              </a:xfrm>
              <a:blipFill rotWithShape="0">
                <a:blip r:embed="rId4"/>
                <a:stretch>
                  <a:fillRect l="-1556" t="-2975" r="-1926" b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5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1" y="3429000"/>
            <a:ext cx="3216791" cy="62142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851839"/>
            <a:ext cx="5760640" cy="4125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Elementary Theory of MCMC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71191"/>
                <a:ext cx="8229600" cy="52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The Metropolis-Hastings Theorem: the MH update is reversible w.r.t.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 smtClean="0"/>
                  <a:t>, and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its equilibrium distribution</a:t>
                </a:r>
              </a:p>
              <a:p>
                <a:pPr lvl="1"/>
                <a:r>
                  <a:rPr lang="en-US" altLang="zh-CN" dirty="0" smtClean="0"/>
                  <a:t>If the proposal of the next state is rejected,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exchangeable given rejection.</a:t>
                </a:r>
              </a:p>
              <a:p>
                <a:pPr lvl="1"/>
                <a:r>
                  <a:rPr lang="en-US" altLang="zh-CN" dirty="0" smtClean="0"/>
                  <a:t>If the proposal is accepted, we need to show that</a:t>
                </a:r>
              </a:p>
              <a:p>
                <a:pPr lvl="1"/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i.e.  we can exchange arguments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i.e. we can exchange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71191"/>
                <a:ext cx="8229600" cy="5229200"/>
              </a:xfrm>
              <a:blipFill rotWithShape="0">
                <a:blip r:embed="rId4"/>
                <a:stretch>
                  <a:fillRect l="-1037" t="-2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45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223012"/>
            <a:ext cx="3016028" cy="792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Elementary Theory of MCMC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892480" cy="573325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The Metropolis Update</a:t>
                </a:r>
              </a:p>
              <a:p>
                <a:pPr lvl="1"/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: Metropolis ratio</a:t>
                </a:r>
              </a:p>
              <a:p>
                <a:r>
                  <a:rPr lang="en-US" altLang="zh-CN" dirty="0" smtClean="0"/>
                  <a:t>Variable-at-a-time Metropolis-Hastings</a:t>
                </a:r>
              </a:p>
              <a:p>
                <a:pPr lvl="1"/>
                <a:r>
                  <a:rPr lang="en-US" altLang="zh-CN" dirty="0" smtClean="0"/>
                  <a:t>Divide the state vector into two parts,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 smtClean="0"/>
                  <a:t>. Let the proposal alter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but not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, the proposal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Elementary updating rules:</a:t>
                </a:r>
              </a:p>
              <a:p>
                <a:pPr lvl="2"/>
                <a:r>
                  <a:rPr lang="en-US" altLang="zh-CN" dirty="0"/>
                  <a:t>When the current state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=(</m:t>
                    </m:r>
                    <m:r>
                      <a:rPr lang="en-US" altLang="zh-CN" i="1" dirty="0" smtClean="0">
                        <a:latin typeface="Cambria Math"/>
                      </a:rPr>
                      <m:t>𝑢</m:t>
                    </m:r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propose a move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  <m:r>
                      <a:rPr lang="en-US" altLang="zh-CN" i="1" dirty="0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 has conditional </a:t>
                </a:r>
                <a:r>
                  <a:rPr lang="en-US" altLang="zh-CN" dirty="0"/>
                  <a:t>probability density 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/>
                  <a:t> denoted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 ·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𝑢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𝑣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 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lvl="2"/>
                <a:r>
                  <a:rPr lang="en-US" altLang="zh-CN" b="0" dirty="0" smtClean="0"/>
                  <a:t>Calculate the </a:t>
                </a:r>
                <a:r>
                  <a:rPr lang="en-US" altLang="zh-CN" b="0" i="1" dirty="0" smtClean="0"/>
                  <a:t>Hastings ratio</a:t>
                </a:r>
                <a:endParaRPr lang="en-US" altLang="zh-CN" dirty="0" smtClean="0"/>
              </a:p>
              <a:p>
                <a:pPr lvl="2"/>
                <a:endParaRPr lang="en-US" altLang="zh-CN" b="0" i="1" dirty="0" smtClean="0"/>
              </a:p>
              <a:p>
                <a:pPr lvl="2"/>
                <a:endParaRPr lang="en-US" altLang="zh-CN" b="0" i="1" dirty="0"/>
              </a:p>
              <a:p>
                <a:pPr lvl="2"/>
                <a:r>
                  <a:rPr lang="en-US" altLang="zh-CN" dirty="0" smtClean="0"/>
                  <a:t>Accept the proposed move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b="0" dirty="0" smtClean="0"/>
                  <a:t> with probability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892480" cy="5733256"/>
              </a:xfrm>
              <a:blipFill rotWithShape="1">
                <a:blip r:embed="rId3"/>
                <a:stretch>
                  <a:fillRect l="-1371" t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33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1: Introduction to MCMC</a:t>
            </a:r>
          </a:p>
          <a:p>
            <a:r>
              <a:rPr lang="en-US" altLang="zh-CN" dirty="0" smtClean="0"/>
              <a:t>Chapter 5: MCMC using Hamiltonian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5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Elementary Theory of MCMC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640960" cy="56166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The Gibbs Update</a:t>
                </a:r>
              </a:p>
              <a:p>
                <a:pPr lvl="1"/>
                <a:r>
                  <a:rPr lang="en-US" altLang="zh-CN" dirty="0" smtClean="0"/>
                  <a:t>The proposal is from a conditional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is a part of the components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. </a:t>
                </a:r>
              </a:p>
              <a:p>
                <a:pPr lvl="1"/>
                <a:r>
                  <a:rPr lang="en-US" altLang="zh-CN" dirty="0" smtClean="0"/>
                  <a:t>Commonly,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with one component omitted: “full conditionals”.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with several components omitted: “block Gibbs” or “generalized Gibbs”</a:t>
                </a:r>
              </a:p>
              <a:p>
                <a:pPr lvl="1"/>
                <a:r>
                  <a:rPr lang="en-US" altLang="zh-CN" dirty="0"/>
                  <a:t>Idempotent: </a:t>
                </a:r>
                <a:r>
                  <a:rPr lang="en-US" altLang="zh-CN" dirty="0" smtClean="0"/>
                  <a:t>the property that the </a:t>
                </a:r>
                <a:r>
                  <a:rPr lang="en-US" altLang="zh-CN" dirty="0"/>
                  <a:t>effect of multiple updates is the same as </a:t>
                </a:r>
                <a:r>
                  <a:rPr lang="en-US" altLang="zh-CN" dirty="0" smtClean="0"/>
                  <a:t>that of one. (The update keeps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unchanged.)</a:t>
                </a:r>
              </a:p>
              <a:p>
                <a:pPr lvl="1"/>
                <a:r>
                  <a:rPr lang="en-US" altLang="zh-CN" dirty="0" smtClean="0"/>
                  <a:t>No rejection: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.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dirty="0" smtClean="0"/>
                  <a:t> unchanged,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640960" cy="5616624"/>
              </a:xfrm>
              <a:blipFill rotWithShape="1">
                <a:blip r:embed="rId2"/>
                <a:stretch>
                  <a:fillRect l="-1410" t="-2172" r="-3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10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4603" y="1052736"/>
                <a:ext cx="8856984" cy="56166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Four ideas for improvement</a:t>
                </a:r>
              </a:p>
              <a:p>
                <a:pPr lvl="1"/>
                <a:r>
                  <a:rPr lang="en-US" altLang="zh-CN" dirty="0"/>
                  <a:t>State-dependent mixing of updates</a:t>
                </a:r>
              </a:p>
              <a:p>
                <a:pPr lvl="1"/>
                <a:r>
                  <a:rPr lang="en-US" altLang="zh-CN" dirty="0"/>
                  <a:t>Measure-theoretic </a:t>
                </a:r>
                <a:r>
                  <a:rPr lang="en-US" altLang="zh-CN" dirty="0" smtClean="0"/>
                  <a:t>Metropolis-Hastings </a:t>
                </a:r>
                <a:r>
                  <a:rPr lang="en-US" altLang="zh-CN" dirty="0"/>
                  <a:t>using Radon–Nikodym derivatives</a:t>
                </a:r>
              </a:p>
              <a:p>
                <a:pPr lvl="1"/>
                <a:r>
                  <a:rPr lang="en-US" altLang="zh-CN" dirty="0"/>
                  <a:t>Per-update augmentation of the state space</a:t>
                </a:r>
              </a:p>
              <a:p>
                <a:pPr lvl="1"/>
                <a:r>
                  <a:rPr lang="en-US" altLang="zh-CN" dirty="0" smtClean="0"/>
                  <a:t>Metropolis-Hastings </a:t>
                </a:r>
                <a:r>
                  <a:rPr lang="en-US" altLang="zh-CN" dirty="0"/>
                  <a:t>with </a:t>
                </a:r>
                <a:r>
                  <a:rPr lang="en-US" altLang="zh-CN" dirty="0" smtClean="0"/>
                  <a:t>Jacobians</a:t>
                </a:r>
              </a:p>
              <a:p>
                <a:r>
                  <a:rPr lang="en-US" altLang="zh-CN" dirty="0" smtClean="0"/>
                  <a:t>Kernel</a:t>
                </a:r>
              </a:p>
              <a:p>
                <a:pPr lvl="1"/>
                <a:r>
                  <a:rPr lang="en-US" altLang="zh-CN" dirty="0" smtClean="0"/>
                  <a:t>A generalization of regular conditional probability: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,⋅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 </a:t>
                </a:r>
                <a:r>
                  <a:rPr lang="en-US" altLang="zh-CN" dirty="0" err="1" smtClean="0"/>
                  <a:t>countably</a:t>
                </a:r>
                <a:r>
                  <a:rPr lang="en-US" altLang="zh-CN" dirty="0" smtClean="0"/>
                  <a:t>-additive real signed measure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⋅,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⊂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 measurable real-valued function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Nonnegative: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≥0,∀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Sub-Markov: nonnegative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≤1,∀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Markov: sub-Markov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=1, ∀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603" y="1052736"/>
                <a:ext cx="8856984" cy="5616624"/>
              </a:xfrm>
              <a:blipFill rotWithShape="1">
                <a:blip r:embed="rId2"/>
                <a:stretch>
                  <a:fillRect l="-1376" t="-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416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78" y="4796364"/>
            <a:ext cx="4087063" cy="823749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30094"/>
            <a:ext cx="6778540" cy="89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568952" cy="5544616"/>
              </a:xfrm>
            </p:spPr>
            <p:txBody>
              <a:bodyPr/>
              <a:lstStyle/>
              <a:p>
                <a:r>
                  <a:rPr lang="en-US" altLang="zh-CN" dirty="0" smtClean="0"/>
                  <a:t>Kernel</a:t>
                </a:r>
              </a:p>
              <a:p>
                <a:pPr lvl="1"/>
                <a:r>
                  <a:rPr lang="en-US" altLang="zh-CN" dirty="0" smtClean="0"/>
                  <a:t>A Markov kernel is a regular conditional probability: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Reversibility w.r.t. a signed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 smtClean="0"/>
                  <a:t>: for all measurable functions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s.t.</a:t>
                </a:r>
                <a:r>
                  <a:rPr lang="en-US" altLang="zh-CN" dirty="0" smtClean="0"/>
                  <a:t> expectation exist,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smtClean="0"/>
                  <a:t>Preserve a probability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 smtClean="0"/>
                  <a:t>: for all bounded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altLang="zh-CN" b="0" dirty="0" smtClean="0"/>
                  <a:t>,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568952" cy="5544616"/>
              </a:xfrm>
              <a:blipFill rotWithShape="1">
                <a:blip r:embed="rId4"/>
                <a:stretch>
                  <a:fillRect l="-1565" t="-1430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99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4176376"/>
            <a:ext cx="3049559" cy="1052824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98" y="2924944"/>
            <a:ext cx="3303604" cy="8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9834" y="1268760"/>
                <a:ext cx="8229600" cy="5328592"/>
              </a:xfrm>
            </p:spPr>
            <p:txBody>
              <a:bodyPr/>
              <a:lstStyle/>
              <a:p>
                <a:r>
                  <a:rPr lang="en-US" altLang="zh-CN" dirty="0" smtClean="0"/>
                  <a:t>State-Dependent Mixing</a:t>
                </a:r>
              </a:p>
              <a:p>
                <a:pPr lvl="1"/>
                <a:r>
                  <a:rPr lang="en-US" altLang="zh-CN" dirty="0" smtClean="0"/>
                  <a:t>A </a:t>
                </a:r>
                <a:r>
                  <a:rPr lang="en-US" altLang="zh-CN" dirty="0"/>
                  <a:t>family of updates represented by Markov </a:t>
                </a:r>
                <a:r>
                  <a:rPr lang="en-US" altLang="zh-CN" dirty="0" smtClean="0"/>
                  <a:t>kernels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Choose </a:t>
                </a:r>
                <a:r>
                  <a:rPr lang="en-US" altLang="zh-CN" dirty="0" smtClean="0"/>
                  <a:t>one at </a:t>
                </a:r>
                <a:r>
                  <a:rPr lang="en-US" altLang="zh-CN" dirty="0"/>
                  <a:t>random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: 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 identity kernel is usually among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834" y="1268760"/>
                <a:ext cx="8229600" cy="5328592"/>
              </a:xfrm>
              <a:blipFill rotWithShape="0">
                <a:blip r:embed="rId4"/>
                <a:stretch>
                  <a:fillRect l="-1704" t="-1487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89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0364" y="1331640"/>
                <a:ext cx="8363272" cy="49776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Radon-</a:t>
                </a:r>
                <a:r>
                  <a:rPr lang="en-US" altLang="zh-CN" dirty="0" err="1"/>
                  <a:t>Nikodym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Derivatives</a:t>
                </a:r>
              </a:p>
              <a:p>
                <a:pPr lvl="1"/>
                <a:r>
                  <a:rPr lang="en-US" altLang="zh-CN" dirty="0" smtClean="0"/>
                  <a:t>Definitions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 finite signed measure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 sigma-finite positive measure. Define: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dominated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absolutely continuous w.r.t.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if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is concentrated on 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 if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are mutually singular if they are concentrated on disjoint sets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1331640"/>
                <a:ext cx="8363272" cy="4977680"/>
              </a:xfrm>
              <a:blipFill rotWithShape="0">
                <a:blip r:embed="rId2"/>
                <a:stretch>
                  <a:fillRect l="-1676" t="-1591" r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5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640960" cy="56886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Radon-</a:t>
                </a:r>
                <a:r>
                  <a:rPr lang="en-US" altLang="zh-CN" dirty="0" err="1"/>
                  <a:t>Nikodym</a:t>
                </a:r>
                <a:r>
                  <a:rPr lang="en-US" altLang="zh-CN" dirty="0"/>
                  <a:t> Derivatives</a:t>
                </a:r>
              </a:p>
              <a:p>
                <a:pPr lvl="1"/>
                <a:r>
                  <a:rPr lang="en-US" altLang="zh-CN" dirty="0"/>
                  <a:t>Lebesgue-Radon-</a:t>
                </a:r>
                <a:r>
                  <a:rPr lang="en-US" altLang="zh-CN" dirty="0" err="1"/>
                  <a:t>Nikodym</a:t>
                </a:r>
                <a:r>
                  <a:rPr lang="en-US" altLang="zh-CN" dirty="0"/>
                  <a:t> theorem</a:t>
                </a:r>
              </a:p>
              <a:p>
                <a:pPr lvl="2"/>
                <a:r>
                  <a:rPr lang="en-US" altLang="zh-CN" dirty="0"/>
                  <a:t>There exist unique finite signed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are mutually singular,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is dominated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(Lebesgue decomposition)</a:t>
                </a:r>
              </a:p>
              <a:p>
                <a:pPr lvl="2"/>
                <a:r>
                  <a:rPr lang="en-US" altLang="zh-CN" dirty="0"/>
                  <a:t>There exists a real-valued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, which is unique up to redefinition on a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measure zero, </a:t>
                </a:r>
                <a:r>
                  <a:rPr lang="en-US" altLang="zh-CN" dirty="0" err="1"/>
                  <a:t>s.t.</a:t>
                </a:r>
                <a:endParaRPr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defined as the density or Radon-</a:t>
                </a:r>
                <a:r>
                  <a:rPr lang="en-US" altLang="zh-CN" dirty="0" err="1" smtClean="0"/>
                  <a:t>Nikodym</a:t>
                </a:r>
                <a:r>
                  <a:rPr lang="en-US" altLang="zh-CN" dirty="0" smtClean="0"/>
                  <a:t> derivative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w.r.t.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denote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640960" cy="5688632"/>
              </a:xfrm>
              <a:blipFill rotWithShape="0">
                <a:blip r:embed="rId2"/>
                <a:stretch>
                  <a:fillRect l="-1622" t="-1393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55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820472" cy="56886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Radon-</a:t>
                </a:r>
                <a:r>
                  <a:rPr lang="en-US" altLang="zh-CN" dirty="0" err="1"/>
                  <a:t>Nikodym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Derivatives</a:t>
                </a:r>
              </a:p>
              <a:p>
                <a:pPr lvl="1"/>
                <a:r>
                  <a:rPr lang="en-US" altLang="zh-CN" dirty="0"/>
                  <a:t>n Lebesgue </a:t>
                </a:r>
                <a:r>
                  <a:rPr lang="en-US" altLang="zh-CN" dirty="0" smtClean="0"/>
                  <a:t>measure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is dominated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is p.d.f</a:t>
                </a:r>
                <a:r>
                  <a:rPr lang="en-US" altLang="zh-CN" dirty="0"/>
                  <a:t>.;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counting </a:t>
                </a:r>
                <a:r>
                  <a:rPr lang="en-US" altLang="zh-CN" dirty="0" smtClean="0"/>
                  <a:t>measure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is dominated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 err="1" smtClean="0"/>
                  <a:t>p.m.f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Calculate using ratios: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≠0}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be an arbitrary measurable real-valued function, define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is concentrated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.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,then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are mutually singular,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is dominated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𝑓𝑑𝑛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𝑓𝑑𝑛</m:t>
                    </m:r>
                  </m:oMath>
                </a14:m>
                <a:r>
                  <a:rPr lang="en-US" altLang="zh-CN" dirty="0" smtClean="0"/>
                  <a:t>, so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i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820472" cy="5688632"/>
              </a:xfrm>
              <a:blipFill rotWithShape="0">
                <a:blip r:embed="rId2"/>
                <a:stretch>
                  <a:fillRect l="-1175" t="-2251" b="-8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5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56992"/>
            <a:ext cx="3600400" cy="1102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2350" y="901536"/>
                <a:ext cx="8754145" cy="59564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Measure-theoretic Metropolis-Hastings using Radon–</a:t>
                </a:r>
                <a:r>
                  <a:rPr lang="en-US" altLang="zh-CN" dirty="0" err="1"/>
                  <a:t>Nikodym</a:t>
                </a:r>
                <a:r>
                  <a:rPr lang="en-US" altLang="zh-CN" dirty="0"/>
                  <a:t> derivatives</a:t>
                </a:r>
              </a:p>
              <a:p>
                <a:pPr lvl="1"/>
                <a:r>
                  <a:rPr lang="en-US" altLang="zh-CN" dirty="0" smtClean="0"/>
                  <a:t>MHG elementary update</a:t>
                </a:r>
              </a:p>
              <a:p>
                <a:pPr lvl="2"/>
                <a:r>
                  <a:rPr lang="en-US" altLang="zh-CN" dirty="0" smtClean="0"/>
                  <a:t>Kernels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altLang="zh-CN" dirty="0" smtClean="0"/>
                  <a:t>,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; the invariant measure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Define measures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rev</m:t>
                        </m:r>
                      </m:sub>
                    </m:sSub>
                  </m:oMath>
                </a14:m>
                <a:r>
                  <a:rPr lang="en-US" altLang="zh-CN" dirty="0" smtClean="0"/>
                  <a:t>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(Cartesian product):</a:t>
                </a:r>
              </a:p>
              <a:p>
                <a:pPr lvl="2"/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pPr lvl="2"/>
                <a:r>
                  <a:rPr lang="en-US" altLang="zh-CN" dirty="0" smtClean="0"/>
                  <a:t>Define the Green ratio: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rev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den>
                    </m:f>
                  </m:oMath>
                </a14:m>
                <a:r>
                  <a:rPr lang="en-US" altLang="zh-CN" dirty="0" smtClean="0"/>
                  <a:t>, accept the proposal with probability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Green’s method to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rev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≠0}</m:t>
                    </m:r>
                  </m:oMath>
                </a14:m>
                <a:r>
                  <a:rPr lang="en-US" altLang="zh-CN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350" y="901536"/>
                <a:ext cx="8754145" cy="5956463"/>
              </a:xfrm>
              <a:blipFill rotWithShape="0">
                <a:blip r:embed="rId3"/>
                <a:stretch>
                  <a:fillRect l="-1602" t="-2149" r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55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The MHG Theorem</a:t>
                </a:r>
              </a:p>
              <a:p>
                <a:pPr lvl="1"/>
                <a:r>
                  <a:rPr lang="en-US" altLang="zh-CN" dirty="0" smtClean="0"/>
                  <a:t>The elementary update above preserves the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 smtClean="0"/>
                  <a:t> (It is reversible)</a:t>
                </a:r>
              </a:p>
              <a:p>
                <a:pPr lvl="1"/>
                <a:r>
                  <a:rPr lang="en-US" altLang="zh-CN" dirty="0" smtClean="0"/>
                  <a:t>Define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(the prob. of rejection), then the kernel describing MHG elementary update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, the kernel we need to verify reversibility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/>
                  <a:t>,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</m:oMath>
                </a14:m>
                <a:r>
                  <a:rPr lang="en-US" altLang="zh-CN" dirty="0" smtClean="0"/>
                  <a:t> is unchanged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 smtClean="0"/>
                  <a:t> swapped. 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55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5" y="1628800"/>
            <a:ext cx="8354680" cy="404605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9766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The MGH Theorem</a:t>
            </a:r>
          </a:p>
          <a:p>
            <a:pPr marL="457200" lvl="1" indent="0">
              <a:buNone/>
            </a:pPr>
            <a:r>
              <a:rPr lang="en-US" altLang="zh-CN" dirty="0" smtClean="0"/>
              <a:t>We have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so we just need to show that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5851992"/>
            <a:ext cx="4991391" cy="4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Introduction to Markov Chain Monte Carlo</a:t>
            </a:r>
            <a:br>
              <a:rPr lang="en-US" altLang="zh-CN" dirty="0" smtClean="0"/>
            </a:br>
            <a:r>
              <a:rPr lang="en-US" altLang="zh-CN" sz="3600" dirty="0" smtClean="0"/>
              <a:t>Charles J. Geyer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37323"/>
          </a:xfrm>
        </p:spPr>
        <p:txBody>
          <a:bodyPr/>
          <a:lstStyle/>
          <a:p>
            <a:r>
              <a:rPr lang="en-US" altLang="zh-CN" dirty="0" smtClean="0"/>
              <a:t>History</a:t>
            </a:r>
          </a:p>
          <a:p>
            <a:r>
              <a:rPr lang="en-US" altLang="zh-CN" dirty="0" smtClean="0"/>
              <a:t>Markov Chains</a:t>
            </a:r>
          </a:p>
          <a:p>
            <a:r>
              <a:rPr lang="en-US" altLang="zh-CN" dirty="0" smtClean="0"/>
              <a:t>Intuitions of MCMC</a:t>
            </a:r>
          </a:p>
          <a:p>
            <a:r>
              <a:rPr lang="en-US" altLang="zh-CN" dirty="0"/>
              <a:t>Elementary Theory of </a:t>
            </a:r>
            <a:r>
              <a:rPr lang="en-US" altLang="zh-CN" dirty="0" smtClean="0"/>
              <a:t>MCMC</a:t>
            </a:r>
          </a:p>
          <a:p>
            <a:r>
              <a:rPr lang="en-US" altLang="zh-CN" dirty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5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1640"/>
                <a:ext cx="8229600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The MHG Theorem</a:t>
                </a:r>
              </a:p>
              <a:p>
                <a:pPr lvl="1"/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Note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(1/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),1)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⁡ 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),1)=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So the theorem holds.</a:t>
                </a:r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1640"/>
                <a:ext cx="8229600" cy="4525963"/>
              </a:xfrm>
              <a:blipFill rotWithShape="0"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6187693" cy="5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Metropolis-Hastings-Green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8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25658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Metropolis, N., </a:t>
            </a:r>
            <a:r>
              <a:rPr lang="en-US" altLang="zh-CN" dirty="0" err="1"/>
              <a:t>Rosenbluth</a:t>
            </a:r>
            <a:r>
              <a:rPr lang="en-US" altLang="zh-CN" dirty="0"/>
              <a:t>, A. W., </a:t>
            </a:r>
            <a:r>
              <a:rPr lang="en-US" altLang="zh-CN" dirty="0" err="1"/>
              <a:t>Rosenbluth</a:t>
            </a:r>
            <a:r>
              <a:rPr lang="en-US" altLang="zh-CN" dirty="0"/>
              <a:t>, M. N., Teller, A. H., and Teller, E. 1953. Equation </a:t>
            </a:r>
            <a:r>
              <a:rPr lang="en-US" altLang="zh-CN" dirty="0" smtClean="0"/>
              <a:t>of state </a:t>
            </a:r>
            <a:r>
              <a:rPr lang="en-US" altLang="zh-CN" dirty="0"/>
              <a:t>calculations by fast computing machines. </a:t>
            </a:r>
            <a:r>
              <a:rPr lang="en-US" altLang="zh-CN" i="1" dirty="0"/>
              <a:t>Journal of Chemical Physics</a:t>
            </a:r>
            <a:r>
              <a:rPr lang="en-US" altLang="zh-CN" dirty="0"/>
              <a:t>, 21:1087–1092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Hastings, W. K. 1970. Monte Carlo sampling methods using Markov chains and their </a:t>
            </a:r>
            <a:r>
              <a:rPr lang="en-US" altLang="zh-CN" dirty="0" smtClean="0"/>
              <a:t>applications. </a:t>
            </a:r>
            <a:r>
              <a:rPr lang="en-US" altLang="zh-CN" i="1" dirty="0" err="1" smtClean="0"/>
              <a:t>Biometrika</a:t>
            </a:r>
            <a:r>
              <a:rPr lang="en-US" altLang="zh-CN" dirty="0"/>
              <a:t>, 57:97–109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Geman</a:t>
            </a:r>
            <a:r>
              <a:rPr lang="en-US" altLang="zh-CN" dirty="0"/>
              <a:t>, S. and </a:t>
            </a:r>
            <a:r>
              <a:rPr lang="en-US" altLang="zh-CN" dirty="0" err="1"/>
              <a:t>Geman</a:t>
            </a:r>
            <a:r>
              <a:rPr lang="en-US" altLang="zh-CN" dirty="0"/>
              <a:t>, D. 1984. Stochastic relaxation, Gibbs distribution, and the Bayesian </a:t>
            </a:r>
            <a:r>
              <a:rPr lang="en-US" altLang="zh-CN" dirty="0" smtClean="0"/>
              <a:t>restoration of </a:t>
            </a:r>
            <a:r>
              <a:rPr lang="en-US" altLang="zh-CN" dirty="0"/>
              <a:t>images. </a:t>
            </a:r>
            <a:r>
              <a:rPr lang="en-US" altLang="zh-CN" i="1" dirty="0"/>
              <a:t>IEEE Transactions on Pattern Analysis and Machine Intelligence</a:t>
            </a:r>
            <a:r>
              <a:rPr lang="en-US" altLang="zh-CN" dirty="0"/>
              <a:t>, 6:721–741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Green, P. J. 1995. Reversible jump Markov chain Monte Carlo computation and Bayesian </a:t>
            </a:r>
            <a:r>
              <a:rPr lang="en-US" altLang="zh-CN" dirty="0" smtClean="0"/>
              <a:t>model determination</a:t>
            </a:r>
            <a:r>
              <a:rPr lang="en-US" altLang="zh-CN" dirty="0"/>
              <a:t>. </a:t>
            </a:r>
            <a:r>
              <a:rPr lang="en-US" altLang="zh-CN" i="1" dirty="0" err="1"/>
              <a:t>Biometrika</a:t>
            </a:r>
            <a:r>
              <a:rPr lang="en-US" altLang="zh-CN" dirty="0"/>
              <a:t>, 82:711–732.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6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MCMC using Hamiltonian dynamics</a:t>
            </a:r>
            <a:br>
              <a:rPr lang="en-US" altLang="zh-CN" dirty="0" smtClean="0"/>
            </a:br>
            <a:r>
              <a:rPr lang="en-US" altLang="zh-CN" sz="3600" dirty="0" smtClean="0"/>
              <a:t>Radford M. Neal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2204864"/>
            <a:ext cx="8229600" cy="4209331"/>
          </a:xfrm>
        </p:spPr>
        <p:txBody>
          <a:bodyPr/>
          <a:lstStyle/>
          <a:p>
            <a:r>
              <a:rPr lang="en-US" altLang="zh-CN" dirty="0" smtClean="0"/>
              <a:t>History</a:t>
            </a:r>
          </a:p>
          <a:p>
            <a:r>
              <a:rPr lang="en-US" altLang="zh-CN" dirty="0"/>
              <a:t>Hamiltonian </a:t>
            </a:r>
            <a:r>
              <a:rPr lang="en-US" altLang="zh-CN" dirty="0" smtClean="0"/>
              <a:t>Dynamics</a:t>
            </a:r>
          </a:p>
          <a:p>
            <a:r>
              <a:rPr lang="en-US" altLang="zh-CN" dirty="0"/>
              <a:t>MCMC from Hamiltonian </a:t>
            </a:r>
            <a:r>
              <a:rPr lang="en-US" altLang="zh-CN" dirty="0" smtClean="0"/>
              <a:t>dynamics</a:t>
            </a:r>
          </a:p>
          <a:p>
            <a:r>
              <a:rPr lang="en-US" altLang="zh-CN" dirty="0" smtClean="0"/>
              <a:t>HMC in practice and theory</a:t>
            </a:r>
          </a:p>
          <a:p>
            <a:r>
              <a:rPr lang="en-US" altLang="zh-CN" dirty="0"/>
              <a:t>Extensions of and Variations on HMC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9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MCMC using Hamiltonian Dynamics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5256584"/>
          </a:xfrm>
        </p:spPr>
        <p:txBody>
          <a:bodyPr/>
          <a:lstStyle/>
          <a:p>
            <a:r>
              <a:rPr lang="en-US" altLang="zh-CN" dirty="0" smtClean="0"/>
              <a:t>History</a:t>
            </a:r>
          </a:p>
          <a:p>
            <a:pPr lvl="1"/>
            <a:r>
              <a:rPr lang="en-US" altLang="zh-CN" dirty="0" smtClean="0"/>
              <a:t>(Metropolis, et al., 1953) used MCMC to simulate the distribution of molecules. Deterministic approaches using Hamiltonian dynamics doing the same thing was introduced (Alder &amp;Wainwright, 1959).</a:t>
            </a:r>
          </a:p>
          <a:p>
            <a:pPr lvl="1"/>
            <a:r>
              <a:rPr lang="en-US" altLang="zh-CN" dirty="0" smtClean="0"/>
              <a:t>(Duane, et al., 1987) united the two approaches (hybrid Monte Carlo) . (Neal, 1996a) applied HMC (Hamiltonian Monte Carlo) to neural network models.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Hamiltonian’s Equation</a:t>
                </a:r>
              </a:p>
              <a:p>
                <a:pPr lvl="1"/>
                <a:r>
                  <a:rPr lang="en-US" altLang="zh-CN" dirty="0" smtClean="0"/>
                  <a:t>A dynamic system with degree of freedom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 be described by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dirty="0" smtClean="0"/>
                  <a:t>-dim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(generalized coordinate) and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dirty="0" smtClean="0"/>
                  <a:t>-dim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(generalized momentum,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altLang="zh-CN" dirty="0" smtClean="0"/>
                  <a:t> in physics),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𝑧</m:t>
                    </m:r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𝑞</m:t>
                    </m:r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</a:rPr>
                      <m:t>𝑝</m:t>
                    </m:r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called the canonical coordinates.</a:t>
                </a:r>
              </a:p>
              <a:p>
                <a:pPr lvl="1"/>
                <a:r>
                  <a:rPr lang="en-US" altLang="zh-CN" dirty="0" smtClean="0"/>
                  <a:t>The dynamic system is dominated by its Hamiltonian: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ℒ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.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altLang="zh-CN" dirty="0" smtClean="0"/>
                  <a:t> does not change with time,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in which case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energy of the system.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472608"/>
              </a:xfrm>
              <a:blipFill rotWithShape="0">
                <a:blip r:embed="rId2"/>
                <a:stretch>
                  <a:fillRect l="-1679" t="-1448" r="-2409" b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7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8568952" cy="51125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Hamiltonian’s Equations</a:t>
                </a:r>
              </a:p>
              <a:p>
                <a:pPr lvl="1"/>
                <a:r>
                  <a:rPr lang="en-US" altLang="zh-CN" dirty="0" smtClean="0"/>
                  <a:t>The system evolves following: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Alternative expression: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𝑑𝑧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𝐽</m:t>
                    </m:r>
                    <m:r>
                      <a:rPr lang="en-US" altLang="zh-CN" b="0" i="0" smtClean="0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, 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For HMC,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8568952" cy="5112568"/>
              </a:xfrm>
              <a:blipFill rotWithShape="0">
                <a:blip r:embed="rId2"/>
                <a:stretch>
                  <a:fillRect l="-1209" t="-2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049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Properties of Hamiltonian Dynamics</a:t>
                </a:r>
              </a:p>
              <a:p>
                <a:pPr lvl="1"/>
                <a:r>
                  <a:rPr lang="en-US" altLang="zh-CN" dirty="0" smtClean="0"/>
                  <a:t>Reversibility</a:t>
                </a:r>
              </a:p>
              <a:p>
                <a:pPr lvl="2"/>
                <a:r>
                  <a:rPr lang="en-US" altLang="zh-CN" dirty="0" smtClean="0"/>
                  <a:t>The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determined by Hamiltonian’s equation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one to one. The inverse mapping is derived from the equations by just negate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the equations.</a:t>
                </a:r>
              </a:p>
              <a:p>
                <a:pPr lvl="1"/>
                <a:r>
                  <a:rPr lang="en-US" altLang="zh-CN" dirty="0" smtClean="0"/>
                  <a:t>Conservation of the Hamiltonian</a:t>
                </a:r>
              </a:p>
              <a:p>
                <a:pPr lvl="2"/>
                <a:r>
                  <a:rPr lang="en-US" altLang="zh-CN" dirty="0" smtClean="0"/>
                  <a:t>The system evolves with its Hamiltonian unchanged:</a:t>
                </a:r>
              </a:p>
              <a:p>
                <a:pPr lvl="2"/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3" y="5229200"/>
            <a:ext cx="6672973" cy="10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976844"/>
            <a:ext cx="7632848" cy="6844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363272" cy="51845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Properties of Hamiltonian Dynamics</a:t>
                </a:r>
              </a:p>
              <a:p>
                <a:pPr lvl="1"/>
                <a:r>
                  <a:rPr lang="en-US" altLang="zh-CN" dirty="0" smtClean="0"/>
                  <a:t>Volume Preservation (</a:t>
                </a:r>
                <a:r>
                  <a:rPr lang="en-US" altLang="zh-CN" dirty="0" err="1" smtClean="0"/>
                  <a:t>Liouville’s</a:t>
                </a:r>
                <a:r>
                  <a:rPr lang="en-US" altLang="zh-CN" dirty="0" smtClean="0"/>
                  <a:t> theorem): the volume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 of a region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in the phase space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space) is preserved under 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b="0" dirty="0" smtClean="0"/>
                  <a:t>Proof: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/>
                  <a:t>=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363272" cy="5184576"/>
              </a:xfrm>
              <a:blipFill rotWithShape="0">
                <a:blip r:embed="rId3"/>
                <a:stretch>
                  <a:fillRect l="-1676" t="-1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7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07" y="5347484"/>
            <a:ext cx="3844645" cy="67380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7031"/>
            <a:ext cx="4104456" cy="14478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Properties of Hamiltonian </a:t>
                </a:r>
                <a:r>
                  <a:rPr lang="en-US" altLang="zh-CN" dirty="0" smtClean="0"/>
                  <a:t>Dynamics</a:t>
                </a:r>
              </a:p>
              <a:p>
                <a:pPr lvl="1"/>
                <a:r>
                  <a:rPr lang="en-US" altLang="zh-CN" dirty="0"/>
                  <a:t>Volume Preservation (</a:t>
                </a:r>
                <a:r>
                  <a:rPr lang="en-US" altLang="zh-CN" dirty="0" err="1"/>
                  <a:t>Liouville’s</a:t>
                </a:r>
                <a:r>
                  <a:rPr lang="en-US" altLang="zh-CN" dirty="0"/>
                  <a:t> theorem</a:t>
                </a:r>
                <a:r>
                  <a:rPr lang="en-US" altLang="zh-CN" dirty="0" smtClean="0"/>
                  <a:t>)</a:t>
                </a:r>
              </a:p>
              <a:p>
                <a:pPr lvl="2"/>
                <a:r>
                  <a:rPr lang="en-US" altLang="zh-CN" dirty="0"/>
                  <a:t>Alternative proof: compute the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zh-CN" dirty="0"/>
                  <a:t> of the infinitesimal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zh-CN" i="1" dirty="0"/>
                  <a:t>,</a:t>
                </a:r>
                <a:r>
                  <a:rPr lang="en-US" altLang="zh-CN" dirty="0"/>
                  <a:t> so </a:t>
                </a:r>
              </a:p>
              <a:p>
                <a:pPr lvl="2"/>
                <a:endParaRPr lang="en-US" altLang="zh-CN" i="1" dirty="0"/>
              </a:p>
              <a:p>
                <a:pPr marL="914400" lvl="2" indent="0">
                  <a:buNone/>
                </a:pPr>
                <a:r>
                  <a:rPr lang="en-US" altLang="zh-CN" dirty="0" smtClean="0"/>
                  <a:t>                                                         =1, so it keeps the infinitesimal volume unchanged.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4"/>
                <a:stretch>
                  <a:fillRect l="-1704" t="-1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MCMC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7312193" cy="49685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Brief history</a:t>
            </a:r>
          </a:p>
          <a:p>
            <a:pPr lvl="1"/>
            <a:r>
              <a:rPr lang="en-US" altLang="zh-CN" dirty="0" smtClean="0"/>
              <a:t>The invention of computer stimulates simulation methods.</a:t>
            </a:r>
          </a:p>
          <a:p>
            <a:pPr lvl="1"/>
            <a:r>
              <a:rPr lang="en-US" altLang="zh-CN" dirty="0" smtClean="0"/>
              <a:t>Metropolis et al.(1953) simulated a liquid in equilibrium with its gas phase by a Markov chain.</a:t>
            </a:r>
          </a:p>
          <a:p>
            <a:pPr lvl="1"/>
            <a:r>
              <a:rPr lang="en-US" altLang="zh-CN" dirty="0" smtClean="0"/>
              <a:t>Hastings (1970) generalized the Metropolis algorithm, and simulations following his scheme are said to use the Metropolis-Hastings algorithm.</a:t>
            </a:r>
          </a:p>
          <a:p>
            <a:pPr lvl="1"/>
            <a:r>
              <a:rPr lang="en-US" altLang="zh-CN" dirty="0" smtClean="0"/>
              <a:t>A special case of the Metropolis-Hastings algorithm was introduced by </a:t>
            </a:r>
            <a:r>
              <a:rPr lang="en-US" altLang="zh-CN" dirty="0" err="1" smtClean="0"/>
              <a:t>Geman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Geman</a:t>
            </a:r>
            <a:r>
              <a:rPr lang="en-US" altLang="zh-CN" dirty="0" smtClean="0"/>
              <a:t> (1984). Simulations following their scheme are said to use the Gibbs sampler. </a:t>
            </a:r>
          </a:p>
          <a:p>
            <a:pPr lvl="1"/>
            <a:r>
              <a:rPr lang="en-US" altLang="zh-CN" dirty="0" smtClean="0"/>
              <a:t>Green (1995) generalized the Metropolis–Hastings algorithm: Metropolis–Hastings–Green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6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56584"/>
              </a:xfrm>
            </p:spPr>
            <p:txBody>
              <a:bodyPr/>
              <a:lstStyle/>
              <a:p>
                <a:r>
                  <a:rPr lang="en-US" altLang="zh-CN" dirty="0" smtClean="0"/>
                  <a:t>Properties of Hamiltonian Dynamics</a:t>
                </a:r>
              </a:p>
              <a:p>
                <a:pPr lvl="1"/>
                <a:r>
                  <a:rPr lang="en-US" altLang="zh-CN" dirty="0"/>
                  <a:t>Volume Preservation (</a:t>
                </a:r>
                <a:r>
                  <a:rPr lang="en-US" altLang="zh-CN" dirty="0" err="1"/>
                  <a:t>Liouville’s</a:t>
                </a:r>
                <a:r>
                  <a:rPr lang="en-US" altLang="zh-CN" dirty="0"/>
                  <a:t> theorem)</a:t>
                </a:r>
              </a:p>
              <a:p>
                <a:pPr lvl="2"/>
                <a:r>
                  <a:rPr lang="en-US" altLang="zh-CN" dirty="0" smtClean="0"/>
                  <a:t>More general conclusion: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evolves under the Hamiltonian dynamics,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 distribution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𝜕𝜌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Proof: we note the fact that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nary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altLang="zh-CN" dirty="0" smtClean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∮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𝜕𝜌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𝜕𝜌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𝜕𝜌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56584"/>
              </a:xfrm>
              <a:blipFill rotWithShape="0">
                <a:blip r:embed="rId2"/>
                <a:stretch>
                  <a:fillRect l="-1704" t="-1506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14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653136"/>
            <a:ext cx="4968544" cy="4320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Properties of Hamiltonian Dynamics</a:t>
                </a:r>
              </a:p>
              <a:p>
                <a:pPr lvl="1"/>
                <a:r>
                  <a:rPr lang="en-US" altLang="zh-CN" dirty="0" smtClean="0"/>
                  <a:t>Symplecticness(</a:t>
                </a:r>
                <a:r>
                  <a:rPr lang="zh-CN" altLang="en-US" dirty="0" smtClean="0"/>
                  <a:t>辛性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𝑑𝑧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𝐽</m:t>
                    </m:r>
                    <m:r>
                      <a:rPr lang="en-US" altLang="zh-CN">
                        <a:latin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𝐽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Jacobian of 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. Symplecticness implies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 smtClean="0"/>
                  <a:t>Symplecticness implies volume conservation:</a:t>
                </a:r>
              </a:p>
              <a:p>
                <a:pPr lvl="2"/>
                <a:endParaRPr lang="en-US" altLang="zh-CN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40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31694"/>
            <a:ext cx="5400600" cy="1257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altLang="zh-CN" dirty="0" smtClean="0"/>
              <a:t>Discretized methods for computing Hamiltonian evolution</a:t>
            </a:r>
          </a:p>
          <a:p>
            <a:pPr lvl="1"/>
            <a:r>
              <a:rPr lang="en-US" altLang="zh-CN" dirty="0" smtClean="0"/>
              <a:t>Euler’s method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annot preserve volume</a:t>
            </a:r>
          </a:p>
          <a:p>
            <a:pPr lvl="1"/>
            <a:r>
              <a:rPr lang="en-US" altLang="zh-CN" dirty="0" smtClean="0"/>
              <a:t>Modified Euler’s method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Volume conversation is guaranteed. (“Shear” transformation)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81128"/>
            <a:ext cx="3240360" cy="12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40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1" y="2494298"/>
            <a:ext cx="4867129" cy="20148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/>
          <a:lstStyle/>
          <a:p>
            <a:r>
              <a:rPr lang="en-US" altLang="zh-CN" dirty="0"/>
              <a:t>Discretized methods for computing Hamiltonian evolution</a:t>
            </a:r>
          </a:p>
          <a:p>
            <a:pPr lvl="1"/>
            <a:r>
              <a:rPr lang="en-US" altLang="zh-CN" dirty="0" smtClean="0"/>
              <a:t>The leapfrog method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Preserves volume (each is a “shear” transformation)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440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1"/>
            <a:ext cx="4968552" cy="5281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Hamiltonian Dynamics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718" y="692696"/>
            <a:ext cx="8434762" cy="5472608"/>
          </a:xfrm>
        </p:spPr>
        <p:txBody>
          <a:bodyPr/>
          <a:lstStyle/>
          <a:p>
            <a:r>
              <a:rPr lang="en-US" altLang="zh-CN" dirty="0"/>
              <a:t>Discretized methods for computing Hamiltonian evolution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85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4360" y="1536553"/>
                <a:ext cx="8435280" cy="4752528"/>
              </a:xfrm>
            </p:spPr>
            <p:txBody>
              <a:bodyPr/>
              <a:lstStyle/>
              <a:p>
                <a:r>
                  <a:rPr lang="en-US" altLang="zh-CN" dirty="0" smtClean="0"/>
                  <a:t>Canonical distribution</a:t>
                </a:r>
              </a:p>
              <a:p>
                <a:pPr lvl="1"/>
                <a:r>
                  <a:rPr lang="en-US" altLang="zh-CN" dirty="0" smtClean="0"/>
                  <a:t>The distribution of particles over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 smtClean="0"/>
                  <a:t> in an isolated system (</a:t>
                </a:r>
                <a:r>
                  <a:rPr lang="en-US" altLang="zh-CN" dirty="0" err="1" smtClean="0"/>
                  <a:t>microcanonical</a:t>
                </a:r>
                <a:r>
                  <a:rPr lang="en-US" altLang="zh-CN" dirty="0" smtClean="0"/>
                  <a:t> ensemble) (system with fixed particle numbers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, volume (fixed micro states) and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360" y="1536553"/>
                <a:ext cx="8435280" cy="4752528"/>
              </a:xfrm>
              <a:blipFill rotWithShape="0">
                <a:blip r:embed="rId2"/>
                <a:stretch>
                  <a:fillRect l="-1662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539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zh-CN" smtClean="0"/>
              <a:t>MCMC from 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640960" cy="547260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Canonical distribution</a:t>
                </a:r>
              </a:p>
              <a:p>
                <a:pPr lvl="1"/>
                <a:r>
                  <a:rPr lang="en-US" altLang="zh-CN" dirty="0"/>
                  <a:t>Can be derived from equal probability principle</a:t>
                </a:r>
              </a:p>
              <a:p>
                <a:pPr lvl="2"/>
                <a:r>
                  <a:rPr lang="en-US" altLang="zh-CN" dirty="0"/>
                  <a:t>Discrete case: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!/(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:r>
                  <a:rPr lang="en-US" altLang="zh-CN" dirty="0" smtClean="0"/>
                  <a:t>Use Stirling’s formula and introduce Lagrange multipliers: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Continuous case: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=∫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∫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640960" cy="5472608"/>
              </a:xfrm>
              <a:blipFill rotWithShape="0">
                <a:blip r:embed="rId2"/>
                <a:stretch>
                  <a:fillRect l="-1410" t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44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HMC algorithm: ideas</a:t>
                </a:r>
              </a:p>
              <a:p>
                <a:pPr lvl="1"/>
                <a:r>
                  <a:rPr lang="en-US" altLang="zh-CN" dirty="0" smtClean="0"/>
                  <a:t>Treat the random variable to be sampled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, its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known and is to be sampled from;</a:t>
                </a:r>
              </a:p>
              <a:p>
                <a:pPr lvl="1"/>
                <a:r>
                  <a:rPr lang="en-US" altLang="zh-CN" dirty="0" smtClean="0"/>
                  <a:t>A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distributed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/2)</m:t>
                        </m:r>
                      </m:e>
                    </m:func>
                  </m:oMath>
                </a14:m>
                <a:r>
                  <a:rPr lang="en-US" altLang="zh-CN" dirty="0" smtClean="0"/>
                  <a:t> so it is a Gaussian;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the marginal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is independent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en-US" altLang="zh-CN" dirty="0" smtClean="0"/>
                  <a:t>There is a quantity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such that 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 smtClean="0"/>
                  <a:t> evolves according to Hamiltonian’s equation,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 smtClean="0"/>
                  <a:t> is unchanged, so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0">
                <a:blip r:embed="rId2"/>
                <a:stretch>
                  <a:fillRect l="-1704" t="-2403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35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5103" y="1268760"/>
                <a:ext cx="8097337" cy="504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HMC algorithm: the two steps</a:t>
                </a:r>
              </a:p>
              <a:p>
                <a:pPr lvl="1"/>
                <a:r>
                  <a:rPr lang="en-US" altLang="zh-CN" dirty="0" smtClean="0"/>
                  <a:t>The first step:</a:t>
                </a:r>
              </a:p>
              <a:p>
                <a:pPr lvl="2"/>
                <a:r>
                  <a:rPr lang="en-US" altLang="zh-CN" dirty="0" smtClean="0"/>
                  <a:t>sample a new value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its Gaussian distribution</a:t>
                </a:r>
              </a:p>
              <a:p>
                <a:pPr lvl="1"/>
                <a:r>
                  <a:rPr lang="en-US" altLang="zh-CN" dirty="0" smtClean="0"/>
                  <a:t>The second step: a Metropolis update</a:t>
                </a:r>
              </a:p>
              <a:p>
                <a:pPr lvl="2"/>
                <a:r>
                  <a:rPr lang="en-US" altLang="zh-CN" dirty="0" smtClean="0"/>
                  <a:t>Start from the current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evolve according to the Hamiltonian’s equation for a certain time (practically, apply the leapfrog method for certain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), and negate the momentum, propose the new state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Accept the proposed state with probability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103" y="1268760"/>
                <a:ext cx="8097337" cy="5040560"/>
              </a:xfrm>
              <a:blipFill rotWithShape="0">
                <a:blip r:embed="rId2"/>
                <a:stretch>
                  <a:fillRect l="-1731" t="-2539" r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0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12568"/>
              </a:xfrm>
            </p:spPr>
            <p:txBody>
              <a:bodyPr/>
              <a:lstStyle/>
              <a:p>
                <a:r>
                  <a:rPr lang="en-US" altLang="zh-CN" dirty="0" smtClean="0"/>
                  <a:t>HMC algorithm: </a:t>
                </a:r>
                <a:r>
                  <a:rPr lang="en-US" altLang="zh-CN" dirty="0"/>
                  <a:t>the two steps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 act of negate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so that we can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using the leapfrog method with the same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i="1" dirty="0" smtClean="0"/>
                  <a:t>.</a:t>
                </a:r>
              </a:p>
              <a:p>
                <a:pPr lvl="2"/>
                <a:r>
                  <a:rPr lang="en-US" altLang="zh-CN" dirty="0" smtClean="0"/>
                  <a:t>In MH langrage, the proposal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The act does not make any difference in computing 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immediately resampled in the first step of the next iteration.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12568"/>
              </a:xfrm>
              <a:blipFill rotWithShape="0">
                <a:blip r:embed="rId2"/>
                <a:stretch>
                  <a:fillRect l="-1704" t="-1549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86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Markov Chains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29600" cy="52565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Definition</a:t>
                </a:r>
              </a:p>
              <a:p>
                <a:pPr lvl="1"/>
                <a:r>
                  <a:rPr lang="en-US" altLang="zh-CN" dirty="0" smtClean="0"/>
                  <a:t>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en-US" altLang="zh-CN" dirty="0" smtClean="0"/>
                  <a:t> of random elements of some set is a Markov chain if the conditional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only.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State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: the set in which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take values</a:t>
                </a:r>
              </a:p>
              <a:p>
                <a:pPr lvl="1"/>
                <a:r>
                  <a:rPr lang="en-US" altLang="zh-CN" dirty="0" smtClean="0"/>
                  <a:t>Transition probabilities: the </a:t>
                </a:r>
                <a:r>
                  <a:rPr lang="en-US" altLang="zh-CN" dirty="0"/>
                  <a:t>conditional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finite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Stationary transition probabilities: transition probabilities does not depend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Initial distribution: the marginal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29600" cy="5256584"/>
              </a:xfrm>
              <a:blipFill rotWithShape="1">
                <a:blip r:embed="rId2"/>
                <a:stretch>
                  <a:fillRect l="-1556" t="-3013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2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60"/>
                <a:ext cx="8568952" cy="5112568"/>
              </a:xfrm>
            </p:spPr>
            <p:txBody>
              <a:bodyPr/>
              <a:lstStyle/>
              <a:p>
                <a:r>
                  <a:rPr lang="en-US" altLang="zh-CN" dirty="0" smtClean="0"/>
                  <a:t>HMC algorithm: the two steps</a:t>
                </a:r>
              </a:p>
              <a:p>
                <a:pPr lvl="1"/>
                <a:r>
                  <a:rPr lang="en-US" altLang="zh-CN" dirty="0" smtClean="0"/>
                  <a:t>The two steps leaves the canonical distribution invariant</a:t>
                </a:r>
              </a:p>
              <a:p>
                <a:pPr lvl="2"/>
                <a:r>
                  <a:rPr lang="en-US" altLang="zh-CN" dirty="0" smtClean="0"/>
                  <a:t>The first step: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independent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 the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does not affect the marginal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en-US" altLang="zh-CN" dirty="0" smtClean="0"/>
                  <a:t>The second step: the MH update preserves the canonical distribution (the canonical distribution satisfies the detailed balance condition)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60"/>
                <a:ext cx="8568952" cy="5112568"/>
              </a:xfrm>
              <a:blipFill rotWithShape="0">
                <a:blip r:embed="rId2"/>
                <a:stretch>
                  <a:fillRect l="-1636" t="-1549" r="-1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33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HMC algorithm</a:t>
                </a:r>
              </a:p>
              <a:p>
                <a:pPr lvl="1"/>
                <a:r>
                  <a:rPr lang="en-US" altLang="zh-CN" dirty="0"/>
                  <a:t>Ergodicity </a:t>
                </a:r>
                <a:r>
                  <a:rPr lang="en-US" altLang="zh-CN" dirty="0" smtClean="0"/>
                  <a:t>of HMC</a:t>
                </a:r>
              </a:p>
              <a:p>
                <a:pPr lvl="2"/>
                <a:r>
                  <a:rPr lang="en-US" altLang="zh-CN" dirty="0" smtClean="0"/>
                  <a:t>Typically HMC is ergodic, but not always. (When the Hamiltonian equations implies cyclic motion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, it is not.)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 be chosen randomly to avoid this.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063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883524"/>
            <a:ext cx="8378213" cy="284973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0648"/>
            <a:ext cx="6484720" cy="7083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5285"/>
                <a:ext cx="8686800" cy="57227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Illustrations of HMC and its benefits</a:t>
                </a:r>
              </a:p>
              <a:p>
                <a:pPr lvl="1"/>
                <a:r>
                  <a:rPr lang="en-US" altLang="zh-CN" dirty="0" smtClean="0"/>
                  <a:t>Trajectories for a 2-d problem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/>
                  <a:t>Sampling from a bivariate Gaussian with zero means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 smtClean="0"/>
                  <a:t>Trajectory different from RW, along the valley;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 affects the oscillation of the Hamiltonian: larger values may cause instability; smaller values may keep the oscillation bounded for arbitrarily large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5285"/>
                <a:ext cx="8686800" cy="5722715"/>
              </a:xfrm>
              <a:blipFill rotWithShape="0">
                <a:blip r:embed="rId5"/>
                <a:stretch>
                  <a:fillRect l="-1404" t="-2769" b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258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7267"/>
            <a:ext cx="7202474" cy="362000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Illustrations of HMC and its benefits</a:t>
            </a:r>
          </a:p>
          <a:p>
            <a:pPr lvl="1"/>
            <a:r>
              <a:rPr lang="en-US" altLang="zh-CN" dirty="0" smtClean="0"/>
              <a:t>Sample from a 2-d distribution</a:t>
            </a:r>
          </a:p>
          <a:p>
            <a:pPr lvl="2"/>
            <a:r>
              <a:rPr lang="en-US" altLang="zh-CN" dirty="0" smtClean="0"/>
              <a:t>20 iterates each with 20 updates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Rejection rate: 0.37 vs. 0.09 (parameter </a:t>
            </a:r>
            <a:r>
              <a:rPr lang="en-US" altLang="zh-CN" dirty="0" err="1" smtClean="0"/>
              <a:t>s.t.</a:t>
            </a:r>
            <a:r>
              <a:rPr lang="en-US" altLang="zh-CN" dirty="0" smtClean="0"/>
              <a:t> comparable change in state for every iteration)</a:t>
            </a:r>
          </a:p>
          <a:p>
            <a:pPr lvl="2"/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108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9" y="2420888"/>
            <a:ext cx="7595621" cy="371526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678091"/>
          </a:xfrm>
        </p:spPr>
        <p:txBody>
          <a:bodyPr/>
          <a:lstStyle/>
          <a:p>
            <a:r>
              <a:rPr lang="en-US" altLang="zh-CN" dirty="0"/>
              <a:t>Illustrations of HMC and its benefits</a:t>
            </a:r>
          </a:p>
          <a:p>
            <a:pPr lvl="1"/>
            <a:r>
              <a:rPr lang="en-US" altLang="zh-CN" dirty="0"/>
              <a:t>Sample from a 2-d distribution</a:t>
            </a:r>
          </a:p>
          <a:p>
            <a:pPr lvl="2"/>
            <a:r>
              <a:rPr lang="en-US" altLang="zh-CN" dirty="0" smtClean="0"/>
              <a:t>200 trajectories of the first coordinate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666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8435280" cy="5328592"/>
              </a:xfrm>
            </p:spPr>
            <p:txBody>
              <a:bodyPr/>
              <a:lstStyle/>
              <a:p>
                <a:r>
                  <a:rPr lang="en-US" altLang="zh-CN" dirty="0" smtClean="0"/>
                  <a:t>Illustrations of HMC and its benefits</a:t>
                </a:r>
              </a:p>
              <a:p>
                <a:pPr lvl="1"/>
                <a:r>
                  <a:rPr lang="en-US" altLang="zh-CN" dirty="0" smtClean="0"/>
                  <a:t>The benefits of avoiding random walk</a:t>
                </a:r>
              </a:p>
              <a:p>
                <a:pPr lvl="2"/>
                <a:r>
                  <a:rPr lang="en-US" altLang="zh-CN" dirty="0" smtClean="0"/>
                  <a:t>Both the proposal </a:t>
                </a:r>
                <a:r>
                  <a:rPr lang="en-US" altLang="zh-CN" dirty="0" err="1" smtClean="0"/>
                  <a:t>sd</a:t>
                </a:r>
                <a:r>
                  <a:rPr lang="en-US" altLang="zh-CN" dirty="0" smtClean="0"/>
                  <a:t> of RW Metropolis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 of HMC are required to be less than the </a:t>
                </a:r>
                <a:r>
                  <a:rPr lang="en-US" altLang="zh-CN" dirty="0" err="1" smtClean="0"/>
                  <a:t>sd</a:t>
                </a:r>
                <a:r>
                  <a:rPr lang="en-US" altLang="zh-CN" dirty="0" smtClean="0"/>
                  <a:t> in the most constrained direction;</a:t>
                </a:r>
              </a:p>
              <a:p>
                <a:pPr lvl="2"/>
                <a:r>
                  <a:rPr lang="en-US" altLang="zh-CN" dirty="0" smtClean="0"/>
                  <a:t>The </a:t>
                </a:r>
                <a:r>
                  <a:rPr lang="en-US" altLang="zh-CN" dirty="0" err="1" smtClean="0"/>
                  <a:t>sd</a:t>
                </a:r>
                <a:r>
                  <a:rPr lang="en-US" altLang="zh-CN" dirty="0" smtClean="0"/>
                  <a:t> of the amount moved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 smtClean="0"/>
                  <a:t> for RW Metropolis,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for HMC, since HMC can move consistently in one direction.</a:t>
                </a:r>
              </a:p>
              <a:p>
                <a:pPr lvl="2"/>
                <a:r>
                  <a:rPr lang="en-US" altLang="zh-CN" dirty="0" smtClean="0"/>
                  <a:t>Larger </a:t>
                </a:r>
                <a:r>
                  <a:rPr lang="en-US" altLang="zh-CN" dirty="0" err="1" smtClean="0"/>
                  <a:t>sd</a:t>
                </a:r>
                <a:r>
                  <a:rPr lang="en-US" altLang="zh-CN" dirty="0" smtClean="0"/>
                  <a:t> implies less autocorrelation, thus more efficient.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8435280" cy="5328592"/>
              </a:xfrm>
              <a:blipFill rotWithShape="0">
                <a:blip r:embed="rId2"/>
                <a:stretch>
                  <a:fillRect l="-1662" t="-1487" r="-1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639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36712"/>
                <a:ext cx="8435280" cy="57606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Illustrations of HMC and its </a:t>
                </a:r>
                <a:r>
                  <a:rPr lang="en-US" altLang="zh-CN" dirty="0" smtClean="0"/>
                  <a:t>benefits</a:t>
                </a:r>
              </a:p>
              <a:p>
                <a:pPr lvl="1"/>
                <a:r>
                  <a:rPr lang="en-US" altLang="zh-CN" dirty="0" smtClean="0"/>
                  <a:t>Sampling from a 100-d distribution</a:t>
                </a:r>
              </a:p>
              <a:p>
                <a:pPr lvl="2"/>
                <a:r>
                  <a:rPr lang="en-US" altLang="zh-CN" dirty="0" smtClean="0"/>
                  <a:t>100-d multivariate Gaussian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0.02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1.00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Use HMC: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should on the order of the least </a:t>
                </a:r>
                <a:r>
                  <a:rPr lang="en-US" altLang="zh-CN" dirty="0" err="1" smtClean="0"/>
                  <a:t>sd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to ensure stability of the Hamiltonian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, the solution from the Hamiltonian’s equation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 If we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=0.013,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altLang="zh-CN" dirty="0" smtClean="0"/>
                  <a:t>, when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=0.62</m:t>
                    </m:r>
                  </m:oMath>
                </a14:m>
                <a:r>
                  <a:rPr lang="en-US" altLang="zh-CN" dirty="0" smtClean="0"/>
                  <a:t>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=6.29≈2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3.14≈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, which would break ergodicity.</a:t>
                </a:r>
              </a:p>
              <a:p>
                <a:pPr lvl="3"/>
                <a:r>
                  <a:rPr lang="en-US" altLang="zh-CN" dirty="0" smtClean="0"/>
                  <a:t>So we can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 randomly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0.013±20%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uniformly.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36712"/>
                <a:ext cx="8435280" cy="5760640"/>
              </a:xfrm>
              <a:blipFill rotWithShape="0">
                <a:blip r:embed="rId2"/>
                <a:stretch>
                  <a:fillRect l="-1662" t="-1376" r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102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r>
              <a:rPr lang="en-US" altLang="zh-CN" dirty="0"/>
              <a:t>Illustrations of HMC and its benefits</a:t>
            </a:r>
          </a:p>
          <a:p>
            <a:pPr lvl="1"/>
            <a:r>
              <a:rPr lang="en-US" altLang="zh-CN" dirty="0"/>
              <a:t>Sampling from a 100-d distribution</a:t>
            </a:r>
          </a:p>
          <a:p>
            <a:pPr lvl="1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45593"/>
            <a:ext cx="6912768" cy="37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52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5688632" cy="525336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6166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Illustrations of HMC and its benefits</a:t>
            </a:r>
          </a:p>
          <a:p>
            <a:pPr lvl="1"/>
            <a:r>
              <a:rPr lang="en-US" altLang="zh-CN" dirty="0"/>
              <a:t>Sampling from a 100-d </a:t>
            </a:r>
            <a:r>
              <a:rPr lang="en-US" altLang="zh-CN" dirty="0" smtClean="0"/>
              <a:t>distribution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MCMC from Hamiltonian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579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HMC in Practice and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435280" cy="54726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Effect of Linear Transformations</a:t>
                </a:r>
                <a:endParaRPr lang="zh-CN" altLang="en-US" dirty="0"/>
              </a:p>
              <a:p>
                <a:pPr lvl="1"/>
                <a:r>
                  <a:rPr lang="en-US" altLang="zh-CN" dirty="0" smtClean="0"/>
                  <a:t>The new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𝐴𝑞</m:t>
                    </m:r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nonsingular. Then we can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its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′)/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 HMC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orthogonal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𝑚𝐼</m:t>
                    </m:r>
                  </m:oMath>
                </a14:m>
                <a:r>
                  <a:rPr lang="en-US" altLang="zh-CN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𝑚𝐼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 case where the estimate of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CN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known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 smtClean="0"/>
                  <a:t> has roughly Gaussian distribution, 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, then components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tend to be independent, and the Hamiltonian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/2+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An equivalent way: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Σ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/2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435280" cy="5472608"/>
              </a:xfrm>
              <a:blipFill rotWithShape="1">
                <a:blip r:embed="rId2"/>
                <a:stretch>
                  <a:fillRect l="-1445" t="-2230" r="-2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7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Markov Chains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80920" cy="511256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Stationarity</a:t>
                </a:r>
              </a:p>
              <a:p>
                <a:pPr lvl="1"/>
                <a:r>
                  <a:rPr lang="en-US" altLang="zh-CN" dirty="0" smtClean="0"/>
                  <a:t>A stochastic process is </a:t>
                </a:r>
                <a:r>
                  <a:rPr lang="en-US" altLang="zh-CN" i="1" dirty="0" smtClean="0"/>
                  <a:t>stationary</a:t>
                </a:r>
                <a:r>
                  <a:rPr lang="en-US" altLang="zh-CN" dirty="0" smtClean="0"/>
                  <a:t> if for every positive integer k the distribution of the k-tuple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does not depend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 A Markov chain is stationary if it is a stationary stochastic process.</a:t>
                </a:r>
              </a:p>
              <a:p>
                <a:pPr lvl="1"/>
                <a:r>
                  <a:rPr lang="en-US" altLang="zh-CN" dirty="0" smtClean="0"/>
                  <a:t>An initial distribution is said to be </a:t>
                </a:r>
                <a:r>
                  <a:rPr lang="en-US" altLang="zh-CN" i="1" dirty="0" smtClean="0"/>
                  <a:t>stationary</a:t>
                </a:r>
                <a:r>
                  <a:rPr lang="en-US" altLang="zh-CN" dirty="0" smtClean="0"/>
                  <a:t> or </a:t>
                </a:r>
                <a:r>
                  <a:rPr lang="en-US" altLang="zh-CN" i="1" dirty="0" smtClean="0"/>
                  <a:t>invariant</a:t>
                </a:r>
                <a:r>
                  <a:rPr lang="en-US" altLang="zh-CN" dirty="0" smtClean="0"/>
                  <a:t> or </a:t>
                </a:r>
                <a:r>
                  <a:rPr lang="en-US" altLang="zh-CN" i="1" dirty="0" smtClean="0"/>
                  <a:t>equilibrium</a:t>
                </a:r>
                <a:r>
                  <a:rPr lang="en-US" altLang="zh-CN" dirty="0" smtClean="0"/>
                  <a:t> for some transition probability distribution if the Markov chain specified by this initial distribution and transition probability distribution is stationary.</a:t>
                </a:r>
              </a:p>
              <a:p>
                <a:pPr lvl="1"/>
                <a:r>
                  <a:rPr lang="en-US" altLang="zh-CN" dirty="0" smtClean="0"/>
                  <a:t>Stationarity </a:t>
                </a:r>
                <a:r>
                  <a:rPr lang="en-US" altLang="zh-CN" dirty="0"/>
                  <a:t>implies stationary transition probabilities, but not vice versa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MCMC samples the equilibrium distribution.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80920" cy="5112568"/>
              </a:xfrm>
              <a:blipFill rotWithShape="1">
                <a:blip r:embed="rId2"/>
                <a:stretch>
                  <a:fillRect l="-1546" t="-3099" r="-1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369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758771"/>
            <a:ext cx="2988524" cy="76657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933056"/>
            <a:ext cx="2880320" cy="91477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40968"/>
            <a:ext cx="5112952" cy="1017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HMC in Practice and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8496944" cy="5760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Tuning HMC</a:t>
                </a:r>
              </a:p>
              <a:p>
                <a:pPr lvl="1"/>
                <a:r>
                  <a:rPr lang="en-US" altLang="zh-CN" dirty="0" smtClean="0"/>
                  <a:t>Preliminary runs for leapfrog with different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different start positions. Observe the trace plot.</a:t>
                </a:r>
              </a:p>
              <a:p>
                <a:pPr lvl="1"/>
                <a:r>
                  <a:rPr lang="en-US" altLang="zh-CN" dirty="0" smtClean="0"/>
                  <a:t>Choose the step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A 1-d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marL="914400" lvl="2" indent="0">
                  <a:buNone/>
                </a:pPr>
                <a:r>
                  <a:rPr lang="en-US" altLang="zh-CN" dirty="0" smtClean="0"/>
                  <a:t>The eigenvalues of the matrix: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</m:oMath>
                </a14:m>
                <a:r>
                  <a:rPr lang="en-US" altLang="zh-CN" dirty="0" smtClean="0"/>
                  <a:t>, one of the eigenvalues (both real) &gt;1, so the error will grow exponentially w.r.t.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dirty="0" smtClean="0"/>
                  <a:t>;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𝜖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CN" dirty="0" smtClean="0"/>
                  <a:t>, both eigenvalues are complex with magnitude 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so it is stable.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8496944" cy="5760640"/>
              </a:xfrm>
              <a:blipFill rotWithShape="1">
                <a:blip r:embed="rId5"/>
                <a:stretch>
                  <a:fillRect l="-1578" t="-2222" r="-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2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HMC in Practice and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91264" cy="5400600"/>
              </a:xfrm>
            </p:spPr>
            <p:txBody>
              <a:bodyPr/>
              <a:lstStyle/>
              <a:p>
                <a:r>
                  <a:rPr lang="en-US" altLang="zh-CN" dirty="0" smtClean="0"/>
                  <a:t>Tuning HMC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Choose </a:t>
                </a:r>
                <a:r>
                  <a:rPr lang="en-US" altLang="zh-CN" dirty="0"/>
                  <a:t>the step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𝜀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So the consequence of large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dirty="0" smtClean="0"/>
                  <a:t> is severe. Often chosen less than the smallest </a:t>
                </a:r>
                <a:r>
                  <a:rPr lang="en-US" altLang="zh-CN" dirty="0" err="1" smtClean="0"/>
                  <a:t>sd</a:t>
                </a:r>
                <a:r>
                  <a:rPr lang="en-US" altLang="zh-CN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 smtClean="0"/>
                  <a:t> components. In case of different largest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dirty="0" smtClean="0"/>
                  <a:t> in different points,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dirty="0" smtClean="0"/>
                  <a:t> randomly.</a:t>
                </a:r>
              </a:p>
              <a:p>
                <a:pPr lvl="1"/>
                <a:r>
                  <a:rPr lang="en-US" altLang="zh-CN" dirty="0" smtClean="0"/>
                  <a:t>Choose the trajectory length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dirty="0" smtClean="0"/>
                  <a:t> is desired to be large to avoid RW behavior, but too large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dirty="0" smtClean="0"/>
                  <a:t> may cause the reverse of trajectory and a near proposal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91264" cy="5400600"/>
              </a:xfrm>
              <a:blipFill rotWithShape="1">
                <a:blip r:embed="rId2"/>
                <a:stretch>
                  <a:fillRect l="-1618" t="-1467" r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24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HMC in Practice and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052736"/>
                <a:ext cx="8640960" cy="5616624"/>
              </a:xfrm>
            </p:spPr>
            <p:txBody>
              <a:bodyPr/>
              <a:lstStyle/>
              <a:p>
                <a:r>
                  <a:rPr lang="en-US" altLang="zh-CN" dirty="0" smtClean="0"/>
                  <a:t>Tuning HMC</a:t>
                </a:r>
              </a:p>
              <a:p>
                <a:pPr lvl="1"/>
                <a:r>
                  <a:rPr lang="en-US" altLang="zh-CN" dirty="0" smtClean="0"/>
                  <a:t>Using multiple </a:t>
                </a:r>
                <a:r>
                  <a:rPr lang="en-US" altLang="zh-CN" dirty="0" err="1" smtClean="0"/>
                  <a:t>stepsizes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In case where we know the SDs of every component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altLang="zh-CN" b="0" dirty="0" smtClean="0"/>
              </a:p>
              <a:p>
                <a:pPr lvl="2"/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Often more convenient than above two methods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52736"/>
                <a:ext cx="8640960" cy="5616624"/>
              </a:xfrm>
              <a:blipFill rotWithShape="1">
                <a:blip r:embed="rId2"/>
                <a:stretch>
                  <a:fillRect l="-1623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6"/>
            <a:ext cx="561017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12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HMC in Practice and Theory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352928" cy="5472608"/>
              </a:xfrm>
            </p:spPr>
            <p:txBody>
              <a:bodyPr/>
              <a:lstStyle/>
              <a:p>
                <a:r>
                  <a:rPr lang="en-US" altLang="zh-CN" dirty="0" smtClean="0"/>
                  <a:t>Scaling with dimensionality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HMC is more scalable to dimensionality than RW Metropolis in sample equilibrium time</a:t>
                </a:r>
              </a:p>
              <a:p>
                <a:pPr lvl="1"/>
                <a:r>
                  <a:rPr lang="en-US" altLang="zh-CN" dirty="0" smtClean="0"/>
                  <a:t>Consider the case where the high-dim data are independent, or by replication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one component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CN" dirty="0" smtClean="0"/>
                  <a:t> The acceptance rate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(1,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/>
                  <a:t> will decrease for both methods.</a:t>
                </a:r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352928" cy="5472608"/>
              </a:xfrm>
              <a:blipFill rotWithShape="1">
                <a:blip r:embed="rId2"/>
                <a:stretch>
                  <a:fillRect l="-1679" t="-1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2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HMC in Practice and Theory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84784"/>
                <a:ext cx="8280920" cy="5040560"/>
              </a:xfrm>
            </p:spPr>
            <p:txBody>
              <a:bodyPr/>
              <a:lstStyle/>
              <a:p>
                <a:r>
                  <a:rPr lang="en-US" altLang="zh-CN" dirty="0" smtClean="0"/>
                  <a:t>Scaling with dimensionality</a:t>
                </a:r>
              </a:p>
              <a:p>
                <a:pPr lvl="1"/>
                <a:r>
                  <a:rPr lang="en-US" altLang="zh-CN" dirty="0" smtClean="0"/>
                  <a:t>Compare the scalability of the two methods in sample equilibrium time to dimensionality under the requisition for stable acceptance rate:</a:t>
                </a:r>
              </a:p>
              <a:p>
                <a:pPr lvl="2"/>
                <a:r>
                  <a:rPr lang="en-US" altLang="zh-CN" dirty="0" smtClean="0"/>
                  <a:t>RW Metropolis (with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𝜁</m:t>
                    </m:r>
                  </m:oMath>
                </a14:m>
                <a:r>
                  <a:rPr lang="en-US" altLang="zh-CN" dirty="0" smtClean="0"/>
                  <a:t> being the SD of the proposal)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=±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dirty="0" smtClean="0"/>
                  <a:t> equally likely;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altLang="zh-CN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∼</m:t>
                    </m:r>
                    <m:r>
                      <a:rPr lang="en-US" altLang="zh-CN" b="0" i="1" dirty="0" smtClean="0">
                        <a:latin typeface="Cambria Math"/>
                      </a:rPr>
                      <m:t>𝑑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𝜁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altLang="zh-CN" dirty="0" smtClean="0"/>
                  <a:t>. The number of iterations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𝜁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dirty="0" smtClean="0"/>
                  <a:t> (since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altLang="zh-CN" b="0" i="1" dirty="0" smtClean="0">
                        <a:latin typeface="Cambria Math"/>
                      </a:rPr>
                      <m:t>𝜁</m:t>
                    </m:r>
                    <m:r>
                      <a:rPr lang="en-US" altLang="zh-CN" b="0" i="1" dirty="0" smtClean="0">
                        <a:latin typeface="Cambria Math"/>
                      </a:rPr>
                      <m:t>∼1</m:t>
                    </m:r>
                  </m:oMath>
                </a14:m>
                <a:r>
                  <a:rPr lang="en-US" altLang="zh-CN" dirty="0" smtClean="0"/>
                  <a:t>),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84784"/>
                <a:ext cx="8280920" cy="5040560"/>
              </a:xfrm>
              <a:blipFill rotWithShape="1">
                <a:blip r:embed="rId2"/>
                <a:stretch>
                  <a:fillRect l="-1694" t="-1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19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HMC in Practice and Theory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7465" cy="5400600"/>
              </a:xfrm>
            </p:spPr>
            <p:txBody>
              <a:bodyPr/>
              <a:lstStyle/>
              <a:p>
                <a:r>
                  <a:rPr lang="en-US" altLang="zh-CN" dirty="0" smtClean="0"/>
                  <a:t>Scaling with dimensionality</a:t>
                </a:r>
              </a:p>
              <a:p>
                <a:pPr lvl="1"/>
                <a:r>
                  <a:rPr lang="en-US" altLang="zh-CN" dirty="0"/>
                  <a:t>Compare the scalability of the two methods in sample equilibrium time to dimensionality under the requisition for stable acceptance </a:t>
                </a:r>
                <a:r>
                  <a:rPr lang="en-US" altLang="zh-CN" dirty="0" smtClean="0"/>
                  <a:t>rate:</a:t>
                </a:r>
              </a:p>
              <a:p>
                <a:pPr lvl="2"/>
                <a:r>
                  <a:rPr lang="en-US" altLang="zh-CN" dirty="0" smtClean="0"/>
                  <a:t>HMC </a:t>
                </a:r>
                <a:r>
                  <a:rPr lang="en-US" altLang="zh-CN" dirty="0"/>
                  <a:t>(with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dirty="0"/>
                  <a:t> begin the step size</a:t>
                </a:r>
                <a:r>
                  <a:rPr lang="en-US" altLang="zh-CN" dirty="0" smtClean="0"/>
                  <a:t>)</a:t>
                </a:r>
              </a:p>
              <a:p>
                <a:pPr marL="914400" lvl="2" indent="0">
                  <a:buNone/>
                </a:pPr>
                <a:r>
                  <a:rPr lang="en-US" altLang="zh-CN" dirty="0" err="1"/>
                  <a:t>Creutz</a:t>
                </a:r>
                <a:r>
                  <a:rPr lang="en-US" altLang="zh-CN" dirty="0"/>
                  <a:t> (1988, Section III) notes </a:t>
                </a: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∼1−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=1,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E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]/2</m:t>
                    </m:r>
                  </m:oMath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∼</m:t>
                    </m:r>
                    <m:r>
                      <a:rPr lang="en-US" altLang="zh-CN" b="0" i="1" dirty="0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</a:rPr>
                      <m:t>∼1/</m:t>
                    </m:r>
                    <m:r>
                      <a:rPr lang="en-US" altLang="zh-CN" b="0" i="1" dirty="0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dirty="0" smtClean="0"/>
                  <a:t> (since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</a:rPr>
                      <m:t>∼1</m:t>
                    </m:r>
                  </m:oMath>
                </a14:m>
                <a:r>
                  <a:rPr lang="en-US" altLang="zh-CN" dirty="0" smtClean="0"/>
                  <a:t>),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5/4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7465" cy="5400600"/>
              </a:xfrm>
              <a:blipFill rotWithShape="1">
                <a:blip r:embed="rId2"/>
                <a:stretch>
                  <a:fillRect l="-1630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33056"/>
            <a:ext cx="7713065" cy="4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5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27" y="5764637"/>
            <a:ext cx="5244769" cy="90472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50" y="2036449"/>
            <a:ext cx="3672408" cy="160857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8" y="4661671"/>
            <a:ext cx="7632848" cy="12156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Extensions of and Variations on HMC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435280" cy="5472608"/>
              </a:xfrm>
            </p:spPr>
            <p:txBody>
              <a:bodyPr/>
              <a:lstStyle/>
              <a:p>
                <a:r>
                  <a:rPr lang="en-US" altLang="zh-CN" dirty="0" smtClean="0"/>
                  <a:t>The Langevin Method</a:t>
                </a:r>
              </a:p>
              <a:p>
                <a:pPr lvl="1"/>
                <a:r>
                  <a:rPr lang="en-US" altLang="zh-CN" dirty="0" smtClean="0"/>
                  <a:t>One leapfrog step in each iteration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If neglecting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sampled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 acceptance probability</a:t>
                </a:r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435280" cy="5472608"/>
              </a:xfrm>
              <a:blipFill rotWithShape="1">
                <a:blip r:embed="rId5"/>
                <a:stretch>
                  <a:fillRect l="-1590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2991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Extensions of and Variations on HMC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3317"/>
                <a:ext cx="8229600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The Langevin Method</a:t>
                </a:r>
              </a:p>
              <a:p>
                <a:pPr lvl="1"/>
                <a:r>
                  <a:rPr lang="en-US" altLang="zh-CN" dirty="0" smtClean="0"/>
                  <a:t>Small change in each iteration, so behaves as RW</a:t>
                </a:r>
              </a:p>
              <a:p>
                <a:pPr lvl="1"/>
                <a:r>
                  <a:rPr lang="en-US" altLang="zh-CN" dirty="0" smtClean="0"/>
                  <a:t>Scalability to dimensionality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∼</m:t>
                    </m:r>
                    <m:r>
                      <a:rPr lang="en-US" altLang="zh-CN" b="0" i="1" dirty="0" smtClean="0">
                        <a:latin typeface="Cambria Math"/>
                      </a:rPr>
                      <m:t>𝑑𝐸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−1/6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𝑡</m:t>
                    </m:r>
                    <m:r>
                      <a:rPr lang="en-US" altLang="zh-CN" b="0" i="1" dirty="0" smtClean="0">
                        <a:latin typeface="Cambria Math"/>
                      </a:rPr>
                      <m:t>∼</m:t>
                    </m:r>
                    <m:r>
                      <a:rPr lang="en-US" altLang="zh-CN" b="0" i="1" dirty="0" smtClean="0">
                        <a:latin typeface="Cambria Math"/>
                      </a:rPr>
                      <m:t>𝑑</m:t>
                    </m:r>
                    <m:r>
                      <a:rPr lang="en-US" altLang="zh-CN" b="0" i="1" dirty="0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4/3</m:t>
                        </m:r>
                      </m:sup>
                    </m:sSup>
                  </m:oMath>
                </a14:m>
                <a:r>
                  <a:rPr lang="en-US" altLang="zh-CN" dirty="0" smtClean="0"/>
                  <a:t>, better than RW Metropolis, worse than HMC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3317"/>
                <a:ext cx="8229600" cy="4525963"/>
              </a:xfrm>
              <a:blipFill rotWithShape="1">
                <a:blip r:embed="rId2"/>
                <a:stretch>
                  <a:fillRect l="-1630" t="-1750" r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67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56612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Metropolis, N., </a:t>
            </a:r>
            <a:r>
              <a:rPr lang="en-US" altLang="zh-CN" dirty="0" err="1"/>
              <a:t>Rosenbluth</a:t>
            </a:r>
            <a:r>
              <a:rPr lang="en-US" altLang="zh-CN" dirty="0"/>
              <a:t>, A. W., </a:t>
            </a:r>
            <a:r>
              <a:rPr lang="en-US" altLang="zh-CN" dirty="0" err="1"/>
              <a:t>Rosenbluth</a:t>
            </a:r>
            <a:r>
              <a:rPr lang="en-US" altLang="zh-CN" dirty="0"/>
              <a:t>, M. N., Teller, A. H., and Teller, E. (1953</a:t>
            </a:r>
            <a:r>
              <a:rPr lang="en-US" altLang="zh-CN" dirty="0" smtClean="0"/>
              <a:t>). Equation </a:t>
            </a:r>
            <a:r>
              <a:rPr lang="en-US" altLang="zh-CN" dirty="0"/>
              <a:t>of state calculations by fast computing machines. </a:t>
            </a:r>
            <a:r>
              <a:rPr lang="en-US" altLang="zh-CN" i="1" dirty="0"/>
              <a:t>Journal of Chemical </a:t>
            </a:r>
            <a:r>
              <a:rPr lang="en-US" altLang="zh-CN" i="1" dirty="0" smtClean="0"/>
              <a:t>Physics</a:t>
            </a:r>
            <a:r>
              <a:rPr lang="en-US" altLang="zh-CN" dirty="0" smtClean="0"/>
              <a:t>, 21:1087–1092.</a:t>
            </a:r>
          </a:p>
          <a:p>
            <a:r>
              <a:rPr lang="en-US" altLang="zh-CN" dirty="0"/>
              <a:t>Alder, B. J. </a:t>
            </a:r>
            <a:r>
              <a:rPr lang="en-US" altLang="zh-CN" dirty="0" err="1"/>
              <a:t>andWainwright</a:t>
            </a:r>
            <a:r>
              <a:rPr lang="en-US" altLang="zh-CN" dirty="0"/>
              <a:t>, T. E. (1959). Studies in molecular dynamics. I. General method</a:t>
            </a:r>
            <a:r>
              <a:rPr lang="en-US" altLang="zh-CN" dirty="0" smtClean="0"/>
              <a:t>. </a:t>
            </a:r>
            <a:r>
              <a:rPr lang="en-US" altLang="zh-CN" i="1" dirty="0" smtClean="0"/>
              <a:t>Journal </a:t>
            </a:r>
            <a:r>
              <a:rPr lang="en-US" altLang="zh-CN" i="1" dirty="0"/>
              <a:t>of Chemical Physics</a:t>
            </a:r>
            <a:r>
              <a:rPr lang="en-US" altLang="zh-CN" dirty="0"/>
              <a:t>, 31:459–466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Duane, S., Kennedy, A. D., Pendleton, B. J., and </a:t>
            </a:r>
            <a:r>
              <a:rPr lang="en-US" altLang="zh-CN" dirty="0" err="1"/>
              <a:t>Roweth</a:t>
            </a:r>
            <a:r>
              <a:rPr lang="en-US" altLang="zh-CN" dirty="0"/>
              <a:t>, D. (1987). Hybrid Monte </a:t>
            </a:r>
            <a:r>
              <a:rPr lang="en-US" altLang="zh-CN" dirty="0" smtClean="0"/>
              <a:t>Carlo. </a:t>
            </a:r>
            <a:r>
              <a:rPr lang="en-US" altLang="zh-CN" i="1" dirty="0" smtClean="0"/>
              <a:t>Physics </a:t>
            </a:r>
            <a:r>
              <a:rPr lang="en-US" altLang="zh-CN" i="1" dirty="0"/>
              <a:t>Letters B</a:t>
            </a:r>
            <a:r>
              <a:rPr lang="en-US" altLang="zh-CN" dirty="0"/>
              <a:t>, 195:216–222.</a:t>
            </a:r>
            <a:endParaRPr lang="en-US" altLang="zh-CN" dirty="0" smtClean="0"/>
          </a:p>
          <a:p>
            <a:r>
              <a:rPr lang="en-US" altLang="zh-CN" dirty="0"/>
              <a:t>Neal, R. M. (1996a). </a:t>
            </a:r>
            <a:r>
              <a:rPr lang="en-US" altLang="zh-CN" i="1" dirty="0"/>
              <a:t>Bayesian Learning for Neural Networks</a:t>
            </a:r>
            <a:r>
              <a:rPr lang="en-US" altLang="zh-CN" dirty="0"/>
              <a:t>. Lecture Notes in </a:t>
            </a:r>
            <a:r>
              <a:rPr lang="en-US" altLang="zh-CN" dirty="0" smtClean="0"/>
              <a:t>Statistics, No</a:t>
            </a:r>
            <a:r>
              <a:rPr lang="en-US" altLang="zh-CN" dirty="0"/>
              <a:t>. 118. Springer-</a:t>
            </a:r>
            <a:r>
              <a:rPr lang="en-US" altLang="zh-CN" dirty="0" err="1"/>
              <a:t>Verlag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Creutz</a:t>
            </a:r>
            <a:r>
              <a:rPr lang="en-US" altLang="zh-CN" dirty="0"/>
              <a:t>, M. 1988. Global Monte Carlo algorithms for many-fermion systems. Physical Review D</a:t>
            </a:r>
            <a:r>
              <a:rPr lang="en-US" altLang="zh-CN" dirty="0" smtClean="0"/>
              <a:t>, 38:1228–1238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705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7176" y="2582780"/>
            <a:ext cx="1990968" cy="127359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19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Markov Chains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496944" cy="566124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Reversibility (detailed balance)</a:t>
                </a:r>
              </a:p>
              <a:p>
                <a:pPr lvl="1"/>
                <a:r>
                  <a:rPr lang="en-US" altLang="zh-CN" dirty="0" smtClean="0"/>
                  <a:t>A transition probability distribution is </a:t>
                </a:r>
                <a:r>
                  <a:rPr lang="en-US" altLang="zh-CN" i="1" dirty="0" smtClean="0"/>
                  <a:t>reversible</a:t>
                </a:r>
                <a:r>
                  <a:rPr lang="en-US" altLang="zh-CN" dirty="0" smtClean="0"/>
                  <a:t> with respect to an initial distribution if, for the Markov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en-US" altLang="zh-CN" dirty="0" smtClean="0"/>
                  <a:t> they specify, the distribution of pairs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exchangeable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Reversibility implies stationarity, but not vice versa.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  (marginalize w.r.t.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Reversibility plays two roles in Markov chain theory: elementary transition probability constructed by all known methods that preserve a specified equilibrium distribution are reversible; reversibility makes the Markov chain CLT much sharper and conditions much simpler.</a:t>
                </a:r>
              </a:p>
              <a:p>
                <a:r>
                  <a:rPr lang="en-US" altLang="zh-CN" dirty="0" err="1" smtClean="0"/>
                  <a:t>Functionals</a:t>
                </a:r>
                <a:endParaRPr lang="en-US" altLang="zh-CN" dirty="0" smtClean="0"/>
              </a:p>
              <a:p>
                <a:pPr lvl="1"/>
                <a:r>
                  <a:rPr lang="en-US" altLang="zh-CN" b="0" dirty="0" smtClean="0"/>
                  <a:t>Functional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usually not a Markov chain.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496944" cy="5661248"/>
              </a:xfrm>
              <a:blipFill rotWithShape="1">
                <a:blip r:embed="rId2"/>
                <a:stretch>
                  <a:fillRect l="-1220" t="-2153" r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190862"/>
            <a:ext cx="2768489" cy="900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of MCMC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820180"/>
            <a:ext cx="2003192" cy="82484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>
          <a:xfrm>
            <a:off x="3131840" y="2990720"/>
            <a:ext cx="1559422" cy="4294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50430"/>
                <a:ext cx="8192322" cy="438236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Ordinary Monte Carlo:</a:t>
                </a:r>
              </a:p>
              <a:p>
                <a:pPr lvl="1"/>
                <a:r>
                  <a:rPr lang="en-US" altLang="zh-CN" dirty="0" smtClean="0"/>
                  <a:t>i.i.d.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en-US" altLang="zh-CN" dirty="0" smtClean="0"/>
                  <a:t>, special case of MCMC, stationary and reversible</a:t>
                </a:r>
              </a:p>
              <a:p>
                <a:pPr lvl="1"/>
                <a:r>
                  <a:rPr lang="en-US" altLang="zh-CN" dirty="0" smtClean="0"/>
                  <a:t>Estimator for                     :</a:t>
                </a:r>
              </a:p>
              <a:p>
                <a:pPr lvl="1"/>
                <a:r>
                  <a:rPr lang="en-US" altLang="zh-CN" dirty="0" smtClean="0"/>
                  <a:t>Variance of the estimator: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(from CLT)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50430"/>
                <a:ext cx="8192322" cy="4382365"/>
              </a:xfrm>
              <a:blipFill rotWithShape="0">
                <a:blip r:embed="rId5"/>
                <a:stretch>
                  <a:fillRect l="-1711" t="-1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3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01" y="5631121"/>
            <a:ext cx="4461814" cy="101280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57" y="3738761"/>
            <a:ext cx="4504432" cy="80140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>
          <a:xfrm>
            <a:off x="3040930" y="2724754"/>
            <a:ext cx="1559422" cy="4294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 </a:t>
            </a:r>
            <a:r>
              <a:rPr lang="en-US" altLang="zh-CN" dirty="0"/>
              <a:t>of MCMC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2927" y="1303478"/>
                <a:ext cx="8229600" cy="50691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MCMC</a:t>
                </a:r>
              </a:p>
              <a:p>
                <a:pPr lvl="1"/>
                <a:r>
                  <a:rPr lang="en-US" altLang="zh-CN" dirty="0"/>
                  <a:t>Construct a stationary Markov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en-US" altLang="zh-CN" dirty="0"/>
                  <a:t> with desired equilibrium distribution</a:t>
                </a:r>
              </a:p>
              <a:p>
                <a:pPr lvl="1"/>
                <a:r>
                  <a:rPr lang="en-US" altLang="zh-CN" dirty="0"/>
                  <a:t>Estimator for                     : the same</a:t>
                </a:r>
              </a:p>
              <a:p>
                <a:pPr lvl="1"/>
                <a:r>
                  <a:rPr lang="en-US" altLang="zh-CN" dirty="0"/>
                  <a:t>Variance of the estimator: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(does not depend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due to stationarity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err="1" smtClean="0"/>
                  <a:t>Autocovariance</a:t>
                </a:r>
                <a:r>
                  <a:rPr lang="en-US" altLang="zh-CN" dirty="0" smtClean="0"/>
                  <a:t> function and autocorrelation function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927" y="1303478"/>
                <a:ext cx="8229600" cy="5069160"/>
              </a:xfrm>
              <a:blipFill rotWithShape="0">
                <a:blip r:embed="rId5"/>
                <a:stretch>
                  <a:fillRect l="-1556" t="-1444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187534" y="5293777"/>
            <a:ext cx="4052386" cy="393280"/>
            <a:chOff x="1403648" y="5673131"/>
            <a:chExt cx="4052386" cy="393280"/>
          </a:xfrm>
        </p:grpSpPr>
        <p:grpSp>
          <p:nvGrpSpPr>
            <p:cNvPr id="8" name="组合 7"/>
            <p:cNvGrpSpPr/>
            <p:nvPr/>
          </p:nvGrpSpPr>
          <p:grpSpPr>
            <a:xfrm>
              <a:off x="1403648" y="5673131"/>
              <a:ext cx="4052386" cy="393280"/>
              <a:chOff x="1835696" y="5673131"/>
              <a:chExt cx="4052386" cy="393280"/>
            </a:xfrm>
          </p:grpSpPr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5696" y="5673131"/>
                <a:ext cx="885670" cy="381519"/>
              </a:xfrm>
              <a:prstGeom prst="rect">
                <a:avLst/>
              </a:prstGeom>
            </p:spPr>
          </p:pic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5673131"/>
                <a:ext cx="3044274" cy="393280"/>
              </a:xfrm>
              <a:prstGeom prst="rect">
                <a:avLst/>
              </a:prstGeom>
            </p:spPr>
          </p:pic>
        </p:grpSp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331" y="5802371"/>
              <a:ext cx="108429" cy="184330"/>
            </a:xfrm>
            <a:prstGeom prst="rect">
              <a:avLst/>
            </a:prstGeom>
          </p:spPr>
        </p:pic>
      </p:grp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85" y="5320308"/>
            <a:ext cx="1231708" cy="3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3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6464</Words>
  <Application>Microsoft Office PowerPoint</Application>
  <PresentationFormat>全屏显示(4:3)</PresentationFormat>
  <Paragraphs>495</Paragraphs>
  <Slides>69</Slides>
  <Notes>2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</vt:lpstr>
      <vt:lpstr>Handbook of Markov Chain Monte Carlo (Chap. 1&amp;5)</vt:lpstr>
      <vt:lpstr>Outline</vt:lpstr>
      <vt:lpstr>Introduction to Markov Chain Monte Carlo Charles J. Geyer</vt:lpstr>
      <vt:lpstr>Introduction to MCMC</vt:lpstr>
      <vt:lpstr>Markov Chains</vt:lpstr>
      <vt:lpstr>Markov Chains</vt:lpstr>
      <vt:lpstr>Markov Chains</vt:lpstr>
      <vt:lpstr>Intuitions of MCMC</vt:lpstr>
      <vt:lpstr>Intuitions of MCMC</vt:lpstr>
      <vt:lpstr>Intuitions of MCMC</vt:lpstr>
      <vt:lpstr>Intuitions of MCMC</vt:lpstr>
      <vt:lpstr>Intuitions of MCMC</vt:lpstr>
      <vt:lpstr>Intuitions of MCMC</vt:lpstr>
      <vt:lpstr>Intuitions of MCMC</vt:lpstr>
      <vt:lpstr>Intuitions of MCMC</vt:lpstr>
      <vt:lpstr>Intuitions of MCMC</vt:lpstr>
      <vt:lpstr>Elementary Theory of MCMC</vt:lpstr>
      <vt:lpstr>Elementary Theory of MCMC</vt:lpstr>
      <vt:lpstr>Elementary Theory of MCMC</vt:lpstr>
      <vt:lpstr>Elementary Theory of MCMC</vt:lpstr>
      <vt:lpstr>The Metropolis-Hastings-Green Algorithm</vt:lpstr>
      <vt:lpstr>The Metropolis-Hastings-Green Algorithm</vt:lpstr>
      <vt:lpstr>The Metropolis-Hastings-Green Algorithm</vt:lpstr>
      <vt:lpstr>The Metropolis-Hastings-Green Algorithm</vt:lpstr>
      <vt:lpstr>The Metropolis-Hastings-Green Algorithm</vt:lpstr>
      <vt:lpstr>The Metropolis-Hastings-Green Algorithm</vt:lpstr>
      <vt:lpstr>The Metropolis-Hastings-Green Algorithm</vt:lpstr>
      <vt:lpstr>The Metropolis-Hastings-Green Algorithm</vt:lpstr>
      <vt:lpstr>The Metropolis-Hastings-Green Algorithm</vt:lpstr>
      <vt:lpstr>The Metropolis-Hastings-Green Algorithm</vt:lpstr>
      <vt:lpstr>The Metropolis-Hastings-Green Algorithm</vt:lpstr>
      <vt:lpstr>References</vt:lpstr>
      <vt:lpstr>MCMC using Hamiltonian dynamics Radford M. Neal</vt:lpstr>
      <vt:lpstr>MCMC using Hamiltonian Dynamics</vt:lpstr>
      <vt:lpstr>Hamiltonian Dynamics</vt:lpstr>
      <vt:lpstr>Hamiltonian Dynamics</vt:lpstr>
      <vt:lpstr>Hamiltonian Dynamics</vt:lpstr>
      <vt:lpstr>Hamiltonian Dynamics</vt:lpstr>
      <vt:lpstr>Hamiltonian Dynamics</vt:lpstr>
      <vt:lpstr>Hamiltonian Dynamics</vt:lpstr>
      <vt:lpstr>Hamiltonian Dynamics</vt:lpstr>
      <vt:lpstr>Hamiltonian Dynamics</vt:lpstr>
      <vt:lpstr>Hamiltonian Dynamics</vt:lpstr>
      <vt:lpstr>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MCMC from Hamiltonian dynamics</vt:lpstr>
      <vt:lpstr>HMC in Practice and Theory</vt:lpstr>
      <vt:lpstr>HMC in Practice and Theory</vt:lpstr>
      <vt:lpstr>HMC in Practice and Theory</vt:lpstr>
      <vt:lpstr>HMC in Practice and Theory</vt:lpstr>
      <vt:lpstr>HMC in Practice and Theory</vt:lpstr>
      <vt:lpstr>HMC in Practice and Theory</vt:lpstr>
      <vt:lpstr>HMC in Practice and Theory</vt:lpstr>
      <vt:lpstr>Extensions of and Variations on HMC</vt:lpstr>
      <vt:lpstr>Extensions of and Variations on HMC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Handbook of Markov Chain Monte Carlo (Chap. 1&amp;5)</dc:title>
  <dc:creator>LC</dc:creator>
  <cp:lastModifiedBy>pc</cp:lastModifiedBy>
  <cp:revision>135</cp:revision>
  <dcterms:created xsi:type="dcterms:W3CDTF">2014-11-13T16:32:06Z</dcterms:created>
  <dcterms:modified xsi:type="dcterms:W3CDTF">2014-11-17T03:14:11Z</dcterms:modified>
</cp:coreProperties>
</file>