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3"/>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98f51f545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98f51f545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98f51f545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98f51f545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98f51f545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98f51f545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39c8185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39c8185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498f51f54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498f51f54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first competition there was not a lot we could add to give us a sure advantage other than the code and the sturdiness of our build. -Our focus was centralized more on Blop’s defensive capabilities and making sure it stayed in the circle. Biggest vulnerability was from the side and our code ensured we would back up if it hits the edge and turn a certain way to escape as demonstrated in this next video.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98f51f545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98f51f54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 at 19 seconds hooked at 30 attack and finish at 49</a:t>
            </a:r>
            <a:endParaRPr/>
          </a:p>
          <a:p>
            <a:pPr marL="0" lvl="0" indent="0" algn="l" rtl="0">
              <a:spcBef>
                <a:spcPts val="0"/>
              </a:spcBef>
              <a:spcAft>
                <a:spcPts val="0"/>
              </a:spcAft>
              <a:buNone/>
            </a:pPr>
            <a:r>
              <a:rPr lang="en"/>
              <a:t>Most of our sumo matches were won simply because Blop Bot was stronger than our competition. He would stay in the circle when attacked and mostly win in head to head matchups. We knew this would not be as simple the second time around so we came up with a strategy to try and counter this.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98f51f54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98f51f54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latin typeface="Lato"/>
                <a:ea typeface="Lato"/>
                <a:cs typeface="Lato"/>
                <a:sym typeface="Lato"/>
              </a:rPr>
              <a:t>Goal would be too lift opposing robot and prevent their wheels from gaining any traction.</a:t>
            </a:r>
            <a:endParaRPr sz="1300">
              <a:latin typeface="Lato"/>
              <a:ea typeface="Lato"/>
              <a:cs typeface="Lato"/>
              <a:sym typeface="Lato"/>
            </a:endParaRPr>
          </a:p>
          <a:p>
            <a:pPr marL="0" lvl="0" indent="0" algn="l" rtl="0">
              <a:lnSpc>
                <a:spcPct val="115000"/>
              </a:lnSpc>
              <a:spcBef>
                <a:spcPts val="1600"/>
              </a:spcBef>
              <a:spcAft>
                <a:spcPts val="1600"/>
              </a:spcAft>
              <a:buClr>
                <a:srgbClr val="000000"/>
              </a:buClr>
              <a:buSzPts val="1100"/>
              <a:buFont typeface="Arial"/>
              <a:buNone/>
            </a:pPr>
            <a:r>
              <a:rPr lang="en" sz="1300">
                <a:latin typeface="Lato"/>
                <a:ea typeface="Lato"/>
                <a:cs typeface="Lato"/>
                <a:sym typeface="Lato"/>
              </a:rPr>
              <a:t>-Originally our wheels would get picked up from the back and they would no longer touch the ground making us easy targets.,</a:t>
            </a:r>
            <a:endParaRPr sz="1300">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98f51f545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98f51f54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98f51f54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98f51f5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98f51f545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98f51f54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98f51f545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98f51f545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98f51f545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98f51f54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E_r5ntUZcE5Gx_9pwqkuynqua8JKpeJ4/view"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hyperlink" Target="http://drive.google.com/file/d/149mXI7fTkvgV68cuk1n7BKWMEHgfRTTO/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drive.google.com/file/d/1KcS-BV-JieXKyqVcPwTjEko4lzlsFYXU/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hyperlink" Target="http://drive.google.com/file/d/1Szegx2tHYUr-GsZuQyeAJJ4Vt6ZTp47a/view" TargetMode="Externa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857628" y="0"/>
            <a:ext cx="4974600" cy="27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Blop “Tha Bully” Bot</a:t>
            </a:r>
            <a:endParaRPr/>
          </a:p>
        </p:txBody>
      </p:sp>
      <p:pic>
        <p:nvPicPr>
          <p:cNvPr id="135" name="Google Shape;135;p13"/>
          <p:cNvPicPr preferRelativeResize="0"/>
          <p:nvPr/>
        </p:nvPicPr>
        <p:blipFill>
          <a:blip r:embed="rId3">
            <a:alphaModFix/>
          </a:blip>
          <a:stretch>
            <a:fillRect/>
          </a:stretch>
        </p:blipFill>
        <p:spPr>
          <a:xfrm>
            <a:off x="-12" y="0"/>
            <a:ext cx="3857626" cy="5143501"/>
          </a:xfrm>
          <a:prstGeom prst="rect">
            <a:avLst/>
          </a:prstGeom>
          <a:noFill/>
          <a:ln>
            <a:noFill/>
          </a:ln>
        </p:spPr>
      </p:pic>
      <p:sp>
        <p:nvSpPr>
          <p:cNvPr id="136" name="Google Shape;136;p13"/>
          <p:cNvSpPr txBox="1"/>
          <p:nvPr/>
        </p:nvSpPr>
        <p:spPr>
          <a:xfrm>
            <a:off x="4155150" y="3055850"/>
            <a:ext cx="4346700" cy="152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By: Peter, Billy, Christian, and Jake</a:t>
            </a:r>
            <a:endParaRPr>
              <a:solidFill>
                <a:srgbClr val="FFFFFF"/>
              </a:solidFill>
            </a:endParaRPr>
          </a:p>
        </p:txBody>
      </p:sp>
      <p:pic>
        <p:nvPicPr>
          <p:cNvPr id="137" name="Google Shape;137;p13"/>
          <p:cNvPicPr preferRelativeResize="0"/>
          <p:nvPr/>
        </p:nvPicPr>
        <p:blipFill>
          <a:blip r:embed="rId4">
            <a:alphaModFix/>
          </a:blip>
          <a:stretch>
            <a:fillRect/>
          </a:stretch>
        </p:blipFill>
        <p:spPr>
          <a:xfrm>
            <a:off x="2641400" y="4411125"/>
            <a:ext cx="889530" cy="5648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Worked?</a:t>
            </a:r>
            <a:endParaRPr/>
          </a:p>
        </p:txBody>
      </p:sp>
      <p:sp>
        <p:nvSpPr>
          <p:cNvPr id="214" name="Google Shape;214;p22"/>
          <p:cNvSpPr txBox="1">
            <a:spLocks noGrp="1"/>
          </p:cNvSpPr>
          <p:nvPr>
            <p:ph type="body" idx="1"/>
          </p:nvPr>
        </p:nvSpPr>
        <p:spPr>
          <a:xfrm>
            <a:off x="1297500" y="1312613"/>
            <a:ext cx="3967200" cy="30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p>
          <a:p>
            <a:pPr marL="457200" lvl="0" indent="-355600" algn="l" rtl="0">
              <a:spcBef>
                <a:spcPts val="1600"/>
              </a:spcBef>
              <a:spcAft>
                <a:spcPts val="0"/>
              </a:spcAft>
              <a:buSzPts val="2000"/>
              <a:buChar char="●"/>
            </a:pPr>
            <a:r>
              <a:rPr lang="en" sz="2000"/>
              <a:t>Our code</a:t>
            </a:r>
            <a:endParaRPr sz="2000"/>
          </a:p>
          <a:p>
            <a:pPr marL="914400" lvl="1" indent="-330200" algn="l" rtl="0">
              <a:spcBef>
                <a:spcPts val="0"/>
              </a:spcBef>
              <a:spcAft>
                <a:spcPts val="0"/>
              </a:spcAft>
              <a:buSzPts val="1600"/>
              <a:buChar char="○"/>
            </a:pPr>
            <a:r>
              <a:rPr lang="en" sz="1600"/>
              <a:t>Side sensors</a:t>
            </a:r>
            <a:endParaRPr sz="1600"/>
          </a:p>
          <a:p>
            <a:pPr marL="914400" lvl="1" indent="-330200" algn="l" rtl="0">
              <a:spcBef>
                <a:spcPts val="0"/>
              </a:spcBef>
              <a:spcAft>
                <a:spcPts val="0"/>
              </a:spcAft>
              <a:buSzPts val="1600"/>
              <a:buChar char="○"/>
            </a:pPr>
            <a:r>
              <a:rPr lang="en" sz="1600"/>
              <a:t>Not too complicated</a:t>
            </a:r>
            <a:endParaRPr sz="1600"/>
          </a:p>
          <a:p>
            <a:pPr marL="457200" lvl="0" indent="-355600" algn="l" rtl="0">
              <a:spcBef>
                <a:spcPts val="0"/>
              </a:spcBef>
              <a:spcAft>
                <a:spcPts val="0"/>
              </a:spcAft>
              <a:buSzPts val="2000"/>
              <a:buChar char="●"/>
            </a:pPr>
            <a:r>
              <a:rPr lang="en" sz="2000"/>
              <a:t>The ramp</a:t>
            </a:r>
            <a:endParaRPr sz="2000"/>
          </a:p>
          <a:p>
            <a:pPr marL="914400" lvl="1" indent="-330200" algn="l" rtl="0">
              <a:spcBef>
                <a:spcPts val="0"/>
              </a:spcBef>
              <a:spcAft>
                <a:spcPts val="0"/>
              </a:spcAft>
              <a:buSzPts val="1600"/>
              <a:buChar char="○"/>
            </a:pPr>
            <a:r>
              <a:rPr lang="en" sz="1600"/>
              <a:t>Offense and defense, pushing other robots out of ring</a:t>
            </a:r>
            <a:endParaRPr sz="1600"/>
          </a:p>
          <a:p>
            <a:pPr marL="0" lvl="0" indent="0" algn="l" rtl="0">
              <a:spcBef>
                <a:spcPts val="1600"/>
              </a:spcBef>
              <a:spcAft>
                <a:spcPts val="1600"/>
              </a:spcAft>
              <a:buNone/>
            </a:pPr>
            <a:endParaRPr sz="1800"/>
          </a:p>
        </p:txBody>
      </p:sp>
      <p:pic>
        <p:nvPicPr>
          <p:cNvPr id="215" name="Google Shape;215;p22"/>
          <p:cNvPicPr preferRelativeResize="0"/>
          <p:nvPr/>
        </p:nvPicPr>
        <p:blipFill>
          <a:blip r:embed="rId3">
            <a:alphaModFix/>
          </a:blip>
          <a:stretch>
            <a:fillRect/>
          </a:stretch>
        </p:blipFill>
        <p:spPr>
          <a:xfrm>
            <a:off x="5326150" y="1460263"/>
            <a:ext cx="3574501" cy="27350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Not Work?</a:t>
            </a:r>
            <a:endParaRPr/>
          </a:p>
        </p:txBody>
      </p:sp>
      <p:sp>
        <p:nvSpPr>
          <p:cNvPr id="221" name="Google Shape;221;p23"/>
          <p:cNvSpPr txBox="1">
            <a:spLocks noGrp="1"/>
          </p:cNvSpPr>
          <p:nvPr>
            <p:ph type="body" idx="1"/>
          </p:nvPr>
        </p:nvSpPr>
        <p:spPr>
          <a:xfrm>
            <a:off x="1297500" y="1567550"/>
            <a:ext cx="2855700" cy="3181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800"/>
          </a:p>
          <a:p>
            <a:pPr marL="457200" lvl="0" indent="-381000" algn="l" rtl="0">
              <a:spcBef>
                <a:spcPts val="1600"/>
              </a:spcBef>
              <a:spcAft>
                <a:spcPts val="0"/>
              </a:spcAft>
              <a:buSzPts val="2400"/>
              <a:buChar char="●"/>
            </a:pPr>
            <a:r>
              <a:rPr lang="en" sz="1800"/>
              <a:t>Ramp didn’t work against other robots with ramps</a:t>
            </a:r>
            <a:endParaRPr sz="1800"/>
          </a:p>
          <a:p>
            <a:pPr marL="914400" lvl="1" indent="-317500" algn="l" rtl="0">
              <a:spcBef>
                <a:spcPts val="0"/>
              </a:spcBef>
              <a:spcAft>
                <a:spcPts val="0"/>
              </a:spcAft>
              <a:buSzPts val="1400"/>
              <a:buChar char="○"/>
            </a:pPr>
            <a:r>
              <a:rPr lang="en" sz="1400"/>
              <a:t>Due to little space between ground and ramp</a:t>
            </a:r>
            <a:endParaRPr sz="1400"/>
          </a:p>
        </p:txBody>
      </p:sp>
      <p:pic>
        <p:nvPicPr>
          <p:cNvPr id="222" name="Google Shape;222;p23" title="IMG_2916.MOV">
            <a:hlinkClick r:id="rId3"/>
          </p:cNvPr>
          <p:cNvPicPr preferRelativeResize="0"/>
          <p:nvPr/>
        </p:nvPicPr>
        <p:blipFill>
          <a:blip r:embed="rId4">
            <a:alphaModFix/>
          </a:blip>
          <a:stretch>
            <a:fillRect/>
          </a:stretch>
        </p:blipFill>
        <p:spPr>
          <a:xfrm>
            <a:off x="4289875" y="1399600"/>
            <a:ext cx="4572000" cy="342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Would We Do Differently?</a:t>
            </a:r>
            <a:endParaRPr/>
          </a:p>
        </p:txBody>
      </p:sp>
      <p:sp>
        <p:nvSpPr>
          <p:cNvPr id="228" name="Google Shape;228;p24"/>
          <p:cNvSpPr txBox="1">
            <a:spLocks noGrp="1"/>
          </p:cNvSpPr>
          <p:nvPr>
            <p:ph type="body" idx="1"/>
          </p:nvPr>
        </p:nvSpPr>
        <p:spPr>
          <a:xfrm>
            <a:off x="1297500" y="1773500"/>
            <a:ext cx="3866100" cy="2929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Improve distance sensor</a:t>
            </a:r>
            <a:endParaRPr sz="1800"/>
          </a:p>
          <a:p>
            <a:pPr marL="914400" lvl="1" indent="-317500" algn="l" rtl="0">
              <a:spcBef>
                <a:spcPts val="0"/>
              </a:spcBef>
              <a:spcAft>
                <a:spcPts val="0"/>
              </a:spcAft>
              <a:buSzPts val="1400"/>
              <a:buChar char="○"/>
            </a:pPr>
            <a:r>
              <a:rPr lang="en" sz="1400"/>
              <a:t>Either put on other side of robot or put two distance sensors on</a:t>
            </a:r>
            <a:endParaRPr sz="1400"/>
          </a:p>
          <a:p>
            <a:pPr marL="457200" lvl="0" indent="-342900" algn="l" rtl="0">
              <a:spcBef>
                <a:spcPts val="0"/>
              </a:spcBef>
              <a:spcAft>
                <a:spcPts val="0"/>
              </a:spcAft>
              <a:buSzPts val="1800"/>
              <a:buChar char="●"/>
            </a:pPr>
            <a:r>
              <a:rPr lang="en" sz="1800"/>
              <a:t>Improve the ramp</a:t>
            </a:r>
            <a:endParaRPr sz="1800"/>
          </a:p>
          <a:p>
            <a:pPr marL="914400" lvl="1" indent="-317500" algn="l" rtl="0">
              <a:spcBef>
                <a:spcPts val="0"/>
              </a:spcBef>
              <a:spcAft>
                <a:spcPts val="0"/>
              </a:spcAft>
              <a:buSzPts val="1400"/>
              <a:buChar char="○"/>
            </a:pPr>
            <a:r>
              <a:rPr lang="en" sz="1400"/>
              <a:t>Trimmed bottom of the ramp</a:t>
            </a:r>
            <a:endParaRPr sz="1400"/>
          </a:p>
          <a:p>
            <a:pPr marL="914400" lvl="1" indent="-317500" algn="l" rtl="0">
              <a:spcBef>
                <a:spcPts val="0"/>
              </a:spcBef>
              <a:spcAft>
                <a:spcPts val="0"/>
              </a:spcAft>
              <a:buSzPts val="1400"/>
              <a:buChar char="○"/>
            </a:pPr>
            <a:r>
              <a:rPr lang="en" sz="1400"/>
              <a:t>Keep in contact with the ground</a:t>
            </a:r>
            <a:endParaRPr sz="1400"/>
          </a:p>
          <a:p>
            <a:pPr marL="914400" lvl="1" indent="-317500" algn="l" rtl="0">
              <a:spcBef>
                <a:spcPts val="0"/>
              </a:spcBef>
              <a:spcAft>
                <a:spcPts val="0"/>
              </a:spcAft>
              <a:buSzPts val="1400"/>
              <a:buChar char="○"/>
            </a:pPr>
            <a:r>
              <a:rPr lang="en" sz="1400"/>
              <a:t>Sand the bottom</a:t>
            </a:r>
            <a:endParaRPr sz="1400"/>
          </a:p>
        </p:txBody>
      </p:sp>
      <p:pic>
        <p:nvPicPr>
          <p:cNvPr id="229" name="Google Shape;229;p24"/>
          <p:cNvPicPr preferRelativeResize="0"/>
          <p:nvPr/>
        </p:nvPicPr>
        <p:blipFill>
          <a:blip r:embed="rId3">
            <a:alphaModFix/>
          </a:blip>
          <a:stretch>
            <a:fillRect/>
          </a:stretch>
        </p:blipFill>
        <p:spPr>
          <a:xfrm>
            <a:off x="5406950" y="1773500"/>
            <a:ext cx="3296000" cy="212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a:spLocks noGrp="1"/>
          </p:cNvSpPr>
          <p:nvPr>
            <p:ph type="title"/>
          </p:nvPr>
        </p:nvSpPr>
        <p:spPr>
          <a:xfrm>
            <a:off x="1297500" y="211470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 for Watching! - by Blop Bot</a:t>
            </a:r>
            <a:endParaRPr/>
          </a:p>
        </p:txBody>
      </p:sp>
      <p:sp>
        <p:nvSpPr>
          <p:cNvPr id="235" name="Google Shape;235;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Sumo Competition One</a:t>
            </a:r>
            <a:endParaRPr/>
          </a:p>
        </p:txBody>
      </p:sp>
      <p:sp>
        <p:nvSpPr>
          <p:cNvPr id="143" name="Google Shape;143;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144" name="Google Shape;144;p14"/>
          <p:cNvPicPr preferRelativeResize="0"/>
          <p:nvPr/>
        </p:nvPicPr>
        <p:blipFill>
          <a:blip r:embed="rId3">
            <a:alphaModFix/>
          </a:blip>
          <a:stretch>
            <a:fillRect/>
          </a:stretch>
        </p:blipFill>
        <p:spPr>
          <a:xfrm>
            <a:off x="5700472" y="745238"/>
            <a:ext cx="2860235" cy="3991025"/>
          </a:xfrm>
          <a:prstGeom prst="rect">
            <a:avLst/>
          </a:prstGeom>
          <a:noFill/>
          <a:ln>
            <a:noFill/>
          </a:ln>
        </p:spPr>
      </p:pic>
      <p:pic>
        <p:nvPicPr>
          <p:cNvPr id="145" name="Google Shape;145;p14"/>
          <p:cNvPicPr preferRelativeResize="0"/>
          <p:nvPr/>
        </p:nvPicPr>
        <p:blipFill rotWithShape="1">
          <a:blip r:embed="rId4">
            <a:alphaModFix/>
          </a:blip>
          <a:srcRect l="11543" t="13035"/>
          <a:stretch/>
        </p:blipFill>
        <p:spPr>
          <a:xfrm>
            <a:off x="2345225" y="2863725"/>
            <a:ext cx="2798275" cy="1947350"/>
          </a:xfrm>
          <a:prstGeom prst="rect">
            <a:avLst/>
          </a:prstGeom>
          <a:noFill/>
          <a:ln>
            <a:noFill/>
          </a:ln>
        </p:spPr>
      </p:pic>
      <p:pic>
        <p:nvPicPr>
          <p:cNvPr id="146" name="Google Shape;146;p14"/>
          <p:cNvPicPr preferRelativeResize="0"/>
          <p:nvPr/>
        </p:nvPicPr>
        <p:blipFill>
          <a:blip r:embed="rId5">
            <a:alphaModFix/>
          </a:blip>
          <a:stretch>
            <a:fillRect/>
          </a:stretch>
        </p:blipFill>
        <p:spPr>
          <a:xfrm>
            <a:off x="111825" y="1017725"/>
            <a:ext cx="2673125" cy="194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Blop Bot Model One in action</a:t>
            </a:r>
            <a:endParaRPr/>
          </a:p>
        </p:txBody>
      </p:sp>
      <p:pic>
        <p:nvPicPr>
          <p:cNvPr id="152" name="Google Shape;152;p15" title="IMG_5397.MOV">
            <a:hlinkClick r:id="rId3"/>
          </p:cNvPr>
          <p:cNvPicPr preferRelativeResize="0"/>
          <p:nvPr/>
        </p:nvPicPr>
        <p:blipFill>
          <a:blip r:embed="rId4">
            <a:alphaModFix/>
          </a:blip>
          <a:stretch>
            <a:fillRect/>
          </a:stretch>
        </p:blipFill>
        <p:spPr>
          <a:xfrm>
            <a:off x="1959625" y="1146175"/>
            <a:ext cx="45720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Programming and exterior design purposes </a:t>
            </a:r>
            <a:endParaRPr/>
          </a:p>
        </p:txBody>
      </p:sp>
      <p:sp>
        <p:nvSpPr>
          <p:cNvPr id="158" name="Google Shape;158;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-Move forward at the start → charge the other robot &amp; push it out with the help of the ramp. </a:t>
            </a:r>
            <a:endParaRPr/>
          </a:p>
          <a:p>
            <a:pPr marL="0" lvl="0" indent="0" algn="l" rtl="0">
              <a:spcBef>
                <a:spcPts val="1600"/>
              </a:spcBef>
              <a:spcAft>
                <a:spcPts val="0"/>
              </a:spcAft>
              <a:buNone/>
            </a:pPr>
            <a:r>
              <a:rPr lang="en"/>
              <a:t>-Added weight in the back to counteract weight from picking up a robot. </a:t>
            </a:r>
            <a:endParaRPr/>
          </a:p>
          <a:p>
            <a:pPr marL="0" lvl="0" indent="0" algn="l" rtl="0">
              <a:spcBef>
                <a:spcPts val="1600"/>
              </a:spcBef>
              <a:spcAft>
                <a:spcPts val="0"/>
              </a:spcAft>
              <a:buNone/>
            </a:pPr>
            <a:r>
              <a:rPr lang="en"/>
              <a:t>-Intended to add other features such as a motor driver with two wheels in the back for added strength  but due to length restrictions and other difficulties it did not make the final cut.</a:t>
            </a:r>
            <a:endParaRPr/>
          </a:p>
          <a:p>
            <a:pPr marL="0" lvl="0" indent="0" algn="l" rtl="0">
              <a:spcBef>
                <a:spcPts val="1600"/>
              </a:spcBef>
              <a:spcAft>
                <a:spcPts val="1600"/>
              </a:spcAft>
              <a:buNone/>
            </a:pPr>
            <a:r>
              <a:rPr lang="en"/>
              <a:t>-Reverse and turn when near edge, turn towards opponent when detected by sensor.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Brainstorming</a:t>
            </a:r>
            <a:endParaRPr/>
          </a:p>
        </p:txBody>
      </p:sp>
      <p:sp>
        <p:nvSpPr>
          <p:cNvPr id="164" name="Google Shape;164;p1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KT Situation Analysis</a:t>
            </a:r>
            <a:endParaRPr/>
          </a:p>
          <a:p>
            <a:pPr marL="4572000" lvl="0" indent="457200" algn="l" rtl="0">
              <a:spcBef>
                <a:spcPts val="1600"/>
              </a:spcBef>
              <a:spcAft>
                <a:spcPts val="1600"/>
              </a:spcAft>
              <a:buNone/>
            </a:pPr>
            <a:r>
              <a:rPr lang="en"/>
              <a:t>		Duncker Diagram</a:t>
            </a:r>
            <a:endParaRPr/>
          </a:p>
        </p:txBody>
      </p:sp>
      <p:pic>
        <p:nvPicPr>
          <p:cNvPr id="165" name="Google Shape;165;p17"/>
          <p:cNvPicPr preferRelativeResize="0"/>
          <p:nvPr/>
        </p:nvPicPr>
        <p:blipFill>
          <a:blip r:embed="rId3">
            <a:alphaModFix/>
          </a:blip>
          <a:stretch>
            <a:fillRect/>
          </a:stretch>
        </p:blipFill>
        <p:spPr>
          <a:xfrm>
            <a:off x="311700" y="1152475"/>
            <a:ext cx="4349200" cy="2822800"/>
          </a:xfrm>
          <a:prstGeom prst="rect">
            <a:avLst/>
          </a:prstGeom>
          <a:noFill/>
          <a:ln>
            <a:noFill/>
          </a:ln>
        </p:spPr>
      </p:pic>
      <p:pic>
        <p:nvPicPr>
          <p:cNvPr id="166" name="Google Shape;166;p17"/>
          <p:cNvPicPr preferRelativeResize="0"/>
          <p:nvPr/>
        </p:nvPicPr>
        <p:blipFill>
          <a:blip r:embed="rId4">
            <a:alphaModFix/>
          </a:blip>
          <a:stretch>
            <a:fillRect/>
          </a:stretch>
        </p:blipFill>
        <p:spPr>
          <a:xfrm>
            <a:off x="4660900" y="50950"/>
            <a:ext cx="4349199" cy="4559644"/>
          </a:xfrm>
          <a:prstGeom prst="rect">
            <a:avLst/>
          </a:prstGeom>
          <a:noFill/>
          <a:ln>
            <a:noFill/>
          </a:ln>
        </p:spPr>
      </p:pic>
      <p:cxnSp>
        <p:nvCxnSpPr>
          <p:cNvPr id="167" name="Google Shape;167;p17"/>
          <p:cNvCxnSpPr/>
          <p:nvPr/>
        </p:nvCxnSpPr>
        <p:spPr>
          <a:xfrm rot="10800000" flipH="1">
            <a:off x="5546900" y="554825"/>
            <a:ext cx="463800" cy="3831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17"/>
          <p:cNvCxnSpPr/>
          <p:nvPr/>
        </p:nvCxnSpPr>
        <p:spPr>
          <a:xfrm rot="10800000">
            <a:off x="6575675" y="665625"/>
            <a:ext cx="20100" cy="2118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17"/>
          <p:cNvCxnSpPr/>
          <p:nvPr/>
        </p:nvCxnSpPr>
        <p:spPr>
          <a:xfrm rot="10800000">
            <a:off x="6969075" y="625150"/>
            <a:ext cx="726000" cy="3027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17"/>
          <p:cNvCxnSpPr/>
          <p:nvPr/>
        </p:nvCxnSpPr>
        <p:spPr>
          <a:xfrm rot="10800000" flipH="1">
            <a:off x="5153575" y="1411950"/>
            <a:ext cx="100800" cy="262200"/>
          </a:xfrm>
          <a:prstGeom prst="straightConnector1">
            <a:avLst/>
          </a:prstGeom>
          <a:noFill/>
          <a:ln w="9525" cap="flat" cmpd="sng">
            <a:solidFill>
              <a:schemeClr val="dk2"/>
            </a:solidFill>
            <a:prstDash val="solid"/>
            <a:round/>
            <a:headEnd type="none" w="med" len="med"/>
            <a:tailEnd type="none" w="med" len="med"/>
          </a:ln>
        </p:spPr>
      </p:cxnSp>
      <p:cxnSp>
        <p:nvCxnSpPr>
          <p:cNvPr id="171" name="Google Shape;171;p17"/>
          <p:cNvCxnSpPr/>
          <p:nvPr/>
        </p:nvCxnSpPr>
        <p:spPr>
          <a:xfrm rot="10800000" flipH="1">
            <a:off x="6313400" y="1381600"/>
            <a:ext cx="131100" cy="272400"/>
          </a:xfrm>
          <a:prstGeom prst="straightConnector1">
            <a:avLst/>
          </a:prstGeom>
          <a:noFill/>
          <a:ln w="9525" cap="flat" cmpd="sng">
            <a:solidFill>
              <a:schemeClr val="dk2"/>
            </a:solidFill>
            <a:prstDash val="solid"/>
            <a:round/>
            <a:headEnd type="none" w="med" len="med"/>
            <a:tailEnd type="none" w="med" len="med"/>
          </a:ln>
        </p:spPr>
      </p:cxnSp>
      <p:cxnSp>
        <p:nvCxnSpPr>
          <p:cNvPr id="172" name="Google Shape;172;p17"/>
          <p:cNvCxnSpPr/>
          <p:nvPr/>
        </p:nvCxnSpPr>
        <p:spPr>
          <a:xfrm rot="10800000">
            <a:off x="6706600" y="1381675"/>
            <a:ext cx="353100" cy="342900"/>
          </a:xfrm>
          <a:prstGeom prst="straightConnector1">
            <a:avLst/>
          </a:prstGeom>
          <a:noFill/>
          <a:ln w="9525" cap="flat" cmpd="sng">
            <a:solidFill>
              <a:schemeClr val="dk2"/>
            </a:solidFill>
            <a:prstDash val="solid"/>
            <a:round/>
            <a:headEnd type="none" w="med" len="med"/>
            <a:tailEnd type="none" w="med" len="med"/>
          </a:ln>
        </p:spPr>
      </p:cxnSp>
      <p:cxnSp>
        <p:nvCxnSpPr>
          <p:cNvPr id="173" name="Google Shape;173;p17"/>
          <p:cNvCxnSpPr/>
          <p:nvPr/>
        </p:nvCxnSpPr>
        <p:spPr>
          <a:xfrm rot="10800000" flipH="1">
            <a:off x="7715250" y="1250575"/>
            <a:ext cx="20100" cy="5547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17"/>
          <p:cNvCxnSpPr/>
          <p:nvPr/>
        </p:nvCxnSpPr>
        <p:spPr>
          <a:xfrm rot="10800000">
            <a:off x="7947325" y="1411800"/>
            <a:ext cx="544500" cy="3027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17"/>
          <p:cNvCxnSpPr/>
          <p:nvPr/>
        </p:nvCxnSpPr>
        <p:spPr>
          <a:xfrm rot="10800000" flipH="1">
            <a:off x="5314950" y="3025575"/>
            <a:ext cx="887400" cy="2118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17"/>
          <p:cNvCxnSpPr/>
          <p:nvPr/>
        </p:nvCxnSpPr>
        <p:spPr>
          <a:xfrm rot="10800000">
            <a:off x="6928475" y="3015375"/>
            <a:ext cx="10200" cy="2220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17"/>
          <p:cNvCxnSpPr/>
          <p:nvPr/>
        </p:nvCxnSpPr>
        <p:spPr>
          <a:xfrm rot="10800000">
            <a:off x="7412800" y="3005375"/>
            <a:ext cx="544500" cy="2421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17"/>
          <p:cNvCxnSpPr/>
          <p:nvPr/>
        </p:nvCxnSpPr>
        <p:spPr>
          <a:xfrm rot="10800000">
            <a:off x="5193925" y="3509600"/>
            <a:ext cx="0" cy="40350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17"/>
          <p:cNvCxnSpPr/>
          <p:nvPr/>
        </p:nvCxnSpPr>
        <p:spPr>
          <a:xfrm rot="10800000" flipH="1">
            <a:off x="6202450" y="3701300"/>
            <a:ext cx="433800" cy="211800"/>
          </a:xfrm>
          <a:prstGeom prst="straightConnector1">
            <a:avLst/>
          </a:prstGeom>
          <a:noFill/>
          <a:ln w="9525" cap="flat" cmpd="sng">
            <a:solidFill>
              <a:schemeClr val="dk2"/>
            </a:solidFill>
            <a:prstDash val="solid"/>
            <a:round/>
            <a:headEnd type="none" w="med" len="med"/>
            <a:tailEnd type="none" w="med" len="med"/>
          </a:ln>
        </p:spPr>
      </p:cxnSp>
      <p:cxnSp>
        <p:nvCxnSpPr>
          <p:cNvPr id="180" name="Google Shape;180;p17"/>
          <p:cNvCxnSpPr/>
          <p:nvPr/>
        </p:nvCxnSpPr>
        <p:spPr>
          <a:xfrm rot="10800000">
            <a:off x="6918425" y="3711425"/>
            <a:ext cx="60600" cy="18150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17"/>
          <p:cNvCxnSpPr/>
          <p:nvPr/>
        </p:nvCxnSpPr>
        <p:spPr>
          <a:xfrm rot="10800000" flipH="1">
            <a:off x="7967375" y="3550025"/>
            <a:ext cx="20100" cy="342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Alternate Designs</a:t>
            </a:r>
            <a:endParaRPr/>
          </a:p>
        </p:txBody>
      </p:sp>
      <p:sp>
        <p:nvSpPr>
          <p:cNvPr id="187" name="Google Shape;187;p18"/>
          <p:cNvSpPr txBox="1">
            <a:spLocks noGrp="1"/>
          </p:cNvSpPr>
          <p:nvPr>
            <p:ph type="body" idx="1"/>
          </p:nvPr>
        </p:nvSpPr>
        <p:spPr>
          <a:xfrm>
            <a:off x="1056575" y="978325"/>
            <a:ext cx="4560900" cy="243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We utilized a Decision Matrix to decide what solutions to attempt to implement.</a:t>
            </a:r>
            <a:endParaRPr sz="2400"/>
          </a:p>
        </p:txBody>
      </p:sp>
      <p:pic>
        <p:nvPicPr>
          <p:cNvPr id="188" name="Google Shape;188;p18"/>
          <p:cNvPicPr preferRelativeResize="0"/>
          <p:nvPr/>
        </p:nvPicPr>
        <p:blipFill>
          <a:blip r:embed="rId3">
            <a:alphaModFix/>
          </a:blip>
          <a:stretch>
            <a:fillRect/>
          </a:stretch>
        </p:blipFill>
        <p:spPr>
          <a:xfrm>
            <a:off x="5617499" y="188247"/>
            <a:ext cx="3134349" cy="3227324"/>
          </a:xfrm>
          <a:prstGeom prst="rect">
            <a:avLst/>
          </a:prstGeom>
          <a:noFill/>
          <a:ln>
            <a:noFill/>
          </a:ln>
        </p:spPr>
      </p:pic>
      <p:pic>
        <p:nvPicPr>
          <p:cNvPr id="189" name="Google Shape;189;p18"/>
          <p:cNvPicPr preferRelativeResize="0"/>
          <p:nvPr/>
        </p:nvPicPr>
        <p:blipFill>
          <a:blip r:embed="rId4">
            <a:alphaModFix/>
          </a:blip>
          <a:stretch>
            <a:fillRect/>
          </a:stretch>
        </p:blipFill>
        <p:spPr>
          <a:xfrm>
            <a:off x="0" y="3415575"/>
            <a:ext cx="6726898" cy="172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Prototypes</a:t>
            </a:r>
            <a:endParaRPr/>
          </a:p>
        </p:txBody>
      </p:sp>
      <p:sp>
        <p:nvSpPr>
          <p:cNvPr id="195" name="Google Shape;195;p19"/>
          <p:cNvSpPr txBox="1">
            <a:spLocks noGrp="1"/>
          </p:cNvSpPr>
          <p:nvPr>
            <p:ph type="body" idx="1"/>
          </p:nvPr>
        </p:nvSpPr>
        <p:spPr>
          <a:xfrm>
            <a:off x="1297500" y="998450"/>
            <a:ext cx="7038900" cy="3480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We attempted to prototype the designs that scored the highest points in our decision matrix</a:t>
            </a:r>
            <a:endParaRPr sz="2400"/>
          </a:p>
          <a:p>
            <a:pPr marL="0" lvl="0" indent="0" algn="l" rtl="0">
              <a:spcBef>
                <a:spcPts val="1600"/>
              </a:spcBef>
              <a:spcAft>
                <a:spcPts val="0"/>
              </a:spcAft>
              <a:buNone/>
            </a:pPr>
            <a:endParaRPr sz="2400"/>
          </a:p>
          <a:p>
            <a:pPr marL="457200" lvl="0" indent="-381000" algn="l" rtl="0">
              <a:spcBef>
                <a:spcPts val="1600"/>
              </a:spcBef>
              <a:spcAft>
                <a:spcPts val="0"/>
              </a:spcAft>
              <a:buSzPts val="2400"/>
              <a:buChar char="●"/>
            </a:pPr>
            <a:r>
              <a:rPr lang="en" sz="2400"/>
              <a:t>While our #1 implementation succeeded, our #2 failed and we were forced to go with our #3 implementation instead</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a:t>Design of Exterior</a:t>
            </a:r>
            <a:endParaRPr sz="4800" b="1"/>
          </a:p>
        </p:txBody>
      </p:sp>
      <p:sp>
        <p:nvSpPr>
          <p:cNvPr id="201" name="Google Shape;201;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u="sng"/>
              <a:t>Pre-Competition Additions</a:t>
            </a:r>
            <a:r>
              <a:rPr lang="en"/>
              <a:t>:</a:t>
            </a:r>
            <a:endParaRPr/>
          </a:p>
          <a:p>
            <a:pPr marL="457200" lvl="0" indent="-317500" algn="l" rtl="0">
              <a:spcBef>
                <a:spcPts val="1600"/>
              </a:spcBef>
              <a:spcAft>
                <a:spcPts val="0"/>
              </a:spcAft>
              <a:buSzPts val="1400"/>
              <a:buAutoNum type="arabicPeriod"/>
            </a:pPr>
            <a:r>
              <a:rPr lang="en" sz="1400"/>
              <a:t>Ramp</a:t>
            </a:r>
            <a:endParaRPr sz="1400"/>
          </a:p>
          <a:p>
            <a:pPr marL="457200" lvl="0" indent="-317500" algn="l" rtl="0">
              <a:spcBef>
                <a:spcPts val="0"/>
              </a:spcBef>
              <a:spcAft>
                <a:spcPts val="0"/>
              </a:spcAft>
              <a:buSzPts val="1400"/>
              <a:buAutoNum type="arabicPeriod"/>
            </a:pPr>
            <a:r>
              <a:rPr lang="en" sz="1400"/>
              <a:t>Tape on Wheels</a:t>
            </a:r>
            <a:endParaRPr sz="1400"/>
          </a:p>
          <a:p>
            <a:pPr marL="0" lvl="0" indent="0" algn="l" rtl="0">
              <a:spcBef>
                <a:spcPts val="1600"/>
              </a:spcBef>
              <a:spcAft>
                <a:spcPts val="0"/>
              </a:spcAft>
              <a:buNone/>
            </a:pPr>
            <a:r>
              <a:rPr lang="en" sz="1800" u="sng"/>
              <a:t>Mid-Competition Adjustments</a:t>
            </a:r>
            <a:endParaRPr sz="1800" u="sng"/>
          </a:p>
          <a:p>
            <a:pPr marL="457200" lvl="0" indent="-317500" algn="l" rtl="0">
              <a:spcBef>
                <a:spcPts val="1600"/>
              </a:spcBef>
              <a:spcAft>
                <a:spcPts val="0"/>
              </a:spcAft>
              <a:buSzPts val="1400"/>
              <a:buAutoNum type="arabicPeriod"/>
            </a:pPr>
            <a:r>
              <a:rPr lang="en" sz="1400"/>
              <a:t>Rear-tape</a:t>
            </a:r>
            <a:endParaRPr sz="1400"/>
          </a:p>
          <a:p>
            <a:pPr marL="457200" lvl="0" indent="-317500" algn="l" rtl="0">
              <a:spcBef>
                <a:spcPts val="0"/>
              </a:spcBef>
              <a:spcAft>
                <a:spcPts val="0"/>
              </a:spcAft>
              <a:buSzPts val="1400"/>
              <a:buAutoNum type="arabicPeriod"/>
            </a:pPr>
            <a:r>
              <a:rPr lang="en" sz="1400"/>
              <a:t>Ramp-tape &amp; popsicle sticks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Robot in Action</a:t>
            </a:r>
            <a:endParaRPr/>
          </a:p>
        </p:txBody>
      </p:sp>
      <p:pic>
        <p:nvPicPr>
          <p:cNvPr id="207" name="Google Shape;207;p21" title="IMG_2926.MOV">
            <a:hlinkClick r:id="rId3"/>
          </p:cNvPr>
          <p:cNvPicPr preferRelativeResize="0"/>
          <p:nvPr/>
        </p:nvPicPr>
        <p:blipFill>
          <a:blip r:embed="rId4">
            <a:alphaModFix/>
          </a:blip>
          <a:stretch>
            <a:fillRect/>
          </a:stretch>
        </p:blipFill>
        <p:spPr>
          <a:xfrm>
            <a:off x="219425" y="1467000"/>
            <a:ext cx="4572000" cy="3429000"/>
          </a:xfrm>
          <a:prstGeom prst="rect">
            <a:avLst/>
          </a:prstGeom>
          <a:noFill/>
          <a:ln>
            <a:noFill/>
          </a:ln>
        </p:spPr>
      </p:pic>
      <p:pic>
        <p:nvPicPr>
          <p:cNvPr id="208" name="Google Shape;208;p21" title="IMG_2927.MOV">
            <a:hlinkClick r:id="rId5"/>
          </p:cNvPr>
          <p:cNvPicPr preferRelativeResize="0"/>
          <p:nvPr/>
        </p:nvPicPr>
        <p:blipFill>
          <a:blip r:embed="rId6">
            <a:alphaModFix/>
          </a:blip>
          <a:stretch>
            <a:fillRect/>
          </a:stretch>
        </p:blipFill>
        <p:spPr>
          <a:xfrm>
            <a:off x="4901925" y="1663588"/>
            <a:ext cx="4047775" cy="303583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486</Words>
  <Application>Microsoft Macintosh PowerPoint</Application>
  <PresentationFormat>On-screen Show (16:9)</PresentationFormat>
  <Paragraphs>57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Montserrat</vt:lpstr>
      <vt:lpstr>Lato</vt:lpstr>
      <vt:lpstr>Arial</vt:lpstr>
      <vt:lpstr>Focus</vt:lpstr>
      <vt:lpstr>Blop “Tha Bully” Bot</vt:lpstr>
      <vt:lpstr>Sumo Competition One</vt:lpstr>
      <vt:lpstr>Blop Bot Model One in action</vt:lpstr>
      <vt:lpstr>Programming and exterior design purposes </vt:lpstr>
      <vt:lpstr>Brainstorming</vt:lpstr>
      <vt:lpstr>Alternate Designs</vt:lpstr>
      <vt:lpstr>Prototypes</vt:lpstr>
      <vt:lpstr>Design of Exterior</vt:lpstr>
      <vt:lpstr>Robot in Action</vt:lpstr>
      <vt:lpstr>What Worked?</vt:lpstr>
      <vt:lpstr>What Did Not Work?</vt:lpstr>
      <vt:lpstr>What Would We Do Differently?</vt:lpstr>
      <vt:lpstr>Thanks for Watching! - by Blop Bot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Blop “Tha Bully” Bot</dc:title>
  <cp:lastModifiedBy>Peter Chang</cp:lastModifiedBy>
  <cp:revision>1</cp:revision>
  <dcterms:modified xsi:type="dcterms:W3CDTF">2021-01-09T21:02:59Z</dcterms:modified>
</cp:coreProperties>
</file>