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roximaNova-regular.fntdata"/><Relationship Id="rId21" Type="http://schemas.openxmlformats.org/officeDocument/2006/relationships/slide" Target="slides/slide17.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AlfaSlabOn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Good evening everyone, we are the June-ypers and our project is about How</a:t>
            </a:r>
            <a:r>
              <a:rPr lang="en-US" sz="1150">
                <a:solidFill>
                  <a:schemeClr val="dk1"/>
                </a:solidFill>
                <a:highlight>
                  <a:srgbClr val="F8F8F8"/>
                </a:highlight>
              </a:rPr>
              <a:t> Do the Factors of Number of Police, Average Income, Unemployment and School Rating Impact the Safety of a City? (next slide)</a:t>
            </a:r>
            <a:endParaRPr sz="100">
              <a:solidFill>
                <a:schemeClr val="dk1"/>
              </a:solidFill>
            </a:endParaRPr>
          </a:p>
        </p:txBody>
      </p:sp>
      <p:sp>
        <p:nvSpPr>
          <p:cNvPr id="69" name="Google Shape;6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e405b4007_2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e405b4007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FYChang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b76306adb_10_4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b76306adb_1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FYChang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Kyle’s slide!</a:t>
            </a:r>
            <a:endParaRPr/>
          </a:p>
        </p:txBody>
      </p:sp>
      <p:sp>
        <p:nvSpPr>
          <p:cNvPr id="153" name="Google Shape;15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e405b400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e405b40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Kyle’s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e405b400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e405b400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Kyle’s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e405b4007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e405b400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b76306adb_8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b76306adb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222222"/>
                </a:solidFill>
                <a:highlight>
                  <a:srgbClr val="FFFFFF"/>
                </a:highlight>
                <a:latin typeface="Roboto"/>
                <a:ea typeface="Roboto"/>
                <a:cs typeface="Roboto"/>
                <a:sym typeface="Roboto"/>
              </a:rPr>
              <a:t>fail to reject the null: indicates that our sample did not provide sufficient evidence to conclude that the effect exists. However, at the same time, the lack of evidence does not prove that an effect does not exist.</a:t>
            </a:r>
            <a:endParaRPr sz="1200">
              <a:solidFill>
                <a:srgbClr val="222222"/>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US" sz="1200">
                <a:solidFill>
                  <a:srgbClr val="222222"/>
                </a:solidFill>
                <a:highlight>
                  <a:schemeClr val="lt1"/>
                </a:highlight>
                <a:latin typeface="Roboto"/>
                <a:ea typeface="Roboto"/>
                <a:cs typeface="Roboto"/>
                <a:sym typeface="Roboto"/>
              </a:rPr>
              <a:t>obvious correlations existed such as high numbers of police officers were present where the most crime happened in our cities</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US" sz="1200">
                <a:solidFill>
                  <a:srgbClr val="222222"/>
                </a:solidFill>
                <a:highlight>
                  <a:srgbClr val="FFFFFF"/>
                </a:highlight>
                <a:latin typeface="Roboto"/>
                <a:ea typeface="Roboto"/>
                <a:cs typeface="Roboto"/>
                <a:sym typeface="Roboto"/>
              </a:rPr>
              <a:t>so at the surface level it would make sense that ORIs with school ratings and avg incomes in the upper 3rd quartile would have low crime numbers but our data was somewhat scattered</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lang="en-US" sz="1200">
                <a:solidFill>
                  <a:srgbClr val="222222"/>
                </a:solidFill>
                <a:highlight>
                  <a:srgbClr val="FFFFFF"/>
                </a:highlight>
                <a:latin typeface="Roboto"/>
                <a:ea typeface="Roboto"/>
                <a:cs typeface="Roboto"/>
                <a:sym typeface="Roboto"/>
              </a:rPr>
              <a:t>There is interesting data within our dataframe and datasets. With more time, numerous tests and graphs could be constructed to discover possible correlations but within our context we couldn’t make a firm connection. </a:t>
            </a:r>
            <a:endParaRPr sz="12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2222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a:t>
            </a:r>
            <a:r>
              <a:rPr lang="en-US" sz="700">
                <a:solidFill>
                  <a:schemeClr val="dk1"/>
                </a:solidFill>
              </a:rPr>
              <a:t>        </a:t>
            </a:r>
            <a:r>
              <a:rPr lang="en-US">
                <a:solidFill>
                  <a:schemeClr val="dk1"/>
                </a:solidFill>
              </a:rPr>
              <a:t>What could this information lead to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	- is this data on state capitals representative of the state overall? (not really)</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US">
                <a:solidFill>
                  <a:schemeClr val="dk1"/>
                </a:solidFill>
              </a:rPr>
              <a:t>	- are our formulas easily interchangeable to quickly give results on a different ORI set?</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1-June</a:t>
            </a:r>
            <a:endParaRPr>
              <a:solidFill>
                <a:schemeClr val="dk1"/>
              </a:solidFill>
            </a:endParaRPr>
          </a:p>
          <a:p>
            <a:pPr indent="0" lvl="0" marL="0" rtl="0" algn="l">
              <a:spcBef>
                <a:spcPts val="0"/>
              </a:spcBef>
              <a:spcAft>
                <a:spcPts val="0"/>
              </a:spcAft>
              <a:buNone/>
            </a:pPr>
            <a:r>
              <a:rPr lang="en-US">
                <a:solidFill>
                  <a:schemeClr val="dk1"/>
                </a:solidFill>
              </a:rPr>
              <a:t>Our original question was: Can we use crime statistics to better a community? To answer this question, we used a crime statistics data API from </a:t>
            </a:r>
            <a:r>
              <a:rPr lang="en-US">
                <a:solidFill>
                  <a:srgbClr val="31515F"/>
                </a:solidFill>
                <a:highlight>
                  <a:srgbClr val="F1F4F9"/>
                </a:highlight>
                <a:latin typeface="Georgia"/>
                <a:ea typeface="Georgia"/>
                <a:cs typeface="Georgia"/>
                <a:sym typeface="Georgia"/>
              </a:rPr>
              <a:t>FBI</a:t>
            </a:r>
            <a:r>
              <a:rPr lang="en-US">
                <a:solidFill>
                  <a:schemeClr val="dk1"/>
                </a:solidFill>
              </a:rPr>
              <a:t> to show which cities have high crime rates and then distribute the officers in that area, in hopes to lower crime rate. However, we ran into the issue of insufficient data, there were no zip codes available in the API and crime data was based on the arresting police department spread out in different cities in a state. Therefore we refocused our project to a new question of how </a:t>
            </a:r>
            <a:r>
              <a:rPr lang="en-US" sz="1150">
                <a:solidFill>
                  <a:schemeClr val="dk1"/>
                </a:solidFill>
                <a:highlight>
                  <a:srgbClr val="F8F8F8"/>
                </a:highlight>
              </a:rPr>
              <a:t>factors such as the number of police, average income, unemployment, and school rating impact the safety of a city. </a:t>
            </a:r>
            <a:endParaRPr sz="100">
              <a:solidFill>
                <a:schemeClr val="dk1"/>
              </a:solidFill>
            </a:endParaRPr>
          </a:p>
        </p:txBody>
      </p:sp>
      <p:sp>
        <p:nvSpPr>
          <p:cNvPr id="75" name="Google Shape;7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1-June</a:t>
            </a:r>
            <a:endParaRPr/>
          </a:p>
          <a:p>
            <a:pPr indent="0" lvl="0" marL="0" rtl="0" algn="l">
              <a:spcBef>
                <a:spcPts val="0"/>
              </a:spcBef>
              <a:spcAft>
                <a:spcPts val="0"/>
              </a:spcAft>
              <a:buNone/>
            </a:pPr>
            <a:r>
              <a:rPr lang="en-US"/>
              <a:t>To tackle this question, we used the same API, in </a:t>
            </a:r>
            <a:r>
              <a:rPr lang="en-US"/>
              <a:t>addition</a:t>
            </a:r>
            <a:r>
              <a:rPr lang="en-US"/>
              <a:t> to the factors I mentioned previously, </a:t>
            </a:r>
            <a:r>
              <a:rPr lang="en-US" sz="1050">
                <a:solidFill>
                  <a:schemeClr val="dk1"/>
                </a:solidFill>
                <a:highlight>
                  <a:srgbClr val="FFFFFF"/>
                </a:highlight>
                <a:latin typeface="Roboto"/>
                <a:ea typeface="Roboto"/>
                <a:cs typeface="Roboto"/>
                <a:sym typeface="Roboto"/>
              </a:rPr>
              <a:t>w</a:t>
            </a:r>
            <a:r>
              <a:rPr lang="en-US" sz="1050">
                <a:solidFill>
                  <a:schemeClr val="dk1"/>
                </a:solidFill>
                <a:highlight>
                  <a:srgbClr val="FFFFFF"/>
                </a:highlight>
                <a:latin typeface="Roboto"/>
                <a:ea typeface="Roboto"/>
                <a:cs typeface="Roboto"/>
                <a:sym typeface="Roboto"/>
              </a:rPr>
              <a:t>e are now comparing the capital cities of each 50 states</a:t>
            </a:r>
            <a:r>
              <a:rPr lang="en-US"/>
              <a:t> and we utilized the arresting police department information of each capital city, identified as “</a:t>
            </a:r>
            <a:r>
              <a:rPr lang="en-US" sz="1050">
                <a:solidFill>
                  <a:schemeClr val="dk1"/>
                </a:solidFill>
                <a:highlight>
                  <a:srgbClr val="FFFFFF"/>
                </a:highlight>
                <a:latin typeface="Roboto"/>
                <a:ea typeface="Roboto"/>
                <a:cs typeface="Roboto"/>
                <a:sym typeface="Roboto"/>
              </a:rPr>
              <a:t>Originating Agency Identifier” number or O-R-I. </a:t>
            </a:r>
            <a:r>
              <a:rPr lang="en-US" sz="1150">
                <a:solidFill>
                  <a:schemeClr val="dk1"/>
                </a:solidFill>
                <a:highlight>
                  <a:srgbClr val="F8F8F8"/>
                </a:highlight>
              </a:rPr>
              <a:t>We also focused on 3 types of crimes, namely: rape, simple assaults and stolen property. (next slide)</a:t>
            </a:r>
            <a:endParaRPr>
              <a:solidFill>
                <a:schemeClr val="dk1"/>
              </a:solidFill>
            </a:endParaRPr>
          </a:p>
        </p:txBody>
      </p:sp>
      <p:sp>
        <p:nvSpPr>
          <p:cNvPr id="81" name="Google Shape;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b76306adb_1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b76306adb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FYC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b76306adb_1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b76306adb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FYC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b76306adb_1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b76306adb_1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FYC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b76306adb_10_4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b76306adb_1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FYC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b76306adb_10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b76306adb_1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FYC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b76306adb_10_4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b76306adb_1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FYC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5704400" y="3668217"/>
            <a:ext cx="7833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415600" y="794633"/>
            <a:ext cx="11360700" cy="26103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2" name="Google Shape;12;p2"/>
          <p:cNvSpPr txBox="1"/>
          <p:nvPr>
            <p:ph idx="1" type="subTitle"/>
          </p:nvPr>
        </p:nvSpPr>
        <p:spPr>
          <a:xfrm>
            <a:off x="415600" y="4221097"/>
            <a:ext cx="11360700" cy="978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3" name="Google Shape;13;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415600" y="1557233"/>
            <a:ext cx="11360700" cy="26400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dk1"/>
              </a:buClr>
              <a:buSzPts val="14700"/>
              <a:buNone/>
              <a:defRPr sz="14700">
                <a:solidFill>
                  <a:schemeClr val="dk1"/>
                </a:solidFill>
              </a:defRPr>
            </a:lvl1pPr>
            <a:lvl2pPr lvl="1" algn="ctr">
              <a:spcBef>
                <a:spcPts val="0"/>
              </a:spcBef>
              <a:spcAft>
                <a:spcPts val="0"/>
              </a:spcAft>
              <a:buClr>
                <a:schemeClr val="dk1"/>
              </a:buClr>
              <a:buSzPts val="14700"/>
              <a:buNone/>
              <a:defRPr sz="14700">
                <a:solidFill>
                  <a:schemeClr val="dk1"/>
                </a:solidFill>
              </a:defRPr>
            </a:lvl2pPr>
            <a:lvl3pPr lvl="2" algn="ctr">
              <a:spcBef>
                <a:spcPts val="0"/>
              </a:spcBef>
              <a:spcAft>
                <a:spcPts val="0"/>
              </a:spcAft>
              <a:buClr>
                <a:schemeClr val="dk1"/>
              </a:buClr>
              <a:buSzPts val="14700"/>
              <a:buNone/>
              <a:defRPr sz="14700">
                <a:solidFill>
                  <a:schemeClr val="dk1"/>
                </a:solidFill>
              </a:defRPr>
            </a:lvl3pPr>
            <a:lvl4pPr lvl="3" algn="ctr">
              <a:spcBef>
                <a:spcPts val="0"/>
              </a:spcBef>
              <a:spcAft>
                <a:spcPts val="0"/>
              </a:spcAft>
              <a:buClr>
                <a:schemeClr val="dk1"/>
              </a:buClr>
              <a:buSzPts val="14700"/>
              <a:buNone/>
              <a:defRPr sz="14700">
                <a:solidFill>
                  <a:schemeClr val="dk1"/>
                </a:solidFill>
              </a:defRPr>
            </a:lvl4pPr>
            <a:lvl5pPr lvl="4" algn="ctr">
              <a:spcBef>
                <a:spcPts val="0"/>
              </a:spcBef>
              <a:spcAft>
                <a:spcPts val="0"/>
              </a:spcAft>
              <a:buClr>
                <a:schemeClr val="dk1"/>
              </a:buClr>
              <a:buSzPts val="14700"/>
              <a:buNone/>
              <a:defRPr sz="14700">
                <a:solidFill>
                  <a:schemeClr val="dk1"/>
                </a:solidFill>
              </a:defRPr>
            </a:lvl5pPr>
            <a:lvl6pPr lvl="5" algn="ctr">
              <a:spcBef>
                <a:spcPts val="0"/>
              </a:spcBef>
              <a:spcAft>
                <a:spcPts val="0"/>
              </a:spcAft>
              <a:buClr>
                <a:schemeClr val="dk1"/>
              </a:buClr>
              <a:buSzPts val="14700"/>
              <a:buNone/>
              <a:defRPr sz="14700">
                <a:solidFill>
                  <a:schemeClr val="dk1"/>
                </a:solidFill>
              </a:defRPr>
            </a:lvl6pPr>
            <a:lvl7pPr lvl="6" algn="ctr">
              <a:spcBef>
                <a:spcPts val="0"/>
              </a:spcBef>
              <a:spcAft>
                <a:spcPts val="0"/>
              </a:spcAft>
              <a:buClr>
                <a:schemeClr val="dk1"/>
              </a:buClr>
              <a:buSzPts val="14700"/>
              <a:buNone/>
              <a:defRPr sz="14700">
                <a:solidFill>
                  <a:schemeClr val="dk1"/>
                </a:solidFill>
              </a:defRPr>
            </a:lvl7pPr>
            <a:lvl8pPr lvl="7" algn="ctr">
              <a:spcBef>
                <a:spcPts val="0"/>
              </a:spcBef>
              <a:spcAft>
                <a:spcPts val="0"/>
              </a:spcAft>
              <a:buClr>
                <a:schemeClr val="dk1"/>
              </a:buClr>
              <a:buSzPts val="14700"/>
              <a:buNone/>
              <a:defRPr sz="14700">
                <a:solidFill>
                  <a:schemeClr val="dk1"/>
                </a:solidFill>
              </a:defRPr>
            </a:lvl8pPr>
            <a:lvl9pPr lvl="8" algn="ctr">
              <a:spcBef>
                <a:spcPts val="0"/>
              </a:spcBef>
              <a:spcAft>
                <a:spcPts val="0"/>
              </a:spcAft>
              <a:buClr>
                <a:schemeClr val="dk1"/>
              </a:buClr>
              <a:buSzPts val="14700"/>
              <a:buNone/>
              <a:defRPr sz="14700">
                <a:solidFill>
                  <a:schemeClr val="dk1"/>
                </a:solidFill>
              </a:defRPr>
            </a:lvl9pPr>
          </a:lstStyle>
          <a:p>
            <a:r>
              <a:t>xx%</a:t>
            </a:r>
          </a:p>
        </p:txBody>
      </p:sp>
      <p:sp>
        <p:nvSpPr>
          <p:cNvPr id="48" name="Google Shape;48;p11"/>
          <p:cNvSpPr txBox="1"/>
          <p:nvPr>
            <p:ph idx="1" type="body"/>
          </p:nvPr>
        </p:nvSpPr>
        <p:spPr>
          <a:xfrm>
            <a:off x="415600" y="4299000"/>
            <a:ext cx="11360700" cy="14289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9" name="Google Shape;49;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4" name="Google Shape;5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55" name="Google Shape;55;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4"/>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0" name="Google Shape;60;p14"/>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2100"/>
              </a:spcBef>
              <a:spcAft>
                <a:spcPts val="0"/>
              </a:spcAft>
              <a:buClr>
                <a:schemeClr val="dk1"/>
              </a:buClr>
              <a:buSzPts val="2000"/>
              <a:buNone/>
              <a:defRPr b="1" sz="2000"/>
            </a:lvl2pPr>
            <a:lvl3pPr indent="-228600" lvl="2" marL="1371600" rtl="0" algn="l">
              <a:lnSpc>
                <a:spcPct val="90000"/>
              </a:lnSpc>
              <a:spcBef>
                <a:spcPts val="2100"/>
              </a:spcBef>
              <a:spcAft>
                <a:spcPts val="0"/>
              </a:spcAft>
              <a:buClr>
                <a:schemeClr val="dk1"/>
              </a:buClr>
              <a:buSzPts val="1800"/>
              <a:buNone/>
              <a:defRPr b="1" sz="1800"/>
            </a:lvl3pPr>
            <a:lvl4pPr indent="-228600" lvl="3" marL="1828800" rtl="0" algn="l">
              <a:lnSpc>
                <a:spcPct val="90000"/>
              </a:lnSpc>
              <a:spcBef>
                <a:spcPts val="2100"/>
              </a:spcBef>
              <a:spcAft>
                <a:spcPts val="0"/>
              </a:spcAft>
              <a:buClr>
                <a:schemeClr val="dk1"/>
              </a:buClr>
              <a:buSzPts val="1600"/>
              <a:buNone/>
              <a:defRPr b="1" sz="1600"/>
            </a:lvl4pPr>
            <a:lvl5pPr indent="-228600" lvl="4" marL="2286000" rtl="0" algn="l">
              <a:lnSpc>
                <a:spcPct val="90000"/>
              </a:lnSpc>
              <a:spcBef>
                <a:spcPts val="2100"/>
              </a:spcBef>
              <a:spcAft>
                <a:spcPts val="0"/>
              </a:spcAft>
              <a:buClr>
                <a:schemeClr val="dk1"/>
              </a:buClr>
              <a:buSzPts val="1600"/>
              <a:buNone/>
              <a:defRPr b="1" sz="1600"/>
            </a:lvl5pPr>
            <a:lvl6pPr indent="-228600" lvl="5" marL="2743200" rtl="0" algn="l">
              <a:lnSpc>
                <a:spcPct val="90000"/>
              </a:lnSpc>
              <a:spcBef>
                <a:spcPts val="2100"/>
              </a:spcBef>
              <a:spcAft>
                <a:spcPts val="0"/>
              </a:spcAft>
              <a:buClr>
                <a:schemeClr val="dk1"/>
              </a:buClr>
              <a:buSzPts val="1600"/>
              <a:buNone/>
              <a:defRPr b="1" sz="1600"/>
            </a:lvl6pPr>
            <a:lvl7pPr indent="-228600" lvl="6" marL="3200400" rtl="0" algn="l">
              <a:lnSpc>
                <a:spcPct val="90000"/>
              </a:lnSpc>
              <a:spcBef>
                <a:spcPts val="2100"/>
              </a:spcBef>
              <a:spcAft>
                <a:spcPts val="0"/>
              </a:spcAft>
              <a:buClr>
                <a:schemeClr val="dk1"/>
              </a:buClr>
              <a:buSzPts val="1600"/>
              <a:buNone/>
              <a:defRPr b="1" sz="1600"/>
            </a:lvl7pPr>
            <a:lvl8pPr indent="-228600" lvl="7" marL="3657600" rtl="0" algn="l">
              <a:lnSpc>
                <a:spcPct val="90000"/>
              </a:lnSpc>
              <a:spcBef>
                <a:spcPts val="2100"/>
              </a:spcBef>
              <a:spcAft>
                <a:spcPts val="0"/>
              </a:spcAft>
              <a:buClr>
                <a:schemeClr val="dk1"/>
              </a:buClr>
              <a:buSzPts val="1600"/>
              <a:buNone/>
              <a:defRPr b="1" sz="1600"/>
            </a:lvl8pPr>
            <a:lvl9pPr indent="-228600" lvl="8" marL="4114800" rtl="0" algn="l">
              <a:lnSpc>
                <a:spcPct val="90000"/>
              </a:lnSpc>
              <a:spcBef>
                <a:spcPts val="2100"/>
              </a:spcBef>
              <a:spcAft>
                <a:spcPts val="2100"/>
              </a:spcAft>
              <a:buClr>
                <a:schemeClr val="dk1"/>
              </a:buClr>
              <a:buSzPts val="1600"/>
              <a:buNone/>
              <a:defRPr b="1" sz="1600"/>
            </a:lvl9pPr>
          </a:lstStyle>
          <a:p/>
        </p:txBody>
      </p:sp>
      <p:sp>
        <p:nvSpPr>
          <p:cNvPr id="61" name="Google Shape;61;p14"/>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62" name="Google Shape;62;p14"/>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2100"/>
              </a:spcBef>
              <a:spcAft>
                <a:spcPts val="0"/>
              </a:spcAft>
              <a:buClr>
                <a:schemeClr val="dk1"/>
              </a:buClr>
              <a:buSzPts val="2000"/>
              <a:buNone/>
              <a:defRPr b="1" sz="2000"/>
            </a:lvl2pPr>
            <a:lvl3pPr indent="-228600" lvl="2" marL="1371600" rtl="0" algn="l">
              <a:lnSpc>
                <a:spcPct val="90000"/>
              </a:lnSpc>
              <a:spcBef>
                <a:spcPts val="2100"/>
              </a:spcBef>
              <a:spcAft>
                <a:spcPts val="0"/>
              </a:spcAft>
              <a:buClr>
                <a:schemeClr val="dk1"/>
              </a:buClr>
              <a:buSzPts val="1800"/>
              <a:buNone/>
              <a:defRPr b="1" sz="1800"/>
            </a:lvl3pPr>
            <a:lvl4pPr indent="-228600" lvl="3" marL="1828800" rtl="0" algn="l">
              <a:lnSpc>
                <a:spcPct val="90000"/>
              </a:lnSpc>
              <a:spcBef>
                <a:spcPts val="2100"/>
              </a:spcBef>
              <a:spcAft>
                <a:spcPts val="0"/>
              </a:spcAft>
              <a:buClr>
                <a:schemeClr val="dk1"/>
              </a:buClr>
              <a:buSzPts val="1600"/>
              <a:buNone/>
              <a:defRPr b="1" sz="1600"/>
            </a:lvl4pPr>
            <a:lvl5pPr indent="-228600" lvl="4" marL="2286000" rtl="0" algn="l">
              <a:lnSpc>
                <a:spcPct val="90000"/>
              </a:lnSpc>
              <a:spcBef>
                <a:spcPts val="2100"/>
              </a:spcBef>
              <a:spcAft>
                <a:spcPts val="0"/>
              </a:spcAft>
              <a:buClr>
                <a:schemeClr val="dk1"/>
              </a:buClr>
              <a:buSzPts val="1600"/>
              <a:buNone/>
              <a:defRPr b="1" sz="1600"/>
            </a:lvl5pPr>
            <a:lvl6pPr indent="-228600" lvl="5" marL="2743200" rtl="0" algn="l">
              <a:lnSpc>
                <a:spcPct val="90000"/>
              </a:lnSpc>
              <a:spcBef>
                <a:spcPts val="2100"/>
              </a:spcBef>
              <a:spcAft>
                <a:spcPts val="0"/>
              </a:spcAft>
              <a:buClr>
                <a:schemeClr val="dk1"/>
              </a:buClr>
              <a:buSzPts val="1600"/>
              <a:buNone/>
              <a:defRPr b="1" sz="1600"/>
            </a:lvl6pPr>
            <a:lvl7pPr indent="-228600" lvl="6" marL="3200400" rtl="0" algn="l">
              <a:lnSpc>
                <a:spcPct val="90000"/>
              </a:lnSpc>
              <a:spcBef>
                <a:spcPts val="2100"/>
              </a:spcBef>
              <a:spcAft>
                <a:spcPts val="0"/>
              </a:spcAft>
              <a:buClr>
                <a:schemeClr val="dk1"/>
              </a:buClr>
              <a:buSzPts val="1600"/>
              <a:buNone/>
              <a:defRPr b="1" sz="1600"/>
            </a:lvl7pPr>
            <a:lvl8pPr indent="-228600" lvl="7" marL="3657600" rtl="0" algn="l">
              <a:lnSpc>
                <a:spcPct val="90000"/>
              </a:lnSpc>
              <a:spcBef>
                <a:spcPts val="2100"/>
              </a:spcBef>
              <a:spcAft>
                <a:spcPts val="0"/>
              </a:spcAft>
              <a:buClr>
                <a:schemeClr val="dk1"/>
              </a:buClr>
              <a:buSzPts val="1600"/>
              <a:buNone/>
              <a:defRPr b="1" sz="1600"/>
            </a:lvl8pPr>
            <a:lvl9pPr indent="-228600" lvl="8" marL="4114800" rtl="0" algn="l">
              <a:lnSpc>
                <a:spcPct val="90000"/>
              </a:lnSpc>
              <a:spcBef>
                <a:spcPts val="2100"/>
              </a:spcBef>
              <a:spcAft>
                <a:spcPts val="2100"/>
              </a:spcAft>
              <a:buClr>
                <a:schemeClr val="dk1"/>
              </a:buClr>
              <a:buSzPts val="1600"/>
              <a:buNone/>
              <a:defRPr b="1" sz="1600"/>
            </a:lvl9pPr>
          </a:lstStyle>
          <a:p/>
        </p:txBody>
      </p:sp>
      <p:sp>
        <p:nvSpPr>
          <p:cNvPr id="63" name="Google Shape;63;p14"/>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64" name="Google Shape;64;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15600" y="3307400"/>
            <a:ext cx="10819200" cy="3261300"/>
          </a:xfrm>
          <a:prstGeom prst="rect">
            <a:avLst/>
          </a:prstGeom>
        </p:spPr>
        <p:txBody>
          <a:bodyPr anchorCtr="0" anchor="b" bIns="121900" lIns="121900" spcFirstLastPara="1" rIns="121900" wrap="square" tIns="121900">
            <a:noAutofit/>
          </a:bodyPr>
          <a:lstStyle>
            <a:lvl1pPr lvl="0">
              <a:spcBef>
                <a:spcPts val="0"/>
              </a:spcBef>
              <a:spcAft>
                <a:spcPts val="0"/>
              </a:spcAft>
              <a:buClr>
                <a:schemeClr val="lt1"/>
              </a:buClr>
              <a:buSzPts val="9100"/>
              <a:buNone/>
              <a:defRPr sz="9100">
                <a:solidFill>
                  <a:schemeClr val="lt1"/>
                </a:solidFill>
              </a:defRPr>
            </a:lvl1pPr>
            <a:lvl2pPr lvl="1">
              <a:spcBef>
                <a:spcPts val="0"/>
              </a:spcBef>
              <a:spcAft>
                <a:spcPts val="0"/>
              </a:spcAft>
              <a:buClr>
                <a:schemeClr val="lt1"/>
              </a:buClr>
              <a:buSzPts val="9100"/>
              <a:buNone/>
              <a:defRPr sz="9100">
                <a:solidFill>
                  <a:schemeClr val="lt1"/>
                </a:solidFill>
              </a:defRPr>
            </a:lvl2pPr>
            <a:lvl3pPr lvl="2">
              <a:spcBef>
                <a:spcPts val="0"/>
              </a:spcBef>
              <a:spcAft>
                <a:spcPts val="0"/>
              </a:spcAft>
              <a:buClr>
                <a:schemeClr val="lt1"/>
              </a:buClr>
              <a:buSzPts val="9100"/>
              <a:buNone/>
              <a:defRPr sz="9100">
                <a:solidFill>
                  <a:schemeClr val="lt1"/>
                </a:solidFill>
              </a:defRPr>
            </a:lvl3pPr>
            <a:lvl4pPr lvl="3">
              <a:spcBef>
                <a:spcPts val="0"/>
              </a:spcBef>
              <a:spcAft>
                <a:spcPts val="0"/>
              </a:spcAft>
              <a:buClr>
                <a:schemeClr val="lt1"/>
              </a:buClr>
              <a:buSzPts val="9100"/>
              <a:buNone/>
              <a:defRPr sz="9100">
                <a:solidFill>
                  <a:schemeClr val="lt1"/>
                </a:solidFill>
              </a:defRPr>
            </a:lvl4pPr>
            <a:lvl5pPr lvl="4">
              <a:spcBef>
                <a:spcPts val="0"/>
              </a:spcBef>
              <a:spcAft>
                <a:spcPts val="0"/>
              </a:spcAft>
              <a:buClr>
                <a:schemeClr val="lt1"/>
              </a:buClr>
              <a:buSzPts val="9100"/>
              <a:buNone/>
              <a:defRPr sz="9100">
                <a:solidFill>
                  <a:schemeClr val="lt1"/>
                </a:solidFill>
              </a:defRPr>
            </a:lvl5pPr>
            <a:lvl6pPr lvl="5">
              <a:spcBef>
                <a:spcPts val="0"/>
              </a:spcBef>
              <a:spcAft>
                <a:spcPts val="0"/>
              </a:spcAft>
              <a:buClr>
                <a:schemeClr val="lt1"/>
              </a:buClr>
              <a:buSzPts val="9100"/>
              <a:buNone/>
              <a:defRPr sz="9100">
                <a:solidFill>
                  <a:schemeClr val="lt1"/>
                </a:solidFill>
              </a:defRPr>
            </a:lvl6pPr>
            <a:lvl7pPr lvl="6">
              <a:spcBef>
                <a:spcPts val="0"/>
              </a:spcBef>
              <a:spcAft>
                <a:spcPts val="0"/>
              </a:spcAft>
              <a:buClr>
                <a:schemeClr val="lt1"/>
              </a:buClr>
              <a:buSzPts val="9100"/>
              <a:buNone/>
              <a:defRPr sz="9100">
                <a:solidFill>
                  <a:schemeClr val="lt1"/>
                </a:solidFill>
              </a:defRPr>
            </a:lvl7pPr>
            <a:lvl8pPr lvl="7">
              <a:spcBef>
                <a:spcPts val="0"/>
              </a:spcBef>
              <a:spcAft>
                <a:spcPts val="0"/>
              </a:spcAft>
              <a:buClr>
                <a:schemeClr val="lt1"/>
              </a:buClr>
              <a:buSzPts val="9100"/>
              <a:buNone/>
              <a:defRPr sz="9100">
                <a:solidFill>
                  <a:schemeClr val="lt1"/>
                </a:solidFill>
              </a:defRPr>
            </a:lvl8pPr>
            <a:lvl9pPr lvl="8">
              <a:spcBef>
                <a:spcPts val="0"/>
              </a:spcBef>
              <a:spcAft>
                <a:spcPts val="0"/>
              </a:spcAft>
              <a:buClr>
                <a:schemeClr val="lt1"/>
              </a:buClr>
              <a:buSzPts val="9100"/>
              <a:buNone/>
              <a:defRPr sz="9100">
                <a:solidFill>
                  <a:schemeClr val="lt1"/>
                </a:solidFill>
              </a:defRPr>
            </a:lvl9pPr>
          </a:lstStyle>
          <a:p/>
        </p:txBody>
      </p:sp>
      <p:sp>
        <p:nvSpPr>
          <p:cNvPr id="16" name="Google Shape;16;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9" name="Google Shape;19;p4"/>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0" name="Google Shape;20;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p5"/>
          <p:cNvSpPr txBox="1"/>
          <p:nvPr>
            <p:ph idx="1" type="body"/>
          </p:nvPr>
        </p:nvSpPr>
        <p:spPr>
          <a:xfrm>
            <a:off x="4156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p5"/>
          <p:cNvSpPr txBox="1"/>
          <p:nvPr>
            <p:ph idx="2" type="body"/>
          </p:nvPr>
        </p:nvSpPr>
        <p:spPr>
          <a:xfrm>
            <a:off x="6443200" y="1536633"/>
            <a:ext cx="5333100" cy="455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5" name="Google Shape;2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415600" y="8424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1" name="Google Shape;31;p7"/>
          <p:cNvSpPr txBox="1"/>
          <p:nvPr>
            <p:ph idx="1" type="body"/>
          </p:nvPr>
        </p:nvSpPr>
        <p:spPr>
          <a:xfrm>
            <a:off x="415600" y="1987833"/>
            <a:ext cx="3744000" cy="410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2" name="Google Shape;32;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653667" y="701800"/>
            <a:ext cx="75783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5" name="Google Shape;35;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6096000" y="1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8" name="Google Shape;38;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354000" y="1834132"/>
            <a:ext cx="5393700" cy="2069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0" name="Google Shape;40;p9"/>
          <p:cNvSpPr txBox="1"/>
          <p:nvPr>
            <p:ph idx="1" type="subTitle"/>
          </p:nvPr>
        </p:nvSpPr>
        <p:spPr>
          <a:xfrm>
            <a:off x="354000" y="3974834"/>
            <a:ext cx="5393700" cy="1794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1" name="Google Shape;41;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42" name="Google Shape;42;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426000" y="5644967"/>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Font typeface="Proxima Nova"/>
              <a:buChar char="●"/>
              <a:defRPr sz="2400">
                <a:solidFill>
                  <a:schemeClr val="dk2"/>
                </a:solidFill>
                <a:latin typeface="Proxima Nova"/>
                <a:ea typeface="Proxima Nova"/>
                <a:cs typeface="Proxima Nova"/>
                <a:sym typeface="Proxima Nova"/>
              </a:defRPr>
            </a:lvl1pPr>
            <a:lvl2pPr indent="-349250" lvl="1" marL="91440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2pPr>
            <a:lvl3pPr indent="-349250" lvl="2" marL="137160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3pPr>
            <a:lvl4pPr indent="-349250" lvl="3" marL="182880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4pPr>
            <a:lvl5pPr indent="-349250" lvl="4" marL="228600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5pPr>
            <a:lvl6pPr indent="-349250" lvl="5" marL="274320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6pPr>
            <a:lvl7pPr indent="-349250" lvl="6" marL="320040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7pPr>
            <a:lvl8pPr indent="-349250" lvl="7" marL="3657600">
              <a:lnSpc>
                <a:spcPct val="115000"/>
              </a:lnSpc>
              <a:spcBef>
                <a:spcPts val="210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8pPr>
            <a:lvl9pPr indent="-349250" lvl="8" marL="4114800">
              <a:lnSpc>
                <a:spcPct val="115000"/>
              </a:lnSpc>
              <a:spcBef>
                <a:spcPts val="2100"/>
              </a:spcBef>
              <a:spcAft>
                <a:spcPts val="2100"/>
              </a:spcAft>
              <a:buClr>
                <a:schemeClr val="dk2"/>
              </a:buClr>
              <a:buSzPts val="1900"/>
              <a:buFont typeface="Proxima Nova"/>
              <a:buChar char="■"/>
              <a:defRPr sz="1900">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Proxima Nova"/>
                <a:ea typeface="Proxima Nova"/>
                <a:cs typeface="Proxima Nova"/>
                <a:sym typeface="Proxima Nova"/>
              </a:defRPr>
            </a:lvl1pPr>
            <a:lvl2pPr lvl="1" algn="r">
              <a:buNone/>
              <a:defRPr sz="1300">
                <a:solidFill>
                  <a:schemeClr val="dk2"/>
                </a:solidFill>
                <a:latin typeface="Proxima Nova"/>
                <a:ea typeface="Proxima Nova"/>
                <a:cs typeface="Proxima Nova"/>
                <a:sym typeface="Proxima Nova"/>
              </a:defRPr>
            </a:lvl2pPr>
            <a:lvl3pPr lvl="2" algn="r">
              <a:buNone/>
              <a:defRPr sz="1300">
                <a:solidFill>
                  <a:schemeClr val="dk2"/>
                </a:solidFill>
                <a:latin typeface="Proxima Nova"/>
                <a:ea typeface="Proxima Nova"/>
                <a:cs typeface="Proxima Nova"/>
                <a:sym typeface="Proxima Nova"/>
              </a:defRPr>
            </a:lvl3pPr>
            <a:lvl4pPr lvl="3" algn="r">
              <a:buNone/>
              <a:defRPr sz="1300">
                <a:solidFill>
                  <a:schemeClr val="dk2"/>
                </a:solidFill>
                <a:latin typeface="Proxima Nova"/>
                <a:ea typeface="Proxima Nova"/>
                <a:cs typeface="Proxima Nova"/>
                <a:sym typeface="Proxima Nova"/>
              </a:defRPr>
            </a:lvl4pPr>
            <a:lvl5pPr lvl="4" algn="r">
              <a:buNone/>
              <a:defRPr sz="1300">
                <a:solidFill>
                  <a:schemeClr val="dk2"/>
                </a:solidFill>
                <a:latin typeface="Proxima Nova"/>
                <a:ea typeface="Proxima Nova"/>
                <a:cs typeface="Proxima Nova"/>
                <a:sym typeface="Proxima Nova"/>
              </a:defRPr>
            </a:lvl5pPr>
            <a:lvl6pPr lvl="5" algn="r">
              <a:buNone/>
              <a:defRPr sz="1300">
                <a:solidFill>
                  <a:schemeClr val="dk2"/>
                </a:solidFill>
                <a:latin typeface="Proxima Nova"/>
                <a:ea typeface="Proxima Nova"/>
                <a:cs typeface="Proxima Nova"/>
                <a:sym typeface="Proxima Nova"/>
              </a:defRPr>
            </a:lvl6pPr>
            <a:lvl7pPr lvl="6" algn="r">
              <a:buNone/>
              <a:defRPr sz="1300">
                <a:solidFill>
                  <a:schemeClr val="dk2"/>
                </a:solidFill>
                <a:latin typeface="Proxima Nova"/>
                <a:ea typeface="Proxima Nova"/>
                <a:cs typeface="Proxima Nova"/>
                <a:sym typeface="Proxima Nova"/>
              </a:defRPr>
            </a:lvl7pPr>
            <a:lvl8pPr lvl="7" algn="r">
              <a:buNone/>
              <a:defRPr sz="1300">
                <a:solidFill>
                  <a:schemeClr val="dk2"/>
                </a:solidFill>
                <a:latin typeface="Proxima Nova"/>
                <a:ea typeface="Proxima Nova"/>
                <a:cs typeface="Proxima Nova"/>
                <a:sym typeface="Proxima Nova"/>
              </a:defRPr>
            </a:lvl8pPr>
            <a:lvl9pPr lvl="8" algn="r">
              <a:buNone/>
              <a:defRPr sz="13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415600" y="794633"/>
            <a:ext cx="11360700" cy="2610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959"/>
              <a:buFont typeface="Calibri"/>
              <a:buNone/>
            </a:pPr>
            <a:r>
              <a:rPr lang="en-US" sz="3959" u="sng"/>
              <a:t>Project 1</a:t>
            </a:r>
            <a:endParaRPr sz="3959" u="sng"/>
          </a:p>
          <a:p>
            <a:pPr indent="0" lvl="0" marL="0" rtl="0" algn="ctr">
              <a:lnSpc>
                <a:spcPct val="90000"/>
              </a:lnSpc>
              <a:spcBef>
                <a:spcPts val="0"/>
              </a:spcBef>
              <a:spcAft>
                <a:spcPts val="0"/>
              </a:spcAft>
              <a:buClr>
                <a:schemeClr val="dk1"/>
              </a:buClr>
              <a:buSzPts val="3959"/>
              <a:buFont typeface="Calibri"/>
              <a:buNone/>
            </a:pPr>
            <a:r>
              <a:rPr lang="en-US" sz="3550">
                <a:solidFill>
                  <a:srgbClr val="1D1C1D"/>
                </a:solidFill>
                <a:highlight>
                  <a:srgbClr val="F8F8F8"/>
                </a:highlight>
                <a:latin typeface="Arial"/>
                <a:ea typeface="Arial"/>
                <a:cs typeface="Arial"/>
                <a:sym typeface="Arial"/>
              </a:rPr>
              <a:t>How Do the Factors of Number of Police, Average Income, Unemployment and School Rating Impact the Safety of a City?</a:t>
            </a:r>
            <a:br>
              <a:rPr lang="en-US" sz="5500"/>
            </a:br>
            <a:endParaRPr sz="1720"/>
          </a:p>
        </p:txBody>
      </p:sp>
      <p:sp>
        <p:nvSpPr>
          <p:cNvPr id="72" name="Google Shape;72;p15"/>
          <p:cNvSpPr txBox="1"/>
          <p:nvPr>
            <p:ph idx="1" type="subTitle"/>
          </p:nvPr>
        </p:nvSpPr>
        <p:spPr>
          <a:xfrm>
            <a:off x="415600" y="4221097"/>
            <a:ext cx="11360700" cy="978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The June-ypers</a:t>
            </a:r>
            <a:endParaRPr/>
          </a:p>
          <a:p>
            <a:pPr indent="0" lvl="0" marL="0" rtl="0" algn="ctr">
              <a:lnSpc>
                <a:spcPct val="90000"/>
              </a:lnSpc>
              <a:spcBef>
                <a:spcPts val="1000"/>
              </a:spcBef>
              <a:spcAft>
                <a:spcPts val="0"/>
              </a:spcAft>
              <a:buClr>
                <a:schemeClr val="dk1"/>
              </a:buClr>
              <a:buSzPts val="2400"/>
              <a:buNone/>
            </a:pPr>
            <a:r>
              <a:rPr lang="en-US"/>
              <a:t>June, Fang, Tigist, Christian P., Kyle</a:t>
            </a:r>
            <a:br>
              <a:rPr lang="en-US"/>
            </a:br>
            <a:r>
              <a:rPr lang="en-US" sz="2400"/>
              <a:t>Not to be mistaken with the June-pyters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838200" y="0"/>
            <a:ext cx="10515600" cy="60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Getting Data-7</a:t>
            </a:r>
            <a:endParaRPr/>
          </a:p>
        </p:txBody>
      </p:sp>
      <p:pic>
        <p:nvPicPr>
          <p:cNvPr id="139" name="Google Shape;139;p24"/>
          <p:cNvPicPr preferRelativeResize="0"/>
          <p:nvPr/>
        </p:nvPicPr>
        <p:blipFill>
          <a:blip r:embed="rId3">
            <a:alphaModFix/>
          </a:blip>
          <a:stretch>
            <a:fillRect/>
          </a:stretch>
        </p:blipFill>
        <p:spPr>
          <a:xfrm>
            <a:off x="1498950" y="1589625"/>
            <a:ext cx="9305000" cy="5178550"/>
          </a:xfrm>
          <a:prstGeom prst="rect">
            <a:avLst/>
          </a:prstGeom>
          <a:noFill/>
          <a:ln>
            <a:noFill/>
          </a:ln>
        </p:spPr>
      </p:pic>
      <p:sp>
        <p:nvSpPr>
          <p:cNvPr id="140" name="Google Shape;140;p24"/>
          <p:cNvSpPr txBox="1"/>
          <p:nvPr/>
        </p:nvSpPr>
        <p:spPr>
          <a:xfrm>
            <a:off x="196350" y="667575"/>
            <a:ext cx="11682300" cy="9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Example: Dataframe of 10 States</a:t>
            </a:r>
            <a:endParaRPr sz="24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Coding reference: Python-APIs 09-Stu_Census_API_Gmap</a:t>
            </a:r>
            <a:endParaRPr sz="2000">
              <a:latin typeface="Calibri"/>
              <a:ea typeface="Calibri"/>
              <a:cs typeface="Calibri"/>
              <a:sym typeface="Calibri"/>
            </a:endParaRPr>
          </a:p>
          <a:p>
            <a:pPr indent="0" lvl="0" marL="0" rtl="0" algn="l">
              <a:spcBef>
                <a:spcPts val="0"/>
              </a:spcBef>
              <a:spcAft>
                <a:spcPts val="0"/>
              </a:spcAft>
              <a:buNone/>
            </a:pPr>
            <a:r>
              <a:t/>
            </a:r>
            <a:endParaRPr sz="23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838200" y="0"/>
            <a:ext cx="10515600" cy="60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Getting Data-8</a:t>
            </a:r>
            <a:endParaRPr/>
          </a:p>
        </p:txBody>
      </p:sp>
      <p:sp>
        <p:nvSpPr>
          <p:cNvPr id="146" name="Google Shape;146;p25"/>
          <p:cNvSpPr txBox="1"/>
          <p:nvPr/>
        </p:nvSpPr>
        <p:spPr>
          <a:xfrm>
            <a:off x="196350" y="438975"/>
            <a:ext cx="11805000" cy="8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Example for School Rating: Alabama Capital City, Montgomery</a:t>
            </a:r>
            <a:endParaRPr sz="2400">
              <a:latin typeface="Calibri"/>
              <a:ea typeface="Calibri"/>
              <a:cs typeface="Calibri"/>
              <a:sym typeface="Calibri"/>
            </a:endParaRPr>
          </a:p>
          <a:p>
            <a:pPr indent="0" lvl="0" marL="0" rtl="0" algn="l">
              <a:spcBef>
                <a:spcPts val="0"/>
              </a:spcBef>
              <a:spcAft>
                <a:spcPts val="0"/>
              </a:spcAft>
              <a:buNone/>
            </a:pPr>
            <a:r>
              <a:rPr lang="en-US" sz="2000">
                <a:solidFill>
                  <a:schemeClr val="dk1"/>
                </a:solidFill>
              </a:rPr>
              <a:t>https://www.greatschools.org</a:t>
            </a:r>
            <a:endParaRPr sz="2000">
              <a:latin typeface="Calibri"/>
              <a:ea typeface="Calibri"/>
              <a:cs typeface="Calibri"/>
              <a:sym typeface="Calibri"/>
            </a:endParaRPr>
          </a:p>
        </p:txBody>
      </p:sp>
      <p:grpSp>
        <p:nvGrpSpPr>
          <p:cNvPr id="147" name="Google Shape;147;p25"/>
          <p:cNvGrpSpPr/>
          <p:nvPr/>
        </p:nvGrpSpPr>
        <p:grpSpPr>
          <a:xfrm>
            <a:off x="181900" y="1252500"/>
            <a:ext cx="11937024" cy="5567401"/>
            <a:chOff x="181900" y="1252500"/>
            <a:chExt cx="11937024" cy="5567401"/>
          </a:xfrm>
        </p:grpSpPr>
        <p:pic>
          <p:nvPicPr>
            <p:cNvPr id="148" name="Google Shape;148;p25"/>
            <p:cNvPicPr preferRelativeResize="0"/>
            <p:nvPr/>
          </p:nvPicPr>
          <p:blipFill>
            <a:blip r:embed="rId3">
              <a:alphaModFix/>
            </a:blip>
            <a:stretch>
              <a:fillRect/>
            </a:stretch>
          </p:blipFill>
          <p:spPr>
            <a:xfrm>
              <a:off x="181900" y="1252500"/>
              <a:ext cx="11937024" cy="5567401"/>
            </a:xfrm>
            <a:prstGeom prst="rect">
              <a:avLst/>
            </a:prstGeom>
            <a:noFill/>
            <a:ln>
              <a:noFill/>
            </a:ln>
          </p:spPr>
        </p:pic>
        <p:sp>
          <p:nvSpPr>
            <p:cNvPr id="149" name="Google Shape;149;p25"/>
            <p:cNvSpPr txBox="1"/>
            <p:nvPr/>
          </p:nvSpPr>
          <p:spPr>
            <a:xfrm>
              <a:off x="1808450" y="1373925"/>
              <a:ext cx="411000" cy="3288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0" name="Google Shape;150;p25"/>
            <p:cNvSpPr txBox="1"/>
            <p:nvPr/>
          </p:nvSpPr>
          <p:spPr>
            <a:xfrm>
              <a:off x="196350" y="2019825"/>
              <a:ext cx="343800" cy="38517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838200" y="-15874"/>
            <a:ext cx="10515600" cy="615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959"/>
              <a:buFont typeface="Calibri"/>
              <a:buNone/>
            </a:pPr>
            <a:r>
              <a:rPr lang="en-US" sz="3859"/>
              <a:t>Table of Stats</a:t>
            </a:r>
            <a:endParaRPr sz="4300"/>
          </a:p>
        </p:txBody>
      </p:sp>
      <p:pic>
        <p:nvPicPr>
          <p:cNvPr id="156" name="Google Shape;156;p26"/>
          <p:cNvPicPr preferRelativeResize="0"/>
          <p:nvPr>
            <p:ph idx="1" type="body"/>
          </p:nvPr>
        </p:nvPicPr>
        <p:blipFill rotWithShape="1">
          <a:blip r:embed="rId3">
            <a:alphaModFix/>
          </a:blip>
          <a:srcRect b="0" l="0" r="0" t="0"/>
          <a:stretch/>
        </p:blipFill>
        <p:spPr>
          <a:xfrm>
            <a:off x="1195875" y="523825"/>
            <a:ext cx="9837000" cy="624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839800" y="365125"/>
            <a:ext cx="10515600" cy="74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Scatter Plots</a:t>
            </a:r>
            <a:endParaRPr/>
          </a:p>
        </p:txBody>
      </p:sp>
      <p:sp>
        <p:nvSpPr>
          <p:cNvPr id="162" name="Google Shape;162;p27"/>
          <p:cNvSpPr txBox="1"/>
          <p:nvPr>
            <p:ph idx="2" type="body"/>
          </p:nvPr>
        </p:nvSpPr>
        <p:spPr>
          <a:xfrm>
            <a:off x="839800" y="1233450"/>
            <a:ext cx="4853700" cy="495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sz="2400"/>
              <a:t>We started with our original Plots</a:t>
            </a:r>
            <a:endParaRPr b="1" sz="2400"/>
          </a:p>
          <a:p>
            <a:pPr indent="0" lvl="0" marL="0" rtl="0" algn="l">
              <a:spcBef>
                <a:spcPts val="2100"/>
              </a:spcBef>
              <a:spcAft>
                <a:spcPts val="2100"/>
              </a:spcAft>
              <a:buNone/>
            </a:pPr>
            <a:r>
              <a:t/>
            </a:r>
            <a:endParaRPr/>
          </a:p>
        </p:txBody>
      </p:sp>
      <p:sp>
        <p:nvSpPr>
          <p:cNvPr id="163" name="Google Shape;163;p27"/>
          <p:cNvSpPr txBox="1"/>
          <p:nvPr>
            <p:ph idx="4" type="body"/>
          </p:nvPr>
        </p:nvSpPr>
        <p:spPr>
          <a:xfrm>
            <a:off x="5693500" y="1233675"/>
            <a:ext cx="5973900" cy="740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400"/>
              <a:t>Then we added our linear regression script</a:t>
            </a:r>
            <a:endParaRPr b="1" sz="2400"/>
          </a:p>
          <a:p>
            <a:pPr indent="0" lvl="0" marL="0" rtl="0" algn="l">
              <a:spcBef>
                <a:spcPts val="2100"/>
              </a:spcBef>
              <a:spcAft>
                <a:spcPts val="0"/>
              </a:spcAft>
              <a:buClr>
                <a:schemeClr val="dk1"/>
              </a:buClr>
              <a:buSzPts val="1100"/>
              <a:buFont typeface="Arial"/>
              <a:buNone/>
            </a:pPr>
            <a:r>
              <a:t/>
            </a:r>
            <a:endParaRPr b="1" sz="2400"/>
          </a:p>
          <a:p>
            <a:pPr indent="0" lvl="0" marL="0" rtl="0" algn="l">
              <a:spcBef>
                <a:spcPts val="2100"/>
              </a:spcBef>
              <a:spcAft>
                <a:spcPts val="2100"/>
              </a:spcAft>
              <a:buNone/>
            </a:pPr>
            <a:r>
              <a:t/>
            </a:r>
            <a:endParaRPr/>
          </a:p>
        </p:txBody>
      </p:sp>
      <p:pic>
        <p:nvPicPr>
          <p:cNvPr id="164" name="Google Shape;164;p27"/>
          <p:cNvPicPr preferRelativeResize="0"/>
          <p:nvPr/>
        </p:nvPicPr>
        <p:blipFill>
          <a:blip r:embed="rId3">
            <a:alphaModFix/>
          </a:blip>
          <a:stretch>
            <a:fillRect/>
          </a:stretch>
        </p:blipFill>
        <p:spPr>
          <a:xfrm>
            <a:off x="839800" y="2349025"/>
            <a:ext cx="4376308" cy="3709075"/>
          </a:xfrm>
          <a:prstGeom prst="rect">
            <a:avLst/>
          </a:prstGeom>
          <a:noFill/>
          <a:ln>
            <a:noFill/>
          </a:ln>
        </p:spPr>
      </p:pic>
      <p:sp>
        <p:nvSpPr>
          <p:cNvPr id="165" name="Google Shape;165;p27"/>
          <p:cNvSpPr txBox="1"/>
          <p:nvPr>
            <p:ph type="title"/>
          </p:nvPr>
        </p:nvSpPr>
        <p:spPr>
          <a:xfrm>
            <a:off x="838200" y="6058100"/>
            <a:ext cx="10515600" cy="74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100"/>
              <a:t>The line shows us the relationship between the two factors.</a:t>
            </a:r>
            <a:endParaRPr sz="2100"/>
          </a:p>
        </p:txBody>
      </p:sp>
      <p:pic>
        <p:nvPicPr>
          <p:cNvPr id="166" name="Google Shape;166;p27"/>
          <p:cNvPicPr preferRelativeResize="0"/>
          <p:nvPr/>
        </p:nvPicPr>
        <p:blipFill>
          <a:blip r:embed="rId4">
            <a:alphaModFix/>
          </a:blip>
          <a:stretch>
            <a:fillRect/>
          </a:stretch>
        </p:blipFill>
        <p:spPr>
          <a:xfrm>
            <a:off x="5362075" y="1990913"/>
            <a:ext cx="6438900" cy="406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35500" y="157900"/>
            <a:ext cx="10515600" cy="740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Linear Regression Plots Cont.</a:t>
            </a:r>
            <a:endParaRPr/>
          </a:p>
        </p:txBody>
      </p:sp>
      <p:sp>
        <p:nvSpPr>
          <p:cNvPr id="172" name="Google Shape;172;p28"/>
          <p:cNvSpPr txBox="1"/>
          <p:nvPr>
            <p:ph idx="2" type="body"/>
          </p:nvPr>
        </p:nvSpPr>
        <p:spPr>
          <a:xfrm>
            <a:off x="335500" y="898000"/>
            <a:ext cx="5358000" cy="5673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2400"/>
              <a:t>Number of Police Officers v Crime Rate</a:t>
            </a:r>
            <a:endParaRPr b="1" sz="2400"/>
          </a:p>
          <a:p>
            <a:pPr indent="0" lvl="0" marL="0" rtl="0" algn="l">
              <a:spcBef>
                <a:spcPts val="2100"/>
              </a:spcBef>
              <a:spcAft>
                <a:spcPts val="0"/>
              </a:spcAft>
              <a:buNone/>
            </a:pPr>
            <a:r>
              <a:t/>
            </a:r>
            <a:endParaRPr b="1" sz="2400"/>
          </a:p>
          <a:p>
            <a:pPr indent="0" lvl="0" marL="0" rtl="0" algn="l">
              <a:spcBef>
                <a:spcPts val="2100"/>
              </a:spcBef>
              <a:spcAft>
                <a:spcPts val="0"/>
              </a:spcAft>
              <a:buNone/>
            </a:pPr>
            <a:r>
              <a:t/>
            </a:r>
            <a:endParaRPr b="1" sz="2400"/>
          </a:p>
          <a:p>
            <a:pPr indent="0" lvl="0" marL="0" rtl="0" algn="l">
              <a:spcBef>
                <a:spcPts val="2100"/>
              </a:spcBef>
              <a:spcAft>
                <a:spcPts val="0"/>
              </a:spcAft>
              <a:buNone/>
            </a:pPr>
            <a:r>
              <a:t/>
            </a:r>
            <a:endParaRPr b="1" sz="2400"/>
          </a:p>
          <a:p>
            <a:pPr indent="0" lvl="0" marL="0" rtl="0" algn="l">
              <a:spcBef>
                <a:spcPts val="2100"/>
              </a:spcBef>
              <a:spcAft>
                <a:spcPts val="0"/>
              </a:spcAft>
              <a:buNone/>
            </a:pPr>
            <a:r>
              <a:t/>
            </a:r>
            <a:endParaRPr b="1" sz="2400"/>
          </a:p>
          <a:p>
            <a:pPr indent="0" lvl="0" marL="0" rtl="0" algn="l">
              <a:spcBef>
                <a:spcPts val="2100"/>
              </a:spcBef>
              <a:spcAft>
                <a:spcPts val="0"/>
              </a:spcAft>
              <a:buNone/>
            </a:pPr>
            <a:r>
              <a:t/>
            </a:r>
            <a:endParaRPr b="1" sz="2400"/>
          </a:p>
          <a:p>
            <a:pPr indent="0" lvl="0" marL="0" rtl="0" algn="l">
              <a:spcBef>
                <a:spcPts val="2100"/>
              </a:spcBef>
              <a:spcAft>
                <a:spcPts val="0"/>
              </a:spcAft>
              <a:buNone/>
            </a:pPr>
            <a:r>
              <a:rPr b="1" lang="en-US" sz="2400"/>
              <a:t>Avg Income Rate v Crime Rate</a:t>
            </a:r>
            <a:endParaRPr b="1" sz="2400"/>
          </a:p>
          <a:p>
            <a:pPr indent="0" lvl="0" marL="0" rtl="0" algn="l">
              <a:spcBef>
                <a:spcPts val="2100"/>
              </a:spcBef>
              <a:spcAft>
                <a:spcPts val="0"/>
              </a:spcAft>
              <a:buNone/>
            </a:pPr>
            <a:r>
              <a:t/>
            </a:r>
            <a:endParaRPr b="1" sz="2400"/>
          </a:p>
          <a:p>
            <a:pPr indent="0" lvl="0" marL="0" rtl="0" algn="l">
              <a:spcBef>
                <a:spcPts val="2100"/>
              </a:spcBef>
              <a:spcAft>
                <a:spcPts val="0"/>
              </a:spcAft>
              <a:buNone/>
            </a:pPr>
            <a:r>
              <a:t/>
            </a:r>
            <a:endParaRPr b="1" sz="2400"/>
          </a:p>
          <a:p>
            <a:pPr indent="0" lvl="0" marL="0" rtl="0" algn="l">
              <a:spcBef>
                <a:spcPts val="2100"/>
              </a:spcBef>
              <a:spcAft>
                <a:spcPts val="0"/>
              </a:spcAft>
              <a:buNone/>
            </a:pPr>
            <a:r>
              <a:t/>
            </a:r>
            <a:endParaRPr b="1" sz="2400"/>
          </a:p>
          <a:p>
            <a:pPr indent="0" lvl="0" marL="0" rtl="0" algn="l">
              <a:spcBef>
                <a:spcPts val="2100"/>
              </a:spcBef>
              <a:spcAft>
                <a:spcPts val="0"/>
              </a:spcAft>
              <a:buNone/>
            </a:pPr>
            <a:r>
              <a:t/>
            </a:r>
            <a:endParaRPr b="1" sz="2400"/>
          </a:p>
          <a:p>
            <a:pPr indent="0" lvl="0" marL="0" rtl="0" algn="l">
              <a:spcBef>
                <a:spcPts val="2100"/>
              </a:spcBef>
              <a:spcAft>
                <a:spcPts val="0"/>
              </a:spcAft>
              <a:buNone/>
            </a:pPr>
            <a:r>
              <a:t/>
            </a:r>
            <a:endParaRPr b="1" sz="2400"/>
          </a:p>
          <a:p>
            <a:pPr indent="0" lvl="0" marL="0" rtl="0" algn="l">
              <a:spcBef>
                <a:spcPts val="2100"/>
              </a:spcBef>
              <a:spcAft>
                <a:spcPts val="2100"/>
              </a:spcAft>
              <a:buNone/>
            </a:pPr>
            <a:r>
              <a:t/>
            </a:r>
            <a:endParaRPr/>
          </a:p>
        </p:txBody>
      </p:sp>
      <p:sp>
        <p:nvSpPr>
          <p:cNvPr id="173" name="Google Shape;173;p28"/>
          <p:cNvSpPr txBox="1"/>
          <p:nvPr>
            <p:ph idx="4" type="body"/>
          </p:nvPr>
        </p:nvSpPr>
        <p:spPr>
          <a:xfrm>
            <a:off x="6150700" y="898000"/>
            <a:ext cx="5661900" cy="529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sz="2400"/>
              <a:t>Unemployment Rate v Crime Rate</a:t>
            </a:r>
            <a:endParaRPr b="1" sz="2400"/>
          </a:p>
          <a:p>
            <a:pPr indent="0" lvl="0" marL="0" rtl="0" algn="l">
              <a:spcBef>
                <a:spcPts val="2100"/>
              </a:spcBef>
              <a:spcAft>
                <a:spcPts val="0"/>
              </a:spcAft>
              <a:buClr>
                <a:schemeClr val="dk1"/>
              </a:buClr>
              <a:buSzPts val="1100"/>
              <a:buFont typeface="Arial"/>
              <a:buNone/>
            </a:pPr>
            <a:r>
              <a:t/>
            </a:r>
            <a:endParaRPr b="1" sz="2400"/>
          </a:p>
          <a:p>
            <a:pPr indent="0" lvl="0" marL="0" rtl="0" algn="l">
              <a:spcBef>
                <a:spcPts val="2100"/>
              </a:spcBef>
              <a:spcAft>
                <a:spcPts val="0"/>
              </a:spcAft>
              <a:buNone/>
            </a:pPr>
            <a:r>
              <a:t/>
            </a:r>
            <a:endParaRPr b="1" sz="2400"/>
          </a:p>
          <a:p>
            <a:pPr indent="0" lvl="0" marL="0" rtl="0" algn="l">
              <a:spcBef>
                <a:spcPts val="2100"/>
              </a:spcBef>
              <a:spcAft>
                <a:spcPts val="0"/>
              </a:spcAft>
              <a:buNone/>
            </a:pPr>
            <a:r>
              <a:t/>
            </a:r>
            <a:endParaRPr b="1" sz="2400"/>
          </a:p>
          <a:p>
            <a:pPr indent="0" lvl="0" marL="0" rtl="0" algn="l">
              <a:spcBef>
                <a:spcPts val="2100"/>
              </a:spcBef>
              <a:spcAft>
                <a:spcPts val="0"/>
              </a:spcAft>
              <a:buNone/>
            </a:pPr>
            <a:r>
              <a:t/>
            </a:r>
            <a:endParaRPr b="1" sz="2400"/>
          </a:p>
          <a:p>
            <a:pPr indent="0" lvl="0" marL="0" rtl="0" algn="l">
              <a:spcBef>
                <a:spcPts val="2100"/>
              </a:spcBef>
              <a:spcAft>
                <a:spcPts val="0"/>
              </a:spcAft>
              <a:buClr>
                <a:schemeClr val="dk1"/>
              </a:buClr>
              <a:buSzPts val="1100"/>
              <a:buFont typeface="Arial"/>
              <a:buNone/>
            </a:pPr>
            <a:r>
              <a:t/>
            </a:r>
            <a:endParaRPr b="1" sz="2400"/>
          </a:p>
          <a:p>
            <a:pPr indent="0" lvl="0" marL="0" rtl="0" algn="l">
              <a:spcBef>
                <a:spcPts val="2100"/>
              </a:spcBef>
              <a:spcAft>
                <a:spcPts val="2100"/>
              </a:spcAft>
              <a:buClr>
                <a:schemeClr val="dk1"/>
              </a:buClr>
              <a:buSzPts val="1100"/>
              <a:buFont typeface="Arial"/>
              <a:buNone/>
            </a:pPr>
            <a:r>
              <a:rPr b="1" lang="en-US" sz="2400"/>
              <a:t>School Ratings v Crime Rate</a:t>
            </a:r>
            <a:endParaRPr/>
          </a:p>
        </p:txBody>
      </p:sp>
      <p:pic>
        <p:nvPicPr>
          <p:cNvPr id="174" name="Google Shape;174;p28"/>
          <p:cNvPicPr preferRelativeResize="0"/>
          <p:nvPr/>
        </p:nvPicPr>
        <p:blipFill>
          <a:blip r:embed="rId3">
            <a:alphaModFix/>
          </a:blip>
          <a:stretch>
            <a:fillRect/>
          </a:stretch>
        </p:blipFill>
        <p:spPr>
          <a:xfrm>
            <a:off x="6401913" y="1423425"/>
            <a:ext cx="3324225" cy="2362200"/>
          </a:xfrm>
          <a:prstGeom prst="rect">
            <a:avLst/>
          </a:prstGeom>
          <a:noFill/>
          <a:ln>
            <a:noFill/>
          </a:ln>
        </p:spPr>
      </p:pic>
      <p:pic>
        <p:nvPicPr>
          <p:cNvPr id="175" name="Google Shape;175;p28"/>
          <p:cNvPicPr preferRelativeResize="0"/>
          <p:nvPr/>
        </p:nvPicPr>
        <p:blipFill>
          <a:blip r:embed="rId4">
            <a:alphaModFix/>
          </a:blip>
          <a:stretch>
            <a:fillRect/>
          </a:stretch>
        </p:blipFill>
        <p:spPr>
          <a:xfrm>
            <a:off x="725988" y="4209700"/>
            <a:ext cx="3514725" cy="2362200"/>
          </a:xfrm>
          <a:prstGeom prst="rect">
            <a:avLst/>
          </a:prstGeom>
          <a:noFill/>
          <a:ln>
            <a:noFill/>
          </a:ln>
        </p:spPr>
      </p:pic>
      <p:pic>
        <p:nvPicPr>
          <p:cNvPr id="176" name="Google Shape;176;p28"/>
          <p:cNvPicPr preferRelativeResize="0"/>
          <p:nvPr/>
        </p:nvPicPr>
        <p:blipFill>
          <a:blip r:embed="rId5">
            <a:alphaModFix/>
          </a:blip>
          <a:stretch>
            <a:fillRect/>
          </a:stretch>
        </p:blipFill>
        <p:spPr>
          <a:xfrm>
            <a:off x="802188" y="1382275"/>
            <a:ext cx="3438525" cy="2343150"/>
          </a:xfrm>
          <a:prstGeom prst="rect">
            <a:avLst/>
          </a:prstGeom>
          <a:noFill/>
          <a:ln>
            <a:noFill/>
          </a:ln>
        </p:spPr>
      </p:pic>
      <p:pic>
        <p:nvPicPr>
          <p:cNvPr id="177" name="Google Shape;177;p28"/>
          <p:cNvPicPr preferRelativeResize="0"/>
          <p:nvPr/>
        </p:nvPicPr>
        <p:blipFill>
          <a:blip r:embed="rId6">
            <a:alphaModFix/>
          </a:blip>
          <a:stretch>
            <a:fillRect/>
          </a:stretch>
        </p:blipFill>
        <p:spPr>
          <a:xfrm>
            <a:off x="6475763" y="4311050"/>
            <a:ext cx="3314700" cy="238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839800" y="365125"/>
            <a:ext cx="10515600" cy="1184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R values &amp; Correlations</a:t>
            </a:r>
            <a:endParaRPr/>
          </a:p>
          <a:p>
            <a:pPr indent="0" lvl="0" marL="0" rtl="0" algn="l">
              <a:spcBef>
                <a:spcPts val="0"/>
              </a:spcBef>
              <a:spcAft>
                <a:spcPts val="0"/>
              </a:spcAft>
              <a:buNone/>
            </a:pPr>
            <a:r>
              <a:t/>
            </a:r>
            <a:endParaRPr/>
          </a:p>
        </p:txBody>
      </p:sp>
      <p:sp>
        <p:nvSpPr>
          <p:cNvPr id="183" name="Google Shape;183;p29"/>
          <p:cNvSpPr txBox="1"/>
          <p:nvPr>
            <p:ph idx="1" type="body"/>
          </p:nvPr>
        </p:nvSpPr>
        <p:spPr>
          <a:xfrm>
            <a:off x="695447" y="1434475"/>
            <a:ext cx="3846300" cy="823800"/>
          </a:xfrm>
          <a:prstGeom prst="rect">
            <a:avLst/>
          </a:prstGeom>
        </p:spPr>
        <p:txBody>
          <a:bodyPr anchorCtr="0" anchor="b" bIns="45700" lIns="91425" spcFirstLastPara="1" rIns="91425" wrap="square" tIns="45700">
            <a:noAutofit/>
          </a:bodyPr>
          <a:lstStyle/>
          <a:p>
            <a:pPr indent="0" lvl="0" marL="0" rtl="0" algn="l">
              <a:spcBef>
                <a:spcPts val="1000"/>
              </a:spcBef>
              <a:spcAft>
                <a:spcPts val="2100"/>
              </a:spcAft>
              <a:buNone/>
            </a:pPr>
            <a:r>
              <a:rPr lang="en-US"/>
              <a:t>R Value table for reference</a:t>
            </a:r>
            <a:endParaRPr/>
          </a:p>
        </p:txBody>
      </p:sp>
      <p:sp>
        <p:nvSpPr>
          <p:cNvPr id="184" name="Google Shape;184;p29"/>
          <p:cNvSpPr txBox="1"/>
          <p:nvPr>
            <p:ph idx="3" type="body"/>
          </p:nvPr>
        </p:nvSpPr>
        <p:spPr>
          <a:xfrm>
            <a:off x="6492875" y="1434463"/>
            <a:ext cx="5183100" cy="823800"/>
          </a:xfrm>
          <a:prstGeom prst="rect">
            <a:avLst/>
          </a:prstGeom>
        </p:spPr>
        <p:txBody>
          <a:bodyPr anchorCtr="0" anchor="b" bIns="45700" lIns="91425" spcFirstLastPara="1" rIns="91425" wrap="square" tIns="45700">
            <a:noAutofit/>
          </a:bodyPr>
          <a:lstStyle/>
          <a:p>
            <a:pPr indent="0" lvl="0" marL="0" rtl="0" algn="l">
              <a:spcBef>
                <a:spcPts val="1000"/>
              </a:spcBef>
              <a:spcAft>
                <a:spcPts val="2100"/>
              </a:spcAft>
              <a:buNone/>
            </a:pPr>
            <a:r>
              <a:rPr lang="en-US"/>
              <a:t>R Values for our factors</a:t>
            </a:r>
            <a:endParaRPr/>
          </a:p>
        </p:txBody>
      </p:sp>
      <p:pic>
        <p:nvPicPr>
          <p:cNvPr id="185" name="Google Shape;185;p29"/>
          <p:cNvPicPr preferRelativeResize="0"/>
          <p:nvPr/>
        </p:nvPicPr>
        <p:blipFill>
          <a:blip r:embed="rId3">
            <a:alphaModFix/>
          </a:blip>
          <a:stretch>
            <a:fillRect/>
          </a:stretch>
        </p:blipFill>
        <p:spPr>
          <a:xfrm>
            <a:off x="390650" y="2873677"/>
            <a:ext cx="4784350" cy="3224500"/>
          </a:xfrm>
          <a:prstGeom prst="rect">
            <a:avLst/>
          </a:prstGeom>
          <a:noFill/>
          <a:ln>
            <a:noFill/>
          </a:ln>
        </p:spPr>
      </p:pic>
      <p:pic>
        <p:nvPicPr>
          <p:cNvPr id="186" name="Google Shape;186;p29"/>
          <p:cNvPicPr preferRelativeResize="0"/>
          <p:nvPr/>
        </p:nvPicPr>
        <p:blipFill>
          <a:blip r:embed="rId4">
            <a:alphaModFix/>
          </a:blip>
          <a:stretch>
            <a:fillRect/>
          </a:stretch>
        </p:blipFill>
        <p:spPr>
          <a:xfrm>
            <a:off x="5273676" y="2873663"/>
            <a:ext cx="6874450" cy="27213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192" name="Google Shape;192;p30"/>
          <p:cNvSpPr txBox="1"/>
          <p:nvPr>
            <p:ph idx="1" type="body"/>
          </p:nvPr>
        </p:nvSpPr>
        <p:spPr>
          <a:xfrm>
            <a:off x="798300" y="1690825"/>
            <a:ext cx="10595400" cy="52056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200"/>
              </a:spcBef>
              <a:spcAft>
                <a:spcPts val="0"/>
              </a:spcAft>
              <a:buSzPts val="1800"/>
              <a:buChar char="●"/>
            </a:pPr>
            <a:r>
              <a:rPr lang="en-US"/>
              <a:t>What makes a city safe?</a:t>
            </a:r>
            <a:endParaRPr/>
          </a:p>
          <a:p>
            <a:pPr indent="-304800" lvl="1" marL="914400" rtl="0" algn="l">
              <a:lnSpc>
                <a:spcPct val="150000"/>
              </a:lnSpc>
              <a:spcBef>
                <a:spcPts val="0"/>
              </a:spcBef>
              <a:spcAft>
                <a:spcPts val="0"/>
              </a:spcAft>
              <a:buSzPts val="1200"/>
              <a:buChar char="○"/>
            </a:pPr>
            <a:r>
              <a:rPr lang="en-US" sz="1800"/>
              <a:t>How does </a:t>
            </a:r>
            <a:r>
              <a:rPr lang="en-US" sz="1800">
                <a:solidFill>
                  <a:srgbClr val="1D1C1D"/>
                </a:solidFill>
                <a:highlight>
                  <a:srgbClr val="F8F8F8"/>
                </a:highlight>
              </a:rPr>
              <a:t>number of police, average income, unemployment, and school rating affect crime rates`?</a:t>
            </a:r>
            <a:endParaRPr sz="1800">
              <a:solidFill>
                <a:srgbClr val="1D1C1D"/>
              </a:solidFill>
              <a:highlight>
                <a:srgbClr val="F8F8F8"/>
              </a:highlight>
            </a:endParaRPr>
          </a:p>
          <a:p>
            <a:pPr indent="-342900" lvl="0" marL="457200" rtl="0" algn="l">
              <a:lnSpc>
                <a:spcPct val="150000"/>
              </a:lnSpc>
              <a:spcBef>
                <a:spcPts val="0"/>
              </a:spcBef>
              <a:spcAft>
                <a:spcPts val="0"/>
              </a:spcAft>
              <a:buClr>
                <a:srgbClr val="1D1C1D"/>
              </a:buClr>
              <a:buSzPts val="1800"/>
              <a:buChar char="●"/>
            </a:pPr>
            <a:r>
              <a:rPr lang="en-US">
                <a:solidFill>
                  <a:srgbClr val="1D1C1D"/>
                </a:solidFill>
                <a:highlight>
                  <a:srgbClr val="F8F8F8"/>
                </a:highlight>
              </a:rPr>
              <a:t>Minimal correlation between test variables and crime rate.</a:t>
            </a:r>
            <a:endParaRPr>
              <a:solidFill>
                <a:srgbClr val="1D1C1D"/>
              </a:solidFill>
              <a:highlight>
                <a:srgbClr val="F8F8F8"/>
              </a:highlight>
            </a:endParaRPr>
          </a:p>
          <a:p>
            <a:pPr indent="-342900" lvl="1" marL="914400" rtl="0" algn="l">
              <a:lnSpc>
                <a:spcPct val="150000"/>
              </a:lnSpc>
              <a:spcBef>
                <a:spcPts val="0"/>
              </a:spcBef>
              <a:spcAft>
                <a:spcPts val="0"/>
              </a:spcAft>
              <a:buClr>
                <a:srgbClr val="1D1C1D"/>
              </a:buClr>
              <a:buSzPts val="1800"/>
              <a:buChar char="○"/>
            </a:pPr>
            <a:r>
              <a:rPr lang="en-US">
                <a:solidFill>
                  <a:srgbClr val="1D1C1D"/>
                </a:solidFill>
                <a:highlight>
                  <a:srgbClr val="F8F8F8"/>
                </a:highlight>
              </a:rPr>
              <a:t>Fail to reject the null hypothesis</a:t>
            </a:r>
            <a:endParaRPr>
              <a:solidFill>
                <a:srgbClr val="1D1C1D"/>
              </a:solidFill>
              <a:highlight>
                <a:srgbClr val="F8F8F8"/>
              </a:highlight>
            </a:endParaRPr>
          </a:p>
          <a:p>
            <a:pPr indent="-342900" lvl="0" marL="457200" rtl="0" algn="l">
              <a:lnSpc>
                <a:spcPct val="150000"/>
              </a:lnSpc>
              <a:spcBef>
                <a:spcPts val="0"/>
              </a:spcBef>
              <a:spcAft>
                <a:spcPts val="0"/>
              </a:spcAft>
              <a:buClr>
                <a:srgbClr val="1D1C1D"/>
              </a:buClr>
              <a:buSzPts val="1800"/>
              <a:buChar char="●"/>
            </a:pPr>
            <a:r>
              <a:rPr lang="en-US">
                <a:solidFill>
                  <a:srgbClr val="1D1C1D"/>
                </a:solidFill>
                <a:highlight>
                  <a:srgbClr val="F8F8F8"/>
                </a:highlight>
              </a:rPr>
              <a:t>Improvements?</a:t>
            </a:r>
            <a:endParaRPr>
              <a:solidFill>
                <a:srgbClr val="1D1C1D"/>
              </a:solidFill>
              <a:highlight>
                <a:srgbClr val="F8F8F8"/>
              </a:highlight>
            </a:endParaRPr>
          </a:p>
          <a:p>
            <a:pPr indent="-342900" lvl="1" marL="914400" rtl="0" algn="l">
              <a:lnSpc>
                <a:spcPct val="150000"/>
              </a:lnSpc>
              <a:spcBef>
                <a:spcPts val="0"/>
              </a:spcBef>
              <a:spcAft>
                <a:spcPts val="0"/>
              </a:spcAft>
              <a:buClr>
                <a:srgbClr val="1D1C1D"/>
              </a:buClr>
              <a:buSzPts val="1800"/>
              <a:buChar char="○"/>
            </a:pPr>
            <a:r>
              <a:rPr lang="en-US">
                <a:solidFill>
                  <a:srgbClr val="1D1C1D"/>
                </a:solidFill>
                <a:highlight>
                  <a:srgbClr val="F8F8F8"/>
                </a:highlight>
              </a:rPr>
              <a:t>Larger sample size with more crime variables</a:t>
            </a:r>
            <a:endParaRPr>
              <a:solidFill>
                <a:srgbClr val="1D1C1D"/>
              </a:solidFill>
              <a:highlight>
                <a:srgbClr val="F8F8F8"/>
              </a:highlight>
            </a:endParaRPr>
          </a:p>
          <a:p>
            <a:pPr indent="-342900" lvl="1" marL="914400" rtl="0" algn="l">
              <a:lnSpc>
                <a:spcPct val="150000"/>
              </a:lnSpc>
              <a:spcBef>
                <a:spcPts val="0"/>
              </a:spcBef>
              <a:spcAft>
                <a:spcPts val="0"/>
              </a:spcAft>
              <a:buClr>
                <a:srgbClr val="1D1C1D"/>
              </a:buClr>
              <a:buSzPts val="1800"/>
              <a:buChar char="○"/>
            </a:pPr>
            <a:r>
              <a:rPr lang="en-US">
                <a:solidFill>
                  <a:srgbClr val="1D1C1D"/>
                </a:solidFill>
                <a:highlight>
                  <a:srgbClr val="F8F8F8"/>
                </a:highlight>
              </a:rPr>
              <a:t>Find a full collection of police data from the city rather than one station</a:t>
            </a:r>
            <a:endParaRPr>
              <a:solidFill>
                <a:srgbClr val="1D1C1D"/>
              </a:solidFill>
              <a:highlight>
                <a:srgbClr val="F8F8F8"/>
              </a:highlight>
            </a:endParaRPr>
          </a:p>
          <a:p>
            <a:pPr indent="-342900" lvl="1" marL="914400" rtl="0" algn="l">
              <a:lnSpc>
                <a:spcPct val="150000"/>
              </a:lnSpc>
              <a:spcBef>
                <a:spcPts val="0"/>
              </a:spcBef>
              <a:spcAft>
                <a:spcPts val="0"/>
              </a:spcAft>
              <a:buClr>
                <a:srgbClr val="1D1C1D"/>
              </a:buClr>
              <a:buSzPts val="1800"/>
              <a:buChar char="○"/>
            </a:pPr>
            <a:r>
              <a:rPr lang="en-US">
                <a:solidFill>
                  <a:srgbClr val="1D1C1D"/>
                </a:solidFill>
                <a:highlight>
                  <a:srgbClr val="F8F8F8"/>
                </a:highlight>
              </a:rPr>
              <a:t>Using more relevant cities and ORIs</a:t>
            </a:r>
            <a:endParaRPr>
              <a:solidFill>
                <a:srgbClr val="1D1C1D"/>
              </a:solidFill>
              <a:highlight>
                <a:srgbClr val="F8F8F8"/>
              </a:highlight>
            </a:endParaRPr>
          </a:p>
          <a:p>
            <a:pPr indent="0" lvl="0" marL="0" rtl="0" algn="l">
              <a:lnSpc>
                <a:spcPct val="150000"/>
              </a:lnSpc>
              <a:spcBef>
                <a:spcPts val="1200"/>
              </a:spcBef>
              <a:spcAft>
                <a:spcPts val="21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838200" y="365125"/>
            <a:ext cx="10515600" cy="5683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lang="en-US" sz="3959"/>
              <a:t>**Adding later**Crime Rate (R,SA,SP)  per Citizen</a:t>
            </a:r>
            <a:endParaRPr/>
          </a:p>
        </p:txBody>
      </p:sp>
      <p:pic>
        <p:nvPicPr>
          <p:cNvPr id="198" name="Google Shape;198;p31"/>
          <p:cNvPicPr preferRelativeResize="0"/>
          <p:nvPr/>
        </p:nvPicPr>
        <p:blipFill rotWithShape="1">
          <a:blip r:embed="rId3">
            <a:alphaModFix/>
          </a:blip>
          <a:srcRect b="0" l="0" r="0" t="0"/>
          <a:stretch/>
        </p:blipFill>
        <p:spPr>
          <a:xfrm>
            <a:off x="838200" y="1095375"/>
            <a:ext cx="10515600" cy="50815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838200" y="365126"/>
            <a:ext cx="10515600" cy="7683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Question to Answer</a:t>
            </a:r>
            <a:endParaRPr/>
          </a:p>
        </p:txBody>
      </p:sp>
      <p:sp>
        <p:nvSpPr>
          <p:cNvPr id="78" name="Google Shape;78;p16"/>
          <p:cNvSpPr txBox="1"/>
          <p:nvPr>
            <p:ph idx="1" type="body"/>
          </p:nvPr>
        </p:nvSpPr>
        <p:spPr>
          <a:xfrm>
            <a:off x="1190625" y="1133476"/>
            <a:ext cx="10515600" cy="519112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b="1" lang="en-US" sz="1800"/>
              <a:t>Our original question was: Can we use crime statistics to better a community?</a:t>
            </a:r>
            <a:endParaRPr/>
          </a:p>
          <a:p>
            <a:pPr indent="-228600" lvl="1" marL="685800" rtl="0" algn="l">
              <a:lnSpc>
                <a:spcPct val="90000"/>
              </a:lnSpc>
              <a:spcBef>
                <a:spcPts val="500"/>
              </a:spcBef>
              <a:spcAft>
                <a:spcPts val="0"/>
              </a:spcAft>
              <a:buClr>
                <a:schemeClr val="dk1"/>
              </a:buClr>
              <a:buSzPts val="1600"/>
              <a:buChar char="○"/>
            </a:pPr>
            <a:r>
              <a:rPr lang="en-US" sz="1600"/>
              <a:t>The thought process behind this was can we could use a crime statistics data API to show where the  most prevalent amount of crime happens in a </a:t>
            </a:r>
            <a:r>
              <a:rPr b="1" lang="en-US" sz="1600" u="sng"/>
              <a:t>city</a:t>
            </a:r>
            <a:r>
              <a:rPr lang="en-US" sz="1600"/>
              <a:t>, and then distribute the officers in that area, according to the type/count of crime(s)?</a:t>
            </a:r>
            <a:endParaRPr/>
          </a:p>
          <a:p>
            <a:pPr indent="-228600" lvl="1" marL="685800" rtl="0" algn="l">
              <a:lnSpc>
                <a:spcPct val="90000"/>
              </a:lnSpc>
              <a:spcBef>
                <a:spcPts val="500"/>
              </a:spcBef>
              <a:spcAft>
                <a:spcPts val="0"/>
              </a:spcAft>
              <a:buClr>
                <a:schemeClr val="dk1"/>
              </a:buClr>
              <a:buSzPts val="1600"/>
              <a:buChar char="○"/>
            </a:pPr>
            <a:r>
              <a:rPr lang="en-US" sz="1600"/>
              <a:t>We ran into the issue of insufficient data. The crime data API we found,  did not have zip codes for the crimes themselves. </a:t>
            </a:r>
            <a:endParaRPr/>
          </a:p>
          <a:p>
            <a:pPr indent="-228600" lvl="1" marL="685800" rtl="0" algn="l">
              <a:lnSpc>
                <a:spcPct val="90000"/>
              </a:lnSpc>
              <a:spcBef>
                <a:spcPts val="500"/>
              </a:spcBef>
              <a:spcAft>
                <a:spcPts val="0"/>
              </a:spcAft>
              <a:buClr>
                <a:schemeClr val="dk1"/>
              </a:buClr>
              <a:buSzPts val="1600"/>
              <a:buChar char="○"/>
            </a:pPr>
            <a:r>
              <a:rPr lang="en-US" sz="1600"/>
              <a:t>We have crime data, but it was based on the arresting police department.</a:t>
            </a:r>
            <a:endParaRPr/>
          </a:p>
          <a:p>
            <a:pPr indent="-228600" lvl="0" marL="228600" rtl="0" algn="l">
              <a:lnSpc>
                <a:spcPct val="90000"/>
              </a:lnSpc>
              <a:spcBef>
                <a:spcPts val="1000"/>
              </a:spcBef>
              <a:spcAft>
                <a:spcPts val="0"/>
              </a:spcAft>
              <a:buClr>
                <a:schemeClr val="dk1"/>
              </a:buClr>
              <a:buSzPts val="1800"/>
              <a:buChar char="●"/>
            </a:pPr>
            <a:r>
              <a:rPr b="1" lang="en-US" sz="1800"/>
              <a:t>A new question formed: Which cities are safest, and why? </a:t>
            </a:r>
            <a:endParaRPr b="1" sz="1800"/>
          </a:p>
          <a:p>
            <a:pPr indent="-228600" lvl="0" marL="228600" rtl="0" algn="l">
              <a:lnSpc>
                <a:spcPct val="90000"/>
              </a:lnSpc>
              <a:spcBef>
                <a:spcPts val="1000"/>
              </a:spcBef>
              <a:spcAft>
                <a:spcPts val="0"/>
              </a:spcAft>
              <a:buClr>
                <a:schemeClr val="dk1"/>
              </a:buClr>
              <a:buSzPts val="1800"/>
              <a:buChar char="●"/>
            </a:pPr>
            <a:r>
              <a:rPr lang="en-US" sz="1600"/>
              <a:t>S</a:t>
            </a:r>
            <a:r>
              <a:rPr lang="en-US" sz="1600"/>
              <a:t>ample Size: State capitals and their respective police departments.</a:t>
            </a:r>
            <a:endParaRPr sz="1600"/>
          </a:p>
          <a:p>
            <a:pPr indent="-228600" lvl="0" marL="228600" rtl="0" algn="l">
              <a:lnSpc>
                <a:spcPct val="90000"/>
              </a:lnSpc>
              <a:spcBef>
                <a:spcPts val="1000"/>
              </a:spcBef>
              <a:spcAft>
                <a:spcPts val="0"/>
              </a:spcAft>
              <a:buClr>
                <a:schemeClr val="dk1"/>
              </a:buClr>
              <a:buSzPts val="1800"/>
              <a:buChar char="●"/>
            </a:pPr>
            <a:r>
              <a:rPr lang="en-US" sz="1600"/>
              <a:t>Crime Variables: Rape, Simple Assaults, and Stolen Property</a:t>
            </a:r>
            <a:endParaRPr sz="1600"/>
          </a:p>
          <a:p>
            <a:pPr indent="-228600" lvl="0" marL="228600" rtl="0" algn="l">
              <a:lnSpc>
                <a:spcPct val="90000"/>
              </a:lnSpc>
              <a:spcBef>
                <a:spcPts val="1000"/>
              </a:spcBef>
              <a:spcAft>
                <a:spcPts val="0"/>
              </a:spcAft>
              <a:buClr>
                <a:schemeClr val="dk1"/>
              </a:buClr>
              <a:buSzPts val="1800"/>
              <a:buChar char="●"/>
            </a:pPr>
            <a:r>
              <a:rPr lang="en-US" sz="1600"/>
              <a:t>How do these variables affect crime?.</a:t>
            </a:r>
            <a:endParaRPr/>
          </a:p>
          <a:p>
            <a:pPr indent="-228600" lvl="2" marL="1143000" rtl="0" algn="l">
              <a:lnSpc>
                <a:spcPct val="90000"/>
              </a:lnSpc>
              <a:spcBef>
                <a:spcPts val="500"/>
              </a:spcBef>
              <a:spcAft>
                <a:spcPts val="0"/>
              </a:spcAft>
              <a:buClr>
                <a:schemeClr val="dk1"/>
              </a:buClr>
              <a:buSzPts val="1600"/>
              <a:buChar char="■"/>
            </a:pPr>
            <a:r>
              <a:rPr lang="en-US" sz="1600"/>
              <a:t>Number of police officers</a:t>
            </a:r>
            <a:endParaRPr sz="1600"/>
          </a:p>
          <a:p>
            <a:pPr indent="-228600" lvl="2" marL="1143000" rtl="0" algn="l">
              <a:lnSpc>
                <a:spcPct val="90000"/>
              </a:lnSpc>
              <a:spcBef>
                <a:spcPts val="500"/>
              </a:spcBef>
              <a:spcAft>
                <a:spcPts val="0"/>
              </a:spcAft>
              <a:buClr>
                <a:schemeClr val="dk1"/>
              </a:buClr>
              <a:buSzPts val="1600"/>
              <a:buChar char="■"/>
            </a:pPr>
            <a:r>
              <a:rPr lang="en-US" sz="1600"/>
              <a:t>School Ratings</a:t>
            </a:r>
            <a:endParaRPr sz="1600"/>
          </a:p>
          <a:p>
            <a:pPr indent="-228600" lvl="2" marL="1143000" rtl="0" algn="l">
              <a:lnSpc>
                <a:spcPct val="90000"/>
              </a:lnSpc>
              <a:spcBef>
                <a:spcPts val="500"/>
              </a:spcBef>
              <a:spcAft>
                <a:spcPts val="0"/>
              </a:spcAft>
              <a:buClr>
                <a:schemeClr val="dk1"/>
              </a:buClr>
              <a:buSzPts val="1600"/>
              <a:buChar char="■"/>
            </a:pPr>
            <a:r>
              <a:rPr lang="en-US" sz="1600"/>
              <a:t>Avg. Unemployment Rate</a:t>
            </a:r>
            <a:endParaRPr sz="1600"/>
          </a:p>
          <a:p>
            <a:pPr indent="-228600" lvl="2" marL="1143000" rtl="0" algn="l">
              <a:lnSpc>
                <a:spcPct val="90000"/>
              </a:lnSpc>
              <a:spcBef>
                <a:spcPts val="500"/>
              </a:spcBef>
              <a:spcAft>
                <a:spcPts val="0"/>
              </a:spcAft>
              <a:buClr>
                <a:schemeClr val="dk1"/>
              </a:buClr>
              <a:buSzPts val="1600"/>
              <a:buChar char="■"/>
            </a:pPr>
            <a:r>
              <a:rPr lang="en-US" sz="1600"/>
              <a:t>Avg Income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08025" y="365125"/>
            <a:ext cx="11045700" cy="768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Issues with data, and made assumptions</a:t>
            </a:r>
            <a:endParaRPr/>
          </a:p>
        </p:txBody>
      </p:sp>
      <p:sp>
        <p:nvSpPr>
          <p:cNvPr id="84" name="Google Shape;84;p17"/>
          <p:cNvSpPr txBox="1"/>
          <p:nvPr>
            <p:ph idx="1" type="body"/>
          </p:nvPr>
        </p:nvSpPr>
        <p:spPr>
          <a:xfrm>
            <a:off x="1190625" y="1133476"/>
            <a:ext cx="10515600" cy="5191124"/>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1800"/>
              <a:buChar char="●"/>
            </a:pPr>
            <a:r>
              <a:rPr b="1" lang="en-US" sz="1800"/>
              <a:t>We could not find an API to get police department codes</a:t>
            </a:r>
            <a:endParaRPr/>
          </a:p>
          <a:p>
            <a:pPr indent="-228600" lvl="1" marL="685800" rtl="0" algn="l">
              <a:lnSpc>
                <a:spcPct val="80000"/>
              </a:lnSpc>
              <a:spcBef>
                <a:spcPts val="500"/>
              </a:spcBef>
              <a:spcAft>
                <a:spcPts val="0"/>
              </a:spcAft>
              <a:buClr>
                <a:schemeClr val="dk1"/>
              </a:buClr>
              <a:buSzPts val="1600"/>
              <a:buChar char="○"/>
            </a:pPr>
            <a:r>
              <a:rPr lang="en-US" sz="1600"/>
              <a:t>The API source we used is an  FBI data source. In order to get our specific crime numbers for capital cities, we needed police department codes, the ORI. Unfortunately there was no quick way to find them all, as there were 50+ in some locations, and they are broken out by county.</a:t>
            </a:r>
            <a:endParaRPr/>
          </a:p>
          <a:p>
            <a:pPr indent="-228600" lvl="1" marL="685800" rtl="0" algn="l">
              <a:lnSpc>
                <a:spcPct val="80000"/>
              </a:lnSpc>
              <a:spcBef>
                <a:spcPts val="500"/>
              </a:spcBef>
              <a:spcAft>
                <a:spcPts val="0"/>
              </a:spcAft>
              <a:buClr>
                <a:schemeClr val="dk1"/>
              </a:buClr>
              <a:buSzPts val="1600"/>
              <a:buChar char="○"/>
            </a:pPr>
            <a:r>
              <a:rPr lang="en-US" sz="1600"/>
              <a:t>This will cause the numbers to be skewed, mainly a rather low amount of police officers.</a:t>
            </a:r>
            <a:endParaRPr sz="1600"/>
          </a:p>
          <a:p>
            <a:pPr indent="-215900" lvl="2" marL="1143000" rtl="0" algn="l">
              <a:lnSpc>
                <a:spcPct val="80000"/>
              </a:lnSpc>
              <a:spcBef>
                <a:spcPts val="500"/>
              </a:spcBef>
              <a:spcAft>
                <a:spcPts val="0"/>
              </a:spcAft>
              <a:buSzPts val="1600"/>
              <a:buChar char="■"/>
            </a:pPr>
            <a:r>
              <a:rPr lang="en-US" sz="1600"/>
              <a:t>Source: https://crime-data-explorer.fr.cloud.gov/api</a:t>
            </a:r>
            <a:endParaRPr sz="1600"/>
          </a:p>
          <a:p>
            <a:pPr indent="-228600" lvl="0" marL="228600" rtl="0" algn="l">
              <a:lnSpc>
                <a:spcPct val="80000"/>
              </a:lnSpc>
              <a:spcBef>
                <a:spcPts val="1000"/>
              </a:spcBef>
              <a:spcAft>
                <a:spcPts val="0"/>
              </a:spcAft>
              <a:buClr>
                <a:schemeClr val="dk1"/>
              </a:buClr>
              <a:buSzPts val="1800"/>
              <a:buChar char="●"/>
            </a:pPr>
            <a:r>
              <a:rPr b="1" lang="en-US" sz="1800"/>
              <a:t>School Ratings</a:t>
            </a:r>
            <a:endParaRPr/>
          </a:p>
          <a:p>
            <a:pPr indent="-228600" lvl="1" marL="685800" rtl="0" algn="l">
              <a:lnSpc>
                <a:spcPct val="80000"/>
              </a:lnSpc>
              <a:spcBef>
                <a:spcPts val="500"/>
              </a:spcBef>
              <a:spcAft>
                <a:spcPts val="0"/>
              </a:spcAft>
              <a:buClr>
                <a:schemeClr val="dk1"/>
              </a:buClr>
              <a:buSzPts val="1600"/>
              <a:buChar char="○"/>
            </a:pPr>
            <a:r>
              <a:rPr lang="en-US" sz="1600"/>
              <a:t>The school ratings are based on an anonymous user rating system. Basically anyone can go in and rate the schools.</a:t>
            </a:r>
            <a:endParaRPr/>
          </a:p>
          <a:p>
            <a:pPr indent="-228600" lvl="2" marL="1143000" rtl="0" algn="l">
              <a:lnSpc>
                <a:spcPct val="80000"/>
              </a:lnSpc>
              <a:spcBef>
                <a:spcPts val="500"/>
              </a:spcBef>
              <a:spcAft>
                <a:spcPts val="0"/>
              </a:spcAft>
              <a:buClr>
                <a:schemeClr val="dk1"/>
              </a:buClr>
              <a:buSzPts val="1600"/>
              <a:buChar char="■"/>
            </a:pPr>
            <a:r>
              <a:rPr lang="en-US" sz="1600"/>
              <a:t>Statistically, you are  far more  likely to rate/take time to comment only if you had a bad experience.</a:t>
            </a:r>
            <a:endParaRPr/>
          </a:p>
          <a:p>
            <a:pPr indent="-228600" lvl="3" marL="1600200" rtl="0" algn="l">
              <a:lnSpc>
                <a:spcPct val="80000"/>
              </a:lnSpc>
              <a:spcBef>
                <a:spcPts val="500"/>
              </a:spcBef>
              <a:spcAft>
                <a:spcPts val="0"/>
              </a:spcAft>
              <a:buClr>
                <a:schemeClr val="dk1"/>
              </a:buClr>
              <a:buSzPts val="1400"/>
              <a:buChar char="●"/>
            </a:pPr>
            <a:r>
              <a:rPr i="1" lang="en-US" sz="1400"/>
              <a:t>https://www.fastcompany.com/90425093/why-your-brains-so-bad-at-letting-go-of-negative-comments</a:t>
            </a:r>
            <a:endParaRPr/>
          </a:p>
          <a:p>
            <a:pPr indent="-228600" lvl="2" marL="1143000" rtl="0" algn="l">
              <a:lnSpc>
                <a:spcPct val="80000"/>
              </a:lnSpc>
              <a:spcBef>
                <a:spcPts val="500"/>
              </a:spcBef>
              <a:spcAft>
                <a:spcPts val="0"/>
              </a:spcAft>
              <a:buClr>
                <a:schemeClr val="dk1"/>
              </a:buClr>
              <a:buSzPts val="1600"/>
              <a:buChar char="■"/>
            </a:pPr>
            <a:r>
              <a:rPr lang="en-US" sz="1600"/>
              <a:t>Schools can also be rated by someone who has no affiliation towards the school.</a:t>
            </a:r>
            <a:endParaRPr/>
          </a:p>
          <a:p>
            <a:pPr indent="-228600" lvl="2" marL="1143000" rtl="0" algn="l">
              <a:lnSpc>
                <a:spcPct val="80000"/>
              </a:lnSpc>
              <a:spcBef>
                <a:spcPts val="500"/>
              </a:spcBef>
              <a:spcAft>
                <a:spcPts val="0"/>
              </a:spcAft>
              <a:buClr>
                <a:schemeClr val="dk1"/>
              </a:buClr>
              <a:buSzPts val="1600"/>
              <a:buChar char="■"/>
            </a:pPr>
            <a:r>
              <a:rPr lang="en-US" sz="1600"/>
              <a:t>Rankings out of 10</a:t>
            </a:r>
            <a:endParaRPr/>
          </a:p>
          <a:p>
            <a:pPr indent="-228600" lvl="2" marL="1143000" rtl="0" algn="l">
              <a:lnSpc>
                <a:spcPct val="80000"/>
              </a:lnSpc>
              <a:spcBef>
                <a:spcPts val="500"/>
              </a:spcBef>
              <a:spcAft>
                <a:spcPts val="0"/>
              </a:spcAft>
              <a:buClr>
                <a:schemeClr val="dk1"/>
              </a:buClr>
              <a:buSzPts val="1600"/>
              <a:buChar char="■"/>
            </a:pPr>
            <a:r>
              <a:rPr lang="en-US" sz="1600"/>
              <a:t>Includes Public and Private schools</a:t>
            </a:r>
            <a:endParaRPr/>
          </a:p>
          <a:p>
            <a:pPr indent="-228600" lvl="0" marL="228600" rtl="0" algn="l">
              <a:lnSpc>
                <a:spcPct val="80000"/>
              </a:lnSpc>
              <a:spcBef>
                <a:spcPts val="1000"/>
              </a:spcBef>
              <a:spcAft>
                <a:spcPts val="0"/>
              </a:spcAft>
              <a:buClr>
                <a:schemeClr val="dk1"/>
              </a:buClr>
              <a:buSzPts val="1800"/>
              <a:buChar char="●"/>
            </a:pPr>
            <a:r>
              <a:rPr b="1" lang="en-US" sz="1800"/>
              <a:t>Unemployment Rating</a:t>
            </a:r>
            <a:endParaRPr/>
          </a:p>
          <a:p>
            <a:pPr indent="-228600" lvl="1" marL="685800" rtl="0" algn="l">
              <a:lnSpc>
                <a:spcPct val="80000"/>
              </a:lnSpc>
              <a:spcBef>
                <a:spcPts val="500"/>
              </a:spcBef>
              <a:spcAft>
                <a:spcPts val="0"/>
              </a:spcAft>
              <a:buClr>
                <a:schemeClr val="dk1"/>
              </a:buClr>
              <a:buSzPts val="1600"/>
              <a:buChar char="○"/>
            </a:pPr>
            <a:r>
              <a:rPr lang="en-US" sz="1600"/>
              <a:t>Unemployment ratings were taken from the census, based on the state. This one was added late in our data collection, and we didn’t have enough time to lookup the rate for each city.</a:t>
            </a:r>
            <a:endParaRPr/>
          </a:p>
          <a:p>
            <a:pPr indent="-228600" lvl="2" marL="1143000" rtl="0" algn="l">
              <a:lnSpc>
                <a:spcPct val="80000"/>
              </a:lnSpc>
              <a:spcBef>
                <a:spcPts val="500"/>
              </a:spcBef>
              <a:spcAft>
                <a:spcPts val="0"/>
              </a:spcAft>
              <a:buClr>
                <a:schemeClr val="dk1"/>
              </a:buClr>
              <a:buSzPts val="1400"/>
              <a:buChar char="■"/>
            </a:pPr>
            <a:r>
              <a:rPr i="1" lang="en-US" sz="1400"/>
              <a:t>Script used from in-class instructor demo, and modified to suit just the unemployment and income ratings</a:t>
            </a:r>
            <a:endParaRPr/>
          </a:p>
          <a:p>
            <a:pPr indent="-228600" lvl="0" marL="228600" rtl="0" algn="l">
              <a:lnSpc>
                <a:spcPct val="80000"/>
              </a:lnSpc>
              <a:spcBef>
                <a:spcPts val="1000"/>
              </a:spcBef>
              <a:spcAft>
                <a:spcPts val="0"/>
              </a:spcAft>
              <a:buClr>
                <a:schemeClr val="dk1"/>
              </a:buClr>
              <a:buSzPts val="1800"/>
              <a:buChar char="●"/>
            </a:pPr>
            <a:r>
              <a:rPr b="1" lang="en-US" sz="1800"/>
              <a:t>Avg. Income</a:t>
            </a:r>
            <a:endParaRPr/>
          </a:p>
          <a:p>
            <a:pPr indent="-228600" lvl="1" marL="685800" rtl="0" algn="l">
              <a:lnSpc>
                <a:spcPct val="80000"/>
              </a:lnSpc>
              <a:spcBef>
                <a:spcPts val="500"/>
              </a:spcBef>
              <a:spcAft>
                <a:spcPts val="0"/>
              </a:spcAft>
              <a:buClr>
                <a:schemeClr val="dk1"/>
              </a:buClr>
              <a:buSzPts val="1600"/>
              <a:buChar char="○"/>
            </a:pPr>
            <a:r>
              <a:rPr lang="en-US" sz="1600"/>
              <a:t>Same as above</a:t>
            </a:r>
            <a:endParaRPr/>
          </a:p>
          <a:p>
            <a:pPr indent="-228600" lvl="1" marL="685800" rtl="0" algn="l">
              <a:lnSpc>
                <a:spcPct val="80000"/>
              </a:lnSpc>
              <a:spcBef>
                <a:spcPts val="500"/>
              </a:spcBef>
              <a:spcAft>
                <a:spcPts val="2100"/>
              </a:spcAft>
              <a:buClr>
                <a:schemeClr val="dk1"/>
              </a:buClr>
              <a:buSzPts val="1600"/>
              <a:buChar char="○"/>
            </a:pPr>
            <a:r>
              <a:rPr lang="en-US" sz="1600"/>
              <a:t>Using Household Income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838200" y="330625"/>
            <a:ext cx="10515600" cy="60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Getting Data-1</a:t>
            </a:r>
            <a:endParaRPr/>
          </a:p>
        </p:txBody>
      </p:sp>
      <p:sp>
        <p:nvSpPr>
          <p:cNvPr id="90" name="Google Shape;90;p18"/>
          <p:cNvSpPr txBox="1"/>
          <p:nvPr/>
        </p:nvSpPr>
        <p:spPr>
          <a:xfrm>
            <a:off x="196350" y="819975"/>
            <a:ext cx="116823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Example: Alabama Capital City, Montgomery Police Department</a:t>
            </a:r>
            <a:endParaRPr sz="2400">
              <a:latin typeface="Calibri"/>
              <a:ea typeface="Calibri"/>
              <a:cs typeface="Calibri"/>
              <a:sym typeface="Calibri"/>
            </a:endParaRPr>
          </a:p>
        </p:txBody>
      </p:sp>
      <p:grpSp>
        <p:nvGrpSpPr>
          <p:cNvPr id="91" name="Google Shape;91;p18"/>
          <p:cNvGrpSpPr/>
          <p:nvPr/>
        </p:nvGrpSpPr>
        <p:grpSpPr>
          <a:xfrm>
            <a:off x="0" y="1512750"/>
            <a:ext cx="12191999" cy="4903978"/>
            <a:chOff x="0" y="1512750"/>
            <a:chExt cx="12191999" cy="4903978"/>
          </a:xfrm>
        </p:grpSpPr>
        <p:pic>
          <p:nvPicPr>
            <p:cNvPr id="92" name="Google Shape;92;p18"/>
            <p:cNvPicPr preferRelativeResize="0"/>
            <p:nvPr/>
          </p:nvPicPr>
          <p:blipFill>
            <a:blip r:embed="rId3">
              <a:alphaModFix/>
            </a:blip>
            <a:stretch>
              <a:fillRect/>
            </a:stretch>
          </p:blipFill>
          <p:spPr>
            <a:xfrm>
              <a:off x="0" y="1512750"/>
              <a:ext cx="12191999" cy="4903978"/>
            </a:xfrm>
            <a:prstGeom prst="rect">
              <a:avLst/>
            </a:prstGeom>
            <a:noFill/>
            <a:ln>
              <a:noFill/>
            </a:ln>
          </p:spPr>
        </p:pic>
        <p:sp>
          <p:nvSpPr>
            <p:cNvPr id="93" name="Google Shape;93;p18"/>
            <p:cNvSpPr txBox="1"/>
            <p:nvPr/>
          </p:nvSpPr>
          <p:spPr>
            <a:xfrm>
              <a:off x="1542700" y="4039075"/>
              <a:ext cx="2496300" cy="2385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4" name="Google Shape;94;p18"/>
            <p:cNvSpPr txBox="1"/>
            <p:nvPr/>
          </p:nvSpPr>
          <p:spPr>
            <a:xfrm>
              <a:off x="1542700" y="4648675"/>
              <a:ext cx="2496300" cy="2385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838200" y="0"/>
            <a:ext cx="10515600" cy="60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Getting Data-2</a:t>
            </a:r>
            <a:endParaRPr/>
          </a:p>
        </p:txBody>
      </p:sp>
      <p:pic>
        <p:nvPicPr>
          <p:cNvPr id="100" name="Google Shape;100;p19"/>
          <p:cNvPicPr preferRelativeResize="0"/>
          <p:nvPr/>
        </p:nvPicPr>
        <p:blipFill rotWithShape="1">
          <a:blip r:embed="rId3">
            <a:alphaModFix/>
          </a:blip>
          <a:srcRect b="0" l="10237" r="976" t="12242"/>
          <a:stretch/>
        </p:blipFill>
        <p:spPr>
          <a:xfrm>
            <a:off x="112175" y="659150"/>
            <a:ext cx="11948924" cy="5991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838200" y="0"/>
            <a:ext cx="10515600" cy="60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Getting Data-3</a:t>
            </a:r>
            <a:endParaRPr/>
          </a:p>
        </p:txBody>
      </p:sp>
      <p:grpSp>
        <p:nvGrpSpPr>
          <p:cNvPr id="106" name="Google Shape;106;p20"/>
          <p:cNvGrpSpPr/>
          <p:nvPr/>
        </p:nvGrpSpPr>
        <p:grpSpPr>
          <a:xfrm>
            <a:off x="1655722" y="1174352"/>
            <a:ext cx="9546891" cy="5683918"/>
            <a:chOff x="1917563" y="603000"/>
            <a:chExt cx="8356872" cy="6255000"/>
          </a:xfrm>
        </p:grpSpPr>
        <p:pic>
          <p:nvPicPr>
            <p:cNvPr id="107" name="Google Shape;107;p20"/>
            <p:cNvPicPr preferRelativeResize="0"/>
            <p:nvPr/>
          </p:nvPicPr>
          <p:blipFill>
            <a:blip r:embed="rId3">
              <a:alphaModFix/>
            </a:blip>
            <a:stretch>
              <a:fillRect/>
            </a:stretch>
          </p:blipFill>
          <p:spPr>
            <a:xfrm>
              <a:off x="1917563" y="603000"/>
              <a:ext cx="8356872" cy="6255000"/>
            </a:xfrm>
            <a:prstGeom prst="rect">
              <a:avLst/>
            </a:prstGeom>
            <a:noFill/>
            <a:ln>
              <a:noFill/>
            </a:ln>
          </p:spPr>
        </p:pic>
        <p:sp>
          <p:nvSpPr>
            <p:cNvPr id="108" name="Google Shape;108;p20"/>
            <p:cNvSpPr txBox="1"/>
            <p:nvPr/>
          </p:nvSpPr>
          <p:spPr>
            <a:xfrm>
              <a:off x="3728575" y="4403675"/>
              <a:ext cx="845700" cy="24543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grpSp>
      <p:sp>
        <p:nvSpPr>
          <p:cNvPr id="109" name="Google Shape;109;p20"/>
          <p:cNvSpPr txBox="1"/>
          <p:nvPr/>
        </p:nvSpPr>
        <p:spPr>
          <a:xfrm>
            <a:off x="196350" y="667575"/>
            <a:ext cx="116823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Example: Dataframe of 10 States</a:t>
            </a:r>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838200" y="165325"/>
            <a:ext cx="10515600" cy="60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Getting Data-4</a:t>
            </a:r>
            <a:endParaRPr/>
          </a:p>
        </p:txBody>
      </p:sp>
      <p:sp>
        <p:nvSpPr>
          <p:cNvPr id="115" name="Google Shape;115;p21"/>
          <p:cNvSpPr txBox="1"/>
          <p:nvPr/>
        </p:nvSpPr>
        <p:spPr>
          <a:xfrm>
            <a:off x="196350" y="667575"/>
            <a:ext cx="116823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Example: Alabama Capital City, Montgomery Police Department</a:t>
            </a:r>
            <a:endParaRPr sz="2300">
              <a:latin typeface="Calibri"/>
              <a:ea typeface="Calibri"/>
              <a:cs typeface="Calibri"/>
              <a:sym typeface="Calibri"/>
            </a:endParaRPr>
          </a:p>
        </p:txBody>
      </p:sp>
      <p:grpSp>
        <p:nvGrpSpPr>
          <p:cNvPr id="116" name="Google Shape;116;p21"/>
          <p:cNvGrpSpPr/>
          <p:nvPr/>
        </p:nvGrpSpPr>
        <p:grpSpPr>
          <a:xfrm>
            <a:off x="152400" y="1219575"/>
            <a:ext cx="11204182" cy="5562224"/>
            <a:chOff x="152400" y="1219575"/>
            <a:chExt cx="11204182" cy="5562224"/>
          </a:xfrm>
        </p:grpSpPr>
        <p:pic>
          <p:nvPicPr>
            <p:cNvPr id="117" name="Google Shape;117;p21"/>
            <p:cNvPicPr preferRelativeResize="0"/>
            <p:nvPr/>
          </p:nvPicPr>
          <p:blipFill>
            <a:blip r:embed="rId3">
              <a:alphaModFix/>
            </a:blip>
            <a:stretch>
              <a:fillRect/>
            </a:stretch>
          </p:blipFill>
          <p:spPr>
            <a:xfrm>
              <a:off x="152400" y="1219575"/>
              <a:ext cx="10792225" cy="5019650"/>
            </a:xfrm>
            <a:prstGeom prst="rect">
              <a:avLst/>
            </a:prstGeom>
            <a:noFill/>
            <a:ln>
              <a:noFill/>
            </a:ln>
          </p:spPr>
        </p:pic>
        <p:pic>
          <p:nvPicPr>
            <p:cNvPr id="118" name="Google Shape;118;p21"/>
            <p:cNvPicPr preferRelativeResize="0"/>
            <p:nvPr/>
          </p:nvPicPr>
          <p:blipFill>
            <a:blip r:embed="rId4">
              <a:alphaModFix/>
            </a:blip>
            <a:stretch>
              <a:fillRect/>
            </a:stretch>
          </p:blipFill>
          <p:spPr>
            <a:xfrm>
              <a:off x="7865425" y="1927525"/>
              <a:ext cx="3491157" cy="4854274"/>
            </a:xfrm>
            <a:prstGeom prst="rect">
              <a:avLst/>
            </a:prstGeom>
            <a:noFill/>
            <a:ln>
              <a:noFill/>
            </a:ln>
          </p:spPr>
        </p:pic>
        <p:sp>
          <p:nvSpPr>
            <p:cNvPr id="119" name="Google Shape;119;p21"/>
            <p:cNvSpPr txBox="1"/>
            <p:nvPr/>
          </p:nvSpPr>
          <p:spPr>
            <a:xfrm>
              <a:off x="8014575" y="5237450"/>
              <a:ext cx="1855500" cy="1995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sp>
          <p:nvSpPr>
            <p:cNvPr id="120" name="Google Shape;120;p21"/>
            <p:cNvSpPr txBox="1"/>
            <p:nvPr/>
          </p:nvSpPr>
          <p:spPr>
            <a:xfrm flipH="1" rot="10800000">
              <a:off x="8044050" y="5742450"/>
              <a:ext cx="1937700" cy="3591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838200" y="0"/>
            <a:ext cx="10515600" cy="60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Getting Data-5</a:t>
            </a:r>
            <a:endParaRPr/>
          </a:p>
        </p:txBody>
      </p:sp>
      <p:pic>
        <p:nvPicPr>
          <p:cNvPr id="126" name="Google Shape;126;p22"/>
          <p:cNvPicPr preferRelativeResize="0"/>
          <p:nvPr/>
        </p:nvPicPr>
        <p:blipFill>
          <a:blip r:embed="rId3">
            <a:alphaModFix/>
          </a:blip>
          <a:stretch>
            <a:fillRect/>
          </a:stretch>
        </p:blipFill>
        <p:spPr>
          <a:xfrm>
            <a:off x="1053375" y="603000"/>
            <a:ext cx="10194099" cy="625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838200" y="0"/>
            <a:ext cx="10515600" cy="60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Getting Data-6</a:t>
            </a:r>
            <a:endParaRPr/>
          </a:p>
        </p:txBody>
      </p:sp>
      <p:pic>
        <p:nvPicPr>
          <p:cNvPr id="132" name="Google Shape;132;p23"/>
          <p:cNvPicPr preferRelativeResize="0"/>
          <p:nvPr/>
        </p:nvPicPr>
        <p:blipFill>
          <a:blip r:embed="rId3">
            <a:alphaModFix/>
          </a:blip>
          <a:stretch>
            <a:fillRect/>
          </a:stretch>
        </p:blipFill>
        <p:spPr>
          <a:xfrm>
            <a:off x="152400" y="1517400"/>
            <a:ext cx="11990026" cy="3992575"/>
          </a:xfrm>
          <a:prstGeom prst="rect">
            <a:avLst/>
          </a:prstGeom>
          <a:noFill/>
          <a:ln>
            <a:noFill/>
          </a:ln>
        </p:spPr>
      </p:pic>
      <p:sp>
        <p:nvSpPr>
          <p:cNvPr id="133" name="Google Shape;133;p23"/>
          <p:cNvSpPr txBox="1"/>
          <p:nvPr/>
        </p:nvSpPr>
        <p:spPr>
          <a:xfrm>
            <a:off x="196350" y="667575"/>
            <a:ext cx="116823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Example: Dataframe of 10 States</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