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4"/>
  </p:notesMasterIdLst>
  <p:sldIdLst>
    <p:sldId id="615" r:id="rId5"/>
    <p:sldId id="618" r:id="rId6"/>
    <p:sldId id="619" r:id="rId7"/>
    <p:sldId id="616" r:id="rId8"/>
    <p:sldId id="617" r:id="rId9"/>
    <p:sldId id="620" r:id="rId10"/>
    <p:sldId id="621" r:id="rId11"/>
    <p:sldId id="622" r:id="rId12"/>
    <p:sldId id="623" r:id="rId13"/>
    <p:sldId id="62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产品发展历程</a:t>
            </a:r>
            <a:endParaRPr lang="zh-CN" altLang="en-US" smtClean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1.</a:t>
            </a:r>
            <a:r>
              <a:rPr lang="zh-CN" altLang="en-US">
                <a:sym typeface="+mn-ea"/>
              </a:rPr>
              <a:t>中国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发展史</a:t>
            </a:r>
            <a:endParaRPr lang="zh-CN" altLang="en-US" smtClean="0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2.</a:t>
            </a:r>
            <a:r>
              <a:rPr lang="zh-CN" altLang="en-US" smtClean="0"/>
              <a:t>移动</a:t>
            </a:r>
            <a:r>
              <a:rPr lang="en-US" altLang="zh-CN" smtClean="0"/>
              <a:t>IM</a:t>
            </a:r>
            <a:r>
              <a:rPr lang="zh-CN" altLang="en-US" smtClean="0"/>
              <a:t>产品发展历程</a:t>
            </a:r>
            <a:endParaRPr lang="zh-CN" altLang="en-US" smtClean="0"/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垂直类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产品分析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曾风靡一时的功能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为什么需要</a:t>
            </a:r>
            <a:r>
              <a:rPr lang="en-US" altLang="zh-CN">
                <a:sym typeface="+mn-ea"/>
              </a:rPr>
              <a:t>IM</a:t>
            </a:r>
            <a:endParaRPr lang="en-US" altLang="zh-CN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851535"/>
            <a:ext cx="5161915" cy="2552065"/>
          </a:xfrm>
          <a:prstGeom prst="rect">
            <a:avLst/>
          </a:prstGeom>
        </p:spPr>
      </p:pic>
      <p:graphicFrame>
        <p:nvGraphicFramePr>
          <p:cNvPr id="0" name="表格 -1"/>
          <p:cNvGraphicFramePr/>
          <p:nvPr/>
        </p:nvGraphicFramePr>
        <p:xfrm>
          <a:off x="629285" y="3403600"/>
          <a:ext cx="808101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010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如何确保信息的可靠传输？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可靠的消息传输是指：</a:t>
                      </a:r>
                      <a:r>
                        <a:rPr lang="zh-CN" altLang="en-US" sz="1000" b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数据要端对端的保持一致性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。这意味着消息的传输是有序的，不可丢，不重复，容错。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消息协议设计序号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由发送端生成保证递增，消息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由服务端生成保证全局唯一。接收端通过序号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排重、排序。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消息投递机制遵循“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least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once”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确保消息一定投递到服务端，服务端通过多副本机制确保消息的不丢失。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通过全局唯一的消息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，去云端的一条消息，完成消息的同步或状态更新。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全局唯一消息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ID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的如何设计？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是一个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位的无符号整型，取前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位标识服务节点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，取后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位为递增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000" b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消息服务节点初始化时获取属于自己的节点的消息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范围，每接收一个有效消息就在前一个消息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id+1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作为新消息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方案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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做一个消息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生成器服务器，各服务节点按需到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服务器预取一批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使用。单点瓶颈。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方案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做一个消息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生成服务器，服务端节点每次需要都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RPC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请求一个消息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。性能太低，但是可以确保有序。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总体架构设计</a:t>
            </a:r>
            <a:r>
              <a:rPr lang="en-US" altLang="zh-CN"/>
              <a:t>1-</a:t>
            </a:r>
            <a:r>
              <a:rPr lang="zh-CN" altLang="en-US"/>
              <a:t>合久必分</a:t>
            </a:r>
            <a:endParaRPr lang="zh-CN" altLang="en-US"/>
          </a:p>
        </p:txBody>
      </p:sp>
      <p:pic>
        <p:nvPicPr>
          <p:cNvPr id="7" name="内容占位符 6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总体架构设计</a:t>
            </a:r>
            <a:r>
              <a:rPr lang="en-US" altLang="zh-CN"/>
              <a:t>2-</a:t>
            </a:r>
            <a:r>
              <a:rPr lang="zh-CN" altLang="en-US"/>
              <a:t>分久必合</a:t>
            </a:r>
            <a:endParaRPr lang="zh-CN" altLang="en-US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流程：登录与鉴权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5155" y="980440"/>
            <a:ext cx="1951990" cy="316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登录方式：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账号密码登录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手机验证登录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二维码登录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登录问题：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1.SSO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系统挂了或太慢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同账号多端登录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重复登录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登录不上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踢人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980440"/>
            <a:ext cx="6238240" cy="473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</a:t>
            </a:r>
            <a:r>
              <a:rPr lang="en-US" altLang="zh-CN"/>
              <a:t>C2S</a:t>
            </a:r>
            <a:r>
              <a:rPr lang="zh-CN" altLang="en-US"/>
              <a:t>上报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956310"/>
            <a:ext cx="5431790" cy="3513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6840" y="1083310"/>
            <a:ext cx="2540000" cy="204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1、客户端向gate发送数据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2、Gate回一个ack包，向客户端确认已经收到数据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3、Gate将数据包传递给logic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4、Logic根据数据投递目的地，选择对应的mq队列进行投递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5、业务服务器得到数据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流程：推送(s2c)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959485"/>
            <a:ext cx="4808220" cy="4192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44490" y="1035050"/>
            <a:ext cx="3727450" cy="3166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1、业务调用push数据接口sendMsg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2、Logic向redis检索目标用户状态。如果目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标用户不在线，丢弃数据（未来可根据业务场景定制化逻辑）；如果用户在线，查询到用户连接的接入层gate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3、Logic向用户所在的gate发送数据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4、Gate向用户推送数据。（如果用户不在线，通知logic用户不在线）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5、客户端收到数据后向gate发送ack反馈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6、Gate将ack信息传递给logic层，用于其他可能的逻辑处理（如日志，确认送达等）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流程：单对单聊天(c2c)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890270"/>
            <a:ext cx="5138420" cy="4345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3225" y="950595"/>
            <a:ext cx="3728085" cy="464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1、App1向gate1发送信息（信息最终要发给App2）    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2、Gate1将信息投递给logic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3、Logic收到信息后，将信息进行存储 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4、存储成功后，logic向gate1发送ack  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5、Gate1将ack信息发给App1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6、Logic检索redis，查找App2状态。如果App2未登录，流程结束</a:t>
            </a:r>
            <a:endParaRPr lang="zh-CN" altLang="en-US" sz="1200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7、如果App2登录到了gate2，logic将消息发往gate2</a:t>
            </a:r>
            <a:endParaRPr lang="zh-CN" altLang="en-US" sz="1200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8、Gate2将消息发给App2（如果发现App2不在线，丢弃消息即可，这种概率极低，后续离线消息可保证消息不丢）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9、App2向gate2发送ack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10、Gate2将ack信息发给logic  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11、Logic将消息状态设置为已送达。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注：在第6步和第7步之间，启动计时器（DelayedQueue或哈希环，时间如5秒），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计时器时间到后，探测该条消息状态，如果消息未送达，考虑通过APNS、米推、个推进行推送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流程：群聊(c2g)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1235"/>
            <a:ext cx="4876165" cy="4646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5265" y="861060"/>
            <a:ext cx="3974465" cy="5682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1、X向gate发送信息（信息最终要发给这个群，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A、B在线）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2、Gate将消息发给logic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3、存储消息到im_message_send表，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按照msg_from水平分库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4、回ack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5、回ack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6、Logic检索数据库（需要使用缓存），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获得群成员列表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7、存储每个用户的消息数据（用户视图），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按照msg_to水平分库(并发、批量写入)。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8、查询用户在线状态及位置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9、Logic向gate投递消息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10、Gate向用户投递消息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11、App返回收到消息的ack信息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12、Gate向logic传递ack信息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13、向缓存（Hash）中更新收到ack的时间。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然后在通过一个定时任务，每隔一定时间，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将数据更新到数据库（注意只需要写入时间段内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有变化的数据）。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流程：拉取离线消息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719455"/>
            <a:ext cx="6755130" cy="289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970" y="3415665"/>
            <a:ext cx="808609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1、App端登录成功后（或业务触发拉取离线消息），向IM系统发起拉离线消息请求。传递3个主要参数，uid表明用户；msgid表明当前收到的最大消息id（如果没收到过消息，或拿不到最大消息id则msgid=0）即可；size表示每次拉取条数（这个值也可以由服务器端控制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2、假设msgid==0，什么都不做。（参看第6步骤）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3、Im-server查询用户前10条离线消息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4、将离线消息推给用户。假设这10条离线消息最大msgid=110。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5、App得到数据，判断得到的数据不为空（表明可能没有拉完离线数据，不用&lt;10条做判断拉完条件,因为服务端需要下下次拉离线的请求来确定这次数据已送达），继续发起拉取操作。Msgid=110(取得到的离线消息中最大的msgid)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6、Im-server删除该用户msgid&lt;110的离线消息（或者标记为已送达）。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7、查询msgid&gt;110的钱10条离线数据。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8、返回给App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……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N-1、查询msgid&gt;140的离线数据，0条（没有离线数据了）。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N  、将数据返回App，App判断拉取到0条数据，结束离线拉取过程。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WPS 演示</Application>
  <PresentationFormat>在屏幕上显示</PresentationFormat>
  <Paragraphs>160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通用_汇报</vt:lpstr>
      <vt:lpstr>1_通用_汇报</vt:lpstr>
      <vt:lpstr>A000120140530A99PPBG</vt:lpstr>
      <vt:lpstr>IM产品发展历程</vt:lpstr>
      <vt:lpstr>总体架构设计1-合久必分</vt:lpstr>
      <vt:lpstr>总体架构设计2-分久必合</vt:lpstr>
      <vt:lpstr>流程：登录与鉴权</vt:lpstr>
      <vt:lpstr>流程：C2S上报</vt:lpstr>
      <vt:lpstr>流程：推送(s2c)</vt:lpstr>
      <vt:lpstr>流程：单对单聊天(c2c)</vt:lpstr>
      <vt:lpstr>流程：群聊(c2g)</vt:lpstr>
      <vt:lpstr>流程：拉取离线消息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changshoumeng</cp:lastModifiedBy>
  <cp:revision>127</cp:revision>
  <dcterms:created xsi:type="dcterms:W3CDTF">2009-03-03T10:06:00Z</dcterms:created>
  <dcterms:modified xsi:type="dcterms:W3CDTF">2018-03-08T16:21:01Z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