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758" r:id="rId18"/>
    <p:sldId id="667" r:id="rId19"/>
    <p:sldId id="668" r:id="rId20"/>
    <p:sldId id="669" r:id="rId21"/>
    <p:sldId id="680" r:id="rId22"/>
    <p:sldId id="670" r:id="rId23"/>
    <p:sldId id="671" r:id="rId24"/>
    <p:sldId id="672" r:id="rId25"/>
    <p:sldId id="673" r:id="rId26"/>
    <p:sldId id="674" r:id="rId27"/>
    <p:sldId id="678" r:id="rId28"/>
    <p:sldId id="685" r:id="rId29"/>
    <p:sldId id="686" r:id="rId30"/>
    <p:sldId id="676" r:id="rId31"/>
    <p:sldId id="675" r:id="rId32"/>
    <p:sldId id="682" r:id="rId33"/>
    <p:sldId id="689" r:id="rId34"/>
    <p:sldId id="733" r:id="rId35"/>
    <p:sldId id="677" r:id="rId36"/>
    <p:sldId id="679" r:id="rId37"/>
    <p:sldId id="681" r:id="rId38"/>
    <p:sldId id="683" r:id="rId39"/>
    <p:sldId id="623" r:id="rId40"/>
    <p:sldId id="624" r:id="rId41"/>
    <p:sldId id="625" r:id="rId42"/>
    <p:sldId id="628" r:id="rId43"/>
    <p:sldId id="626" r:id="rId44"/>
    <p:sldId id="627" r:id="rId45"/>
    <p:sldId id="629" r:id="rId46"/>
    <p:sldId id="630" r:id="rId47"/>
    <p:sldId id="632" r:id="rId48"/>
    <p:sldId id="633" r:id="rId49"/>
    <p:sldId id="634" r:id="rId50"/>
    <p:sldId id="635" r:id="rId51"/>
    <p:sldId id="636" r:id="rId52"/>
    <p:sldId id="637" r:id="rId53"/>
    <p:sldId id="638" r:id="rId54"/>
    <p:sldId id="631" r:id="rId55"/>
    <p:sldId id="684" r:id="rId56"/>
    <p:sldId id="732" r:id="rId57"/>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0.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4.xml"/><Relationship Id="rId2" Type="http://schemas.openxmlformats.org/officeDocument/2006/relationships/image" Target="../media/image26.png"/><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5.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2.xml"/><Relationship Id="rId2" Type="http://schemas.openxmlformats.org/officeDocument/2006/relationships/image" Target="../media/image28.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3.xml"/><Relationship Id="rId2" Type="http://schemas.openxmlformats.org/officeDocument/2006/relationships/image" Target="../media/image30.png"/><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5.xml"/><Relationship Id="rId1" Type="http://schemas.openxmlformats.org/officeDocument/2006/relationships/chart" Target="../charts/char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7.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8.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0" Type="http://schemas.openxmlformats.org/officeDocument/2006/relationships/slideLayout" Target="../slideLayouts/slideLayout24.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3" Type="http://schemas.openxmlformats.org/officeDocument/2006/relationships/slideLayout" Target="../slideLayouts/slideLayout24.xml"/><Relationship Id="rId12" Type="http://schemas.openxmlformats.org/officeDocument/2006/relationships/tags" Target="../tags/tag55.xml"/><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44.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6.xml"/><Relationship Id="rId2" Type="http://schemas.openxmlformats.org/officeDocument/2006/relationships/image" Target="../media/image56.png"/><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7.xml"/><Relationship Id="rId1"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
        <p:nvSpPr>
          <p:cNvPr id="2" name="文本框 1"/>
          <p:cNvSpPr txBox="1"/>
          <p:nvPr/>
        </p:nvSpPr>
        <p:spPr>
          <a:xfrm>
            <a:off x="2590165" y="5352415"/>
            <a:ext cx="1657350" cy="370840"/>
          </a:xfrm>
          <a:prstGeom prst="rect">
            <a:avLst/>
          </a:prstGeom>
          <a:noFill/>
        </p:spPr>
        <p:txBody>
          <a:bodyPr wrap="none" rtlCol="0">
            <a:spAutoFit/>
          </a:bodyPr>
          <a:p>
            <a:pPr>
              <a:lnSpc>
                <a:spcPct val="130000"/>
              </a:lnSpc>
            </a:pPr>
            <a:r>
              <a:rPr lang="zh-CN" altLang="zh-CN" sz="1400" dirty="0" smtClean="0">
                <a:latin typeface="Arial" panose="020B0604020202020204" pitchFamily="34" charset="0"/>
                <a:ea typeface="微软雅黑" panose="020B0503020204020204" charset="-122"/>
              </a:rPr>
              <a:t>长寿梦</a:t>
            </a:r>
            <a:r>
              <a:rPr lang="en-US" altLang="zh-CN" sz="1400" dirty="0" smtClean="0">
                <a:latin typeface="Arial" panose="020B0604020202020204" pitchFamily="34" charset="0"/>
                <a:ea typeface="微软雅黑" panose="020B0503020204020204" charset="-122"/>
              </a:rPr>
              <a:t>:406878851</a:t>
            </a:r>
            <a:endParaRPr lang="en-US" altLang="zh-CN"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并发与并行</a:t>
            </a:r>
            <a:endParaRPr lang="zh-CN" altLang="en-US"/>
          </a:p>
        </p:txBody>
      </p:sp>
      <p:pic>
        <p:nvPicPr>
          <p:cNvPr id="5" name="图片 4"/>
          <p:cNvPicPr>
            <a:picLocks noChangeAspect="1"/>
          </p:cNvPicPr>
          <p:nvPr/>
        </p:nvPicPr>
        <p:blipFill>
          <a:blip r:embed="rId1"/>
          <a:stretch>
            <a:fillRect/>
          </a:stretch>
        </p:blipFill>
        <p:spPr>
          <a:xfrm>
            <a:off x="321945" y="941705"/>
            <a:ext cx="6868795" cy="2498090"/>
          </a:xfrm>
          <a:prstGeom prst="rect">
            <a:avLst/>
          </a:prstGeom>
        </p:spPr>
      </p:pic>
      <p:graphicFrame>
        <p:nvGraphicFramePr>
          <p:cNvPr id="6" name="表格 5"/>
          <p:cNvGraphicFramePr/>
          <p:nvPr/>
        </p:nvGraphicFramePr>
        <p:xfrm>
          <a:off x="506730" y="3627755"/>
          <a:ext cx="8203565" cy="2236470"/>
        </p:xfrm>
        <a:graphic>
          <a:graphicData uri="http://schemas.openxmlformats.org/drawingml/2006/table">
            <a:tbl>
              <a:tblPr firstRow="1" bandRow="1">
                <a:tableStyleId>{5C22544A-7EE6-4342-B048-85BDC9FD1C3A}</a:tableStyleId>
              </a:tblPr>
              <a:tblGrid>
                <a:gridCol w="709930"/>
                <a:gridCol w="4128770"/>
                <a:gridCol w="3364865"/>
              </a:tblGrid>
              <a:tr h="245110">
                <a:tc>
                  <a:txBody>
                    <a:bodyPr/>
                    <a:p>
                      <a:pPr>
                        <a:buNone/>
                      </a:pPr>
                      <a:endParaRPr lang="zh-CN" altLang="en-US"/>
                    </a:p>
                  </a:txBody>
                  <a:tcPr/>
                </a:tc>
                <a:tc>
                  <a:txBody>
                    <a:bodyPr/>
                    <a:p>
                      <a:pPr>
                        <a:buNone/>
                      </a:pPr>
                      <a:r>
                        <a:rPr lang="zh-CN" altLang="en-US"/>
                        <a:t>并发Concurrency</a:t>
                      </a:r>
                      <a:endParaRPr lang="zh-CN" altLang="en-US"/>
                    </a:p>
                  </a:txBody>
                  <a:tcPr/>
                </a:tc>
                <a:tc>
                  <a:txBody>
                    <a:bodyPr/>
                    <a:p>
                      <a:pPr>
                        <a:buNone/>
                      </a:pPr>
                      <a:r>
                        <a:rPr lang="zh-CN" altLang="en-US"/>
                        <a:t>并行Parallellism</a:t>
                      </a:r>
                      <a:endParaRPr lang="zh-CN" altLang="en-US"/>
                    </a:p>
                  </a:txBody>
                  <a:tcPr/>
                </a:tc>
              </a:tr>
              <a:tr h="615315">
                <a:tc>
                  <a:txBody>
                    <a:bodyPr/>
                    <a:p>
                      <a:pPr>
                        <a:buNone/>
                      </a:pPr>
                      <a:r>
                        <a:rPr lang="zh-CN" altLang="en-US"/>
                        <a:t>概念</a:t>
                      </a:r>
                      <a:endParaRPr lang="zh-CN" altLang="en-US"/>
                    </a:p>
                  </a:txBody>
                  <a:tcPr/>
                </a:tc>
                <a:tc>
                  <a:txBody>
                    <a:bodyPr/>
                    <a:p>
                      <a:pPr>
                        <a:buNone/>
                      </a:pPr>
                      <a:r>
                        <a:rPr lang="zh-CN" altLang="en-US"/>
                        <a:t>并发是指两个或多个事件在同一时间间隔内发生</a:t>
                      </a:r>
                      <a:endParaRPr lang="zh-CN" altLang="en-US"/>
                    </a:p>
                  </a:txBody>
                  <a:tcPr/>
                </a:tc>
                <a:tc>
                  <a:txBody>
                    <a:bodyPr/>
                    <a:p>
                      <a:pPr>
                        <a:buNone/>
                      </a:pPr>
                      <a:r>
                        <a:rPr lang="zh-CN" altLang="en-US"/>
                        <a:t>并行是指两个或者多个事件在同一时刻发生。</a:t>
                      </a:r>
                      <a:endParaRPr lang="zh-CN" altLang="en-US"/>
                    </a:p>
                  </a:txBody>
                  <a:tcPr/>
                </a:tc>
              </a:tr>
              <a:tr h="615315">
                <a:tc>
                  <a:txBody>
                    <a:bodyPr/>
                    <a:p>
                      <a:pPr>
                        <a:buNone/>
                      </a:pPr>
                      <a:r>
                        <a:rPr lang="zh-CN" altLang="en-US"/>
                        <a:t>条件</a:t>
                      </a:r>
                      <a:endParaRPr lang="zh-CN" altLang="en-US"/>
                    </a:p>
                  </a:txBody>
                  <a:tcPr/>
                </a:tc>
                <a:tc>
                  <a:txBody>
                    <a:bodyPr/>
                    <a:p>
                      <a:pPr>
                        <a:buNone/>
                      </a:pPr>
                      <a:endParaRPr lang="zh-CN" altLang="en-US"/>
                    </a:p>
                  </a:txBody>
                  <a:tcPr/>
                </a:tc>
                <a:tc>
                  <a:txBody>
                    <a:bodyPr/>
                    <a:p>
                      <a:pPr>
                        <a:buNone/>
                      </a:pPr>
                      <a:r>
                        <a:rPr lang="zh-CN" altLang="en-US"/>
                        <a:t>多核是并行的前提</a:t>
                      </a:r>
                      <a:endParaRPr lang="zh-CN" altLang="en-US"/>
                    </a:p>
                  </a:txBody>
                  <a:tcPr/>
                </a:tc>
              </a:tr>
              <a:tr h="61531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服务框架的代码结构</a:t>
            </a:r>
            <a:endParaRPr lang="en-US" altLang="zh-CN"/>
          </a:p>
        </p:txBody>
      </p:sp>
      <p:graphicFrame>
        <p:nvGraphicFramePr>
          <p:cNvPr id="0" name="表格 -1"/>
          <p:cNvGraphicFramePr/>
          <p:nvPr/>
        </p:nvGraphicFramePr>
        <p:xfrm>
          <a:off x="501650" y="939165"/>
          <a:ext cx="8042275" cy="5599430"/>
        </p:xfrm>
        <a:graphic>
          <a:graphicData uri="http://schemas.openxmlformats.org/drawingml/2006/table">
            <a:tbl>
              <a:tblPr firstRow="1" bandRow="1">
                <a:tableStyleId>{5C22544A-7EE6-4342-B048-85BDC9FD1C3A}</a:tableStyleId>
              </a:tblPr>
              <a:tblGrid>
                <a:gridCol w="593725"/>
                <a:gridCol w="594360"/>
                <a:gridCol w="1468755"/>
                <a:gridCol w="5385435"/>
              </a:tblGrid>
              <a:tr h="186055">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层次</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目录</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r>
              <a:tr h="98107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基础设施</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common</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基础公共库：提供基础组件</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封装核心的数据结构与算法、</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mysql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池的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socket</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依赖的第三方库等</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043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core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异步化服务框架的核心：抽象出服务，依赖配置就能启动，可以触发用户的注入</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frontworker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blackworker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logicworker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user_session_pool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trans_object_pool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cache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本地缓存的抽象：</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4958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user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用户对象的抽象：（可选项）服务总是围绕具体的用户展开的</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a:t>
                      </a:r>
                      <a:endPar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user_object_map;</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str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字符串：（可选项）字符串的处理，以及字符串化的解释</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protocol</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描述业务的通信协议</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5">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92D05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测试服务，基于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core</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的异步化服务框架实现的最简版的服务，可以作为示例</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gate_handler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接入层的网关，处理长连接</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imadapter_handler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接入层的网关的前面的适配器，实现二进制协议与文本协议的相互翻译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http_handler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接入层的网关，处理短连接的服务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85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业务层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点对点的私聊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点对群的群聊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room_handler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房间服务，提供音视频实时流前的会话管理逻辑，临时会话等</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音视频媒体服务器，提供实时流的交换</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依赖层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msg_dependcy</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消息服务的依赖服务集合，一些经常改动或者依赖其他业务服务的逻辑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a:txBody>
                    <a:bodyPr/>
                    <a:p>
                      <a:pPr indent="0" algn="ctr">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路由层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C000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status_handler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用户状态服务器，缓存用户的路由</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4">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数据层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47B37"/>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mculog_handler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音视频通信的存储网关服务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群聊逻辑的存储网关服务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BEAUTIFY_FLAG" val="#wm#"/>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BEAUTIFY_FLAG" val="#wm#"/>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BEAUTIFY_FLAG" val="#wm#"/>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BEAUTIFY_FLAG" val="#wm#"/>
  <p:tag name="KSO_WM_TEMPLATE_CATEGORY" val="custom"/>
  <p:tag name="KSO_WM_TEMPLATE_INDEX" val="185"/>
</p:tagLst>
</file>

<file path=ppt/tags/tag35.xml><?xml version="1.0" encoding="utf-8"?>
<p:tagLst xmlns:p="http://schemas.openxmlformats.org/presentationml/2006/main">
  <p:tag name="KSO_WM_BEAUTIFY_FLAG" val="#wm#"/>
  <p:tag name="KSO_WM_TEMPLATE_CATEGORY" val="custom"/>
  <p:tag name="KSO_WM_TEMPLATE_INDEX" val="185"/>
</p:tagLst>
</file>

<file path=ppt/tags/tag36.xml><?xml version="1.0" encoding="utf-8"?>
<p:tagLst xmlns:p="http://schemas.openxmlformats.org/presentationml/2006/main">
  <p:tag name="KSO_WM_TEMPLATE_CATEGORY" val="custom"/>
  <p:tag name="KSO_WM_TEMPLATE_INDEX" val="185"/>
</p:tagLst>
</file>

<file path=ppt/tags/tag37.xml><?xml version="1.0" encoding="utf-8"?>
<p:tagLst xmlns:p="http://schemas.openxmlformats.org/presentationml/2006/main">
  <p:tag name="KSO_WM_TEMPLATE_CATEGORY" val="custom"/>
  <p:tag name="KSO_WM_TEMPLATE_INDEX" val="185"/>
</p:tagLst>
</file>

<file path=ppt/tags/tag38.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TEMPLATE_CATEGORY" val="custom"/>
  <p:tag name="KSO_WM_TEMPLATE_INDEX" val="185"/>
</p:tagLst>
</file>

<file path=ppt/tags/tag45.xml><?xml version="1.0" encoding="utf-8"?>
<p:tagLst xmlns:p="http://schemas.openxmlformats.org/presentationml/2006/main">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BEAUTIFY_FLAG" val="#wm#"/>
  <p:tag name="KSO_WM_TEMPLATE_CATEGORY" val="custom"/>
  <p:tag name="KSO_WM_TEMPLATE_INDEX" val="185"/>
</p:tagLst>
</file>

<file path=ppt/tags/tag49.xml><?xml version="1.0" encoding="utf-8"?>
<p:tagLst xmlns:p="http://schemas.openxmlformats.org/presentationml/2006/main">
  <p:tag name="KSO_WM_BEAUTIFY_FLAG" val="#wm#"/>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TEMPLATE_CATEGORY" val="custom"/>
  <p:tag name="KSO_WM_TEMPLATE_INDEX" val="185"/>
</p:tagLst>
</file>

<file path=ppt/tags/tag54.xml><?xml version="1.0" encoding="utf-8"?>
<p:tagLst xmlns:p="http://schemas.openxmlformats.org/presentationml/2006/main">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56.xml><?xml version="1.0" encoding="utf-8"?>
<p:tagLst xmlns:p="http://schemas.openxmlformats.org/presentationml/2006/main">
  <p:tag name="KSO_WM_BEAUTIFY_FLAG" val="#wm#"/>
  <p:tag name="KSO_WM_TEMPLATE_CATEGORY" val="custom"/>
  <p:tag name="KSO_WM_TEMPLATE_INDEX" val="185"/>
</p:tagLst>
</file>

<file path=ppt/tags/tag57.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12380</Words>
  <Application>WPS 演示</Application>
  <PresentationFormat>在屏幕上显示</PresentationFormat>
  <Paragraphs>1266</Paragraphs>
  <Slides>52</Slides>
  <Notes>0</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52</vt:i4>
      </vt:variant>
    </vt:vector>
  </HeadingPairs>
  <TitlesOfParts>
    <vt:vector size="68" baseType="lpstr">
      <vt:lpstr>Arial</vt:lpstr>
      <vt:lpstr>宋体</vt:lpstr>
      <vt:lpstr>Wingdings</vt:lpstr>
      <vt:lpstr>Times New Roman</vt:lpstr>
      <vt:lpstr>PMingLiU</vt:lpstr>
      <vt:lpstr>微软雅黑</vt:lpstr>
      <vt:lpstr>黑体</vt:lpstr>
      <vt:lpstr>华文行楷</vt:lpstr>
      <vt:lpstr>楷体</vt:lpstr>
      <vt:lpstr>Arial Unicode MS</vt:lpstr>
      <vt:lpstr>Calibri</vt:lpstr>
      <vt:lpstr>PMingLiU-ExtB</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PowerPoint 演示文稿</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IM服务框架的代码结构</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A张涛-数据</cp:lastModifiedBy>
  <cp:revision>161</cp:revision>
  <dcterms:created xsi:type="dcterms:W3CDTF">2009-03-03T10:06:00Z</dcterms:created>
  <dcterms:modified xsi:type="dcterms:W3CDTF">2019-07-22T01:49:39Z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