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2" r:id="rId4"/>
    <p:sldMasterId id="2147483683" r:id="rId5"/>
  </p:sldMasterIdLst>
  <p:notesMasterIdLst>
    <p:notesMasterId r:id="rId19"/>
  </p:notesMasterIdLst>
  <p:sldIdLst>
    <p:sldId id="650" r:id="rId6"/>
    <p:sldId id="629" r:id="rId7"/>
    <p:sldId id="617" r:id="rId8"/>
    <p:sldId id="648" r:id="rId9"/>
    <p:sldId id="618" r:id="rId10"/>
    <p:sldId id="619" r:id="rId11"/>
    <p:sldId id="649" r:id="rId12"/>
    <p:sldId id="680" r:id="rId13"/>
    <p:sldId id="620" r:id="rId14"/>
    <p:sldId id="622" r:id="rId15"/>
    <p:sldId id="632" r:id="rId16"/>
    <p:sldId id="681" r:id="rId17"/>
    <p:sldId id="683" r:id="rId18"/>
    <p:sldId id="682" r:id="rId20"/>
    <p:sldId id="625" r:id="rId21"/>
    <p:sldId id="623" r:id="rId22"/>
    <p:sldId id="626" r:id="rId23"/>
    <p:sldId id="671" r:id="rId24"/>
    <p:sldId id="645" r:id="rId25"/>
    <p:sldId id="704" r:id="rId26"/>
    <p:sldId id="647" r:id="rId27"/>
    <p:sldId id="651" r:id="rId28"/>
    <p:sldId id="646" r:id="rId29"/>
    <p:sldId id="699" r:id="rId30"/>
    <p:sldId id="633" r:id="rId31"/>
    <p:sldId id="630" r:id="rId32"/>
    <p:sldId id="631" r:id="rId33"/>
    <p:sldId id="644" r:id="rId34"/>
  </p:sldIdLst>
  <p:sldSz cx="9144000" cy="6858000" type="screen4x3"/>
  <p:notesSz cx="6858000" cy="9144000"/>
  <p:defaultTextStyle>
    <a:defPPr>
      <a:defRPr lang="en-US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00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0000CC"/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中度样式 3 - 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80" d="100"/>
          <a:sy n="80" d="100"/>
        </p:scale>
        <p:origin x="-864" y="-78"/>
      </p:cViewPr>
      <p:guideLst>
        <p:guide orient="horz" pos="2047"/>
        <p:guide pos="287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slide" Target="slides/slide1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7" Type="http://schemas.openxmlformats.org/officeDocument/2006/relationships/tableStyles" Target="tableStyles.xml"/><Relationship Id="rId36" Type="http://schemas.openxmlformats.org/officeDocument/2006/relationships/viewProps" Target="viewProps.xml"/><Relationship Id="rId35" Type="http://schemas.openxmlformats.org/officeDocument/2006/relationships/presProps" Target="presProps.xml"/><Relationship Id="rId34" Type="http://schemas.openxmlformats.org/officeDocument/2006/relationships/slide" Target="slides/slide28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3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0" Type="http://schemas.openxmlformats.org/officeDocument/2006/relationships/slide" Target="slides/slide14.xml"/><Relationship Id="rId2" Type="http://schemas.openxmlformats.org/officeDocument/2006/relationships/theme" Target="theme/theme1.xml"/><Relationship Id="rId19" Type="http://schemas.openxmlformats.org/officeDocument/2006/relationships/notesMaster" Target="notesMasters/notesMaster1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074" name="页眉占位符 3073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lvl="0" fontAlgn="base"/>
            <a:endParaRPr lang="zh-CN" altLang="en-US" sz="1200" strike="noStrike" noProof="1"/>
          </a:p>
        </p:txBody>
      </p:sp>
      <p:sp>
        <p:nvSpPr>
          <p:cNvPr id="3075" name="日期占位符 3074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lvl="0" algn="r" fontAlgn="base"/>
            <a:endParaRPr lang="en-US" altLang="zh-CN" sz="1200" strike="noStrike" noProof="1" dirty="0"/>
          </a:p>
        </p:txBody>
      </p:sp>
      <p:sp>
        <p:nvSpPr>
          <p:cNvPr id="3076" name="幻灯片图像占位符 3075"/>
          <p:cNvSpPr>
            <a:spLocks noGrp="1" noRo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3077" name="文本占位符 3076"/>
          <p:cNvSpPr>
            <a:spLocks noGrp="1" noRot="1"/>
          </p:cNvSpPr>
          <p:nvPr>
            <p:ph type="body" sz="quarter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0"/>
            <a:r>
              <a:rPr lang="zh-CN" altLang="en-US"/>
              <a:t>第二级</a:t>
            </a:r>
            <a:endParaRPr lang="zh-CN" altLang="en-US"/>
          </a:p>
          <a:p>
            <a:pPr lvl="2" indent="0"/>
            <a:r>
              <a:rPr lang="zh-CN" altLang="en-US"/>
              <a:t>第三级</a:t>
            </a:r>
            <a:endParaRPr lang="zh-CN" altLang="en-US"/>
          </a:p>
          <a:p>
            <a:pPr lvl="3" indent="0"/>
            <a:r>
              <a:rPr lang="zh-CN" altLang="en-US"/>
              <a:t>第四级</a:t>
            </a:r>
            <a:endParaRPr lang="zh-CN" altLang="en-US"/>
          </a:p>
          <a:p>
            <a:pPr lvl="4" indent="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078" name="页脚占位符 3077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lvl="0" fontAlgn="base"/>
            <a:endParaRPr lang="en-US" altLang="zh-CN" sz="1200" strike="noStrike" noProof="1" dirty="0"/>
          </a:p>
        </p:txBody>
      </p:sp>
      <p:sp>
        <p:nvSpPr>
          <p:cNvPr id="3079" name="灯片编号占位符 3078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lvl="0" algn="r" fontAlgn="base"/>
            <a:fld id="{9A0DB2DC-4C9A-4742-B13C-FB6460FD3503}" type="slidenum">
              <a:rPr lang="zh-CN" altLang="en-US" sz="12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en-US" altLang="zh-CN" sz="1200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lvl="0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Arial" panose="020B0604020202020204" pitchFamily="34" charset="0"/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Arial" panose="020B0604020202020204" pitchFamily="34" charset="0"/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Arial" panose="020B0604020202020204" pitchFamily="34" charset="0"/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Arial" panose="020B0604020202020204" pitchFamily="34" charset="0"/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Arial" panose="020B0604020202020204" pitchFamily="34" charset="0"/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Arial" panose="020B0604020202020204" pitchFamily="34" charset="0"/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Arial" panose="020B0604020202020204" pitchFamily="34" charset="0"/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Arial" panose="020B0604020202020204" pitchFamily="34" charset="0"/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Arial" panose="020B0604020202020204" pitchFamily="34" charset="0"/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tags" Target="../tags/tag1.xml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tags" Target="../tags/tag2.xml"/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矩形 2049"/>
          <p:cNvSpPr/>
          <p:nvPr/>
        </p:nvSpPr>
        <p:spPr>
          <a:xfrm>
            <a:off x="533400" y="0"/>
            <a:ext cx="252413" cy="6858000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1" name="矩形 2050"/>
          <p:cNvSpPr/>
          <p:nvPr/>
        </p:nvSpPr>
        <p:spPr>
          <a:xfrm>
            <a:off x="0" y="1379538"/>
            <a:ext cx="9144000" cy="69850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2" name="矩形 2051"/>
          <p:cNvSpPr/>
          <p:nvPr/>
        </p:nvSpPr>
        <p:spPr>
          <a:xfrm>
            <a:off x="0" y="1484313"/>
            <a:ext cx="9144000" cy="252412"/>
          </a:xfrm>
          <a:prstGeom prst="rect">
            <a:avLst/>
          </a:prstGeom>
          <a:solidFill>
            <a:srgbClr val="074888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3" name="矩形 2052"/>
          <p:cNvSpPr/>
          <p:nvPr/>
        </p:nvSpPr>
        <p:spPr>
          <a:xfrm>
            <a:off x="0" y="1758950"/>
            <a:ext cx="9144000" cy="69850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4" name="矩形 2053"/>
          <p:cNvSpPr/>
          <p:nvPr/>
        </p:nvSpPr>
        <p:spPr>
          <a:xfrm flipH="1">
            <a:off x="393700" y="0"/>
            <a:ext cx="69850" cy="6858000"/>
          </a:xfrm>
          <a:prstGeom prst="rect">
            <a:avLst/>
          </a:prstGeom>
          <a:solidFill>
            <a:srgbClr val="074888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5" name="矩形 2054"/>
          <p:cNvSpPr/>
          <p:nvPr/>
        </p:nvSpPr>
        <p:spPr>
          <a:xfrm>
            <a:off x="533400" y="1479550"/>
            <a:ext cx="252413" cy="252413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6" name="标题 2055"/>
          <p:cNvSpPr/>
          <p:nvPr>
            <p:ph type="ctrTitle" sz="quarter"/>
          </p:nvPr>
        </p:nvSpPr>
        <p:spPr>
          <a:xfrm>
            <a:off x="903288" y="2130425"/>
            <a:ext cx="7772400" cy="14700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lvl="0" algn="ctr">
              <a:defRPr kern="1200">
                <a:effectLst>
                  <a:outerShdw blurRad="38100" dist="38100" dir="2700000">
                    <a:srgbClr val="C0C0C0"/>
                  </a:outerShdw>
                </a:effectLst>
              </a:defRPr>
            </a:lvl1pPr>
          </a:lstStyle>
          <a:p>
            <a:pPr lvl="0" fontAlgn="t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2057" name="副标题 2056"/>
          <p:cNvSpPr/>
          <p:nvPr>
            <p:ph type="subTitle" sz="quarter" idx="1"/>
          </p:nvPr>
        </p:nvSpPr>
        <p:spPr>
          <a:xfrm>
            <a:off x="1619250" y="3886200"/>
            <a:ext cx="6400800" cy="1127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ctr">
              <a:buNone/>
              <a:defRPr kern="1200"/>
            </a:lvl1pPr>
            <a:lvl2pPr marL="457200" lvl="1" indent="-457200" algn="ctr">
              <a:buNone/>
              <a:defRPr kern="1200"/>
            </a:lvl2pPr>
            <a:lvl3pPr marL="914400" lvl="2" indent="-914400" algn="ctr">
              <a:buNone/>
              <a:defRPr kern="1200"/>
            </a:lvl3pPr>
            <a:lvl4pPr marL="1371600" lvl="3" indent="-1371600" algn="ctr">
              <a:buNone/>
              <a:defRPr kern="1200"/>
            </a:lvl4pPr>
            <a:lvl5pPr marL="1828800" lvl="4" indent="-1828800" algn="ctr">
              <a:buNone/>
              <a:defRPr kern="1200"/>
            </a:lvl5pPr>
          </a:lstStyle>
          <a:p>
            <a:pPr lvl="0"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2058" name="日期占位符 2057"/>
          <p:cNvSpPr/>
          <p:nvPr>
            <p:ph type="dt" sz="quarter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pPr fontAlgn="base">
              <a:buFont typeface="Times New Roman" panose="02020603050405020304" pitchFamily="18" charset="0"/>
            </a:pPr>
            <a:endParaRPr lang="en-US" altLang="zh-CN" strike="noStrike" noProof="1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</p:txBody>
      </p:sp>
      <p:sp>
        <p:nvSpPr>
          <p:cNvPr id="2059" name="页脚占位符 2058"/>
          <p:cNvSpPr/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pPr fontAlgn="base">
              <a:buFont typeface="Times New Roman" panose="02020603050405020304" pitchFamily="18" charset="0"/>
            </a:pPr>
            <a:endParaRPr lang="en-US" altLang="zh-CN" strike="noStrike" noProof="1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</p:txBody>
      </p:sp>
      <p:sp>
        <p:nvSpPr>
          <p:cNvPr id="2060" name="灯片编号占位符 2059"/>
          <p:cNvSpPr/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pPr fontAlgn="base">
              <a:buFont typeface="Times New Roman" panose="02020603050405020304" pitchFamily="18" charset="0"/>
            </a:pPr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anose="02020500000000000000" pitchFamily="18" charset="-120"/>
                <a:cs typeface="+mn-ea"/>
              </a:rPr>
            </a:fld>
            <a:endParaRPr lang="en-US" altLang="zh-CN" strike="noStrike" noProof="1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anose="02020500000000000000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38950" y="198438"/>
            <a:ext cx="2000250" cy="5822950"/>
          </a:xfrm>
        </p:spPr>
        <p:txBody>
          <a:bodyPr vert="eaVert"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98438"/>
            <a:ext cx="5884793" cy="582295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anose="02020500000000000000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矩形 2049"/>
          <p:cNvSpPr/>
          <p:nvPr/>
        </p:nvSpPr>
        <p:spPr>
          <a:xfrm>
            <a:off x="533400" y="0"/>
            <a:ext cx="252413" cy="6858000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1" name="矩形 2050"/>
          <p:cNvSpPr/>
          <p:nvPr/>
        </p:nvSpPr>
        <p:spPr>
          <a:xfrm>
            <a:off x="0" y="1379538"/>
            <a:ext cx="9144000" cy="69850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2" name="矩形 2051"/>
          <p:cNvSpPr/>
          <p:nvPr/>
        </p:nvSpPr>
        <p:spPr>
          <a:xfrm>
            <a:off x="0" y="1484313"/>
            <a:ext cx="9144000" cy="252412"/>
          </a:xfrm>
          <a:prstGeom prst="rect">
            <a:avLst/>
          </a:prstGeom>
          <a:solidFill>
            <a:srgbClr val="074888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3" name="矩形 2052"/>
          <p:cNvSpPr/>
          <p:nvPr/>
        </p:nvSpPr>
        <p:spPr>
          <a:xfrm>
            <a:off x="0" y="1758950"/>
            <a:ext cx="9144000" cy="69850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4" name="矩形 2053"/>
          <p:cNvSpPr/>
          <p:nvPr/>
        </p:nvSpPr>
        <p:spPr>
          <a:xfrm flipH="1">
            <a:off x="393700" y="0"/>
            <a:ext cx="69850" cy="6858000"/>
          </a:xfrm>
          <a:prstGeom prst="rect">
            <a:avLst/>
          </a:prstGeom>
          <a:solidFill>
            <a:srgbClr val="074888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5" name="矩形 2054"/>
          <p:cNvSpPr/>
          <p:nvPr/>
        </p:nvSpPr>
        <p:spPr>
          <a:xfrm>
            <a:off x="533400" y="1479550"/>
            <a:ext cx="252413" cy="252413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6" name="标题 2055"/>
          <p:cNvSpPr/>
          <p:nvPr>
            <p:ph type="ctrTitle" sz="quarter"/>
          </p:nvPr>
        </p:nvSpPr>
        <p:spPr>
          <a:xfrm>
            <a:off x="903288" y="2130425"/>
            <a:ext cx="7772400" cy="14700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lvl="0" algn="ctr">
              <a:defRPr kern="1200">
                <a:effectLst>
                  <a:outerShdw blurRad="38100" dist="38100" dir="2700000">
                    <a:srgbClr val="C0C0C0"/>
                  </a:outerShdw>
                </a:effectLst>
              </a:defRPr>
            </a:lvl1pPr>
          </a:lstStyle>
          <a:p>
            <a:pPr lvl="0" fontAlgn="t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2057" name="副标题 2056"/>
          <p:cNvSpPr/>
          <p:nvPr>
            <p:ph type="subTitle" sz="quarter" idx="1"/>
          </p:nvPr>
        </p:nvSpPr>
        <p:spPr>
          <a:xfrm>
            <a:off x="1619250" y="3886200"/>
            <a:ext cx="6400800" cy="1127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ctr">
              <a:buNone/>
              <a:defRPr kern="1200"/>
            </a:lvl1pPr>
            <a:lvl2pPr marL="457200" lvl="1" indent="-457200" algn="ctr">
              <a:buNone/>
              <a:defRPr kern="1200"/>
            </a:lvl2pPr>
            <a:lvl3pPr marL="914400" lvl="2" indent="-914400" algn="ctr">
              <a:buNone/>
              <a:defRPr kern="1200"/>
            </a:lvl3pPr>
            <a:lvl4pPr marL="1371600" lvl="3" indent="-1371600" algn="ctr">
              <a:buNone/>
              <a:defRPr kern="1200"/>
            </a:lvl4pPr>
            <a:lvl5pPr marL="1828800" lvl="4" indent="-1828800" algn="ctr">
              <a:buNone/>
              <a:defRPr kern="1200"/>
            </a:lvl5pPr>
          </a:lstStyle>
          <a:p>
            <a:pPr lvl="0"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2058" name="日期占位符 2057"/>
          <p:cNvSpPr/>
          <p:nvPr>
            <p:ph type="dt" sz="quarter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pPr fontAlgn="base">
              <a:buFont typeface="Times New Roman" panose="02020603050405020304" pitchFamily="18" charset="0"/>
            </a:pPr>
            <a:endParaRPr lang="en-US" altLang="zh-CN" strike="noStrike" noProof="1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</p:txBody>
      </p:sp>
      <p:sp>
        <p:nvSpPr>
          <p:cNvPr id="2059" name="页脚占位符 2058"/>
          <p:cNvSpPr/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pPr fontAlgn="base">
              <a:buFont typeface="Times New Roman" panose="02020603050405020304" pitchFamily="18" charset="0"/>
            </a:pPr>
            <a:endParaRPr lang="en-US" altLang="zh-CN" strike="noStrike" noProof="1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</p:txBody>
      </p:sp>
      <p:sp>
        <p:nvSpPr>
          <p:cNvPr id="2060" name="灯片编号占位符 2059"/>
          <p:cNvSpPr/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pPr fontAlgn="base">
              <a:buFont typeface="Times New Roman" panose="02020603050405020304" pitchFamily="18" charset="0"/>
            </a:pPr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anose="02020500000000000000" pitchFamily="18" charset="-120"/>
                <a:cs typeface="+mn-ea"/>
              </a:rPr>
            </a:fld>
            <a:endParaRPr lang="en-US" altLang="zh-CN" strike="noStrike" noProof="1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anose="02020500000000000000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anose="02020500000000000000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555750"/>
            <a:ext cx="3920490" cy="44656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18710" y="1555750"/>
            <a:ext cx="3920490" cy="44656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anose="02020500000000000000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anose="02020500000000000000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anose="02020500000000000000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anose="02020500000000000000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anose="02020500000000000000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anose="02020500000000000000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anose="02020500000000000000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anose="02020500000000000000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38950" y="198438"/>
            <a:ext cx="2000250" cy="5822950"/>
          </a:xfrm>
        </p:spPr>
        <p:txBody>
          <a:bodyPr vert="eaVert"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98438"/>
            <a:ext cx="5884793" cy="582295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anose="02020500000000000000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97"/>
          <a:stretch>
            <a:fillRect/>
          </a:stretch>
        </p:blipFill>
        <p:spPr>
          <a:xfrm>
            <a:off x="183281" y="0"/>
            <a:ext cx="8960719" cy="6645154"/>
          </a:xfrm>
          <a:prstGeom prst="rect">
            <a:avLst/>
          </a:prstGeom>
        </p:spPr>
      </p:pic>
      <p:sp>
        <p:nvSpPr>
          <p:cNvPr id="3" name="KSO_CT2"/>
          <p:cNvSpPr>
            <a:spLocks noGrp="1"/>
          </p:cNvSpPr>
          <p:nvPr>
            <p:ph type="subTitle" idx="1" hasCustomPrompt="1"/>
          </p:nvPr>
        </p:nvSpPr>
        <p:spPr>
          <a:xfrm>
            <a:off x="71616" y="5592202"/>
            <a:ext cx="5153651" cy="766800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chemeClr val="accent4">
                    <a:lumMod val="50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单击此处添加您的副标题</a:t>
            </a:r>
            <a:endParaRPr lang="zh-CN" altLang="en-US" dirty="0" smtClean="0"/>
          </a:p>
        </p:txBody>
      </p:sp>
      <p:sp>
        <p:nvSpPr>
          <p:cNvPr id="7" name="KSO_CT1"/>
          <p:cNvSpPr>
            <a:spLocks noGrp="1"/>
          </p:cNvSpPr>
          <p:nvPr>
            <p:ph type="title" hasCustomPrompt="1"/>
          </p:nvPr>
        </p:nvSpPr>
        <p:spPr>
          <a:xfrm>
            <a:off x="75600" y="3835853"/>
            <a:ext cx="5144891" cy="1720077"/>
          </a:xfrm>
        </p:spPr>
        <p:txBody>
          <a:bodyPr>
            <a:normAutofit/>
          </a:bodyPr>
          <a:lstStyle>
            <a:lvl1pPr algn="ctr">
              <a:defRPr sz="3600" b="0" baseline="0">
                <a:solidFill>
                  <a:schemeClr val="accent1">
                    <a:lumMod val="75000"/>
                  </a:schemeClr>
                </a:solidFill>
                <a:effectLst/>
                <a:latin typeface="+mj-lt"/>
                <a:ea typeface="+mj-ea"/>
              </a:defRPr>
            </a:lvl1pPr>
          </a:lstStyle>
          <a:p>
            <a:r>
              <a:rPr lang="zh-CN" altLang="en-US" dirty="0" smtClean="0"/>
              <a:t>单击此处添加您的标题文字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914B9-F40B-4657-90B3-8AA5BF3599C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FB868-0FB9-41C7-B9A5-B83F3024AC3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419099" y="1112340"/>
            <a:ext cx="8292045" cy="5119127"/>
          </a:xfrm>
        </p:spPr>
        <p:txBody>
          <a:bodyPr>
            <a:normAutofit/>
          </a:bodyPr>
          <a:lstStyle>
            <a:lvl1pPr marL="0" indent="0" algn="l">
              <a:lnSpc>
                <a:spcPct val="170000"/>
              </a:lnSpc>
              <a:spcBef>
                <a:spcPts val="600"/>
              </a:spcBef>
              <a:spcAft>
                <a:spcPts val="0"/>
              </a:spcAft>
              <a:buFontTx/>
              <a:buNone/>
              <a:defRPr sz="2400">
                <a:solidFill>
                  <a:schemeClr val="tx1"/>
                </a:solidFill>
              </a:defRPr>
            </a:lvl1pPr>
            <a:lvl2pPr marL="575945" indent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2000">
                <a:solidFill>
                  <a:schemeClr val="tx1"/>
                </a:solidFill>
              </a:defRPr>
            </a:lvl2pPr>
            <a:lvl3pPr marL="914400" indent="0">
              <a:buFontTx/>
              <a:buNone/>
              <a:defRPr sz="18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914B9-F40B-4657-90B3-8AA5BF3599C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FB868-0FB9-41C7-B9A5-B83F3024AC3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0" y="0"/>
            <a:ext cx="9144000" cy="6863255"/>
            <a:chOff x="-10511" y="0"/>
            <a:chExt cx="9154511" cy="6863255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410" r="4697" b="15251"/>
            <a:stretch>
              <a:fillRect/>
            </a:stretch>
          </p:blipFill>
          <p:spPr>
            <a:xfrm>
              <a:off x="-10511" y="0"/>
              <a:ext cx="9154511" cy="6863255"/>
            </a:xfrm>
            <a:prstGeom prst="rect">
              <a:avLst/>
            </a:prstGeom>
          </p:spPr>
        </p:pic>
        <p:sp>
          <p:nvSpPr>
            <p:cNvPr id="8" name="矩形 7"/>
            <p:cNvSpPr/>
            <p:nvPr/>
          </p:nvSpPr>
          <p:spPr>
            <a:xfrm>
              <a:off x="-10511" y="100913"/>
              <a:ext cx="9154511" cy="6762342"/>
            </a:xfrm>
            <a:prstGeom prst="rect">
              <a:avLst/>
            </a:prstGeom>
            <a:solidFill>
              <a:srgbClr val="FFFFFF">
                <a:alpha val="9098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" name="KSO_ST1"/>
          <p:cNvSpPr>
            <a:spLocks noGrp="1"/>
          </p:cNvSpPr>
          <p:nvPr>
            <p:ph type="title" hasCustomPrompt="1"/>
          </p:nvPr>
        </p:nvSpPr>
        <p:spPr>
          <a:xfrm>
            <a:off x="1688400" y="2152800"/>
            <a:ext cx="4438800" cy="1235075"/>
          </a:xfrm>
        </p:spPr>
        <p:txBody>
          <a:bodyPr anchor="b">
            <a:normAutofit/>
          </a:bodyPr>
          <a:lstStyle>
            <a:lvl1pPr algn="r">
              <a:defRPr sz="2800" b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zh-CN" altLang="en-US" dirty="0" smtClean="0"/>
              <a:t>此处添加您的标题</a:t>
            </a:r>
            <a:endParaRPr lang="en-US" dirty="0"/>
          </a:p>
        </p:txBody>
      </p:sp>
      <p:sp>
        <p:nvSpPr>
          <p:cNvPr id="3" name="KSO_ST2"/>
          <p:cNvSpPr>
            <a:spLocks noGrp="1"/>
          </p:cNvSpPr>
          <p:nvPr>
            <p:ph type="body" idx="1" hasCustomPrompt="1"/>
          </p:nvPr>
        </p:nvSpPr>
        <p:spPr>
          <a:xfrm>
            <a:off x="1688400" y="3416400"/>
            <a:ext cx="4438800" cy="633600"/>
          </a:xfrm>
          <a:prstGeom prst="rect">
            <a:avLst/>
          </a:prstGeom>
          <a:blipFill dpi="0" rotWithShape="1">
            <a:blip r:embed="rId3"/>
            <a:srcRect/>
            <a:stretch>
              <a:fillRect t="-2000"/>
            </a:stretch>
          </a:blipFill>
        </p:spPr>
        <p:txBody>
          <a:bodyPr anchor="t" anchorCtr="0">
            <a:normAutofit/>
          </a:bodyPr>
          <a:lstStyle>
            <a:lvl1pPr marL="0" indent="0" algn="r"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单击此处添加您的副标题</a:t>
            </a:r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914B9-F40B-4657-90B3-8AA5BF3599C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FB868-0FB9-41C7-B9A5-B83F3024AC3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1072800" y="1416970"/>
            <a:ext cx="7002000" cy="2502000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 sz="240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defRPr sz="2000">
                <a:solidFill>
                  <a:schemeClr val="tx1"/>
                </a:solidFill>
              </a:defRPr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1072800" y="3960000"/>
            <a:ext cx="7002000" cy="2502000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defRPr sz="240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defRPr sz="2000">
                <a:solidFill>
                  <a:schemeClr val="tx1"/>
                </a:solidFill>
              </a:defRPr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914B9-F40B-4657-90B3-8AA5BF3599C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FB868-0FB9-41C7-B9A5-B83F3024AC3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727199" y="118532"/>
            <a:ext cx="6984076" cy="71702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4576" y="1376362"/>
            <a:ext cx="3868340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824576" y="2200274"/>
            <a:ext cx="3868340" cy="3684588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3884" y="1376362"/>
            <a:ext cx="3887391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4823884" y="2200274"/>
            <a:ext cx="3887391" cy="3684588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914B9-F40B-4657-90B3-8AA5BF3599C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FB868-0FB9-41C7-B9A5-B83F3024AC3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hasCustomPrompt="1"/>
          </p:nvPr>
        </p:nvSpPr>
        <p:spPr>
          <a:xfrm>
            <a:off x="1778400" y="2322000"/>
            <a:ext cx="5670000" cy="1198800"/>
          </a:xfrm>
        </p:spPr>
        <p:txBody>
          <a:bodyPr anchor="t" anchorCtr="0">
            <a:normAutofit/>
          </a:bodyPr>
          <a:lstStyle>
            <a:lvl1pPr algn="ctr">
              <a:defRPr sz="7200">
                <a:solidFill>
                  <a:schemeClr val="accent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914B9-F40B-4657-90B3-8AA5BF3599C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FB868-0FB9-41C7-B9A5-B83F3024AC3F}" type="slidenum">
              <a:rPr lang="zh-CN" altLang="en-US" smtClean="0"/>
            </a:fld>
            <a:endParaRPr lang="zh-CN" altLang="en-US"/>
          </a:p>
        </p:txBody>
      </p:sp>
      <p:sp>
        <p:nvSpPr>
          <p:cNvPr id="6" name="圆角矩形 5"/>
          <p:cNvSpPr/>
          <p:nvPr>
            <p:custDataLst>
              <p:tags r:id="rId2"/>
            </p:custDataLst>
          </p:nvPr>
        </p:nvSpPr>
        <p:spPr>
          <a:xfrm>
            <a:off x="2298700" y="3436044"/>
            <a:ext cx="4572000" cy="369332"/>
          </a:xfrm>
          <a:prstGeom prst="roundRect">
            <a:avLst>
              <a:gd name="adj" fmla="val 50000"/>
            </a:avLst>
          </a:prstGeom>
          <a:solidFill>
            <a:schemeClr val="accent2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62500" lnSpcReduction="20000"/>
          </a:bodyPr>
          <a:lstStyle/>
          <a:p>
            <a:pPr algn="ctr"/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ea typeface="黑体" panose="02010609060101010101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0" y="-1"/>
            <a:ext cx="9144000" cy="6863255"/>
            <a:chOff x="-10511" y="-8709"/>
            <a:chExt cx="9154511" cy="6871964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410" r="4697" b="15251"/>
            <a:stretch>
              <a:fillRect/>
            </a:stretch>
          </p:blipFill>
          <p:spPr>
            <a:xfrm>
              <a:off x="-10511" y="-8709"/>
              <a:ext cx="9154511" cy="6863255"/>
            </a:xfrm>
            <a:prstGeom prst="rect">
              <a:avLst/>
            </a:prstGeom>
          </p:spPr>
        </p:pic>
        <p:sp>
          <p:nvSpPr>
            <p:cNvPr id="6" name="矩形 5"/>
            <p:cNvSpPr/>
            <p:nvPr/>
          </p:nvSpPr>
          <p:spPr>
            <a:xfrm>
              <a:off x="-10511" y="100913"/>
              <a:ext cx="9154511" cy="6762342"/>
            </a:xfrm>
            <a:prstGeom prst="rect">
              <a:avLst/>
            </a:prstGeom>
            <a:solidFill>
              <a:srgbClr val="FFFFFF">
                <a:alpha val="9098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914B9-F40B-4657-90B3-8AA5BF3599CF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FB868-0FB9-41C7-B9A5-B83F3024AC3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anose="02020500000000000000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0" y="-1"/>
            <a:ext cx="9144000" cy="6863255"/>
            <a:chOff x="-10511" y="-8709"/>
            <a:chExt cx="9154511" cy="6871964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410" r="4697" b="15251"/>
            <a:stretch>
              <a:fillRect/>
            </a:stretch>
          </p:blipFill>
          <p:spPr>
            <a:xfrm>
              <a:off x="-10511" y="-8709"/>
              <a:ext cx="9154511" cy="6863255"/>
            </a:xfrm>
            <a:prstGeom prst="rect">
              <a:avLst/>
            </a:prstGeom>
          </p:spPr>
        </p:pic>
        <p:sp>
          <p:nvSpPr>
            <p:cNvPr id="10" name="矩形 9"/>
            <p:cNvSpPr/>
            <p:nvPr/>
          </p:nvSpPr>
          <p:spPr>
            <a:xfrm>
              <a:off x="-10511" y="100913"/>
              <a:ext cx="9154511" cy="6762342"/>
            </a:xfrm>
            <a:prstGeom prst="rect">
              <a:avLst/>
            </a:prstGeom>
            <a:solidFill>
              <a:srgbClr val="FFFFFF">
                <a:alpha val="9098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KSO_BT1"/>
          <p:cNvSpPr>
            <a:spLocks noGrp="1"/>
          </p:cNvSpPr>
          <p:nvPr>
            <p:ph type="title" hasCustomPrompt="1"/>
          </p:nvPr>
        </p:nvSpPr>
        <p:spPr>
          <a:xfrm>
            <a:off x="0" y="547200"/>
            <a:ext cx="3531600" cy="576000"/>
          </a:xfrm>
          <a:solidFill>
            <a:schemeClr val="accent1"/>
          </a:solidFill>
        </p:spPr>
        <p:txBody>
          <a:bodyPr lIns="0" tIns="0" rIns="180000" anchor="ctr" anchorCtr="0">
            <a:normAutofit/>
          </a:bodyPr>
          <a:lstStyle>
            <a:lvl1pPr algn="r">
              <a:defRPr sz="20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pic" idx="1"/>
          </p:nvPr>
        </p:nvSpPr>
        <p:spPr>
          <a:xfrm>
            <a:off x="4003200" y="547200"/>
            <a:ext cx="4874400" cy="5760000"/>
          </a:xfrm>
        </p:spPr>
        <p:txBody>
          <a:bodyPr anchor="ctr" anchorCtr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273600" y="1371600"/>
            <a:ext cx="3135600" cy="4914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914B9-F40B-4657-90B3-8AA5BF3599C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FB868-0FB9-41C7-B9A5-B83F3024AC3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7628467" y="365125"/>
            <a:ext cx="886883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1585381" y="365125"/>
            <a:ext cx="5949952" cy="5811838"/>
          </a:xfr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914B9-F40B-4657-90B3-8AA5BF3599C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FB868-0FB9-41C7-B9A5-B83F3024AC3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0" y="-1"/>
            <a:ext cx="9144000" cy="6863255"/>
            <a:chOff x="-10511" y="-8709"/>
            <a:chExt cx="9154511" cy="6871964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410" r="4697" b="15251"/>
            <a:stretch>
              <a:fillRect/>
            </a:stretch>
          </p:blipFill>
          <p:spPr>
            <a:xfrm>
              <a:off x="-10511" y="-8709"/>
              <a:ext cx="9154511" cy="6863255"/>
            </a:xfrm>
            <a:prstGeom prst="rect">
              <a:avLst/>
            </a:prstGeom>
          </p:spPr>
        </p:pic>
        <p:sp>
          <p:nvSpPr>
            <p:cNvPr id="12" name="矩形 11"/>
            <p:cNvSpPr/>
            <p:nvPr/>
          </p:nvSpPr>
          <p:spPr>
            <a:xfrm>
              <a:off x="-10511" y="100913"/>
              <a:ext cx="9154511" cy="6762342"/>
            </a:xfrm>
            <a:prstGeom prst="rect">
              <a:avLst/>
            </a:prstGeom>
            <a:solidFill>
              <a:srgbClr val="FFFFFF">
                <a:alpha val="9098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  <p:sp>
        <p:nvSpPr>
          <p:cNvPr id="9" name="内容占位符 7"/>
          <p:cNvSpPr>
            <a:spLocks noGrp="1"/>
          </p:cNvSpPr>
          <p:nvPr>
            <p:ph sz="quarter" idx="13"/>
          </p:nvPr>
        </p:nvSpPr>
        <p:spPr>
          <a:xfrm>
            <a:off x="628650" y="571502"/>
            <a:ext cx="7886701" cy="56499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97"/>
          <a:stretch>
            <a:fillRect/>
          </a:stretch>
        </p:blipFill>
        <p:spPr>
          <a:xfrm>
            <a:off x="183281" y="0"/>
            <a:ext cx="8960719" cy="6645154"/>
          </a:xfrm>
          <a:prstGeom prst="rect">
            <a:avLst/>
          </a:prstGeom>
        </p:spPr>
      </p:pic>
      <p:sp>
        <p:nvSpPr>
          <p:cNvPr id="3" name="KSO_CT2"/>
          <p:cNvSpPr>
            <a:spLocks noGrp="1"/>
          </p:cNvSpPr>
          <p:nvPr>
            <p:ph type="subTitle" idx="1" hasCustomPrompt="1"/>
          </p:nvPr>
        </p:nvSpPr>
        <p:spPr>
          <a:xfrm>
            <a:off x="71616" y="5592202"/>
            <a:ext cx="5153651" cy="766800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chemeClr val="accent4">
                    <a:lumMod val="50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单击此处添加您的副标题</a:t>
            </a:r>
            <a:endParaRPr lang="zh-CN" altLang="en-US" dirty="0" smtClean="0"/>
          </a:p>
        </p:txBody>
      </p:sp>
      <p:sp>
        <p:nvSpPr>
          <p:cNvPr id="7" name="KSO_CT1"/>
          <p:cNvSpPr>
            <a:spLocks noGrp="1"/>
          </p:cNvSpPr>
          <p:nvPr>
            <p:ph type="title" hasCustomPrompt="1"/>
          </p:nvPr>
        </p:nvSpPr>
        <p:spPr>
          <a:xfrm>
            <a:off x="75600" y="3835853"/>
            <a:ext cx="5144891" cy="1720077"/>
          </a:xfrm>
        </p:spPr>
        <p:txBody>
          <a:bodyPr>
            <a:normAutofit/>
          </a:bodyPr>
          <a:lstStyle>
            <a:lvl1pPr algn="ctr">
              <a:defRPr sz="3600" b="0" baseline="0">
                <a:solidFill>
                  <a:schemeClr val="accent1">
                    <a:lumMod val="75000"/>
                  </a:schemeClr>
                </a:solidFill>
                <a:effectLst/>
                <a:latin typeface="+mj-lt"/>
                <a:ea typeface="+mj-ea"/>
              </a:defRPr>
            </a:lvl1pPr>
          </a:lstStyle>
          <a:p>
            <a:r>
              <a:rPr lang="zh-CN" altLang="en-US" dirty="0" smtClean="0"/>
              <a:t>单击此处添加您的标题文字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914B9-F40B-4657-90B3-8AA5BF3599C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FB868-0FB9-41C7-B9A5-B83F3024AC3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419099" y="1112340"/>
            <a:ext cx="8292045" cy="5119127"/>
          </a:xfrm>
        </p:spPr>
        <p:txBody>
          <a:bodyPr>
            <a:normAutofit/>
          </a:bodyPr>
          <a:lstStyle>
            <a:lvl1pPr marL="0" indent="0" algn="l">
              <a:lnSpc>
                <a:spcPct val="170000"/>
              </a:lnSpc>
              <a:spcBef>
                <a:spcPts val="600"/>
              </a:spcBef>
              <a:spcAft>
                <a:spcPts val="0"/>
              </a:spcAft>
              <a:buFontTx/>
              <a:buNone/>
              <a:defRPr sz="2400">
                <a:solidFill>
                  <a:schemeClr val="tx1"/>
                </a:solidFill>
              </a:defRPr>
            </a:lvl1pPr>
            <a:lvl2pPr marL="575945" indent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2000">
                <a:solidFill>
                  <a:schemeClr val="tx1"/>
                </a:solidFill>
              </a:defRPr>
            </a:lvl2pPr>
            <a:lvl3pPr marL="914400" indent="0">
              <a:buFontTx/>
              <a:buNone/>
              <a:defRPr sz="18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914B9-F40B-4657-90B3-8AA5BF3599C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FB868-0FB9-41C7-B9A5-B83F3024AC3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0" y="0"/>
            <a:ext cx="9144000" cy="6863255"/>
            <a:chOff x="-10511" y="0"/>
            <a:chExt cx="9154511" cy="6863255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410" r="4697" b="15251"/>
            <a:stretch>
              <a:fillRect/>
            </a:stretch>
          </p:blipFill>
          <p:spPr>
            <a:xfrm>
              <a:off x="-10511" y="0"/>
              <a:ext cx="9154511" cy="6863255"/>
            </a:xfrm>
            <a:prstGeom prst="rect">
              <a:avLst/>
            </a:prstGeom>
          </p:spPr>
        </p:pic>
        <p:sp>
          <p:nvSpPr>
            <p:cNvPr id="8" name="矩形 7"/>
            <p:cNvSpPr/>
            <p:nvPr/>
          </p:nvSpPr>
          <p:spPr>
            <a:xfrm>
              <a:off x="-10511" y="100913"/>
              <a:ext cx="9154511" cy="6762342"/>
            </a:xfrm>
            <a:prstGeom prst="rect">
              <a:avLst/>
            </a:prstGeom>
            <a:solidFill>
              <a:srgbClr val="FFFFFF">
                <a:alpha val="9098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 sz="1800"/>
            </a:p>
          </p:txBody>
        </p:sp>
      </p:grpSp>
      <p:sp>
        <p:nvSpPr>
          <p:cNvPr id="2" name="KSO_ST1"/>
          <p:cNvSpPr>
            <a:spLocks noGrp="1"/>
          </p:cNvSpPr>
          <p:nvPr>
            <p:ph type="title" hasCustomPrompt="1"/>
          </p:nvPr>
        </p:nvSpPr>
        <p:spPr>
          <a:xfrm>
            <a:off x="1688400" y="2152800"/>
            <a:ext cx="4438800" cy="1235075"/>
          </a:xfrm>
        </p:spPr>
        <p:txBody>
          <a:bodyPr anchor="b">
            <a:normAutofit/>
          </a:bodyPr>
          <a:lstStyle>
            <a:lvl1pPr algn="r">
              <a:defRPr sz="2800" b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zh-CN" altLang="en-US" dirty="0" smtClean="0"/>
              <a:t>此处添加您的标题</a:t>
            </a:r>
            <a:endParaRPr lang="en-US" dirty="0"/>
          </a:p>
        </p:txBody>
      </p:sp>
      <p:sp>
        <p:nvSpPr>
          <p:cNvPr id="3" name="KSO_ST2"/>
          <p:cNvSpPr>
            <a:spLocks noGrp="1"/>
          </p:cNvSpPr>
          <p:nvPr>
            <p:ph type="body" idx="1" hasCustomPrompt="1"/>
          </p:nvPr>
        </p:nvSpPr>
        <p:spPr>
          <a:xfrm>
            <a:off x="1688400" y="3416400"/>
            <a:ext cx="4438800" cy="633600"/>
          </a:xfrm>
          <a:prstGeom prst="rect">
            <a:avLst/>
          </a:prstGeom>
          <a:blipFill dpi="0" rotWithShape="1">
            <a:blip r:embed="rId3"/>
            <a:srcRect/>
            <a:stretch>
              <a:fillRect t="-2000"/>
            </a:stretch>
          </a:blipFill>
        </p:spPr>
        <p:txBody>
          <a:bodyPr anchor="t" anchorCtr="0">
            <a:normAutofit/>
          </a:bodyPr>
          <a:lstStyle>
            <a:lvl1pPr marL="0" indent="0" algn="r"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单击此处添加您的副标题</a:t>
            </a:r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914B9-F40B-4657-90B3-8AA5BF3599C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FB868-0FB9-41C7-B9A5-B83F3024AC3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1072800" y="1416970"/>
            <a:ext cx="7002000" cy="2502000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 sz="240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defRPr sz="2000">
                <a:solidFill>
                  <a:schemeClr val="tx1"/>
                </a:solidFill>
              </a:defRPr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1072800" y="3960000"/>
            <a:ext cx="7002000" cy="2502000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defRPr sz="240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defRPr sz="2000">
                <a:solidFill>
                  <a:schemeClr val="tx1"/>
                </a:solidFill>
              </a:defRPr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914B9-F40B-4657-90B3-8AA5BF3599C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FB868-0FB9-41C7-B9A5-B83F3024AC3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727199" y="118532"/>
            <a:ext cx="6984076" cy="71702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4576" y="1376362"/>
            <a:ext cx="3868340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824576" y="2200274"/>
            <a:ext cx="3868340" cy="3684588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3884" y="1376362"/>
            <a:ext cx="3887391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4823884" y="2200274"/>
            <a:ext cx="3887391" cy="3684588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914B9-F40B-4657-90B3-8AA5BF3599C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FB868-0FB9-41C7-B9A5-B83F3024AC3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hasCustomPrompt="1"/>
          </p:nvPr>
        </p:nvSpPr>
        <p:spPr>
          <a:xfrm>
            <a:off x="1778400" y="2322000"/>
            <a:ext cx="5670000" cy="1198800"/>
          </a:xfrm>
        </p:spPr>
        <p:txBody>
          <a:bodyPr anchor="t" anchorCtr="0">
            <a:normAutofit/>
          </a:bodyPr>
          <a:lstStyle>
            <a:lvl1pPr algn="ctr">
              <a:defRPr sz="7200">
                <a:solidFill>
                  <a:schemeClr val="accent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914B9-F40B-4657-90B3-8AA5BF3599C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FB868-0FB9-41C7-B9A5-B83F3024AC3F}" type="slidenum">
              <a:rPr lang="zh-CN" altLang="en-US" smtClean="0"/>
            </a:fld>
            <a:endParaRPr lang="zh-CN" altLang="en-US"/>
          </a:p>
        </p:txBody>
      </p:sp>
      <p:sp>
        <p:nvSpPr>
          <p:cNvPr id="6" name="圆角矩形 5"/>
          <p:cNvSpPr/>
          <p:nvPr>
            <p:custDataLst>
              <p:tags r:id="rId2"/>
            </p:custDataLst>
          </p:nvPr>
        </p:nvSpPr>
        <p:spPr>
          <a:xfrm>
            <a:off x="2298700" y="3436044"/>
            <a:ext cx="4572000" cy="369332"/>
          </a:xfrm>
          <a:prstGeom prst="roundRect">
            <a:avLst>
              <a:gd name="adj" fmla="val 50000"/>
            </a:avLst>
          </a:prstGeom>
          <a:solidFill>
            <a:schemeClr val="accent2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52500" lnSpcReduction="20000"/>
          </a:bodyPr>
          <a:lstStyle/>
          <a:p>
            <a:pPr algn="ctr"/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ea typeface="黑体" panose="02010609060101010101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0" y="-1"/>
            <a:ext cx="9144000" cy="6863255"/>
            <a:chOff x="-10511" y="-8709"/>
            <a:chExt cx="9154511" cy="6871964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410" r="4697" b="15251"/>
            <a:stretch>
              <a:fillRect/>
            </a:stretch>
          </p:blipFill>
          <p:spPr>
            <a:xfrm>
              <a:off x="-10511" y="-8709"/>
              <a:ext cx="9154511" cy="6863255"/>
            </a:xfrm>
            <a:prstGeom prst="rect">
              <a:avLst/>
            </a:prstGeom>
          </p:spPr>
        </p:pic>
        <p:sp>
          <p:nvSpPr>
            <p:cNvPr id="6" name="矩形 5"/>
            <p:cNvSpPr/>
            <p:nvPr/>
          </p:nvSpPr>
          <p:spPr>
            <a:xfrm>
              <a:off x="-10511" y="100913"/>
              <a:ext cx="9154511" cy="6762342"/>
            </a:xfrm>
            <a:prstGeom prst="rect">
              <a:avLst/>
            </a:prstGeom>
            <a:solidFill>
              <a:srgbClr val="FFFFFF">
                <a:alpha val="9098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914B9-F40B-4657-90B3-8AA5BF3599CF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FB868-0FB9-41C7-B9A5-B83F3024AC3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555750"/>
            <a:ext cx="3920490" cy="44656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18710" y="1555750"/>
            <a:ext cx="3920490" cy="44656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anose="02020500000000000000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0" y="-1"/>
            <a:ext cx="9144000" cy="6863255"/>
            <a:chOff x="-10511" y="-8709"/>
            <a:chExt cx="9154511" cy="6871964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410" r="4697" b="15251"/>
            <a:stretch>
              <a:fillRect/>
            </a:stretch>
          </p:blipFill>
          <p:spPr>
            <a:xfrm>
              <a:off x="-10511" y="-8709"/>
              <a:ext cx="9154511" cy="6863255"/>
            </a:xfrm>
            <a:prstGeom prst="rect">
              <a:avLst/>
            </a:prstGeom>
          </p:spPr>
        </p:pic>
        <p:sp>
          <p:nvSpPr>
            <p:cNvPr id="10" name="矩形 9"/>
            <p:cNvSpPr/>
            <p:nvPr/>
          </p:nvSpPr>
          <p:spPr>
            <a:xfrm>
              <a:off x="-10511" y="100913"/>
              <a:ext cx="9154511" cy="6762342"/>
            </a:xfrm>
            <a:prstGeom prst="rect">
              <a:avLst/>
            </a:prstGeom>
            <a:solidFill>
              <a:srgbClr val="FFFFFF">
                <a:alpha val="9098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sp>
        <p:nvSpPr>
          <p:cNvPr id="2" name="KSO_BT1"/>
          <p:cNvSpPr>
            <a:spLocks noGrp="1"/>
          </p:cNvSpPr>
          <p:nvPr>
            <p:ph type="title" hasCustomPrompt="1"/>
          </p:nvPr>
        </p:nvSpPr>
        <p:spPr>
          <a:xfrm>
            <a:off x="0" y="547200"/>
            <a:ext cx="3531600" cy="576000"/>
          </a:xfrm>
          <a:solidFill>
            <a:schemeClr val="accent1"/>
          </a:solidFill>
        </p:spPr>
        <p:txBody>
          <a:bodyPr lIns="0" tIns="0" rIns="180000" anchor="ctr" anchorCtr="0">
            <a:normAutofit/>
          </a:bodyPr>
          <a:lstStyle>
            <a:lvl1pPr algn="r">
              <a:defRPr sz="20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pic" idx="1"/>
          </p:nvPr>
        </p:nvSpPr>
        <p:spPr>
          <a:xfrm>
            <a:off x="4003200" y="547200"/>
            <a:ext cx="4874400" cy="5760000"/>
          </a:xfrm>
        </p:spPr>
        <p:txBody>
          <a:bodyPr anchor="ctr" anchorCtr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273600" y="1371600"/>
            <a:ext cx="3135600" cy="4914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914B9-F40B-4657-90B3-8AA5BF3599C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FB868-0FB9-41C7-B9A5-B83F3024AC3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7628467" y="365125"/>
            <a:ext cx="886883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1585381" y="365125"/>
            <a:ext cx="5949952" cy="5811838"/>
          </a:xfr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914B9-F40B-4657-90B3-8AA5BF3599C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FB868-0FB9-41C7-B9A5-B83F3024AC3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0" y="-1"/>
            <a:ext cx="9144000" cy="6863255"/>
            <a:chOff x="-10511" y="-8709"/>
            <a:chExt cx="9154511" cy="6871964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410" r="4697" b="15251"/>
            <a:stretch>
              <a:fillRect/>
            </a:stretch>
          </p:blipFill>
          <p:spPr>
            <a:xfrm>
              <a:off x="-10511" y="-8709"/>
              <a:ext cx="9154511" cy="6863255"/>
            </a:xfrm>
            <a:prstGeom prst="rect">
              <a:avLst/>
            </a:prstGeom>
          </p:spPr>
        </p:pic>
        <p:sp>
          <p:nvSpPr>
            <p:cNvPr id="12" name="矩形 11"/>
            <p:cNvSpPr/>
            <p:nvPr/>
          </p:nvSpPr>
          <p:spPr>
            <a:xfrm>
              <a:off x="-10511" y="100913"/>
              <a:ext cx="9154511" cy="6762342"/>
            </a:xfrm>
            <a:prstGeom prst="rect">
              <a:avLst/>
            </a:prstGeom>
            <a:solidFill>
              <a:srgbClr val="FFFFFF">
                <a:alpha val="9098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sp>
        <p:nvSpPr>
          <p:cNvPr id="6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  <p:sp>
        <p:nvSpPr>
          <p:cNvPr id="9" name="内容占位符 7"/>
          <p:cNvSpPr>
            <a:spLocks noGrp="1"/>
          </p:cNvSpPr>
          <p:nvPr>
            <p:ph sz="quarter" idx="13"/>
          </p:nvPr>
        </p:nvSpPr>
        <p:spPr>
          <a:xfrm>
            <a:off x="628650" y="571502"/>
            <a:ext cx="7886701" cy="56499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anose="02020500000000000000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anose="02020500000000000000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anose="02020500000000000000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anose="02020500000000000000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anose="02020500000000000000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2.pn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4" Type="http://schemas.openxmlformats.org/officeDocument/2006/relationships/theme" Target="../theme/theme2.xml"/><Relationship Id="rId13" Type="http://schemas.openxmlformats.org/officeDocument/2006/relationships/image" Target="../media/image2.pn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2" Type="http://schemas.openxmlformats.org/officeDocument/2006/relationships/theme" Target="../theme/theme3.xml"/><Relationship Id="rId11" Type="http://schemas.openxmlformats.org/officeDocument/2006/relationships/image" Target="../media/image3.png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0.xml"/><Relationship Id="rId7" Type="http://schemas.openxmlformats.org/officeDocument/2006/relationships/slideLayout" Target="../slideLayouts/slideLayout39.xml"/><Relationship Id="rId6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6.xml"/><Relationship Id="rId3" Type="http://schemas.openxmlformats.org/officeDocument/2006/relationships/slideLayout" Target="../slideLayouts/slideLayout35.xml"/><Relationship Id="rId2" Type="http://schemas.openxmlformats.org/officeDocument/2006/relationships/slideLayout" Target="../slideLayouts/slideLayout34.xml"/><Relationship Id="rId12" Type="http://schemas.openxmlformats.org/officeDocument/2006/relationships/theme" Target="../theme/theme4.xml"/><Relationship Id="rId11" Type="http://schemas.openxmlformats.org/officeDocument/2006/relationships/image" Target="../media/image3.png"/><Relationship Id="rId10" Type="http://schemas.openxmlformats.org/officeDocument/2006/relationships/slideLayout" Target="../slideLayouts/slideLayout42.xml"/><Relationship Id="rId1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矩形 1025"/>
          <p:cNvSpPr/>
          <p:nvPr/>
        </p:nvSpPr>
        <p:spPr>
          <a:xfrm>
            <a:off x="0" y="0"/>
            <a:ext cx="762000" cy="6858000"/>
          </a:xfrm>
          <a:prstGeom prst="rect">
            <a:avLst/>
          </a:prstGeom>
          <a:solidFill>
            <a:srgbClr val="074888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533400" y="0"/>
            <a:ext cx="252413" cy="6858000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0" y="6324600"/>
            <a:ext cx="762000" cy="252413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29" name="矩形 1028"/>
          <p:cNvSpPr/>
          <p:nvPr/>
        </p:nvSpPr>
        <p:spPr>
          <a:xfrm>
            <a:off x="533400" y="6324600"/>
            <a:ext cx="252413" cy="252413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30" name="矩形 1029"/>
          <p:cNvSpPr/>
          <p:nvPr/>
        </p:nvSpPr>
        <p:spPr>
          <a:xfrm>
            <a:off x="0" y="3795713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31" name="标题 1030"/>
          <p:cNvSpPr/>
          <p:nvPr>
            <p:ph type="title"/>
          </p:nvPr>
        </p:nvSpPr>
        <p:spPr>
          <a:xfrm>
            <a:off x="838200" y="198438"/>
            <a:ext cx="80010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2" name="文本占位符 1031"/>
          <p:cNvSpPr/>
          <p:nvPr>
            <p:ph type="body"/>
          </p:nvPr>
        </p:nvSpPr>
        <p:spPr>
          <a:xfrm>
            <a:off x="838200" y="1555750"/>
            <a:ext cx="8001000" cy="446563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33" name="日期占位符 1032"/>
          <p:cNvSpPr/>
          <p:nvPr>
            <p:ph type="dt" sz="half" idx="2"/>
          </p:nvPr>
        </p:nvSpPr>
        <p:spPr>
          <a:xfrm>
            <a:off x="854075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buFont typeface="Times New Roman" panose="02020603050405020304" pitchFamily="18" charset="0"/>
              <a:defRPr sz="1400">
                <a:latin typeface="Times New Roman" panose="02020603050405020304" pitchFamily="18" charset="0"/>
                <a:ea typeface="PMingLiU" panose="02020500000000000000" pitchFamily="18" charset="-120"/>
              </a:defRPr>
            </a:lvl1pPr>
          </a:lstStyle>
          <a:p>
            <a:pPr lvl="0" fontAlgn="base"/>
            <a:endParaRPr lang="zh-CN" altLang="en-US" strike="noStrike" noProof="1" dirty="0"/>
          </a:p>
        </p:txBody>
      </p:sp>
      <p:sp>
        <p:nvSpPr>
          <p:cNvPr id="1034" name="页脚占位符 1033"/>
          <p:cNvSpPr/>
          <p:nvPr>
            <p:ph type="ftr" sz="quarter" idx="3"/>
          </p:nvPr>
        </p:nvSpPr>
        <p:spPr>
          <a:xfrm>
            <a:off x="3556000" y="6245225"/>
            <a:ext cx="2600325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>
              <a:buFont typeface="Times New Roman" panose="02020603050405020304" pitchFamily="18" charset="0"/>
              <a:defRPr sz="1400">
                <a:latin typeface="Times New Roman" panose="02020603050405020304" pitchFamily="18" charset="0"/>
                <a:ea typeface="PMingLiU" panose="02020500000000000000" pitchFamily="18" charset="-120"/>
              </a:defRPr>
            </a:lvl1pPr>
          </a:lstStyle>
          <a:p>
            <a:pPr lvl="0" fontAlgn="base"/>
            <a:endParaRPr lang="zh-CN" altLang="en-US" strike="noStrike" noProof="1" dirty="0"/>
          </a:p>
        </p:txBody>
      </p:sp>
      <p:sp>
        <p:nvSpPr>
          <p:cNvPr id="1035" name="灯片编号占位符 1034"/>
          <p:cNvSpPr/>
          <p:nvPr>
            <p:ph type="sldNum" sz="quarter" idx="4"/>
          </p:nvPr>
        </p:nvSpPr>
        <p:spPr>
          <a:xfrm>
            <a:off x="6686550" y="6237288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>
              <a:buFont typeface="Times New Roman" panose="02020603050405020304" pitchFamily="18" charset="0"/>
              <a:defRPr sz="1400">
                <a:latin typeface="Times New Roman" panose="02020603050405020304" pitchFamily="18" charset="0"/>
                <a:ea typeface="PMingLiU" panose="02020500000000000000" pitchFamily="18" charset="-120"/>
              </a:defRPr>
            </a:lvl1pPr>
          </a:lstStyle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anose="02020500000000000000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random/>
  </p:transition>
  <p:hf sldNum="0" hdr="0" ftr="0" dt="0"/>
  <p:txStyles>
    <p:titleStyle>
      <a:lvl1pPr marL="0" lvl="0" indent="0" algn="l" defTabSz="914400" eaLnBrk="1" fontAlgn="t" latinLnBrk="0" hangingPunct="1">
        <a:lnSpc>
          <a:spcPts val="32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4400" b="1" i="0" u="none" kern="1200" baseline="0">
          <a:solidFill>
            <a:srgbClr val="074888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chemeClr val="accent1"/>
        </a:buClr>
        <a:buSzPct val="110000"/>
        <a:buFont typeface="Wingdings" panose="05000000000000000000" pitchFamily="2" charset="2"/>
        <a:buBlip>
          <a:blip r:embed="rId12"/>
        </a:buBlip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3"/>
        </a:buBlip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chemeClr val="tx1"/>
        </a:buClr>
        <a:buSzPct val="115000"/>
        <a:buFont typeface="Wingdings" panose="05000000000000000000" pitchFamily="2" charset="2"/>
        <a:buBlip>
          <a:blip r:embed="rId12"/>
        </a:buBlip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chemeClr val="tx1"/>
        </a:buClr>
        <a:buSzPct val="130000"/>
        <a:buFont typeface="Wingdings" panose="05000000000000000000" pitchFamily="2" charset="2"/>
        <a:buBlip>
          <a:blip r:embed="rId13"/>
        </a:buBlip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矩形 1025"/>
          <p:cNvSpPr/>
          <p:nvPr/>
        </p:nvSpPr>
        <p:spPr>
          <a:xfrm>
            <a:off x="0" y="0"/>
            <a:ext cx="762000" cy="6858000"/>
          </a:xfrm>
          <a:prstGeom prst="rect">
            <a:avLst/>
          </a:prstGeom>
          <a:solidFill>
            <a:srgbClr val="074888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533400" y="0"/>
            <a:ext cx="252413" cy="6858000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0" y="6324600"/>
            <a:ext cx="762000" cy="252413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29" name="矩形 1028"/>
          <p:cNvSpPr/>
          <p:nvPr/>
        </p:nvSpPr>
        <p:spPr>
          <a:xfrm>
            <a:off x="533400" y="6324600"/>
            <a:ext cx="252413" cy="252413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30" name="矩形 1029"/>
          <p:cNvSpPr/>
          <p:nvPr/>
        </p:nvSpPr>
        <p:spPr>
          <a:xfrm>
            <a:off x="0" y="3795713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31" name="标题 1030"/>
          <p:cNvSpPr/>
          <p:nvPr>
            <p:ph type="title"/>
          </p:nvPr>
        </p:nvSpPr>
        <p:spPr>
          <a:xfrm>
            <a:off x="838200" y="198438"/>
            <a:ext cx="80010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2" name="文本占位符 1031"/>
          <p:cNvSpPr/>
          <p:nvPr>
            <p:ph type="body"/>
          </p:nvPr>
        </p:nvSpPr>
        <p:spPr>
          <a:xfrm>
            <a:off x="838200" y="1555750"/>
            <a:ext cx="8001000" cy="446563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33" name="日期占位符 1032"/>
          <p:cNvSpPr/>
          <p:nvPr>
            <p:ph type="dt" sz="half" idx="2"/>
          </p:nvPr>
        </p:nvSpPr>
        <p:spPr>
          <a:xfrm>
            <a:off x="854075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buFont typeface="Times New Roman" panose="02020603050405020304" pitchFamily="18" charset="0"/>
              <a:defRPr sz="1400">
                <a:latin typeface="Times New Roman" panose="02020603050405020304" pitchFamily="18" charset="0"/>
                <a:ea typeface="PMingLiU" panose="02020500000000000000" pitchFamily="18" charset="-120"/>
              </a:defRPr>
            </a:lvl1pPr>
          </a:lstStyle>
          <a:p>
            <a:pPr lvl="0" fontAlgn="base"/>
            <a:endParaRPr lang="zh-CN" altLang="en-US" strike="noStrike" noProof="1" dirty="0"/>
          </a:p>
        </p:txBody>
      </p:sp>
      <p:sp>
        <p:nvSpPr>
          <p:cNvPr id="1034" name="页脚占位符 1033"/>
          <p:cNvSpPr/>
          <p:nvPr>
            <p:ph type="ftr" sz="quarter" idx="3"/>
          </p:nvPr>
        </p:nvSpPr>
        <p:spPr>
          <a:xfrm>
            <a:off x="3556000" y="6245225"/>
            <a:ext cx="2600325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>
              <a:buFont typeface="Times New Roman" panose="02020603050405020304" pitchFamily="18" charset="0"/>
              <a:defRPr sz="1400">
                <a:latin typeface="Times New Roman" panose="02020603050405020304" pitchFamily="18" charset="0"/>
                <a:ea typeface="PMingLiU" panose="02020500000000000000" pitchFamily="18" charset="-120"/>
              </a:defRPr>
            </a:lvl1pPr>
          </a:lstStyle>
          <a:p>
            <a:pPr lvl="0" fontAlgn="base"/>
            <a:endParaRPr lang="zh-CN" altLang="en-US" strike="noStrike" noProof="1" dirty="0"/>
          </a:p>
        </p:txBody>
      </p:sp>
      <p:sp>
        <p:nvSpPr>
          <p:cNvPr id="1035" name="灯片编号占位符 1034"/>
          <p:cNvSpPr/>
          <p:nvPr>
            <p:ph type="sldNum" sz="quarter" idx="4"/>
          </p:nvPr>
        </p:nvSpPr>
        <p:spPr>
          <a:xfrm>
            <a:off x="6686550" y="6237288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>
              <a:buFont typeface="Times New Roman" panose="02020603050405020304" pitchFamily="18" charset="0"/>
              <a:defRPr sz="1400">
                <a:latin typeface="Times New Roman" panose="02020603050405020304" pitchFamily="18" charset="0"/>
                <a:ea typeface="PMingLiU" panose="02020500000000000000" pitchFamily="18" charset="-120"/>
              </a:defRPr>
            </a:lvl1pPr>
          </a:lstStyle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anose="02020500000000000000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random/>
  </p:transition>
  <p:hf sldNum="0" hdr="0" ftr="0" dt="0"/>
  <p:txStyles>
    <p:titleStyle>
      <a:lvl1pPr marL="0" lvl="0" indent="0" algn="l" defTabSz="914400" eaLnBrk="1" fontAlgn="t" latinLnBrk="0" hangingPunct="1">
        <a:lnSpc>
          <a:spcPts val="32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4400" b="1" i="0" u="none" kern="1200" baseline="0">
          <a:solidFill>
            <a:srgbClr val="074888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chemeClr val="accent1"/>
        </a:buClr>
        <a:buSzPct val="110000"/>
        <a:buFont typeface="Wingdings" panose="05000000000000000000" pitchFamily="2" charset="2"/>
        <a:buBlip>
          <a:blip r:embed="rId12"/>
        </a:buBlip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3"/>
        </a:buBlip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chemeClr val="tx1"/>
        </a:buClr>
        <a:buSzPct val="115000"/>
        <a:buFont typeface="Wingdings" panose="05000000000000000000" pitchFamily="2" charset="2"/>
        <a:buBlip>
          <a:blip r:embed="rId12"/>
        </a:buBlip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chemeClr val="tx1"/>
        </a:buClr>
        <a:buSzPct val="130000"/>
        <a:buFont typeface="Wingdings" panose="05000000000000000000" pitchFamily="2" charset="2"/>
        <a:buBlip>
          <a:blip r:embed="rId13"/>
        </a:buBlip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10" r="4697" b="15251"/>
          <a:stretch>
            <a:fillRect/>
          </a:stretch>
        </p:blipFill>
        <p:spPr>
          <a:xfrm>
            <a:off x="0" y="0"/>
            <a:ext cx="9144000" cy="6863255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-10511" y="-233464"/>
            <a:ext cx="9144000" cy="6863255"/>
          </a:xfrm>
          <a:prstGeom prst="rect">
            <a:avLst/>
          </a:prstGeom>
          <a:solidFill>
            <a:srgbClr val="FFFFFF">
              <a:alpha val="9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419098" y="100913"/>
            <a:ext cx="8292045" cy="699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idx="1"/>
          </p:nvPr>
        </p:nvSpPr>
        <p:spPr>
          <a:xfrm>
            <a:off x="1072800" y="1249200"/>
            <a:ext cx="7002000" cy="50076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cxnSp>
        <p:nvCxnSpPr>
          <p:cNvPr id="10" name="直接连接符 9"/>
          <p:cNvCxnSpPr/>
          <p:nvPr/>
        </p:nvCxnSpPr>
        <p:spPr>
          <a:xfrm>
            <a:off x="-10511" y="862151"/>
            <a:ext cx="9154511" cy="0"/>
          </a:xfrm>
          <a:prstGeom prst="line">
            <a:avLst/>
          </a:prstGeom>
          <a:ln w="19050">
            <a:gradFill flip="none" rotWithShape="1">
              <a:gsLst>
                <a:gs pos="0">
                  <a:schemeClr val="accent1"/>
                </a:gs>
                <a:gs pos="100000">
                  <a:schemeClr val="accent4"/>
                </a:gs>
                <a:gs pos="26000">
                  <a:schemeClr val="accent2"/>
                </a:gs>
                <a:gs pos="58000">
                  <a:schemeClr val="accent3"/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2914B9-F40B-4657-90B3-8AA5BF3599C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DFB868-0FB9-41C7-B9A5-B83F3024AC3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i="0" kern="1200" baseline="0">
          <a:gradFill>
            <a:gsLst>
              <a:gs pos="0">
                <a:schemeClr val="accent4">
                  <a:lumMod val="75000"/>
                </a:schemeClr>
              </a:gs>
              <a:gs pos="97248">
                <a:schemeClr val="accent2"/>
              </a:gs>
              <a:gs pos="51000">
                <a:schemeClr val="accent3">
                  <a:lumMod val="75000"/>
                </a:schemeClr>
              </a:gs>
            </a:gsLst>
            <a:lin ang="10800000" scaled="1"/>
          </a:gradFill>
          <a:effectLst/>
          <a:latin typeface="+mj-lt"/>
          <a:ea typeface="+mj-ea"/>
          <a:cs typeface="+mj-cs"/>
        </a:defRPr>
      </a:lvl1pPr>
    </p:titleStyle>
    <p:bodyStyle>
      <a:lvl1pPr marL="0" indent="0" algn="just" defTabSz="914400" rtl="0" eaLnBrk="1" latinLnBrk="0" hangingPunct="1">
        <a:lnSpc>
          <a:spcPct val="170000"/>
        </a:lnSpc>
        <a:spcBef>
          <a:spcPts val="600"/>
        </a:spcBef>
        <a:spcAft>
          <a:spcPts val="600"/>
        </a:spcAft>
        <a:buClr>
          <a:schemeClr val="bg1">
            <a:lumMod val="50000"/>
          </a:schemeClr>
        </a:buClr>
        <a:buSzPct val="70000"/>
        <a:buFontTx/>
        <a:buNone/>
        <a:defRPr sz="24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75945" indent="0" algn="just" defTabSz="914400" rtl="0" eaLnBrk="1" latinLnBrk="0" hangingPunct="1">
        <a:lnSpc>
          <a:spcPct val="130000"/>
        </a:lnSpc>
        <a:spcBef>
          <a:spcPts val="0"/>
        </a:spcBef>
        <a:spcAft>
          <a:spcPts val="0"/>
        </a:spcAft>
        <a:buClr>
          <a:schemeClr val="accent2">
            <a:lumMod val="60000"/>
            <a:lumOff val="40000"/>
          </a:schemeClr>
        </a:buClr>
        <a:buFontTx/>
        <a:buNone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10" r="4697" b="15251"/>
          <a:stretch>
            <a:fillRect/>
          </a:stretch>
        </p:blipFill>
        <p:spPr>
          <a:xfrm>
            <a:off x="0" y="0"/>
            <a:ext cx="9144000" cy="6863255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-10511" y="-233464"/>
            <a:ext cx="9144000" cy="6863255"/>
          </a:xfrm>
          <a:prstGeom prst="rect">
            <a:avLst/>
          </a:prstGeom>
          <a:solidFill>
            <a:srgbClr val="FFFFFF">
              <a:alpha val="9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419098" y="100913"/>
            <a:ext cx="8292045" cy="699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idx="1"/>
          </p:nvPr>
        </p:nvSpPr>
        <p:spPr>
          <a:xfrm>
            <a:off x="1072800" y="1249200"/>
            <a:ext cx="7002000" cy="50076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cxnSp>
        <p:nvCxnSpPr>
          <p:cNvPr id="10" name="直接连接符 9"/>
          <p:cNvCxnSpPr/>
          <p:nvPr/>
        </p:nvCxnSpPr>
        <p:spPr>
          <a:xfrm>
            <a:off x="-10511" y="862151"/>
            <a:ext cx="9154511" cy="0"/>
          </a:xfrm>
          <a:prstGeom prst="line">
            <a:avLst/>
          </a:prstGeom>
          <a:ln w="19050">
            <a:gradFill flip="none" rotWithShape="1">
              <a:gsLst>
                <a:gs pos="0">
                  <a:schemeClr val="accent1"/>
                </a:gs>
                <a:gs pos="100000">
                  <a:schemeClr val="accent4"/>
                </a:gs>
                <a:gs pos="26000">
                  <a:schemeClr val="accent2"/>
                </a:gs>
                <a:gs pos="58000">
                  <a:schemeClr val="accent3"/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2914B9-F40B-4657-90B3-8AA5BF3599C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DFB868-0FB9-41C7-B9A5-B83F3024AC3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i="0" kern="1200" baseline="0">
          <a:gradFill>
            <a:gsLst>
              <a:gs pos="0">
                <a:schemeClr val="accent4">
                  <a:lumMod val="75000"/>
                </a:schemeClr>
              </a:gs>
              <a:gs pos="97248">
                <a:schemeClr val="accent2"/>
              </a:gs>
              <a:gs pos="51000">
                <a:schemeClr val="accent3">
                  <a:lumMod val="75000"/>
                </a:schemeClr>
              </a:gs>
            </a:gsLst>
            <a:lin ang="10800000" scaled="1"/>
          </a:gradFill>
          <a:effectLst/>
          <a:latin typeface="+mj-lt"/>
          <a:ea typeface="+mj-ea"/>
          <a:cs typeface="+mj-cs"/>
        </a:defRPr>
      </a:lvl1pPr>
    </p:titleStyle>
    <p:bodyStyle>
      <a:lvl1pPr marL="0" indent="0" algn="just" defTabSz="914400" rtl="0" eaLnBrk="1" latinLnBrk="0" hangingPunct="1">
        <a:lnSpc>
          <a:spcPct val="170000"/>
        </a:lnSpc>
        <a:spcBef>
          <a:spcPts val="600"/>
        </a:spcBef>
        <a:spcAft>
          <a:spcPts val="600"/>
        </a:spcAft>
        <a:buClr>
          <a:schemeClr val="bg1">
            <a:lumMod val="50000"/>
          </a:schemeClr>
        </a:buClr>
        <a:buSzPct val="70000"/>
        <a:buFontTx/>
        <a:buNone/>
        <a:defRPr sz="24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75945" indent="0" algn="just" defTabSz="914400" rtl="0" eaLnBrk="1" latinLnBrk="0" hangingPunct="1">
        <a:lnSpc>
          <a:spcPct val="130000"/>
        </a:lnSpc>
        <a:spcBef>
          <a:spcPts val="0"/>
        </a:spcBef>
        <a:spcAft>
          <a:spcPts val="0"/>
        </a:spcAft>
        <a:buClr>
          <a:schemeClr val="accent2">
            <a:lumMod val="60000"/>
            <a:lumOff val="40000"/>
          </a:schemeClr>
        </a:buClr>
        <a:buFontTx/>
        <a:buNone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4.xml"/><Relationship Id="rId4" Type="http://schemas.openxmlformats.org/officeDocument/2006/relationships/tags" Target="../tags/tag5.xml"/><Relationship Id="rId3" Type="http://schemas.openxmlformats.org/officeDocument/2006/relationships/image" Target="../media/image1.png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tags" Target="../tags/tag14.xml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24.xml"/><Relationship Id="rId3" Type="http://schemas.openxmlformats.org/officeDocument/2006/relationships/tags" Target="../tags/tag15.xml"/><Relationship Id="rId2" Type="http://schemas.openxmlformats.org/officeDocument/2006/relationships/image" Target="../media/image14.emf"/><Relationship Id="rId1" Type="http://schemas.openxmlformats.org/officeDocument/2006/relationships/oleObject" Target="../embeddings/oleObject1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tags" Target="../tags/tag16.xml"/><Relationship Id="rId1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39.xml"/><Relationship Id="rId2" Type="http://schemas.openxmlformats.org/officeDocument/2006/relationships/tags" Target="../tags/tag17.xml"/><Relationship Id="rId1" Type="http://schemas.openxmlformats.org/officeDocument/2006/relationships/image" Target="../media/image16.e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tags" Target="../tags/tag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tags" Target="../tags/tag1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tags" Target="../tags/tag2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tags" Target="../tags/tag21.xml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4.xml"/><Relationship Id="rId5" Type="http://schemas.openxmlformats.org/officeDocument/2006/relationships/tags" Target="../tags/tag22.xml"/><Relationship Id="rId4" Type="http://schemas.openxmlformats.org/officeDocument/2006/relationships/image" Target="../media/image20.png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tags" Target="../tags/tag2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tags" Target="../tags/tag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tags" Target="../tags/tag24.xml"/><Relationship Id="rId1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tags" Target="../tags/tag25.xml"/><Relationship Id="rId1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tags" Target="../tags/tag26.xml"/><Relationship Id="rId1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tags" Target="../tags/tag2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tags" Target="../tags/tag2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4.xml"/><Relationship Id="rId1" Type="http://schemas.openxmlformats.org/officeDocument/2006/relationships/tags" Target="../tags/tag2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tags" Target="../tags/tag3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tags" Target="../tags/tag3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tags" Target="../tags/tag3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tags" Target="../tags/tag7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4.xml"/><Relationship Id="rId5" Type="http://schemas.openxmlformats.org/officeDocument/2006/relationships/tags" Target="../tags/tag8.xml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tags" Target="../tags/tag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tags" Target="../tags/tag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tags" Target="../tags/tag11.xml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4.xml"/><Relationship Id="rId4" Type="http://schemas.openxmlformats.org/officeDocument/2006/relationships/tags" Target="../tags/tag12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tags" Target="../tags/tag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标题 1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pPr algn="ctr" eaLnBrk="1" hangingPunct="1">
              <a:lnSpc>
                <a:spcPct val="100000"/>
              </a:lnSpc>
            </a:pPr>
            <a:r>
              <a:rPr lang="en-US" altLang="zh-CN" smtClean="0">
                <a:sym typeface="+mn-ea"/>
              </a:rPr>
              <a:t>IM</a:t>
            </a:r>
            <a:r>
              <a:rPr lang="zh-CN" altLang="en-US" smtClean="0">
                <a:sym typeface="+mn-ea"/>
              </a:rPr>
              <a:t>简述</a:t>
            </a:r>
            <a:endParaRPr lang="zh-CN" altLang="en-US" smtClean="0">
              <a:sym typeface="+mn-ea"/>
            </a:endParaRPr>
          </a:p>
        </p:txBody>
      </p:sp>
      <p:sp>
        <p:nvSpPr>
          <p:cNvPr id="16" name="内容占位符 15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273049" y="941525"/>
            <a:ext cx="8292045" cy="5119127"/>
          </a:xfrm>
        </p:spPr>
        <p:txBody>
          <a:bodyPr>
            <a:normAutofit lnSpcReduction="20000"/>
          </a:bodyPr>
          <a:p>
            <a:pPr algn="just">
              <a:lnSpc>
                <a:spcPct val="120000"/>
              </a:lnSpc>
              <a:buClr>
                <a:schemeClr val="accent1"/>
              </a:buClr>
              <a:buSzTx/>
              <a:buFont typeface="Wingdings" panose="05000000000000000000" pitchFamily="2" charset="2"/>
            </a:pP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IM全称是『Instant Messaging』，中文名是</a:t>
            </a:r>
            <a:r>
              <a:rPr lang="en-US" altLang="zh-CN" sz="20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即时通讯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。市场上IM类产品，一部分是像钉钉、微信、QQ等</a:t>
            </a:r>
            <a:r>
              <a:rPr lang="en-US" altLang="zh-CN" sz="2000" b="1" i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以IM为核心功能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的产品，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其中微信已经成为为一个生态型产品。还有一部分产品并非以IM系统为核心，而是把</a:t>
            </a:r>
            <a:r>
              <a:rPr lang="en-US" altLang="zh-CN" sz="2000" b="1" i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IM作为重要的功能模块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集中进去，比如游戏直播等。</a:t>
            </a:r>
            <a:endParaRPr lang="en-US" altLang="zh-CN" sz="20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just">
              <a:lnSpc>
                <a:spcPct val="120000"/>
              </a:lnSpc>
              <a:buClr>
                <a:schemeClr val="accent1"/>
              </a:buClr>
              <a:buSzTx/>
              <a:buFont typeface="Wingdings" panose="05000000000000000000" pitchFamily="2" charset="2"/>
            </a:pPr>
            <a:endParaRPr lang="en-US" altLang="zh-CN" sz="18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just">
              <a:lnSpc>
                <a:spcPct val="120000"/>
              </a:lnSpc>
              <a:buClr>
                <a:schemeClr val="accent1"/>
              </a:buClr>
              <a:buSzTx/>
              <a:buFont typeface="Wingdings" panose="05000000000000000000" pitchFamily="2" charset="2"/>
            </a:pP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IM系统的基础技术架构，经过十几年的发展，已经从早期的CS、P2P架构，演变为</a:t>
            </a:r>
            <a:r>
              <a:rPr lang="en-US" altLang="zh-CN" sz="2000" b="1" i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一个复杂的分布式系统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，支撑的规模从早期的几万日活，到现在微信的9亿日活。</a:t>
            </a:r>
            <a:endParaRPr lang="en-US" altLang="zh-CN" sz="20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just">
              <a:lnSpc>
                <a:spcPct val="120000"/>
              </a:lnSpc>
              <a:buClr>
                <a:schemeClr val="accent1"/>
              </a:buClr>
              <a:buSzTx/>
              <a:buFont typeface="Wingdings" panose="05000000000000000000" pitchFamily="2" charset="2"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just">
              <a:lnSpc>
                <a:spcPct val="120000"/>
              </a:lnSpc>
              <a:buClr>
                <a:schemeClr val="accent1"/>
              </a:buClr>
              <a:buSzTx/>
              <a:buFont typeface="Wingdings" panose="05000000000000000000" pitchFamily="2" charset="2"/>
            </a:pP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42900" indent="-342900" algn="just">
              <a:lnSpc>
                <a:spcPct val="120000"/>
              </a:lnSpc>
              <a:buClr>
                <a:schemeClr val="accent1"/>
              </a:buClr>
              <a:buSzTx/>
              <a:buFont typeface="Wingdings" panose="05000000000000000000" pitchFamily="2" charset="2"/>
              <a:buBlip>
                <a:blip r:embed="rId3"/>
              </a:buBlip>
            </a:pPr>
            <a:endParaRPr lang="zh-CN" altLang="en-US" smtClean="0"/>
          </a:p>
          <a:p>
            <a:pPr algn="just">
              <a:lnSpc>
                <a:spcPct val="120000"/>
              </a:lnSpc>
              <a:buClr>
                <a:schemeClr val="accent1"/>
              </a:buClr>
              <a:buSzTx/>
              <a:buFont typeface="Wingdings" panose="05000000000000000000" pitchFamily="2" charset="2"/>
            </a:pPr>
            <a:endParaRPr lang="en-US" altLang="zh-CN" smtClean="0"/>
          </a:p>
        </p:txBody>
      </p:sp>
    </p:spTree>
    <p:custDataLst>
      <p:tags r:id="rId4"/>
    </p:custData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" name="矩形 16"/>
          <p:cNvSpPr/>
          <p:nvPr/>
        </p:nvSpPr>
        <p:spPr>
          <a:xfrm>
            <a:off x="640080" y="2035810"/>
            <a:ext cx="5633720" cy="33121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后台架构简化图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738505" y="1245870"/>
            <a:ext cx="5406390" cy="4603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ctr">
              <a:lnSpc>
                <a:spcPct val="100000"/>
              </a:lnSpc>
            </a:pPr>
            <a:r>
              <a:rPr lang="zh-CN" altLang="en-US"/>
              <a:t>网络层</a:t>
            </a:r>
            <a:r>
              <a:rPr lang="zh-CN" altLang="en-US" sz="1000"/>
              <a:t>（</a:t>
            </a:r>
            <a:r>
              <a:rPr lang="zh-CN" altLang="en-US" sz="1000" b="1">
                <a:solidFill>
                  <a:srgbClr val="0000CC"/>
                </a:solidFill>
              </a:rPr>
              <a:t>接入流量）</a:t>
            </a:r>
            <a:endParaRPr lang="zh-CN" altLang="en-US" sz="1000" b="1">
              <a:solidFill>
                <a:srgbClr val="0000CC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38505" y="2350135"/>
            <a:ext cx="5406390" cy="3987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ctr">
              <a:lnSpc>
                <a:spcPct val="100000"/>
              </a:lnSpc>
            </a:pPr>
            <a:r>
              <a:rPr lang="zh-CN" altLang="en-US" sz="2000" b="1" dirty="0" smtClean="0">
                <a:latin typeface="Arial" panose="020B0604020202020204" pitchFamily="34" charset="0"/>
                <a:ea typeface="微软雅黑" panose="020B0503020204020204" charset="-122"/>
              </a:rPr>
              <a:t>业务层</a:t>
            </a:r>
            <a:r>
              <a:rPr lang="zh-CN" altLang="en-US" sz="900" b="1" dirty="0" smtClean="0">
                <a:solidFill>
                  <a:srgbClr val="0000CC"/>
                </a:solidFill>
                <a:latin typeface="Arial" panose="020B0604020202020204" pitchFamily="34" charset="0"/>
                <a:ea typeface="微软雅黑" panose="020B0503020204020204" charset="-122"/>
              </a:rPr>
              <a:t>（提供业务</a:t>
            </a:r>
            <a:r>
              <a:rPr lang="en-US" altLang="zh-CN" sz="900" b="1" dirty="0" smtClean="0">
                <a:solidFill>
                  <a:srgbClr val="0000CC"/>
                </a:solidFill>
                <a:latin typeface="Arial" panose="020B0604020202020204" pitchFamily="34" charset="0"/>
                <a:ea typeface="微软雅黑" panose="020B0503020204020204" charset="-122"/>
              </a:rPr>
              <a:t>api</a:t>
            </a:r>
            <a:r>
              <a:rPr lang="zh-CN" altLang="en-US" sz="900" b="1" dirty="0" smtClean="0">
                <a:solidFill>
                  <a:srgbClr val="0000CC"/>
                </a:solidFill>
                <a:latin typeface="Arial" panose="020B0604020202020204" pitchFamily="34" charset="0"/>
                <a:ea typeface="微软雅黑" panose="020B0503020204020204" charset="-122"/>
              </a:rPr>
              <a:t>）</a:t>
            </a:r>
            <a:endParaRPr lang="zh-CN" altLang="en-US" sz="900" b="1" dirty="0" smtClean="0">
              <a:solidFill>
                <a:srgbClr val="0000CC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37870" y="3491865"/>
            <a:ext cx="3295650" cy="3987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l">
              <a:lnSpc>
                <a:spcPct val="100000"/>
              </a:lnSpc>
            </a:pPr>
            <a:r>
              <a:rPr lang="zh-CN" altLang="en-US" sz="2000" b="1" dirty="0" smtClean="0">
                <a:latin typeface="Arial" panose="020B0604020202020204" pitchFamily="34" charset="0"/>
                <a:ea typeface="微软雅黑" panose="020B0503020204020204" charset="-122"/>
              </a:rPr>
              <a:t>数据缓存层</a:t>
            </a:r>
            <a:r>
              <a:rPr lang="en-US" altLang="zh-CN" sz="1000" b="1" dirty="0" smtClean="0">
                <a:solidFill>
                  <a:srgbClr val="0000CC"/>
                </a:solidFill>
                <a:latin typeface="Arial" panose="020B0604020202020204" pitchFamily="34" charset="0"/>
                <a:ea typeface="微软雅黑" panose="020B0503020204020204" charset="-122"/>
              </a:rPr>
              <a:t>(</a:t>
            </a:r>
            <a:r>
              <a:rPr lang="zh-CN" altLang="zh-CN" sz="1000" b="1" dirty="0" smtClean="0">
                <a:solidFill>
                  <a:srgbClr val="0000CC"/>
                </a:solidFill>
                <a:latin typeface="Arial" panose="020B0604020202020204" pitchFamily="34" charset="0"/>
                <a:ea typeface="微软雅黑" panose="020B0503020204020204" charset="-122"/>
              </a:rPr>
              <a:t>临时数据</a:t>
            </a:r>
            <a:r>
              <a:rPr lang="en-US" altLang="zh-CN" sz="1000" b="1" dirty="0" smtClean="0">
                <a:solidFill>
                  <a:srgbClr val="0000CC"/>
                </a:solidFill>
                <a:latin typeface="Arial" panose="020B0604020202020204" pitchFamily="34" charset="0"/>
                <a:ea typeface="微软雅黑" panose="020B0503020204020204" charset="-122"/>
              </a:rPr>
              <a:t>)</a:t>
            </a:r>
            <a:endParaRPr lang="en-US" altLang="zh-CN" sz="1000" b="1" dirty="0" smtClean="0">
              <a:solidFill>
                <a:srgbClr val="0000CC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38505" y="4633595"/>
            <a:ext cx="5405755" cy="3987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r">
              <a:lnSpc>
                <a:spcPct val="100000"/>
              </a:lnSpc>
            </a:pPr>
            <a:r>
              <a:rPr lang="zh-CN" altLang="en-US" sz="2000" b="1" dirty="0" smtClean="0">
                <a:latin typeface="Arial" panose="020B0604020202020204" pitchFamily="34" charset="0"/>
                <a:ea typeface="微软雅黑" panose="020B0503020204020204" charset="-122"/>
              </a:rPr>
              <a:t>数据存储层</a:t>
            </a:r>
            <a:r>
              <a:rPr lang="en-US" altLang="zh-CN" sz="1200" b="1" dirty="0" smtClean="0">
                <a:solidFill>
                  <a:srgbClr val="0000CC"/>
                </a:solidFill>
                <a:latin typeface="Arial" panose="020B0604020202020204" pitchFamily="34" charset="0"/>
                <a:ea typeface="微软雅黑" panose="020B0503020204020204" charset="-122"/>
              </a:rPr>
              <a:t>(</a:t>
            </a:r>
            <a:r>
              <a:rPr lang="zh-CN" altLang="en-US" sz="1200" b="1" dirty="0" smtClean="0">
                <a:solidFill>
                  <a:srgbClr val="0000CC"/>
                </a:solidFill>
                <a:latin typeface="Arial" panose="020B0604020202020204" pitchFamily="34" charset="0"/>
                <a:ea typeface="微软雅黑" panose="020B0503020204020204" charset="-122"/>
              </a:rPr>
              <a:t>持久</a:t>
            </a:r>
            <a:r>
              <a:rPr lang="zh-CN" altLang="zh-CN" sz="1200" b="1" dirty="0" smtClean="0">
                <a:solidFill>
                  <a:srgbClr val="0000CC"/>
                </a:solidFill>
                <a:latin typeface="Arial" panose="020B0604020202020204" pitchFamily="34" charset="0"/>
                <a:ea typeface="微软雅黑" panose="020B0503020204020204" charset="-122"/>
              </a:rPr>
              <a:t>数据</a:t>
            </a:r>
            <a:r>
              <a:rPr lang="en-US" altLang="zh-CN" sz="1200" b="1" dirty="0" smtClean="0">
                <a:solidFill>
                  <a:srgbClr val="0000CC"/>
                </a:solidFill>
                <a:latin typeface="Arial" panose="020B0604020202020204" pitchFamily="34" charset="0"/>
                <a:ea typeface="微软雅黑" panose="020B0503020204020204" charset="-122"/>
              </a:rPr>
              <a:t>)</a:t>
            </a:r>
            <a:endParaRPr lang="en-US" altLang="zh-CN" sz="1200" b="1" dirty="0" smtClean="0">
              <a:solidFill>
                <a:srgbClr val="0000CC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9" name="下箭头 8"/>
          <p:cNvSpPr/>
          <p:nvPr/>
        </p:nvSpPr>
        <p:spPr>
          <a:xfrm>
            <a:off x="3567430" y="1705610"/>
            <a:ext cx="288290" cy="643255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下箭头 9"/>
          <p:cNvSpPr/>
          <p:nvPr/>
        </p:nvSpPr>
        <p:spPr>
          <a:xfrm>
            <a:off x="2688590" y="2748915"/>
            <a:ext cx="288290" cy="742315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下箭头 10"/>
          <p:cNvSpPr/>
          <p:nvPr/>
        </p:nvSpPr>
        <p:spPr>
          <a:xfrm>
            <a:off x="2713355" y="3890645"/>
            <a:ext cx="288290" cy="742315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下箭头 11"/>
          <p:cNvSpPr/>
          <p:nvPr/>
        </p:nvSpPr>
        <p:spPr>
          <a:xfrm>
            <a:off x="4618355" y="2749550"/>
            <a:ext cx="288290" cy="1884045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2148205" y="2934335"/>
            <a:ext cx="1368425" cy="3708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charset="-122"/>
              </a:rPr>
              <a:t>大于</a:t>
            </a:r>
            <a:r>
              <a:rPr lang="en-US" altLang="zh-CN" sz="1400" dirty="0" smtClean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charset="-122"/>
              </a:rPr>
              <a:t>90%</a:t>
            </a:r>
            <a:r>
              <a:rPr lang="zh-CN" altLang="en-US" sz="1400" dirty="0" smtClean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charset="-122"/>
              </a:rPr>
              <a:t>流量</a:t>
            </a:r>
            <a:endParaRPr lang="zh-CN" altLang="en-US" sz="1400" dirty="0" smtClean="0">
              <a:solidFill>
                <a:srgbClr val="C00000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078605" y="2934335"/>
            <a:ext cx="1368425" cy="3708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charset="-122"/>
              </a:rPr>
              <a:t>小于</a:t>
            </a:r>
            <a:r>
              <a:rPr lang="en-US" altLang="zh-CN" sz="1400" dirty="0" smtClean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charset="-122"/>
              </a:rPr>
              <a:t>10%</a:t>
            </a:r>
            <a:r>
              <a:rPr lang="zh-CN" altLang="en-US" sz="1400" dirty="0" smtClean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charset="-122"/>
              </a:rPr>
              <a:t>流量</a:t>
            </a:r>
            <a:endParaRPr lang="zh-CN" altLang="en-US" sz="1400" dirty="0" smtClean="0">
              <a:solidFill>
                <a:srgbClr val="C00000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881495" y="1129665"/>
            <a:ext cx="2316480" cy="51231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1400" b="1" dirty="0" smtClean="0">
                <a:solidFill>
                  <a:srgbClr val="0000CC"/>
                </a:solidFill>
                <a:latin typeface="Arial" panose="020B0604020202020204" pitchFamily="34" charset="0"/>
                <a:ea typeface="微软雅黑" panose="020B0503020204020204" charset="-122"/>
              </a:rPr>
              <a:t>问题</a:t>
            </a:r>
            <a:r>
              <a:rPr lang="en-US" altLang="zh-CN" sz="1400" b="1" dirty="0" smtClean="0">
                <a:solidFill>
                  <a:srgbClr val="0000CC"/>
                </a:solidFill>
                <a:latin typeface="Arial" panose="020B0604020202020204" pitchFamily="34" charset="0"/>
                <a:ea typeface="微软雅黑" panose="020B0503020204020204" charset="-122"/>
              </a:rPr>
              <a:t>1</a:t>
            </a:r>
            <a:r>
              <a:rPr lang="zh-CN" altLang="en-US" sz="1400" b="1" dirty="0" smtClean="0">
                <a:solidFill>
                  <a:srgbClr val="0000CC"/>
                </a:solidFill>
                <a:latin typeface="Arial" panose="020B0604020202020204" pitchFamily="34" charset="0"/>
                <a:ea typeface="微软雅黑" panose="020B0503020204020204" charset="-122"/>
              </a:rPr>
              <a:t>：</a:t>
            </a:r>
            <a:endParaRPr lang="zh-CN" altLang="en-US" sz="1400" b="1" dirty="0" smtClean="0">
              <a:solidFill>
                <a:srgbClr val="0000CC"/>
              </a:solidFill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假设数据缓存节点挂了，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如何保护数据存储层？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b="1" dirty="0" smtClean="0">
                <a:solidFill>
                  <a:srgbClr val="0000CC"/>
                </a:solidFill>
                <a:latin typeface="Arial" panose="020B0604020202020204" pitchFamily="34" charset="0"/>
                <a:ea typeface="微软雅黑" panose="020B0503020204020204" charset="-122"/>
              </a:rPr>
              <a:t>问题</a:t>
            </a:r>
            <a:r>
              <a:rPr lang="en-US" altLang="zh-CN" sz="1400" b="1" dirty="0" smtClean="0">
                <a:solidFill>
                  <a:srgbClr val="0000CC"/>
                </a:solidFill>
                <a:latin typeface="Arial" panose="020B0604020202020204" pitchFamily="34" charset="0"/>
                <a:ea typeface="微软雅黑" panose="020B0503020204020204" charset="-122"/>
              </a:rPr>
              <a:t>2</a:t>
            </a:r>
            <a:r>
              <a:rPr lang="zh-CN" altLang="en-US" sz="1400" b="1" dirty="0" smtClean="0">
                <a:solidFill>
                  <a:srgbClr val="0000CC"/>
                </a:solidFill>
                <a:latin typeface="Arial" panose="020B0604020202020204" pitchFamily="34" charset="0"/>
                <a:ea typeface="微软雅黑" panose="020B0503020204020204" charset="-122"/>
              </a:rPr>
              <a:t>：</a:t>
            </a:r>
            <a:endParaRPr lang="zh-CN" altLang="en-US" sz="1400" b="1" dirty="0" smtClean="0">
              <a:solidFill>
                <a:srgbClr val="0000CC"/>
              </a:solidFill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假设调用业务层的调用方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很多，导致调用请求量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很大，业务层的机器的支撑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遇到瓶颈，再不加机器的情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况下如何解决？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b="1" dirty="0" smtClean="0">
                <a:solidFill>
                  <a:srgbClr val="0000CC"/>
                </a:solidFill>
                <a:latin typeface="Arial" panose="020B0604020202020204" pitchFamily="34" charset="0"/>
                <a:ea typeface="微软雅黑" panose="020B0503020204020204" charset="-122"/>
              </a:rPr>
              <a:t>问题</a:t>
            </a:r>
            <a:r>
              <a:rPr lang="en-US" altLang="zh-CN" sz="1400" b="1" dirty="0" smtClean="0">
                <a:solidFill>
                  <a:srgbClr val="0000CC"/>
                </a:solidFill>
                <a:latin typeface="Arial" panose="020B0604020202020204" pitchFamily="34" charset="0"/>
                <a:ea typeface="微软雅黑" panose="020B0503020204020204" charset="-122"/>
              </a:rPr>
              <a:t>3</a:t>
            </a:r>
            <a:r>
              <a:rPr lang="zh-CN" altLang="en-US" sz="1400" b="1" dirty="0" smtClean="0">
                <a:solidFill>
                  <a:srgbClr val="0000CC"/>
                </a:solidFill>
                <a:latin typeface="Arial" panose="020B0604020202020204" pitchFamily="34" charset="0"/>
                <a:ea typeface="微软雅黑" panose="020B0503020204020204" charset="-122"/>
              </a:rPr>
              <a:t>：</a:t>
            </a:r>
            <a:endParaRPr lang="zh-CN" altLang="en-US" sz="1400" b="1" dirty="0" smtClean="0">
              <a:solidFill>
                <a:srgbClr val="0000CC"/>
              </a:solidFill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如何实现热启动，对用户体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验来说无感升级？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b="1" dirty="0" smtClean="0">
                <a:solidFill>
                  <a:srgbClr val="0000CC"/>
                </a:solidFill>
                <a:latin typeface="Arial" panose="020B0604020202020204" pitchFamily="34" charset="0"/>
                <a:ea typeface="微软雅黑" panose="020B0503020204020204" charset="-122"/>
              </a:rPr>
              <a:t>问题</a:t>
            </a:r>
            <a:r>
              <a:rPr lang="en-US" altLang="zh-CN" sz="1400" b="1" dirty="0" smtClean="0">
                <a:solidFill>
                  <a:srgbClr val="0000CC"/>
                </a:solidFill>
                <a:latin typeface="Arial" panose="020B0604020202020204" pitchFamily="34" charset="0"/>
                <a:ea typeface="微软雅黑" panose="020B0503020204020204" charset="-122"/>
              </a:rPr>
              <a:t>4</a:t>
            </a:r>
            <a:r>
              <a:rPr lang="zh-CN" altLang="en-US" sz="1400" b="1" dirty="0" smtClean="0">
                <a:solidFill>
                  <a:srgbClr val="0000CC"/>
                </a:solidFill>
                <a:latin typeface="Arial" panose="020B0604020202020204" pitchFamily="34" charset="0"/>
                <a:ea typeface="微软雅黑" panose="020B0503020204020204" charset="-122"/>
              </a:rPr>
              <a:t>：</a:t>
            </a:r>
            <a:endParaRPr lang="zh-CN" altLang="en-US" sz="1400" b="1" dirty="0" smtClean="0">
              <a:solidFill>
                <a:srgbClr val="0000CC"/>
              </a:solidFill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行业规则与实际方案的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冲突？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IM</a:t>
            </a:r>
            <a:r>
              <a:rPr lang="zh-CN" altLang="en-US"/>
              <a:t>架构方案一：客服系统</a:t>
            </a:r>
            <a:r>
              <a:rPr lang="en-US" altLang="zh-CN"/>
              <a:t>-</a:t>
            </a:r>
            <a:r>
              <a:rPr lang="en-US">
                <a:solidFill>
                  <a:srgbClr val="FF0000"/>
                </a:solidFill>
              </a:rPr>
              <a:t>5K</a:t>
            </a:r>
            <a:r>
              <a:rPr lang="zh-CN" altLang="en-US">
                <a:solidFill>
                  <a:srgbClr val="FF0000"/>
                </a:solidFill>
              </a:rPr>
              <a:t>级别</a:t>
            </a:r>
            <a:endParaRPr lang="zh-CN" altLang="en-US">
              <a:solidFill>
                <a:srgbClr val="FF0000"/>
              </a:solidFill>
            </a:endParaRPr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53975" y="909320"/>
          <a:ext cx="9109710" cy="58331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9232265" imgH="6981190" progId="Visio.Drawing.11">
                  <p:embed/>
                </p:oleObj>
              </mc:Choice>
              <mc:Fallback>
                <p:oleObj name="" r:id="rId1" imgW="9232265" imgH="6981190" progId="Visio.Drawing.11">
                  <p:embed/>
                  <p:pic>
                    <p:nvPicPr>
                      <p:cNvPr id="0" name="图片 1024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3975" y="909320"/>
                        <a:ext cx="9109710" cy="583311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3"/>
    </p:custData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客服系统运行原理</a:t>
            </a:r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46355" y="800735"/>
            <a:ext cx="5943600" cy="570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0" name="文本框 99"/>
          <p:cNvSpPr txBox="1"/>
          <p:nvPr/>
        </p:nvSpPr>
        <p:spPr>
          <a:xfrm>
            <a:off x="5989955" y="1001395"/>
            <a:ext cx="3103880" cy="550799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lang="en-US" altLang="zh-CN" sz="1600" b="1">
                <a:latin typeface="楷体" panose="02010609060101010101" charset="-122"/>
                <a:ea typeface="楷体" panose="02010609060101010101" charset="-122"/>
                <a:cs typeface="宋体" panose="02010600030101010101" pitchFamily="2" charset="-122"/>
              </a:rPr>
              <a:t>1.</a:t>
            </a:r>
            <a:r>
              <a:rPr lang="zh-CN" altLang="en-US" sz="1600" b="1">
                <a:latin typeface="楷体" panose="02010609060101010101" charset="-122"/>
                <a:ea typeface="楷体" panose="02010609060101010101" charset="-122"/>
                <a:cs typeface="宋体" panose="02010600030101010101" pitchFamily="2" charset="-122"/>
              </a:rPr>
              <a:t>用户发起排队请求，进入用户等候队列</a:t>
            </a:r>
            <a:r>
              <a:rPr lang="zh-CN" altLang="en-US" sz="1600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宋体" panose="02010600030101010101" pitchFamily="2" charset="-122"/>
              </a:rPr>
              <a:t>（看病先挂号）</a:t>
            </a:r>
            <a:endParaRPr lang="zh-CN" altLang="en-US" sz="1600" b="1">
              <a:solidFill>
                <a:srgbClr val="FF0000"/>
              </a:solidFill>
              <a:latin typeface="楷体" panose="02010609060101010101" charset="-122"/>
              <a:ea typeface="楷体" panose="02010609060101010101" charset="-122"/>
              <a:cs typeface="宋体" panose="02010600030101010101" pitchFamily="2" charset="-122"/>
            </a:endParaRPr>
          </a:p>
          <a:p>
            <a:endParaRPr lang="zh-CN" altLang="en-US" sz="1600" b="1">
              <a:latin typeface="楷体" panose="02010609060101010101" charset="-122"/>
              <a:ea typeface="楷体" panose="02010609060101010101" charset="-122"/>
              <a:cs typeface="宋体" panose="02010600030101010101" pitchFamily="2" charset="-122"/>
            </a:endParaRPr>
          </a:p>
          <a:p>
            <a:r>
              <a:rPr lang="en-US" altLang="zh-CN" sz="1600" b="1">
                <a:latin typeface="楷体" panose="02010609060101010101" charset="-122"/>
                <a:ea typeface="楷体" panose="02010609060101010101" charset="-122"/>
                <a:cs typeface="宋体" panose="02010600030101010101" pitchFamily="2" charset="-122"/>
              </a:rPr>
              <a:t>2.</a:t>
            </a:r>
            <a:r>
              <a:rPr lang="zh-CN" altLang="en-US" sz="1600" b="1">
                <a:latin typeface="楷体" panose="02010609060101010101" charset="-122"/>
                <a:ea typeface="楷体" panose="02010609060101010101" charset="-122"/>
                <a:cs typeface="宋体" panose="02010600030101010101" pitchFamily="2" charset="-122"/>
              </a:rPr>
              <a:t>应答用户前面还有多少人在排，播放坐席忙的等待音乐</a:t>
            </a:r>
            <a:r>
              <a:rPr lang="zh-CN" altLang="en-US" sz="1600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宋体" panose="02010600030101010101" pitchFamily="2" charset="-122"/>
              </a:rPr>
              <a:t>（挂号后等待）</a:t>
            </a:r>
            <a:endParaRPr lang="zh-CN" altLang="en-US" sz="1600" b="1">
              <a:solidFill>
                <a:srgbClr val="FF0000"/>
              </a:solidFill>
              <a:latin typeface="楷体" panose="02010609060101010101" charset="-122"/>
              <a:ea typeface="楷体" panose="02010609060101010101" charset="-122"/>
              <a:cs typeface="宋体" panose="02010600030101010101" pitchFamily="2" charset="-122"/>
            </a:endParaRPr>
          </a:p>
          <a:p>
            <a:endParaRPr lang="zh-CN" altLang="en-US" sz="1600" b="1">
              <a:solidFill>
                <a:srgbClr val="FF0000"/>
              </a:solidFill>
              <a:latin typeface="楷体" panose="02010609060101010101" charset="-122"/>
              <a:ea typeface="楷体" panose="02010609060101010101" charset="-122"/>
              <a:cs typeface="宋体" panose="02010600030101010101" pitchFamily="2" charset="-122"/>
            </a:endParaRPr>
          </a:p>
          <a:p>
            <a:r>
              <a:rPr lang="en-US" altLang="zh-CN" sz="1600" b="1">
                <a:latin typeface="楷体" panose="02010609060101010101" charset="-122"/>
                <a:ea typeface="楷体" panose="02010609060101010101" charset="-122"/>
                <a:cs typeface="宋体" panose="02010600030101010101" pitchFamily="2" charset="-122"/>
              </a:rPr>
              <a:t>3.</a:t>
            </a:r>
            <a:r>
              <a:rPr lang="zh-CN" altLang="en-US" sz="1600" b="1">
                <a:latin typeface="楷体" panose="02010609060101010101" charset="-122"/>
                <a:ea typeface="楷体" panose="02010609060101010101" charset="-122"/>
                <a:cs typeface="宋体" panose="02010600030101010101" pitchFamily="2" charset="-122"/>
              </a:rPr>
              <a:t>坐席从等候队列里</a:t>
            </a:r>
            <a:r>
              <a:rPr lang="en-US" altLang="zh-CN" sz="1600" b="1">
                <a:latin typeface="楷体" panose="02010609060101010101" charset="-122"/>
                <a:ea typeface="楷体" panose="02010609060101010101" charset="-122"/>
                <a:cs typeface="宋体" panose="02010600030101010101" pitchFamily="2" charset="-122"/>
              </a:rPr>
              <a:t>PULL</a:t>
            </a:r>
            <a:r>
              <a:rPr lang="zh-CN" altLang="en-US" sz="1600" b="1">
                <a:latin typeface="楷体" panose="02010609060101010101" charset="-122"/>
                <a:ea typeface="楷体" panose="02010609060101010101" charset="-122"/>
                <a:cs typeface="宋体" panose="02010600030101010101" pitchFamily="2" charset="-122"/>
              </a:rPr>
              <a:t>出一个用户，建立一个频道，通知用户进入该频道</a:t>
            </a:r>
            <a:r>
              <a:rPr lang="zh-CN" altLang="en-US" sz="1600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宋体" panose="02010600030101010101" pitchFamily="2" charset="-122"/>
              </a:rPr>
              <a:t>（广播通知下一位）</a:t>
            </a:r>
            <a:endParaRPr lang="zh-CN" altLang="en-US" sz="1600" b="1">
              <a:solidFill>
                <a:srgbClr val="FF0000"/>
              </a:solidFill>
              <a:latin typeface="楷体" panose="02010609060101010101" charset="-122"/>
              <a:ea typeface="楷体" panose="02010609060101010101" charset="-122"/>
              <a:cs typeface="宋体" panose="02010600030101010101" pitchFamily="2" charset="-122"/>
            </a:endParaRPr>
          </a:p>
          <a:p>
            <a:endParaRPr lang="zh-CN" altLang="en-US" sz="1600" b="1">
              <a:latin typeface="楷体" panose="02010609060101010101" charset="-122"/>
              <a:ea typeface="楷体" panose="02010609060101010101" charset="-122"/>
              <a:cs typeface="宋体" panose="02010600030101010101" pitchFamily="2" charset="-122"/>
            </a:endParaRPr>
          </a:p>
          <a:p>
            <a:r>
              <a:rPr lang="en-US" altLang="zh-CN" sz="1600" b="1">
                <a:latin typeface="楷体" panose="02010609060101010101" charset="-122"/>
                <a:ea typeface="楷体" panose="02010609060101010101" charset="-122"/>
                <a:cs typeface="宋体" panose="02010600030101010101" pitchFamily="2" charset="-122"/>
              </a:rPr>
              <a:t>4.</a:t>
            </a:r>
            <a:r>
              <a:rPr lang="zh-CN" altLang="en-US" sz="1600" b="1">
                <a:latin typeface="楷体" panose="02010609060101010101" charset="-122"/>
                <a:ea typeface="楷体" panose="02010609060101010101" charset="-122"/>
                <a:cs typeface="宋体" panose="02010600030101010101" pitchFamily="2" charset="-122"/>
              </a:rPr>
              <a:t>坐席与用户在指定语音频道交流，把更新状态到其他的客服端</a:t>
            </a:r>
            <a:endParaRPr lang="zh-CN" altLang="en-US" sz="1600" b="1">
              <a:latin typeface="楷体" panose="02010609060101010101" charset="-122"/>
              <a:ea typeface="楷体" panose="02010609060101010101" charset="-122"/>
              <a:cs typeface="宋体" panose="02010600030101010101" pitchFamily="2" charset="-122"/>
            </a:endParaRPr>
          </a:p>
          <a:p>
            <a:r>
              <a:rPr lang="zh-CN" altLang="en-US" sz="1600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宋体" panose="02010600030101010101" pitchFamily="2" charset="-122"/>
              </a:rPr>
              <a:t>（医生之间相互监督）</a:t>
            </a:r>
            <a:endParaRPr lang="zh-CN" altLang="en-US" sz="1600" b="1">
              <a:solidFill>
                <a:srgbClr val="FF0000"/>
              </a:solidFill>
              <a:latin typeface="楷体" panose="02010609060101010101" charset="-122"/>
              <a:ea typeface="楷体" panose="02010609060101010101" charset="-122"/>
              <a:cs typeface="宋体" panose="02010600030101010101" pitchFamily="2" charset="-122"/>
            </a:endParaRPr>
          </a:p>
          <a:p>
            <a:endParaRPr lang="zh-CN" altLang="en-US" sz="1600" b="1">
              <a:solidFill>
                <a:srgbClr val="FF0000"/>
              </a:solidFill>
              <a:latin typeface="楷体" panose="02010609060101010101" charset="-122"/>
              <a:ea typeface="楷体" panose="02010609060101010101" charset="-122"/>
              <a:cs typeface="宋体" panose="02010600030101010101" pitchFamily="2" charset="-122"/>
            </a:endParaRPr>
          </a:p>
          <a:p>
            <a:r>
              <a:rPr lang="en-US" altLang="zh-CN" sz="1600" b="1">
                <a:latin typeface="楷体" panose="02010609060101010101" charset="-122"/>
                <a:ea typeface="楷体" panose="02010609060101010101" charset="-122"/>
                <a:cs typeface="宋体" panose="02010600030101010101" pitchFamily="2" charset="-122"/>
              </a:rPr>
              <a:t>5.</a:t>
            </a:r>
            <a:r>
              <a:rPr lang="zh-CN" altLang="en-US" sz="1600" b="1">
                <a:latin typeface="楷体" panose="02010609060101010101" charset="-122"/>
                <a:ea typeface="楷体" panose="02010609060101010101" charset="-122"/>
                <a:cs typeface="宋体" panose="02010600030101010101" pitchFamily="2" charset="-122"/>
              </a:rPr>
              <a:t>逻辑服是单点，内存里要存储所有的用户对象，客服对象，以及一个</a:t>
            </a:r>
            <a:r>
              <a:rPr lang="zh-CN" altLang="en-US" sz="1600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宋体" panose="02010600030101010101" pitchFamily="2" charset="-122"/>
              </a:rPr>
              <a:t>消息队列</a:t>
            </a:r>
            <a:r>
              <a:rPr lang="zh-CN" altLang="en-US" sz="1600" b="1">
                <a:latin typeface="楷体" panose="02010609060101010101" charset="-122"/>
                <a:ea typeface="楷体" panose="02010609060101010101" charset="-122"/>
                <a:cs typeface="宋体" panose="02010600030101010101" pitchFamily="2" charset="-122"/>
              </a:rPr>
              <a:t>。</a:t>
            </a:r>
            <a:r>
              <a:rPr lang="zh-CN" altLang="en-US" sz="1600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宋体" panose="02010600030101010101" pitchFamily="2" charset="-122"/>
              </a:rPr>
              <a:t>（集中在一个医院管理）</a:t>
            </a:r>
            <a:endParaRPr lang="zh-CN" altLang="en-US" sz="1600" b="1">
              <a:solidFill>
                <a:srgbClr val="FF0000"/>
              </a:solidFill>
              <a:latin typeface="楷体" panose="02010609060101010101" charset="-122"/>
              <a:ea typeface="楷体" panose="02010609060101010101" charset="-122"/>
              <a:cs typeface="宋体" panose="02010600030101010101" pitchFamily="2" charset="-122"/>
            </a:endParaRPr>
          </a:p>
          <a:p>
            <a:endParaRPr lang="zh-CN" altLang="en-US" sz="1600" b="1">
              <a:solidFill>
                <a:srgbClr val="FF0000"/>
              </a:solidFill>
              <a:latin typeface="楷体" panose="02010609060101010101" charset="-122"/>
              <a:ea typeface="楷体" panose="02010609060101010101" charset="-122"/>
              <a:cs typeface="宋体" panose="02010600030101010101" pitchFamily="2" charset="-122"/>
            </a:endParaRPr>
          </a:p>
          <a:p>
            <a:r>
              <a:rPr lang="en-US" altLang="zh-CN" sz="1600" b="1">
                <a:latin typeface="楷体" panose="02010609060101010101" charset="-122"/>
                <a:ea typeface="楷体" panose="02010609060101010101" charset="-122"/>
                <a:cs typeface="宋体" panose="02010600030101010101" pitchFamily="2" charset="-122"/>
              </a:rPr>
              <a:t>6.</a:t>
            </a:r>
            <a:r>
              <a:rPr lang="zh-CN" altLang="en-US" sz="1600" b="1">
                <a:latin typeface="楷体" panose="02010609060101010101" charset="-122"/>
                <a:ea typeface="楷体" panose="02010609060101010101" charset="-122"/>
                <a:cs typeface="宋体" panose="02010600030101010101" pitchFamily="2" charset="-122"/>
              </a:rPr>
              <a:t>反馈评价或回访记录存储日志服。</a:t>
            </a:r>
            <a:r>
              <a:rPr lang="zh-CN" altLang="en-US" sz="1600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宋体" panose="02010600030101010101" pitchFamily="2" charset="-122"/>
              </a:rPr>
              <a:t>（病历本或留言本）</a:t>
            </a:r>
            <a:endParaRPr lang="zh-CN" altLang="en-US" sz="1600" b="1">
              <a:solidFill>
                <a:srgbClr val="FF0000"/>
              </a:solidFill>
              <a:latin typeface="楷体" panose="02010609060101010101" charset="-122"/>
              <a:ea typeface="楷体" panose="02010609060101010101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-105410" y="86360"/>
            <a:ext cx="9587230" cy="6685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文本框 1"/>
          <p:cNvSpPr txBox="1"/>
          <p:nvPr/>
        </p:nvSpPr>
        <p:spPr>
          <a:xfrm>
            <a:off x="322580" y="633730"/>
            <a:ext cx="2214880" cy="13709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3200" b="1" dirty="0" smtClean="0">
                <a:latin typeface="Arial" panose="020B0604020202020204" pitchFamily="34" charset="0"/>
                <a:ea typeface="微软雅黑" panose="020B0503020204020204" charset="-122"/>
              </a:rPr>
              <a:t>客服对象</a:t>
            </a:r>
            <a:endParaRPr lang="zh-CN" altLang="en-US" sz="3200" b="1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3200" b="1" dirty="0" smtClean="0">
                <a:latin typeface="Arial" panose="020B0604020202020204" pitchFamily="34" charset="0"/>
                <a:ea typeface="微软雅黑" panose="020B0503020204020204" charset="-122"/>
              </a:rPr>
              <a:t>有限状态机</a:t>
            </a:r>
            <a:endParaRPr lang="zh-CN" altLang="en-US" sz="3200" b="1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IM</a:t>
            </a:r>
            <a:r>
              <a:rPr lang="zh-CN" altLang="en-US"/>
              <a:t>架构方案二：蘑菇街</a:t>
            </a:r>
            <a:r>
              <a:rPr lang="en-US" altLang="zh-CN"/>
              <a:t>TeamTalk-</a:t>
            </a:r>
            <a:r>
              <a:rPr lang="en-US" altLang="zh-CN">
                <a:solidFill>
                  <a:srgbClr val="FF0000"/>
                </a:solidFill>
              </a:rPr>
              <a:t>10</a:t>
            </a:r>
            <a:r>
              <a:rPr lang="zh-CN" altLang="en-US">
                <a:solidFill>
                  <a:srgbClr val="FF0000"/>
                </a:solidFill>
              </a:rPr>
              <a:t>万级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19100" y="883285"/>
            <a:ext cx="8624570" cy="2508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</a:pPr>
            <a:r>
              <a:rPr lang="zh-CN" altLang="en-US" sz="800" dirty="0" smtClean="0">
                <a:latin typeface="Arial" panose="020B0604020202020204" pitchFamily="34" charset="0"/>
                <a:ea typeface="微软雅黑" panose="020B0503020204020204" charset="-122"/>
              </a:rPr>
              <a:t>https://github.com/meili/TeamTalk     http://blog.csdn.net/analogous_love/article/details/71210346    http://www.52im.net/thread-447-1-1.html</a:t>
            </a:r>
            <a:endParaRPr lang="zh-CN" altLang="en-US" sz="800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515745" y="3966210"/>
            <a:ext cx="1131570" cy="2590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DbProxy</a:t>
            </a:r>
            <a:endParaRPr lang="en-US" altLang="zh-CN" sz="1200"/>
          </a:p>
        </p:txBody>
      </p:sp>
      <p:sp>
        <p:nvSpPr>
          <p:cNvPr id="5" name="矩形 4"/>
          <p:cNvSpPr/>
          <p:nvPr/>
        </p:nvSpPr>
        <p:spPr>
          <a:xfrm>
            <a:off x="635635" y="2089785"/>
            <a:ext cx="1131570" cy="2590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LoginServer</a:t>
            </a:r>
            <a:endParaRPr lang="en-US" altLang="zh-CN" sz="1200"/>
          </a:p>
        </p:txBody>
      </p:sp>
      <p:sp>
        <p:nvSpPr>
          <p:cNvPr id="6" name="矩形 5"/>
          <p:cNvSpPr/>
          <p:nvPr/>
        </p:nvSpPr>
        <p:spPr>
          <a:xfrm>
            <a:off x="1515745" y="2718435"/>
            <a:ext cx="1131570" cy="2590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MsgServer</a:t>
            </a:r>
            <a:endParaRPr lang="en-US" altLang="zh-CN" sz="1200"/>
          </a:p>
        </p:txBody>
      </p:sp>
      <p:sp>
        <p:nvSpPr>
          <p:cNvPr id="7" name="矩形 6"/>
          <p:cNvSpPr/>
          <p:nvPr/>
        </p:nvSpPr>
        <p:spPr>
          <a:xfrm>
            <a:off x="3001645" y="3966210"/>
            <a:ext cx="1131570" cy="2590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RouteServer</a:t>
            </a:r>
            <a:endParaRPr lang="en-US" altLang="zh-CN" sz="1200"/>
          </a:p>
        </p:txBody>
      </p:sp>
      <p:sp>
        <p:nvSpPr>
          <p:cNvPr id="8" name="矩形 7"/>
          <p:cNvSpPr/>
          <p:nvPr/>
        </p:nvSpPr>
        <p:spPr>
          <a:xfrm>
            <a:off x="3697605" y="1982470"/>
            <a:ext cx="1131570" cy="2590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FileServer</a:t>
            </a:r>
            <a:endParaRPr lang="en-US" altLang="zh-CN" sz="1200"/>
          </a:p>
        </p:txBody>
      </p:sp>
      <p:sp>
        <p:nvSpPr>
          <p:cNvPr id="9" name="矩形 8"/>
          <p:cNvSpPr/>
          <p:nvPr/>
        </p:nvSpPr>
        <p:spPr>
          <a:xfrm>
            <a:off x="1515745" y="5100955"/>
            <a:ext cx="1131570" cy="2590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Redis</a:t>
            </a:r>
            <a:endParaRPr lang="en-US" altLang="zh-CN" sz="1200"/>
          </a:p>
        </p:txBody>
      </p:sp>
      <p:sp>
        <p:nvSpPr>
          <p:cNvPr id="10" name="矩形 9"/>
          <p:cNvSpPr/>
          <p:nvPr/>
        </p:nvSpPr>
        <p:spPr>
          <a:xfrm>
            <a:off x="2994660" y="5100955"/>
            <a:ext cx="1131570" cy="2590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MySQL</a:t>
            </a:r>
            <a:endParaRPr lang="en-US" altLang="zh-CN" sz="1200"/>
          </a:p>
        </p:txBody>
      </p:sp>
      <p:sp>
        <p:nvSpPr>
          <p:cNvPr id="11" name="矩形 10"/>
          <p:cNvSpPr/>
          <p:nvPr/>
        </p:nvSpPr>
        <p:spPr>
          <a:xfrm>
            <a:off x="3697605" y="1628775"/>
            <a:ext cx="1131570" cy="2590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MsfsServer</a:t>
            </a:r>
            <a:endParaRPr lang="en-US" altLang="zh-CN" sz="1200"/>
          </a:p>
        </p:txBody>
      </p:sp>
      <p:sp>
        <p:nvSpPr>
          <p:cNvPr id="12" name="矩形 11"/>
          <p:cNvSpPr/>
          <p:nvPr/>
        </p:nvSpPr>
        <p:spPr>
          <a:xfrm>
            <a:off x="1452880" y="1327150"/>
            <a:ext cx="1131570" cy="2590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Client</a:t>
            </a:r>
            <a:endParaRPr lang="en-US" altLang="zh-CN" sz="1200"/>
          </a:p>
        </p:txBody>
      </p:sp>
      <p:cxnSp>
        <p:nvCxnSpPr>
          <p:cNvPr id="13" name="直接箭头连接符 12"/>
          <p:cNvCxnSpPr>
            <a:endCxn id="6" idx="0"/>
          </p:cNvCxnSpPr>
          <p:nvPr/>
        </p:nvCxnSpPr>
        <p:spPr>
          <a:xfrm>
            <a:off x="2126615" y="1628775"/>
            <a:ext cx="26670" cy="10896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2994660" y="2718435"/>
            <a:ext cx="1131570" cy="2590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MsgServer</a:t>
            </a:r>
            <a:endParaRPr lang="en-US" altLang="zh-CN" sz="1200"/>
          </a:p>
        </p:txBody>
      </p:sp>
      <p:cxnSp>
        <p:nvCxnSpPr>
          <p:cNvPr id="15" name="直接箭头连接符 14"/>
          <p:cNvCxnSpPr/>
          <p:nvPr/>
        </p:nvCxnSpPr>
        <p:spPr>
          <a:xfrm>
            <a:off x="2054860" y="1586230"/>
            <a:ext cx="1642745" cy="179070"/>
          </a:xfrm>
          <a:prstGeom prst="straightConnector1">
            <a:avLst/>
          </a:prstGeom>
          <a:ln w="12700" cmpd="sng">
            <a:solidFill>
              <a:schemeClr val="accent5">
                <a:lumMod val="75000"/>
              </a:schemeClr>
            </a:solidFill>
            <a:prstDash val="lgDash"/>
            <a:tailEnd type="arrow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12" idx="2"/>
          </p:cNvCxnSpPr>
          <p:nvPr/>
        </p:nvCxnSpPr>
        <p:spPr>
          <a:xfrm flipH="1">
            <a:off x="1215390" y="1586230"/>
            <a:ext cx="875030" cy="525780"/>
          </a:xfrm>
          <a:prstGeom prst="straightConnector1">
            <a:avLst/>
          </a:prstGeom>
          <a:ln w="12700" cmpd="sng">
            <a:solidFill>
              <a:schemeClr val="accent5">
                <a:lumMod val="75000"/>
              </a:schemeClr>
            </a:solidFill>
            <a:prstDash val="lgDash"/>
            <a:tailEnd type="arrow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14" idx="0"/>
            <a:endCxn id="5" idx="2"/>
          </p:cNvCxnSpPr>
          <p:nvPr/>
        </p:nvCxnSpPr>
        <p:spPr>
          <a:xfrm flipH="1" flipV="1">
            <a:off x="1273175" y="2348865"/>
            <a:ext cx="2359025" cy="3695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6" idx="1"/>
            <a:endCxn id="5" idx="2"/>
          </p:cNvCxnSpPr>
          <p:nvPr/>
        </p:nvCxnSpPr>
        <p:spPr>
          <a:xfrm flipH="1" flipV="1">
            <a:off x="1273175" y="2348865"/>
            <a:ext cx="314325" cy="4991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6" idx="2"/>
            <a:endCxn id="7" idx="0"/>
          </p:cNvCxnSpPr>
          <p:nvPr/>
        </p:nvCxnSpPr>
        <p:spPr>
          <a:xfrm>
            <a:off x="2153285" y="2977515"/>
            <a:ext cx="1485900" cy="9886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4" idx="2"/>
            <a:endCxn id="7" idx="0"/>
          </p:cNvCxnSpPr>
          <p:nvPr/>
        </p:nvCxnSpPr>
        <p:spPr>
          <a:xfrm>
            <a:off x="3632200" y="2977515"/>
            <a:ext cx="6985" cy="9886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6" idx="2"/>
            <a:endCxn id="4" idx="0"/>
          </p:cNvCxnSpPr>
          <p:nvPr/>
        </p:nvCxnSpPr>
        <p:spPr>
          <a:xfrm>
            <a:off x="2153285" y="2977515"/>
            <a:ext cx="0" cy="9886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4" idx="2"/>
          </p:cNvCxnSpPr>
          <p:nvPr/>
        </p:nvCxnSpPr>
        <p:spPr>
          <a:xfrm flipH="1">
            <a:off x="2153285" y="2977515"/>
            <a:ext cx="1407160" cy="9886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4" idx="2"/>
            <a:endCxn id="9" idx="0"/>
          </p:cNvCxnSpPr>
          <p:nvPr/>
        </p:nvCxnSpPr>
        <p:spPr>
          <a:xfrm>
            <a:off x="2153285" y="4225290"/>
            <a:ext cx="0" cy="8756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4" idx="2"/>
            <a:endCxn id="10" idx="0"/>
          </p:cNvCxnSpPr>
          <p:nvPr/>
        </p:nvCxnSpPr>
        <p:spPr>
          <a:xfrm>
            <a:off x="2153285" y="4225290"/>
            <a:ext cx="1478915" cy="8756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4712335" y="3132455"/>
            <a:ext cx="4331970" cy="2607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TeamTalk,企业IM，单机10W同时在线，整体100万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logins</a:t>
            </a: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vr</a:t>
            </a: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为客户端分配一个msgsvr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user接入msgsvr，通知状态给</a:t>
            </a:r>
            <a:r>
              <a:rPr lang="zh-CN" altLang="en-US" sz="1400" dirty="0" smtClean="0">
                <a:ea typeface="微软雅黑" panose="020B0503020204020204" charset="-122"/>
                <a:sym typeface="+mn-ea"/>
              </a:rPr>
              <a:t>logins</a:t>
            </a:r>
            <a:r>
              <a:rPr lang="en-US" altLang="zh-CN" sz="1400" dirty="0" smtClean="0">
                <a:ea typeface="微软雅黑" panose="020B0503020204020204" charset="-122"/>
                <a:sym typeface="+mn-ea"/>
              </a:rPr>
              <a:t>vr</a:t>
            </a: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与routersvr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msgsvr之间通过routersvr交互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msgsvr单线程处理业务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D</a:t>
            </a: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BProxy多线程处理IO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支持TCP长连接与HTTP长轮询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reload动态库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IM</a:t>
            </a:r>
            <a:r>
              <a:rPr lang="zh-CN" altLang="en-US"/>
              <a:t>架构方案三：</a:t>
            </a:r>
            <a:r>
              <a:rPr lang="en-US" altLang="zh-CN"/>
              <a:t>58</a:t>
            </a:r>
            <a:r>
              <a:rPr lang="zh-CN" altLang="en-US"/>
              <a:t>同城</a:t>
            </a:r>
            <a:r>
              <a:rPr lang="en-US" altLang="zh-CN"/>
              <a:t>1</a:t>
            </a:r>
            <a:r>
              <a:rPr lang="en-US" altLang="zh-CN" sz="1600"/>
              <a:t>(</a:t>
            </a:r>
            <a:r>
              <a:rPr lang="zh-CN" altLang="zh-CN" sz="1600"/>
              <a:t>纯</a:t>
            </a:r>
            <a:r>
              <a:rPr lang="en-US" altLang="zh-CN" sz="1600"/>
              <a:t>im) -</a:t>
            </a:r>
            <a:r>
              <a:rPr lang="en-US" altLang="zh-CN" sz="2400">
                <a:solidFill>
                  <a:srgbClr val="FF0000"/>
                </a:solidFill>
              </a:rPr>
              <a:t>100</a:t>
            </a:r>
            <a:r>
              <a:rPr lang="zh-CN" altLang="en-US" sz="2400">
                <a:solidFill>
                  <a:srgbClr val="FF0000"/>
                </a:solidFill>
              </a:rPr>
              <a:t>万级</a:t>
            </a:r>
            <a:endParaRPr lang="zh-CN" altLang="en-US" sz="2400">
              <a:solidFill>
                <a:srgbClr val="FF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419100" y="1605280"/>
            <a:ext cx="5400675" cy="732155"/>
          </a:xfrm>
          <a:prstGeom prst="rect">
            <a:avLst/>
          </a:prstGeom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r"/>
            <a:r>
              <a:rPr lang="zh-CN" altLang="en-US" sz="1800"/>
              <a:t>接入层</a:t>
            </a:r>
            <a:endParaRPr lang="zh-CN" altLang="en-US" sz="1800"/>
          </a:p>
        </p:txBody>
      </p:sp>
      <p:sp>
        <p:nvSpPr>
          <p:cNvPr id="8" name="圆角矩形 7"/>
          <p:cNvSpPr/>
          <p:nvPr/>
        </p:nvSpPr>
        <p:spPr>
          <a:xfrm>
            <a:off x="795020" y="1768475"/>
            <a:ext cx="746125" cy="26797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000"/>
              <a:t>ES</a:t>
            </a:r>
            <a:endParaRPr lang="en-US" altLang="zh-CN" sz="1000"/>
          </a:p>
        </p:txBody>
      </p:sp>
      <p:sp>
        <p:nvSpPr>
          <p:cNvPr id="9" name="圆角矩形 8"/>
          <p:cNvSpPr/>
          <p:nvPr/>
        </p:nvSpPr>
        <p:spPr>
          <a:xfrm>
            <a:off x="2019935" y="1768475"/>
            <a:ext cx="811530" cy="26797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000"/>
              <a:t>ES</a:t>
            </a:r>
            <a:endParaRPr lang="en-US" altLang="zh-CN" sz="1000"/>
          </a:p>
        </p:txBody>
      </p:sp>
      <p:sp>
        <p:nvSpPr>
          <p:cNvPr id="10" name="圆角矩形 9"/>
          <p:cNvSpPr/>
          <p:nvPr/>
        </p:nvSpPr>
        <p:spPr>
          <a:xfrm>
            <a:off x="3242945" y="1768475"/>
            <a:ext cx="803910" cy="26797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000"/>
              <a:t>HttpES</a:t>
            </a:r>
            <a:endParaRPr lang="en-US" altLang="zh-CN" sz="1000"/>
          </a:p>
        </p:txBody>
      </p:sp>
      <p:sp>
        <p:nvSpPr>
          <p:cNvPr id="11" name="矩形 10"/>
          <p:cNvSpPr/>
          <p:nvPr/>
        </p:nvSpPr>
        <p:spPr>
          <a:xfrm>
            <a:off x="419100" y="2614295"/>
            <a:ext cx="5400675" cy="732155"/>
          </a:xfrm>
          <a:prstGeom prst="rect">
            <a:avLst/>
          </a:prstGeom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r"/>
            <a:r>
              <a:rPr lang="zh-CN" altLang="en-US" sz="1800"/>
              <a:t>逻辑层</a:t>
            </a:r>
            <a:endParaRPr lang="zh-CN" altLang="en-US" sz="1800"/>
          </a:p>
        </p:txBody>
      </p:sp>
      <p:sp>
        <p:nvSpPr>
          <p:cNvPr id="12" name="矩形 11"/>
          <p:cNvSpPr/>
          <p:nvPr/>
        </p:nvSpPr>
        <p:spPr>
          <a:xfrm>
            <a:off x="419100" y="3736975"/>
            <a:ext cx="3839845" cy="732155"/>
          </a:xfrm>
          <a:prstGeom prst="rect">
            <a:avLst/>
          </a:prstGeom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r"/>
            <a:r>
              <a:rPr lang="zh-CN" altLang="en-US" sz="1800"/>
              <a:t>路由层</a:t>
            </a:r>
            <a:endParaRPr lang="zh-CN" altLang="en-US" sz="1800"/>
          </a:p>
        </p:txBody>
      </p:sp>
      <p:sp>
        <p:nvSpPr>
          <p:cNvPr id="13" name="矩形 12"/>
          <p:cNvSpPr/>
          <p:nvPr/>
        </p:nvSpPr>
        <p:spPr>
          <a:xfrm>
            <a:off x="419100" y="4900295"/>
            <a:ext cx="5400675" cy="732155"/>
          </a:xfrm>
          <a:prstGeom prst="rect">
            <a:avLst/>
          </a:prstGeom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r"/>
            <a:r>
              <a:rPr lang="zh-CN" altLang="en-US" sz="1800"/>
              <a:t>数据层</a:t>
            </a:r>
            <a:endParaRPr lang="zh-CN" altLang="en-US" sz="1800"/>
          </a:p>
        </p:txBody>
      </p:sp>
      <p:sp>
        <p:nvSpPr>
          <p:cNvPr id="14" name="圆角矩形 13"/>
          <p:cNvSpPr/>
          <p:nvPr/>
        </p:nvSpPr>
        <p:spPr>
          <a:xfrm>
            <a:off x="762635" y="2846070"/>
            <a:ext cx="746125" cy="26797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000"/>
              <a:t>antispam</a:t>
            </a:r>
            <a:endParaRPr lang="en-US" altLang="zh-CN" sz="1000"/>
          </a:p>
        </p:txBody>
      </p:sp>
      <p:sp>
        <p:nvSpPr>
          <p:cNvPr id="15" name="圆角矩形 14"/>
          <p:cNvSpPr/>
          <p:nvPr/>
        </p:nvSpPr>
        <p:spPr>
          <a:xfrm>
            <a:off x="2019935" y="2846705"/>
            <a:ext cx="746125" cy="26797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000"/>
              <a:t>LS</a:t>
            </a:r>
            <a:endParaRPr lang="en-US" altLang="zh-CN" sz="1000"/>
          </a:p>
        </p:txBody>
      </p:sp>
      <p:sp>
        <p:nvSpPr>
          <p:cNvPr id="16" name="圆角矩形 15"/>
          <p:cNvSpPr/>
          <p:nvPr/>
        </p:nvSpPr>
        <p:spPr>
          <a:xfrm>
            <a:off x="3300730" y="2846705"/>
            <a:ext cx="746125" cy="26797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000"/>
              <a:t>LS</a:t>
            </a:r>
            <a:endParaRPr lang="en-US" altLang="zh-CN" sz="1000"/>
          </a:p>
        </p:txBody>
      </p:sp>
      <p:sp>
        <p:nvSpPr>
          <p:cNvPr id="17" name="圆角矩形 16"/>
          <p:cNvSpPr/>
          <p:nvPr/>
        </p:nvSpPr>
        <p:spPr>
          <a:xfrm>
            <a:off x="795020" y="4037965"/>
            <a:ext cx="746125" cy="26797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000"/>
              <a:t>RS</a:t>
            </a:r>
            <a:endParaRPr lang="en-US" altLang="zh-CN" sz="1000"/>
          </a:p>
        </p:txBody>
      </p:sp>
      <p:sp>
        <p:nvSpPr>
          <p:cNvPr id="18" name="圆角矩形 17"/>
          <p:cNvSpPr/>
          <p:nvPr/>
        </p:nvSpPr>
        <p:spPr>
          <a:xfrm>
            <a:off x="2554605" y="4037965"/>
            <a:ext cx="746125" cy="26797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000"/>
              <a:t>RS</a:t>
            </a:r>
            <a:endParaRPr lang="en-US" altLang="zh-CN" sz="1000"/>
          </a:p>
        </p:txBody>
      </p:sp>
      <p:sp>
        <p:nvSpPr>
          <p:cNvPr id="19" name="圆角矩形 18"/>
          <p:cNvSpPr/>
          <p:nvPr/>
        </p:nvSpPr>
        <p:spPr>
          <a:xfrm>
            <a:off x="795020" y="5132070"/>
            <a:ext cx="746125" cy="26797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000"/>
              <a:t>DAS</a:t>
            </a:r>
            <a:endParaRPr lang="en-US" altLang="zh-CN" sz="1000"/>
          </a:p>
        </p:txBody>
      </p:sp>
      <p:sp>
        <p:nvSpPr>
          <p:cNvPr id="20" name="圆角矩形 19"/>
          <p:cNvSpPr/>
          <p:nvPr/>
        </p:nvSpPr>
        <p:spPr>
          <a:xfrm>
            <a:off x="2019935" y="5132070"/>
            <a:ext cx="746125" cy="26797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000"/>
              <a:t>DAS</a:t>
            </a:r>
            <a:endParaRPr lang="en-US" altLang="zh-CN" sz="1000"/>
          </a:p>
        </p:txBody>
      </p:sp>
      <p:sp>
        <p:nvSpPr>
          <p:cNvPr id="21" name="圆角矩形 20"/>
          <p:cNvSpPr/>
          <p:nvPr/>
        </p:nvSpPr>
        <p:spPr>
          <a:xfrm>
            <a:off x="3300730" y="5132705"/>
            <a:ext cx="746125" cy="26797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000"/>
              <a:t>DAS</a:t>
            </a:r>
            <a:endParaRPr lang="en-US" altLang="zh-CN" sz="1000"/>
          </a:p>
        </p:txBody>
      </p:sp>
      <p:sp>
        <p:nvSpPr>
          <p:cNvPr id="22" name="剪去单角的矩形 21"/>
          <p:cNvSpPr/>
          <p:nvPr/>
        </p:nvSpPr>
        <p:spPr>
          <a:xfrm>
            <a:off x="624840" y="6024880"/>
            <a:ext cx="1395095" cy="546100"/>
          </a:xfrm>
          <a:prstGeom prst="snip1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storage</a:t>
            </a:r>
            <a:endParaRPr lang="en-US" altLang="zh-CN"/>
          </a:p>
        </p:txBody>
      </p:sp>
      <p:sp>
        <p:nvSpPr>
          <p:cNvPr id="23" name="剪去单角的矩形 22"/>
          <p:cNvSpPr/>
          <p:nvPr/>
        </p:nvSpPr>
        <p:spPr>
          <a:xfrm>
            <a:off x="2176145" y="6024880"/>
            <a:ext cx="1395095" cy="546100"/>
          </a:xfrm>
          <a:prstGeom prst="snip1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storage</a:t>
            </a:r>
            <a:endParaRPr lang="en-US" altLang="zh-CN"/>
          </a:p>
        </p:txBody>
      </p:sp>
      <p:sp>
        <p:nvSpPr>
          <p:cNvPr id="24" name="剪去单角的矩形 23"/>
          <p:cNvSpPr/>
          <p:nvPr/>
        </p:nvSpPr>
        <p:spPr>
          <a:xfrm>
            <a:off x="3670300" y="6024880"/>
            <a:ext cx="1395095" cy="546100"/>
          </a:xfrm>
          <a:prstGeom prst="snip1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storage</a:t>
            </a:r>
            <a:endParaRPr lang="en-US" altLang="zh-CN"/>
          </a:p>
        </p:txBody>
      </p:sp>
      <p:sp>
        <p:nvSpPr>
          <p:cNvPr id="26" name="圆角矩形 25"/>
          <p:cNvSpPr/>
          <p:nvPr/>
        </p:nvSpPr>
        <p:spPr>
          <a:xfrm>
            <a:off x="1854200" y="1068705"/>
            <a:ext cx="746125" cy="26797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000"/>
              <a:t>pc</a:t>
            </a:r>
            <a:endParaRPr lang="en-US" altLang="zh-CN" sz="1000"/>
          </a:p>
        </p:txBody>
      </p:sp>
      <p:sp>
        <p:nvSpPr>
          <p:cNvPr id="27" name="圆角矩形 26"/>
          <p:cNvSpPr/>
          <p:nvPr/>
        </p:nvSpPr>
        <p:spPr>
          <a:xfrm>
            <a:off x="2825115" y="1069340"/>
            <a:ext cx="746125" cy="26797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000"/>
              <a:t>app</a:t>
            </a:r>
            <a:endParaRPr lang="en-US" altLang="zh-CN" sz="1000"/>
          </a:p>
        </p:txBody>
      </p:sp>
      <p:sp>
        <p:nvSpPr>
          <p:cNvPr id="28" name="圆角矩形 27"/>
          <p:cNvSpPr/>
          <p:nvPr/>
        </p:nvSpPr>
        <p:spPr>
          <a:xfrm>
            <a:off x="3876040" y="1068705"/>
            <a:ext cx="746125" cy="26797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000"/>
              <a:t>webim</a:t>
            </a:r>
            <a:endParaRPr lang="en-US" altLang="zh-CN" sz="1000"/>
          </a:p>
        </p:txBody>
      </p:sp>
      <p:cxnSp>
        <p:nvCxnSpPr>
          <p:cNvPr id="29" name="直接连接符 28"/>
          <p:cNvCxnSpPr/>
          <p:nvPr/>
        </p:nvCxnSpPr>
        <p:spPr>
          <a:xfrm flipV="1">
            <a:off x="220980" y="1484630"/>
            <a:ext cx="7303770" cy="4191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31" name="表格 30"/>
          <p:cNvGraphicFramePr/>
          <p:nvPr/>
        </p:nvGraphicFramePr>
        <p:xfrm>
          <a:off x="5948680" y="1526540"/>
          <a:ext cx="3178175" cy="51022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78175"/>
              </a:tblGrid>
              <a:tr h="131064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000" b="1">
                          <a:solidFill>
                            <a:srgbClr val="0000CC"/>
                          </a:solidFill>
                        </a:rPr>
                        <a:t>ENTRY</a:t>
                      </a:r>
                      <a:endParaRPr lang="zh-CN" altLang="en-US" sz="1000" b="1">
                        <a:solidFill>
                          <a:srgbClr val="0000CC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000">
                          <a:solidFill>
                            <a:srgbClr val="FF0000"/>
                          </a:solidFill>
                        </a:rPr>
                        <a:t>1.</a:t>
                      </a:r>
                      <a:r>
                        <a:rPr lang="zh-CN" altLang="en-US" sz="1000">
                          <a:solidFill>
                            <a:srgbClr val="FF0000"/>
                          </a:solidFill>
                        </a:rPr>
                        <a:t>接入海量长连接请求</a:t>
                      </a:r>
                      <a:endParaRPr lang="zh-CN" altLang="en-US" sz="1000">
                        <a:solidFill>
                          <a:srgbClr val="FF0000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000"/>
                        <a:t>2.</a:t>
                      </a:r>
                      <a:r>
                        <a:rPr lang="zh-CN" altLang="en-US" sz="1000"/>
                        <a:t>处理加解密，解压缩</a:t>
                      </a:r>
                      <a:endParaRPr lang="zh-CN" altLang="en-US" sz="1000"/>
                    </a:p>
                    <a:p>
                      <a:pPr>
                        <a:buNone/>
                      </a:pPr>
                      <a:r>
                        <a:rPr lang="en-US" altLang="zh-CN" sz="1000"/>
                        <a:t>3.</a:t>
                      </a:r>
                      <a:r>
                        <a:rPr lang="zh-CN" altLang="en-US" sz="1000"/>
                        <a:t>抵御非连接层的攻击，</a:t>
                      </a:r>
                      <a:endParaRPr lang="zh-CN" altLang="en-US" sz="1000"/>
                    </a:p>
                    <a:p>
                      <a:pPr>
                        <a:buNone/>
                      </a:pPr>
                      <a:r>
                        <a:rPr lang="en-US" altLang="zh-CN" sz="1000"/>
                        <a:t>4.</a:t>
                      </a:r>
                      <a:r>
                        <a:rPr lang="zh-CN" altLang="en-US" sz="1000"/>
                        <a:t>监控连接频率、发包频率、发包速率等</a:t>
                      </a:r>
                      <a:endParaRPr lang="zh-CN" altLang="en-US" sz="1000"/>
                    </a:p>
                    <a:p>
                      <a:pPr>
                        <a:buNone/>
                      </a:pPr>
                      <a:r>
                        <a:rPr lang="en-US" altLang="zh-CN" sz="1000"/>
                        <a:t>5.</a:t>
                      </a:r>
                      <a:r>
                        <a:rPr lang="zh-CN" altLang="en-US" sz="1000"/>
                        <a:t>基于</a:t>
                      </a:r>
                      <a:r>
                        <a:rPr lang="en-US" altLang="zh-CN" sz="1000"/>
                        <a:t>IP/UID</a:t>
                      </a:r>
                      <a:r>
                        <a:rPr lang="zh-CN" altLang="en-US" sz="1000"/>
                        <a:t>做实时的封禁策略</a:t>
                      </a:r>
                      <a:endParaRPr lang="zh-CN" altLang="en-US" sz="1000"/>
                    </a:p>
                    <a:p>
                      <a:pPr>
                        <a:buNone/>
                      </a:pPr>
                      <a:endParaRPr lang="zh-CN" altLang="en-US" sz="1000"/>
                    </a:p>
                    <a:p>
                      <a:pPr>
                        <a:buNone/>
                      </a:pPr>
                      <a:endParaRPr lang="zh-CN" altLang="en-US" sz="1000"/>
                    </a:p>
                  </a:txBody>
                  <a:tcPr/>
                </a:tc>
              </a:tr>
              <a:tr h="115824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000" b="1">
                          <a:solidFill>
                            <a:srgbClr val="0000CC"/>
                          </a:solidFill>
                        </a:rPr>
                        <a:t>LOGIC</a:t>
                      </a:r>
                      <a:endParaRPr lang="zh-CN" altLang="en-US" sz="1000" b="1">
                        <a:solidFill>
                          <a:srgbClr val="0000CC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000">
                          <a:solidFill>
                            <a:srgbClr val="FF0000"/>
                          </a:solidFill>
                        </a:rPr>
                        <a:t>1.</a:t>
                      </a:r>
                      <a:r>
                        <a:rPr lang="zh-CN" altLang="en-US" sz="1000">
                          <a:solidFill>
                            <a:srgbClr val="FF0000"/>
                          </a:solidFill>
                        </a:rPr>
                        <a:t>提供使用微服务的</a:t>
                      </a:r>
                      <a:r>
                        <a:rPr lang="en-US" altLang="zh-CN" sz="1000">
                          <a:solidFill>
                            <a:srgbClr val="FF0000"/>
                          </a:solidFill>
                        </a:rPr>
                        <a:t>API</a:t>
                      </a:r>
                      <a:endParaRPr lang="en-US" altLang="zh-CN" sz="1000">
                        <a:solidFill>
                          <a:srgbClr val="FF0000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000"/>
                        <a:t>2.</a:t>
                      </a:r>
                      <a:r>
                        <a:rPr lang="zh-CN" altLang="en-US" sz="1000"/>
                        <a:t>用户登录、登出、用户信息查询</a:t>
                      </a:r>
                      <a:endParaRPr lang="zh-CN" altLang="en-US" sz="1000"/>
                    </a:p>
                    <a:p>
                      <a:pPr>
                        <a:buNone/>
                      </a:pPr>
                      <a:r>
                        <a:rPr lang="en-US" altLang="zh-CN" sz="1000"/>
                        <a:t>3.</a:t>
                      </a:r>
                      <a:r>
                        <a:rPr lang="zh-CN" altLang="en-US" sz="1000"/>
                        <a:t>好友关系链的维护</a:t>
                      </a:r>
                      <a:endParaRPr lang="zh-CN" altLang="en-US" sz="1000"/>
                    </a:p>
                    <a:p>
                      <a:pPr>
                        <a:buNone/>
                      </a:pPr>
                      <a:r>
                        <a:rPr lang="en-US" altLang="zh-CN" sz="1000"/>
                        <a:t>4.消息</a:t>
                      </a:r>
                      <a:r>
                        <a:rPr lang="zh-CN" altLang="en-US" sz="1000"/>
                        <a:t>逻辑</a:t>
                      </a:r>
                      <a:r>
                        <a:rPr lang="en-US" altLang="zh-CN" sz="1000"/>
                        <a:t>（收发好友消息、收发陌生人消息、消息确认、通用消息处理、离线消息等）</a:t>
                      </a:r>
                      <a:endParaRPr lang="en-US" altLang="zh-CN" sz="1000"/>
                    </a:p>
                    <a:p>
                      <a:pPr>
                        <a:buNone/>
                      </a:pPr>
                      <a:r>
                        <a:rPr lang="en-US" altLang="zh-CN" sz="1000"/>
                        <a:t>5.</a:t>
                      </a:r>
                      <a:r>
                        <a:rPr lang="zh-CN" altLang="en-US" sz="1000"/>
                        <a:t>音视频、群组、客服等</a:t>
                      </a:r>
                      <a:endParaRPr lang="zh-CN" altLang="en-US" sz="1000"/>
                    </a:p>
                  </a:txBody>
                  <a:tcPr/>
                </a:tc>
              </a:tr>
              <a:tr h="100584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000" b="1">
                          <a:solidFill>
                            <a:srgbClr val="0000CC"/>
                          </a:solidFill>
                        </a:rPr>
                        <a:t>ROUTER</a:t>
                      </a:r>
                      <a:endParaRPr lang="zh-CN" altLang="en-US" sz="1000" b="1">
                        <a:solidFill>
                          <a:srgbClr val="0000CC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000" b="0">
                          <a:solidFill>
                            <a:srgbClr val="FF0000"/>
                          </a:solidFill>
                        </a:rPr>
                        <a:t>1.</a:t>
                      </a:r>
                      <a:r>
                        <a:rPr lang="zh-CN" altLang="en-US" sz="1000" b="0">
                          <a:solidFill>
                            <a:srgbClr val="FF0000"/>
                          </a:solidFill>
                        </a:rPr>
                        <a:t>支持</a:t>
                      </a:r>
                      <a:r>
                        <a:rPr lang="en-US" altLang="zh-CN" sz="1000" b="0">
                          <a:solidFill>
                            <a:srgbClr val="FF0000"/>
                          </a:solidFill>
                        </a:rPr>
                        <a:t>Logic</a:t>
                      </a:r>
                      <a:r>
                        <a:rPr lang="zh-CN" altLang="en-US" sz="1000" b="0">
                          <a:solidFill>
                            <a:srgbClr val="FF0000"/>
                          </a:solidFill>
                        </a:rPr>
                        <a:t>做分布式</a:t>
                      </a:r>
                      <a:endParaRPr lang="zh-CN" altLang="en-US" sz="1000" b="0">
                        <a:solidFill>
                          <a:srgbClr val="FF0000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000" b="0"/>
                        <a:t>2.</a:t>
                      </a:r>
                      <a:r>
                        <a:rPr lang="zh-CN" altLang="en-US" sz="1000" b="0"/>
                        <a:t>用户一次登录session相关的数据（比如：用户在线状态[在线、离</a:t>
                      </a:r>
                      <a:r>
                        <a:rPr lang="en-US" altLang="zh-CN" sz="1000" b="0"/>
                        <a:t>1</a:t>
                      </a:r>
                      <a:r>
                        <a:rPr lang="zh-CN" altLang="en-US" sz="1000" b="0"/>
                        <a:t>开、隐身]，登录IP等）</a:t>
                      </a:r>
                      <a:endParaRPr lang="zh-CN" altLang="en-US" sz="1000" b="0"/>
                    </a:p>
                    <a:p>
                      <a:pPr>
                        <a:buNone/>
                      </a:pPr>
                      <a:endParaRPr lang="zh-CN" altLang="en-US" sz="1000" b="0"/>
                    </a:p>
                    <a:p>
                      <a:pPr>
                        <a:buNone/>
                      </a:pPr>
                      <a:r>
                        <a:rPr lang="en-US" altLang="zh-CN" sz="1000" b="0"/>
                        <a:t>3.支持向指定UIDS通信的功能</a:t>
                      </a:r>
                      <a:endParaRPr lang="en-US" altLang="zh-CN" sz="1000" b="0"/>
                    </a:p>
                  </a:txBody>
                  <a:tcPr/>
                </a:tc>
              </a:tr>
              <a:tr h="77406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000" b="1">
                          <a:solidFill>
                            <a:srgbClr val="0000CC"/>
                          </a:solidFill>
                          <a:sym typeface="+mn-ea"/>
                        </a:rPr>
                        <a:t>DATA ACCESS</a:t>
                      </a:r>
                      <a:endParaRPr lang="zh-CN" altLang="en-US" sz="1000" b="1">
                        <a:solidFill>
                          <a:srgbClr val="0000CC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000">
                          <a:solidFill>
                            <a:srgbClr val="FF0000"/>
                          </a:solidFill>
                          <a:sym typeface="+mn-ea"/>
                        </a:rPr>
                        <a:t>1.</a:t>
                      </a:r>
                      <a:r>
                        <a:rPr lang="zh-CN" altLang="en-US" sz="1000">
                          <a:solidFill>
                            <a:srgbClr val="FF0000"/>
                          </a:solidFill>
                          <a:sym typeface="+mn-ea"/>
                        </a:rPr>
                        <a:t>提供使用数据的</a:t>
                      </a:r>
                      <a:r>
                        <a:rPr lang="en-US" altLang="zh-CN" sz="1000">
                          <a:solidFill>
                            <a:srgbClr val="FF0000"/>
                          </a:solidFill>
                          <a:sym typeface="+mn-ea"/>
                        </a:rPr>
                        <a:t>API</a:t>
                      </a:r>
                      <a:endParaRPr lang="en-US" altLang="zh-CN" sz="1000">
                        <a:solidFill>
                          <a:srgbClr val="FF0000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000">
                          <a:sym typeface="+mn-ea"/>
                        </a:rPr>
                        <a:t>2.</a:t>
                      </a:r>
                      <a:r>
                        <a:rPr lang="zh-CN" altLang="en-US" sz="1000">
                          <a:sym typeface="+mn-ea"/>
                        </a:rPr>
                        <a:t>屏蔽了底层的存储引擎；对上层提供友好、统一的访问接口，封装原子逻辑 </a:t>
                      </a:r>
                      <a:endParaRPr lang="zh-CN" altLang="en-US" sz="1000">
                        <a:sym typeface="+mn-ea"/>
                      </a:endParaRPr>
                    </a:p>
                  </a:txBody>
                  <a:tcPr/>
                </a:tc>
              </a:tr>
              <a:tr h="85344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000" b="1">
                          <a:solidFill>
                            <a:srgbClr val="0000CC"/>
                          </a:solidFill>
                        </a:rPr>
                        <a:t>DATA STORAGE</a:t>
                      </a:r>
                      <a:endParaRPr lang="zh-CN" altLang="en-US" sz="1000" b="1">
                        <a:solidFill>
                          <a:srgbClr val="0000CC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000" b="0">
                          <a:solidFill>
                            <a:srgbClr val="FF0000"/>
                          </a:solidFill>
                        </a:rPr>
                        <a:t>1.</a:t>
                      </a:r>
                      <a:r>
                        <a:rPr lang="zh-CN" altLang="en-US" sz="1000" b="0">
                          <a:solidFill>
                            <a:srgbClr val="FF0000"/>
                          </a:solidFill>
                        </a:rPr>
                        <a:t>数据缓存与落地</a:t>
                      </a:r>
                      <a:endParaRPr lang="zh-CN" altLang="en-US" sz="1000" b="0">
                        <a:solidFill>
                          <a:srgbClr val="FF0000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000"/>
                        <a:t>2.</a:t>
                      </a:r>
                      <a:r>
                        <a:rPr lang="zh-CN" altLang="en-US" sz="1000"/>
                        <a:t>RDBMS（MySQL）、NoSQL（MongoDB）等持久化存储，并通过分布式缓存（Memcached、Redis等）加速查询。</a:t>
                      </a:r>
                      <a:endParaRPr lang="zh-CN" altLang="en-US" sz="10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2" name="文本框 31"/>
          <p:cNvSpPr txBox="1"/>
          <p:nvPr/>
        </p:nvSpPr>
        <p:spPr>
          <a:xfrm>
            <a:off x="5948680" y="957580"/>
            <a:ext cx="3209925" cy="4914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1000" b="1" dirty="0" smtClean="0">
                <a:latin typeface="Arial" panose="020B0604020202020204" pitchFamily="34" charset="0"/>
                <a:ea typeface="微软雅黑" panose="020B0503020204020204" charset="-122"/>
              </a:rPr>
              <a:t>分层；每层无状态；冗余无单点；动态</a:t>
            </a:r>
            <a:r>
              <a:rPr lang="en-US" altLang="zh-CN" sz="1000" b="1" dirty="0" smtClean="0">
                <a:latin typeface="Arial" panose="020B0604020202020204" pitchFamily="34" charset="0"/>
                <a:ea typeface="微软雅黑" panose="020B0503020204020204" charset="-122"/>
              </a:rPr>
              <a:t>LB</a:t>
            </a:r>
            <a:r>
              <a:rPr lang="zh-CN" altLang="en-US" sz="1000" b="1" dirty="0" smtClean="0">
                <a:latin typeface="Arial" panose="020B0604020202020204" pitchFamily="34" charset="0"/>
                <a:ea typeface="微软雅黑" panose="020B0503020204020204" charset="-122"/>
              </a:rPr>
              <a:t>；</a:t>
            </a:r>
            <a:endParaRPr lang="zh-CN" altLang="en-US" sz="1000" b="1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000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charset="-122"/>
              </a:rPr>
              <a:t>单机线上支持</a:t>
            </a:r>
            <a:r>
              <a:rPr lang="en-US" altLang="zh-CN" sz="1000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charset="-122"/>
              </a:rPr>
              <a:t>50W+</a:t>
            </a:r>
            <a:r>
              <a:rPr lang="zh-CN" altLang="en-US" sz="1000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charset="-122"/>
              </a:rPr>
              <a:t>同时在线、</a:t>
            </a:r>
            <a:r>
              <a:rPr lang="en-US" altLang="zh-CN" sz="1000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charset="-122"/>
              </a:rPr>
              <a:t>3W+QPS</a:t>
            </a:r>
            <a:r>
              <a:rPr lang="zh-CN" altLang="en-US" sz="1000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charset="-122"/>
              </a:rPr>
              <a:t>；整体千万级</a:t>
            </a:r>
            <a:endParaRPr lang="zh-CN" altLang="en-US" sz="1000" dirty="0" smtClean="0">
              <a:solidFill>
                <a:srgbClr val="FF0000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3" name="下箭头 32"/>
          <p:cNvSpPr/>
          <p:nvPr/>
        </p:nvSpPr>
        <p:spPr>
          <a:xfrm>
            <a:off x="2627630" y="2348865"/>
            <a:ext cx="720090" cy="287655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" name="下箭头 33"/>
          <p:cNvSpPr/>
          <p:nvPr/>
        </p:nvSpPr>
        <p:spPr>
          <a:xfrm>
            <a:off x="2600325" y="3415665"/>
            <a:ext cx="720090" cy="321310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下箭头 34"/>
          <p:cNvSpPr/>
          <p:nvPr/>
        </p:nvSpPr>
        <p:spPr>
          <a:xfrm>
            <a:off x="4739640" y="3346450"/>
            <a:ext cx="720090" cy="1554480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" name="下箭头 35"/>
          <p:cNvSpPr/>
          <p:nvPr/>
        </p:nvSpPr>
        <p:spPr>
          <a:xfrm>
            <a:off x="2580640" y="4524375"/>
            <a:ext cx="720090" cy="321310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IM</a:t>
            </a:r>
            <a:r>
              <a:rPr lang="zh-CN" altLang="en-US"/>
              <a:t>架构方案三：</a:t>
            </a:r>
            <a:r>
              <a:rPr lang="en-US" altLang="zh-CN"/>
              <a:t>58</a:t>
            </a:r>
            <a:r>
              <a:rPr lang="zh-CN" altLang="en-US"/>
              <a:t>同城</a:t>
            </a:r>
            <a:r>
              <a:rPr lang="en-US" altLang="zh-CN"/>
              <a:t>2</a:t>
            </a:r>
            <a:r>
              <a:rPr lang="en-US" altLang="zh-CN" sz="1600"/>
              <a:t>(im+</a:t>
            </a:r>
            <a:r>
              <a:rPr lang="zh-CN" altLang="en-US" sz="1600"/>
              <a:t>第三方业务</a:t>
            </a:r>
            <a:r>
              <a:rPr lang="en-US" altLang="zh-CN" sz="1600"/>
              <a:t>)</a:t>
            </a:r>
            <a:endParaRPr lang="en-US" altLang="zh-CN" sz="1600"/>
          </a:p>
        </p:txBody>
      </p:sp>
      <p:sp>
        <p:nvSpPr>
          <p:cNvPr id="5" name="矩形 4"/>
          <p:cNvSpPr/>
          <p:nvPr/>
        </p:nvSpPr>
        <p:spPr>
          <a:xfrm>
            <a:off x="419100" y="1605280"/>
            <a:ext cx="5400675" cy="732155"/>
          </a:xfrm>
          <a:prstGeom prst="rect">
            <a:avLst/>
          </a:prstGeom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r"/>
            <a:r>
              <a:rPr lang="zh-CN" altLang="en-US" sz="1800"/>
              <a:t>接入层</a:t>
            </a:r>
            <a:endParaRPr lang="zh-CN" altLang="en-US" sz="1800"/>
          </a:p>
        </p:txBody>
      </p:sp>
      <p:sp>
        <p:nvSpPr>
          <p:cNvPr id="8" name="圆角矩形 7"/>
          <p:cNvSpPr/>
          <p:nvPr/>
        </p:nvSpPr>
        <p:spPr>
          <a:xfrm>
            <a:off x="795020" y="1768475"/>
            <a:ext cx="746125" cy="26797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000"/>
              <a:t>ES</a:t>
            </a:r>
            <a:endParaRPr lang="en-US" altLang="zh-CN" sz="1000"/>
          </a:p>
        </p:txBody>
      </p:sp>
      <p:sp>
        <p:nvSpPr>
          <p:cNvPr id="9" name="圆角矩形 8"/>
          <p:cNvSpPr/>
          <p:nvPr/>
        </p:nvSpPr>
        <p:spPr>
          <a:xfrm>
            <a:off x="2019935" y="1768475"/>
            <a:ext cx="811530" cy="26797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000"/>
              <a:t>ES</a:t>
            </a:r>
            <a:endParaRPr lang="en-US" altLang="zh-CN" sz="1000"/>
          </a:p>
        </p:txBody>
      </p:sp>
      <p:sp>
        <p:nvSpPr>
          <p:cNvPr id="10" name="圆角矩形 9"/>
          <p:cNvSpPr/>
          <p:nvPr/>
        </p:nvSpPr>
        <p:spPr>
          <a:xfrm>
            <a:off x="3242945" y="1768475"/>
            <a:ext cx="803910" cy="26797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000"/>
              <a:t>HttpES</a:t>
            </a:r>
            <a:endParaRPr lang="en-US" altLang="zh-CN" sz="1000"/>
          </a:p>
        </p:txBody>
      </p:sp>
      <p:sp>
        <p:nvSpPr>
          <p:cNvPr id="11" name="矩形 10"/>
          <p:cNvSpPr/>
          <p:nvPr/>
        </p:nvSpPr>
        <p:spPr>
          <a:xfrm>
            <a:off x="419100" y="2614295"/>
            <a:ext cx="5400675" cy="732155"/>
          </a:xfrm>
          <a:prstGeom prst="rect">
            <a:avLst/>
          </a:prstGeom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r"/>
            <a:r>
              <a:rPr lang="zh-CN" altLang="en-US" sz="1800"/>
              <a:t>逻辑层</a:t>
            </a:r>
            <a:endParaRPr lang="zh-CN" altLang="en-US" sz="1800"/>
          </a:p>
        </p:txBody>
      </p:sp>
      <p:sp>
        <p:nvSpPr>
          <p:cNvPr id="12" name="矩形 11"/>
          <p:cNvSpPr/>
          <p:nvPr/>
        </p:nvSpPr>
        <p:spPr>
          <a:xfrm>
            <a:off x="419100" y="3736975"/>
            <a:ext cx="3839845" cy="732155"/>
          </a:xfrm>
          <a:prstGeom prst="rect">
            <a:avLst/>
          </a:prstGeom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r"/>
            <a:r>
              <a:rPr lang="zh-CN" altLang="en-US" sz="1800"/>
              <a:t>路由层</a:t>
            </a:r>
            <a:endParaRPr lang="zh-CN" altLang="en-US" sz="1800"/>
          </a:p>
        </p:txBody>
      </p:sp>
      <p:sp>
        <p:nvSpPr>
          <p:cNvPr id="13" name="矩形 12"/>
          <p:cNvSpPr/>
          <p:nvPr/>
        </p:nvSpPr>
        <p:spPr>
          <a:xfrm>
            <a:off x="419100" y="4900295"/>
            <a:ext cx="5400675" cy="732155"/>
          </a:xfrm>
          <a:prstGeom prst="rect">
            <a:avLst/>
          </a:prstGeom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r"/>
            <a:r>
              <a:rPr lang="zh-CN" altLang="en-US" sz="1800"/>
              <a:t>数据层</a:t>
            </a:r>
            <a:endParaRPr lang="zh-CN" altLang="en-US" sz="1800"/>
          </a:p>
        </p:txBody>
      </p:sp>
      <p:sp>
        <p:nvSpPr>
          <p:cNvPr id="14" name="圆角矩形 13"/>
          <p:cNvSpPr/>
          <p:nvPr/>
        </p:nvSpPr>
        <p:spPr>
          <a:xfrm>
            <a:off x="762635" y="2846070"/>
            <a:ext cx="746125" cy="26797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000"/>
              <a:t>antispam</a:t>
            </a:r>
            <a:endParaRPr lang="en-US" altLang="zh-CN" sz="1000"/>
          </a:p>
        </p:txBody>
      </p:sp>
      <p:sp>
        <p:nvSpPr>
          <p:cNvPr id="15" name="圆角矩形 14"/>
          <p:cNvSpPr/>
          <p:nvPr/>
        </p:nvSpPr>
        <p:spPr>
          <a:xfrm>
            <a:off x="2019935" y="2846705"/>
            <a:ext cx="746125" cy="26797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000"/>
              <a:t>LS</a:t>
            </a:r>
            <a:endParaRPr lang="en-US" altLang="zh-CN" sz="1000"/>
          </a:p>
        </p:txBody>
      </p:sp>
      <p:sp>
        <p:nvSpPr>
          <p:cNvPr id="16" name="圆角矩形 15"/>
          <p:cNvSpPr/>
          <p:nvPr/>
        </p:nvSpPr>
        <p:spPr>
          <a:xfrm>
            <a:off x="3300730" y="2846705"/>
            <a:ext cx="746125" cy="26797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000"/>
              <a:t>LS</a:t>
            </a:r>
            <a:endParaRPr lang="en-US" altLang="zh-CN" sz="1000"/>
          </a:p>
        </p:txBody>
      </p:sp>
      <p:sp>
        <p:nvSpPr>
          <p:cNvPr id="17" name="圆角矩形 16"/>
          <p:cNvSpPr/>
          <p:nvPr/>
        </p:nvSpPr>
        <p:spPr>
          <a:xfrm>
            <a:off x="795020" y="4037965"/>
            <a:ext cx="746125" cy="26797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000"/>
              <a:t>RS</a:t>
            </a:r>
            <a:endParaRPr lang="en-US" altLang="zh-CN" sz="1000"/>
          </a:p>
        </p:txBody>
      </p:sp>
      <p:sp>
        <p:nvSpPr>
          <p:cNvPr id="18" name="圆角矩形 17"/>
          <p:cNvSpPr/>
          <p:nvPr/>
        </p:nvSpPr>
        <p:spPr>
          <a:xfrm>
            <a:off x="2554605" y="4037965"/>
            <a:ext cx="746125" cy="26797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000"/>
              <a:t>RS</a:t>
            </a:r>
            <a:endParaRPr lang="en-US" altLang="zh-CN" sz="1000"/>
          </a:p>
        </p:txBody>
      </p:sp>
      <p:sp>
        <p:nvSpPr>
          <p:cNvPr id="19" name="圆角矩形 18"/>
          <p:cNvSpPr/>
          <p:nvPr/>
        </p:nvSpPr>
        <p:spPr>
          <a:xfrm>
            <a:off x="795020" y="5132070"/>
            <a:ext cx="746125" cy="26797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000"/>
              <a:t>DAS</a:t>
            </a:r>
            <a:endParaRPr lang="en-US" altLang="zh-CN" sz="1000"/>
          </a:p>
        </p:txBody>
      </p:sp>
      <p:sp>
        <p:nvSpPr>
          <p:cNvPr id="20" name="圆角矩形 19"/>
          <p:cNvSpPr/>
          <p:nvPr/>
        </p:nvSpPr>
        <p:spPr>
          <a:xfrm>
            <a:off x="2019935" y="5132070"/>
            <a:ext cx="746125" cy="26797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000"/>
              <a:t>DAS</a:t>
            </a:r>
            <a:endParaRPr lang="en-US" altLang="zh-CN" sz="1000"/>
          </a:p>
        </p:txBody>
      </p:sp>
      <p:sp>
        <p:nvSpPr>
          <p:cNvPr id="21" name="圆角矩形 20"/>
          <p:cNvSpPr/>
          <p:nvPr/>
        </p:nvSpPr>
        <p:spPr>
          <a:xfrm>
            <a:off x="3300730" y="5132705"/>
            <a:ext cx="746125" cy="26797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000"/>
              <a:t>DAS</a:t>
            </a:r>
            <a:endParaRPr lang="en-US" altLang="zh-CN" sz="1000"/>
          </a:p>
        </p:txBody>
      </p:sp>
      <p:sp>
        <p:nvSpPr>
          <p:cNvPr id="22" name="剪去单角的矩形 21"/>
          <p:cNvSpPr/>
          <p:nvPr/>
        </p:nvSpPr>
        <p:spPr>
          <a:xfrm>
            <a:off x="624840" y="6024880"/>
            <a:ext cx="1395095" cy="546100"/>
          </a:xfrm>
          <a:prstGeom prst="snip1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storage</a:t>
            </a:r>
            <a:endParaRPr lang="en-US" altLang="zh-CN"/>
          </a:p>
        </p:txBody>
      </p:sp>
      <p:sp>
        <p:nvSpPr>
          <p:cNvPr id="23" name="剪去单角的矩形 22"/>
          <p:cNvSpPr/>
          <p:nvPr/>
        </p:nvSpPr>
        <p:spPr>
          <a:xfrm>
            <a:off x="2176145" y="6024880"/>
            <a:ext cx="1395095" cy="546100"/>
          </a:xfrm>
          <a:prstGeom prst="snip1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storage</a:t>
            </a:r>
            <a:endParaRPr lang="en-US" altLang="zh-CN"/>
          </a:p>
        </p:txBody>
      </p:sp>
      <p:sp>
        <p:nvSpPr>
          <p:cNvPr id="24" name="剪去单角的矩形 23"/>
          <p:cNvSpPr/>
          <p:nvPr/>
        </p:nvSpPr>
        <p:spPr>
          <a:xfrm>
            <a:off x="3670300" y="6024880"/>
            <a:ext cx="1395095" cy="546100"/>
          </a:xfrm>
          <a:prstGeom prst="snip1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storage</a:t>
            </a:r>
            <a:endParaRPr lang="en-US" altLang="zh-CN"/>
          </a:p>
        </p:txBody>
      </p:sp>
      <p:sp>
        <p:nvSpPr>
          <p:cNvPr id="26" name="圆角矩形 25"/>
          <p:cNvSpPr/>
          <p:nvPr/>
        </p:nvSpPr>
        <p:spPr>
          <a:xfrm>
            <a:off x="1854200" y="1068705"/>
            <a:ext cx="746125" cy="26797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000"/>
              <a:t>pc</a:t>
            </a:r>
            <a:endParaRPr lang="en-US" altLang="zh-CN" sz="1000"/>
          </a:p>
        </p:txBody>
      </p:sp>
      <p:sp>
        <p:nvSpPr>
          <p:cNvPr id="27" name="圆角矩形 26"/>
          <p:cNvSpPr/>
          <p:nvPr/>
        </p:nvSpPr>
        <p:spPr>
          <a:xfrm>
            <a:off x="2825115" y="1069340"/>
            <a:ext cx="746125" cy="26797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000"/>
              <a:t>app</a:t>
            </a:r>
            <a:endParaRPr lang="en-US" altLang="zh-CN" sz="1000"/>
          </a:p>
        </p:txBody>
      </p:sp>
      <p:sp>
        <p:nvSpPr>
          <p:cNvPr id="28" name="圆角矩形 27"/>
          <p:cNvSpPr/>
          <p:nvPr/>
        </p:nvSpPr>
        <p:spPr>
          <a:xfrm>
            <a:off x="3876040" y="1068705"/>
            <a:ext cx="746125" cy="26797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000"/>
              <a:t>webim</a:t>
            </a:r>
            <a:endParaRPr lang="en-US" altLang="zh-CN" sz="1000"/>
          </a:p>
        </p:txBody>
      </p:sp>
      <p:cxnSp>
        <p:nvCxnSpPr>
          <p:cNvPr id="29" name="直接连接符 28"/>
          <p:cNvCxnSpPr/>
          <p:nvPr/>
        </p:nvCxnSpPr>
        <p:spPr>
          <a:xfrm flipV="1">
            <a:off x="220980" y="1484630"/>
            <a:ext cx="7303770" cy="4191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5208270" y="845185"/>
            <a:ext cx="3484880" cy="2914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1000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charset="-122"/>
              </a:rPr>
              <a:t>第一种方法：客户端直接调用第三方业务。但是升级困难。</a:t>
            </a:r>
            <a:endParaRPr lang="zh-CN" altLang="en-US" sz="1000" dirty="0" smtClean="0">
              <a:solidFill>
                <a:srgbClr val="FF0000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3" name="下箭头 32"/>
          <p:cNvSpPr/>
          <p:nvPr/>
        </p:nvSpPr>
        <p:spPr>
          <a:xfrm>
            <a:off x="2627630" y="2348865"/>
            <a:ext cx="720090" cy="287655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" name="下箭头 33"/>
          <p:cNvSpPr/>
          <p:nvPr/>
        </p:nvSpPr>
        <p:spPr>
          <a:xfrm>
            <a:off x="2600325" y="3415665"/>
            <a:ext cx="720090" cy="321310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下箭头 34"/>
          <p:cNvSpPr/>
          <p:nvPr/>
        </p:nvSpPr>
        <p:spPr>
          <a:xfrm>
            <a:off x="4739640" y="3346450"/>
            <a:ext cx="720090" cy="1554480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" name="下箭头 35"/>
          <p:cNvSpPr/>
          <p:nvPr/>
        </p:nvSpPr>
        <p:spPr>
          <a:xfrm>
            <a:off x="2580640" y="4524375"/>
            <a:ext cx="720090" cy="321310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6702425" y="2147570"/>
            <a:ext cx="1973580" cy="44234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r>
              <a:rPr lang="zh-CN" altLang="en-US"/>
              <a:t>第三方服务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endParaRPr lang="zh-CN" altLang="en-US"/>
          </a:p>
          <a:p>
            <a:pPr algn="l"/>
            <a:endParaRPr lang="zh-CN" altLang="en-US"/>
          </a:p>
          <a:p>
            <a:pPr algn="l"/>
            <a:endParaRPr lang="zh-CN" altLang="en-US"/>
          </a:p>
          <a:p>
            <a:pPr algn="l"/>
            <a:endParaRPr lang="zh-CN" altLang="en-US"/>
          </a:p>
          <a:p>
            <a:pPr algn="l"/>
            <a:endParaRPr lang="zh-CN" altLang="en-US"/>
          </a:p>
          <a:p>
            <a:pPr algn="l"/>
            <a:endParaRPr lang="zh-CN" altLang="en-US" sz="1200"/>
          </a:p>
          <a:p>
            <a:pPr algn="l"/>
            <a:endParaRPr lang="zh-CN" altLang="en-US" sz="1200"/>
          </a:p>
          <a:p>
            <a:pPr algn="l"/>
            <a:endParaRPr lang="zh-CN" altLang="en-US" sz="1200"/>
          </a:p>
          <a:p>
            <a:pPr algn="l"/>
            <a:endParaRPr lang="zh-CN" altLang="en-US" sz="1200"/>
          </a:p>
          <a:p>
            <a:pPr algn="l"/>
            <a:endParaRPr lang="zh-CN" altLang="en-US"/>
          </a:p>
          <a:p>
            <a:pPr algn="l"/>
            <a:endParaRPr lang="zh-CN" altLang="en-US"/>
          </a:p>
          <a:p>
            <a:pPr algn="l"/>
            <a:endParaRPr lang="zh-CN" altLang="en-US"/>
          </a:p>
          <a:p>
            <a:pPr algn="l"/>
            <a:endParaRPr lang="zh-CN" altLang="en-US"/>
          </a:p>
          <a:p>
            <a:pPr algn="l"/>
            <a:endParaRPr lang="zh-CN" altLang="en-US"/>
          </a:p>
        </p:txBody>
      </p:sp>
      <p:sp>
        <p:nvSpPr>
          <p:cNvPr id="4" name="燕尾形箭头 3"/>
          <p:cNvSpPr/>
          <p:nvPr/>
        </p:nvSpPr>
        <p:spPr>
          <a:xfrm>
            <a:off x="5763260" y="2740025"/>
            <a:ext cx="1023620" cy="479425"/>
          </a:xfrm>
          <a:prstGeom prst="notchedRightArrow">
            <a:avLst>
              <a:gd name="adj1" fmla="val 50000"/>
              <a:gd name="adj2" fmla="val 4281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/>
              <a:t>第2种方法</a:t>
            </a:r>
            <a:endParaRPr lang="zh-CN" altLang="en-US" sz="1000"/>
          </a:p>
        </p:txBody>
      </p:sp>
      <p:sp>
        <p:nvSpPr>
          <p:cNvPr id="6" name="圆角矩形 5"/>
          <p:cNvSpPr/>
          <p:nvPr/>
        </p:nvSpPr>
        <p:spPr>
          <a:xfrm>
            <a:off x="6851650" y="3078480"/>
            <a:ext cx="916940" cy="26797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000"/>
              <a:t>地理服务</a:t>
            </a:r>
            <a:endParaRPr lang="zh-CN" altLang="en-US" sz="1000"/>
          </a:p>
        </p:txBody>
      </p:sp>
      <p:sp>
        <p:nvSpPr>
          <p:cNvPr id="7" name="圆角矩形 6"/>
          <p:cNvSpPr/>
          <p:nvPr/>
        </p:nvSpPr>
        <p:spPr>
          <a:xfrm>
            <a:off x="6851650" y="2636520"/>
            <a:ext cx="916940" cy="28321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000"/>
              <a:t>天气服务</a:t>
            </a:r>
            <a:endParaRPr lang="zh-CN" altLang="en-US" sz="1000"/>
          </a:p>
        </p:txBody>
      </p:sp>
      <p:sp>
        <p:nvSpPr>
          <p:cNvPr id="25" name="圆角矩形 24"/>
          <p:cNvSpPr/>
          <p:nvPr/>
        </p:nvSpPr>
        <p:spPr>
          <a:xfrm>
            <a:off x="6851650" y="3606800"/>
            <a:ext cx="916940" cy="26797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000"/>
              <a:t>账户服务</a:t>
            </a:r>
            <a:endParaRPr lang="zh-CN" altLang="en-US" sz="1000"/>
          </a:p>
        </p:txBody>
      </p:sp>
      <p:sp>
        <p:nvSpPr>
          <p:cNvPr id="30" name="文本框 29"/>
          <p:cNvSpPr txBox="1"/>
          <p:nvPr/>
        </p:nvSpPr>
        <p:spPr>
          <a:xfrm>
            <a:off x="5587365" y="3078480"/>
            <a:ext cx="126428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200">
                <a:solidFill>
                  <a:srgbClr val="FF0000"/>
                </a:solidFill>
                <a:sym typeface="+mn-ea"/>
              </a:rPr>
              <a:t>问题</a:t>
            </a:r>
            <a:r>
              <a:rPr lang="en-US" altLang="zh-CN" sz="1200">
                <a:solidFill>
                  <a:srgbClr val="FF0000"/>
                </a:solidFill>
                <a:sym typeface="+mn-ea"/>
              </a:rPr>
              <a:t>:</a:t>
            </a:r>
            <a:endParaRPr lang="en-US" altLang="zh-CN" sz="1200">
              <a:solidFill>
                <a:srgbClr val="FF0000"/>
              </a:solidFill>
            </a:endParaRPr>
          </a:p>
          <a:p>
            <a:pPr algn="l"/>
            <a:r>
              <a:rPr lang="en-US" altLang="zh-CN" sz="1200">
                <a:sym typeface="+mn-ea"/>
              </a:rPr>
              <a:t>1.交互路径</a:t>
            </a:r>
            <a:r>
              <a:rPr lang="zh-CN" altLang="en-US" sz="1200">
                <a:sym typeface="+mn-ea"/>
              </a:rPr>
              <a:t>长</a:t>
            </a:r>
            <a:r>
              <a:rPr lang="en-US" altLang="zh-CN" sz="1200">
                <a:sym typeface="+mn-ea"/>
              </a:rPr>
              <a:t> ,</a:t>
            </a:r>
            <a:r>
              <a:rPr lang="zh-CN" altLang="en-US" sz="1200">
                <a:sym typeface="+mn-ea"/>
              </a:rPr>
              <a:t>延迟；</a:t>
            </a:r>
            <a:endParaRPr lang="zh-CN" altLang="en-US" sz="1200"/>
          </a:p>
          <a:p>
            <a:pPr algn="l"/>
            <a:r>
              <a:rPr lang="en-US" altLang="zh-CN" sz="1200">
                <a:sym typeface="+mn-ea"/>
              </a:rPr>
              <a:t>2.</a:t>
            </a:r>
            <a:r>
              <a:rPr lang="zh-CN" altLang="en-US" sz="1200">
                <a:sym typeface="+mn-ea"/>
              </a:rPr>
              <a:t>追踪问题难；</a:t>
            </a:r>
            <a:endParaRPr lang="zh-CN" altLang="en-US" sz="1200"/>
          </a:p>
          <a:p>
            <a:pPr algn="l"/>
            <a:r>
              <a:rPr lang="en-US" altLang="zh-CN" sz="1200">
                <a:sym typeface="+mn-ea"/>
              </a:rPr>
              <a:t>3.</a:t>
            </a:r>
            <a:r>
              <a:rPr lang="zh-CN" altLang="en-US" sz="1200">
                <a:sym typeface="+mn-ea"/>
              </a:rPr>
              <a:t>依赖长连接；</a:t>
            </a:r>
            <a:endParaRPr lang="zh-CN" altLang="en-US" sz="1200">
              <a:solidFill>
                <a:srgbClr val="FF0000"/>
              </a:solidFill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6702425" y="1363980"/>
            <a:ext cx="1917700" cy="28321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zh-CN" sz="1000"/>
              <a:t>轻量化</a:t>
            </a:r>
            <a:r>
              <a:rPr lang="en-US" altLang="zh-CN" sz="1000"/>
              <a:t>WebService</a:t>
            </a:r>
            <a:endParaRPr lang="en-US" altLang="zh-CN" sz="1000"/>
          </a:p>
        </p:txBody>
      </p:sp>
      <p:sp>
        <p:nvSpPr>
          <p:cNvPr id="38" name="燕尾形箭头 37"/>
          <p:cNvSpPr/>
          <p:nvPr/>
        </p:nvSpPr>
        <p:spPr>
          <a:xfrm rot="5400000">
            <a:off x="7372985" y="1748790"/>
            <a:ext cx="575945" cy="288290"/>
          </a:xfrm>
          <a:prstGeom prst="notched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IM</a:t>
            </a:r>
            <a:r>
              <a:rPr lang="zh-CN" altLang="en-US"/>
              <a:t>架构方案四：陌陌</a:t>
            </a:r>
            <a:r>
              <a:rPr lang="en-US" altLang="zh-CN"/>
              <a:t>-</a:t>
            </a:r>
            <a:r>
              <a:rPr lang="en-US" altLang="zh-CN">
                <a:solidFill>
                  <a:srgbClr val="FF0000"/>
                </a:solidFill>
              </a:rPr>
              <a:t>100</a:t>
            </a:r>
            <a:r>
              <a:rPr lang="zh-CN" altLang="en-US">
                <a:solidFill>
                  <a:srgbClr val="FF0000"/>
                </a:solidFill>
              </a:rPr>
              <a:t>万级</a:t>
            </a:r>
            <a:endParaRPr lang="zh-CN" altLang="en-US">
              <a:solidFill>
                <a:srgbClr val="FF000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845" y="862965"/>
            <a:ext cx="5590540" cy="295783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0385" y="939165"/>
            <a:ext cx="3410585" cy="123698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8805" y="2440305"/>
            <a:ext cx="3085465" cy="105219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45" y="3931920"/>
            <a:ext cx="8816340" cy="298450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IM</a:t>
            </a:r>
            <a:r>
              <a:rPr lang="zh-CN" altLang="en-US"/>
              <a:t>架构方案五：微信</a:t>
            </a:r>
            <a:r>
              <a:rPr lang="en-US" altLang="zh-CN"/>
              <a:t>-</a:t>
            </a:r>
            <a:r>
              <a:rPr lang="en-US" altLang="zh-CN">
                <a:solidFill>
                  <a:srgbClr val="FF0000"/>
                </a:solidFill>
              </a:rPr>
              <a:t>1000</a:t>
            </a:r>
            <a:r>
              <a:rPr lang="zh-CN" altLang="en-US">
                <a:solidFill>
                  <a:srgbClr val="FF0000"/>
                </a:solidFill>
              </a:rPr>
              <a:t>万级</a:t>
            </a:r>
            <a:endParaRPr lang="zh-CN" altLang="en-US">
              <a:solidFill>
                <a:srgbClr val="FF0000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IM</a:t>
            </a:r>
            <a:r>
              <a:rPr lang="zh-CN" altLang="en-US"/>
              <a:t>系统要达成</a:t>
            </a:r>
            <a:r>
              <a:rPr lang="zh-CN"/>
              <a:t>的目标</a:t>
            </a:r>
            <a:endParaRPr lang="zh-CN"/>
          </a:p>
        </p:txBody>
      </p:sp>
      <p:sp>
        <p:nvSpPr>
          <p:cNvPr id="3" name="文本框 2"/>
          <p:cNvSpPr txBox="1"/>
          <p:nvPr/>
        </p:nvSpPr>
        <p:spPr>
          <a:xfrm>
            <a:off x="3512185" y="1201420"/>
            <a:ext cx="1661795" cy="48844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p>
            <a:pPr>
              <a:lnSpc>
                <a:spcPct val="130000"/>
              </a:lnSpc>
            </a:pPr>
            <a:r>
              <a:rPr lang="zh-CN" altLang="en-US" sz="1600" b="1" dirty="0" smtClean="0">
                <a:latin typeface="Arial" panose="020B0604020202020204" pitchFamily="34" charset="0"/>
                <a:ea typeface="微软雅黑" panose="020B0503020204020204" charset="-122"/>
              </a:rPr>
              <a:t>开发者角度：</a:t>
            </a:r>
            <a:endParaRPr lang="zh-CN" altLang="en-US" sz="1600" b="1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charset="-122"/>
              </a:rPr>
              <a:t>1.</a:t>
            </a:r>
            <a:r>
              <a:rPr lang="zh-CN" altLang="en-US" sz="1400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charset="-122"/>
              </a:rPr>
              <a:t>简单</a:t>
            </a:r>
            <a:endParaRPr lang="zh-CN" altLang="en-US" sz="1400" dirty="0" smtClean="0">
              <a:solidFill>
                <a:srgbClr val="FF0000"/>
              </a:solidFill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charset="-122"/>
              </a:rPr>
              <a:t>2.</a:t>
            </a:r>
            <a:r>
              <a:rPr lang="zh-CN" altLang="en-US" sz="1400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charset="-122"/>
              </a:rPr>
              <a:t>易于开发</a:t>
            </a:r>
            <a:endParaRPr lang="zh-CN" altLang="en-US" sz="1400" dirty="0" smtClean="0">
              <a:solidFill>
                <a:srgbClr val="FF0000"/>
              </a:solidFill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charset="-122"/>
              </a:rPr>
              <a:t>3.</a:t>
            </a:r>
            <a:r>
              <a:rPr lang="zh-CN" altLang="en-US" sz="1400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charset="-122"/>
              </a:rPr>
              <a:t>可复用</a:t>
            </a:r>
            <a:endParaRPr lang="zh-CN" altLang="en-US" sz="1400" dirty="0" smtClean="0">
              <a:solidFill>
                <a:srgbClr val="FF0000"/>
              </a:solidFill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charset="-122"/>
              </a:rPr>
              <a:t>4.</a:t>
            </a:r>
            <a:r>
              <a:rPr lang="zh-CN" altLang="en-US" sz="1400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charset="-122"/>
              </a:rPr>
              <a:t>可扩展</a:t>
            </a:r>
            <a:endParaRPr lang="zh-CN" altLang="en-US" sz="1400" dirty="0" smtClean="0">
              <a:solidFill>
                <a:srgbClr val="FF0000"/>
              </a:solidFill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-------------------------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职责分明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模块化编程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常用任务自动化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简洁的</a:t>
            </a: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API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协议自定义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00380" y="1201420"/>
            <a:ext cx="1661795" cy="51638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p>
            <a:pPr>
              <a:lnSpc>
                <a:spcPct val="130000"/>
              </a:lnSpc>
            </a:pPr>
            <a:r>
              <a:rPr lang="zh-CN" altLang="en-US" sz="1600" b="1" dirty="0" smtClean="0">
                <a:latin typeface="Arial" panose="020B0604020202020204" pitchFamily="34" charset="0"/>
                <a:ea typeface="微软雅黑" panose="020B0503020204020204" charset="-122"/>
              </a:rPr>
              <a:t>老板角度：</a:t>
            </a:r>
            <a:endParaRPr lang="zh-CN" altLang="en-US" sz="1600" b="1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charset="-122"/>
              </a:rPr>
              <a:t>1.</a:t>
            </a:r>
            <a:r>
              <a:rPr lang="zh-CN" altLang="en-US" sz="1400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charset="-122"/>
              </a:rPr>
              <a:t>爆款</a:t>
            </a:r>
            <a:endParaRPr lang="zh-CN" altLang="en-US" sz="1400" dirty="0" smtClean="0">
              <a:solidFill>
                <a:srgbClr val="FF0000"/>
              </a:solidFill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charset="-122"/>
              </a:rPr>
              <a:t>2.</a:t>
            </a:r>
            <a:r>
              <a:rPr lang="zh-CN" altLang="en-US" sz="1400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charset="-122"/>
              </a:rPr>
              <a:t>低成本</a:t>
            </a:r>
            <a:endParaRPr lang="zh-CN" altLang="en-US" sz="1400" dirty="0" smtClean="0">
              <a:solidFill>
                <a:srgbClr val="FF0000"/>
              </a:solidFill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charset="-122"/>
              </a:rPr>
              <a:t>3.</a:t>
            </a:r>
            <a:r>
              <a:rPr lang="zh-CN" altLang="en-US" sz="1400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charset="-122"/>
              </a:rPr>
              <a:t>高性能</a:t>
            </a:r>
            <a:endParaRPr lang="zh-CN" altLang="en-US" sz="1400" dirty="0" smtClean="0">
              <a:solidFill>
                <a:srgbClr val="FF0000"/>
              </a:solidFill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-------------------------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少量的人与机器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快速迭代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服务稳定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458585" y="1136650"/>
            <a:ext cx="1661795" cy="48844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p>
            <a:pPr>
              <a:lnSpc>
                <a:spcPct val="130000"/>
              </a:lnSpc>
            </a:pPr>
            <a:r>
              <a:rPr lang="zh-CN" altLang="en-US" sz="1600" b="1" dirty="0" smtClean="0">
                <a:latin typeface="Arial" panose="020B0604020202020204" pitchFamily="34" charset="0"/>
                <a:ea typeface="微软雅黑" panose="020B0503020204020204" charset="-122"/>
              </a:rPr>
              <a:t>用户角度：</a:t>
            </a:r>
            <a:endParaRPr lang="zh-CN" altLang="en-US" sz="1600" b="1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charset="-122"/>
              </a:rPr>
              <a:t>1.</a:t>
            </a:r>
            <a:r>
              <a:rPr lang="zh-CN" altLang="en-US" sz="1400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charset="-122"/>
              </a:rPr>
              <a:t>解决问题</a:t>
            </a:r>
            <a:endParaRPr lang="zh-CN" altLang="en-US" sz="1400" dirty="0" smtClean="0">
              <a:solidFill>
                <a:srgbClr val="FF0000"/>
              </a:solidFill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charset="-122"/>
              </a:rPr>
              <a:t>2.</a:t>
            </a:r>
            <a:r>
              <a:rPr lang="zh-CN" altLang="en-US" sz="1400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charset="-122"/>
              </a:rPr>
              <a:t>免费</a:t>
            </a:r>
            <a:endParaRPr lang="zh-CN" altLang="en-US" sz="1400" dirty="0" smtClean="0">
              <a:solidFill>
                <a:srgbClr val="FF0000"/>
              </a:solidFill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charset="-122"/>
              </a:rPr>
              <a:t>3.</a:t>
            </a:r>
            <a:r>
              <a:rPr lang="zh-CN" altLang="en-US" sz="1400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charset="-122"/>
              </a:rPr>
              <a:t>体验好</a:t>
            </a:r>
            <a:endParaRPr lang="zh-CN" altLang="en-US" sz="1400" dirty="0" smtClean="0">
              <a:solidFill>
                <a:srgbClr val="FF0000"/>
              </a:solidFill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endParaRPr lang="zh-CN" altLang="en-US" sz="1400" dirty="0" smtClean="0">
              <a:solidFill>
                <a:srgbClr val="FF0000"/>
              </a:solidFill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-------------------------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>
              <a:lnSpc>
                <a:spcPct val="130000"/>
              </a:lnSpc>
            </a:pP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>
              <a:lnSpc>
                <a:spcPct val="130000"/>
              </a:lnSpc>
            </a:pP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>
              <a:lnSpc>
                <a:spcPct val="130000"/>
              </a:lnSpc>
            </a:pP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>
              <a:lnSpc>
                <a:spcPct val="130000"/>
              </a:lnSpc>
            </a:pP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>
              <a:lnSpc>
                <a:spcPct val="130000"/>
              </a:lnSpc>
            </a:pP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>
              <a:lnSpc>
                <a:spcPct val="130000"/>
              </a:lnSpc>
            </a:pP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>
              <a:lnSpc>
                <a:spcPct val="130000"/>
              </a:lnSpc>
            </a:pP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>
              <a:lnSpc>
                <a:spcPct val="130000"/>
              </a:lnSpc>
            </a:pP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>
              <a:lnSpc>
                <a:spcPct val="130000"/>
              </a:lnSpc>
            </a:pP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6055" y="909320"/>
            <a:ext cx="8278495" cy="549973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 sz="2000"/>
              <a:t>基于消息总线的高可扩展性IM系统后台架构设计</a:t>
            </a:r>
            <a:endParaRPr lang="zh-CN" altLang="en-US" sz="2000"/>
          </a:p>
        </p:txBody>
      </p:sp>
      <p:sp>
        <p:nvSpPr>
          <p:cNvPr id="7" name="标题 1"/>
          <p:cNvSpPr>
            <a:spLocks noGrp="1"/>
          </p:cNvSpPr>
          <p:nvPr/>
        </p:nvSpPr>
        <p:spPr>
          <a:xfrm>
            <a:off x="546098" y="227913"/>
            <a:ext cx="8292045" cy="699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i="0" kern="1200" baseline="0">
                <a:gradFill>
                  <a:gsLst>
                    <a:gs pos="0">
                      <a:schemeClr val="accent4">
                        <a:lumMod val="75000"/>
                      </a:schemeClr>
                    </a:gs>
                    <a:gs pos="97248">
                      <a:schemeClr val="accent2"/>
                    </a:gs>
                    <a:gs pos="51000">
                      <a:schemeClr val="accent3">
                        <a:lumMod val="75000"/>
                      </a:schemeClr>
                    </a:gs>
                  </a:gsLst>
                  <a:lin ang="10800000" scaled="1"/>
                </a:gra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zh-CN" altLang="en-US"/>
          </a:p>
        </p:txBody>
      </p:sp>
      <p:pic>
        <p:nvPicPr>
          <p:cNvPr id="8" name="内容占位符 7" descr="总体设计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72415" y="982345"/>
            <a:ext cx="6355080" cy="511937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482715" y="1254125"/>
            <a:ext cx="2522855" cy="43503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p>
            <a:pPr>
              <a:lnSpc>
                <a:spcPct val="130000"/>
              </a:lnSpc>
            </a:pPr>
            <a:r>
              <a:rPr lang="zh-CN" altLang="en-US" sz="1000" b="1" dirty="0" smtClean="0">
                <a:latin typeface="Arial" panose="020B0604020202020204" pitchFamily="34" charset="0"/>
                <a:ea typeface="微软雅黑" panose="020B0503020204020204" charset="-122"/>
              </a:rPr>
              <a:t>1、高可扩展性</a:t>
            </a:r>
            <a:endParaRPr lang="zh-CN" altLang="en-US" sz="1000" b="1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000" dirty="0" smtClean="0">
                <a:latin typeface="Arial" panose="020B0604020202020204" pitchFamily="34" charset="0"/>
                <a:ea typeface="微软雅黑" panose="020B0503020204020204" charset="-122"/>
              </a:rPr>
              <a:t>通过消息总线，各个业务逻辑单元从代码层面完全独立，可以独立部署。</a:t>
            </a:r>
            <a:endParaRPr lang="zh-CN" altLang="en-US" sz="10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000" dirty="0" smtClean="0">
                <a:latin typeface="Arial" panose="020B0604020202020204" pitchFamily="34" charset="0"/>
                <a:ea typeface="微软雅黑" panose="020B0503020204020204" charset="-122"/>
              </a:rPr>
              <a:t>即插即拔</a:t>
            </a:r>
            <a:endParaRPr lang="zh-CN" altLang="en-US" sz="10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endParaRPr lang="zh-CN" altLang="en-US" sz="9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endParaRPr lang="zh-CN" altLang="en-US" sz="8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000" b="1" dirty="0" smtClean="0">
                <a:latin typeface="Arial" panose="020B0604020202020204" pitchFamily="34" charset="0"/>
                <a:ea typeface="微软雅黑" panose="020B0503020204020204" charset="-122"/>
              </a:rPr>
              <a:t>2、高性能</a:t>
            </a:r>
            <a:endParaRPr lang="zh-CN" altLang="en-US" sz="1000" b="1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000" dirty="0" smtClean="0">
                <a:latin typeface="Arial" panose="020B0604020202020204" pitchFamily="34" charset="0"/>
                <a:ea typeface="微软雅黑" panose="020B0503020204020204" charset="-122"/>
              </a:rPr>
              <a:t>（1）Kafka适配逻辑单元处理速度的差异</a:t>
            </a:r>
            <a:endParaRPr lang="zh-CN" altLang="en-US" sz="10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000" dirty="0" smtClean="0">
                <a:latin typeface="Arial" panose="020B0604020202020204" pitchFamily="34" charset="0"/>
                <a:ea typeface="微软雅黑" panose="020B0503020204020204" charset="-122"/>
              </a:rPr>
              <a:t>（2）各层节点、各业务逻辑单元实现水平扩展</a:t>
            </a:r>
            <a:endParaRPr lang="zh-CN" altLang="en-US" sz="10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000" dirty="0" smtClean="0">
                <a:latin typeface="Arial" panose="020B0604020202020204" pitchFamily="34" charset="0"/>
                <a:ea typeface="微软雅黑" panose="020B0503020204020204" charset="-122"/>
              </a:rPr>
              <a:t>（3）数据库和Redis缓存都采用hash水平分库</a:t>
            </a:r>
            <a:endParaRPr lang="zh-CN" altLang="en-US" sz="10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endParaRPr lang="zh-CN" altLang="en-US" sz="9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000" b="1" dirty="0" smtClean="0">
                <a:latin typeface="Arial" panose="020B0604020202020204" pitchFamily="34" charset="0"/>
                <a:ea typeface="微软雅黑" panose="020B0503020204020204" charset="-122"/>
              </a:rPr>
              <a:t>3、维护成本低</a:t>
            </a:r>
            <a:endParaRPr lang="zh-CN" altLang="en-US" sz="1000" b="1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000" dirty="0" smtClean="0">
                <a:latin typeface="Arial" panose="020B0604020202020204" pitchFamily="34" charset="0"/>
                <a:ea typeface="微软雅黑" panose="020B0503020204020204" charset="-122"/>
              </a:rPr>
              <a:t>开发新需求时开发只需关注自己的处理单元。</a:t>
            </a:r>
            <a:endParaRPr lang="zh-CN" altLang="en-US" sz="10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endParaRPr lang="zh-CN" altLang="en-US" sz="9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endParaRPr lang="zh-CN" altLang="en-US" sz="8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000" dirty="0" smtClean="0">
                <a:latin typeface="Arial" panose="020B0604020202020204" pitchFamily="34" charset="0"/>
                <a:ea typeface="微软雅黑" panose="020B0503020204020204" charset="-122"/>
              </a:rPr>
              <a:t>很容易解决</a:t>
            </a:r>
            <a:endParaRPr lang="zh-CN" altLang="en-US" sz="10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000" dirty="0" smtClean="0">
                <a:latin typeface="Arial" panose="020B0604020202020204" pitchFamily="34" charset="0"/>
                <a:ea typeface="微软雅黑" panose="020B0503020204020204" charset="-122"/>
              </a:rPr>
              <a:t>万人大群，大家活跃时，会面临消息延迟的问题</a:t>
            </a:r>
            <a:endParaRPr lang="zh-CN" altLang="en-US" sz="10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endParaRPr lang="zh-CN" altLang="en-US" sz="1000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  <p:custDataLst>
      <p:tags r:id="rId2"/>
    </p:custData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pPr algn="l"/>
            <a:r>
              <a:rPr lang="zh-CN" altLang="en-US" sz="2000">
                <a:sym typeface="+mn-ea"/>
              </a:rPr>
              <a:t>基于高速缓存的IM系统后台架构设计</a:t>
            </a:r>
            <a:endParaRPr lang="zh-CN" altLang="en-US" sz="2000"/>
          </a:p>
        </p:txBody>
      </p:sp>
      <p:pic>
        <p:nvPicPr>
          <p:cNvPr id="4" name="图片 3" descr="art_design_0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7175" y="1139190"/>
            <a:ext cx="6297295" cy="550481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482715" y="1246505"/>
            <a:ext cx="2522855" cy="36925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p>
            <a:pPr>
              <a:lnSpc>
                <a:spcPct val="130000"/>
              </a:lnSpc>
            </a:pPr>
            <a:r>
              <a:rPr lang="zh-CN" altLang="en-US" sz="1000" b="1" dirty="0" smtClean="0">
                <a:latin typeface="Arial" panose="020B0604020202020204" pitchFamily="34" charset="0"/>
                <a:ea typeface="微软雅黑" panose="020B0503020204020204" charset="-122"/>
              </a:rPr>
              <a:t>改动：</a:t>
            </a:r>
            <a:endParaRPr lang="zh-CN" altLang="en-US" sz="1000" b="1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000" dirty="0" smtClean="0">
                <a:latin typeface="Arial" panose="020B0604020202020204" pitchFamily="34" charset="0"/>
                <a:ea typeface="微软雅黑" panose="020B0503020204020204" charset="-122"/>
              </a:rPr>
              <a:t>1.</a:t>
            </a:r>
            <a:r>
              <a:rPr lang="zh-CN" altLang="en-US" sz="1000" dirty="0" smtClean="0">
                <a:latin typeface="Arial" panose="020B0604020202020204" pitchFamily="34" charset="0"/>
                <a:ea typeface="微软雅黑" panose="020B0503020204020204" charset="-122"/>
              </a:rPr>
              <a:t>接入层兼职了逻辑处理工作     </a:t>
            </a:r>
            <a:endParaRPr lang="zh-CN" altLang="en-US" sz="10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000" dirty="0" smtClean="0">
                <a:latin typeface="Arial" panose="020B0604020202020204" pitchFamily="34" charset="0"/>
                <a:ea typeface="微软雅黑" panose="020B0503020204020204" charset="-122"/>
              </a:rPr>
              <a:t>2.</a:t>
            </a:r>
            <a:r>
              <a:rPr lang="zh-CN" altLang="en-US" sz="1000" dirty="0" smtClean="0">
                <a:latin typeface="Arial" panose="020B0604020202020204" pitchFamily="34" charset="0"/>
                <a:ea typeface="微软雅黑" panose="020B0503020204020204" charset="-122"/>
              </a:rPr>
              <a:t>逻辑层兼职了缓存处理工作</a:t>
            </a:r>
            <a:endParaRPr lang="zh-CN" altLang="en-US" sz="10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endParaRPr lang="zh-CN" altLang="en-US" sz="1000" b="1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000" b="1" dirty="0" smtClean="0">
                <a:latin typeface="Arial" panose="020B0604020202020204" pitchFamily="34" charset="0"/>
                <a:ea typeface="微软雅黑" panose="020B0503020204020204" charset="-122"/>
              </a:rPr>
              <a:t>优化</a:t>
            </a:r>
            <a:endParaRPr lang="zh-CN" altLang="en-US" sz="1000" b="1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000" dirty="0" smtClean="0">
                <a:latin typeface="Arial" panose="020B0604020202020204" pitchFamily="34" charset="0"/>
                <a:ea typeface="微软雅黑" panose="020B0503020204020204" charset="-122"/>
              </a:rPr>
              <a:t>1、缩短访问路径，响应更实时</a:t>
            </a:r>
            <a:endParaRPr lang="zh-CN" altLang="en-US" sz="8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000" dirty="0" smtClean="0">
                <a:latin typeface="Arial" panose="020B0604020202020204" pitchFamily="34" charset="0"/>
                <a:ea typeface="微软雅黑" panose="020B0503020204020204" charset="-122"/>
              </a:rPr>
              <a:t>2、方便调试，快速开发</a:t>
            </a:r>
            <a:endParaRPr lang="zh-CN" altLang="en-US" sz="10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000" dirty="0" smtClean="0">
                <a:latin typeface="Arial" panose="020B0604020202020204" pitchFamily="34" charset="0"/>
                <a:ea typeface="微软雅黑" panose="020B0503020204020204" charset="-122"/>
              </a:rPr>
              <a:t>3</a:t>
            </a:r>
            <a:r>
              <a:rPr lang="zh-CN" altLang="en-US" sz="1000" dirty="0" smtClean="0">
                <a:latin typeface="Arial" panose="020B0604020202020204" pitchFamily="34" charset="0"/>
                <a:ea typeface="微软雅黑" panose="020B0503020204020204" charset="-122"/>
              </a:rPr>
              <a:t>、减少</a:t>
            </a:r>
            <a:r>
              <a:rPr lang="en-US" altLang="zh-CN" sz="1000" dirty="0" smtClean="0">
                <a:latin typeface="Arial" panose="020B0604020202020204" pitchFamily="34" charset="0"/>
                <a:ea typeface="微软雅黑" panose="020B0503020204020204" charset="-122"/>
              </a:rPr>
              <a:t>IT</a:t>
            </a:r>
            <a:r>
              <a:rPr lang="zh-CN" altLang="en-US" sz="1000" dirty="0" smtClean="0">
                <a:latin typeface="Arial" panose="020B0604020202020204" pitchFamily="34" charset="0"/>
                <a:ea typeface="微软雅黑" panose="020B0503020204020204" charset="-122"/>
              </a:rPr>
              <a:t>成本</a:t>
            </a:r>
            <a:endParaRPr lang="zh-CN" altLang="en-US" sz="10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endParaRPr lang="zh-CN" altLang="en-US" sz="10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endParaRPr lang="zh-CN" altLang="en-US" sz="10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000" b="1" dirty="0" smtClean="0">
                <a:latin typeface="Arial" panose="020B0604020202020204" pitchFamily="34" charset="0"/>
                <a:ea typeface="微软雅黑" panose="020B0503020204020204" charset="-122"/>
              </a:rPr>
              <a:t>代价：</a:t>
            </a:r>
            <a:endParaRPr lang="zh-CN" altLang="en-US" sz="1000" b="1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000" dirty="0" smtClean="0">
                <a:latin typeface="Arial" panose="020B0604020202020204" pitchFamily="34" charset="0"/>
                <a:ea typeface="微软雅黑" panose="020B0503020204020204" charset="-122"/>
              </a:rPr>
              <a:t>1.</a:t>
            </a:r>
            <a:r>
              <a:rPr lang="zh-CN" altLang="en-US" sz="1000" dirty="0" smtClean="0">
                <a:latin typeface="Arial" panose="020B0604020202020204" pitchFamily="34" charset="0"/>
                <a:ea typeface="微软雅黑" panose="020B0503020204020204" charset="-122"/>
              </a:rPr>
              <a:t>对整体业务架构与协作流程很熟悉</a:t>
            </a:r>
            <a:endParaRPr lang="zh-CN" altLang="en-US" sz="10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000" dirty="0" smtClean="0">
                <a:latin typeface="Arial" panose="020B0604020202020204" pitchFamily="34" charset="0"/>
                <a:ea typeface="微软雅黑" panose="020B0503020204020204" charset="-122"/>
              </a:rPr>
              <a:t>2.</a:t>
            </a:r>
            <a:r>
              <a:rPr lang="zh-CN" altLang="en-US" sz="1000" dirty="0" smtClean="0">
                <a:latin typeface="Arial" panose="020B0604020202020204" pitchFamily="34" charset="0"/>
                <a:ea typeface="微软雅黑" panose="020B0503020204020204" charset="-122"/>
              </a:rPr>
              <a:t>接入层要做动态负载均衡的策略</a:t>
            </a:r>
            <a:endParaRPr lang="zh-CN" altLang="en-US" sz="10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000" dirty="0" smtClean="0">
                <a:latin typeface="Arial" panose="020B0604020202020204" pitchFamily="34" charset="0"/>
                <a:ea typeface="微软雅黑" panose="020B0503020204020204" charset="-122"/>
              </a:rPr>
              <a:t>3.</a:t>
            </a:r>
            <a:r>
              <a:rPr lang="zh-CN" altLang="en-US" sz="1000" dirty="0" smtClean="0">
                <a:latin typeface="Arial" panose="020B0604020202020204" pitchFamily="34" charset="0"/>
                <a:ea typeface="微软雅黑" panose="020B0503020204020204" charset="-122"/>
              </a:rPr>
              <a:t>逻辑层要支持异步事务机制</a:t>
            </a:r>
            <a:endParaRPr lang="zh-CN" altLang="en-US" sz="10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000" dirty="0" smtClean="0">
                <a:latin typeface="Arial" panose="020B0604020202020204" pitchFamily="34" charset="0"/>
                <a:ea typeface="微软雅黑" panose="020B0503020204020204" charset="-122"/>
              </a:rPr>
              <a:t>4.</a:t>
            </a:r>
            <a:r>
              <a:rPr lang="zh-CN" altLang="en-US" sz="1000" dirty="0" smtClean="0">
                <a:latin typeface="Arial" panose="020B0604020202020204" pitchFamily="34" charset="0"/>
                <a:ea typeface="微软雅黑" panose="020B0503020204020204" charset="-122"/>
              </a:rPr>
              <a:t>要设计更高效的数据结构与算法</a:t>
            </a:r>
            <a:endParaRPr lang="zh-CN" altLang="en-US" sz="10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000" dirty="0" smtClean="0">
                <a:latin typeface="Arial" panose="020B0604020202020204" pitchFamily="34" charset="0"/>
                <a:ea typeface="微软雅黑" panose="020B0503020204020204" charset="-122"/>
              </a:rPr>
              <a:t>5.</a:t>
            </a:r>
            <a:r>
              <a:rPr lang="zh-CN" altLang="en-US" sz="1000" dirty="0" smtClean="0">
                <a:latin typeface="Arial" panose="020B0604020202020204" pitchFamily="34" charset="0"/>
                <a:ea typeface="微软雅黑" panose="020B0503020204020204" charset="-122"/>
              </a:rPr>
              <a:t>需要具备全栈开发能力</a:t>
            </a:r>
            <a:endParaRPr lang="zh-CN" altLang="en-US" sz="10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000" dirty="0" smtClean="0">
                <a:latin typeface="Arial" panose="020B0604020202020204" pitchFamily="34" charset="0"/>
                <a:ea typeface="微软雅黑" panose="020B0503020204020204" charset="-122"/>
              </a:rPr>
              <a:t>6.</a:t>
            </a:r>
            <a:r>
              <a:rPr lang="zh-CN" altLang="en-US" sz="1000" dirty="0" smtClean="0">
                <a:latin typeface="Arial" panose="020B0604020202020204" pitchFamily="34" charset="0"/>
                <a:ea typeface="微软雅黑" panose="020B0503020204020204" charset="-122"/>
              </a:rPr>
              <a:t>容错难</a:t>
            </a:r>
            <a:endParaRPr lang="zh-CN" altLang="en-US" sz="10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endParaRPr lang="zh-CN" altLang="en-US" sz="1000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分层设计</a:t>
            </a:r>
            <a:endParaRPr lang="zh-CN" altLang="en-US">
              <a:solidFill>
                <a:srgbClr val="FF0000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微信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03885" y="1191895"/>
            <a:ext cx="2540000" cy="20478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微信后台系统现状：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MAU 9.8</a:t>
            </a:r>
            <a:r>
              <a:rPr lang="zh-CN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亿</a:t>
            </a:r>
            <a:endParaRPr lang="zh-CN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后台调用数： </a:t>
            </a: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&gt; 200</a:t>
            </a: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亿</a:t>
            </a: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/min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服务器数：  </a:t>
            </a: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&gt;5w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手机淘宝</a:t>
            </a: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MAU 5.3</a:t>
            </a: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亿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" name="矩形 27"/>
          <p:cNvSpPr/>
          <p:nvPr/>
        </p:nvSpPr>
        <p:spPr>
          <a:xfrm>
            <a:off x="6125845" y="1988820"/>
            <a:ext cx="1943735" cy="47574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3317875" y="2005330"/>
            <a:ext cx="1943735" cy="475805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395605" y="1988820"/>
            <a:ext cx="1898015" cy="47739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IM</a:t>
            </a:r>
            <a:r>
              <a:rPr lang="zh-CN" altLang="en-US"/>
              <a:t>的技术栈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14630" y="800735"/>
            <a:ext cx="8148955" cy="8915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</a:pPr>
            <a:r>
              <a:rPr lang="zh-CN" altLang="en-US" sz="2000" b="1" dirty="0" smtClean="0">
                <a:latin typeface="Arial" panose="020B0604020202020204" pitchFamily="34" charset="0"/>
                <a:ea typeface="微软雅黑" panose="020B0503020204020204" charset="-122"/>
              </a:rPr>
              <a:t>IM系统是多种技术和领域知识的横向应用</a:t>
            </a:r>
            <a:r>
              <a:rPr lang="zh-CN" alt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charset="-122"/>
              </a:rPr>
              <a:t>综合体</a:t>
            </a:r>
            <a:r>
              <a:rPr lang="zh-CN" altLang="en-US" sz="2000" b="1" dirty="0" smtClean="0">
                <a:latin typeface="Arial" panose="020B0604020202020204" pitchFamily="34" charset="0"/>
                <a:ea typeface="微软雅黑" panose="020B0503020204020204" charset="-122"/>
              </a:rPr>
              <a:t>，涉及的技术栈极其丰富，可以容纳很多前沿的技术，作为其他产品的底层支撑。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37210" y="2560320"/>
            <a:ext cx="1340485" cy="3708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网络编程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39115" y="3058160"/>
            <a:ext cx="1341120" cy="3708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加解密编程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39115" y="5763260"/>
            <a:ext cx="1341120" cy="3708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高并发编程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36575" y="3596640"/>
            <a:ext cx="1341120" cy="3708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移动端开发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36575" y="4090670"/>
            <a:ext cx="1341120" cy="3708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多媒体编程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620770" y="3302000"/>
            <a:ext cx="1341755" cy="3708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音视算法优化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36575" y="6319520"/>
            <a:ext cx="1341120" cy="3708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协议设计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38480" y="4636135"/>
            <a:ext cx="1341120" cy="3708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跨端</a:t>
            </a: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sdk</a:t>
            </a: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开发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620770" y="2560320"/>
            <a:ext cx="1341120" cy="3708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内核优化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617595" y="4043680"/>
            <a:ext cx="1341755" cy="3708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集群多</a:t>
            </a: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IDC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38480" y="5207000"/>
            <a:ext cx="1341755" cy="3708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数据库开发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620770" y="4414520"/>
            <a:ext cx="1341755" cy="3708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亿级处理能力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620770" y="5135245"/>
            <a:ext cx="1341755" cy="3708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开放与闭环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426835" y="2560320"/>
            <a:ext cx="2402840" cy="3708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自然语言处理：聊天机器人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426835" y="2931160"/>
            <a:ext cx="2284095" cy="3708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推荐系统：智能营销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426835" y="3302000"/>
            <a:ext cx="2284095" cy="3708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模式识别：媒体转文本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6426835" y="3672840"/>
            <a:ext cx="2284095" cy="3708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问答系统：领域智能客服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6426835" y="4043680"/>
            <a:ext cx="2284095" cy="3708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区块链：可信通信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617595" y="5876925"/>
            <a:ext cx="1341755" cy="3708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云服务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6426835" y="4414520"/>
            <a:ext cx="2284095" cy="3708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社交网络挖掘：群组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539115" y="2075180"/>
            <a:ext cx="2256790" cy="370840"/>
          </a:xfrm>
          <a:prstGeom prst="rect">
            <a:avLst/>
          </a:prstGeom>
          <a:solidFill>
            <a:schemeClr val="bg2">
              <a:lumMod val="95000"/>
            </a:schemeClr>
          </a:solidFill>
          <a:effectLst>
            <a:glow rad="139700">
              <a:schemeClr val="accent3">
                <a:satMod val="175000"/>
                <a:alpha val="40000"/>
              </a:schemeClr>
            </a:glow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bliqueTopLeft"/>
              <a:lightRig rig="threePt" dir="t"/>
            </a:scene3d>
          </a:bodyPr>
          <a:p>
            <a:pPr>
              <a:lnSpc>
                <a:spcPct val="130000"/>
              </a:lnSpc>
            </a:pPr>
            <a:r>
              <a:rPr lang="zh-CN" altLang="en-US" sz="1400" b="1" i="1" dirty="0" smtClean="0">
                <a:solidFill>
                  <a:schemeClr val="tx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rial" panose="020B0604020202020204" pitchFamily="34" charset="0"/>
                <a:ea typeface="微软雅黑" panose="020B0503020204020204" charset="-122"/>
              </a:rPr>
              <a:t>基础阶段    小入门级</a:t>
            </a:r>
            <a:r>
              <a:rPr lang="en-US" altLang="zh-CN" sz="1400" b="1" i="1" dirty="0" smtClean="0">
                <a:solidFill>
                  <a:schemeClr val="tx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rial" panose="020B0604020202020204" pitchFamily="34" charset="0"/>
                <a:ea typeface="微软雅黑" panose="020B0503020204020204" charset="-122"/>
              </a:rPr>
              <a:t>-</a:t>
            </a:r>
            <a:r>
              <a:rPr lang="zh-CN" altLang="en-US" sz="1400" b="1" i="1" dirty="0" smtClean="0">
                <a:solidFill>
                  <a:schemeClr val="tx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rial" panose="020B0604020202020204" pitchFamily="34" charset="0"/>
                <a:ea typeface="微软雅黑" panose="020B0503020204020204" charset="-122"/>
              </a:rPr>
              <a:t>能用</a:t>
            </a:r>
            <a:endParaRPr lang="zh-CN" altLang="en-US" sz="1400" b="1" i="1" dirty="0" smtClean="0">
              <a:solidFill>
                <a:schemeClr val="tx1"/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3619500" y="2075180"/>
            <a:ext cx="2075815" cy="370840"/>
          </a:xfrm>
          <a:prstGeom prst="rect">
            <a:avLst/>
          </a:prstGeom>
          <a:effectLst>
            <a:glow rad="139700">
              <a:schemeClr val="accent3">
                <a:satMod val="175000"/>
                <a:alpha val="40000"/>
              </a:schemeClr>
            </a:glow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>
              <a:lnSpc>
                <a:spcPct val="130000"/>
              </a:lnSpc>
            </a:pPr>
            <a:r>
              <a:rPr lang="zh-CN" altLang="en-US" sz="1400" b="1" i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微软雅黑" panose="020B0503020204020204" charset="-122"/>
              </a:rPr>
              <a:t>成熟阶段 大平台级</a:t>
            </a:r>
            <a:r>
              <a:rPr lang="en-US" altLang="zh-CN" sz="1400" b="1" i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微软雅黑" panose="020B0503020204020204" charset="-122"/>
              </a:rPr>
              <a:t>-</a:t>
            </a:r>
            <a:r>
              <a:rPr lang="zh-CN" altLang="en-US" sz="1400" b="1" i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微软雅黑" panose="020B0503020204020204" charset="-122"/>
              </a:rPr>
              <a:t>圈地</a:t>
            </a:r>
            <a:endParaRPr lang="zh-CN" altLang="en-US" sz="1400" b="1" i="1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6362700" y="2075180"/>
            <a:ext cx="2000885" cy="370840"/>
          </a:xfrm>
          <a:prstGeom prst="rect">
            <a:avLst/>
          </a:prstGeom>
          <a:effectLst>
            <a:glow rad="139700">
              <a:schemeClr val="accent3">
                <a:satMod val="175000"/>
                <a:alpha val="40000"/>
              </a:schemeClr>
            </a:glow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>
              <a:lnSpc>
                <a:spcPct val="130000"/>
              </a:lnSpc>
            </a:pPr>
            <a:r>
              <a:rPr lang="zh-CN" altLang="en-US" sz="1400" b="1" i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微软雅黑" panose="020B0503020204020204" charset="-122"/>
              </a:rPr>
              <a:t>赋能阶段  杀手锏</a:t>
            </a:r>
            <a:r>
              <a:rPr lang="en-US" altLang="zh-CN" sz="1400" b="1" i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微软雅黑" panose="020B0503020204020204" charset="-122"/>
              </a:rPr>
              <a:t>-</a:t>
            </a:r>
            <a:r>
              <a:rPr lang="zh-CN" altLang="en-US" sz="1400" b="1" i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微软雅黑" panose="020B0503020204020204" charset="-122"/>
              </a:rPr>
              <a:t>绝杀</a:t>
            </a:r>
            <a:endParaRPr lang="zh-CN" altLang="en-US" sz="1400" b="1" i="1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3618230" y="3672840"/>
            <a:ext cx="1341120" cy="3708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安全监控 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6426835" y="4785360"/>
            <a:ext cx="2284095" cy="3708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情感识别：私人助理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4" name="燕尾形箭头 33"/>
          <p:cNvSpPr/>
          <p:nvPr/>
        </p:nvSpPr>
        <p:spPr>
          <a:xfrm>
            <a:off x="2411730" y="3861435"/>
            <a:ext cx="647700" cy="503555"/>
          </a:xfrm>
          <a:prstGeom prst="notched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燕尾形箭头 34"/>
          <p:cNvSpPr/>
          <p:nvPr/>
        </p:nvSpPr>
        <p:spPr>
          <a:xfrm>
            <a:off x="5369560" y="3861435"/>
            <a:ext cx="647700" cy="503555"/>
          </a:xfrm>
          <a:prstGeom prst="notched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6426835" y="5156200"/>
            <a:ext cx="2284095" cy="3708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ARVR</a:t>
            </a: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：超级通讯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3618230" y="2931160"/>
            <a:ext cx="1341120" cy="3708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架构优化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3617595" y="4785360"/>
            <a:ext cx="1341755" cy="3708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分布式与同步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3620770" y="5506085"/>
            <a:ext cx="1341755" cy="3708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中间件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附录：编程名言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19100" y="883285"/>
            <a:ext cx="5744845" cy="2508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</a:pPr>
            <a:r>
              <a:rPr lang="zh-CN" altLang="en-US" sz="800" dirty="0" smtClean="0">
                <a:latin typeface="Arial" panose="020B0604020202020204" pitchFamily="34" charset="0"/>
                <a:ea typeface="微软雅黑" panose="020B0503020204020204" charset="-122"/>
              </a:rPr>
              <a:t>https://linux.cn/article-5831-1.html</a:t>
            </a:r>
            <a:endParaRPr lang="zh-CN" altLang="en-US" sz="800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75615" y="1188720"/>
            <a:ext cx="8241665" cy="6502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有两种软件设计的方式：一种是使它足够简单以致于明显没有缺陷，另一种则是使它足够复杂以致于没有明显的缺陷。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75615" y="1997075"/>
            <a:ext cx="2694305" cy="3708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若无把握，暴力破解。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75615" y="2526030"/>
            <a:ext cx="5981065" cy="3708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最有效的调试工具是静下心来仔细思考，辅之审慎地放置打印语句。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75615" y="3054985"/>
            <a:ext cx="4516120" cy="3708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</a:pPr>
            <a:r>
              <a:rPr lang="zh-CN" altLang="en-US" sz="1400" b="1" dirty="0" smtClean="0">
                <a:latin typeface="Arial" panose="020B0604020202020204" pitchFamily="34" charset="0"/>
                <a:ea typeface="微软雅黑" panose="020B0503020204020204" charset="-122"/>
              </a:rPr>
              <a:t>限制方法的灵活性几乎总会让你把事情做得更好。</a:t>
            </a:r>
            <a:endParaRPr lang="zh-CN" altLang="en-US" sz="1400" b="1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75615" y="3583940"/>
            <a:ext cx="5753735" cy="3708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所有计算机的问题都可以通过增加一个中间层来解决。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75615" y="4112895"/>
            <a:ext cx="5903595" cy="3708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以代码行数来衡量程序设计的进度，就好比以重量来衡量飞机的制造进度。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75615" y="4641850"/>
            <a:ext cx="3719830" cy="3708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首先，解决问题。而后，编写代码。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75615" y="5170805"/>
            <a:ext cx="4118610" cy="3708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你不能信任不是完全由你自己写的代码。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75615" y="5699760"/>
            <a:ext cx="4191635" cy="3708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没有什么代码会比没有代码速度更快。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75615" y="6228715"/>
            <a:ext cx="6630670" cy="3708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软件中如此多的复杂性皆来自于想在做一件事的同时多做几件事。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4" name="七角星 13"/>
          <p:cNvSpPr/>
          <p:nvPr/>
        </p:nvSpPr>
        <p:spPr>
          <a:xfrm>
            <a:off x="6583045" y="2234565"/>
            <a:ext cx="2646680" cy="1530985"/>
          </a:xfrm>
          <a:prstGeom prst="star7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/>
              <a:t>Garbage IN</a:t>
            </a:r>
            <a:r>
              <a:rPr lang="zh-CN" altLang="en-US" sz="1600"/>
              <a:t>，</a:t>
            </a:r>
            <a:endParaRPr lang="zh-CN" altLang="en-US" sz="1600"/>
          </a:p>
          <a:p>
            <a:pPr algn="ctr"/>
            <a:r>
              <a:rPr lang="en-US" altLang="zh-CN" sz="1600"/>
              <a:t>Garbage Out</a:t>
            </a:r>
            <a:endParaRPr lang="en-US" altLang="zh-CN" sz="1600"/>
          </a:p>
        </p:txBody>
      </p:sp>
    </p:spTree>
    <p:custDataLst>
      <p:tags r:id="rId1"/>
    </p:custData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附录：分布式的八大谬误</a:t>
            </a:r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419100" y="1007110"/>
            <a:ext cx="7618730" cy="37255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分布式计算的八大谬误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实际上，每个人，当他第一次构建分布式应用时，都会作出如下八个假设。长远来看，这些假设都被证明是错误的，并且都造成了巨大的麻烦和沉痛的经验教训。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 marL="342900" indent="-342900">
              <a:lnSpc>
                <a:spcPct val="130000"/>
              </a:lnSpc>
              <a:buFont typeface="+mj-ea"/>
              <a:buAutoNum type="circleNumDbPlain"/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网络可靠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 marL="342900" indent="-342900">
              <a:lnSpc>
                <a:spcPct val="130000"/>
              </a:lnSpc>
              <a:buFont typeface="+mj-ea"/>
              <a:buAutoNum type="circleNumDbPlain"/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零延迟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 marL="342900" indent="-342900">
              <a:lnSpc>
                <a:spcPct val="130000"/>
              </a:lnSpc>
              <a:buFont typeface="+mj-ea"/>
              <a:buAutoNum type="circleNumDbPlain"/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带宽无限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 marL="342900" indent="-342900">
              <a:lnSpc>
                <a:spcPct val="130000"/>
              </a:lnSpc>
              <a:buFont typeface="+mj-ea"/>
              <a:buAutoNum type="circleNumDbPlain"/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安全网络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 marL="342900" indent="-342900">
              <a:lnSpc>
                <a:spcPct val="130000"/>
              </a:lnSpc>
              <a:buFont typeface="+mj-ea"/>
              <a:buAutoNum type="circleNumDbPlain"/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拓扑不变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 marL="342900" indent="-342900">
              <a:lnSpc>
                <a:spcPct val="130000"/>
              </a:lnSpc>
              <a:buFont typeface="+mj-ea"/>
              <a:buAutoNum type="circleNumDbPlain"/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有个管理者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 marL="342900" indent="-342900">
              <a:lnSpc>
                <a:spcPct val="130000"/>
              </a:lnSpc>
              <a:buFont typeface="+mj-ea"/>
              <a:buAutoNum type="circleNumDbPlain"/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传输代价为零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 marL="342900" indent="-342900">
              <a:lnSpc>
                <a:spcPct val="130000"/>
              </a:lnSpc>
              <a:buFont typeface="+mj-ea"/>
              <a:buAutoNum type="circleNumDbPlain"/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网络同构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附录：</a:t>
            </a:r>
            <a:r>
              <a:rPr lang="en-US" altLang="zh-CN"/>
              <a:t>IM</a:t>
            </a:r>
            <a:r>
              <a:rPr lang="zh-CN" altLang="en-US"/>
              <a:t>参考资源</a:t>
            </a:r>
            <a:endParaRPr lang="zh-CN" altLang="en-US"/>
          </a:p>
        </p:txBody>
      </p:sp>
      <p:graphicFrame>
        <p:nvGraphicFramePr>
          <p:cNvPr id="3" name="表格 2"/>
          <p:cNvGraphicFramePr/>
          <p:nvPr/>
        </p:nvGraphicFramePr>
        <p:xfrm>
          <a:off x="557530" y="984250"/>
          <a:ext cx="7213600" cy="4729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63295"/>
                <a:gridCol w="6250305"/>
              </a:tblGrid>
              <a:tr h="5486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000"/>
                        <a:t>IM</a:t>
                      </a:r>
                      <a:r>
                        <a:rPr lang="zh-CN" altLang="en-US" sz="1000"/>
                        <a:t>社区</a:t>
                      </a:r>
                      <a:endParaRPr lang="zh-CN" altLang="en-US" sz="1000"/>
                    </a:p>
                  </a:txBody>
                  <a:tcPr>
                    <a:lnL w="635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</a:lnL>
                    <a:lnR w="635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</a:lnR>
                    <a:lnT w="635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</a:lnT>
                    <a:lnB w="635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000"/>
                        <a:t>http://www.52im.net             </a:t>
                      </a:r>
                      <a:endParaRPr lang="zh-CN" altLang="en-US" sz="1000"/>
                    </a:p>
                    <a:p>
                      <a:pPr>
                        <a:buNone/>
                      </a:pPr>
                      <a:r>
                        <a:rPr lang="zh-CN" altLang="en-US" sz="1000">
                          <a:sym typeface="+mn-ea"/>
                        </a:rPr>
                        <a:t>http://www.yunliaoim.com/      云聊</a:t>
                      </a:r>
                      <a:endParaRPr lang="zh-CN" altLang="en-US" sz="10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000">
                          <a:sym typeface="+mn-ea"/>
                        </a:rPr>
                        <a:t>http://www.imgeek.org/    环信的</a:t>
                      </a:r>
                      <a:r>
                        <a:rPr lang="en-US" altLang="zh-CN" sz="1000">
                          <a:sym typeface="+mn-ea"/>
                        </a:rPr>
                        <a:t>IMGeek</a:t>
                      </a:r>
                      <a:r>
                        <a:rPr lang="zh-CN" altLang="en-US" sz="1000">
                          <a:sym typeface="+mn-ea"/>
                        </a:rPr>
                        <a:t>  </a:t>
                      </a:r>
                      <a:endParaRPr lang="zh-CN" altLang="en-US" sz="10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000">
                          <a:sym typeface="+mn-ea"/>
                        </a:rPr>
                        <a:t>http://weixin.sogou.com/  </a:t>
                      </a:r>
                      <a:endParaRPr lang="zh-CN" altLang="en-US" sz="1000"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zh-CN" altLang="en-US" sz="1000">
                        <a:sym typeface="+mn-ea"/>
                      </a:endParaRPr>
                    </a:p>
                  </a:txBody>
                  <a:tcPr>
                    <a:lnL w="635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</a:lnL>
                    <a:lnR w="635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</a:lnR>
                    <a:lnT w="635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</a:lnT>
                    <a:lnB w="635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</a:lnB>
                  </a:tcPr>
                </a:tc>
              </a:tr>
              <a:tr h="70104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000"/>
                        <a:t>系统设计篇</a:t>
                      </a:r>
                      <a:endParaRPr lang="zh-CN" altLang="en-US" sz="1000"/>
                    </a:p>
                  </a:txBody>
                  <a:tcPr>
                    <a:lnL w="635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</a:lnL>
                    <a:lnR w="635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</a:lnR>
                    <a:lnT w="635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</a:lnT>
                    <a:lnB w="635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000"/>
                        <a:t>IM系统设计</a:t>
                      </a:r>
                      <a:r>
                        <a:rPr lang="en-US" altLang="zh-CN" sz="1000"/>
                        <a:t>(Webim)  http://gglinux.com/2017/04/15/IM_design/</a:t>
                      </a:r>
                      <a:endParaRPr lang="en-US" altLang="zh-CN" sz="1000"/>
                    </a:p>
                    <a:p>
                      <a:pPr>
                        <a:buNone/>
                      </a:pPr>
                      <a:r>
                        <a:rPr lang="en-US" altLang="zh-CN" sz="1000"/>
                        <a:t>一个海量在线用户即时通讯系统（IM）的完整设计   </a:t>
                      </a:r>
                      <a:r>
                        <a:rPr lang="zh-CN" altLang="en-US" sz="1000"/>
                        <a:t>（</a:t>
                      </a:r>
                      <a:r>
                        <a:rPr lang="en-US" altLang="zh-CN" sz="1000"/>
                        <a:t>封宇</a:t>
                      </a:r>
                      <a:r>
                        <a:rPr lang="zh-CN" altLang="en-US" sz="1000"/>
                        <a:t>）</a:t>
                      </a:r>
                      <a:endParaRPr lang="zh-CN" altLang="en-US" sz="1000"/>
                    </a:p>
                    <a:p>
                      <a:pPr>
                        <a:buNone/>
                      </a:pPr>
                      <a:r>
                        <a:rPr lang="en-US" altLang="zh-CN" sz="1000"/>
                        <a:t>基于消息总线的高可扩展性IM系统后台架构设计   </a:t>
                      </a:r>
                      <a:r>
                        <a:rPr lang="zh-CN" altLang="en-US" sz="1000"/>
                        <a:t>（</a:t>
                      </a:r>
                      <a:r>
                        <a:rPr lang="en-US" altLang="zh-CN" sz="1000"/>
                        <a:t>封宇</a:t>
                      </a:r>
                      <a:r>
                        <a:rPr lang="zh-CN" altLang="en-US" sz="1000"/>
                        <a:t>）</a:t>
                      </a:r>
                      <a:endParaRPr lang="zh-CN" altLang="en-US" sz="1000"/>
                    </a:p>
                    <a:p>
                      <a:pPr>
                        <a:buNone/>
                      </a:pPr>
                      <a:endParaRPr lang="en-US" altLang="zh-CN" sz="1000"/>
                    </a:p>
                  </a:txBody>
                  <a:tcPr>
                    <a:lnL w="635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</a:lnL>
                    <a:lnR w="635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</a:lnR>
                    <a:lnT w="635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</a:lnT>
                    <a:lnB w="635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</a:lnB>
                  </a:tcPr>
                </a:tc>
              </a:tr>
              <a:tr h="434975">
                <a:tc>
                  <a:txBody>
                    <a:bodyPr/>
                    <a:p>
                      <a:pPr>
                        <a:buNone/>
                      </a:pPr>
                      <a:endParaRPr lang="zh-CN" altLang="en-US" sz="1000"/>
                    </a:p>
                  </a:txBody>
                  <a:tcPr>
                    <a:lnL w="635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</a:lnL>
                    <a:lnR w="635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</a:lnR>
                    <a:lnT w="635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</a:lnT>
                    <a:lnB w="635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000"/>
                    </a:p>
                  </a:txBody>
                  <a:tcPr>
                    <a:lnL w="635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</a:lnL>
                    <a:lnR w="635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</a:lnR>
                    <a:lnT w="635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</a:lnT>
                    <a:lnB w="635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</a:lnB>
                  </a:tcPr>
                </a:tc>
              </a:tr>
              <a:tr h="434975">
                <a:tc>
                  <a:txBody>
                    <a:bodyPr/>
                    <a:p>
                      <a:pPr>
                        <a:buNone/>
                      </a:pPr>
                      <a:endParaRPr lang="zh-CN" altLang="en-US" sz="1000"/>
                    </a:p>
                  </a:txBody>
                  <a:tcPr>
                    <a:lnL w="635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</a:lnL>
                    <a:lnR w="635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</a:lnR>
                    <a:lnT w="635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</a:lnT>
                    <a:lnB w="635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000"/>
                    </a:p>
                  </a:txBody>
                  <a:tcPr>
                    <a:lnL w="635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</a:lnL>
                    <a:lnR w="635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</a:lnR>
                    <a:lnT w="635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</a:lnT>
                    <a:lnB w="635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</a:lnB>
                  </a:tcPr>
                </a:tc>
              </a:tr>
              <a:tr h="434975">
                <a:tc>
                  <a:txBody>
                    <a:bodyPr/>
                    <a:p>
                      <a:pPr>
                        <a:buNone/>
                      </a:pPr>
                      <a:endParaRPr lang="zh-CN" altLang="en-US" sz="1000"/>
                    </a:p>
                  </a:txBody>
                  <a:tcPr>
                    <a:lnL w="635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</a:lnL>
                    <a:lnR w="635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</a:lnR>
                    <a:lnT w="635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</a:lnT>
                    <a:lnB w="635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000"/>
                    </a:p>
                  </a:txBody>
                  <a:tcPr>
                    <a:lnL w="635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</a:lnL>
                    <a:lnR w="635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</a:lnR>
                    <a:lnT w="635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</a:lnT>
                    <a:lnB w="635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</a:lnB>
                  </a:tcPr>
                </a:tc>
              </a:tr>
              <a:tr h="434975">
                <a:tc>
                  <a:txBody>
                    <a:bodyPr/>
                    <a:p>
                      <a:pPr>
                        <a:buNone/>
                      </a:pPr>
                      <a:endParaRPr lang="zh-CN" altLang="en-US" sz="1000"/>
                    </a:p>
                  </a:txBody>
                  <a:tcPr>
                    <a:lnL w="635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</a:lnL>
                    <a:lnR w="635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</a:lnR>
                    <a:lnT w="635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</a:lnT>
                    <a:lnB w="635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000"/>
                    </a:p>
                  </a:txBody>
                  <a:tcPr>
                    <a:lnL w="635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</a:lnL>
                    <a:lnR w="635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</a:lnR>
                    <a:lnT w="635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</a:lnT>
                    <a:lnB w="635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</a:lnB>
                  </a:tcPr>
                </a:tc>
              </a:tr>
              <a:tr h="434975">
                <a:tc>
                  <a:txBody>
                    <a:bodyPr/>
                    <a:p>
                      <a:pPr>
                        <a:buNone/>
                      </a:pPr>
                      <a:endParaRPr lang="zh-CN" altLang="en-US" sz="1000"/>
                    </a:p>
                  </a:txBody>
                  <a:tcPr>
                    <a:lnL w="635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</a:lnL>
                    <a:lnR w="635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</a:lnR>
                    <a:lnT w="635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</a:lnT>
                    <a:lnB w="635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000"/>
                    </a:p>
                  </a:txBody>
                  <a:tcPr>
                    <a:lnL w="635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</a:lnL>
                    <a:lnR w="635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</a:lnR>
                    <a:lnT w="635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</a:lnT>
                    <a:lnB w="635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</a:lnB>
                  </a:tcPr>
                </a:tc>
              </a:tr>
              <a:tr h="434975">
                <a:tc>
                  <a:txBody>
                    <a:bodyPr/>
                    <a:p>
                      <a:pPr>
                        <a:buNone/>
                      </a:pPr>
                      <a:endParaRPr lang="zh-CN" altLang="en-US" sz="1000"/>
                    </a:p>
                  </a:txBody>
                  <a:tcPr>
                    <a:lnL w="635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</a:lnL>
                    <a:lnR w="635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</a:lnR>
                    <a:lnT w="635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</a:lnT>
                    <a:lnB w="635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000"/>
                    </a:p>
                  </a:txBody>
                  <a:tcPr>
                    <a:lnL w="635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</a:lnL>
                    <a:lnR w="635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</a:lnR>
                    <a:lnT w="635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</a:lnT>
                    <a:lnB w="635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</a:lnB>
                  </a:tcPr>
                </a:tc>
              </a:tr>
              <a:tr h="434975">
                <a:tc>
                  <a:txBody>
                    <a:bodyPr/>
                    <a:p>
                      <a:pPr>
                        <a:buNone/>
                      </a:pPr>
                      <a:endParaRPr lang="zh-CN" altLang="en-US" sz="1000"/>
                    </a:p>
                  </a:txBody>
                  <a:tcPr>
                    <a:lnL w="635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</a:lnL>
                    <a:lnR w="635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</a:lnR>
                    <a:lnT w="635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</a:lnT>
                    <a:lnB w="635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000"/>
                    </a:p>
                  </a:txBody>
                  <a:tcPr>
                    <a:lnL w="635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</a:lnL>
                    <a:lnR w="635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</a:lnR>
                    <a:lnT w="635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</a:lnT>
                    <a:lnB w="635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</a:lnB>
                  </a:tcPr>
                </a:tc>
              </a:tr>
              <a:tr h="434975">
                <a:tc>
                  <a:txBody>
                    <a:bodyPr/>
                    <a:p>
                      <a:pPr>
                        <a:buNone/>
                      </a:pPr>
                      <a:endParaRPr lang="zh-CN" altLang="en-US" sz="1000"/>
                    </a:p>
                  </a:txBody>
                  <a:tcPr>
                    <a:lnL w="635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</a:lnL>
                    <a:lnR w="635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</a:lnR>
                    <a:lnT w="635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</a:lnT>
                    <a:lnB w="635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000"/>
                    </a:p>
                  </a:txBody>
                  <a:tcPr>
                    <a:lnL w="635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</a:lnL>
                    <a:lnR w="635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</a:lnR>
                    <a:lnT w="635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</a:lnT>
                    <a:lnB w="635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  <p:custDataLst>
      <p:tags r:id="rId1"/>
    </p:custData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IM</a:t>
            </a:r>
            <a:r>
              <a:rPr lang="zh-CN" altLang="en-US"/>
              <a:t>业务功能抽象</a:t>
            </a:r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531495" y="1931035"/>
            <a:ext cx="1313180" cy="3594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/>
              <a:t>消息生产者</a:t>
            </a:r>
            <a:r>
              <a:rPr lang="en-US" altLang="zh-CN" sz="1000"/>
              <a:t>/</a:t>
            </a:r>
            <a:r>
              <a:rPr lang="zh-CN" altLang="en-US" sz="1000"/>
              <a:t>pub</a:t>
            </a:r>
            <a:endParaRPr lang="zh-CN" altLang="en-US" sz="1000"/>
          </a:p>
        </p:txBody>
      </p:sp>
      <p:sp>
        <p:nvSpPr>
          <p:cNvPr id="23" name="文本框 22"/>
          <p:cNvSpPr txBox="1"/>
          <p:nvPr/>
        </p:nvSpPr>
        <p:spPr>
          <a:xfrm>
            <a:off x="481330" y="1412875"/>
            <a:ext cx="1730375" cy="3708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zh-CN" altLang="zh-CN" sz="1400" b="1" dirty="0" smtClean="0">
                <a:latin typeface="Arial" panose="020B0604020202020204" pitchFamily="34" charset="0"/>
                <a:ea typeface="微软雅黑" panose="020B0503020204020204" charset="-122"/>
              </a:rPr>
              <a:t>消息模型</a:t>
            </a:r>
            <a:endParaRPr lang="zh-CN" altLang="zh-CN" sz="1400" b="1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691130" y="1931035"/>
            <a:ext cx="1313180" cy="3594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/>
              <a:t>消息中转者</a:t>
            </a:r>
            <a:r>
              <a:rPr lang="en-US" altLang="zh-CN" sz="1000"/>
              <a:t>broker</a:t>
            </a:r>
            <a:endParaRPr lang="en-US" altLang="zh-CN" sz="1000"/>
          </a:p>
        </p:txBody>
      </p:sp>
      <p:sp>
        <p:nvSpPr>
          <p:cNvPr id="25" name="矩形 24"/>
          <p:cNvSpPr/>
          <p:nvPr/>
        </p:nvSpPr>
        <p:spPr>
          <a:xfrm>
            <a:off x="4987290" y="1931035"/>
            <a:ext cx="1313180" cy="3594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/>
              <a:t>消息消费者</a:t>
            </a:r>
            <a:r>
              <a:rPr lang="en-US" altLang="zh-CN" sz="1000"/>
              <a:t>/sub</a:t>
            </a:r>
            <a:endParaRPr lang="en-US" altLang="zh-CN" sz="1000"/>
          </a:p>
        </p:txBody>
      </p:sp>
      <p:cxnSp>
        <p:nvCxnSpPr>
          <p:cNvPr id="26" name="直接箭头连接符 25"/>
          <p:cNvCxnSpPr/>
          <p:nvPr/>
        </p:nvCxnSpPr>
        <p:spPr>
          <a:xfrm>
            <a:off x="1851025" y="1979930"/>
            <a:ext cx="82931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endCxn id="25" idx="1"/>
          </p:cNvCxnSpPr>
          <p:nvPr/>
        </p:nvCxnSpPr>
        <p:spPr>
          <a:xfrm>
            <a:off x="4000500" y="2110740"/>
            <a:ext cx="98679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1929765" y="1748790"/>
            <a:ext cx="961390" cy="2311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700" dirty="0" smtClean="0">
                <a:latin typeface="Arial" panose="020B0604020202020204" pitchFamily="34" charset="0"/>
                <a:ea typeface="微软雅黑" panose="020B0503020204020204" charset="-122"/>
              </a:rPr>
              <a:t>msg req</a:t>
            </a:r>
            <a:endParaRPr lang="zh-CN" altLang="en-US" sz="700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4073525" y="1678940"/>
            <a:ext cx="1102995" cy="3708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push or pull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823710" y="1962785"/>
            <a:ext cx="2138680" cy="17684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IM</a:t>
            </a: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很简单：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无非就是传递消息。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IM</a:t>
            </a: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也很难：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让所有用户都高效可靠地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传递消息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691130" y="2687320"/>
            <a:ext cx="1313180" cy="3594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/>
              <a:t>异步消息队列</a:t>
            </a:r>
            <a:endParaRPr lang="zh-CN" altLang="en-US" sz="1000"/>
          </a:p>
        </p:txBody>
      </p:sp>
      <p:sp>
        <p:nvSpPr>
          <p:cNvPr id="6" name="上下箭头 5"/>
          <p:cNvSpPr/>
          <p:nvPr/>
        </p:nvSpPr>
        <p:spPr>
          <a:xfrm>
            <a:off x="3266440" y="2290445"/>
            <a:ext cx="264795" cy="413385"/>
          </a:xfrm>
          <a:prstGeom prst="up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823710" y="1001395"/>
            <a:ext cx="1261110" cy="9296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一个人</a:t>
            </a: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uid</a:t>
            </a: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，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一群人</a:t>
            </a: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gid</a:t>
            </a: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，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cxnSp>
        <p:nvCxnSpPr>
          <p:cNvPr id="13" name="直接箭头连接符 12"/>
          <p:cNvCxnSpPr/>
          <p:nvPr/>
        </p:nvCxnSpPr>
        <p:spPr>
          <a:xfrm flipH="1">
            <a:off x="1898015" y="2199640"/>
            <a:ext cx="7924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1899920" y="2199640"/>
            <a:ext cx="961390" cy="2311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700" dirty="0" smtClean="0">
                <a:latin typeface="Arial" panose="020B0604020202020204" pitchFamily="34" charset="0"/>
                <a:ea typeface="微软雅黑" panose="020B0503020204020204" charset="-122"/>
              </a:rPr>
              <a:t>msg </a:t>
            </a:r>
            <a:r>
              <a:rPr lang="en-US" altLang="zh-CN" sz="700" dirty="0" smtClean="0">
                <a:latin typeface="Arial" panose="020B0604020202020204" pitchFamily="34" charset="0"/>
                <a:ea typeface="微软雅黑" panose="020B0503020204020204" charset="-122"/>
              </a:rPr>
              <a:t>ack</a:t>
            </a:r>
            <a:endParaRPr lang="en-US" altLang="zh-CN" sz="700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1708785" y="1552575"/>
            <a:ext cx="3278505" cy="2311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sz="700" dirty="0" smtClean="0">
                <a:latin typeface="Arial" panose="020B0604020202020204" pitchFamily="34" charset="0"/>
                <a:ea typeface="微软雅黑" panose="020B0503020204020204" charset="-122"/>
              </a:rPr>
              <a:t>req = {producer uin, channel name, msg device id, msg time, msg content}；</a:t>
            </a:r>
            <a:endParaRPr sz="700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1495" y="3479165"/>
            <a:ext cx="5161915" cy="255206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TCPIP</a:t>
            </a:r>
            <a:r>
              <a:rPr lang="zh-CN" altLang="en-US"/>
              <a:t>协议</a:t>
            </a:r>
            <a:endParaRPr lang="zh-CN" altLang="en-US"/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7335" y="946150"/>
            <a:ext cx="4232910" cy="2371725"/>
          </a:xfrm>
          <a:prstGeom prst="rect">
            <a:avLst/>
          </a:prstGeom>
        </p:spPr>
      </p:pic>
      <p:pic>
        <p:nvPicPr>
          <p:cNvPr id="35" name="图片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0285" y="946150"/>
            <a:ext cx="3456940" cy="1914525"/>
          </a:xfrm>
          <a:prstGeom prst="rect">
            <a:avLst/>
          </a:prstGeom>
        </p:spPr>
      </p:pic>
      <p:pic>
        <p:nvPicPr>
          <p:cNvPr id="36" name="图片 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335" y="3317875"/>
            <a:ext cx="4269740" cy="1696085"/>
          </a:xfrm>
          <a:prstGeom prst="rect">
            <a:avLst/>
          </a:prstGeom>
        </p:spPr>
      </p:pic>
      <p:pic>
        <p:nvPicPr>
          <p:cNvPr id="37" name="图片 3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020" y="5013960"/>
            <a:ext cx="8424545" cy="1677670"/>
          </a:xfrm>
          <a:prstGeom prst="rect">
            <a:avLst/>
          </a:prstGeom>
        </p:spPr>
      </p:pic>
      <p:sp>
        <p:nvSpPr>
          <p:cNvPr id="38" name="文本框 37"/>
          <p:cNvSpPr txBox="1"/>
          <p:nvPr/>
        </p:nvSpPr>
        <p:spPr>
          <a:xfrm>
            <a:off x="5829300" y="3180080"/>
            <a:ext cx="2540000" cy="173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</a:pPr>
            <a:r>
              <a:rPr lang="en-US" altLang="zh-CN" sz="1200" dirty="0" smtClean="0">
                <a:latin typeface="Arial" panose="020B0604020202020204" pitchFamily="34" charset="0"/>
                <a:ea typeface="微软雅黑" panose="020B0503020204020204" charset="-122"/>
              </a:rPr>
              <a:t>1.</a:t>
            </a:r>
            <a:r>
              <a:rPr lang="zh-CN" altLang="en-US" sz="1200" dirty="0" smtClean="0">
                <a:latin typeface="Arial" panose="020B0604020202020204" pitchFamily="34" charset="0"/>
                <a:ea typeface="微软雅黑" panose="020B0503020204020204" charset="-122"/>
              </a:rPr>
              <a:t>建立好的TCP连接，网线拔了再接上，依然IO成功？</a:t>
            </a:r>
            <a:endParaRPr lang="zh-CN" altLang="en-US" sz="12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endParaRPr lang="zh-CN" altLang="en-US" sz="10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200" dirty="0" smtClean="0">
                <a:latin typeface="Arial" panose="020B0604020202020204" pitchFamily="34" charset="0"/>
                <a:ea typeface="微软雅黑" panose="020B0503020204020204" charset="-122"/>
              </a:rPr>
              <a:t>2.</a:t>
            </a:r>
            <a:r>
              <a:rPr lang="zh-CN" altLang="en-US" sz="1200" dirty="0" smtClean="0">
                <a:latin typeface="Arial" panose="020B0604020202020204" pitchFamily="34" charset="0"/>
                <a:ea typeface="微软雅黑" panose="020B0503020204020204" charset="-122"/>
              </a:rPr>
              <a:t>UDP为什么比TCP头多一个长度字段？</a:t>
            </a:r>
            <a:endParaRPr lang="zh-CN" altLang="en-US" sz="12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endParaRPr lang="zh-CN" altLang="en-US" sz="12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200" dirty="0" smtClean="0">
                <a:latin typeface="Arial" panose="020B0604020202020204" pitchFamily="34" charset="0"/>
                <a:ea typeface="微软雅黑" panose="020B0503020204020204" charset="-122"/>
              </a:rPr>
              <a:t>3.</a:t>
            </a:r>
            <a:r>
              <a:rPr lang="zh-CN" altLang="en-US" sz="1200" dirty="0" smtClean="0">
                <a:latin typeface="Arial" panose="020B0604020202020204" pitchFamily="34" charset="0"/>
                <a:ea typeface="微软雅黑" panose="020B0503020204020204" charset="-122"/>
              </a:rPr>
              <a:t>协议栈是怎么工作的？</a:t>
            </a:r>
            <a:endParaRPr lang="zh-CN" altLang="en-US" sz="1200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  <p:custDataLst>
      <p:tags r:id="rId5"/>
    </p:custData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IM</a:t>
            </a:r>
            <a:r>
              <a:rPr lang="zh-CN" altLang="en-US"/>
              <a:t>协议选型</a:t>
            </a:r>
            <a:endParaRPr lang="zh-CN" altLang="en-US"/>
          </a:p>
        </p:txBody>
      </p:sp>
      <p:graphicFrame>
        <p:nvGraphicFramePr>
          <p:cNvPr id="4" name="内容占位符 3"/>
          <p:cNvGraphicFramePr/>
          <p:nvPr>
            <p:ph idx="1"/>
          </p:nvPr>
        </p:nvGraphicFramePr>
        <p:xfrm>
          <a:off x="499745" y="923290"/>
          <a:ext cx="8345170" cy="543687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1238885"/>
                <a:gridCol w="1497330"/>
                <a:gridCol w="2279650"/>
                <a:gridCol w="1759585"/>
                <a:gridCol w="1569720"/>
              </a:tblGrid>
              <a:tr h="47371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名称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说明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优点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缺点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案例</a:t>
                      </a:r>
                      <a:endParaRPr lang="zh-CN" altLang="en-US"/>
                    </a:p>
                  </a:txBody>
                  <a:tcPr/>
                </a:tc>
              </a:tr>
              <a:tr h="8299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SIP</a:t>
                      </a:r>
                      <a:r>
                        <a:rPr lang="zh-CN" altLang="zh-CN"/>
                        <a:t> </a:t>
                      </a:r>
                      <a:r>
                        <a:rPr lang="en-US" altLang="zh-CN"/>
                        <a:t>Simple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在</a:t>
                      </a:r>
                      <a:r>
                        <a:rPr lang="en-US" altLang="zh-CN" sz="1400"/>
                        <a:t>SIP</a:t>
                      </a:r>
                      <a:r>
                        <a:rPr lang="zh-CN" altLang="en-US" sz="1400"/>
                        <a:t>协议上扩展而来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具备成熟的音视频标准，支持各类即时通信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规范很复杂，流量消耗较大，扩展复杂。</a:t>
                      </a:r>
                      <a:r>
                        <a:rPr lang="zh-CN" altLang="en-US" sz="900">
                          <a:solidFill>
                            <a:srgbClr val="FF0000"/>
                          </a:solidFill>
                        </a:rPr>
                        <a:t>（不适合移动终端）</a:t>
                      </a:r>
                      <a:endParaRPr lang="zh-CN" altLang="en-US" sz="9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zh-CN" sz="1400"/>
                        <a:t>给运营商做扩展</a:t>
                      </a:r>
                      <a:endParaRPr lang="zh-CN" altLang="zh-CN" sz="1400"/>
                    </a:p>
                  </a:txBody>
                  <a:tcPr/>
                </a:tc>
              </a:tr>
              <a:tr h="20986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 b="1"/>
                        <a:t>XAMPP</a:t>
                      </a:r>
                      <a:endParaRPr lang="en-US" altLang="zh-CN" sz="1600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基于</a:t>
                      </a:r>
                      <a:r>
                        <a:rPr lang="en-US" altLang="zh-CN" sz="1400"/>
                        <a:t>xml</a:t>
                      </a:r>
                      <a:r>
                        <a:rPr lang="zh-CN" altLang="en-US" sz="1400"/>
                        <a:t>（</a:t>
                      </a:r>
                      <a:r>
                        <a:rPr lang="zh-CN" altLang="en-US" sz="1400">
                          <a:solidFill>
                            <a:srgbClr val="FF0000"/>
                          </a:solidFill>
                        </a:rPr>
                        <a:t>一种高耗能的协议</a:t>
                      </a:r>
                      <a:r>
                        <a:rPr lang="zh-CN" altLang="en-US" sz="1400"/>
                        <a:t>）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协议开源，成熟，安全，可拓展性强，在各个端(包括服务器)有各种语言的实现，开发者接入方便；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X</a:t>
                      </a:r>
                      <a:r>
                        <a:rPr lang="zh-CN" altLang="en-US" sz="1400"/>
                        <a:t>ML表现力弱、有太多冗余信息、流量大，天坑多</a:t>
                      </a:r>
                      <a:endParaRPr lang="zh-CN" altLang="en-US" sz="1400"/>
                    </a:p>
                    <a:p>
                      <a:pPr>
                        <a:buNone/>
                      </a:pPr>
                      <a:endParaRPr lang="zh-CN" altLang="en-US" sz="1600"/>
                    </a:p>
                    <a:p>
                      <a:pPr>
                        <a:buNone/>
                      </a:pPr>
                      <a:r>
                        <a:rPr lang="zh-CN" altLang="en-US" sz="1400"/>
                        <a:t>比较耗流量和耗电</a:t>
                      </a:r>
                      <a:r>
                        <a:rPr lang="en-US" altLang="zh-CN" sz="1400"/>
                        <a:t>(</a:t>
                      </a:r>
                      <a:r>
                        <a:rPr lang="zh-CN" altLang="en-US" sz="1400"/>
                        <a:t>一次通信耗</a:t>
                      </a:r>
                      <a:r>
                        <a:rPr lang="en-US" altLang="zh-CN" sz="1400"/>
                        <a:t>200mAH)</a:t>
                      </a:r>
                      <a:endParaRPr lang="en-US" altLang="zh-CN" sz="1400"/>
                    </a:p>
                    <a:p>
                      <a:pPr>
                        <a:buNone/>
                      </a:pPr>
                      <a:endParaRPr lang="en-US" altLang="zh-CN" sz="1600"/>
                    </a:p>
                    <a:p>
                      <a:pPr>
                        <a:buNone/>
                      </a:pPr>
                      <a:r>
                        <a:rPr lang="zh-CN" altLang="en-US" sz="900" b="1">
                          <a:solidFill>
                            <a:srgbClr val="FF0000"/>
                          </a:solidFill>
                          <a:sym typeface="+mn-ea"/>
                        </a:rPr>
                        <a:t>（不适合移动终端）</a:t>
                      </a:r>
                      <a:endParaRPr lang="zh-CN" altLang="en-US" sz="900" b="1">
                        <a:solidFill>
                          <a:srgbClr val="FF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Gtalk</a:t>
                      </a:r>
                      <a:r>
                        <a:rPr lang="zh-CN" altLang="en-US" sz="1400"/>
                        <a:t>，</a:t>
                      </a:r>
                      <a:r>
                        <a:rPr lang="en-US" altLang="zh-CN" sz="1400"/>
                        <a:t>sinaweibo</a:t>
                      </a:r>
                      <a:endParaRPr lang="en-US" altLang="zh-CN" sz="1400"/>
                    </a:p>
                  </a:txBody>
                  <a:tcPr/>
                </a:tc>
              </a:tr>
              <a:tr h="10775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 b="1"/>
                        <a:t>MQTT</a:t>
                      </a:r>
                      <a:endParaRPr lang="en-US" altLang="zh-CN" sz="1600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物联网通信协议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多平台，多使用于推送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预设场景简单，但是需要自己额外实现好友、群组</a:t>
                      </a:r>
                      <a:endParaRPr lang="zh-CN" altLang="en-US" sz="1400"/>
                    </a:p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Facebook</a:t>
                      </a:r>
                      <a:r>
                        <a:rPr lang="zh-CN" altLang="en-US" sz="1400"/>
                        <a:t>，</a:t>
                      </a:r>
                      <a:r>
                        <a:rPr lang="en-US" altLang="zh-CN" sz="1400"/>
                        <a:t>58</a:t>
                      </a:r>
                      <a:endParaRPr lang="en-US" altLang="zh-CN" sz="1400"/>
                    </a:p>
                  </a:txBody>
                  <a:tcPr/>
                </a:tc>
              </a:tr>
              <a:tr h="9569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 b="1"/>
                        <a:t>私有协议</a:t>
                      </a:r>
                      <a:endParaRPr lang="zh-CN" altLang="en-US" sz="1600" b="1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自定义协议</a:t>
                      </a:r>
                      <a:r>
                        <a:rPr lang="en-US" altLang="zh-CN" sz="1400"/>
                        <a:t>+</a:t>
                      </a:r>
                      <a:r>
                        <a:rPr lang="zh-CN" altLang="en-US" sz="1400"/>
                        <a:t>高效的序列化，OTT 业务</a:t>
                      </a:r>
                      <a:endParaRPr lang="zh-CN" altLang="en-US" sz="140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 b="1">
                          <a:solidFill>
                            <a:srgbClr val="C00000"/>
                          </a:solidFill>
                        </a:rPr>
                        <a:t>高效，节约流量(一般使用二进制协议)，安全性高，难以破解；</a:t>
                      </a:r>
                      <a:endParaRPr lang="zh-CN" altLang="en-US" sz="1400" b="1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在开发初期没有现有样列可以参考，对于设计者的要求比较高。</a:t>
                      </a:r>
                      <a:endParaRPr lang="zh-CN" altLang="en-US" sz="140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微信</a:t>
                      </a:r>
                      <a:endParaRPr lang="zh-CN" altLang="en-US" sz="140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419100" y="6482715"/>
            <a:ext cx="7337425" cy="3708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即时通讯等通信软件的网络协议和端口收集整理   http://www.52im.net/thread-257-1-1.html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序列化</a:t>
            </a:r>
            <a:r>
              <a:rPr lang="zh-CN"/>
              <a:t>框架：</a:t>
            </a:r>
            <a:r>
              <a:rPr lang="en-US"/>
              <a:t>ProtoBuf</a:t>
            </a:r>
            <a:endParaRPr lang="en-US"/>
          </a:p>
        </p:txBody>
      </p:sp>
      <p:sp>
        <p:nvSpPr>
          <p:cNvPr id="5" name="文本框 4"/>
          <p:cNvSpPr txBox="1"/>
          <p:nvPr/>
        </p:nvSpPr>
        <p:spPr>
          <a:xfrm>
            <a:off x="419100" y="6132830"/>
            <a:ext cx="6838950" cy="3708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</a:pPr>
            <a:r>
              <a:rPr lang="zh-CN" altLang="en-US" sz="1400" dirty="0" smtClean="0">
                <a:ea typeface="微软雅黑" panose="020B0503020204020204" charset="-122"/>
                <a:sym typeface="+mn-ea"/>
              </a:rPr>
              <a:t>源代码：</a:t>
            </a: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 http://code.google.com/p/protobuf/downloads/list  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90550" y="1088390"/>
            <a:ext cx="8033385" cy="7308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</a:pPr>
            <a:r>
              <a:rPr lang="zh-CN" altLang="en-US" sz="1600" dirty="0" smtClean="0">
                <a:latin typeface="Arial" panose="020B0604020202020204" pitchFamily="34" charset="0"/>
                <a:ea typeface="微软雅黑" panose="020B0503020204020204" charset="-122"/>
              </a:rPr>
              <a:t>Proto</a:t>
            </a:r>
            <a:r>
              <a:rPr lang="en-US" altLang="zh-CN" sz="1600" dirty="0" smtClean="0">
                <a:latin typeface="Arial" panose="020B0604020202020204" pitchFamily="34" charset="0"/>
                <a:ea typeface="微软雅黑" panose="020B0503020204020204" charset="-122"/>
              </a:rPr>
              <a:t>Buf</a:t>
            </a:r>
            <a:r>
              <a:rPr lang="zh-CN" altLang="en-US" sz="1600" dirty="0" smtClean="0">
                <a:latin typeface="Arial" panose="020B0604020202020204" pitchFamily="34" charset="0"/>
                <a:ea typeface="微软雅黑" panose="020B0503020204020204" charset="-122"/>
              </a:rPr>
              <a:t> ，是Google 开源的</a:t>
            </a:r>
            <a:r>
              <a:rPr lang="zh-CN" altLang="en-US" sz="1600" b="1" i="1" dirty="0" smtClean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charset="-122"/>
              </a:rPr>
              <a:t>序列化框架</a:t>
            </a:r>
            <a:r>
              <a:rPr lang="zh-CN" altLang="en-US" sz="1600" dirty="0" smtClean="0">
                <a:latin typeface="Arial" panose="020B0604020202020204" pitchFamily="34" charset="0"/>
                <a:ea typeface="微软雅黑" panose="020B0503020204020204" charset="-122"/>
              </a:rPr>
              <a:t>。数据存储或 RPC 数据交换格式。</a:t>
            </a:r>
            <a:endParaRPr lang="zh-CN" altLang="en-US" sz="16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600" dirty="0" smtClean="0">
                <a:latin typeface="Arial" panose="020B0604020202020204" pitchFamily="34" charset="0"/>
                <a:ea typeface="微软雅黑" panose="020B0503020204020204" charset="-122"/>
              </a:rPr>
              <a:t>手机QQ，微信都在使用，甚至对</a:t>
            </a:r>
            <a:r>
              <a:rPr lang="en-US" altLang="zh-CN" sz="1600" dirty="0" smtClean="0">
                <a:latin typeface="Arial" panose="020B0604020202020204" pitchFamily="34" charset="0"/>
                <a:ea typeface="微软雅黑" panose="020B0503020204020204" charset="-122"/>
              </a:rPr>
              <a:t>Pb</a:t>
            </a:r>
            <a:r>
              <a:rPr lang="zh-CN" altLang="en-US" sz="1600" dirty="0" smtClean="0">
                <a:latin typeface="Arial" panose="020B0604020202020204" pitchFamily="34" charset="0"/>
                <a:ea typeface="微软雅黑" panose="020B0503020204020204" charset="-122"/>
              </a:rPr>
              <a:t>做了更极致的优化。</a:t>
            </a:r>
            <a:endParaRPr lang="zh-CN" altLang="en-US" sz="1600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90550" y="1895475"/>
            <a:ext cx="8121015" cy="7308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</a:pPr>
            <a:r>
              <a:rPr lang="zh-CN" altLang="en-US" sz="1600" dirty="0" smtClean="0">
                <a:latin typeface="Arial" panose="020B0604020202020204" pitchFamily="34" charset="0"/>
                <a:ea typeface="微软雅黑" panose="020B0503020204020204" charset="-122"/>
              </a:rPr>
              <a:t>一条消息数据，用protobuf序列化后的大小是json的10分之一，xml格式的20分之一，是二进制序列化的</a:t>
            </a:r>
            <a:r>
              <a:rPr lang="en-US" altLang="zh-CN" sz="1600" dirty="0" smtClean="0">
                <a:latin typeface="Arial" panose="020B0604020202020204" pitchFamily="34" charset="0"/>
                <a:ea typeface="微软雅黑" panose="020B0503020204020204" charset="-122"/>
              </a:rPr>
              <a:t>3</a:t>
            </a:r>
            <a:r>
              <a:rPr lang="zh-CN" altLang="en-US" sz="1600" dirty="0" smtClean="0">
                <a:latin typeface="Arial" panose="020B0604020202020204" pitchFamily="34" charset="0"/>
                <a:ea typeface="微软雅黑" panose="020B0503020204020204" charset="-122"/>
              </a:rPr>
              <a:t>分之一，</a:t>
            </a:r>
            <a:endParaRPr lang="zh-CN" altLang="en-US" sz="1600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90550" y="2772410"/>
            <a:ext cx="3786505" cy="17310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p>
            <a:pPr>
              <a:lnSpc>
                <a:spcPct val="130000"/>
              </a:lnSpc>
            </a:pPr>
            <a:r>
              <a:rPr lang="zh-CN" altLang="en-US" sz="1600" b="1" dirty="0" smtClean="0">
                <a:latin typeface="Arial" panose="020B0604020202020204" pitchFamily="34" charset="0"/>
                <a:ea typeface="微软雅黑" panose="020B0503020204020204" charset="-122"/>
              </a:rPr>
              <a:t>优点：</a:t>
            </a:r>
            <a:endParaRPr lang="zh-CN" altLang="en-US" sz="1600" b="1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600" b="1" dirty="0" smtClean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charset="-122"/>
              </a:rPr>
              <a:t>更小。</a:t>
            </a:r>
            <a:r>
              <a:rPr lang="en-US" altLang="zh-CN" sz="1600" dirty="0" smtClean="0">
                <a:latin typeface="Arial" panose="020B0604020202020204" pitchFamily="34" charset="0"/>
                <a:ea typeface="微软雅黑" panose="020B0503020204020204" charset="-122"/>
              </a:rPr>
              <a:t>(</a:t>
            </a:r>
            <a:r>
              <a:rPr lang="zh-CN" altLang="en-US" sz="1600" dirty="0" smtClean="0">
                <a:ea typeface="微软雅黑" panose="020B0503020204020204" charset="-122"/>
                <a:sym typeface="+mn-ea"/>
              </a:rPr>
              <a:t>支持Varint  ，zigzag </a:t>
            </a:r>
            <a:r>
              <a:rPr lang="en-US" altLang="zh-CN" sz="1800" dirty="0" smtClean="0">
                <a:latin typeface="Arial" panose="020B0604020202020204" pitchFamily="34" charset="0"/>
                <a:ea typeface="微软雅黑" panose="020B0503020204020204" charset="-122"/>
              </a:rPr>
              <a:t>)</a:t>
            </a:r>
            <a:endParaRPr lang="en-US" altLang="zh-CN" sz="18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600" b="1" dirty="0" smtClean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charset="-122"/>
              </a:rPr>
              <a:t>更快。</a:t>
            </a:r>
            <a:r>
              <a:rPr lang="zh-CN" altLang="en-US" sz="1600" dirty="0" smtClean="0">
                <a:latin typeface="Arial" panose="020B0604020202020204" pitchFamily="34" charset="0"/>
                <a:ea typeface="微软雅黑" panose="020B0503020204020204" charset="-122"/>
              </a:rPr>
              <a:t>（位移运算）</a:t>
            </a:r>
            <a:endParaRPr lang="zh-CN" altLang="en-US" sz="16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600" b="1" dirty="0" smtClean="0">
                <a:latin typeface="Arial" panose="020B0604020202020204" pitchFamily="34" charset="0"/>
                <a:ea typeface="微软雅黑" panose="020B0503020204020204" charset="-122"/>
              </a:rPr>
              <a:t>更简单。</a:t>
            </a:r>
            <a:r>
              <a:rPr lang="zh-CN" altLang="en-US" sz="1600" dirty="0" smtClean="0">
                <a:latin typeface="Arial" panose="020B0604020202020204" pitchFamily="34" charset="0"/>
                <a:ea typeface="微软雅黑" panose="020B0503020204020204" charset="-122"/>
              </a:rPr>
              <a:t>（语言级支持，</a:t>
            </a:r>
            <a:r>
              <a:rPr lang="zh-CN" altLang="en-US" sz="1600" dirty="0" smtClean="0">
                <a:ea typeface="微软雅黑" panose="020B0503020204020204" charset="-122"/>
                <a:sym typeface="+mn-ea"/>
              </a:rPr>
              <a:t> little-endian </a:t>
            </a:r>
            <a:r>
              <a:rPr lang="zh-CN" altLang="en-US" sz="1600" dirty="0" smtClean="0">
                <a:latin typeface="Arial" panose="020B0604020202020204" pitchFamily="34" charset="0"/>
                <a:ea typeface="微软雅黑" panose="020B0503020204020204" charset="-122"/>
              </a:rPr>
              <a:t>）</a:t>
            </a:r>
            <a:endParaRPr lang="zh-CN" altLang="en-US" sz="16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600" b="1" dirty="0" smtClean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charset="-122"/>
              </a:rPr>
              <a:t>更灵活。</a:t>
            </a:r>
            <a:r>
              <a:rPr lang="zh-CN" altLang="en-US" sz="1600" dirty="0" smtClean="0">
                <a:latin typeface="Arial" panose="020B0604020202020204" pitchFamily="34" charset="0"/>
                <a:ea typeface="微软雅黑" panose="020B0503020204020204" charset="-122"/>
              </a:rPr>
              <a:t>（</a:t>
            </a:r>
            <a:r>
              <a:rPr lang="en-US" altLang="zh-CN" sz="1600" dirty="0" smtClean="0">
                <a:latin typeface="Arial" panose="020B0604020202020204" pitchFamily="34" charset="0"/>
                <a:ea typeface="微软雅黑" panose="020B0503020204020204" charset="-122"/>
              </a:rPr>
              <a:t>kv</a:t>
            </a:r>
            <a:r>
              <a:rPr lang="zh-CN" altLang="en-US" sz="1600" dirty="0" smtClean="0">
                <a:latin typeface="Arial" panose="020B0604020202020204" pitchFamily="34" charset="0"/>
                <a:ea typeface="微软雅黑" panose="020B0503020204020204" charset="-122"/>
              </a:rPr>
              <a:t>的结构，容易扩展）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826000" y="2772410"/>
            <a:ext cx="3797935" cy="1930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p>
            <a:pPr>
              <a:lnSpc>
                <a:spcPct val="130000"/>
              </a:lnSpc>
            </a:pPr>
            <a:r>
              <a:rPr lang="zh-CN" altLang="en-US" sz="1600" b="1" dirty="0" smtClean="0">
                <a:latin typeface="Arial" panose="020B0604020202020204" pitchFamily="34" charset="0"/>
                <a:ea typeface="微软雅黑" panose="020B0503020204020204" charset="-122"/>
              </a:rPr>
              <a:t>不足：</a:t>
            </a:r>
            <a:endParaRPr lang="zh-CN" altLang="en-US" sz="1600" b="1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600" dirty="0" smtClean="0">
                <a:latin typeface="Arial" panose="020B0604020202020204" pitchFamily="34" charset="0"/>
                <a:ea typeface="微软雅黑" panose="020B0503020204020204" charset="-122"/>
              </a:rPr>
              <a:t>没有自带长度或者终止符信息，</a:t>
            </a:r>
            <a:endParaRPr lang="zh-CN" altLang="en-US" sz="16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600" dirty="0" smtClean="0">
                <a:latin typeface="Arial" panose="020B0604020202020204" pitchFamily="34" charset="0"/>
                <a:ea typeface="微软雅黑" panose="020B0503020204020204" charset="-122"/>
              </a:rPr>
              <a:t>没有自带报类型信息。</a:t>
            </a:r>
            <a:endParaRPr lang="zh-CN" altLang="en-US" sz="16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endParaRPr lang="zh-CN" altLang="en-US" sz="16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graphicFrame>
        <p:nvGraphicFramePr>
          <p:cNvPr id="12" name="表格 11"/>
          <p:cNvGraphicFramePr/>
          <p:nvPr/>
        </p:nvGraphicFramePr>
        <p:xfrm>
          <a:off x="590550" y="5287010"/>
          <a:ext cx="8033385" cy="405765"/>
        </p:xfrm>
        <a:graphic>
          <a:graphicData uri="http://schemas.openxmlformats.org/drawingml/2006/table">
            <a:tbl>
              <a:tblPr firstRow="1" bandRow="1">
                <a:effectLst>
                  <a:outerShdw blurRad="76200" dist="12700" dir="8100000" sy="-23000" kx="800400" algn="br" rotWithShape="0">
                    <a:prstClr val="black">
                      <a:alpha val="20000"/>
                    </a:prstClr>
                  </a:outerShdw>
                  <a:reflection blurRad="6350" stA="52000" endA="300" endPos="35000" dir="5400000" sy="-100000" algn="bl" rotWithShape="0"/>
                </a:effectLst>
                <a:tableStyleId>{85BE263C-DBD7-4A20-BB59-AAB30ACAA65A}</a:tableStyleId>
              </a:tblPr>
              <a:tblGrid>
                <a:gridCol w="2278380"/>
                <a:gridCol w="5755005"/>
              </a:tblGrid>
              <a:tr h="40576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Header</a:t>
                      </a:r>
                      <a:r>
                        <a:rPr lang="en-US" altLang="zh-CN" sz="1200"/>
                        <a:t>(</a:t>
                      </a:r>
                      <a:r>
                        <a:rPr lang="zh-CN" altLang="en-US" sz="1200"/>
                        <a:t>包括</a:t>
                      </a:r>
                      <a:r>
                        <a:rPr lang="en-US" altLang="zh-CN" sz="1200"/>
                        <a:t>len</a:t>
                      </a:r>
                      <a:r>
                        <a:rPr lang="zh-CN" altLang="en-US" sz="1200"/>
                        <a:t>，</a:t>
                      </a:r>
                      <a:r>
                        <a:rPr lang="en-US" altLang="zh-CN" sz="1200"/>
                        <a:t>cmd</a:t>
                      </a:r>
                      <a:r>
                        <a:rPr lang="zh-CN" altLang="en-US" sz="1200"/>
                        <a:t>等</a:t>
                      </a:r>
                      <a:r>
                        <a:rPr lang="en-US" altLang="zh-CN" sz="1200"/>
                        <a:t>)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Body</a:t>
                      </a:r>
                      <a:r>
                        <a:rPr lang="en-US" altLang="zh-CN" sz="1200"/>
                        <a:t>(</a:t>
                      </a:r>
                      <a:r>
                        <a:rPr lang="zh-CN" altLang="zh-CN" sz="1200"/>
                        <a:t>使用</a:t>
                      </a:r>
                      <a:r>
                        <a:rPr lang="en-US" altLang="zh-CN" sz="1200"/>
                        <a:t>PB</a:t>
                      </a:r>
                      <a:r>
                        <a:rPr lang="zh-CN" altLang="en-US" sz="1200"/>
                        <a:t>做序列化</a:t>
                      </a:r>
                      <a:r>
                        <a:rPr lang="en-US" altLang="zh-CN" sz="1200"/>
                        <a:t>)</a:t>
                      </a:r>
                      <a:endParaRPr lang="en-US" altLang="zh-CN" sz="120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3" name="直接连接符 12"/>
          <p:cNvCxnSpPr/>
          <p:nvPr/>
        </p:nvCxnSpPr>
        <p:spPr>
          <a:xfrm>
            <a:off x="2843530" y="5085080"/>
            <a:ext cx="0" cy="864235"/>
          </a:xfrm>
          <a:prstGeom prst="line">
            <a:avLst/>
          </a:prstGeom>
          <a:ln w="603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518795" y="6432550"/>
            <a:ext cx="8176895" cy="2508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</a:pPr>
            <a:r>
              <a:rPr lang="zh-CN" altLang="en-US" sz="800" dirty="0" smtClean="0">
                <a:latin typeface="Arial" panose="020B0604020202020204" pitchFamily="34" charset="0"/>
                <a:ea typeface="微软雅黑" panose="020B0503020204020204" charset="-122"/>
              </a:rPr>
              <a:t> Avro，Thrift，XML，JSON，MessagePack，Kyro，Hessian，Protostuff，Java Native Serialize，FST</a:t>
            </a:r>
            <a:endParaRPr lang="zh-CN" altLang="en-US" sz="800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举例：区跨链协议示意图</a:t>
            </a:r>
            <a:endParaRPr lang="zh-CN" altLang="en-US"/>
          </a:p>
        </p:txBody>
      </p:sp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19100" y="1100455"/>
            <a:ext cx="8248015" cy="499554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三种基本的通信模型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9100" y="998855"/>
            <a:ext cx="1733550" cy="292354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064260" y="4498340"/>
            <a:ext cx="538480" cy="3708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30000"/>
              </a:lnSpc>
            </a:pPr>
            <a:r>
              <a:rPr lang="zh-CN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问答</a:t>
            </a:r>
            <a:endParaRPr lang="zh-CN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0140" y="998855"/>
            <a:ext cx="3372485" cy="319722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951480" y="4450080"/>
            <a:ext cx="2138680" cy="3708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30000"/>
              </a:lnSpc>
            </a:pPr>
            <a:r>
              <a:rPr lang="zh-CN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天气预报、公众号、微博</a:t>
            </a:r>
            <a:endParaRPr lang="zh-CN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0115" y="998855"/>
            <a:ext cx="2614295" cy="345122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1" name="标题 10241"/>
          <p:cNvSpPr/>
          <p:nvPr>
            <p:ph type="title"/>
          </p:nvPr>
        </p:nvSpPr>
        <p:spPr/>
        <p:txBody>
          <a:bodyPr anchor="ctr"/>
          <a:p>
            <a:pPr>
              <a:lnSpc>
                <a:spcPct val="100000"/>
              </a:lnSpc>
            </a:pPr>
            <a:r>
              <a:rPr lang="en-US" altLang="zh-CN"/>
              <a:t>IM</a:t>
            </a:r>
            <a:r>
              <a:rPr lang="zh-CN" altLang="en-US"/>
              <a:t>服务器</a:t>
            </a:r>
            <a:r>
              <a:rPr>
                <a:sym typeface="+mn-ea"/>
              </a:rPr>
              <a:t>技术选型</a:t>
            </a:r>
            <a:endParaRPr lang="en-US" altLang="zh-CN"/>
          </a:p>
        </p:txBody>
      </p:sp>
      <p:graphicFrame>
        <p:nvGraphicFramePr>
          <p:cNvPr id="2" name="内容占位符 1"/>
          <p:cNvGraphicFramePr/>
          <p:nvPr>
            <p:ph idx="1"/>
          </p:nvPr>
        </p:nvGraphicFramePr>
        <p:xfrm>
          <a:off x="419100" y="1005840"/>
          <a:ext cx="8408035" cy="248031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1160780"/>
                <a:gridCol w="1729105"/>
                <a:gridCol w="1302385"/>
                <a:gridCol w="1740535"/>
                <a:gridCol w="2475230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名称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IO</a:t>
                      </a:r>
                      <a:r>
                        <a:rPr lang="zh-CN" altLang="en-US"/>
                        <a:t>类型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通信协议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应用层协议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操作系统</a:t>
                      </a:r>
                      <a:endParaRPr lang="zh-CN" altLang="en-US"/>
                    </a:p>
                  </a:txBody>
                  <a:tcPr/>
                </a:tc>
              </a:tr>
              <a:tr h="34099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 b="1"/>
                        <a:t>微信</a:t>
                      </a:r>
                      <a:endParaRPr lang="zh-CN" altLang="en-US" sz="1400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异步</a:t>
                      </a:r>
                      <a:r>
                        <a:rPr lang="en-US" altLang="zh-CN" sz="1400"/>
                        <a:t>IO+</a:t>
                      </a:r>
                      <a:r>
                        <a:rPr lang="zh-CN" altLang="en-US" sz="1400"/>
                        <a:t>协程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TCP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自定义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Linux</a:t>
                      </a:r>
                      <a:endParaRPr lang="en-US" altLang="zh-CN" sz="1400"/>
                    </a:p>
                  </a:txBody>
                  <a:tcPr/>
                </a:tc>
              </a:tr>
              <a:tr h="3409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 b="1"/>
                        <a:t>QQ&lt;</a:t>
                      </a:r>
                      <a:r>
                        <a:rPr lang="zh-CN" altLang="zh-CN" sz="1400" b="1"/>
                        <a:t>早期</a:t>
                      </a:r>
                      <a:r>
                        <a:rPr lang="en-US" altLang="zh-CN" sz="1400" b="1"/>
                        <a:t>&gt;</a:t>
                      </a:r>
                      <a:endParaRPr lang="en-US" altLang="zh-CN" sz="1400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IOCP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UDP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自定义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Windows</a:t>
                      </a:r>
                      <a:endParaRPr lang="en-US" altLang="zh-CN" sz="1400"/>
                    </a:p>
                  </a:txBody>
                  <a:tcPr/>
                </a:tc>
              </a:tr>
              <a:tr h="34099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 b="1"/>
                        <a:t>钉钉</a:t>
                      </a:r>
                      <a:endParaRPr lang="zh-CN" altLang="en-US" sz="1400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异步</a:t>
                      </a:r>
                      <a:r>
                        <a:rPr lang="en-US" altLang="zh-CN" sz="1400"/>
                        <a:t>IO+</a:t>
                      </a:r>
                      <a:r>
                        <a:rPr lang="zh-CN" altLang="en-US" sz="1400"/>
                        <a:t>多线程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TCP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自定义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Linux</a:t>
                      </a:r>
                      <a:endParaRPr lang="en-US" altLang="zh-CN" sz="1400"/>
                    </a:p>
                  </a:txBody>
                  <a:tcPr/>
                </a:tc>
              </a:tr>
              <a:tr h="57340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 b="1"/>
                        <a:t>GTALK</a:t>
                      </a:r>
                      <a:endParaRPr lang="en-US" altLang="zh-CN" sz="1400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异步</a:t>
                      </a:r>
                      <a:r>
                        <a:rPr lang="en-US" altLang="zh-CN" sz="1400"/>
                        <a:t>IO+</a:t>
                      </a:r>
                      <a:r>
                        <a:rPr lang="zh-CN" altLang="en-US" sz="1400"/>
                        <a:t>多线程</a:t>
                      </a:r>
                      <a:endParaRPr lang="zh-CN" altLang="en-US" sz="1400"/>
                    </a:p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TCP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XMPP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Linux</a:t>
                      </a:r>
                      <a:endParaRPr lang="en-US" altLang="zh-CN" sz="1400"/>
                    </a:p>
                  </a:txBody>
                  <a:tcPr/>
                </a:tc>
              </a:tr>
              <a:tr h="5181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 b="1"/>
                        <a:t>通通</a:t>
                      </a:r>
                      <a:endParaRPr lang="zh-CN" altLang="en-US" sz="1400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异步</a:t>
                      </a:r>
                      <a:r>
                        <a:rPr lang="en-US" altLang="zh-CN" sz="1400"/>
                        <a:t>IO+</a:t>
                      </a:r>
                      <a:r>
                        <a:rPr lang="zh-CN" altLang="en-US" sz="1400"/>
                        <a:t>多线程</a:t>
                      </a:r>
                      <a:endParaRPr lang="zh-CN" altLang="en-US" sz="1400"/>
                    </a:p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TCP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自定义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Linux</a:t>
                      </a:r>
                      <a:endParaRPr lang="en-US" altLang="zh-CN" sz="14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419100" y="3649980"/>
            <a:ext cx="2673985" cy="28867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</a:pPr>
            <a:r>
              <a:rPr lang="zh-CN" altLang="en-US" sz="1400" b="1" dirty="0" smtClean="0">
                <a:latin typeface="Arial" panose="020B0604020202020204" pitchFamily="34" charset="0"/>
                <a:ea typeface="微软雅黑" panose="020B0503020204020204" charset="-122"/>
              </a:rPr>
              <a:t>系统开发平台： </a:t>
            </a:r>
            <a:endParaRPr lang="zh-CN" altLang="en-US" sz="1400" b="1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CentOS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b="1" dirty="0" smtClean="0">
                <a:latin typeface="Arial" panose="020B0604020202020204" pitchFamily="34" charset="0"/>
                <a:ea typeface="微软雅黑" panose="020B0503020204020204" charset="-122"/>
              </a:rPr>
              <a:t>网络支撑层：</a:t>
            </a:r>
            <a:endParaRPr lang="zh-CN" altLang="en-US" sz="1400" b="1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自研的基于</a:t>
            </a: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Epoll</a:t>
            </a: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高性能网络库。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b="1" dirty="0" smtClean="0">
                <a:latin typeface="Arial" panose="020B0604020202020204" pitchFamily="34" charset="0"/>
                <a:ea typeface="微软雅黑" panose="020B0503020204020204" charset="-122"/>
              </a:rPr>
              <a:t>缓存存储层： </a:t>
            </a:r>
            <a:endParaRPr lang="zh-CN" altLang="en-US" sz="1400" b="1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Redis，或自研的存储方案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b="1" dirty="0" smtClean="0">
                <a:latin typeface="Arial" panose="020B0604020202020204" pitchFamily="34" charset="0"/>
                <a:ea typeface="微软雅黑" panose="020B0503020204020204" charset="-122"/>
              </a:rPr>
              <a:t>数据库： </a:t>
            </a:r>
            <a:endParaRPr lang="zh-CN" altLang="en-US" sz="1400" b="1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MySQL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b="1" dirty="0" smtClean="0">
                <a:latin typeface="Arial" panose="020B0604020202020204" pitchFamily="34" charset="0"/>
                <a:ea typeface="微软雅黑" panose="020B0503020204020204" charset="-122"/>
              </a:rPr>
              <a:t>开发语言：</a:t>
            </a: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 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C/C++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graphicFrame>
        <p:nvGraphicFramePr>
          <p:cNvPr id="3" name="表格 2"/>
          <p:cNvGraphicFramePr/>
          <p:nvPr/>
        </p:nvGraphicFramePr>
        <p:xfrm>
          <a:off x="3288665" y="3649980"/>
          <a:ext cx="5538470" cy="268732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2132330"/>
                <a:gridCol w="3406140"/>
              </a:tblGrid>
              <a:tr h="43053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WebIM</a:t>
                      </a:r>
                      <a:r>
                        <a:rPr lang="zh-CN" altLang="en-US"/>
                        <a:t>的实现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描述</a:t>
                      </a:r>
                      <a:endParaRPr lang="zh-CN" altLang="en-US"/>
                    </a:p>
                  </a:txBody>
                  <a:tcPr/>
                </a:tc>
              </a:tr>
              <a:tr h="55816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Ajax</a:t>
                      </a:r>
                      <a:r>
                        <a:rPr lang="zh-CN" altLang="en-US" sz="1600"/>
                        <a:t>短轮询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/>
                        <a:t>请求代价大</a:t>
                      </a:r>
                      <a:endParaRPr lang="zh-CN" altLang="en-US" sz="1600"/>
                    </a:p>
                  </a:txBody>
                  <a:tcPr/>
                </a:tc>
              </a:tr>
              <a:tr h="55753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Comet</a:t>
                      </a:r>
                      <a:r>
                        <a:rPr lang="zh-CN" altLang="en-US" sz="1600"/>
                        <a:t>服务推</a:t>
                      </a:r>
                      <a:endParaRPr lang="zh-CN" altLang="en-US" sz="1600"/>
                    </a:p>
                    <a:p>
                      <a:pPr>
                        <a:buNone/>
                      </a:pPr>
                      <a:r>
                        <a:rPr lang="zh-CN" altLang="en-US" sz="900">
                          <a:solidFill>
                            <a:srgbClr val="FF0000"/>
                          </a:solidFill>
                        </a:rPr>
                        <a:t>（</a:t>
                      </a:r>
                      <a:r>
                        <a:rPr lang="en-US" altLang="zh-CN" sz="900">
                          <a:solidFill>
                            <a:srgbClr val="0000CC"/>
                          </a:solidFill>
                        </a:rPr>
                        <a:t>Ajax</a:t>
                      </a:r>
                      <a:r>
                        <a:rPr lang="zh-CN" altLang="en-US" sz="900">
                          <a:solidFill>
                            <a:srgbClr val="0000CC"/>
                          </a:solidFill>
                        </a:rPr>
                        <a:t>长轮询、Iframe 及 htmlfile）</a:t>
                      </a:r>
                      <a:endParaRPr lang="zh-CN" altLang="en-US" sz="90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sz="1600"/>
                        <a:t>无安装插件</a:t>
                      </a:r>
                      <a:r>
                        <a:rPr lang="zh-CN" sz="1600"/>
                        <a:t>、</a:t>
                      </a:r>
                      <a:r>
                        <a:rPr sz="1600"/>
                        <a:t>基于 HTTP 长连接</a:t>
                      </a:r>
                      <a:endParaRPr sz="1600"/>
                    </a:p>
                  </a:txBody>
                  <a:tcPr/>
                </a:tc>
              </a:tr>
              <a:tr h="558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WebSocket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/>
                        <a:t>基于</a:t>
                      </a:r>
                      <a:r>
                        <a:rPr lang="en-US" altLang="zh-CN" sz="1600"/>
                        <a:t>TCP</a:t>
                      </a:r>
                      <a:r>
                        <a:rPr lang="zh-CN" altLang="en-US" sz="1600"/>
                        <a:t>协议</a:t>
                      </a:r>
                      <a:endParaRPr lang="zh-CN" altLang="en-US" sz="1600"/>
                    </a:p>
                  </a:txBody>
                  <a:tcPr/>
                </a:tc>
              </a:tr>
              <a:tr h="5822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SSE(Server Sent Event)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zh-CN" sz="1600"/>
                        <a:t>服务端推向客户端的</a:t>
                      </a:r>
                      <a:r>
                        <a:rPr lang="en-US" altLang="zh-CN" sz="1600"/>
                        <a:t>H5</a:t>
                      </a:r>
                      <a:r>
                        <a:rPr lang="zh-CN" altLang="en-US" sz="1600"/>
                        <a:t>技术</a:t>
                      </a:r>
                      <a:endParaRPr lang="zh-CN" altLang="en-US" sz="1600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1"/>
    </p:custDataLst>
  </p:cSld>
  <p:clrMapOvr>
    <a:masterClrMapping/>
  </p:clrMapOvr>
  <p:transition/>
</p:sld>
</file>

<file path=ppt/tags/tag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85_29*i*0"/>
  <p:tag name="KSO_WM_TEMPLATE_CATEGORY" val="custom"/>
  <p:tag name="KSO_WM_TEMPLATE_INDEX" val="185"/>
  <p:tag name="KSO_WM_UNIT_INDEX" val="0"/>
</p:tagLst>
</file>

<file path=ppt/tags/tag10.xml><?xml version="1.0" encoding="utf-8"?>
<p:tagLst xmlns:p="http://schemas.openxmlformats.org/presentationml/2006/main">
  <p:tag name="KSO_WM_TEMPLATE_CATEGORY" val="custom"/>
  <p:tag name="KSO_WM_TEMPLATE_INDEX" val="185"/>
</p:tagLst>
</file>

<file path=ppt/tags/tag11.xml><?xml version="1.0" encoding="utf-8"?>
<p:tagLst xmlns:p="http://schemas.openxmlformats.org/presentationml/2006/main">
  <p:tag name="KSO_WM_BEAUTIFY_FLAG" val="#wm#"/>
  <p:tag name="KSO_WM_TEMPLATE_CATEGORY" val="custom"/>
  <p:tag name="KSO_WM_TEMPLATE_INDEX" val="185"/>
</p:tagLst>
</file>

<file path=ppt/tags/tag12.xml><?xml version="1.0" encoding="utf-8"?>
<p:tagLst xmlns:p="http://schemas.openxmlformats.org/presentationml/2006/main">
  <p:tag name="KSO_WM_BEAUTIFY_FLAG" val="#wm#"/>
  <p:tag name="KSO_WM_TEMPLATE_CATEGORY" val="custom"/>
  <p:tag name="KSO_WM_TEMPLATE_INDEX" val="185"/>
</p:tagLst>
</file>

<file path=ppt/tags/tag13.xml><?xml version="1.0" encoding="utf-8"?>
<p:tagLst xmlns:p="http://schemas.openxmlformats.org/presentationml/2006/main">
  <p:tag name="KSO_WM_TEMPLATE_CATEGORY" val="custom"/>
  <p:tag name="KSO_WM_TEMPLATE_INDEX" val="185"/>
</p:tagLst>
</file>

<file path=ppt/tags/tag14.xml><?xml version="1.0" encoding="utf-8"?>
<p:tagLst xmlns:p="http://schemas.openxmlformats.org/presentationml/2006/main">
  <p:tag name="KSO_WM_TEMPLATE_CATEGORY" val="custom"/>
  <p:tag name="KSO_WM_TEMPLATE_INDEX" val="185"/>
</p:tagLst>
</file>

<file path=ppt/tags/tag15.xml><?xml version="1.0" encoding="utf-8"?>
<p:tagLst xmlns:p="http://schemas.openxmlformats.org/presentationml/2006/main">
  <p:tag name="KSO_WM_TEMPLATE_CATEGORY" val="custom"/>
  <p:tag name="KSO_WM_TEMPLATE_INDEX" val="185"/>
</p:tagLst>
</file>

<file path=ppt/tags/tag16.xml><?xml version="1.0" encoding="utf-8"?>
<p:tagLst xmlns:p="http://schemas.openxmlformats.org/presentationml/2006/main">
  <p:tag name="KSO_WM_BEAUTIFY_FLAG" val="#wm#"/>
  <p:tag name="KSO_WM_TEMPLATE_CATEGORY" val="custom"/>
  <p:tag name="KSO_WM_TEMPLATE_INDEX" val="185"/>
</p:tagLst>
</file>

<file path=ppt/tags/tag17.xml><?xml version="1.0" encoding="utf-8"?>
<p:tagLst xmlns:p="http://schemas.openxmlformats.org/presentationml/2006/main">
  <p:tag name="KSO_WM_TEMPLATE_CATEGORY" val="custom"/>
  <p:tag name="KSO_WM_TEMPLATE_INDEX" val="185"/>
  <p:tag name="KSO_WM_TAG_VERSION" val="1.0"/>
  <p:tag name="KSO_WM_SLIDE_ID" val="custom185_4"/>
  <p:tag name="KSO_WM_SLIDE_INDEX" val="4"/>
  <p:tag name="KSO_WM_SLIDE_ITEM_CNT" val="2"/>
  <p:tag name="KSO_WM_SLIDE_LAYOUT" val="a_f_d"/>
  <p:tag name="KSO_WM_SLIDE_LAYOUT_CNT" val="1_1_1"/>
  <p:tag name="KSO_WM_SLIDE_TYPE" val="text"/>
  <p:tag name="KSO_WM_BEAUTIFY_FLAG" val="#wm#"/>
  <p:tag name="KSO_WM_SLIDE_POSITION" val="50*57"/>
  <p:tag name="KSO_WM_SLIDE_SIZE" val="621*426"/>
</p:tagLst>
</file>

<file path=ppt/tags/tag18.xml><?xml version="1.0" encoding="utf-8"?>
<p:tagLst xmlns:p="http://schemas.openxmlformats.org/presentationml/2006/main">
  <p:tag name="KSO_WM_BEAUTIFY_FLAG" val="#wm#"/>
  <p:tag name="KSO_WM_TEMPLATE_CATEGORY" val="custom"/>
  <p:tag name="KSO_WM_TEMPLATE_INDEX" val="185"/>
</p:tagLst>
</file>

<file path=ppt/tags/tag19.xml><?xml version="1.0" encoding="utf-8"?>
<p:tagLst xmlns:p="http://schemas.openxmlformats.org/presentationml/2006/main">
  <p:tag name="KSO_WM_TEMPLATE_CATEGORY" val="custom"/>
  <p:tag name="KSO_WM_TEMPLATE_INDEX" val="185"/>
</p:tagLst>
</file>

<file path=ppt/tags/tag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85_29*i*0"/>
  <p:tag name="KSO_WM_TEMPLATE_CATEGORY" val="custom"/>
  <p:tag name="KSO_WM_TEMPLATE_INDEX" val="185"/>
  <p:tag name="KSO_WM_UNIT_INDEX" val="0"/>
</p:tagLst>
</file>

<file path=ppt/tags/tag20.xml><?xml version="1.0" encoding="utf-8"?>
<p:tagLst xmlns:p="http://schemas.openxmlformats.org/presentationml/2006/main">
  <p:tag name="KSO_WM_TEMPLATE_CATEGORY" val="custom"/>
  <p:tag name="KSO_WM_TEMPLATE_INDEX" val="185"/>
</p:tagLst>
</file>

<file path=ppt/tags/tag21.xml><?xml version="1.0" encoding="utf-8"?>
<p:tagLst xmlns:p="http://schemas.openxmlformats.org/presentationml/2006/main">
  <p:tag name="KSO_WM_TEMPLATE_CATEGORY" val="custom"/>
  <p:tag name="KSO_WM_TEMPLATE_INDEX" val="185"/>
</p:tagLst>
</file>

<file path=ppt/tags/tag22.xml><?xml version="1.0" encoding="utf-8"?>
<p:tagLst xmlns:p="http://schemas.openxmlformats.org/presentationml/2006/main">
  <p:tag name="KSO_WM_TEMPLATE_CATEGORY" val="custom"/>
  <p:tag name="KSO_WM_TEMPLATE_INDEX" val="185"/>
</p:tagLst>
</file>

<file path=ppt/tags/tag23.xml><?xml version="1.0" encoding="utf-8"?>
<p:tagLst xmlns:p="http://schemas.openxmlformats.org/presentationml/2006/main">
  <p:tag name="KSO_WM_TEMPLATE_CATEGORY" val="custom"/>
  <p:tag name="KSO_WM_TEMPLATE_INDEX" val="185"/>
</p:tagLst>
</file>

<file path=ppt/tags/tag24.xml><?xml version="1.0" encoding="utf-8"?>
<p:tagLst xmlns:p="http://schemas.openxmlformats.org/presentationml/2006/main">
  <p:tag name="KSO_WM_BEAUTIFY_FLAG" val="#wm#"/>
  <p:tag name="KSO_WM_TEMPLATE_CATEGORY" val="custom"/>
  <p:tag name="KSO_WM_TEMPLATE_INDEX" val="185"/>
</p:tagLst>
</file>

<file path=ppt/tags/tag25.xml><?xml version="1.0" encoding="utf-8"?>
<p:tagLst xmlns:p="http://schemas.openxmlformats.org/presentationml/2006/main">
  <p:tag name="KSO_WM_TEMPLATE_CATEGORY" val="custom"/>
  <p:tag name="KSO_WM_TEMPLATE_INDEX" val="185"/>
</p:tagLst>
</file>

<file path=ppt/tags/tag26.xml><?xml version="1.0" encoding="utf-8"?>
<p:tagLst xmlns:p="http://schemas.openxmlformats.org/presentationml/2006/main">
  <p:tag name="KSO_WM_BEAUTIFY_FLAG" val="#wm#"/>
  <p:tag name="KSO_WM_TEMPLATE_CATEGORY" val="custom"/>
  <p:tag name="KSO_WM_TEMPLATE_INDEX" val="185"/>
</p:tagLst>
</file>

<file path=ppt/tags/tag27.xml><?xml version="1.0" encoding="utf-8"?>
<p:tagLst xmlns:p="http://schemas.openxmlformats.org/presentationml/2006/main">
  <p:tag name="KSO_WM_TEMPLATE_CATEGORY" val="custom"/>
  <p:tag name="KSO_WM_TEMPLATE_INDEX" val="185"/>
</p:tagLst>
</file>

<file path=ppt/tags/tag28.xml><?xml version="1.0" encoding="utf-8"?>
<p:tagLst xmlns:p="http://schemas.openxmlformats.org/presentationml/2006/main">
  <p:tag name="KSO_WM_BEAUTIFY_FLAG" val="#wm#"/>
  <p:tag name="KSO_WM_TEMPLATE_CATEGORY" val="custom"/>
  <p:tag name="KSO_WM_TEMPLATE_INDEX" val="185"/>
</p:tagLst>
</file>

<file path=ppt/tags/tag29.xml><?xml version="1.0" encoding="utf-8"?>
<p:tagLst xmlns:p="http://schemas.openxmlformats.org/presentationml/2006/main">
  <p:tag name="KSO_WM_TEMPLATE_CATEGORY" val="custom"/>
  <p:tag name="KSO_WM_TEMPLATE_INDEX" val="185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85"/>
  <p:tag name="KSO_WM_UNIT_TYPE" val="a"/>
  <p:tag name="KSO_WM_UNIT_INDEX" val="1"/>
  <p:tag name="KSO_WM_UNIT_ID" val="custom185_27*a*1"/>
  <p:tag name="KSO_WM_UNIT_CLEAR" val="1"/>
  <p:tag name="KSO_WM_UNIT_LAYERLEVEL" val="1"/>
  <p:tag name="KSO_WM_UNIT_VALUE" val="22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0.xml><?xml version="1.0" encoding="utf-8"?>
<p:tagLst xmlns:p="http://schemas.openxmlformats.org/presentationml/2006/main">
  <p:tag name="KSO_WM_TEMPLATE_CATEGORY" val="custom"/>
  <p:tag name="KSO_WM_TEMPLATE_INDEX" val="185"/>
</p:tagLst>
</file>

<file path=ppt/tags/tag31.xml><?xml version="1.0" encoding="utf-8"?>
<p:tagLst xmlns:p="http://schemas.openxmlformats.org/presentationml/2006/main">
  <p:tag name="KSO_WM_TEMPLATE_CATEGORY" val="custom"/>
  <p:tag name="KSO_WM_TEMPLATE_INDEX" val="185"/>
</p:tagLst>
</file>

<file path=ppt/tags/tag32.xml><?xml version="1.0" encoding="utf-8"?>
<p:tagLst xmlns:p="http://schemas.openxmlformats.org/presentationml/2006/main">
  <p:tag name="KSO_WM_TEMPLATE_CATEGORY" val="custom"/>
  <p:tag name="KSO_WM_TEMPLATE_INDEX" val="185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85"/>
  <p:tag name="KSO_WM_UNIT_TYPE" val="f"/>
  <p:tag name="KSO_WM_UNIT_INDEX" val="1"/>
  <p:tag name="KSO_WM_UNIT_ID" val="custom185_27*f*1"/>
  <p:tag name="KSO_WM_UNIT_CLEAR" val="1"/>
  <p:tag name="KSO_WM_UNIT_LAYERLEVEL" val="1"/>
  <p:tag name="KSO_WM_UNIT_VALUE" val="216"/>
  <p:tag name="KSO_WM_UNIT_HIGHLIGHT" val="0"/>
  <p:tag name="KSO_WM_UNIT_COMPATIBLE" val="0"/>
  <p:tag name="KSO_WM_UNIT_PRESET_TEXT_INDEX" val="5"/>
  <p:tag name="KSO_WM_UNIT_PRESET_TEXT_LEN" val="232"/>
</p:tagLst>
</file>

<file path=ppt/tags/tag5.xml><?xml version="1.0" encoding="utf-8"?>
<p:tagLst xmlns:p="http://schemas.openxmlformats.org/presentationml/2006/main">
  <p:tag name="KSO_WM_TEMPLATE_CATEGORY" val="custom"/>
  <p:tag name="KSO_WM_TEMPLATE_INDEX" val="185"/>
  <p:tag name="KSO_WM_TAG_VERSION" val="1.0"/>
  <p:tag name="KSO_WM_SLIDE_ID" val="custom185_27"/>
  <p:tag name="KSO_WM_SLIDE_INDEX" val="27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33*88"/>
  <p:tag name="KSO_WM_SLIDE_SIZE" val="653*403"/>
  <p:tag name="MH_TYPE" val="#NeiR#"/>
  <p:tag name="MH_NUMBER" val="1"/>
  <p:tag name="MH_CATEGORY" val="#QiTTB#"/>
  <p:tag name="MH_LAYOUT" val="Desc"/>
  <p:tag name="MH" val="20151028110923"/>
  <p:tag name="MH_LIBRARY" val="GRAPHIC"/>
</p:tagLst>
</file>

<file path=ppt/tags/tag6.xml><?xml version="1.0" encoding="utf-8"?>
<p:tagLst xmlns:p="http://schemas.openxmlformats.org/presentationml/2006/main">
  <p:tag name="KSO_WM_TEMPLATE_CATEGORY" val="custom"/>
  <p:tag name="KSO_WM_TEMPLATE_INDEX" val="185"/>
</p:tagLst>
</file>

<file path=ppt/tags/tag7.xml><?xml version="1.0" encoding="utf-8"?>
<p:tagLst xmlns:p="http://schemas.openxmlformats.org/presentationml/2006/main">
  <p:tag name="KSO_WM_TEMPLATE_CATEGORY" val="custom"/>
  <p:tag name="KSO_WM_TEMPLATE_INDEX" val="185"/>
</p:tagLst>
</file>

<file path=ppt/tags/tag8.xml><?xml version="1.0" encoding="utf-8"?>
<p:tagLst xmlns:p="http://schemas.openxmlformats.org/presentationml/2006/main">
  <p:tag name="KSO_WM_TEMPLATE_CATEGORY" val="custom"/>
  <p:tag name="KSO_WM_TEMPLATE_INDEX" val="185"/>
</p:tagLst>
</file>

<file path=ppt/tags/tag9.xml><?xml version="1.0" encoding="utf-8"?>
<p:tagLst xmlns:p="http://schemas.openxmlformats.org/presentationml/2006/main">
  <p:tag name="KSO_WM_TEMPLATE_CATEGORY" val="custom"/>
  <p:tag name="KSO_WM_TEMPLATE_INDEX" val="185"/>
</p:tagLst>
</file>

<file path=ppt/theme/theme1.xml><?xml version="1.0" encoding="utf-8"?>
<a:theme xmlns:a="http://schemas.openxmlformats.org/drawingml/2006/main" name="通用_汇报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FFFFFF"/>
        </a:dk1>
        <a:lt1>
          <a:srgbClr val="0000FF"/>
        </a:lt1>
        <a:dk2>
          <a:srgbClr val="FFFF00"/>
        </a:dk2>
        <a:lt2>
          <a:srgbClr val="0000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CDCDC"/>
        </a:accent4>
        <a:accent5>
          <a:srgbClr val="FFCAAA"/>
        </a:accent5>
        <a:accent6>
          <a:srgbClr val="00E5E5"/>
        </a:accent6>
        <a:hlink>
          <a:srgbClr val="FF00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7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27272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2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9"/>
        </a:accent5>
        <a:accent6>
          <a:srgbClr val="0000E5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BE5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9E5B7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通用_汇报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FFFFFF"/>
        </a:dk1>
        <a:lt1>
          <a:srgbClr val="0000FF"/>
        </a:lt1>
        <a:dk2>
          <a:srgbClr val="FFFF00"/>
        </a:dk2>
        <a:lt2>
          <a:srgbClr val="0000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CDCDC"/>
        </a:accent4>
        <a:accent5>
          <a:srgbClr val="FFCAAA"/>
        </a:accent5>
        <a:accent6>
          <a:srgbClr val="00E5E5"/>
        </a:accent6>
        <a:hlink>
          <a:srgbClr val="FF00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7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27272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2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9"/>
        </a:accent5>
        <a:accent6>
          <a:srgbClr val="0000E5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BE5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9E5B7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A000120140530A99PPBG">
  <a:themeElements>
    <a:clrScheme name="自定义 1">
      <a:dk1>
        <a:srgbClr val="333333"/>
      </a:dk1>
      <a:lt1>
        <a:sysClr val="window" lastClr="FFFFFF"/>
      </a:lt1>
      <a:dk2>
        <a:srgbClr val="333333"/>
      </a:dk2>
      <a:lt2>
        <a:srgbClr val="FFFFFF"/>
      </a:lt2>
      <a:accent1>
        <a:srgbClr val="2CBEBB"/>
      </a:accent1>
      <a:accent2>
        <a:srgbClr val="269C6C"/>
      </a:accent2>
      <a:accent3>
        <a:srgbClr val="CFD80A"/>
      </a:accent3>
      <a:accent4>
        <a:srgbClr val="FFBE16"/>
      </a:accent4>
      <a:accent5>
        <a:srgbClr val="FF7F41"/>
      </a:accent5>
      <a:accent6>
        <a:srgbClr val="FFC000"/>
      </a:accent6>
      <a:hlink>
        <a:srgbClr val="00B0F0"/>
      </a:hlink>
      <a:folHlink>
        <a:srgbClr val="7F7F7F"/>
      </a:folHlink>
    </a:clrScheme>
    <a:fontScheme name="自定义 3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A000120140530A99PPBG">
  <a:themeElements>
    <a:clrScheme name="自定义 1">
      <a:dk1>
        <a:srgbClr val="333333"/>
      </a:dk1>
      <a:lt1>
        <a:sysClr val="window" lastClr="FFFFFF"/>
      </a:lt1>
      <a:dk2>
        <a:srgbClr val="333333"/>
      </a:dk2>
      <a:lt2>
        <a:srgbClr val="FFFFFF"/>
      </a:lt2>
      <a:accent1>
        <a:srgbClr val="2CBEBB"/>
      </a:accent1>
      <a:accent2>
        <a:srgbClr val="269C6C"/>
      </a:accent2>
      <a:accent3>
        <a:srgbClr val="CFD80A"/>
      </a:accent3>
      <a:accent4>
        <a:srgbClr val="FFBE16"/>
      </a:accent4>
      <a:accent5>
        <a:srgbClr val="FF7F41"/>
      </a:accent5>
      <a:accent6>
        <a:srgbClr val="FFC000"/>
      </a:accent6>
      <a:hlink>
        <a:srgbClr val="00B0F0"/>
      </a:hlink>
      <a:folHlink>
        <a:srgbClr val="7F7F7F"/>
      </a:folHlink>
    </a:clrScheme>
    <a:fontScheme name="自定义 3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4909</Words>
  <Application>WPS 演示</Application>
  <PresentationFormat>在屏幕上显示</PresentationFormat>
  <Paragraphs>718</Paragraphs>
  <Slides>28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4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44" baseType="lpstr">
      <vt:lpstr>Arial</vt:lpstr>
      <vt:lpstr>宋体</vt:lpstr>
      <vt:lpstr>Wingdings</vt:lpstr>
      <vt:lpstr>Times New Roman</vt:lpstr>
      <vt:lpstr>PMingLiU</vt:lpstr>
      <vt:lpstr>微软雅黑</vt:lpstr>
      <vt:lpstr>黑体</vt:lpstr>
      <vt:lpstr>Arial Unicode MS</vt:lpstr>
      <vt:lpstr>Calibri</vt:lpstr>
      <vt:lpstr>楷体</vt:lpstr>
      <vt:lpstr>PMingLiU-ExtB</vt:lpstr>
      <vt:lpstr>通用_汇报</vt:lpstr>
      <vt:lpstr>1_通用_汇报</vt:lpstr>
      <vt:lpstr>A000120140530A99PPBG</vt:lpstr>
      <vt:lpstr>1_A000120140530A99PPBG</vt:lpstr>
      <vt:lpstr>Visio.Drawing.11</vt:lpstr>
      <vt:lpstr>IM简述</vt:lpstr>
      <vt:lpstr>IM系统要达成的目标</vt:lpstr>
      <vt:lpstr>IM业务功能抽象</vt:lpstr>
      <vt:lpstr>TCPIP协议</vt:lpstr>
      <vt:lpstr>IM协议选型</vt:lpstr>
      <vt:lpstr>序列化框架：ProtoBuf</vt:lpstr>
      <vt:lpstr>举例：区跨链协议示意图</vt:lpstr>
      <vt:lpstr>三种基本的通信模型</vt:lpstr>
      <vt:lpstr>IM服务器技术选型</vt:lpstr>
      <vt:lpstr>后台架构简化图</vt:lpstr>
      <vt:lpstr>IM架构方案一：客服系统-5K级别</vt:lpstr>
      <vt:lpstr>客服系统运行原理</vt:lpstr>
      <vt:lpstr>PowerPoint 演示文稿</vt:lpstr>
      <vt:lpstr>PowerPoint 演示文稿</vt:lpstr>
      <vt:lpstr>IM架构方案二：蘑菇街TeamTalk-10万级</vt:lpstr>
      <vt:lpstr>IM架构方案三：58同城1(纯im) -100万级</vt:lpstr>
      <vt:lpstr>IM架构方案三：58同城2(im+第三方业务)</vt:lpstr>
      <vt:lpstr>IM架构方案四：陌陌-100万级</vt:lpstr>
      <vt:lpstr>IM架构方案五：微信-1000万级</vt:lpstr>
      <vt:lpstr>PowerPoint 演示文稿</vt:lpstr>
      <vt:lpstr>基于消息总线的高可扩展性IM系统后台架构设计</vt:lpstr>
      <vt:lpstr>基于高速缓存的IM系统后台架构设计</vt:lpstr>
      <vt:lpstr>分层设计</vt:lpstr>
      <vt:lpstr>微信</vt:lpstr>
      <vt:lpstr>IM的技术栈</vt:lpstr>
      <vt:lpstr>附录：编程名言</vt:lpstr>
      <vt:lpstr>附录：分布式的八大谬误</vt:lpstr>
      <vt:lpstr>附录：IM参考资源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培训主题内容</dc:title>
  <dc:creator>changshoumeng</dc:creator>
  <cp:lastModifiedBy>A张涛-数据</cp:lastModifiedBy>
  <cp:revision>152</cp:revision>
  <dcterms:created xsi:type="dcterms:W3CDTF">2009-03-03T10:06:00Z</dcterms:created>
  <dcterms:modified xsi:type="dcterms:W3CDTF">2019-04-12T11:18:41Z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2052-11.1.0.8597</vt:lpwstr>
  </property>
</Properties>
</file>