
<file path=[Content_Types].xml><?xml version="1.0" encoding="utf-8"?>
<Types xmlns="http://schemas.openxmlformats.org/package/2006/content-types">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13"/>
  </p:notesMasterIdLst>
  <p:sldIdLst>
    <p:sldId id="256" r:id="rId5"/>
    <p:sldId id="615" r:id="rId6"/>
    <p:sldId id="620" r:id="rId7"/>
    <p:sldId id="617" r:id="rId8"/>
    <p:sldId id="687" r:id="rId9"/>
    <p:sldId id="688" r:id="rId10"/>
    <p:sldId id="619" r:id="rId11"/>
    <p:sldId id="618" r:id="rId12"/>
    <p:sldId id="621" r:id="rId14"/>
    <p:sldId id="622" r:id="rId15"/>
    <p:sldId id="639" r:id="rId16"/>
    <p:sldId id="666" r:id="rId17"/>
    <p:sldId id="667" r:id="rId18"/>
    <p:sldId id="668" r:id="rId19"/>
    <p:sldId id="669" r:id="rId20"/>
    <p:sldId id="680" r:id="rId21"/>
    <p:sldId id="670" r:id="rId22"/>
    <p:sldId id="671" r:id="rId23"/>
    <p:sldId id="672" r:id="rId24"/>
    <p:sldId id="673" r:id="rId25"/>
    <p:sldId id="674" r:id="rId26"/>
    <p:sldId id="678" r:id="rId27"/>
    <p:sldId id="685" r:id="rId28"/>
    <p:sldId id="686" r:id="rId29"/>
    <p:sldId id="676" r:id="rId30"/>
    <p:sldId id="675" r:id="rId31"/>
    <p:sldId id="682" r:id="rId32"/>
    <p:sldId id="689" r:id="rId33"/>
    <p:sldId id="733" r:id="rId34"/>
    <p:sldId id="677" r:id="rId35"/>
    <p:sldId id="679" r:id="rId36"/>
    <p:sldId id="681" r:id="rId37"/>
    <p:sldId id="683" r:id="rId38"/>
    <p:sldId id="623" r:id="rId39"/>
    <p:sldId id="624" r:id="rId40"/>
    <p:sldId id="625" r:id="rId41"/>
    <p:sldId id="628" r:id="rId42"/>
    <p:sldId id="626" r:id="rId43"/>
    <p:sldId id="627" r:id="rId44"/>
    <p:sldId id="629" r:id="rId45"/>
    <p:sldId id="630" r:id="rId46"/>
    <p:sldId id="632" r:id="rId47"/>
    <p:sldId id="633" r:id="rId48"/>
    <p:sldId id="634" r:id="rId49"/>
    <p:sldId id="635" r:id="rId50"/>
    <p:sldId id="636" r:id="rId51"/>
    <p:sldId id="637" r:id="rId52"/>
    <p:sldId id="638" r:id="rId53"/>
    <p:sldId id="631" r:id="rId54"/>
    <p:sldId id="684" r:id="rId55"/>
    <p:sldId id="732" r:id="rId56"/>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000000"/>
    </p:penClr>
    <p:extLst>
      <p:ext uri="{2FDB2607-1784-4EEB-B798-7EB5836EED8A}">
        <p14:showMediaCtrls xmlns:p14="http://schemas.microsoft.com/office/powerpoint/2010/main" val="1"/>
      </p:ext>
    </p:extLst>
  </p:showPr>
  <p:clrMru>
    <a:srgbClr val="0000CC"/>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0" d="100"/>
          <a:sy n="80" d="100"/>
        </p:scale>
        <p:origin x="-864" y="-78"/>
      </p:cViewPr>
      <p:guideLst>
        <p:guide orient="horz" pos="2141"/>
        <p:guide pos="29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notesMaster" Target="notesMasters/notesMaster1.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33765377855888"/>
          <c:y val="0.00595238095238095"/>
        </c:manualLayout>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0.02956"/>
          <c:y val="0.171333333333333"/>
          <c:w val="0.94144"/>
          <c:h val="0.773786666666667"/>
        </c:manualLayout>
      </c:layout>
      <c:lineChart>
        <c:grouping val="standard"/>
        <c:varyColors val="0"/>
        <c:ser>
          <c:idx val="0"/>
          <c:order val="0"/>
          <c:tx>
            <c:strRef>
              <c:f>Sheet1!$B$1</c:f>
              <c:strCache>
                <c:ptCount val="1"/>
                <c:pt idx="0">
                  <c:v>连接数</c:v>
                </c:pt>
              </c:strCache>
            </c:strRef>
          </c:tx>
          <c:spPr>
            <a:ln w="28575" cap="rnd">
              <a:solidFill>
                <a:schemeClr val="accent1"/>
              </a:solidFill>
              <a:round/>
            </a:ln>
            <a:effectLst/>
          </c:spPr>
          <c:marker>
            <c:symbol val="none"/>
          </c:marker>
          <c:dLbls>
            <c:delete val="1"/>
          </c:dLbls>
          <c:cat>
            <c:strRef>
              <c:f>Sheet1!$A$2:$A$9</c:f>
              <c:strCache>
                <c:ptCount val="8"/>
                <c:pt idx="1">
                  <c:v>C1K</c:v>
                </c:pt>
                <c:pt idx="2">
                  <c:v>c10K</c:v>
                </c:pt>
                <c:pt idx="3">
                  <c:v>c50K</c:v>
                </c:pt>
                <c:pt idx="4">
                  <c:v>C100K</c:v>
                </c:pt>
                <c:pt idx="5">
                  <c:v>C500K</c:v>
                </c:pt>
                <c:pt idx="6">
                  <c:v>C1M </c:v>
                </c:pt>
                <c:pt idx="7">
                  <c:v>C5M</c:v>
                </c:pt>
              </c:strCache>
            </c:strRef>
          </c:cat>
          <c:val>
            <c:numRef>
              <c:f>Sheet1!$B$2:$B$9</c:f>
              <c:numCache>
                <c:formatCode>General</c:formatCode>
                <c:ptCount val="8"/>
                <c:pt idx="0">
                  <c:v>100</c:v>
                </c:pt>
                <c:pt idx="1">
                  <c:v>1000</c:v>
                </c:pt>
                <c:pt idx="2">
                  <c:v>10000</c:v>
                </c:pt>
                <c:pt idx="3">
                  <c:v>50000</c:v>
                </c:pt>
                <c:pt idx="4">
                  <c:v>100000</c:v>
                </c:pt>
                <c:pt idx="5">
                  <c:v>500000</c:v>
                </c:pt>
                <c:pt idx="6">
                  <c:v>1000000</c:v>
                </c:pt>
                <c:pt idx="7">
                  <c:v>5000000</c:v>
                </c:pt>
              </c:numCache>
            </c:numRef>
          </c:val>
          <c:smooth val="0"/>
        </c:ser>
        <c:dLbls>
          <c:showLegendKey val="0"/>
          <c:showVal val="0"/>
          <c:showCatName val="0"/>
          <c:showSerName val="0"/>
          <c:showPercent val="0"/>
          <c:showBubbleSize val="0"/>
        </c:dLbls>
        <c:marker val="0"/>
        <c:smooth val="0"/>
        <c:axId val="102406770"/>
        <c:axId val="96600611"/>
      </c:lineChart>
      <c:catAx>
        <c:axId val="10240677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96600611"/>
        <c:crosses val="autoZero"/>
        <c:auto val="1"/>
        <c:lblAlgn val="ctr"/>
        <c:lblOffset val="100"/>
        <c:noMultiLvlLbl val="0"/>
      </c:catAx>
      <c:valAx>
        <c:axId val="966006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02406770"/>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3073"/>
          <p:cNvSpPr>
            <a:spLocks noGrp="1"/>
          </p:cNvSpPr>
          <p:nvPr>
            <p:ph type="hdr" sz="quarter"/>
          </p:nvPr>
        </p:nvSpPr>
        <p:spPr>
          <a:xfrm>
            <a:off x="0" y="0"/>
            <a:ext cx="2971800" cy="457200"/>
          </a:xfrm>
          <a:prstGeom prst="rect">
            <a:avLst/>
          </a:prstGeom>
          <a:noFill/>
          <a:ln w="9525">
            <a:noFill/>
            <a:miter/>
          </a:ln>
        </p:spPr>
        <p:txBody>
          <a:bodyPr/>
          <a:p>
            <a:pPr lvl="0" fontAlgn="base"/>
            <a:endParaRPr lang="zh-CN" altLang="en-US" sz="1200" strike="noStrike" noProof="1"/>
          </a:p>
        </p:txBody>
      </p:sp>
      <p:sp>
        <p:nvSpPr>
          <p:cNvPr id="3075" name="日期占位符 3074"/>
          <p:cNvSpPr>
            <a:spLocks noGrp="1"/>
          </p:cNvSpPr>
          <p:nvPr>
            <p:ph type="dt" idx="1"/>
          </p:nvPr>
        </p:nvSpPr>
        <p:spPr>
          <a:xfrm>
            <a:off x="3884613" y="0"/>
            <a:ext cx="2971800" cy="457200"/>
          </a:xfrm>
          <a:prstGeom prst="rect">
            <a:avLst/>
          </a:prstGeom>
          <a:noFill/>
          <a:ln w="9525">
            <a:noFill/>
            <a:miter/>
          </a:ln>
        </p:spPr>
        <p:txBody>
          <a:bodyPr/>
          <a:p>
            <a:pPr lvl="0" algn="r" fontAlgn="base"/>
            <a:endParaRPr lang="en-US" altLang="zh-CN" sz="1200" strike="noStrike" noProof="1" dirty="0"/>
          </a:p>
        </p:txBody>
      </p:sp>
      <p:sp>
        <p:nvSpPr>
          <p:cNvPr id="3076" name="幻灯片图像占位符 3075"/>
          <p:cNvSpPr>
            <a:spLocks noGrp="1" noRot="1"/>
          </p:cNvSpPr>
          <p:nvPr>
            <p:ph type="sldImg"/>
          </p:nvPr>
        </p:nvSpPr>
        <p:spPr>
          <a:xfrm>
            <a:off x="1143000" y="685800"/>
            <a:ext cx="4572000" cy="3429000"/>
          </a:xfrm>
          <a:prstGeom prst="rect">
            <a:avLst/>
          </a:prstGeom>
          <a:noFill/>
          <a:ln w="9525">
            <a:noFill/>
          </a:ln>
        </p:spPr>
      </p:sp>
      <p:sp>
        <p:nvSpPr>
          <p:cNvPr id="3077" name="文本占位符 3076"/>
          <p:cNvSpPr>
            <a:spLocks noGrp="1" noRot="1"/>
          </p:cNvSpPr>
          <p:nvPr>
            <p:ph type="body" sz="quarter"/>
          </p:nvPr>
        </p:nvSpPr>
        <p:spPr>
          <a:xfrm>
            <a:off x="685800" y="4343400"/>
            <a:ext cx="5486400" cy="4114800"/>
          </a:xfrm>
          <a:prstGeom prst="rect">
            <a:avLst/>
          </a:prstGeom>
          <a:noFill/>
          <a:ln w="9525">
            <a:noFill/>
          </a:ln>
        </p:spPr>
        <p:txBody>
          <a:bodyPr anchor="ctr"/>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3078" name="页脚占位符 3077"/>
          <p:cNvSpPr>
            <a:spLocks noGrp="1"/>
          </p:cNvSpPr>
          <p:nvPr>
            <p:ph type="ftr" sz="quarter" idx="4"/>
          </p:nvPr>
        </p:nvSpPr>
        <p:spPr>
          <a:xfrm>
            <a:off x="0" y="8685213"/>
            <a:ext cx="2971800" cy="457200"/>
          </a:xfrm>
          <a:prstGeom prst="rect">
            <a:avLst/>
          </a:prstGeom>
          <a:noFill/>
          <a:ln w="9525">
            <a:noFill/>
            <a:miter/>
          </a:ln>
        </p:spPr>
        <p:txBody>
          <a:bodyPr anchor="b"/>
          <a:p>
            <a:pPr lvl="0" fontAlgn="base"/>
            <a:endParaRPr lang="en-US" altLang="zh-CN" sz="1200" strike="noStrike" noProof="1" dirty="0"/>
          </a:p>
        </p:txBody>
      </p:sp>
      <p:sp>
        <p:nvSpPr>
          <p:cNvPr id="3079" name="灯片编号占位符 3078"/>
          <p:cNvSpPr>
            <a:spLocks noGrp="1"/>
          </p:cNvSpPr>
          <p:nvPr>
            <p:ph type="sldNum" sz="quarter" idx="5"/>
          </p:nvPr>
        </p:nvSpPr>
        <p:spPr>
          <a:xfrm>
            <a:off x="3884613" y="8685213"/>
            <a:ext cx="2971800" cy="457200"/>
          </a:xfrm>
          <a:prstGeom prst="rect">
            <a:avLst/>
          </a:prstGeom>
          <a:noFill/>
          <a:ln w="9525">
            <a:noFill/>
            <a:miter/>
          </a:ln>
        </p:spPr>
        <p:txBody>
          <a:bodyPr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2050" name="矩形 2049"/>
          <p:cNvSpPr/>
          <p:nvPr/>
        </p:nvSpPr>
        <p:spPr>
          <a:xfrm>
            <a:off x="533400" y="0"/>
            <a:ext cx="252413" cy="685800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1" name="矩形 2050"/>
          <p:cNvSpPr/>
          <p:nvPr/>
        </p:nvSpPr>
        <p:spPr>
          <a:xfrm>
            <a:off x="0" y="1379538"/>
            <a:ext cx="9144000" cy="6985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2" name="矩形 2051"/>
          <p:cNvSpPr/>
          <p:nvPr/>
        </p:nvSpPr>
        <p:spPr>
          <a:xfrm>
            <a:off x="0" y="1484313"/>
            <a:ext cx="9144000" cy="252412"/>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2053" name="矩形 2052"/>
          <p:cNvSpPr/>
          <p:nvPr/>
        </p:nvSpPr>
        <p:spPr>
          <a:xfrm>
            <a:off x="0" y="1758950"/>
            <a:ext cx="9144000" cy="6985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4" name="矩形 2053"/>
          <p:cNvSpPr/>
          <p:nvPr/>
        </p:nvSpPr>
        <p:spPr>
          <a:xfrm flipH="1">
            <a:off x="393700" y="0"/>
            <a:ext cx="69850" cy="6858000"/>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2055" name="矩形 2054"/>
          <p:cNvSpPr/>
          <p:nvPr/>
        </p:nvSpPr>
        <p:spPr>
          <a:xfrm>
            <a:off x="533400" y="1479550"/>
            <a:ext cx="252413" cy="252413"/>
          </a:xfrm>
          <a:prstGeom prst="rect">
            <a:avLst/>
          </a:prstGeom>
          <a:solidFill>
            <a:schemeClr val="accent1"/>
          </a:solidFill>
          <a:ln w="9525">
            <a:noFill/>
          </a:ln>
        </p:spPr>
        <p:txBody>
          <a:bodyPr anchor="t"/>
          <a:p>
            <a:pPr lvl="0"/>
            <a:endParaRPr lang="zh-CN" altLang="en-US">
              <a:latin typeface="Arial" panose="020B0604020202020204" pitchFamily="34" charset="0"/>
            </a:endParaRPr>
          </a:p>
        </p:txBody>
      </p:sp>
      <p:sp>
        <p:nvSpPr>
          <p:cNvPr id="2056" name="标题 2055"/>
          <p:cNvSpPr/>
          <p:nvPr>
            <p:ph type="ctrTitle" sz="quarter"/>
          </p:nvPr>
        </p:nvSpPr>
        <p:spPr>
          <a:xfrm>
            <a:off x="903288" y="2130425"/>
            <a:ext cx="7772400" cy="1470025"/>
          </a:xfrm>
          <a:prstGeom prst="rect">
            <a:avLst/>
          </a:prstGeom>
          <a:noFill/>
          <a:ln w="9525">
            <a:noFill/>
            <a:miter/>
          </a:ln>
        </p:spPr>
        <p:txBody>
          <a:bodyPr anchor="ctr"/>
          <a:lstStyle>
            <a:lvl1pPr lvl="0" algn="ctr">
              <a:defRPr kern="1200">
                <a:effectLst>
                  <a:outerShdw blurRad="38100" dist="38100" dir="2700000">
                    <a:srgbClr val="C0C0C0"/>
                  </a:outerShdw>
                </a:effectLst>
              </a:defRPr>
            </a:lvl1pPr>
          </a:lstStyle>
          <a:p>
            <a:pPr lvl="0" fontAlgn="t"/>
            <a:r>
              <a:rPr lang="zh-CN" altLang="en-US" strike="noStrike" noProof="1"/>
              <a:t>单击此处编辑母版标题样式</a:t>
            </a:r>
            <a:endParaRPr lang="zh-CN" altLang="en-US" strike="noStrike" noProof="1"/>
          </a:p>
        </p:txBody>
      </p:sp>
      <p:sp>
        <p:nvSpPr>
          <p:cNvPr id="2057" name="副标题 2056"/>
          <p:cNvSpPr/>
          <p:nvPr>
            <p:ph type="subTitle" sz="quarter" idx="1"/>
          </p:nvPr>
        </p:nvSpPr>
        <p:spPr>
          <a:xfrm>
            <a:off x="1619250" y="3886200"/>
            <a:ext cx="6400800" cy="1127125"/>
          </a:xfrm>
          <a:prstGeom prst="rect">
            <a:avLst/>
          </a:prstGeom>
          <a:noFill/>
          <a:ln w="9525">
            <a:noFill/>
            <a:miter/>
          </a:ln>
        </p:spPr>
        <p:txBody>
          <a:bodyPr anchor="ctr"/>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endParaRPr lang="zh-CN" altLang="en-US" strike="noStrike" noProof="1"/>
          </a:p>
        </p:txBody>
      </p:sp>
      <p:sp>
        <p:nvSpPr>
          <p:cNvPr id="2058" name="日期占位符 2057"/>
          <p:cNvSpPr/>
          <p:nvPr>
            <p:ph type="dt" sz="quarter" idx="2"/>
          </p:nvPr>
        </p:nvSpPr>
        <p:spPr>
          <a:xfrm>
            <a:off x="457200" y="6245225"/>
            <a:ext cx="2133600" cy="476250"/>
          </a:xfrm>
          <a:prstGeom prst="rect">
            <a:avLst/>
          </a:prstGeom>
          <a:noFill/>
          <a:ln w="9525">
            <a:noFill/>
            <a:miter/>
          </a:ln>
        </p:spPr>
        <p:txBody>
          <a:bodyPr anchor="t"/>
          <a:p>
            <a:pPr fontAlgn="base">
              <a:buFont typeface="Times New Roman" panose="02020603050405020304" pitchFamily="18" charset="0"/>
            </a:pPr>
            <a:endParaRPr lang="en-US" altLang="zh-CN" strike="noStrike" noProof="1" dirty="0">
              <a:latin typeface="Times New Roman" panose="02020603050405020304" pitchFamily="18" charset="0"/>
              <a:ea typeface="PMingLiU" panose="02020500000000000000" pitchFamily="18" charset="-120"/>
            </a:endParaRPr>
          </a:p>
        </p:txBody>
      </p:sp>
      <p:sp>
        <p:nvSpPr>
          <p:cNvPr id="2059" name="页脚占位符 2058"/>
          <p:cNvSpPr/>
          <p:nvPr>
            <p:ph type="ftr" sz="quarter" idx="3"/>
          </p:nvPr>
        </p:nvSpPr>
        <p:spPr>
          <a:xfrm>
            <a:off x="3124200" y="6245225"/>
            <a:ext cx="2895600" cy="476250"/>
          </a:xfrm>
          <a:prstGeom prst="rect">
            <a:avLst/>
          </a:prstGeom>
          <a:noFill/>
          <a:ln w="9525">
            <a:noFill/>
            <a:miter/>
          </a:ln>
        </p:spPr>
        <p:txBody>
          <a:bodyPr anchor="t"/>
          <a:p>
            <a:pPr fontAlgn="base">
              <a:buFont typeface="Times New Roman" panose="02020603050405020304" pitchFamily="18" charset="0"/>
            </a:pPr>
            <a:endParaRPr lang="en-US" altLang="zh-CN" strike="noStrike" noProof="1" dirty="0">
              <a:latin typeface="Times New Roman" panose="02020603050405020304" pitchFamily="18" charset="0"/>
              <a:ea typeface="PMingLiU" panose="02020500000000000000" pitchFamily="18" charset="-120"/>
            </a:endParaRPr>
          </a:p>
        </p:txBody>
      </p:sp>
      <p:sp>
        <p:nvSpPr>
          <p:cNvPr id="2060" name="灯片编号占位符 2059"/>
          <p:cNvSpPr/>
          <p:nvPr>
            <p:ph type="sldNum" sz="quarter" idx="4"/>
          </p:nvPr>
        </p:nvSpPr>
        <p:spPr>
          <a:xfrm>
            <a:off x="6553200" y="6245225"/>
            <a:ext cx="2133600" cy="476250"/>
          </a:xfrm>
          <a:prstGeom prst="rect">
            <a:avLst/>
          </a:prstGeom>
          <a:noFill/>
          <a:ln w="9525">
            <a:noFill/>
            <a:miter/>
          </a:ln>
        </p:spPr>
        <p:txBody>
          <a:bodyPr anchor="t"/>
          <a:p>
            <a:pPr fontAlgn="base">
              <a:buFont typeface="Times New Roman" panose="02020603050405020304" pitchFamily="18" charset="0"/>
            </a:pPr>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en-US" altLang="zh-CN" strike="noStrike" noProof="1" dirty="0">
              <a:latin typeface="Times New Roman" panose="02020603050405020304" pitchFamily="18" charset="0"/>
              <a:ea typeface="PMingLiU" panose="02020500000000000000" pitchFamily="18" charset="-120"/>
            </a:endParaRP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8950" y="198438"/>
            <a:ext cx="2000250" cy="5822950"/>
          </a:xfrm>
        </p:spPr>
        <p:txBody>
          <a:bodyPr vert="eaVert"/>
          <a:lstStyle/>
          <a:p>
            <a:pPr fontAlgn="t"/>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198438"/>
            <a:ext cx="5884793" cy="58229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2050" name="矩形 2049"/>
          <p:cNvSpPr/>
          <p:nvPr/>
        </p:nvSpPr>
        <p:spPr>
          <a:xfrm>
            <a:off x="533400" y="0"/>
            <a:ext cx="252413" cy="685800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1" name="矩形 2050"/>
          <p:cNvSpPr/>
          <p:nvPr/>
        </p:nvSpPr>
        <p:spPr>
          <a:xfrm>
            <a:off x="0" y="1379538"/>
            <a:ext cx="9144000" cy="6985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2" name="矩形 2051"/>
          <p:cNvSpPr/>
          <p:nvPr/>
        </p:nvSpPr>
        <p:spPr>
          <a:xfrm>
            <a:off x="0" y="1484313"/>
            <a:ext cx="9144000" cy="252412"/>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2053" name="矩形 2052"/>
          <p:cNvSpPr/>
          <p:nvPr/>
        </p:nvSpPr>
        <p:spPr>
          <a:xfrm>
            <a:off x="0" y="1758950"/>
            <a:ext cx="9144000" cy="6985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4" name="矩形 2053"/>
          <p:cNvSpPr/>
          <p:nvPr/>
        </p:nvSpPr>
        <p:spPr>
          <a:xfrm flipH="1">
            <a:off x="393700" y="0"/>
            <a:ext cx="69850" cy="6858000"/>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2055" name="矩形 2054"/>
          <p:cNvSpPr/>
          <p:nvPr/>
        </p:nvSpPr>
        <p:spPr>
          <a:xfrm>
            <a:off x="533400" y="1479550"/>
            <a:ext cx="252413" cy="252413"/>
          </a:xfrm>
          <a:prstGeom prst="rect">
            <a:avLst/>
          </a:prstGeom>
          <a:solidFill>
            <a:schemeClr val="accent1"/>
          </a:solidFill>
          <a:ln w="9525">
            <a:noFill/>
          </a:ln>
        </p:spPr>
        <p:txBody>
          <a:bodyPr anchor="t"/>
          <a:p>
            <a:pPr lvl="0"/>
            <a:endParaRPr lang="zh-CN" altLang="en-US">
              <a:latin typeface="Arial" panose="020B0604020202020204" pitchFamily="34" charset="0"/>
            </a:endParaRPr>
          </a:p>
        </p:txBody>
      </p:sp>
      <p:sp>
        <p:nvSpPr>
          <p:cNvPr id="2056" name="标题 2055"/>
          <p:cNvSpPr/>
          <p:nvPr>
            <p:ph type="ctrTitle" sz="quarter"/>
          </p:nvPr>
        </p:nvSpPr>
        <p:spPr>
          <a:xfrm>
            <a:off x="903288" y="2130425"/>
            <a:ext cx="7772400" cy="1470025"/>
          </a:xfrm>
          <a:prstGeom prst="rect">
            <a:avLst/>
          </a:prstGeom>
          <a:noFill/>
          <a:ln w="9525">
            <a:noFill/>
            <a:miter/>
          </a:ln>
        </p:spPr>
        <p:txBody>
          <a:bodyPr anchor="ctr"/>
          <a:lstStyle>
            <a:lvl1pPr lvl="0" algn="ctr">
              <a:defRPr kern="1200">
                <a:effectLst>
                  <a:outerShdw blurRad="38100" dist="38100" dir="2700000">
                    <a:srgbClr val="C0C0C0"/>
                  </a:outerShdw>
                </a:effectLst>
              </a:defRPr>
            </a:lvl1pPr>
          </a:lstStyle>
          <a:p>
            <a:pPr lvl="0" fontAlgn="t"/>
            <a:r>
              <a:rPr lang="zh-CN" altLang="en-US" strike="noStrike" noProof="1"/>
              <a:t>单击此处编辑母版标题样式</a:t>
            </a:r>
            <a:endParaRPr lang="zh-CN" altLang="en-US" strike="noStrike" noProof="1"/>
          </a:p>
        </p:txBody>
      </p:sp>
      <p:sp>
        <p:nvSpPr>
          <p:cNvPr id="2057" name="副标题 2056"/>
          <p:cNvSpPr/>
          <p:nvPr>
            <p:ph type="subTitle" sz="quarter" idx="1"/>
          </p:nvPr>
        </p:nvSpPr>
        <p:spPr>
          <a:xfrm>
            <a:off x="1619250" y="3886200"/>
            <a:ext cx="6400800" cy="1127125"/>
          </a:xfrm>
          <a:prstGeom prst="rect">
            <a:avLst/>
          </a:prstGeom>
          <a:noFill/>
          <a:ln w="9525">
            <a:noFill/>
            <a:miter/>
          </a:ln>
        </p:spPr>
        <p:txBody>
          <a:bodyPr anchor="ctr"/>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endParaRPr lang="zh-CN" altLang="en-US" strike="noStrike" noProof="1"/>
          </a:p>
        </p:txBody>
      </p:sp>
      <p:sp>
        <p:nvSpPr>
          <p:cNvPr id="2058" name="日期占位符 2057"/>
          <p:cNvSpPr/>
          <p:nvPr>
            <p:ph type="dt" sz="quarter" idx="2"/>
          </p:nvPr>
        </p:nvSpPr>
        <p:spPr>
          <a:xfrm>
            <a:off x="457200" y="6245225"/>
            <a:ext cx="2133600" cy="476250"/>
          </a:xfrm>
          <a:prstGeom prst="rect">
            <a:avLst/>
          </a:prstGeom>
          <a:noFill/>
          <a:ln w="9525">
            <a:noFill/>
            <a:miter/>
          </a:ln>
        </p:spPr>
        <p:txBody>
          <a:bodyPr anchor="t"/>
          <a:p>
            <a:pPr fontAlgn="base">
              <a:buFont typeface="Times New Roman" panose="02020603050405020304" pitchFamily="18" charset="0"/>
            </a:pPr>
            <a:endParaRPr lang="en-US" altLang="zh-CN" strike="noStrike" noProof="1" dirty="0">
              <a:latin typeface="Times New Roman" panose="02020603050405020304" pitchFamily="18" charset="0"/>
              <a:ea typeface="PMingLiU" panose="02020500000000000000" pitchFamily="18" charset="-120"/>
            </a:endParaRPr>
          </a:p>
        </p:txBody>
      </p:sp>
      <p:sp>
        <p:nvSpPr>
          <p:cNvPr id="2059" name="页脚占位符 2058"/>
          <p:cNvSpPr/>
          <p:nvPr>
            <p:ph type="ftr" sz="quarter" idx="3"/>
          </p:nvPr>
        </p:nvSpPr>
        <p:spPr>
          <a:xfrm>
            <a:off x="3124200" y="6245225"/>
            <a:ext cx="2895600" cy="476250"/>
          </a:xfrm>
          <a:prstGeom prst="rect">
            <a:avLst/>
          </a:prstGeom>
          <a:noFill/>
          <a:ln w="9525">
            <a:noFill/>
            <a:miter/>
          </a:ln>
        </p:spPr>
        <p:txBody>
          <a:bodyPr anchor="t"/>
          <a:p>
            <a:pPr fontAlgn="base">
              <a:buFont typeface="Times New Roman" panose="02020603050405020304" pitchFamily="18" charset="0"/>
            </a:pPr>
            <a:endParaRPr lang="en-US" altLang="zh-CN" strike="noStrike" noProof="1" dirty="0">
              <a:latin typeface="Times New Roman" panose="02020603050405020304" pitchFamily="18" charset="0"/>
              <a:ea typeface="PMingLiU" panose="02020500000000000000" pitchFamily="18" charset="-120"/>
            </a:endParaRPr>
          </a:p>
        </p:txBody>
      </p:sp>
      <p:sp>
        <p:nvSpPr>
          <p:cNvPr id="2060" name="灯片编号占位符 2059"/>
          <p:cNvSpPr/>
          <p:nvPr>
            <p:ph type="sldNum" sz="quarter" idx="4"/>
          </p:nvPr>
        </p:nvSpPr>
        <p:spPr>
          <a:xfrm>
            <a:off x="6553200" y="6245225"/>
            <a:ext cx="2133600" cy="476250"/>
          </a:xfrm>
          <a:prstGeom prst="rect">
            <a:avLst/>
          </a:prstGeom>
          <a:noFill/>
          <a:ln w="9525">
            <a:noFill/>
            <a:miter/>
          </a:ln>
        </p:spPr>
        <p:txBody>
          <a:bodyPr anchor="t"/>
          <a:p>
            <a:pPr fontAlgn="base">
              <a:buFont typeface="Times New Roman" panose="02020603050405020304" pitchFamily="18" charset="0"/>
            </a:pPr>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en-US" altLang="zh-CN" strike="noStrike" noProof="1" dirty="0">
              <a:latin typeface="Times New Roman" panose="02020603050405020304" pitchFamily="18" charset="0"/>
              <a:ea typeface="PMingLiU" panose="02020500000000000000" pitchFamily="18" charset="-120"/>
            </a:endParaRPr>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t"/>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555750"/>
            <a:ext cx="3920490" cy="4465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918710" y="1555750"/>
            <a:ext cx="3920490" cy="4465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t"/>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t"/>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8950" y="198438"/>
            <a:ext cx="2000250" cy="5822950"/>
          </a:xfrm>
        </p:spPr>
        <p:txBody>
          <a:bodyPr vert="eaVert"/>
          <a:lstStyle/>
          <a:p>
            <a:pPr fontAlgn="t"/>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198438"/>
            <a:ext cx="5884793" cy="58229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r="4697"/>
          <a:stretch>
            <a:fillRect/>
          </a:stretch>
        </p:blipFill>
        <p:spPr>
          <a:xfrm>
            <a:off x="183281" y="0"/>
            <a:ext cx="8960719" cy="6645154"/>
          </a:xfrm>
          <a:prstGeom prst="rect">
            <a:avLst/>
          </a:prstGeom>
        </p:spPr>
      </p:pic>
      <p:sp>
        <p:nvSpPr>
          <p:cNvPr id="3" name="KSO_CT2"/>
          <p:cNvSpPr>
            <a:spLocks noGrp="1"/>
          </p:cNvSpPr>
          <p:nvPr>
            <p:ph type="subTitle" idx="1" hasCustomPrompt="1"/>
          </p:nvPr>
        </p:nvSpPr>
        <p:spPr>
          <a:xfrm>
            <a:off x="71616" y="5592202"/>
            <a:ext cx="5153651" cy="766800"/>
          </a:xfrm>
          <a:noFill/>
        </p:spPr>
        <p:txBody>
          <a:bodyPr>
            <a:normAutofit/>
          </a:bodyPr>
          <a:lstStyle>
            <a:lvl1pPr marL="0" indent="0" algn="ctr">
              <a:buNone/>
              <a:defRPr sz="1800" baseline="0">
                <a:solidFill>
                  <a:schemeClr val="accent4">
                    <a:lumMod val="50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单击此处添加您的副标题</a:t>
            </a:r>
            <a:endParaRPr lang="zh-CN" altLang="en-US" dirty="0" smtClean="0"/>
          </a:p>
        </p:txBody>
      </p:sp>
      <p:sp>
        <p:nvSpPr>
          <p:cNvPr id="7" name="KSO_CT1"/>
          <p:cNvSpPr>
            <a:spLocks noGrp="1"/>
          </p:cNvSpPr>
          <p:nvPr>
            <p:ph type="title" hasCustomPrompt="1"/>
          </p:nvPr>
        </p:nvSpPr>
        <p:spPr>
          <a:xfrm>
            <a:off x="75600" y="3835853"/>
            <a:ext cx="5144891" cy="1720077"/>
          </a:xfrm>
        </p:spPr>
        <p:txBody>
          <a:bodyPr>
            <a:normAutofit/>
          </a:bodyPr>
          <a:lstStyle>
            <a:lvl1pPr algn="ctr">
              <a:defRPr sz="3600" b="0" baseline="0">
                <a:solidFill>
                  <a:schemeClr val="accent1">
                    <a:lumMod val="75000"/>
                  </a:schemeClr>
                </a:solidFill>
                <a:effectLst/>
                <a:latin typeface="+mj-lt"/>
                <a:ea typeface="+mj-ea"/>
              </a:defRPr>
            </a:lvl1pPr>
          </a:lstStyle>
          <a:p>
            <a:r>
              <a:rPr lang="zh-CN" altLang="en-US" dirty="0" smtClean="0"/>
              <a:t>单击此处添加您的标题文字</a:t>
            </a:r>
            <a:endParaRPr lang="zh-CN" altLang="en-US" dirty="0"/>
          </a:p>
        </p:txBody>
      </p:sp>
      <p:sp>
        <p:nvSpPr>
          <p:cNvPr id="2" name="日期占位符 1"/>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dirty="0" smtClean="0"/>
              <a:t>单击此处编辑母版标题样式</a:t>
            </a:r>
            <a:endParaRPr lang="en-US" dirty="0"/>
          </a:p>
        </p:txBody>
      </p:sp>
      <p:sp>
        <p:nvSpPr>
          <p:cNvPr id="3" name="KSO_BC1"/>
          <p:cNvSpPr>
            <a:spLocks noGrp="1"/>
          </p:cNvSpPr>
          <p:nvPr>
            <p:ph idx="1"/>
          </p:nvPr>
        </p:nvSpPr>
        <p:spPr>
          <a:xfrm>
            <a:off x="419099" y="1112340"/>
            <a:ext cx="8292045" cy="5119127"/>
          </a:xfrm>
        </p:spPr>
        <p:txBody>
          <a:bodyPr>
            <a:normAutofit/>
          </a:bodyPr>
          <a:lstStyle>
            <a:lvl1pPr marL="0" indent="0" algn="l">
              <a:lnSpc>
                <a:spcPct val="170000"/>
              </a:lnSpc>
              <a:spcBef>
                <a:spcPts val="600"/>
              </a:spcBef>
              <a:spcAft>
                <a:spcPts val="0"/>
              </a:spcAft>
              <a:buFontTx/>
              <a:buNone/>
              <a:defRPr sz="2400">
                <a:solidFill>
                  <a:schemeClr val="tx1"/>
                </a:solidFill>
              </a:defRPr>
            </a:lvl1pPr>
            <a:lvl2pPr marL="575945" indent="0" algn="l">
              <a:lnSpc>
                <a:spcPct val="170000"/>
              </a:lnSpc>
              <a:spcBef>
                <a:spcPts val="0"/>
              </a:spcBef>
              <a:spcAft>
                <a:spcPts val="0"/>
              </a:spcAft>
              <a:buFontTx/>
              <a:buNone/>
              <a:defRPr sz="2000">
                <a:solidFill>
                  <a:schemeClr val="tx1"/>
                </a:solidFill>
              </a:defRPr>
            </a:lvl2pPr>
            <a:lvl3pPr marL="914400" indent="0">
              <a:buFontTx/>
              <a:buNone/>
              <a:defRPr sz="1800"/>
            </a:lvl3pPr>
            <a:lvl4pPr marL="1371600" indent="0">
              <a:buFontTx/>
              <a:buNone/>
              <a:defRPr sz="1800"/>
            </a:lvl4pPr>
            <a:lvl5pPr marL="1828800" indent="0">
              <a:buFontTx/>
              <a:buNone/>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grpSp>
        <p:nvGrpSpPr>
          <p:cNvPr id="9" name="组合 8"/>
          <p:cNvGrpSpPr/>
          <p:nvPr/>
        </p:nvGrpSpPr>
        <p:grpSpPr>
          <a:xfrm>
            <a:off x="0" y="0"/>
            <a:ext cx="9144000" cy="6863255"/>
            <a:chOff x="-10511" y="0"/>
            <a:chExt cx="9154511" cy="6863255"/>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15410" r="4697" b="15251"/>
            <a:stretch>
              <a:fillRect/>
            </a:stretch>
          </p:blipFill>
          <p:spPr>
            <a:xfrm>
              <a:off x="-10511" y="0"/>
              <a:ext cx="9154511" cy="6863255"/>
            </a:xfrm>
            <a:prstGeom prst="rect">
              <a:avLst/>
            </a:prstGeom>
          </p:spPr>
        </p:pic>
        <p:sp>
          <p:nvSpPr>
            <p:cNvPr id="8" name="矩形 7"/>
            <p:cNvSpPr/>
            <p:nvPr/>
          </p:nvSpPr>
          <p:spPr>
            <a:xfrm>
              <a:off x="-10511" y="100913"/>
              <a:ext cx="9154511" cy="6762342"/>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sp>
        <p:nvSpPr>
          <p:cNvPr id="2" name="KSO_ST1"/>
          <p:cNvSpPr>
            <a:spLocks noGrp="1"/>
          </p:cNvSpPr>
          <p:nvPr>
            <p:ph type="title" hasCustomPrompt="1"/>
          </p:nvPr>
        </p:nvSpPr>
        <p:spPr>
          <a:xfrm>
            <a:off x="1688400" y="2152800"/>
            <a:ext cx="4438800" cy="1235075"/>
          </a:xfrm>
        </p:spPr>
        <p:txBody>
          <a:bodyPr anchor="b">
            <a:normAutofit/>
          </a:bodyPr>
          <a:lstStyle>
            <a:lvl1pPr algn="r">
              <a:defRPr sz="2800" b="0">
                <a:solidFill>
                  <a:schemeClr val="accent1"/>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1688400" y="3416400"/>
            <a:ext cx="4438800" cy="633600"/>
          </a:xfrm>
          <a:prstGeom prst="rect">
            <a:avLst/>
          </a:prstGeom>
          <a:blipFill dpi="0" rotWithShape="1">
            <a:blip r:embed="rId3"/>
            <a:srcRect/>
            <a:stretch>
              <a:fillRect t="-2000"/>
            </a:stretch>
          </a:blipFill>
        </p:spPr>
        <p:txBody>
          <a:bodyPr anchor="t" anchorCtr="0">
            <a:normAutofit/>
          </a:bodyPr>
          <a:lstStyle>
            <a:lvl1pPr marL="0" indent="0" algn="r">
              <a:buNone/>
              <a:defRPr sz="16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smtClean="0"/>
              <a:t>单击此处添加您的副标题</a:t>
            </a:r>
            <a:endParaRPr lang="en-US" altLang="zh-CN" dirty="0"/>
          </a:p>
        </p:txBody>
      </p:sp>
      <p:sp>
        <p:nvSpPr>
          <p:cNvPr id="4" name="日期占位符 3"/>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72800" y="1416970"/>
            <a:ext cx="7002000" cy="2502000"/>
          </a:xfrm>
        </p:spPr>
        <p:txBody>
          <a:bodyPr>
            <a:normAutofit/>
          </a:bodyPr>
          <a:lstStyle>
            <a:lvl1pPr>
              <a:lnSpc>
                <a:spcPct val="120000"/>
              </a:lnSpc>
              <a:spcBef>
                <a:spcPts val="600"/>
              </a:spcBef>
              <a:spcAft>
                <a:spcPts val="0"/>
              </a:spcAft>
              <a:defRPr sz="2400">
                <a:solidFill>
                  <a:schemeClr val="tx1"/>
                </a:solidFill>
              </a:defRPr>
            </a:lvl1pPr>
            <a:lvl2pPr>
              <a:lnSpc>
                <a:spcPct val="120000"/>
              </a:lnSpc>
              <a:spcBef>
                <a:spcPts val="600"/>
              </a:spcBef>
              <a:defRPr sz="2000">
                <a:solidFill>
                  <a:schemeClr val="tx1"/>
                </a:solidFill>
              </a:defRPr>
            </a:lvl2pPr>
            <a:lvl3pPr>
              <a:lnSpc>
                <a:spcPct val="120000"/>
              </a:lnSpc>
              <a:defRPr/>
            </a:lvl3pPr>
            <a:lvl4pPr>
              <a:lnSpc>
                <a:spcPct val="120000"/>
              </a:lnSpc>
              <a:defRPr/>
            </a:lvl4pPr>
            <a:lvl5pPr>
              <a:lnSpc>
                <a:spcPct val="120000"/>
              </a:lnSpc>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KSO_BC2"/>
          <p:cNvSpPr>
            <a:spLocks noGrp="1"/>
          </p:cNvSpPr>
          <p:nvPr>
            <p:ph sz="half" idx="2"/>
          </p:nvPr>
        </p:nvSpPr>
        <p:spPr>
          <a:xfrm>
            <a:off x="1072800" y="3960000"/>
            <a:ext cx="7002000" cy="2502000"/>
          </a:xfrm>
        </p:spPr>
        <p:txBody>
          <a:bodyPr>
            <a:normAutofit/>
          </a:bodyPr>
          <a:lstStyle>
            <a:lvl1pPr>
              <a:lnSpc>
                <a:spcPct val="120000"/>
              </a:lnSpc>
              <a:spcBef>
                <a:spcPts val="600"/>
              </a:spcBef>
              <a:defRPr sz="2400">
                <a:solidFill>
                  <a:schemeClr val="tx1"/>
                </a:solidFill>
              </a:defRPr>
            </a:lvl1pPr>
            <a:lvl2pPr>
              <a:lnSpc>
                <a:spcPct val="120000"/>
              </a:lnSpc>
              <a:spcBef>
                <a:spcPts val="600"/>
              </a:spcBef>
              <a:defRPr sz="2000">
                <a:solidFill>
                  <a:schemeClr val="tx1"/>
                </a:solidFill>
              </a:defRPr>
            </a:lvl2pPr>
            <a:lvl3pPr>
              <a:lnSpc>
                <a:spcPct val="120000"/>
              </a:lnSpc>
              <a:defRPr/>
            </a:lvl3pPr>
            <a:lvl4pPr>
              <a:lnSpc>
                <a:spcPct val="120000"/>
              </a:lnSpc>
              <a:defRPr/>
            </a:lvl4pPr>
            <a:lvl5pPr>
              <a:lnSpc>
                <a:spcPct val="120000"/>
              </a:lnSpc>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6" y="1376362"/>
            <a:ext cx="3868340"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KSO_BC1"/>
          <p:cNvSpPr>
            <a:spLocks noGrp="1"/>
          </p:cNvSpPr>
          <p:nvPr>
            <p:ph sz="half" idx="2"/>
          </p:nvPr>
        </p:nvSpPr>
        <p:spPr>
          <a:xfrm>
            <a:off x="824576" y="2200274"/>
            <a:ext cx="3868340" cy="36845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Text Placeholder 4"/>
          <p:cNvSpPr>
            <a:spLocks noGrp="1"/>
          </p:cNvSpPr>
          <p:nvPr>
            <p:ph type="body" sz="quarter" idx="3"/>
          </p:nvPr>
        </p:nvSpPr>
        <p:spPr>
          <a:xfrm>
            <a:off x="4823884" y="1376362"/>
            <a:ext cx="3887391"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KSO_BC2"/>
          <p:cNvSpPr>
            <a:spLocks noGrp="1"/>
          </p:cNvSpPr>
          <p:nvPr>
            <p:ph sz="quarter" idx="4"/>
          </p:nvPr>
        </p:nvSpPr>
        <p:spPr>
          <a:xfrm>
            <a:off x="4823884" y="2200274"/>
            <a:ext cx="3887391" cy="36845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hasCustomPrompt="1"/>
          </p:nvPr>
        </p:nvSpPr>
        <p:spPr>
          <a:xfrm>
            <a:off x="1778400" y="2322000"/>
            <a:ext cx="5670000" cy="1198800"/>
          </a:xfrm>
        </p:spPr>
        <p:txBody>
          <a:bodyPr anchor="t" anchorCtr="0">
            <a:normAutofit/>
          </a:bodyPr>
          <a:lstStyle>
            <a:lvl1pPr algn="ctr">
              <a:defRPr sz="7200">
                <a:solidFill>
                  <a:schemeClr val="accent1"/>
                </a:solidFill>
              </a:defRPr>
            </a:lvl1pPr>
          </a:lstStyle>
          <a:p>
            <a:r>
              <a:rPr lang="zh-CN" altLang="en-US" dirty="0" smtClean="0"/>
              <a:t>编辑标题</a:t>
            </a:r>
            <a:endParaRPr lang="en-US" dirty="0"/>
          </a:p>
        </p:txBody>
      </p:sp>
      <p:sp>
        <p:nvSpPr>
          <p:cNvPr id="3" name="日期占位符 2"/>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DFB868-0FB9-41C7-B9A5-B83F3024AC3F}" type="slidenum">
              <a:rPr lang="zh-CN" altLang="en-US" smtClean="0"/>
            </a:fld>
            <a:endParaRPr lang="zh-CN" altLang="en-US"/>
          </a:p>
        </p:txBody>
      </p:sp>
      <p:sp>
        <p:nvSpPr>
          <p:cNvPr id="6" name="圆角矩形 5"/>
          <p:cNvSpPr/>
          <p:nvPr>
            <p:custDataLst>
              <p:tags r:id="rId2"/>
            </p:custDataLst>
          </p:nvPr>
        </p:nvSpPr>
        <p:spPr>
          <a:xfrm>
            <a:off x="2298700" y="3436044"/>
            <a:ext cx="4572000" cy="369332"/>
          </a:xfrm>
          <a:prstGeom prst="roundRect">
            <a:avLst>
              <a:gd name="adj" fmla="val 50000"/>
            </a:avLst>
          </a:prstGeom>
          <a:solidFill>
            <a:schemeClr val="accent2">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en-US" altLang="zh-CN" sz="2000" dirty="0">
              <a:solidFill>
                <a:schemeClr val="accent1">
                  <a:lumMod val="75000"/>
                </a:schemeClr>
              </a:solidFill>
              <a:latin typeface="Arial" panose="020B0604020202020204" pitchFamily="34" charset="0"/>
              <a:ea typeface="黑体" panose="02010609060101010101" charset="-122"/>
              <a:cs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grpSp>
        <p:nvGrpSpPr>
          <p:cNvPr id="7" name="组合 6"/>
          <p:cNvGrpSpPr/>
          <p:nvPr/>
        </p:nvGrpSpPr>
        <p:grpSpPr>
          <a:xfrm>
            <a:off x="0" y="-1"/>
            <a:ext cx="9144000" cy="6863255"/>
            <a:chOff x="-10511" y="-8709"/>
            <a:chExt cx="9154511" cy="6871964"/>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5410" r="4697" b="15251"/>
            <a:stretch>
              <a:fillRect/>
            </a:stretch>
          </p:blipFill>
          <p:spPr>
            <a:xfrm>
              <a:off x="-10511" y="-8709"/>
              <a:ext cx="9154511" cy="6863255"/>
            </a:xfrm>
            <a:prstGeom prst="rect">
              <a:avLst/>
            </a:prstGeom>
          </p:spPr>
        </p:pic>
        <p:sp>
          <p:nvSpPr>
            <p:cNvPr id="6" name="矩形 5"/>
            <p:cNvSpPr/>
            <p:nvPr/>
          </p:nvSpPr>
          <p:spPr>
            <a:xfrm>
              <a:off x="-10511" y="100913"/>
              <a:ext cx="9154511" cy="6762342"/>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日期占位符 1"/>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t"/>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grpSp>
        <p:nvGrpSpPr>
          <p:cNvPr id="8" name="组合 7"/>
          <p:cNvGrpSpPr/>
          <p:nvPr/>
        </p:nvGrpSpPr>
        <p:grpSpPr>
          <a:xfrm>
            <a:off x="0" y="-1"/>
            <a:ext cx="9144000" cy="6863255"/>
            <a:chOff x="-10511" y="-8709"/>
            <a:chExt cx="9154511" cy="6871964"/>
          </a:xfrm>
        </p:grpSpPr>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15410" r="4697" b="15251"/>
            <a:stretch>
              <a:fillRect/>
            </a:stretch>
          </p:blipFill>
          <p:spPr>
            <a:xfrm>
              <a:off x="-10511" y="-8709"/>
              <a:ext cx="9154511" cy="6863255"/>
            </a:xfrm>
            <a:prstGeom prst="rect">
              <a:avLst/>
            </a:prstGeom>
          </p:spPr>
        </p:pic>
        <p:sp>
          <p:nvSpPr>
            <p:cNvPr id="10" name="矩形 9"/>
            <p:cNvSpPr/>
            <p:nvPr/>
          </p:nvSpPr>
          <p:spPr>
            <a:xfrm>
              <a:off x="-10511" y="100913"/>
              <a:ext cx="9154511" cy="6762342"/>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KSO_BT1"/>
          <p:cNvSpPr>
            <a:spLocks noGrp="1"/>
          </p:cNvSpPr>
          <p:nvPr>
            <p:ph type="title" hasCustomPrompt="1"/>
          </p:nvPr>
        </p:nvSpPr>
        <p:spPr>
          <a:xfrm>
            <a:off x="0" y="547200"/>
            <a:ext cx="3531600" cy="576000"/>
          </a:xfrm>
          <a:solidFill>
            <a:schemeClr val="accent1"/>
          </a:solidFill>
        </p:spPr>
        <p:txBody>
          <a:bodyPr lIns="0" tIns="0" rIns="180000" anchor="ctr" anchorCtr="0">
            <a:normAutofit/>
          </a:bodyPr>
          <a:lstStyle>
            <a:lvl1pPr algn="r">
              <a:defRPr sz="2000" b="0">
                <a:solidFill>
                  <a:schemeClr val="bg1"/>
                </a:solidFill>
              </a:defRPr>
            </a:lvl1pPr>
          </a:lstStyle>
          <a:p>
            <a:r>
              <a:rPr lang="zh-CN" altLang="en-US" dirty="0" smtClean="0"/>
              <a:t>编辑标题</a:t>
            </a:r>
            <a:endParaRPr lang="en-US" dirty="0"/>
          </a:p>
        </p:txBody>
      </p:sp>
      <p:sp>
        <p:nvSpPr>
          <p:cNvPr id="3" name="KSO_BC1"/>
          <p:cNvSpPr>
            <a:spLocks noGrp="1"/>
          </p:cNvSpPr>
          <p:nvPr>
            <p:ph type="pic" idx="1"/>
          </p:nvPr>
        </p:nvSpPr>
        <p:spPr>
          <a:xfrm>
            <a:off x="4003200" y="547200"/>
            <a:ext cx="4874400" cy="5760000"/>
          </a:xfr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KSO_BC2"/>
          <p:cNvSpPr>
            <a:spLocks noGrp="1"/>
          </p:cNvSpPr>
          <p:nvPr>
            <p:ph type="body" sz="half" idx="2"/>
          </p:nvPr>
        </p:nvSpPr>
        <p:spPr>
          <a:xfrm>
            <a:off x="273600" y="1371600"/>
            <a:ext cx="3135600" cy="4914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1" y="365125"/>
            <a:ext cx="5949952"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grpSp>
        <p:nvGrpSpPr>
          <p:cNvPr id="10" name="组合 9"/>
          <p:cNvGrpSpPr/>
          <p:nvPr/>
        </p:nvGrpSpPr>
        <p:grpSpPr>
          <a:xfrm>
            <a:off x="0" y="-1"/>
            <a:ext cx="9144000" cy="6863255"/>
            <a:chOff x="-10511" y="-8709"/>
            <a:chExt cx="9154511" cy="6871964"/>
          </a:xfrm>
        </p:grpSpPr>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l="15410" r="4697" b="15251"/>
            <a:stretch>
              <a:fillRect/>
            </a:stretch>
          </p:blipFill>
          <p:spPr>
            <a:xfrm>
              <a:off x="-10511" y="-8709"/>
              <a:ext cx="9154511" cy="6863255"/>
            </a:xfrm>
            <a:prstGeom prst="rect">
              <a:avLst/>
            </a:prstGeom>
          </p:spPr>
        </p:pic>
        <p:sp>
          <p:nvSpPr>
            <p:cNvPr id="12" name="矩形 11"/>
            <p:cNvSpPr/>
            <p:nvPr/>
          </p:nvSpPr>
          <p:spPr>
            <a:xfrm>
              <a:off x="-10511" y="100913"/>
              <a:ext cx="9154511" cy="6762342"/>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日期占位符 2"/>
          <p:cNvSpPr>
            <a:spLocks noGrp="1"/>
          </p:cNvSpPr>
          <p:nvPr>
            <p:ph type="dt" sz="half" idx="10"/>
          </p:nvPr>
        </p:nvSpPr>
        <p:spPr>
          <a:xfrm>
            <a:off x="628650" y="6356351"/>
            <a:ext cx="20574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3028950" y="6356351"/>
            <a:ext cx="3086100" cy="365125"/>
          </a:xfrm>
        </p:spPr>
        <p:txBody>
          <a:bodyPr/>
          <a:lstStyle/>
          <a:p>
            <a:endParaRPr lang="zh-CN" altLang="en-US"/>
          </a:p>
        </p:txBody>
      </p:sp>
      <p:sp>
        <p:nvSpPr>
          <p:cNvPr id="8" name="灯片编号占位符 4"/>
          <p:cNvSpPr>
            <a:spLocks noGrp="1"/>
          </p:cNvSpPr>
          <p:nvPr>
            <p:ph type="sldNum" sz="quarter" idx="12"/>
          </p:nvPr>
        </p:nvSpPr>
        <p:spPr>
          <a:xfrm>
            <a:off x="6457950" y="6356351"/>
            <a:ext cx="20574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628650" y="571502"/>
            <a:ext cx="78867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555750"/>
            <a:ext cx="3920490" cy="4465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918710" y="1555750"/>
            <a:ext cx="3920490" cy="4465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t"/>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t"/>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image" Target="../media/image3.png"/><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矩形 1025"/>
          <p:cNvSpPr/>
          <p:nvPr/>
        </p:nvSpPr>
        <p:spPr>
          <a:xfrm>
            <a:off x="0" y="0"/>
            <a:ext cx="762000" cy="6858000"/>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1027" name="矩形 1026"/>
          <p:cNvSpPr/>
          <p:nvPr/>
        </p:nvSpPr>
        <p:spPr>
          <a:xfrm>
            <a:off x="533400" y="0"/>
            <a:ext cx="252413" cy="685800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1028" name="矩形 1027"/>
          <p:cNvSpPr/>
          <p:nvPr/>
        </p:nvSpPr>
        <p:spPr>
          <a:xfrm>
            <a:off x="0" y="6324600"/>
            <a:ext cx="762000" cy="252413"/>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1029" name="矩形 1028"/>
          <p:cNvSpPr/>
          <p:nvPr/>
        </p:nvSpPr>
        <p:spPr>
          <a:xfrm>
            <a:off x="533400" y="6324600"/>
            <a:ext cx="252413" cy="252413"/>
          </a:xfrm>
          <a:prstGeom prst="rect">
            <a:avLst/>
          </a:prstGeom>
          <a:solidFill>
            <a:schemeClr val="accent1"/>
          </a:solidFill>
          <a:ln w="9525">
            <a:noFill/>
          </a:ln>
        </p:spPr>
        <p:txBody>
          <a:bodyPr anchor="t"/>
          <a:p>
            <a:pPr lvl="0"/>
            <a:endParaRPr lang="zh-CN" altLang="en-US">
              <a:latin typeface="Arial" panose="020B0604020202020204" pitchFamily="34" charset="0"/>
            </a:endParaRPr>
          </a:p>
        </p:txBody>
      </p:sp>
      <p:sp>
        <p:nvSpPr>
          <p:cNvPr id="1030" name="矩形 1029"/>
          <p:cNvSpPr/>
          <p:nvPr/>
        </p:nvSpPr>
        <p:spPr>
          <a:xfrm>
            <a:off x="0" y="3795713"/>
            <a:ext cx="9144000" cy="0"/>
          </a:xfrm>
          <a:prstGeom prst="rect">
            <a:avLst/>
          </a:prstGeom>
          <a:noFill/>
          <a:ln w="9525">
            <a:noFill/>
          </a:ln>
        </p:spPr>
        <p:txBody>
          <a:bodyPr anchor="t"/>
          <a:p>
            <a:pPr lvl="0"/>
            <a:endParaRPr lang="zh-CN" altLang="en-US">
              <a:latin typeface="Arial" panose="020B0604020202020204" pitchFamily="34" charset="0"/>
            </a:endParaRPr>
          </a:p>
        </p:txBody>
      </p:sp>
      <p:sp>
        <p:nvSpPr>
          <p:cNvPr id="1031" name="标题 1030"/>
          <p:cNvSpPr/>
          <p:nvPr>
            <p:ph type="title"/>
          </p:nvPr>
        </p:nvSpPr>
        <p:spPr>
          <a:xfrm>
            <a:off x="838200" y="198438"/>
            <a:ext cx="8001000" cy="1143000"/>
          </a:xfrm>
          <a:prstGeom prst="rect">
            <a:avLst/>
          </a:prstGeom>
          <a:noFill/>
          <a:ln w="9525">
            <a:noFill/>
          </a:ln>
        </p:spPr>
        <p:txBody>
          <a:bodyPr anchor="ctr"/>
          <a:p>
            <a:pPr lvl="0"/>
            <a:r>
              <a:rPr lang="zh-CN" altLang="en-US"/>
              <a:t>单击此处编辑母版标题样式</a:t>
            </a:r>
            <a:endParaRPr lang="zh-CN" altLang="en-US"/>
          </a:p>
        </p:txBody>
      </p:sp>
      <p:sp>
        <p:nvSpPr>
          <p:cNvPr id="1032" name="文本占位符 1031"/>
          <p:cNvSpPr/>
          <p:nvPr>
            <p:ph type="body"/>
          </p:nvPr>
        </p:nvSpPr>
        <p:spPr>
          <a:xfrm>
            <a:off x="838200" y="1555750"/>
            <a:ext cx="8001000" cy="4465638"/>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33" name="日期占位符 1032"/>
          <p:cNvSpPr/>
          <p:nvPr>
            <p:ph type="dt" sz="half" idx="2"/>
          </p:nvPr>
        </p:nvSpPr>
        <p:spPr>
          <a:xfrm>
            <a:off x="854075" y="6245225"/>
            <a:ext cx="2133600" cy="476250"/>
          </a:xfrm>
          <a:prstGeom prst="rect">
            <a:avLst/>
          </a:prstGeom>
          <a:noFill/>
          <a:ln w="9525">
            <a:noFill/>
            <a:miter/>
          </a:ln>
        </p:spPr>
        <p:txBody>
          <a:bodyPr/>
          <a:lstStyle>
            <a:lvl1pP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endParaRPr lang="zh-CN" altLang="en-US" strike="noStrike" noProof="1" dirty="0"/>
          </a:p>
        </p:txBody>
      </p:sp>
      <p:sp>
        <p:nvSpPr>
          <p:cNvPr id="1034" name="页脚占位符 1033"/>
          <p:cNvSpPr/>
          <p:nvPr>
            <p:ph type="ftr" sz="quarter" idx="3"/>
          </p:nvPr>
        </p:nvSpPr>
        <p:spPr>
          <a:xfrm>
            <a:off x="3556000" y="6245225"/>
            <a:ext cx="2600325" cy="476250"/>
          </a:xfrm>
          <a:prstGeom prst="rect">
            <a:avLst/>
          </a:prstGeom>
          <a:noFill/>
          <a:ln w="9525">
            <a:noFill/>
            <a:miter/>
          </a:ln>
        </p:spPr>
        <p:txBody>
          <a:bodyPr/>
          <a:lstStyle>
            <a:lvl1pPr algn="ct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endParaRPr lang="zh-CN" altLang="en-US" strike="noStrike" noProof="1" dirty="0"/>
          </a:p>
        </p:txBody>
      </p:sp>
      <p:sp>
        <p:nvSpPr>
          <p:cNvPr id="1035" name="灯片编号占位符 1034"/>
          <p:cNvSpPr/>
          <p:nvPr>
            <p:ph type="sldNum" sz="quarter" idx="4"/>
          </p:nvPr>
        </p:nvSpPr>
        <p:spPr>
          <a:xfrm>
            <a:off x="6686550" y="6237288"/>
            <a:ext cx="2133600" cy="476250"/>
          </a:xfrm>
          <a:prstGeom prst="rect">
            <a:avLst/>
          </a:prstGeom>
          <a:noFill/>
          <a:ln w="9525">
            <a:noFill/>
            <a:miter/>
          </a:ln>
        </p:spPr>
        <p:txBody>
          <a:bodyPr/>
          <a:lstStyle>
            <a:lvl1pPr algn="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hf sldNum="0" hdr="0" ftr="0" dt="0"/>
  <p:txStyles>
    <p:titleStyle>
      <a:lvl1pPr marL="0" lvl="0" indent="0" algn="l" defTabSz="914400" eaLnBrk="1" fontAlgn="t" latinLnBrk="0" hangingPunct="1">
        <a:lnSpc>
          <a:spcPts val="3200"/>
        </a:lnSpc>
        <a:spcBef>
          <a:spcPct val="0"/>
        </a:spcBef>
        <a:spcAft>
          <a:spcPct val="0"/>
        </a:spcAft>
        <a:buClr>
          <a:srgbClr val="000000"/>
        </a:buClr>
        <a:buSzPct val="100000"/>
        <a:buFont typeface="Times New Roman" panose="02020603050405020304" pitchFamily="18" charset="0"/>
        <a:buNone/>
        <a:defRPr sz="4400" b="1" i="0" u="none" kern="1200" baseline="0">
          <a:solidFill>
            <a:srgbClr val="074888"/>
          </a:solidFill>
          <a:latin typeface="+mj-lt"/>
          <a:ea typeface="+mj-ea"/>
          <a:cs typeface="+mj-cs"/>
        </a:defRPr>
      </a:lvl1pPr>
    </p:titleStyle>
    <p:bodyStyle>
      <a:lvl1pPr marL="342900" lvl="0" indent="-342900" algn="l" defTabSz="914400" eaLnBrk="1" fontAlgn="base" latinLnBrk="0" hangingPunct="1">
        <a:lnSpc>
          <a:spcPct val="100000"/>
        </a:lnSpc>
        <a:spcBef>
          <a:spcPct val="0"/>
        </a:spcBef>
        <a:spcAft>
          <a:spcPct val="0"/>
        </a:spcAft>
        <a:buClr>
          <a:schemeClr val="accent1"/>
        </a:buClr>
        <a:buSzPct val="110000"/>
        <a:buFont typeface="Wingdings" panose="05000000000000000000" pitchFamily="2" charset="2"/>
        <a:buBlip>
          <a:blip r:embed="rId12"/>
        </a:buBlip>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0"/>
        </a:spcBef>
        <a:spcAft>
          <a:spcPct val="0"/>
        </a:spcAft>
        <a:buClr>
          <a:schemeClr val="tx1"/>
        </a:buClr>
        <a:buSzPct val="125000"/>
        <a:buFont typeface="Wingdings" panose="05000000000000000000" pitchFamily="2" charset="2"/>
        <a:buBlip>
          <a:blip r:embed="rId13"/>
        </a:buBlip>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0"/>
        </a:spcBef>
        <a:spcAft>
          <a:spcPct val="0"/>
        </a:spcAft>
        <a:buClr>
          <a:schemeClr val="tx1"/>
        </a:buClr>
        <a:buSzPct val="115000"/>
        <a:buFont typeface="Wingdings" panose="05000000000000000000" pitchFamily="2" charset="2"/>
        <a:buBlip>
          <a:blip r:embed="rId12"/>
        </a:buBlip>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0"/>
        </a:spcBef>
        <a:spcAft>
          <a:spcPct val="0"/>
        </a:spcAft>
        <a:buClr>
          <a:schemeClr val="tx1"/>
        </a:buClr>
        <a:buSzPct val="130000"/>
        <a:buFont typeface="Wingdings" panose="05000000000000000000" pitchFamily="2" charset="2"/>
        <a:buBlip>
          <a:blip r:embed="rId13"/>
        </a:buBlip>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SzPct val="100000"/>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矩形 1025"/>
          <p:cNvSpPr/>
          <p:nvPr/>
        </p:nvSpPr>
        <p:spPr>
          <a:xfrm>
            <a:off x="0" y="0"/>
            <a:ext cx="762000" cy="6858000"/>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1027" name="矩形 1026"/>
          <p:cNvSpPr/>
          <p:nvPr/>
        </p:nvSpPr>
        <p:spPr>
          <a:xfrm>
            <a:off x="533400" y="0"/>
            <a:ext cx="252413" cy="685800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1028" name="矩形 1027"/>
          <p:cNvSpPr/>
          <p:nvPr/>
        </p:nvSpPr>
        <p:spPr>
          <a:xfrm>
            <a:off x="0" y="6324600"/>
            <a:ext cx="762000" cy="252413"/>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1029" name="矩形 1028"/>
          <p:cNvSpPr/>
          <p:nvPr/>
        </p:nvSpPr>
        <p:spPr>
          <a:xfrm>
            <a:off x="533400" y="6324600"/>
            <a:ext cx="252413" cy="252413"/>
          </a:xfrm>
          <a:prstGeom prst="rect">
            <a:avLst/>
          </a:prstGeom>
          <a:solidFill>
            <a:schemeClr val="accent1"/>
          </a:solidFill>
          <a:ln w="9525">
            <a:noFill/>
          </a:ln>
        </p:spPr>
        <p:txBody>
          <a:bodyPr anchor="t"/>
          <a:p>
            <a:pPr lvl="0"/>
            <a:endParaRPr lang="zh-CN" altLang="en-US">
              <a:latin typeface="Arial" panose="020B0604020202020204" pitchFamily="34" charset="0"/>
            </a:endParaRPr>
          </a:p>
        </p:txBody>
      </p:sp>
      <p:sp>
        <p:nvSpPr>
          <p:cNvPr id="1030" name="矩形 1029"/>
          <p:cNvSpPr/>
          <p:nvPr/>
        </p:nvSpPr>
        <p:spPr>
          <a:xfrm>
            <a:off x="0" y="3795713"/>
            <a:ext cx="9144000" cy="0"/>
          </a:xfrm>
          <a:prstGeom prst="rect">
            <a:avLst/>
          </a:prstGeom>
          <a:noFill/>
          <a:ln w="9525">
            <a:noFill/>
          </a:ln>
        </p:spPr>
        <p:txBody>
          <a:bodyPr anchor="t"/>
          <a:p>
            <a:pPr lvl="0"/>
            <a:endParaRPr lang="zh-CN" altLang="en-US">
              <a:latin typeface="Arial" panose="020B0604020202020204" pitchFamily="34" charset="0"/>
            </a:endParaRPr>
          </a:p>
        </p:txBody>
      </p:sp>
      <p:sp>
        <p:nvSpPr>
          <p:cNvPr id="1031" name="标题 1030"/>
          <p:cNvSpPr/>
          <p:nvPr>
            <p:ph type="title"/>
          </p:nvPr>
        </p:nvSpPr>
        <p:spPr>
          <a:xfrm>
            <a:off x="838200" y="198438"/>
            <a:ext cx="8001000" cy="1143000"/>
          </a:xfrm>
          <a:prstGeom prst="rect">
            <a:avLst/>
          </a:prstGeom>
          <a:noFill/>
          <a:ln w="9525">
            <a:noFill/>
          </a:ln>
        </p:spPr>
        <p:txBody>
          <a:bodyPr anchor="ctr"/>
          <a:p>
            <a:pPr lvl="0"/>
            <a:r>
              <a:rPr lang="zh-CN" altLang="en-US"/>
              <a:t>单击此处编辑母版标题样式</a:t>
            </a:r>
            <a:endParaRPr lang="zh-CN" altLang="en-US"/>
          </a:p>
        </p:txBody>
      </p:sp>
      <p:sp>
        <p:nvSpPr>
          <p:cNvPr id="1032" name="文本占位符 1031"/>
          <p:cNvSpPr/>
          <p:nvPr>
            <p:ph type="body"/>
          </p:nvPr>
        </p:nvSpPr>
        <p:spPr>
          <a:xfrm>
            <a:off x="838200" y="1555750"/>
            <a:ext cx="8001000" cy="4465638"/>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33" name="日期占位符 1032"/>
          <p:cNvSpPr/>
          <p:nvPr>
            <p:ph type="dt" sz="half" idx="2"/>
          </p:nvPr>
        </p:nvSpPr>
        <p:spPr>
          <a:xfrm>
            <a:off x="854075" y="6245225"/>
            <a:ext cx="2133600" cy="476250"/>
          </a:xfrm>
          <a:prstGeom prst="rect">
            <a:avLst/>
          </a:prstGeom>
          <a:noFill/>
          <a:ln w="9525">
            <a:noFill/>
            <a:miter/>
          </a:ln>
        </p:spPr>
        <p:txBody>
          <a:bodyPr/>
          <a:lstStyle>
            <a:lvl1pP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endParaRPr lang="zh-CN" altLang="en-US" strike="noStrike" noProof="1" dirty="0"/>
          </a:p>
        </p:txBody>
      </p:sp>
      <p:sp>
        <p:nvSpPr>
          <p:cNvPr id="1034" name="页脚占位符 1033"/>
          <p:cNvSpPr/>
          <p:nvPr>
            <p:ph type="ftr" sz="quarter" idx="3"/>
          </p:nvPr>
        </p:nvSpPr>
        <p:spPr>
          <a:xfrm>
            <a:off x="3556000" y="6245225"/>
            <a:ext cx="2600325" cy="476250"/>
          </a:xfrm>
          <a:prstGeom prst="rect">
            <a:avLst/>
          </a:prstGeom>
          <a:noFill/>
          <a:ln w="9525">
            <a:noFill/>
            <a:miter/>
          </a:ln>
        </p:spPr>
        <p:txBody>
          <a:bodyPr/>
          <a:lstStyle>
            <a:lvl1pPr algn="ct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endParaRPr lang="zh-CN" altLang="en-US" strike="noStrike" noProof="1" dirty="0"/>
          </a:p>
        </p:txBody>
      </p:sp>
      <p:sp>
        <p:nvSpPr>
          <p:cNvPr id="1035" name="灯片编号占位符 1034"/>
          <p:cNvSpPr/>
          <p:nvPr>
            <p:ph type="sldNum" sz="quarter" idx="4"/>
          </p:nvPr>
        </p:nvSpPr>
        <p:spPr>
          <a:xfrm>
            <a:off x="6686550" y="6237288"/>
            <a:ext cx="2133600" cy="476250"/>
          </a:xfrm>
          <a:prstGeom prst="rect">
            <a:avLst/>
          </a:prstGeom>
          <a:noFill/>
          <a:ln w="9525">
            <a:noFill/>
            <a:miter/>
          </a:ln>
        </p:spPr>
        <p:txBody>
          <a:bodyPr/>
          <a:lstStyle>
            <a:lvl1pPr algn="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random/>
  </p:transition>
  <p:hf sldNum="0" hdr="0" ftr="0" dt="0"/>
  <p:txStyles>
    <p:titleStyle>
      <a:lvl1pPr marL="0" lvl="0" indent="0" algn="l" defTabSz="914400" eaLnBrk="1" fontAlgn="t" latinLnBrk="0" hangingPunct="1">
        <a:lnSpc>
          <a:spcPts val="3200"/>
        </a:lnSpc>
        <a:spcBef>
          <a:spcPct val="0"/>
        </a:spcBef>
        <a:spcAft>
          <a:spcPct val="0"/>
        </a:spcAft>
        <a:buClr>
          <a:srgbClr val="000000"/>
        </a:buClr>
        <a:buSzPct val="100000"/>
        <a:buFont typeface="Times New Roman" panose="02020603050405020304" pitchFamily="18" charset="0"/>
        <a:buNone/>
        <a:defRPr sz="4400" b="1" i="0" u="none" kern="1200" baseline="0">
          <a:solidFill>
            <a:srgbClr val="074888"/>
          </a:solidFill>
          <a:latin typeface="+mj-lt"/>
          <a:ea typeface="+mj-ea"/>
          <a:cs typeface="+mj-cs"/>
        </a:defRPr>
      </a:lvl1pPr>
    </p:titleStyle>
    <p:bodyStyle>
      <a:lvl1pPr marL="342900" lvl="0" indent="-342900" algn="l" defTabSz="914400" eaLnBrk="1" fontAlgn="base" latinLnBrk="0" hangingPunct="1">
        <a:lnSpc>
          <a:spcPct val="100000"/>
        </a:lnSpc>
        <a:spcBef>
          <a:spcPct val="0"/>
        </a:spcBef>
        <a:spcAft>
          <a:spcPct val="0"/>
        </a:spcAft>
        <a:buClr>
          <a:schemeClr val="accent1"/>
        </a:buClr>
        <a:buSzPct val="110000"/>
        <a:buFont typeface="Wingdings" panose="05000000000000000000" pitchFamily="2" charset="2"/>
        <a:buBlip>
          <a:blip r:embed="rId12"/>
        </a:buBlip>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0"/>
        </a:spcBef>
        <a:spcAft>
          <a:spcPct val="0"/>
        </a:spcAft>
        <a:buClr>
          <a:schemeClr val="tx1"/>
        </a:buClr>
        <a:buSzPct val="125000"/>
        <a:buFont typeface="Wingdings" panose="05000000000000000000" pitchFamily="2" charset="2"/>
        <a:buBlip>
          <a:blip r:embed="rId13"/>
        </a:buBlip>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0"/>
        </a:spcBef>
        <a:spcAft>
          <a:spcPct val="0"/>
        </a:spcAft>
        <a:buClr>
          <a:schemeClr val="tx1"/>
        </a:buClr>
        <a:buSzPct val="115000"/>
        <a:buFont typeface="Wingdings" panose="05000000000000000000" pitchFamily="2" charset="2"/>
        <a:buBlip>
          <a:blip r:embed="rId12"/>
        </a:buBlip>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0"/>
        </a:spcBef>
        <a:spcAft>
          <a:spcPct val="0"/>
        </a:spcAft>
        <a:buClr>
          <a:schemeClr val="tx1"/>
        </a:buClr>
        <a:buSzPct val="130000"/>
        <a:buFont typeface="Wingdings" panose="05000000000000000000" pitchFamily="2" charset="2"/>
        <a:buBlip>
          <a:blip r:embed="rId13"/>
        </a:buBlip>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SzPct val="100000"/>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1">
            <a:extLst>
              <a:ext uri="{28A0092B-C50C-407E-A947-70E740481C1C}">
                <a14:useLocalDpi xmlns:a14="http://schemas.microsoft.com/office/drawing/2010/main" val="0"/>
              </a:ext>
            </a:extLst>
          </a:blip>
          <a:srcRect l="15410" r="4697" b="15251"/>
          <a:stretch>
            <a:fillRect/>
          </a:stretch>
        </p:blipFill>
        <p:spPr>
          <a:xfrm>
            <a:off x="0" y="0"/>
            <a:ext cx="9144000" cy="6863255"/>
          </a:xfrm>
          <a:prstGeom prst="rect">
            <a:avLst/>
          </a:prstGeom>
        </p:spPr>
      </p:pic>
      <p:sp>
        <p:nvSpPr>
          <p:cNvPr id="8" name="矩形 7"/>
          <p:cNvSpPr/>
          <p:nvPr/>
        </p:nvSpPr>
        <p:spPr>
          <a:xfrm>
            <a:off x="-10511" y="-233464"/>
            <a:ext cx="9144000" cy="6863255"/>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KSO_BT1"/>
          <p:cNvSpPr>
            <a:spLocks noGrp="1"/>
          </p:cNvSpPr>
          <p:nvPr>
            <p:ph type="title"/>
          </p:nvPr>
        </p:nvSpPr>
        <p:spPr>
          <a:xfrm>
            <a:off x="419098" y="100913"/>
            <a:ext cx="8292045" cy="699594"/>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KSO_BC1"/>
          <p:cNvSpPr>
            <a:spLocks noGrp="1"/>
          </p:cNvSpPr>
          <p:nvPr>
            <p:ph type="body" idx="1"/>
          </p:nvPr>
        </p:nvSpPr>
        <p:spPr>
          <a:xfrm>
            <a:off x="1072800" y="1249200"/>
            <a:ext cx="7002000" cy="5007600"/>
          </a:xfrm>
          <a:prstGeom prst="rect">
            <a:avLst/>
          </a:prstGeom>
        </p:spPr>
        <p:txBody>
          <a:bodyPr vert="horz" lIns="0" tIns="0" rIns="0" bIns="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cxnSp>
        <p:nvCxnSpPr>
          <p:cNvPr id="10" name="直接连接符 9"/>
          <p:cNvCxnSpPr/>
          <p:nvPr/>
        </p:nvCxnSpPr>
        <p:spPr>
          <a:xfrm>
            <a:off x="-10511" y="862151"/>
            <a:ext cx="9154511"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2914B9-F40B-4657-90B3-8AA5BF3599CF}"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DFB868-0FB9-41C7-B9A5-B83F3024AC3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txStyles>
    <p:titleStyle>
      <a:lvl1pPr algn="l" defTabSz="914400" rtl="0" eaLnBrk="1" latinLnBrk="0" hangingPunct="1">
        <a:lnSpc>
          <a:spcPct val="90000"/>
        </a:lnSpc>
        <a:spcBef>
          <a:spcPct val="0"/>
        </a:spcBef>
        <a:buNone/>
        <a:defRPr sz="3200" b="1" i="0" kern="1200" baseline="0">
          <a:gradFill>
            <a:gsLst>
              <a:gs pos="0">
                <a:schemeClr val="accent4">
                  <a:lumMod val="75000"/>
                </a:schemeClr>
              </a:gs>
              <a:gs pos="97248">
                <a:schemeClr val="accent2"/>
              </a:gs>
              <a:gs pos="51000">
                <a:schemeClr val="accent3">
                  <a:lumMod val="75000"/>
                </a:schemeClr>
              </a:gs>
            </a:gsLst>
            <a:lin ang="10800000" scaled="1"/>
          </a:gradFill>
          <a:effectLst/>
          <a:latin typeface="+mj-lt"/>
          <a:ea typeface="+mj-ea"/>
          <a:cs typeface="+mj-cs"/>
        </a:defRPr>
      </a:lvl1pPr>
    </p:titleStyle>
    <p:bodyStyle>
      <a:lvl1pPr marL="0" indent="0" algn="just" defTabSz="914400" rtl="0" eaLnBrk="1" latinLnBrk="0" hangingPunct="1">
        <a:lnSpc>
          <a:spcPct val="170000"/>
        </a:lnSpc>
        <a:spcBef>
          <a:spcPts val="600"/>
        </a:spcBef>
        <a:spcAft>
          <a:spcPts val="600"/>
        </a:spcAft>
        <a:buClr>
          <a:schemeClr val="bg1">
            <a:lumMod val="50000"/>
          </a:schemeClr>
        </a:buClr>
        <a:buSzPct val="70000"/>
        <a:buFontTx/>
        <a:buNone/>
        <a:defRPr sz="2400" kern="1200" baseline="0">
          <a:solidFill>
            <a:schemeClr val="tx1"/>
          </a:solidFill>
          <a:latin typeface="+mn-lt"/>
          <a:ea typeface="+mn-ea"/>
          <a:cs typeface="+mn-cs"/>
        </a:defRPr>
      </a:lvl1pPr>
      <a:lvl2pPr marL="575945" indent="0" algn="just" defTabSz="914400" rtl="0" eaLnBrk="1" latinLnBrk="0" hangingPunct="1">
        <a:lnSpc>
          <a:spcPct val="130000"/>
        </a:lnSpc>
        <a:spcBef>
          <a:spcPts val="0"/>
        </a:spcBef>
        <a:spcAft>
          <a:spcPts val="0"/>
        </a:spcAft>
        <a:buClr>
          <a:schemeClr val="accent2">
            <a:lumMod val="60000"/>
            <a:lumOff val="40000"/>
          </a:schemeClr>
        </a:buClr>
        <a:buFontTx/>
        <a:buNone/>
        <a:defRPr sz="200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tags" Target="../tags/tag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13.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16.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17.xm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8.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9.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21.xml"/><Relationship Id="rId2" Type="http://schemas.openxmlformats.org/officeDocument/2006/relationships/image" Target="../media/image15.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5.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3.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4.xml"/><Relationship Id="rId4" Type="http://schemas.openxmlformats.org/officeDocument/2006/relationships/tags" Target="../tags/tag25.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4.xml"/><Relationship Id="rId2" Type="http://schemas.openxmlformats.org/officeDocument/2006/relationships/tags" Target="../tags/tag26.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30.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31.xml"/><Relationship Id="rId2" Type="http://schemas.openxmlformats.org/officeDocument/2006/relationships/image" Target="../media/image23.png"/><Relationship Id="rId1"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3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33.xml"/><Relationship Id="rId2" Type="http://schemas.openxmlformats.org/officeDocument/2006/relationships/image" Target="../media/image25.png"/><Relationship Id="rId1"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4.xml"/><Relationship Id="rId1"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3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36.xml"/></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40.xml"/></Relationships>
</file>

<file path=ppt/slides/_rels/slide36.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4.xml"/><Relationship Id="rId3" Type="http://schemas.openxmlformats.org/officeDocument/2006/relationships/tags" Target="../tags/tag41.xml"/><Relationship Id="rId2" Type="http://schemas.openxmlformats.org/officeDocument/2006/relationships/image" Target="../media/image27.wmf"/><Relationship Id="rId1"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42.xml"/><Relationship Id="rId2" Type="http://schemas.openxmlformats.org/officeDocument/2006/relationships/image" Target="../media/image29.png"/><Relationship Id="rId1"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43.xml"/><Relationship Id="rId1"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44.xml"/><Relationship Id="rId1" Type="http://schemas.openxmlformats.org/officeDocument/2006/relationships/chart" Target="../charts/char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45.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46.xml"/><Relationship Id="rId1" Type="http://schemas.openxmlformats.org/officeDocument/2006/relationships/image" Target="../media/image31.png"/></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24.xml"/><Relationship Id="rId4" Type="http://schemas.openxmlformats.org/officeDocument/2006/relationships/tags" Target="../tags/tag47.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43.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image" Target="../media/image42.png"/><Relationship Id="rId7" Type="http://schemas.openxmlformats.org/officeDocument/2006/relationships/image" Target="../media/image41.png"/><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0" Type="http://schemas.openxmlformats.org/officeDocument/2006/relationships/slideLayout" Target="../slideLayouts/slideLayout24.xml"/><Relationship Id="rId1" Type="http://schemas.openxmlformats.org/officeDocument/2006/relationships/image" Target="../media/image35.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4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5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5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5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53.xml"/></Relationships>
</file>

<file path=ppt/slides/_rels/slide49.xml.rels><?xml version="1.0" encoding="UTF-8" standalone="yes"?>
<Relationships xmlns="http://schemas.openxmlformats.org/package/2006/relationships"><Relationship Id="rId9" Type="http://schemas.openxmlformats.org/officeDocument/2006/relationships/image" Target="../media/image51.png"/><Relationship Id="rId8" Type="http://schemas.openxmlformats.org/officeDocument/2006/relationships/image" Target="../media/image50.png"/><Relationship Id="rId7" Type="http://schemas.openxmlformats.org/officeDocument/2006/relationships/image" Target="../media/image49.png"/><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3" Type="http://schemas.openxmlformats.org/officeDocument/2006/relationships/slideLayout" Target="../slideLayouts/slideLayout24.xml"/><Relationship Id="rId12" Type="http://schemas.openxmlformats.org/officeDocument/2006/relationships/tags" Target="../tags/tag54.xml"/><Relationship Id="rId11" Type="http://schemas.openxmlformats.org/officeDocument/2006/relationships/image" Target="../media/image53.png"/><Relationship Id="rId10" Type="http://schemas.openxmlformats.org/officeDocument/2006/relationships/image" Target="../media/image52.png"/><Relationship Id="rId1" Type="http://schemas.openxmlformats.org/officeDocument/2006/relationships/image" Target="../media/image4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8.xml"/></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55.xml"/><Relationship Id="rId2" Type="http://schemas.openxmlformats.org/officeDocument/2006/relationships/image" Target="../media/image55.png"/><Relationship Id="rId1" Type="http://schemas.openxmlformats.org/officeDocument/2006/relationships/image" Target="../media/image54.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56.xml"/><Relationship Id="rId1" Type="http://schemas.openxmlformats.org/officeDocument/2006/relationships/image" Target="../media/image5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9.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4.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custDataLst>
              <p:tags r:id="rId1"/>
            </p:custDataLst>
          </p:nvPr>
        </p:nvSpPr>
        <p:spPr>
          <a:xfrm>
            <a:off x="213995" y="3936365"/>
            <a:ext cx="5144770" cy="683895"/>
          </a:xfrm>
        </p:spPr>
        <p:txBody>
          <a:bodyPr>
            <a:normAutofit/>
          </a:bodyPr>
          <a:p>
            <a:pPr defTabSz="914400">
              <a:lnSpc>
                <a:spcPct val="100000"/>
              </a:lnSpc>
              <a:buSzPct val="100000"/>
              <a:buNone/>
            </a:pPr>
            <a:r>
              <a:rPr lang="en-US" altLang="zh-CN" smtClean="0">
                <a:sym typeface="+mn-ea"/>
              </a:rPr>
              <a:t>IM</a:t>
            </a:r>
            <a:r>
              <a:rPr lang="zh-CN" altLang="en-US" smtClean="0">
                <a:sym typeface="+mn-ea"/>
              </a:rPr>
              <a:t>系统开发的那些事</a:t>
            </a:r>
            <a:endParaRPr lang="zh-CN" altLang="en-US" baseline="0" smtClean="0"/>
          </a:p>
        </p:txBody>
      </p:sp>
      <p:sp>
        <p:nvSpPr>
          <p:cNvPr id="2" name="文本框 1"/>
          <p:cNvSpPr txBox="1"/>
          <p:nvPr/>
        </p:nvSpPr>
        <p:spPr>
          <a:xfrm>
            <a:off x="2590165" y="5352415"/>
            <a:ext cx="1657350" cy="370840"/>
          </a:xfrm>
          <a:prstGeom prst="rect">
            <a:avLst/>
          </a:prstGeom>
          <a:noFill/>
        </p:spPr>
        <p:txBody>
          <a:bodyPr wrap="none" rtlCol="0">
            <a:spAutoFit/>
          </a:bodyPr>
          <a:p>
            <a:pPr>
              <a:lnSpc>
                <a:spcPct val="130000"/>
              </a:lnSpc>
            </a:pPr>
            <a:r>
              <a:rPr lang="zh-CN" altLang="zh-CN" sz="1400" dirty="0" smtClean="0">
                <a:latin typeface="Arial" panose="020B0604020202020204" pitchFamily="34" charset="0"/>
                <a:ea typeface="微软雅黑" panose="020B0503020204020204" charset="-122"/>
              </a:rPr>
              <a:t>长寿梦</a:t>
            </a:r>
            <a:r>
              <a:rPr lang="en-US" altLang="zh-CN" sz="1400" dirty="0" smtClean="0">
                <a:latin typeface="Arial" panose="020B0604020202020204" pitchFamily="34" charset="0"/>
                <a:ea typeface="微软雅黑" panose="020B0503020204020204" charset="-122"/>
              </a:rPr>
              <a:t>:406878851</a:t>
            </a:r>
            <a:endParaRPr lang="en-US" altLang="zh-CN" sz="1400" dirty="0" smtClean="0">
              <a:latin typeface="Arial" panose="020B0604020202020204" pitchFamily="34" charset="0"/>
              <a:ea typeface="微软雅黑" panose="020B0503020204020204" charset="-122"/>
            </a:endParaRPr>
          </a:p>
        </p:txBody>
      </p:sp>
    </p:spTree>
    <p:custDataLst>
      <p:tags r:id="rId2"/>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IM</a:t>
            </a:r>
            <a:r>
              <a:rPr lang="zh-CN" altLang="en-US"/>
              <a:t>整体性能的优化</a:t>
            </a:r>
            <a:endParaRPr lang="zh-CN" altLang="en-US"/>
          </a:p>
        </p:txBody>
      </p:sp>
      <p:graphicFrame>
        <p:nvGraphicFramePr>
          <p:cNvPr id="4" name="内容占位符 3"/>
          <p:cNvGraphicFramePr/>
          <p:nvPr>
            <p:ph idx="1"/>
          </p:nvPr>
        </p:nvGraphicFramePr>
        <p:xfrm>
          <a:off x="375920" y="1008380"/>
          <a:ext cx="8335010" cy="4879340"/>
        </p:xfrm>
        <a:graphic>
          <a:graphicData uri="http://schemas.openxmlformats.org/drawingml/2006/table">
            <a:tbl>
              <a:tblPr firstRow="1" bandRow="1">
                <a:tableStyleId>{85BE263C-DBD7-4A20-BB59-AAB30ACAA65A}</a:tableStyleId>
              </a:tblPr>
              <a:tblGrid>
                <a:gridCol w="2375535"/>
                <a:gridCol w="5959475"/>
              </a:tblGrid>
              <a:tr h="536575">
                <a:tc>
                  <a:txBody>
                    <a:bodyPr/>
                    <a:p>
                      <a:pPr>
                        <a:buNone/>
                      </a:pPr>
                      <a:r>
                        <a:rPr lang="zh-CN" altLang="en-US"/>
                        <a:t>技术点</a:t>
                      </a:r>
                      <a:endParaRPr lang="zh-CN" altLang="en-US"/>
                    </a:p>
                  </a:txBody>
                  <a:tcPr/>
                </a:tc>
                <a:tc>
                  <a:txBody>
                    <a:bodyPr/>
                    <a:p>
                      <a:pPr>
                        <a:buNone/>
                      </a:pPr>
                      <a:r>
                        <a:rPr lang="zh-CN" altLang="en-US"/>
                        <a:t>描述</a:t>
                      </a:r>
                      <a:endParaRPr lang="zh-CN" altLang="en-US"/>
                    </a:p>
                  </a:txBody>
                  <a:tcPr/>
                </a:tc>
              </a:tr>
              <a:tr h="1729740">
                <a:tc>
                  <a:txBody>
                    <a:bodyPr/>
                    <a:p>
                      <a:pPr>
                        <a:buNone/>
                      </a:pPr>
                      <a:r>
                        <a:rPr lang="zh-CN" altLang="en-US" sz="1600" dirty="0" smtClean="0">
                          <a:solidFill>
                            <a:srgbClr val="0000CC"/>
                          </a:solidFill>
                          <a:latin typeface="Arial" panose="020B0604020202020204" pitchFamily="34" charset="0"/>
                          <a:ea typeface="微软雅黑" panose="020B0503020204020204" charset="-122"/>
                          <a:sym typeface="+mn-ea"/>
                        </a:rPr>
                        <a:t>数据拆分</a:t>
                      </a:r>
                      <a:endParaRPr lang="zh-CN" altLang="en-US" sz="1600" dirty="0" smtClean="0">
                        <a:solidFill>
                          <a:srgbClr val="0000CC"/>
                        </a:solidFill>
                        <a:latin typeface="Arial" panose="020B0604020202020204" pitchFamily="34" charset="0"/>
                        <a:ea typeface="微软雅黑" panose="020B0503020204020204" charset="-122"/>
                        <a:sym typeface="+mn-ea"/>
                      </a:endParaRPr>
                    </a:p>
                  </a:txBody>
                  <a:tcPr/>
                </a:tc>
                <a:tc>
                  <a:txBody>
                    <a:bodyPr/>
                    <a:p>
                      <a:pPr>
                        <a:buNone/>
                      </a:pPr>
                      <a:r>
                        <a:rPr lang="en-US" altLang="zh-CN" sz="1200"/>
                        <a:t>MySQL</a:t>
                      </a:r>
                      <a:r>
                        <a:rPr lang="zh-CN" altLang="en-US" sz="1200"/>
                        <a:t>支持并发</a:t>
                      </a:r>
                      <a:r>
                        <a:rPr lang="en-US" altLang="zh-CN" sz="1200"/>
                        <a:t>3</a:t>
                      </a:r>
                      <a:r>
                        <a:rPr lang="zh-CN" altLang="en-US" sz="1200"/>
                        <a:t>千，</a:t>
                      </a:r>
                      <a:r>
                        <a:rPr lang="en-US" altLang="zh-CN" sz="1200"/>
                        <a:t>Oracle</a:t>
                      </a:r>
                      <a:r>
                        <a:rPr lang="zh-CN" altLang="en-US" sz="1200"/>
                        <a:t>支持并发</a:t>
                      </a:r>
                      <a:r>
                        <a:rPr lang="en-US" altLang="zh-CN" sz="1200"/>
                        <a:t>1</a:t>
                      </a:r>
                      <a:r>
                        <a:rPr lang="zh-CN" altLang="en-US" sz="1200"/>
                        <a:t>万。</a:t>
                      </a:r>
                      <a:endParaRPr lang="zh-CN" altLang="en-US" sz="1200"/>
                    </a:p>
                    <a:p>
                      <a:pPr>
                        <a:buNone/>
                      </a:pPr>
                      <a:endParaRPr lang="zh-CN" altLang="en-US" sz="1200"/>
                    </a:p>
                    <a:p>
                      <a:pPr>
                        <a:buNone/>
                      </a:pPr>
                      <a:endParaRPr lang="zh-CN" altLang="en-US" sz="1000"/>
                    </a:p>
                    <a:p>
                      <a:pPr>
                        <a:buNone/>
                      </a:pPr>
                      <a:endParaRPr lang="zh-CN" altLang="en-US" sz="900"/>
                    </a:p>
                    <a:p>
                      <a:pPr>
                        <a:buNone/>
                      </a:pPr>
                      <a:endParaRPr lang="zh-CN" altLang="en-US" sz="900"/>
                    </a:p>
                    <a:p>
                      <a:pPr>
                        <a:buNone/>
                      </a:pPr>
                      <a:endParaRPr lang="zh-CN" altLang="en-US" sz="1600"/>
                    </a:p>
                  </a:txBody>
                  <a:tcPr/>
                </a:tc>
              </a:tr>
              <a:tr h="1421765">
                <a:tc>
                  <a:txBody>
                    <a:bodyPr/>
                    <a:p>
                      <a:pPr>
                        <a:buNone/>
                      </a:pPr>
                      <a:r>
                        <a:rPr lang="zh-CN" altLang="en-US" sz="1800" dirty="0" smtClean="0">
                          <a:solidFill>
                            <a:srgbClr val="0000CC"/>
                          </a:solidFill>
                          <a:latin typeface="Arial" panose="020B0604020202020204" pitchFamily="34" charset="0"/>
                          <a:ea typeface="微软雅黑" panose="020B0503020204020204" charset="-122"/>
                          <a:sym typeface="+mn-ea"/>
                        </a:rPr>
                        <a:t>服务拆分</a:t>
                      </a:r>
                      <a:endParaRPr lang="zh-CN" altLang="en-US" sz="1800" dirty="0" smtClean="0">
                        <a:solidFill>
                          <a:srgbClr val="0000CC"/>
                        </a:solidFill>
                        <a:latin typeface="Arial" panose="020B0604020202020204" pitchFamily="34" charset="0"/>
                        <a:ea typeface="微软雅黑" panose="020B0503020204020204" charset="-122"/>
                        <a:sym typeface="+mn-ea"/>
                      </a:endParaRPr>
                    </a:p>
                  </a:txBody>
                  <a:tcPr/>
                </a:tc>
                <a:tc>
                  <a:txBody>
                    <a:bodyPr/>
                    <a:p>
                      <a:pPr>
                        <a:buNone/>
                      </a:pPr>
                      <a:r>
                        <a:rPr lang="zh-CN" altLang="en-US" sz="1200"/>
                        <a:t>拆分以后的同类服务尽量是无状态或弱关联，这样就可以很容易进行水平扩展</a:t>
                      </a:r>
                      <a:endParaRPr lang="zh-CN" altLang="en-US" sz="1200"/>
                    </a:p>
                    <a:p>
                      <a:pPr>
                        <a:buNone/>
                      </a:pPr>
                      <a:endParaRPr lang="zh-CN" altLang="en-US" sz="1200"/>
                    </a:p>
                  </a:txBody>
                  <a:tcPr/>
                </a:tc>
              </a:tr>
              <a:tr h="1191260">
                <a:tc>
                  <a:txBody>
                    <a:bodyPr/>
                    <a:p>
                      <a:pPr>
                        <a:buNone/>
                      </a:pPr>
                      <a:r>
                        <a:rPr lang="zh-CN" altLang="en-US">
                          <a:solidFill>
                            <a:srgbClr val="0000CC"/>
                          </a:solidFill>
                        </a:rPr>
                        <a:t>加缓存</a:t>
                      </a:r>
                      <a:endParaRPr lang="zh-CN" altLang="en-US">
                        <a:solidFill>
                          <a:srgbClr val="0000CC"/>
                        </a:solidFill>
                      </a:endParaRPr>
                    </a:p>
                  </a:txBody>
                  <a:tcPr/>
                </a:tc>
                <a:tc>
                  <a:txBody>
                    <a:bodyPr/>
                    <a:p>
                      <a:pPr>
                        <a:buNone/>
                      </a:pPr>
                      <a:r>
                        <a:rPr lang="zh-CN" altLang="en-US" sz="1200"/>
                        <a:t>适当增长服务链路，尽量缩短访问链路，降低单次访问的资源消耗</a:t>
                      </a:r>
                      <a:endParaRPr lang="zh-CN" altLang="en-US" sz="1200"/>
                    </a:p>
                    <a:p>
                      <a:pPr>
                        <a:buNone/>
                      </a:pPr>
                      <a:endParaRPr lang="zh-CN" altLang="en-US" sz="1200"/>
                    </a:p>
                  </a:txBody>
                  <a:tcPr/>
                </a:tc>
              </a:tr>
            </a:tbl>
          </a:graphicData>
        </a:graphic>
      </p:graphicFrame>
      <p:pic>
        <p:nvPicPr>
          <p:cNvPr id="3" name="图片 2"/>
          <p:cNvPicPr>
            <a:picLocks noChangeAspect="1"/>
          </p:cNvPicPr>
          <p:nvPr/>
        </p:nvPicPr>
        <p:blipFill>
          <a:blip r:embed="rId1"/>
          <a:stretch>
            <a:fillRect/>
          </a:stretch>
        </p:blipFill>
        <p:spPr>
          <a:xfrm>
            <a:off x="2903220" y="1895475"/>
            <a:ext cx="5088890" cy="1115060"/>
          </a:xfrm>
          <a:prstGeom prst="rect">
            <a:avLst/>
          </a:prstGeom>
        </p:spPr>
      </p:pic>
      <p:pic>
        <p:nvPicPr>
          <p:cNvPr id="5" name="图片 4"/>
          <p:cNvPicPr>
            <a:picLocks noChangeAspect="1"/>
          </p:cNvPicPr>
          <p:nvPr/>
        </p:nvPicPr>
        <p:blipFill>
          <a:blip r:embed="rId2"/>
          <a:stretch>
            <a:fillRect/>
          </a:stretch>
        </p:blipFill>
        <p:spPr>
          <a:xfrm>
            <a:off x="2836545" y="3633470"/>
            <a:ext cx="5010150" cy="981075"/>
          </a:xfrm>
          <a:prstGeom prst="rect">
            <a:avLst/>
          </a:prstGeom>
        </p:spPr>
      </p:pic>
      <p:sp>
        <p:nvSpPr>
          <p:cNvPr id="6" name="文本框 5"/>
          <p:cNvSpPr txBox="1"/>
          <p:nvPr/>
        </p:nvSpPr>
        <p:spPr>
          <a:xfrm>
            <a:off x="375920" y="6043295"/>
            <a:ext cx="8183880" cy="650240"/>
          </a:xfrm>
          <a:prstGeom prst="rect">
            <a:avLst/>
          </a:prstGeom>
          <a:no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charset="-122"/>
              </a:rPr>
              <a:t>在合理范围内尽可能的拆分，拆分以后同类服务可以通过水平扩展达到整体的高性能高并发，同时将越</a:t>
            </a:r>
            <a:endParaRPr lang="zh-CN" altLang="en-US" sz="1400" dirty="0" smtClean="0">
              <a:latin typeface="Arial" panose="020B0604020202020204" pitchFamily="34" charset="0"/>
              <a:ea typeface="微软雅黑" panose="020B0503020204020204" charset="-122"/>
            </a:endParaRPr>
          </a:p>
          <a:p>
            <a:pPr algn="l">
              <a:lnSpc>
                <a:spcPct val="130000"/>
              </a:lnSpc>
            </a:pPr>
            <a:r>
              <a:rPr lang="zh-CN" altLang="en-US" sz="1400" dirty="0" smtClean="0">
                <a:latin typeface="Arial" panose="020B0604020202020204" pitchFamily="34" charset="0"/>
                <a:ea typeface="微软雅黑" panose="020B0503020204020204" charset="-122"/>
              </a:rPr>
              <a:t>脆弱的资源放置在链路的越末端，访问的时候尽量将访问链接缩短，降低每次访问的资源消耗。</a:t>
            </a:r>
            <a:endParaRPr lang="zh-CN" altLang="en-US" sz="1400" dirty="0" smtClean="0">
              <a:latin typeface="Arial" panose="020B0604020202020204" pitchFamily="34" charset="0"/>
              <a:ea typeface="微软雅黑" panose="020B0503020204020204" charset="-122"/>
            </a:endParaRPr>
          </a:p>
        </p:txBody>
      </p:sp>
    </p:spTree>
    <p:custDataLst>
      <p:tags r:id="rId3"/>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sym typeface="+mn-ea"/>
              </a:rPr>
              <a:t>网络</a:t>
            </a:r>
            <a:r>
              <a:rPr lang="en-US" altLang="zh-CN">
                <a:sym typeface="+mn-ea"/>
              </a:rPr>
              <a:t>IO</a:t>
            </a:r>
            <a:r>
              <a:rPr lang="zh-CN" altLang="en-US">
                <a:sym typeface="+mn-ea"/>
              </a:rPr>
              <a:t>模型</a:t>
            </a:r>
            <a:endParaRPr lang="zh-CN" altLang="en-US">
              <a:sym typeface="+mn-ea"/>
            </a:endParaRPr>
          </a:p>
        </p:txBody>
      </p:sp>
      <p:graphicFrame>
        <p:nvGraphicFramePr>
          <p:cNvPr id="11" name="表格 10"/>
          <p:cNvGraphicFramePr/>
          <p:nvPr/>
        </p:nvGraphicFramePr>
        <p:xfrm>
          <a:off x="537210" y="1821815"/>
          <a:ext cx="7620635" cy="3848735"/>
        </p:xfrm>
        <a:graphic>
          <a:graphicData uri="http://schemas.openxmlformats.org/drawingml/2006/table">
            <a:tbl>
              <a:tblPr firstRow="1" firstCol="1">
                <a:tableStyleId>{85BE263C-DBD7-4A20-BB59-AAB30ACAA65A}</a:tableStyleId>
              </a:tblPr>
              <a:tblGrid>
                <a:gridCol w="1500505"/>
                <a:gridCol w="2792730"/>
                <a:gridCol w="3327400"/>
              </a:tblGrid>
              <a:tr h="1188720">
                <a:tc>
                  <a:txBody>
                    <a:bodyPr/>
                    <a:p>
                      <a:pPr>
                        <a:buNone/>
                      </a:pPr>
                      <a:endParaRPr lang="zh-CN" altLang="en-US" sz="3600">
                        <a:ln w="6600">
                          <a:solidFill>
                            <a:schemeClr val="accent2"/>
                          </a:solidFill>
                          <a:prstDash val="solid"/>
                        </a:ln>
                        <a:effectLst>
                          <a:outerShdw dist="38100" dir="2700000" algn="tl" rotWithShape="0">
                            <a:schemeClr val="accent2"/>
                          </a:outerShdw>
                        </a:effectLst>
                      </a:endParaRPr>
                    </a:p>
                  </a:txBody>
                  <a:tcPr/>
                </a:tc>
                <a:tc>
                  <a:txBody>
                    <a:bodyPr/>
                    <a:p>
                      <a:pPr>
                        <a:buNone/>
                      </a:pPr>
                      <a:r>
                        <a:rPr lang="zh-CN" altLang="en-US" sz="3600">
                          <a:effectLst>
                            <a:outerShdw blurRad="38100" dist="19050" dir="2700000" algn="tl" rotWithShape="0">
                              <a:schemeClr val="dk1">
                                <a:alpha val="40000"/>
                              </a:schemeClr>
                            </a:outerShdw>
                          </a:effectLst>
                        </a:rPr>
                        <a:t>阻塞</a:t>
                      </a:r>
                      <a:endParaRPr lang="zh-CN" altLang="en-US" sz="3600">
                        <a:effectLst>
                          <a:outerShdw blurRad="38100" dist="19050" dir="2700000" algn="tl" rotWithShape="0">
                            <a:schemeClr val="dk1">
                              <a:alpha val="40000"/>
                            </a:schemeClr>
                          </a:outerShdw>
                        </a:effectLst>
                      </a:endParaRPr>
                    </a:p>
                    <a:p>
                      <a:pPr>
                        <a:buNone/>
                      </a:pPr>
                      <a:r>
                        <a:rPr lang="zh-CN" altLang="en-US" sz="1200">
                          <a:effectLst>
                            <a:outerShdw blurRad="38100" dist="19050" dir="2700000" algn="tl" rotWithShape="0">
                              <a:schemeClr val="dk1">
                                <a:alpha val="40000"/>
                              </a:schemeClr>
                            </a:outerShdw>
                          </a:effectLst>
                        </a:rPr>
                        <a:t>忙则放弃</a:t>
                      </a:r>
                      <a:r>
                        <a:rPr lang="en-US" altLang="zh-CN" sz="1200">
                          <a:effectLst>
                            <a:outerShdw blurRad="38100" dist="19050" dir="2700000" algn="tl" rotWithShape="0">
                              <a:schemeClr val="dk1">
                                <a:alpha val="40000"/>
                              </a:schemeClr>
                            </a:outerShdw>
                          </a:effectLst>
                        </a:rPr>
                        <a:t>CPU</a:t>
                      </a:r>
                      <a:endParaRPr lang="en-US" altLang="zh-CN" sz="1200">
                        <a:effectLst>
                          <a:outerShdw blurRad="38100" dist="19050" dir="2700000" algn="tl" rotWithShape="0">
                            <a:schemeClr val="dk1">
                              <a:alpha val="40000"/>
                            </a:schemeClr>
                          </a:outerShdw>
                        </a:effectLst>
                      </a:endParaRPr>
                    </a:p>
                    <a:p>
                      <a:pPr>
                        <a:buNone/>
                      </a:pPr>
                      <a:endParaRPr lang="en-US" altLang="zh-CN" sz="1200">
                        <a:effectLst>
                          <a:outerShdw blurRad="38100" dist="19050" dir="2700000" algn="tl" rotWithShape="0">
                            <a:schemeClr val="dk1">
                              <a:alpha val="40000"/>
                            </a:schemeClr>
                          </a:outerShdw>
                        </a:effectLst>
                      </a:endParaRPr>
                    </a:p>
                  </a:txBody>
                  <a:tcPr/>
                </a:tc>
                <a:tc>
                  <a:txBody>
                    <a:bodyPr/>
                    <a:p>
                      <a:pPr>
                        <a:buNone/>
                      </a:pPr>
                      <a:r>
                        <a:rPr lang="zh-CN" altLang="en-US" sz="3600">
                          <a:effectLst>
                            <a:outerShdw blurRad="38100" dist="19050" dir="2700000" algn="tl" rotWithShape="0">
                              <a:schemeClr val="dk1">
                                <a:alpha val="40000"/>
                              </a:schemeClr>
                            </a:outerShdw>
                          </a:effectLst>
                        </a:rPr>
                        <a:t>非阻塞</a:t>
                      </a:r>
                      <a:endParaRPr lang="zh-CN" altLang="en-US" sz="3600">
                        <a:effectLst>
                          <a:outerShdw blurRad="38100" dist="19050" dir="2700000" algn="tl" rotWithShape="0">
                            <a:schemeClr val="dk1">
                              <a:alpha val="40000"/>
                            </a:schemeClr>
                          </a:outerShdw>
                        </a:effectLst>
                      </a:endParaRPr>
                    </a:p>
                    <a:p>
                      <a:pPr>
                        <a:buNone/>
                      </a:pPr>
                      <a:r>
                        <a:rPr lang="zh-CN" altLang="en-US" sz="1200">
                          <a:effectLst>
                            <a:outerShdw blurRad="38100" dist="19050" dir="2700000" algn="tl" rotWithShape="0">
                              <a:schemeClr val="dk1">
                                <a:alpha val="40000"/>
                              </a:schemeClr>
                            </a:outerShdw>
                          </a:effectLst>
                        </a:rPr>
                        <a:t>忙也不舍</a:t>
                      </a:r>
                      <a:r>
                        <a:rPr lang="en-US" altLang="zh-CN" sz="1200">
                          <a:effectLst>
                            <a:outerShdw blurRad="38100" dist="19050" dir="2700000" algn="tl" rotWithShape="0">
                              <a:schemeClr val="dk1">
                                <a:alpha val="40000"/>
                              </a:schemeClr>
                            </a:outerShdw>
                          </a:effectLst>
                        </a:rPr>
                        <a:t>CPU</a:t>
                      </a:r>
                      <a:endParaRPr lang="en-US" altLang="zh-CN" sz="1200">
                        <a:effectLst>
                          <a:outerShdw blurRad="38100" dist="19050" dir="2700000" algn="tl" rotWithShape="0">
                            <a:schemeClr val="dk1">
                              <a:alpha val="40000"/>
                            </a:schemeClr>
                          </a:outerShdw>
                        </a:effectLst>
                      </a:endParaRPr>
                    </a:p>
                    <a:p>
                      <a:pPr>
                        <a:buNone/>
                      </a:pPr>
                      <a:endParaRPr lang="en-US" altLang="zh-CN" sz="1200">
                        <a:effectLst>
                          <a:outerShdw blurRad="38100" dist="19050" dir="2700000" algn="tl" rotWithShape="0">
                            <a:schemeClr val="dk1">
                              <a:alpha val="40000"/>
                            </a:schemeClr>
                          </a:outerShdw>
                        </a:effectLst>
                      </a:endParaRPr>
                    </a:p>
                  </a:txBody>
                  <a:tcPr/>
                </a:tc>
              </a:tr>
              <a:tr h="1412875">
                <a:tc>
                  <a:txBody>
                    <a:bodyPr/>
                    <a:p>
                      <a:pPr>
                        <a:buNone/>
                      </a:pPr>
                      <a:r>
                        <a:rPr lang="zh-CN" altLang="en-US" sz="3600">
                          <a:effectLst>
                            <a:outerShdw blurRad="38100" dist="19050" dir="2700000" algn="tl" rotWithShape="0">
                              <a:schemeClr val="dk1">
                                <a:alpha val="40000"/>
                              </a:schemeClr>
                            </a:outerShdw>
                          </a:effectLst>
                        </a:rPr>
                        <a:t>同步</a:t>
                      </a:r>
                      <a:endParaRPr lang="zh-CN" altLang="en-US" sz="3600">
                        <a:effectLst>
                          <a:outerShdw blurRad="38100" dist="19050" dir="2700000" algn="tl" rotWithShape="0">
                            <a:schemeClr val="dk1">
                              <a:alpha val="40000"/>
                            </a:schemeClr>
                          </a:outerShdw>
                        </a:effectLst>
                      </a:endParaRPr>
                    </a:p>
                    <a:p>
                      <a:pPr>
                        <a:buNone/>
                      </a:pPr>
                      <a:r>
                        <a:rPr lang="zh-CN" altLang="en-US" sz="1200">
                          <a:effectLst>
                            <a:outerShdw blurRad="38100" dist="19050" dir="2700000" algn="tl" rotWithShape="0">
                              <a:schemeClr val="dk1">
                                <a:alpha val="40000"/>
                              </a:schemeClr>
                            </a:outerShdw>
                          </a:effectLst>
                        </a:rPr>
                        <a:t>无结果不继续</a:t>
                      </a:r>
                      <a:endParaRPr lang="zh-CN" altLang="en-US" sz="1200">
                        <a:effectLst>
                          <a:outerShdw blurRad="38100" dist="19050" dir="2700000" algn="tl" rotWithShape="0">
                            <a:schemeClr val="dk1">
                              <a:alpha val="40000"/>
                            </a:schemeClr>
                          </a:outerShdw>
                        </a:effectLst>
                      </a:endParaRPr>
                    </a:p>
                    <a:p>
                      <a:pPr>
                        <a:buNone/>
                      </a:pPr>
                      <a:r>
                        <a:rPr lang="en-US" altLang="zh-CN" sz="1200">
                          <a:effectLst>
                            <a:outerShdw blurRad="38100" dist="19050" dir="2700000" algn="tl" rotWithShape="0">
                              <a:schemeClr val="dk1">
                                <a:alpha val="40000"/>
                              </a:schemeClr>
                            </a:outerShdw>
                          </a:effectLst>
                        </a:rPr>
                        <a:t>(</a:t>
                      </a:r>
                      <a:r>
                        <a:rPr lang="zh-CN" altLang="en-US" sz="1200">
                          <a:effectLst>
                            <a:outerShdw blurRad="38100" dist="19050" dir="2700000" algn="tl" rotWithShape="0">
                              <a:schemeClr val="dk1">
                                <a:alpha val="40000"/>
                              </a:schemeClr>
                            </a:outerShdw>
                          </a:effectLst>
                        </a:rPr>
                        <a:t>就绪事件，用户完成</a:t>
                      </a:r>
                      <a:r>
                        <a:rPr lang="en-US" altLang="zh-CN" sz="1200">
                          <a:effectLst>
                            <a:outerShdw blurRad="38100" dist="19050" dir="2700000" algn="tl" rotWithShape="0">
                              <a:schemeClr val="dk1">
                                <a:alpha val="40000"/>
                              </a:schemeClr>
                            </a:outerShdw>
                          </a:effectLst>
                        </a:rPr>
                        <a:t>IO)</a:t>
                      </a:r>
                      <a:endParaRPr lang="en-US" altLang="zh-CN" sz="1200">
                        <a:effectLst>
                          <a:outerShdw blurRad="38100" dist="19050" dir="2700000" algn="tl" rotWithShape="0">
                            <a:schemeClr val="dk1">
                              <a:alpha val="40000"/>
                            </a:schemeClr>
                          </a:outerShdw>
                        </a:effectLst>
                      </a:endParaRPr>
                    </a:p>
                    <a:p>
                      <a:pPr>
                        <a:buNone/>
                      </a:pPr>
                      <a:endParaRPr lang="en-US" altLang="zh-CN" sz="1200">
                        <a:effectLst>
                          <a:outerShdw blurRad="38100" dist="19050" dir="2700000" algn="tl" rotWithShape="0">
                            <a:schemeClr val="dk1">
                              <a:alpha val="40000"/>
                            </a:schemeClr>
                          </a:outerShdw>
                        </a:effectLst>
                      </a:endParaRPr>
                    </a:p>
                  </a:txBody>
                  <a:tcPr/>
                </a:tc>
                <a:tc>
                  <a:txBody>
                    <a:bodyPr/>
                    <a:p>
                      <a:pPr>
                        <a:buNone/>
                      </a:pPr>
                      <a:r>
                        <a:rPr lang="zh-CN" altLang="en-US"/>
                        <a:t> BIO </a:t>
                      </a:r>
                      <a:endParaRPr lang="zh-CN" altLang="en-US"/>
                    </a:p>
                    <a:p>
                      <a:pPr>
                        <a:buNone/>
                      </a:pPr>
                      <a:r>
                        <a:rPr lang="zh-CN" altLang="en-US" sz="1200"/>
                        <a:t>原理：一个连接一个线程</a:t>
                      </a:r>
                      <a:endParaRPr lang="zh-CN" altLang="en-US" sz="1200"/>
                    </a:p>
                    <a:p>
                      <a:pPr>
                        <a:buNone/>
                      </a:pPr>
                      <a:r>
                        <a:rPr lang="zh-CN" altLang="en-US" sz="1200"/>
                        <a:t>场景：连接数小且架构固定，内部服务。</a:t>
                      </a:r>
                      <a:endParaRPr lang="zh-CN" altLang="en-US" sz="1200"/>
                    </a:p>
                    <a:p>
                      <a:pPr>
                        <a:buNone/>
                      </a:pPr>
                      <a:r>
                        <a:rPr lang="zh-CN" altLang="en-US" sz="1400" u="sng">
                          <a:solidFill>
                            <a:srgbClr val="FF0000"/>
                          </a:solidFill>
                        </a:rPr>
                        <a:t>最简单，但</a:t>
                      </a:r>
                      <a:r>
                        <a:rPr lang="en-US" altLang="zh-CN" sz="1400" u="sng">
                          <a:solidFill>
                            <a:srgbClr val="FF0000"/>
                          </a:solidFill>
                        </a:rPr>
                        <a:t>CPU</a:t>
                      </a:r>
                      <a:r>
                        <a:rPr lang="zh-CN" altLang="en-US" sz="1400" u="sng">
                          <a:solidFill>
                            <a:srgbClr val="FF0000"/>
                          </a:solidFill>
                        </a:rPr>
                        <a:t>利用率低</a:t>
                      </a:r>
                      <a:endParaRPr lang="zh-CN" altLang="en-US" sz="1400" u="sng">
                        <a:solidFill>
                          <a:srgbClr val="FF0000"/>
                        </a:solidFill>
                      </a:endParaRPr>
                    </a:p>
                  </a:txBody>
                  <a:tcPr/>
                </a:tc>
                <a:tc>
                  <a:txBody>
                    <a:bodyPr/>
                    <a:p>
                      <a:pPr>
                        <a:buNone/>
                      </a:pPr>
                      <a:r>
                        <a:rPr lang="zh-CN" altLang="en-US"/>
                        <a:t>NIO</a:t>
                      </a:r>
                      <a:endParaRPr lang="zh-CN" altLang="en-US"/>
                    </a:p>
                    <a:p>
                      <a:pPr>
                        <a:buNone/>
                      </a:pPr>
                      <a:r>
                        <a:rPr lang="zh-CN" altLang="en-US" sz="1200"/>
                        <a:t>原理： </a:t>
                      </a:r>
                      <a:r>
                        <a:rPr lang="en-US" altLang="zh-CN" sz="1200"/>
                        <a:t>select epoll</a:t>
                      </a:r>
                      <a:r>
                        <a:rPr lang="zh-CN" altLang="en-US" sz="1200" u="sng"/>
                        <a:t>多路复用</a:t>
                      </a:r>
                      <a:endParaRPr lang="zh-CN" altLang="en-US" sz="1200" u="sng"/>
                    </a:p>
                    <a:p>
                      <a:pPr>
                        <a:buNone/>
                      </a:pPr>
                      <a:r>
                        <a:rPr lang="zh-CN" altLang="en-US" sz="1200"/>
                        <a:t>场景：连接数多，短连接或轻操作。</a:t>
                      </a:r>
                      <a:r>
                        <a:rPr lang="en-US" altLang="zh-CN" sz="1200"/>
                        <a:t>IM</a:t>
                      </a:r>
                      <a:r>
                        <a:rPr lang="zh-CN" altLang="en-US" sz="1200"/>
                        <a:t>。</a:t>
                      </a:r>
                      <a:endParaRPr lang="zh-CN" altLang="en-US" sz="1200"/>
                    </a:p>
                    <a:p>
                      <a:pPr>
                        <a:buNone/>
                      </a:pPr>
                      <a:r>
                        <a:rPr lang="zh-CN" altLang="en-US" sz="800"/>
                        <a:t> while(read(socket, buffer) != SUCCESS);  </a:t>
                      </a:r>
                      <a:endParaRPr lang="zh-CN" altLang="en-US" sz="800"/>
                    </a:p>
                    <a:p>
                      <a:pPr>
                        <a:buNone/>
                      </a:pPr>
                      <a:r>
                        <a:rPr lang="zh-CN" altLang="en-US" sz="800"/>
                        <a:t>    process(buffer);</a:t>
                      </a:r>
                      <a:endParaRPr lang="zh-CN" altLang="en-US" sz="800"/>
                    </a:p>
                    <a:p>
                      <a:pPr>
                        <a:buNone/>
                      </a:pPr>
                      <a:r>
                        <a:rPr lang="zh-CN" altLang="en-US" sz="1400" u="sng">
                          <a:solidFill>
                            <a:srgbClr val="FF0000"/>
                          </a:solidFill>
                        </a:rPr>
                        <a:t>与多路复用技术结合才会高效</a:t>
                      </a:r>
                      <a:r>
                        <a:rPr lang="zh-CN" altLang="en-US" sz="1400">
                          <a:solidFill>
                            <a:srgbClr val="FF0000"/>
                          </a:solidFill>
                        </a:rPr>
                        <a:t>。</a:t>
                      </a:r>
                      <a:endParaRPr lang="zh-CN" altLang="en-US" sz="1400">
                        <a:solidFill>
                          <a:srgbClr val="FF0000"/>
                        </a:solidFill>
                      </a:endParaRPr>
                    </a:p>
                  </a:txBody>
                  <a:tcPr/>
                </a:tc>
              </a:tr>
              <a:tr h="1247140">
                <a:tc>
                  <a:txBody>
                    <a:bodyPr/>
                    <a:p>
                      <a:pPr>
                        <a:buNone/>
                      </a:pPr>
                      <a:r>
                        <a:rPr lang="zh-CN" altLang="en-US" sz="3600">
                          <a:effectLst>
                            <a:outerShdw blurRad="38100" dist="19050" dir="2700000" algn="tl" rotWithShape="0">
                              <a:schemeClr val="dk1">
                                <a:alpha val="40000"/>
                              </a:schemeClr>
                            </a:outerShdw>
                          </a:effectLst>
                        </a:rPr>
                        <a:t>异步</a:t>
                      </a:r>
                      <a:endParaRPr lang="zh-CN" altLang="en-US" sz="3600">
                        <a:effectLst>
                          <a:outerShdw blurRad="38100" dist="19050" dir="2700000" algn="tl" rotWithShape="0">
                            <a:schemeClr val="dk1">
                              <a:alpha val="40000"/>
                            </a:schemeClr>
                          </a:outerShdw>
                        </a:effectLst>
                      </a:endParaRPr>
                    </a:p>
                    <a:p>
                      <a:pPr>
                        <a:buNone/>
                      </a:pPr>
                      <a:r>
                        <a:rPr lang="zh-CN" altLang="en-US" sz="1200">
                          <a:effectLst>
                            <a:outerShdw blurRad="38100" dist="19050" dir="2700000" algn="tl" rotWithShape="0">
                              <a:schemeClr val="dk1">
                                <a:alpha val="40000"/>
                              </a:schemeClr>
                            </a:outerShdw>
                          </a:effectLst>
                        </a:rPr>
                        <a:t>做完则通知我</a:t>
                      </a:r>
                      <a:endParaRPr lang="zh-CN" altLang="en-US" sz="1200">
                        <a:effectLst>
                          <a:outerShdw blurRad="38100" dist="19050" dir="2700000" algn="tl" rotWithShape="0">
                            <a:schemeClr val="dk1">
                              <a:alpha val="40000"/>
                            </a:schemeClr>
                          </a:outerShdw>
                        </a:effectLst>
                      </a:endParaRPr>
                    </a:p>
                    <a:p>
                      <a:pPr>
                        <a:buNone/>
                      </a:pPr>
                      <a:r>
                        <a:rPr lang="en-US" altLang="zh-CN" sz="1200">
                          <a:effectLst>
                            <a:outerShdw blurRad="38100" dist="19050" dir="2700000" algn="tl" rotWithShape="0">
                              <a:schemeClr val="dk1">
                                <a:alpha val="40000"/>
                              </a:schemeClr>
                            </a:outerShdw>
                          </a:effectLst>
                        </a:rPr>
                        <a:t>(</a:t>
                      </a:r>
                      <a:r>
                        <a:rPr lang="zh-CN" altLang="zh-CN" sz="1200">
                          <a:effectLst>
                            <a:outerShdw blurRad="38100" dist="19050" dir="2700000" algn="tl" rotWithShape="0">
                              <a:schemeClr val="dk1">
                                <a:alpha val="40000"/>
                              </a:schemeClr>
                            </a:outerShdw>
                          </a:effectLst>
                        </a:rPr>
                        <a:t>完成事件，</a:t>
                      </a:r>
                      <a:endParaRPr lang="zh-CN" altLang="zh-CN" sz="1200">
                        <a:effectLst>
                          <a:outerShdw blurRad="38100" dist="19050" dir="2700000" algn="tl" rotWithShape="0">
                            <a:schemeClr val="dk1">
                              <a:alpha val="40000"/>
                            </a:schemeClr>
                          </a:outerShdw>
                        </a:effectLst>
                      </a:endParaRPr>
                    </a:p>
                    <a:p>
                      <a:pPr>
                        <a:buNone/>
                      </a:pPr>
                      <a:r>
                        <a:rPr lang="zh-CN" altLang="zh-CN" sz="1200">
                          <a:effectLst>
                            <a:outerShdw blurRad="38100" dist="19050" dir="2700000" algn="tl" rotWithShape="0">
                              <a:schemeClr val="dk1">
                                <a:alpha val="40000"/>
                              </a:schemeClr>
                            </a:outerShdw>
                          </a:effectLst>
                        </a:rPr>
                        <a:t>内核完成</a:t>
                      </a:r>
                      <a:r>
                        <a:rPr lang="en-US" altLang="zh-CN" sz="1200">
                          <a:effectLst>
                            <a:outerShdw blurRad="38100" dist="19050" dir="2700000" algn="tl" rotWithShape="0">
                              <a:schemeClr val="dk1">
                                <a:alpha val="40000"/>
                              </a:schemeClr>
                            </a:outerShdw>
                          </a:effectLst>
                        </a:rPr>
                        <a:t>IO)</a:t>
                      </a:r>
                      <a:endParaRPr lang="en-US" altLang="zh-CN" sz="1200">
                        <a:effectLst>
                          <a:outerShdw blurRad="38100" dist="19050" dir="2700000" algn="tl" rotWithShape="0">
                            <a:schemeClr val="dk1">
                              <a:alpha val="40000"/>
                            </a:schemeClr>
                          </a:outerShdw>
                        </a:effectLst>
                      </a:endParaRPr>
                    </a:p>
                  </a:txBody>
                  <a:tcPr/>
                </a:tc>
                <a:tc>
                  <a:txBody>
                    <a:bodyPr/>
                    <a:p>
                      <a:pPr>
                        <a:buNone/>
                      </a:pPr>
                      <a:r>
                        <a:rPr lang="zh-CN" altLang="en-US"/>
                        <a:t>应避免。否则会造成内核饥渴。</a:t>
                      </a:r>
                      <a:endParaRPr lang="zh-CN" altLang="en-US"/>
                    </a:p>
                  </a:txBody>
                  <a:tcPr/>
                </a:tc>
                <a:tc>
                  <a:txBody>
                    <a:bodyPr/>
                    <a:p>
                      <a:pPr>
                        <a:buNone/>
                      </a:pPr>
                      <a:r>
                        <a:rPr lang="en-US" altLang="zh-CN"/>
                        <a:t>AIO </a:t>
                      </a:r>
                      <a:endParaRPr lang="en-US" altLang="zh-CN"/>
                    </a:p>
                    <a:p>
                      <a:pPr>
                        <a:buNone/>
                      </a:pPr>
                      <a:r>
                        <a:rPr lang="zh-CN" altLang="en-US" sz="1000"/>
                        <a:t>原理： </a:t>
                      </a:r>
                      <a:r>
                        <a:rPr lang="en-US" altLang="zh-CN" sz="1000"/>
                        <a:t>IO</a:t>
                      </a:r>
                      <a:r>
                        <a:rPr lang="zh-CN" altLang="en-US" sz="1000"/>
                        <a:t>请求交与</a:t>
                      </a:r>
                      <a:r>
                        <a:rPr lang="zh-CN" altLang="en-US" sz="1000" u="sng"/>
                        <a:t>内核完成后做通知</a:t>
                      </a:r>
                      <a:r>
                        <a:rPr lang="zh-CN" altLang="en-US" sz="1000"/>
                        <a:t>。</a:t>
                      </a:r>
                      <a:endParaRPr lang="zh-CN" altLang="en-US" sz="1000"/>
                    </a:p>
                    <a:p>
                      <a:pPr>
                        <a:buNone/>
                      </a:pPr>
                      <a:r>
                        <a:rPr lang="zh-CN" altLang="en-US" sz="1000"/>
                        <a:t>场景：连接数多，长连接或重操作。文件服务。</a:t>
                      </a:r>
                      <a:endParaRPr lang="zh-CN" altLang="en-US" sz="1000"/>
                    </a:p>
                    <a:p>
                      <a:pPr>
                        <a:buNone/>
                      </a:pPr>
                      <a:r>
                        <a:rPr lang="zh-CN" altLang="en-US" sz="1600" u="sng">
                          <a:solidFill>
                            <a:srgbClr val="FF0000"/>
                          </a:solidFill>
                        </a:rPr>
                        <a:t>难。需要内核支持，且尚不成熟。</a:t>
                      </a:r>
                      <a:endParaRPr lang="zh-CN" altLang="en-US" sz="1600" u="sng">
                        <a:solidFill>
                          <a:srgbClr val="FF0000"/>
                        </a:solidFill>
                      </a:endParaRPr>
                    </a:p>
                  </a:txBody>
                  <a:tcPr/>
                </a:tc>
              </a:tr>
            </a:tbl>
          </a:graphicData>
        </a:graphic>
      </p:graphicFrame>
      <p:sp>
        <p:nvSpPr>
          <p:cNvPr id="3" name="文本框 2"/>
          <p:cNvSpPr txBox="1"/>
          <p:nvPr/>
        </p:nvSpPr>
        <p:spPr>
          <a:xfrm>
            <a:off x="408940" y="1398905"/>
            <a:ext cx="7020560" cy="306705"/>
          </a:xfrm>
          <a:prstGeom prst="rect">
            <a:avLst/>
          </a:prstGeom>
          <a:noFill/>
        </p:spPr>
        <p:txBody>
          <a:bodyPr wrap="square" rtlCol="0">
            <a:spAutoFit/>
          </a:bodyPr>
          <a:p>
            <a:r>
              <a:rPr lang="zh-CN" altLang="en-US" sz="1400">
                <a:solidFill>
                  <a:srgbClr val="0000CC"/>
                </a:solidFill>
                <a:sym typeface="+mn-ea"/>
              </a:rPr>
              <a:t>同步和异步    描述的是</a:t>
            </a:r>
            <a:r>
              <a:rPr lang="zh-CN" sz="1400">
                <a:solidFill>
                  <a:srgbClr val="0000CC"/>
                </a:solidFill>
                <a:sym typeface="+mn-ea"/>
              </a:rPr>
              <a:t>用户线程</a:t>
            </a:r>
            <a:r>
              <a:rPr sz="1400">
                <a:solidFill>
                  <a:srgbClr val="0000CC"/>
                </a:solidFill>
                <a:sym typeface="+mn-ea"/>
              </a:rPr>
              <a:t>的一个操作</a:t>
            </a:r>
            <a:r>
              <a:rPr lang="zh-CN" sz="1400">
                <a:solidFill>
                  <a:srgbClr val="0000CC"/>
                </a:solidFill>
                <a:sym typeface="+mn-ea"/>
              </a:rPr>
              <a:t>，其操作的完成过程是否由内核实现的结果。</a:t>
            </a:r>
            <a:endParaRPr lang="zh-CN" sz="1400">
              <a:solidFill>
                <a:srgbClr val="0000CC"/>
              </a:solidFill>
              <a:sym typeface="+mn-ea"/>
            </a:endParaRPr>
          </a:p>
        </p:txBody>
      </p:sp>
      <p:sp>
        <p:nvSpPr>
          <p:cNvPr id="6" name="文本框 5"/>
          <p:cNvSpPr txBox="1"/>
          <p:nvPr/>
        </p:nvSpPr>
        <p:spPr>
          <a:xfrm>
            <a:off x="1101090" y="6456045"/>
            <a:ext cx="6151880" cy="245110"/>
          </a:xfrm>
          <a:prstGeom prst="rect">
            <a:avLst/>
          </a:prstGeom>
          <a:noFill/>
        </p:spPr>
        <p:txBody>
          <a:bodyPr wrap="square" rtlCol="0" anchor="t">
            <a:spAutoFit/>
          </a:bodyPr>
          <a:p>
            <a:r>
              <a:rPr lang="zh-CN" altLang="en-US" sz="1000"/>
              <a:t>http://blog.csdn.net/lengxiao1993/article/details/78154467</a:t>
            </a:r>
            <a:endParaRPr lang="zh-CN" altLang="en-US" sz="1000"/>
          </a:p>
        </p:txBody>
      </p:sp>
      <p:sp>
        <p:nvSpPr>
          <p:cNvPr id="7" name="文本框 6"/>
          <p:cNvSpPr txBox="1"/>
          <p:nvPr/>
        </p:nvSpPr>
        <p:spPr>
          <a:xfrm>
            <a:off x="444500" y="5801995"/>
            <a:ext cx="7034530" cy="521970"/>
          </a:xfrm>
          <a:prstGeom prst="rect">
            <a:avLst/>
          </a:prstGeom>
          <a:noFill/>
        </p:spPr>
        <p:txBody>
          <a:bodyPr wrap="square" rtlCol="0" anchor="t">
            <a:spAutoFit/>
          </a:bodyPr>
          <a:p>
            <a:r>
              <a:rPr lang="zh-CN" altLang="en-US" sz="1400">
                <a:solidFill>
                  <a:srgbClr val="0000CC"/>
                </a:solidFill>
              </a:rPr>
              <a:t> 非阻塞I/O 系统调用和 异步I/O系统调用 都是非阻塞式的行为。 他们的差异仅仅是返回结果的方式和内容不同</a:t>
            </a:r>
            <a:r>
              <a:rPr lang="zh-CN" altLang="en-US" sz="1400"/>
              <a:t>。</a:t>
            </a:r>
            <a:endParaRPr lang="zh-CN" altLang="en-US" sz="1400"/>
          </a:p>
        </p:txBody>
      </p:sp>
      <p:sp>
        <p:nvSpPr>
          <p:cNvPr id="12" name="文本框 11"/>
          <p:cNvSpPr txBox="1"/>
          <p:nvPr/>
        </p:nvSpPr>
        <p:spPr>
          <a:xfrm>
            <a:off x="408940" y="1092200"/>
            <a:ext cx="7699375" cy="306705"/>
          </a:xfrm>
          <a:prstGeom prst="rect">
            <a:avLst/>
          </a:prstGeom>
          <a:noFill/>
        </p:spPr>
        <p:txBody>
          <a:bodyPr wrap="square" rtlCol="0">
            <a:spAutoFit/>
          </a:bodyPr>
          <a:p>
            <a:r>
              <a:rPr lang="zh-CN" sz="1400">
                <a:solidFill>
                  <a:srgbClr val="0000CC"/>
                </a:solidFill>
              </a:rPr>
              <a:t>阻</a:t>
            </a:r>
            <a:r>
              <a:rPr sz="1400">
                <a:solidFill>
                  <a:srgbClr val="0000CC"/>
                </a:solidFill>
              </a:rPr>
              <a:t>塞和非阻塞描述的是</a:t>
            </a:r>
            <a:r>
              <a:rPr lang="zh-CN" sz="1400">
                <a:solidFill>
                  <a:srgbClr val="0000CC"/>
                </a:solidFill>
              </a:rPr>
              <a:t>用户线程</a:t>
            </a:r>
            <a:r>
              <a:rPr sz="1400">
                <a:solidFill>
                  <a:srgbClr val="0000CC"/>
                </a:solidFill>
              </a:rPr>
              <a:t>的一个操作</a:t>
            </a:r>
            <a:r>
              <a:rPr lang="zh-CN" sz="1400">
                <a:solidFill>
                  <a:srgbClr val="0000CC"/>
                </a:solidFill>
              </a:rPr>
              <a:t>，</a:t>
            </a:r>
            <a:r>
              <a:rPr sz="1400">
                <a:solidFill>
                  <a:srgbClr val="0000CC"/>
                </a:solidFill>
              </a:rPr>
              <a:t>是否会使得</a:t>
            </a:r>
            <a:r>
              <a:rPr lang="zh-CN" sz="1400">
                <a:solidFill>
                  <a:srgbClr val="0000CC"/>
                </a:solidFill>
              </a:rPr>
              <a:t>用户线程</a:t>
            </a:r>
            <a:r>
              <a:rPr sz="1400">
                <a:solidFill>
                  <a:srgbClr val="0000CC"/>
                </a:solidFill>
              </a:rPr>
              <a:t>转变为“等待”的状态</a:t>
            </a:r>
            <a:r>
              <a:rPr lang="zh-CN" sz="1400">
                <a:solidFill>
                  <a:srgbClr val="0000CC"/>
                </a:solidFill>
              </a:rPr>
              <a:t>。</a:t>
            </a:r>
            <a:endParaRPr lang="zh-CN" sz="1400">
              <a:solidFill>
                <a:srgbClr val="0000CC"/>
              </a:solidFill>
            </a:endParaRPr>
          </a:p>
        </p:txBody>
      </p:sp>
    </p:spTree>
    <p:custDataLst>
      <p:tags r:id="rId1"/>
    </p:custData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并发编程的背景</a:t>
            </a:r>
            <a:endParaRPr lang="zh-CN" altLang="en-US"/>
          </a:p>
        </p:txBody>
      </p:sp>
      <p:sp>
        <p:nvSpPr>
          <p:cNvPr id="4" name="文本框 3"/>
          <p:cNvSpPr txBox="1"/>
          <p:nvPr/>
        </p:nvSpPr>
        <p:spPr>
          <a:xfrm>
            <a:off x="563880" y="1054735"/>
            <a:ext cx="186182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en-US" altLang="zh-CN">
                <a:ln>
                  <a:solidFill>
                    <a:schemeClr val="tx1"/>
                  </a:solidFill>
                </a:ln>
              </a:rPr>
              <a:t>CPU</a:t>
            </a:r>
            <a:r>
              <a:rPr lang="zh-CN" altLang="en-US">
                <a:ln>
                  <a:solidFill>
                    <a:schemeClr val="tx1"/>
                  </a:solidFill>
                </a:ln>
              </a:rPr>
              <a:t> 密集型</a:t>
            </a:r>
            <a:endParaRPr lang="zh-CN" altLang="en-US">
              <a:ln>
                <a:solidFill>
                  <a:schemeClr val="tx1"/>
                </a:solidFill>
              </a:ln>
            </a:endParaRPr>
          </a:p>
        </p:txBody>
      </p:sp>
      <p:sp>
        <p:nvSpPr>
          <p:cNvPr id="5" name="文本框 4"/>
          <p:cNvSpPr txBox="1"/>
          <p:nvPr/>
        </p:nvSpPr>
        <p:spPr>
          <a:xfrm>
            <a:off x="563880" y="2911475"/>
            <a:ext cx="1854835"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I/O 密集型</a:t>
            </a:r>
            <a:endParaRPr lang="zh-CN" altLang="en-US">
              <a:ln>
                <a:solidFill>
                  <a:schemeClr val="tx1"/>
                </a:solidFill>
              </a:ln>
            </a:endParaRPr>
          </a:p>
        </p:txBody>
      </p:sp>
      <p:sp>
        <p:nvSpPr>
          <p:cNvPr id="8" name="文本框 7"/>
          <p:cNvSpPr txBox="1"/>
          <p:nvPr/>
        </p:nvSpPr>
        <p:spPr>
          <a:xfrm>
            <a:off x="636905" y="4947285"/>
            <a:ext cx="1788795"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solidFill>
                  <a:srgbClr val="C00000"/>
                </a:solidFill>
              </a:rPr>
              <a:t>混合密集型</a:t>
            </a:r>
            <a:endParaRPr lang="zh-CN" altLang="en-US">
              <a:ln>
                <a:solidFill>
                  <a:schemeClr val="tx1"/>
                </a:solidFill>
              </a:ln>
              <a:solidFill>
                <a:srgbClr val="C00000"/>
              </a:solidFill>
            </a:endParaRPr>
          </a:p>
        </p:txBody>
      </p:sp>
      <p:sp>
        <p:nvSpPr>
          <p:cNvPr id="6" name="文本框 5"/>
          <p:cNvSpPr txBox="1"/>
          <p:nvPr/>
        </p:nvSpPr>
        <p:spPr>
          <a:xfrm>
            <a:off x="563880" y="1765935"/>
            <a:ext cx="7359015" cy="829945"/>
          </a:xfrm>
          <a:prstGeom prst="rect">
            <a:avLst/>
          </a:prstGeom>
          <a:noFill/>
        </p:spPr>
        <p:txBody>
          <a:bodyPr wrap="square" rtlCol="0" anchor="t">
            <a:spAutoFit/>
          </a:bodyPr>
          <a:p>
            <a:r>
              <a:rPr lang="zh-CN" altLang="en-US"/>
              <a:t>一般配置CPU处理器</a:t>
            </a:r>
            <a:endParaRPr lang="zh-CN" altLang="en-US"/>
          </a:p>
          <a:p>
            <a:r>
              <a:rPr lang="zh-CN" altLang="en-US"/>
              <a:t>个数+/-1个线程。</a:t>
            </a:r>
            <a:endParaRPr lang="zh-CN" altLang="en-US"/>
          </a:p>
        </p:txBody>
      </p:sp>
      <p:sp>
        <p:nvSpPr>
          <p:cNvPr id="7" name="文本框 6"/>
          <p:cNvSpPr txBox="1"/>
          <p:nvPr/>
        </p:nvSpPr>
        <p:spPr>
          <a:xfrm>
            <a:off x="628650" y="3589020"/>
            <a:ext cx="7092315" cy="829945"/>
          </a:xfrm>
          <a:prstGeom prst="rect">
            <a:avLst/>
          </a:prstGeom>
          <a:noFill/>
        </p:spPr>
        <p:txBody>
          <a:bodyPr wrap="square" rtlCol="0" anchor="t">
            <a:spAutoFit/>
          </a:bodyPr>
          <a:p>
            <a:r>
              <a:rPr lang="zh-CN" altLang="en-US"/>
              <a:t>大部分时间都在等</a:t>
            </a:r>
            <a:r>
              <a:rPr lang="en-US" altLang="zh-CN"/>
              <a:t>IO</a:t>
            </a:r>
            <a:r>
              <a:rPr lang="zh-CN" altLang="en-US"/>
              <a:t>不占</a:t>
            </a:r>
            <a:endParaRPr lang="zh-CN" altLang="en-US"/>
          </a:p>
          <a:p>
            <a:r>
              <a:rPr lang="en-US" altLang="zh-CN"/>
              <a:t>CPU</a:t>
            </a:r>
            <a:r>
              <a:rPr lang="zh-CN" altLang="en-US"/>
              <a:t>，可以多配置一些线程。</a:t>
            </a:r>
            <a:endParaRPr lang="zh-CN" altLang="en-US"/>
          </a:p>
        </p:txBody>
      </p:sp>
      <p:sp>
        <p:nvSpPr>
          <p:cNvPr id="9" name="文本框 8"/>
          <p:cNvSpPr txBox="1"/>
          <p:nvPr/>
        </p:nvSpPr>
        <p:spPr>
          <a:xfrm>
            <a:off x="636905" y="5610860"/>
            <a:ext cx="6663055" cy="829945"/>
          </a:xfrm>
          <a:prstGeom prst="rect">
            <a:avLst/>
          </a:prstGeom>
          <a:noFill/>
        </p:spPr>
        <p:txBody>
          <a:bodyPr wrap="square" rtlCol="0" anchor="t">
            <a:spAutoFit/>
          </a:bodyPr>
          <a:p>
            <a:r>
              <a:rPr lang="zh-CN" altLang="en-US"/>
              <a:t>混合型的话，是指两者都占</a:t>
            </a:r>
            <a:endParaRPr lang="zh-CN" altLang="en-US"/>
          </a:p>
          <a:p>
            <a:r>
              <a:rPr lang="zh-CN" altLang="en-US"/>
              <a:t>有一定的时间。</a:t>
            </a:r>
            <a:endParaRPr lang="zh-CN" altLang="en-US"/>
          </a:p>
        </p:txBody>
      </p:sp>
      <p:sp>
        <p:nvSpPr>
          <p:cNvPr id="10" name="文本框 9"/>
          <p:cNvSpPr txBox="1"/>
          <p:nvPr/>
        </p:nvSpPr>
        <p:spPr>
          <a:xfrm>
            <a:off x="6748780" y="2047240"/>
            <a:ext cx="1854835" cy="460375"/>
          </a:xfrm>
          <a:prstGeom prst="rect">
            <a:avLst/>
          </a:prstGeom>
          <a:solidFill>
            <a:schemeClr val="accent5">
              <a:lumMod val="75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多线程</a:t>
            </a:r>
            <a:endParaRPr lang="zh-CN" altLang="en-US">
              <a:ln>
                <a:solidFill>
                  <a:schemeClr val="tx1"/>
                </a:solidFill>
              </a:ln>
            </a:endParaRPr>
          </a:p>
        </p:txBody>
      </p:sp>
      <p:sp>
        <p:nvSpPr>
          <p:cNvPr id="11" name="文本框 10"/>
          <p:cNvSpPr txBox="1"/>
          <p:nvPr/>
        </p:nvSpPr>
        <p:spPr>
          <a:xfrm>
            <a:off x="3644265" y="2911475"/>
            <a:ext cx="2007235" cy="460375"/>
          </a:xfrm>
          <a:prstGeom prst="rect">
            <a:avLst/>
          </a:prstGeom>
          <a:solidFill>
            <a:srgbClr val="FFC000"/>
          </a:solidFill>
          <a:ln>
            <a:solidFill>
              <a:srgbClr val="0000CC"/>
            </a:solidFill>
          </a:ln>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solidFill>
                  <a:srgbClr val="C00000"/>
                </a:solidFill>
              </a:rPr>
              <a:t>并发编程</a:t>
            </a:r>
            <a:endParaRPr lang="zh-CN" altLang="en-US">
              <a:ln>
                <a:solidFill>
                  <a:schemeClr val="tx1"/>
                </a:solidFill>
              </a:ln>
              <a:solidFill>
                <a:srgbClr val="C00000"/>
              </a:solidFill>
            </a:endParaRPr>
          </a:p>
        </p:txBody>
      </p:sp>
      <p:sp>
        <p:nvSpPr>
          <p:cNvPr id="12" name="文本框 11"/>
          <p:cNvSpPr txBox="1"/>
          <p:nvPr/>
        </p:nvSpPr>
        <p:spPr>
          <a:xfrm>
            <a:off x="6748780" y="3371850"/>
            <a:ext cx="1854835" cy="460375"/>
          </a:xfrm>
          <a:prstGeom prst="rect">
            <a:avLst/>
          </a:prstGeom>
          <a:solidFill>
            <a:srgbClr val="00B050"/>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多进程</a:t>
            </a:r>
            <a:endParaRPr lang="zh-CN" altLang="en-US">
              <a:ln>
                <a:solidFill>
                  <a:schemeClr val="tx1"/>
                </a:solidFill>
              </a:ln>
            </a:endParaRPr>
          </a:p>
        </p:txBody>
      </p:sp>
      <p:sp>
        <p:nvSpPr>
          <p:cNvPr id="13" name="右箭头 12"/>
          <p:cNvSpPr/>
          <p:nvPr/>
        </p:nvSpPr>
        <p:spPr>
          <a:xfrm rot="2400000">
            <a:off x="2311400" y="2025650"/>
            <a:ext cx="1757045"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右箭头 13"/>
          <p:cNvSpPr/>
          <p:nvPr/>
        </p:nvSpPr>
        <p:spPr>
          <a:xfrm>
            <a:off x="2425065" y="3034030"/>
            <a:ext cx="1219200"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右箭头 14"/>
          <p:cNvSpPr/>
          <p:nvPr/>
        </p:nvSpPr>
        <p:spPr>
          <a:xfrm rot="18540000">
            <a:off x="2119630" y="4136390"/>
            <a:ext cx="2102485"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右箭头 15"/>
          <p:cNvSpPr/>
          <p:nvPr/>
        </p:nvSpPr>
        <p:spPr>
          <a:xfrm rot="19440000">
            <a:off x="5622925" y="2696210"/>
            <a:ext cx="965200"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右箭头 16"/>
          <p:cNvSpPr/>
          <p:nvPr/>
        </p:nvSpPr>
        <p:spPr>
          <a:xfrm rot="1020000">
            <a:off x="5734050" y="3224530"/>
            <a:ext cx="940435"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359275" y="1397000"/>
            <a:ext cx="3047365" cy="6502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并发模型指定了系统中的线程如何通过协作来完成分配给它们的作业</a:t>
            </a:r>
            <a:endParaRPr lang="zh-CN" altLang="en-US" sz="1400" dirty="0" smtClean="0">
              <a:latin typeface="Arial" panose="020B0604020202020204" pitchFamily="34" charset="0"/>
              <a:ea typeface="微软雅黑" panose="020B0503020204020204" charset="-122"/>
            </a:endParaRPr>
          </a:p>
        </p:txBody>
      </p:sp>
      <p:sp>
        <p:nvSpPr>
          <p:cNvPr id="18" name="文本框 17"/>
          <p:cNvSpPr txBox="1"/>
          <p:nvPr/>
        </p:nvSpPr>
        <p:spPr>
          <a:xfrm>
            <a:off x="6748780" y="4418965"/>
            <a:ext cx="1854835" cy="460375"/>
          </a:xfrm>
          <a:prstGeom prst="rect">
            <a:avLst/>
          </a:prstGeom>
          <a:solidFill>
            <a:srgbClr val="00B050"/>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分布式系统</a:t>
            </a:r>
            <a:endParaRPr lang="zh-CN" altLang="en-US">
              <a:ln>
                <a:solidFill>
                  <a:schemeClr val="tx1"/>
                </a:solidFill>
              </a:ln>
            </a:endParaRPr>
          </a:p>
        </p:txBody>
      </p:sp>
      <p:sp>
        <p:nvSpPr>
          <p:cNvPr id="19" name="右箭头 18"/>
          <p:cNvSpPr/>
          <p:nvPr/>
        </p:nvSpPr>
        <p:spPr>
          <a:xfrm rot="5400000">
            <a:off x="7375525" y="3995420"/>
            <a:ext cx="600075" cy="28765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6685915" y="936625"/>
            <a:ext cx="1854835" cy="460375"/>
          </a:xfrm>
          <a:prstGeom prst="rect">
            <a:avLst/>
          </a:prstGeom>
          <a:solidFill>
            <a:schemeClr val="accent5">
              <a:lumMod val="75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协程</a:t>
            </a:r>
            <a:endParaRPr lang="zh-CN" altLang="en-US">
              <a:ln>
                <a:solidFill>
                  <a:schemeClr val="tx1"/>
                </a:solidFill>
              </a:ln>
            </a:endParaRPr>
          </a:p>
        </p:txBody>
      </p:sp>
      <p:sp>
        <p:nvSpPr>
          <p:cNvPr id="21" name="右箭头 20"/>
          <p:cNvSpPr/>
          <p:nvPr/>
        </p:nvSpPr>
        <p:spPr>
          <a:xfrm rot="16200000">
            <a:off x="7313295" y="1553210"/>
            <a:ext cx="600075" cy="28765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并发编程模型一：并行工作者</a:t>
            </a:r>
            <a:endParaRPr lang="zh-CN" altLang="en-US"/>
          </a:p>
        </p:txBody>
      </p:sp>
      <p:pic>
        <p:nvPicPr>
          <p:cNvPr id="21" name="图片 20"/>
          <p:cNvPicPr>
            <a:picLocks noChangeAspect="1"/>
          </p:cNvPicPr>
          <p:nvPr/>
        </p:nvPicPr>
        <p:blipFill>
          <a:blip r:embed="rId1"/>
          <a:stretch>
            <a:fillRect/>
          </a:stretch>
        </p:blipFill>
        <p:spPr>
          <a:xfrm>
            <a:off x="200025" y="1152525"/>
            <a:ext cx="2933065" cy="2362200"/>
          </a:xfrm>
          <a:prstGeom prst="rect">
            <a:avLst/>
          </a:prstGeom>
        </p:spPr>
      </p:pic>
      <p:pic>
        <p:nvPicPr>
          <p:cNvPr id="22" name="图片 21"/>
          <p:cNvPicPr>
            <a:picLocks noChangeAspect="1"/>
          </p:cNvPicPr>
          <p:nvPr/>
        </p:nvPicPr>
        <p:blipFill>
          <a:blip r:embed="rId2"/>
          <a:stretch>
            <a:fillRect/>
          </a:stretch>
        </p:blipFill>
        <p:spPr>
          <a:xfrm>
            <a:off x="4119880" y="1054735"/>
            <a:ext cx="4810125" cy="2345690"/>
          </a:xfrm>
          <a:prstGeom prst="rect">
            <a:avLst/>
          </a:prstGeom>
        </p:spPr>
      </p:pic>
      <p:sp>
        <p:nvSpPr>
          <p:cNvPr id="23" name="燕尾形箭头 22"/>
          <p:cNvSpPr/>
          <p:nvPr/>
        </p:nvSpPr>
        <p:spPr>
          <a:xfrm>
            <a:off x="3319145" y="1798320"/>
            <a:ext cx="720090" cy="504190"/>
          </a:xfrm>
          <a:prstGeom prst="notch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4" name="表格 23"/>
          <p:cNvGraphicFramePr/>
          <p:nvPr/>
        </p:nvGraphicFramePr>
        <p:xfrm>
          <a:off x="571500" y="3952875"/>
          <a:ext cx="7713345" cy="2686050"/>
        </p:xfrm>
        <a:graphic>
          <a:graphicData uri="http://schemas.openxmlformats.org/drawingml/2006/table">
            <a:tbl>
              <a:tblPr firstRow="1" bandRow="1">
                <a:tableStyleId>{85BE263C-DBD7-4A20-BB59-AAB30ACAA65A}</a:tableStyleId>
              </a:tblPr>
              <a:tblGrid>
                <a:gridCol w="3120390"/>
                <a:gridCol w="4592955"/>
              </a:tblGrid>
              <a:tr h="396875">
                <a:tc>
                  <a:txBody>
                    <a:bodyPr/>
                    <a:p>
                      <a:pPr>
                        <a:buNone/>
                      </a:pPr>
                      <a:r>
                        <a:rPr lang="zh-CN" altLang="en-US"/>
                        <a:t>优点</a:t>
                      </a:r>
                      <a:endParaRPr lang="zh-CN" altLang="en-US"/>
                    </a:p>
                  </a:txBody>
                  <a:tcPr/>
                </a:tc>
                <a:tc>
                  <a:txBody>
                    <a:bodyPr/>
                    <a:p>
                      <a:pPr>
                        <a:buNone/>
                      </a:pPr>
                      <a:r>
                        <a:rPr lang="zh-CN" altLang="en-US"/>
                        <a:t>缺点：</a:t>
                      </a:r>
                      <a:endParaRPr lang="zh-CN" altLang="en-US"/>
                    </a:p>
                  </a:txBody>
                  <a:tcPr/>
                </a:tc>
              </a:tr>
              <a:tr h="2289175">
                <a:tc>
                  <a:txBody>
                    <a:bodyPr/>
                    <a:p>
                      <a:pPr>
                        <a:lnSpc>
                          <a:spcPct val="150000"/>
                        </a:lnSpc>
                        <a:buNone/>
                      </a:pPr>
                      <a:r>
                        <a:rPr lang="en-US" altLang="zh-CN" sz="1200"/>
                        <a:t>1.</a:t>
                      </a:r>
                      <a:r>
                        <a:rPr lang="zh-CN" altLang="en-US" sz="1200"/>
                        <a:t>简单，只需增加</a:t>
                      </a:r>
                      <a:r>
                        <a:rPr lang="en-US" altLang="zh-CN" sz="1200"/>
                        <a:t>worker</a:t>
                      </a:r>
                      <a:r>
                        <a:rPr lang="zh-CN" altLang="en-US" sz="1200"/>
                        <a:t>就能提高并行力</a:t>
                      </a:r>
                      <a:r>
                        <a:rPr lang="en-US" altLang="zh-CN" sz="1200"/>
                        <a:t>.</a:t>
                      </a:r>
                      <a:endParaRPr lang="en-US" altLang="zh-CN" sz="1200"/>
                    </a:p>
                    <a:p>
                      <a:pPr>
                        <a:lnSpc>
                          <a:spcPct val="150000"/>
                        </a:lnSpc>
                        <a:buNone/>
                      </a:pPr>
                      <a:r>
                        <a:rPr lang="en-US" altLang="zh-CN" sz="1200"/>
                        <a:t>   </a:t>
                      </a:r>
                      <a:r>
                        <a:rPr lang="zh-CN" altLang="en-US" sz="1200"/>
                        <a:t>场景：多线程爬虫程序。</a:t>
                      </a:r>
                      <a:endParaRPr lang="zh-CN" altLang="en-US" sz="1200"/>
                    </a:p>
                  </a:txBody>
                  <a:tcPr/>
                </a:tc>
                <a:tc>
                  <a:txBody>
                    <a:bodyPr/>
                    <a:p>
                      <a:pPr>
                        <a:lnSpc>
                          <a:spcPct val="140000"/>
                        </a:lnSpc>
                        <a:buNone/>
                      </a:pPr>
                      <a:r>
                        <a:rPr lang="en-US" altLang="zh-CN" sz="1200">
                          <a:sym typeface="+mn-ea"/>
                        </a:rPr>
                        <a:t>1.</a:t>
                      </a:r>
                      <a:r>
                        <a:rPr lang="zh-CN" altLang="en-US" sz="1200">
                          <a:sym typeface="+mn-ea"/>
                        </a:rPr>
                        <a:t>一旦</a:t>
                      </a:r>
                      <a:r>
                        <a:rPr lang="zh-CN" altLang="en-US" sz="1200" b="1">
                          <a:solidFill>
                            <a:srgbClr val="FF0000"/>
                          </a:solidFill>
                          <a:sym typeface="+mn-ea"/>
                        </a:rPr>
                        <a:t>共享状态</a:t>
                      </a:r>
                      <a:r>
                        <a:rPr lang="zh-CN" altLang="en-US" sz="1200">
                          <a:sym typeface="+mn-ea"/>
                        </a:rPr>
                        <a:t>，就会产生竞争，退化成串行工作，</a:t>
                      </a:r>
                      <a:endParaRPr lang="zh-CN" altLang="en-US" sz="1200">
                        <a:sym typeface="+mn-ea"/>
                      </a:endParaRPr>
                    </a:p>
                    <a:p>
                      <a:pPr>
                        <a:lnSpc>
                          <a:spcPct val="140000"/>
                        </a:lnSpc>
                        <a:buNone/>
                      </a:pPr>
                      <a:r>
                        <a:rPr lang="en-US" altLang="zh-CN" sz="1200">
                          <a:sym typeface="+mn-ea"/>
                        </a:rPr>
                        <a:t>2.</a:t>
                      </a:r>
                      <a:r>
                        <a:rPr lang="zh-CN" altLang="en-US" sz="1200" b="1">
                          <a:solidFill>
                            <a:srgbClr val="FF0000"/>
                          </a:solidFill>
                          <a:sym typeface="+mn-ea"/>
                        </a:rPr>
                        <a:t>无状态的工作者</a:t>
                      </a:r>
                      <a:r>
                        <a:rPr lang="zh-CN" altLang="en-US" sz="1200">
                          <a:sym typeface="+mn-ea"/>
                        </a:rPr>
                        <a:t>，每次都要先取状态值再做执行，影响效率。</a:t>
                      </a:r>
                      <a:endParaRPr lang="zh-CN" altLang="en-US" sz="1200">
                        <a:sym typeface="+mn-ea"/>
                      </a:endParaRPr>
                    </a:p>
                    <a:p>
                      <a:pPr>
                        <a:lnSpc>
                          <a:spcPct val="140000"/>
                        </a:lnSpc>
                        <a:buNone/>
                      </a:pPr>
                      <a:r>
                        <a:rPr lang="en-US" altLang="zh-CN" sz="1200">
                          <a:sym typeface="+mn-ea"/>
                        </a:rPr>
                        <a:t>3.作业执行</a:t>
                      </a:r>
                      <a:r>
                        <a:rPr lang="en-US" altLang="zh-CN" sz="1200" b="1" u="sng">
                          <a:solidFill>
                            <a:srgbClr val="FF0000"/>
                          </a:solidFill>
                          <a:sym typeface="+mn-ea"/>
                        </a:rPr>
                        <a:t>顺序是不确定的</a:t>
                      </a:r>
                      <a:endParaRPr lang="en-US" altLang="zh-CN" sz="1200" b="1" u="sng">
                        <a:solidFill>
                          <a:srgbClr val="FF0000"/>
                        </a:solidFill>
                      </a:endParaRPr>
                    </a:p>
                  </a:txBody>
                  <a:tcPr/>
                </a:tc>
              </a:tr>
            </a:tbl>
          </a:graphicData>
        </a:graphic>
      </p:graphicFrame>
    </p:spTree>
    <p:custDataLst>
      <p:tags r:id="rId3"/>
    </p:custData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并发编程模型二：流水线模式</a:t>
            </a:r>
            <a:r>
              <a:rPr lang="zh-CN" altLang="en-US" sz="1600"/>
              <a:t>（事件驱动器，反应器）</a:t>
            </a:r>
            <a:endParaRPr lang="zh-CN" altLang="en-US" sz="1600"/>
          </a:p>
        </p:txBody>
      </p:sp>
      <p:graphicFrame>
        <p:nvGraphicFramePr>
          <p:cNvPr id="24" name="表格 23"/>
          <p:cNvGraphicFramePr/>
          <p:nvPr/>
        </p:nvGraphicFramePr>
        <p:xfrm>
          <a:off x="571500" y="4019550"/>
          <a:ext cx="7713345" cy="2686050"/>
        </p:xfrm>
        <a:graphic>
          <a:graphicData uri="http://schemas.openxmlformats.org/drawingml/2006/table">
            <a:tbl>
              <a:tblPr firstRow="1" bandRow="1">
                <a:tableStyleId>{85BE263C-DBD7-4A20-BB59-AAB30ACAA65A}</a:tableStyleId>
              </a:tblPr>
              <a:tblGrid>
                <a:gridCol w="3120390"/>
                <a:gridCol w="4592955"/>
              </a:tblGrid>
              <a:tr h="396875">
                <a:tc>
                  <a:txBody>
                    <a:bodyPr/>
                    <a:p>
                      <a:pPr>
                        <a:buNone/>
                      </a:pPr>
                      <a:r>
                        <a:rPr lang="zh-CN" altLang="en-US"/>
                        <a:t>优点</a:t>
                      </a:r>
                      <a:endParaRPr lang="zh-CN" altLang="en-US"/>
                    </a:p>
                  </a:txBody>
                  <a:tcPr/>
                </a:tc>
                <a:tc>
                  <a:txBody>
                    <a:bodyPr/>
                    <a:p>
                      <a:pPr>
                        <a:buNone/>
                      </a:pPr>
                      <a:r>
                        <a:rPr lang="zh-CN" altLang="en-US"/>
                        <a:t>缺点：</a:t>
                      </a:r>
                      <a:endParaRPr lang="zh-CN" altLang="en-US"/>
                    </a:p>
                  </a:txBody>
                  <a:tcPr/>
                </a:tc>
              </a:tr>
              <a:tr h="2289175">
                <a:tc>
                  <a:txBody>
                    <a:bodyPr/>
                    <a:p>
                      <a:pPr>
                        <a:lnSpc>
                          <a:spcPct val="150000"/>
                        </a:lnSpc>
                        <a:buNone/>
                      </a:pPr>
                      <a:r>
                        <a:rPr lang="en-US" altLang="zh-CN" sz="1200"/>
                        <a:t>1.无需共享的状态</a:t>
                      </a:r>
                      <a:endParaRPr lang="en-US" altLang="zh-CN" sz="1200"/>
                    </a:p>
                    <a:p>
                      <a:pPr>
                        <a:lnSpc>
                          <a:spcPct val="150000"/>
                        </a:lnSpc>
                        <a:buNone/>
                      </a:pPr>
                      <a:r>
                        <a:rPr lang="en-US" altLang="zh-CN" sz="1200"/>
                        <a:t>2.</a:t>
                      </a:r>
                      <a:r>
                        <a:rPr lang="zh-CN" altLang="en-US" sz="1200"/>
                        <a:t>有状态的工作者</a:t>
                      </a:r>
                      <a:endParaRPr lang="zh-CN" altLang="en-US" sz="1200"/>
                    </a:p>
                    <a:p>
                      <a:pPr>
                        <a:lnSpc>
                          <a:spcPct val="150000"/>
                        </a:lnSpc>
                        <a:buNone/>
                      </a:pPr>
                      <a:r>
                        <a:rPr lang="en-US" altLang="zh-CN" sz="1200"/>
                        <a:t>3.合理的作业顺序</a:t>
                      </a:r>
                      <a:endParaRPr lang="en-US" altLang="zh-CN" sz="1200"/>
                    </a:p>
                    <a:p>
                      <a:pPr>
                        <a:lnSpc>
                          <a:spcPct val="150000"/>
                        </a:lnSpc>
                        <a:buNone/>
                      </a:pPr>
                      <a:r>
                        <a:rPr lang="en-US" altLang="zh-CN" sz="1200"/>
                        <a:t>4.很好的容错性</a:t>
                      </a:r>
                      <a:endParaRPr lang="en-US" altLang="zh-CN" sz="1200"/>
                    </a:p>
                    <a:p>
                      <a:pPr>
                        <a:lnSpc>
                          <a:spcPct val="150000"/>
                        </a:lnSpc>
                        <a:buNone/>
                      </a:pPr>
                      <a:endParaRPr lang="en-US" altLang="zh-CN" sz="1200"/>
                    </a:p>
                  </a:txBody>
                  <a:tcPr/>
                </a:tc>
                <a:tc>
                  <a:txBody>
                    <a:bodyPr/>
                    <a:p>
                      <a:pPr>
                        <a:lnSpc>
                          <a:spcPct val="140000"/>
                        </a:lnSpc>
                        <a:buNone/>
                      </a:pPr>
                      <a:r>
                        <a:rPr lang="en-US" altLang="zh-CN" sz="1200"/>
                        <a:t>1.</a:t>
                      </a:r>
                      <a:r>
                        <a:rPr lang="zh-CN" altLang="en-US" sz="1200"/>
                        <a:t>最大缺点，需要拆分一个任务到多个</a:t>
                      </a:r>
                      <a:r>
                        <a:rPr lang="en-US" altLang="zh-CN" sz="1200"/>
                        <a:t>worker</a:t>
                      </a:r>
                      <a:r>
                        <a:rPr lang="zh-CN" altLang="en-US" sz="1200"/>
                        <a:t>上，这导致追踪任务的执行进度</a:t>
                      </a:r>
                      <a:r>
                        <a:rPr lang="zh-CN" altLang="en-US" sz="1200" b="1">
                          <a:solidFill>
                            <a:srgbClr val="FF0000"/>
                          </a:solidFill>
                        </a:rPr>
                        <a:t>很难</a:t>
                      </a:r>
                      <a:r>
                        <a:rPr lang="zh-CN" altLang="en-US" sz="1200"/>
                        <a:t>。</a:t>
                      </a:r>
                      <a:endParaRPr lang="zh-CN" altLang="en-US" sz="1200"/>
                    </a:p>
                    <a:p>
                      <a:pPr>
                        <a:lnSpc>
                          <a:spcPct val="140000"/>
                        </a:lnSpc>
                        <a:buNone/>
                      </a:pPr>
                      <a:r>
                        <a:rPr lang="en-US" altLang="zh-CN" sz="1200"/>
                        <a:t>2.</a:t>
                      </a:r>
                      <a:r>
                        <a:rPr lang="zh-CN" altLang="en-US" sz="1200"/>
                        <a:t>异步编程</a:t>
                      </a:r>
                      <a:r>
                        <a:rPr lang="zh-CN" altLang="en-US" sz="1200" b="1">
                          <a:solidFill>
                            <a:srgbClr val="FF0000"/>
                          </a:solidFill>
                        </a:rPr>
                        <a:t>很难</a:t>
                      </a:r>
                      <a:r>
                        <a:rPr lang="zh-CN" altLang="en-US" sz="1200"/>
                        <a:t>，需要处理大量的回调函数。</a:t>
                      </a:r>
                      <a:endParaRPr lang="zh-CN" altLang="en-US" sz="1200"/>
                    </a:p>
                    <a:p>
                      <a:pPr>
                        <a:lnSpc>
                          <a:spcPct val="140000"/>
                        </a:lnSpc>
                        <a:buNone/>
                      </a:pPr>
                      <a:endParaRPr lang="en-US" altLang="zh-CN" sz="1200" b="1" u="sng">
                        <a:solidFill>
                          <a:srgbClr val="FF0000"/>
                        </a:solidFill>
                      </a:endParaRPr>
                    </a:p>
                  </a:txBody>
                  <a:tcPr/>
                </a:tc>
              </a:tr>
            </a:tbl>
          </a:graphicData>
        </a:graphic>
      </p:graphicFrame>
      <p:sp>
        <p:nvSpPr>
          <p:cNvPr id="4" name="文本框 3"/>
          <p:cNvSpPr txBox="1"/>
          <p:nvPr/>
        </p:nvSpPr>
        <p:spPr>
          <a:xfrm>
            <a:off x="2127885" y="5780405"/>
            <a:ext cx="5090795" cy="3708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有状态，是指，它们可以在内存中保存它们需要操作的数据</a:t>
            </a:r>
            <a:endParaRPr lang="zh-CN" altLang="en-US" sz="1400" dirty="0" smtClean="0">
              <a:latin typeface="Arial" panose="020B0604020202020204" pitchFamily="34" charset="0"/>
              <a:ea typeface="微软雅黑" panose="020B0503020204020204" charset="-122"/>
            </a:endParaRPr>
          </a:p>
        </p:txBody>
      </p:sp>
      <p:pic>
        <p:nvPicPr>
          <p:cNvPr id="5" name="图片 4"/>
          <p:cNvPicPr>
            <a:picLocks noChangeAspect="1"/>
          </p:cNvPicPr>
          <p:nvPr/>
        </p:nvPicPr>
        <p:blipFill>
          <a:blip r:embed="rId1"/>
          <a:stretch>
            <a:fillRect/>
          </a:stretch>
        </p:blipFill>
        <p:spPr>
          <a:xfrm>
            <a:off x="571500" y="1042670"/>
            <a:ext cx="3437890" cy="1819275"/>
          </a:xfrm>
          <a:prstGeom prst="rect">
            <a:avLst/>
          </a:prstGeom>
        </p:spPr>
      </p:pic>
      <p:pic>
        <p:nvPicPr>
          <p:cNvPr id="6" name="图片 5"/>
          <p:cNvPicPr>
            <a:picLocks noChangeAspect="1"/>
          </p:cNvPicPr>
          <p:nvPr/>
        </p:nvPicPr>
        <p:blipFill>
          <a:blip r:embed="rId2"/>
          <a:stretch>
            <a:fillRect/>
          </a:stretch>
        </p:blipFill>
        <p:spPr>
          <a:xfrm>
            <a:off x="4253865" y="1109345"/>
            <a:ext cx="4457065" cy="1400175"/>
          </a:xfrm>
          <a:prstGeom prst="rect">
            <a:avLst/>
          </a:prstGeom>
        </p:spPr>
      </p:pic>
      <p:sp>
        <p:nvSpPr>
          <p:cNvPr id="7" name="文本框 6"/>
          <p:cNvSpPr txBox="1"/>
          <p:nvPr/>
        </p:nvSpPr>
        <p:spPr>
          <a:xfrm>
            <a:off x="1045210" y="2861945"/>
            <a:ext cx="6910705" cy="9296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而在Channel模型中，工作者之间不直接进行通信。相反，它们在不同的通道中发布自己的消息（事件）。其他工作者们可以在这些通道上监听消息，发送者无需知道谁在监听</a:t>
            </a:r>
            <a:endParaRPr lang="zh-CN" altLang="en-US" sz="1400" dirty="0" smtClean="0">
              <a:latin typeface="Arial" panose="020B0604020202020204" pitchFamily="34" charset="0"/>
              <a:ea typeface="微软雅黑" panose="020B0503020204020204" charset="-122"/>
            </a:endParaRPr>
          </a:p>
        </p:txBody>
      </p:sp>
    </p:spTree>
    <p:custDataLst>
      <p:tags r:id="rId3"/>
    </p:custData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并发编程模型三：函数式并行</a:t>
            </a:r>
            <a:endParaRPr lang="zh-CN" altLang="en-US"/>
          </a:p>
        </p:txBody>
      </p:sp>
      <p:graphicFrame>
        <p:nvGraphicFramePr>
          <p:cNvPr id="24" name="表格 23"/>
          <p:cNvGraphicFramePr/>
          <p:nvPr/>
        </p:nvGraphicFramePr>
        <p:xfrm>
          <a:off x="571500" y="3800475"/>
          <a:ext cx="7713345" cy="2686050"/>
        </p:xfrm>
        <a:graphic>
          <a:graphicData uri="http://schemas.openxmlformats.org/drawingml/2006/table">
            <a:tbl>
              <a:tblPr firstRow="1" bandRow="1">
                <a:tableStyleId>{85BE263C-DBD7-4A20-BB59-AAB30ACAA65A}</a:tableStyleId>
              </a:tblPr>
              <a:tblGrid>
                <a:gridCol w="3120390"/>
                <a:gridCol w="4592955"/>
              </a:tblGrid>
              <a:tr h="396875">
                <a:tc>
                  <a:txBody>
                    <a:bodyPr/>
                    <a:p>
                      <a:pPr>
                        <a:buNone/>
                      </a:pPr>
                      <a:r>
                        <a:rPr lang="zh-CN" altLang="en-US"/>
                        <a:t>优点</a:t>
                      </a:r>
                      <a:endParaRPr lang="zh-CN" altLang="en-US"/>
                    </a:p>
                  </a:txBody>
                  <a:tcPr/>
                </a:tc>
                <a:tc>
                  <a:txBody>
                    <a:bodyPr/>
                    <a:p>
                      <a:pPr>
                        <a:buNone/>
                      </a:pPr>
                      <a:r>
                        <a:rPr lang="zh-CN" altLang="en-US"/>
                        <a:t>缺点：</a:t>
                      </a:r>
                      <a:endParaRPr lang="zh-CN" altLang="en-US"/>
                    </a:p>
                  </a:txBody>
                  <a:tcPr/>
                </a:tc>
              </a:tr>
              <a:tr h="2289175">
                <a:tc>
                  <a:txBody>
                    <a:bodyPr/>
                    <a:p>
                      <a:pPr>
                        <a:lnSpc>
                          <a:spcPct val="150000"/>
                        </a:lnSpc>
                        <a:buNone/>
                      </a:pPr>
                      <a:r>
                        <a:rPr lang="en-US" altLang="zh-CN" sz="1200"/>
                        <a:t>1.</a:t>
                      </a:r>
                      <a:r>
                        <a:rPr lang="zh-CN" altLang="en-US" sz="1200"/>
                        <a:t>移动计算，而不是移动数据</a:t>
                      </a:r>
                      <a:endParaRPr lang="zh-CN" altLang="en-US" sz="1200"/>
                    </a:p>
                    <a:p>
                      <a:pPr>
                        <a:lnSpc>
                          <a:spcPct val="150000"/>
                        </a:lnSpc>
                        <a:buNone/>
                      </a:pPr>
                      <a:r>
                        <a:rPr lang="en-US" altLang="zh-CN" sz="1200"/>
                        <a:t>2.</a:t>
                      </a:r>
                      <a:r>
                        <a:rPr lang="zh-CN" altLang="en-US" sz="1200"/>
                        <a:t>按照预想顺序执行，易于推理</a:t>
                      </a:r>
                      <a:endParaRPr lang="zh-CN" altLang="en-US" sz="1200"/>
                    </a:p>
                  </a:txBody>
                  <a:tcPr/>
                </a:tc>
                <a:tc>
                  <a:txBody>
                    <a:bodyPr/>
                    <a:p>
                      <a:pPr>
                        <a:lnSpc>
                          <a:spcPct val="140000"/>
                        </a:lnSpc>
                        <a:buNone/>
                      </a:pPr>
                      <a:r>
                        <a:rPr lang="en-US" altLang="zh-CN" sz="1200"/>
                        <a:t>1.</a:t>
                      </a:r>
                      <a:r>
                        <a:rPr lang="zh-CN" altLang="en-US" sz="1200"/>
                        <a:t>性能差</a:t>
                      </a:r>
                      <a:endParaRPr lang="zh-CN" altLang="en-US" sz="1200"/>
                    </a:p>
                    <a:p>
                      <a:pPr>
                        <a:lnSpc>
                          <a:spcPct val="140000"/>
                        </a:lnSpc>
                        <a:buNone/>
                      </a:pPr>
                      <a:endParaRPr lang="en-US" altLang="zh-CN" sz="1200" b="1" u="sng">
                        <a:solidFill>
                          <a:srgbClr val="FF0000"/>
                        </a:solidFill>
                      </a:endParaRPr>
                    </a:p>
                  </a:txBody>
                  <a:tcPr/>
                </a:tc>
              </a:tr>
            </a:tbl>
          </a:graphicData>
        </a:graphic>
      </p:graphicFrame>
      <p:pic>
        <p:nvPicPr>
          <p:cNvPr id="3" name="图片 2"/>
          <p:cNvPicPr>
            <a:picLocks noChangeAspect="1"/>
          </p:cNvPicPr>
          <p:nvPr/>
        </p:nvPicPr>
        <p:blipFill>
          <a:blip r:embed="rId1"/>
          <a:stretch>
            <a:fillRect/>
          </a:stretch>
        </p:blipFill>
        <p:spPr>
          <a:xfrm>
            <a:off x="981075" y="1019175"/>
            <a:ext cx="4704715" cy="2305050"/>
          </a:xfrm>
          <a:prstGeom prst="rect">
            <a:avLst/>
          </a:prstGeom>
        </p:spPr>
      </p:pic>
    </p:spTree>
    <p:custDataLst>
      <p:tags r:id="rId2"/>
    </p:custData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服务端线程模型</a:t>
            </a:r>
            <a:endParaRPr lang="zh-CN" altLang="en-US"/>
          </a:p>
        </p:txBody>
      </p:sp>
      <p:sp>
        <p:nvSpPr>
          <p:cNvPr id="5" name="文本框 4"/>
          <p:cNvSpPr txBox="1"/>
          <p:nvPr/>
        </p:nvSpPr>
        <p:spPr>
          <a:xfrm>
            <a:off x="5522595" y="895985"/>
            <a:ext cx="3369945" cy="1410335"/>
          </a:xfrm>
          <a:prstGeom prst="rect">
            <a:avLst/>
          </a:prstGeom>
          <a:noFill/>
        </p:spPr>
        <p:txBody>
          <a:bodyPr wrap="square" rtlCol="0" anchor="t">
            <a:spAutoFit/>
          </a:bodyPr>
          <a:p>
            <a:pPr>
              <a:lnSpc>
                <a:spcPct val="130000"/>
              </a:lnSpc>
            </a:pPr>
            <a:r>
              <a:rPr lang="en-US" altLang="zh-CN" sz="1600" b="1" dirty="0" smtClean="0">
                <a:latin typeface="Arial" panose="020B0604020202020204" pitchFamily="34" charset="0"/>
                <a:ea typeface="微软雅黑" panose="020B0503020204020204" charset="-122"/>
              </a:rPr>
              <a:t>B</a:t>
            </a:r>
            <a:r>
              <a:rPr lang="zh-CN" altLang="en-US" sz="1600" b="1" dirty="0" smtClean="0">
                <a:latin typeface="Arial" panose="020B0604020202020204" pitchFamily="34" charset="0"/>
                <a:ea typeface="微软雅黑" panose="020B0503020204020204" charset="-122"/>
              </a:rPr>
              <a:t>：纯异步线程模型</a:t>
            </a:r>
            <a:endParaRPr lang="zh-CN" altLang="en-US" sz="1600" b="1"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任何地方都没有阻塞。</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需要上下文管理组件，有限状态机组件，超时管理组件的支持。</a:t>
            </a:r>
            <a:endParaRPr lang="zh-CN" altLang="en-US" sz="12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p:txBody>
      </p:sp>
      <p:sp>
        <p:nvSpPr>
          <p:cNvPr id="6" name="文本框 5"/>
          <p:cNvSpPr txBox="1"/>
          <p:nvPr/>
        </p:nvSpPr>
        <p:spPr>
          <a:xfrm>
            <a:off x="419100" y="952500"/>
            <a:ext cx="4150360" cy="890905"/>
          </a:xfrm>
          <a:prstGeom prst="rect">
            <a:avLst/>
          </a:prstGeom>
          <a:noFill/>
        </p:spPr>
        <p:txBody>
          <a:bodyPr wrap="square" rtlCol="0" anchor="t">
            <a:spAutoFit/>
          </a:bodyPr>
          <a:p>
            <a:pPr>
              <a:lnSpc>
                <a:spcPct val="130000"/>
              </a:lnSpc>
            </a:pPr>
            <a:r>
              <a:rPr lang="en-US" altLang="zh-CN" sz="1600" b="1" dirty="0" smtClean="0">
                <a:latin typeface="Arial" panose="020B0604020202020204" pitchFamily="34" charset="0"/>
                <a:ea typeface="微软雅黑" panose="020B0503020204020204" charset="-122"/>
              </a:rPr>
              <a:t>A</a:t>
            </a:r>
            <a:r>
              <a:rPr lang="zh-CN" altLang="en-US" sz="1600" b="1" dirty="0" smtClean="0">
                <a:latin typeface="Arial" panose="020B0604020202020204" pitchFamily="34" charset="0"/>
                <a:ea typeface="微软雅黑" panose="020B0503020204020204" charset="-122"/>
              </a:rPr>
              <a:t>：半异步半同步模型</a:t>
            </a:r>
            <a:r>
              <a:rPr lang="zh-CN" altLang="en-US" sz="1000" dirty="0" smtClean="0">
                <a:solidFill>
                  <a:srgbClr val="FF0000"/>
                </a:solidFill>
                <a:latin typeface="Arial" panose="020B0604020202020204" pitchFamily="34" charset="0"/>
                <a:ea typeface="微软雅黑" panose="020B0503020204020204" charset="-122"/>
              </a:rPr>
              <a:t>（形似倒置漏斗）</a:t>
            </a:r>
            <a:endParaRPr lang="zh-CN" altLang="en-US" sz="1000"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网络</a:t>
            </a:r>
            <a:r>
              <a:rPr lang="en-US" altLang="zh-CN" sz="1200" dirty="0" smtClean="0">
                <a:latin typeface="Arial" panose="020B0604020202020204" pitchFamily="34" charset="0"/>
                <a:ea typeface="微软雅黑" panose="020B0503020204020204" charset="-122"/>
              </a:rPr>
              <a:t>IO</a:t>
            </a:r>
            <a:r>
              <a:rPr lang="zh-CN" altLang="en-US" sz="1200" dirty="0" smtClean="0">
                <a:latin typeface="Arial" panose="020B0604020202020204" pitchFamily="34" charset="0"/>
                <a:ea typeface="微软雅黑" panose="020B0503020204020204" charset="-122"/>
              </a:rPr>
              <a:t>基于异步协作。</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逻辑基于同步协作。</a:t>
            </a:r>
            <a:endParaRPr lang="zh-CN" altLang="en-US" sz="1200" dirty="0" smtClean="0">
              <a:latin typeface="Arial" panose="020B0604020202020204" pitchFamily="34" charset="0"/>
              <a:ea typeface="微软雅黑" panose="020B0503020204020204" charset="-122"/>
            </a:endParaRPr>
          </a:p>
        </p:txBody>
      </p:sp>
      <p:pic>
        <p:nvPicPr>
          <p:cNvPr id="7" name="图片 6"/>
          <p:cNvPicPr>
            <a:picLocks noChangeAspect="1"/>
          </p:cNvPicPr>
          <p:nvPr/>
        </p:nvPicPr>
        <p:blipFill>
          <a:blip r:embed="rId1"/>
          <a:stretch>
            <a:fillRect/>
          </a:stretch>
        </p:blipFill>
        <p:spPr>
          <a:xfrm>
            <a:off x="354965" y="1981835"/>
            <a:ext cx="4525645" cy="4022090"/>
          </a:xfrm>
          <a:prstGeom prst="rect">
            <a:avLst/>
          </a:prstGeom>
        </p:spPr>
      </p:pic>
      <p:sp>
        <p:nvSpPr>
          <p:cNvPr id="8" name="文本框 7"/>
          <p:cNvSpPr txBox="1"/>
          <p:nvPr/>
        </p:nvSpPr>
        <p:spPr>
          <a:xfrm>
            <a:off x="5522595" y="2950845"/>
            <a:ext cx="3044190" cy="1610360"/>
          </a:xfrm>
          <a:prstGeom prst="rect">
            <a:avLst/>
          </a:prstGeom>
          <a:noFill/>
        </p:spPr>
        <p:txBody>
          <a:bodyPr wrap="square" rtlCol="0" anchor="t">
            <a:spAutoFit/>
          </a:bodyPr>
          <a:p>
            <a:pPr>
              <a:lnSpc>
                <a:spcPct val="130000"/>
              </a:lnSpc>
            </a:pPr>
            <a:r>
              <a:rPr lang="zh-CN" altLang="en-US" sz="1600" b="1" dirty="0" smtClean="0">
                <a:latin typeface="Arial" panose="020B0604020202020204" pitchFamily="34" charset="0"/>
                <a:ea typeface="微软雅黑" panose="020B0503020204020204" charset="-122"/>
              </a:rPr>
              <a:t>线程数究竟设多少合理？</a:t>
            </a:r>
            <a:endParaRPr lang="zh-CN" altLang="en-US" sz="1600" b="1" dirty="0" smtClean="0">
              <a:latin typeface="Arial" panose="020B0604020202020204" pitchFamily="34" charset="0"/>
              <a:ea typeface="微软雅黑" panose="020B0503020204020204" charset="-122"/>
            </a:endParaRPr>
          </a:p>
          <a:p>
            <a:pPr>
              <a:lnSpc>
                <a:spcPct val="130000"/>
              </a:lnSpc>
            </a:pP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N核服务器，通过执行业务的单线程分析出本地计算时间为x，等待时间为y，则工作线程数（线程池线程数）设置为 N*(x+y)/x，能让CPU的利用率最大化。</a:t>
            </a:r>
            <a:endParaRPr lang="zh-CN" altLang="en-US" sz="1200" dirty="0" smtClean="0">
              <a:latin typeface="Arial" panose="020B0604020202020204" pitchFamily="34" charset="0"/>
              <a:ea typeface="微软雅黑" panose="020B0503020204020204" charset="-122"/>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异步化编程方案</a:t>
            </a:r>
            <a:endParaRPr lang="zh-CN" altLang="en-US"/>
          </a:p>
        </p:txBody>
      </p:sp>
      <p:graphicFrame>
        <p:nvGraphicFramePr>
          <p:cNvPr id="4" name="表格 3"/>
          <p:cNvGraphicFramePr/>
          <p:nvPr/>
        </p:nvGraphicFramePr>
        <p:xfrm>
          <a:off x="504825" y="981075"/>
          <a:ext cx="8206105" cy="4528820"/>
        </p:xfrm>
        <a:graphic>
          <a:graphicData uri="http://schemas.openxmlformats.org/drawingml/2006/table">
            <a:tbl>
              <a:tblPr firstRow="1" bandRow="1">
                <a:tableStyleId>{85BE263C-DBD7-4A20-BB59-AAB30ACAA65A}</a:tableStyleId>
              </a:tblPr>
              <a:tblGrid>
                <a:gridCol w="1203960"/>
                <a:gridCol w="3501390"/>
                <a:gridCol w="104140"/>
                <a:gridCol w="3396615"/>
              </a:tblGrid>
              <a:tr h="915035">
                <a:tc>
                  <a:txBody>
                    <a:bodyPr/>
                    <a:p>
                      <a:pPr>
                        <a:buNone/>
                      </a:pPr>
                      <a:endParaRPr lang="zh-CN" altLang="en-US"/>
                    </a:p>
                  </a:txBody>
                  <a:tcPr/>
                </a:tc>
                <a:tc gridSpan="2">
                  <a:txBody>
                    <a:bodyPr/>
                    <a:p>
                      <a:pPr>
                        <a:buNone/>
                      </a:pPr>
                      <a:r>
                        <a:rPr lang="zh-CN" altLang="en-US" sz="1800">
                          <a:sym typeface="+mn-ea"/>
                        </a:rPr>
                        <a:t>A 线程异步化</a:t>
                      </a:r>
                      <a:endParaRPr lang="zh-CN" altLang="en-US" sz="1800">
                        <a:sym typeface="+mn-ea"/>
                      </a:endParaRPr>
                    </a:p>
                    <a:p>
                      <a:pPr>
                        <a:buNone/>
                      </a:pPr>
                      <a:endParaRPr lang="zh-CN" altLang="en-US"/>
                    </a:p>
                  </a:txBody>
                  <a:tcPr/>
                </a:tc>
                <a:tc hMerge="1">
                  <a:tcPr/>
                </a:tc>
                <a:tc>
                  <a:txBody>
                    <a:bodyPr/>
                    <a:p>
                      <a:pPr>
                        <a:buNone/>
                      </a:pPr>
                      <a:r>
                        <a:rPr lang="zh-CN" altLang="en-US" sz="1800">
                          <a:sym typeface="+mn-ea"/>
                        </a:rPr>
                        <a:t>B 协程异步化</a:t>
                      </a:r>
                      <a:endParaRPr lang="zh-CN" altLang="en-US" sz="1800">
                        <a:sym typeface="+mn-ea"/>
                      </a:endParaRPr>
                    </a:p>
                    <a:p>
                      <a:pPr>
                        <a:buNone/>
                      </a:pPr>
                      <a:endParaRPr lang="zh-CN" altLang="en-US"/>
                    </a:p>
                  </a:txBody>
                  <a:tcPr/>
                </a:tc>
              </a:tr>
              <a:tr h="652145">
                <a:tc>
                  <a:txBody>
                    <a:bodyPr/>
                    <a:p>
                      <a:pPr>
                        <a:buNone/>
                      </a:pPr>
                      <a:r>
                        <a:rPr lang="zh-CN" altLang="en-US"/>
                        <a:t>相同点：</a:t>
                      </a:r>
                      <a:endParaRPr lang="zh-CN" altLang="en-US"/>
                    </a:p>
                  </a:txBody>
                  <a:tcPr/>
                </a:tc>
                <a:tc gridSpan="3">
                  <a:txBody>
                    <a:bodyPr/>
                    <a:p>
                      <a:pPr>
                        <a:buNone/>
                      </a:pPr>
                      <a:r>
                        <a:rPr lang="zh-CN" altLang="en-US" sz="1400"/>
                        <a:t>两者在技术细节的相同点是，都需要维护当前请求的状态。</a:t>
                      </a:r>
                      <a:endParaRPr lang="zh-CN" altLang="en-US" sz="1400"/>
                    </a:p>
                  </a:txBody>
                  <a:tcPr/>
                </a:tc>
                <a:tc hMerge="1">
                  <a:tcPr/>
                </a:tc>
                <a:tc hMerge="1">
                  <a:tcPr/>
                </a:tc>
              </a:tr>
              <a:tr h="1656080">
                <a:tc>
                  <a:txBody>
                    <a:bodyPr/>
                    <a:p>
                      <a:pPr>
                        <a:buNone/>
                      </a:pPr>
                      <a:r>
                        <a:rPr lang="zh-CN" altLang="en-US"/>
                        <a:t>不同点：</a:t>
                      </a:r>
                      <a:endParaRPr lang="zh-CN" altLang="en-US"/>
                    </a:p>
                  </a:txBody>
                  <a:tcPr/>
                </a:tc>
                <a:tc>
                  <a:txBody>
                    <a:bodyPr/>
                    <a:p>
                      <a:pPr>
                        <a:buNone/>
                      </a:pPr>
                      <a:r>
                        <a:rPr lang="zh-CN" altLang="en-US" sz="1400"/>
                        <a:t>当请求需要被异步执行时，需要主动把请求相关数据保存起来，再等待状态机的下一次调度执行；</a:t>
                      </a:r>
                      <a:endParaRPr lang="zh-CN" altLang="en-US" sz="1400"/>
                    </a:p>
                    <a:p>
                      <a:pPr>
                        <a:buNone/>
                      </a:pPr>
                      <a:endParaRPr lang="zh-CN" altLang="en-US" sz="1400"/>
                    </a:p>
                    <a:p>
                      <a:pPr>
                        <a:buNone/>
                      </a:pPr>
                      <a:endParaRPr lang="zh-CN" altLang="en-US" sz="1400"/>
                    </a:p>
                  </a:txBody>
                  <a:tcPr/>
                </a:tc>
                <a:tc gridSpan="2">
                  <a:txBody>
                    <a:bodyPr/>
                    <a:p>
                      <a:pPr>
                        <a:buNone/>
                      </a:pPr>
                      <a:r>
                        <a:rPr lang="zh-CN" altLang="en-US" sz="1400">
                          <a:sym typeface="+mn-ea"/>
                        </a:rPr>
                        <a:t>异步状态的保存与恢复是自动的，协程恢复执行的时候就是上一次退出时的上下文。</a:t>
                      </a:r>
                      <a:endParaRPr lang="zh-CN" altLang="en-US" sz="1400">
                        <a:sym typeface="+mn-ea"/>
                      </a:endParaRPr>
                    </a:p>
                    <a:p>
                      <a:pPr>
                        <a:buNone/>
                      </a:pPr>
                      <a:endParaRPr lang="zh-CN" altLang="en-US" sz="1400"/>
                    </a:p>
                  </a:txBody>
                  <a:tcPr/>
                </a:tc>
                <a:tc hMerge="1">
                  <a:tcPr/>
                </a:tc>
              </a:tr>
              <a:tr h="652780">
                <a:tc>
                  <a:txBody>
                    <a:bodyPr/>
                    <a:p>
                      <a:pPr>
                        <a:buNone/>
                      </a:pPr>
                      <a:r>
                        <a:rPr lang="zh-CN" altLang="en-US"/>
                        <a:t>优点：</a:t>
                      </a:r>
                      <a:endParaRPr lang="zh-CN" altLang="en-US"/>
                    </a:p>
                  </a:txBody>
                  <a:tcPr/>
                </a:tc>
                <a:tc gridSpan="2">
                  <a:txBody>
                    <a:bodyPr/>
                    <a:p>
                      <a:pPr>
                        <a:buNone/>
                      </a:pPr>
                      <a:r>
                        <a:rPr lang="zh-CN" altLang="en-US" sz="1400"/>
                        <a:t>常见做法</a:t>
                      </a:r>
                      <a:endParaRPr lang="zh-CN" altLang="en-US" sz="1400"/>
                    </a:p>
                  </a:txBody>
                  <a:tcPr/>
                </a:tc>
                <a:tc hMerge="1">
                  <a:tcPr/>
                </a:tc>
                <a:tc>
                  <a:txBody>
                    <a:bodyPr/>
                    <a:p>
                      <a:pPr>
                        <a:buNone/>
                      </a:pPr>
                      <a:r>
                        <a:rPr lang="zh-CN" altLang="en-US" sz="1400"/>
                        <a:t>不需要显式地维护异步状态：一方面在编程上可以更简单和直接；另一方面协程中只需要保存少量的寄存器。因此在复杂系统上，协程服务的性能可能比纯异步模型更优。</a:t>
                      </a:r>
                      <a:endParaRPr lang="zh-CN" altLang="en-US" sz="1400"/>
                    </a:p>
                  </a:txBody>
                  <a:tcPr/>
                </a:tc>
              </a:tr>
              <a:tr h="652780">
                <a:tc>
                  <a:txBody>
                    <a:bodyPr/>
                    <a:p>
                      <a:pPr>
                        <a:buNone/>
                      </a:pPr>
                      <a:endParaRPr lang="zh-CN" altLang="en-US"/>
                    </a:p>
                  </a:txBody>
                  <a:tcPr/>
                </a:tc>
                <a:tc gridSpan="2">
                  <a:txBody>
                    <a:bodyPr/>
                    <a:p>
                      <a:pPr>
                        <a:buNone/>
                      </a:pPr>
                      <a:endParaRPr lang="zh-CN" altLang="en-US" sz="1400"/>
                    </a:p>
                  </a:txBody>
                  <a:tcPr/>
                </a:tc>
                <a:tc hMerge="1">
                  <a:tcPr/>
                </a:tc>
                <a:tc>
                  <a:txBody>
                    <a:bodyPr/>
                    <a:p>
                      <a:pPr>
                        <a:buNone/>
                      </a:pPr>
                      <a:endParaRPr lang="zh-CN" altLang="en-US" sz="1400"/>
                    </a:p>
                  </a:txBody>
                  <a:tcPr/>
                </a:tc>
              </a:tr>
            </a:tbl>
          </a:graphicData>
        </a:graphic>
      </p:graphicFrame>
      <p:sp>
        <p:nvSpPr>
          <p:cNvPr id="5" name="文本框 4"/>
          <p:cNvSpPr txBox="1"/>
          <p:nvPr/>
        </p:nvSpPr>
        <p:spPr>
          <a:xfrm>
            <a:off x="666750" y="6189980"/>
            <a:ext cx="6520815" cy="3708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http://www.52im.net/thread-624-1-1.html</a:t>
            </a:r>
            <a:endParaRPr lang="zh-CN" altLang="en-US" sz="1400" dirty="0" smtClean="0">
              <a:latin typeface="Arial" panose="020B0604020202020204" pitchFamily="34" charset="0"/>
              <a:ea typeface="微软雅黑" panose="020B0503020204020204" charset="-122"/>
            </a:endParaRPr>
          </a:p>
        </p:txBody>
      </p:sp>
    </p:spTree>
    <p:custDataLst>
      <p:tags r:id="rId1"/>
    </p:custData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两种设计模式</a:t>
            </a:r>
            <a:endParaRPr lang="zh-CN" altLang="en-US"/>
          </a:p>
        </p:txBody>
      </p:sp>
      <p:pic>
        <p:nvPicPr>
          <p:cNvPr id="5" name="图片 4"/>
          <p:cNvPicPr>
            <a:picLocks noChangeAspect="1"/>
          </p:cNvPicPr>
          <p:nvPr/>
        </p:nvPicPr>
        <p:blipFill>
          <a:blip r:embed="rId1"/>
          <a:stretch>
            <a:fillRect/>
          </a:stretch>
        </p:blipFill>
        <p:spPr>
          <a:xfrm>
            <a:off x="3712210" y="3592830"/>
            <a:ext cx="4641850" cy="2881630"/>
          </a:xfrm>
          <a:prstGeom prst="rect">
            <a:avLst/>
          </a:prstGeom>
        </p:spPr>
      </p:pic>
      <p:pic>
        <p:nvPicPr>
          <p:cNvPr id="6" name="图片 5"/>
          <p:cNvPicPr>
            <a:picLocks noChangeAspect="1"/>
          </p:cNvPicPr>
          <p:nvPr/>
        </p:nvPicPr>
        <p:blipFill>
          <a:blip r:embed="rId2"/>
          <a:stretch>
            <a:fillRect/>
          </a:stretch>
        </p:blipFill>
        <p:spPr>
          <a:xfrm>
            <a:off x="1083310" y="1085850"/>
            <a:ext cx="3764280" cy="2506980"/>
          </a:xfrm>
          <a:prstGeom prst="rect">
            <a:avLst/>
          </a:prstGeom>
        </p:spPr>
      </p:pic>
      <p:sp>
        <p:nvSpPr>
          <p:cNvPr id="7" name="文本框 6"/>
          <p:cNvSpPr txBox="1"/>
          <p:nvPr/>
        </p:nvSpPr>
        <p:spPr>
          <a:xfrm>
            <a:off x="4942205" y="1555115"/>
            <a:ext cx="3133090" cy="1568450"/>
          </a:xfrm>
          <a:prstGeom prst="rect">
            <a:avLst/>
          </a:prstGeom>
          <a:noFill/>
        </p:spPr>
        <p:txBody>
          <a:bodyPr wrap="square" rtlCol="0">
            <a:spAutoFit/>
          </a:bodyPr>
          <a:p>
            <a:r>
              <a:rPr lang="zh-CN" altLang="en-US"/>
              <a:t>前置摄像头，可以当镜子使用，所见即所得，直接感受拍照结果，方便自拍。</a:t>
            </a:r>
            <a:endParaRPr lang="zh-CN" altLang="en-US"/>
          </a:p>
        </p:txBody>
      </p:sp>
      <p:sp>
        <p:nvSpPr>
          <p:cNvPr id="8" name="文本框 7"/>
          <p:cNvSpPr txBox="1"/>
          <p:nvPr/>
        </p:nvSpPr>
        <p:spPr>
          <a:xfrm>
            <a:off x="579120" y="4965065"/>
            <a:ext cx="3133090" cy="829945"/>
          </a:xfrm>
          <a:prstGeom prst="rect">
            <a:avLst/>
          </a:prstGeom>
          <a:noFill/>
        </p:spPr>
        <p:txBody>
          <a:bodyPr wrap="square" rtlCol="0">
            <a:spAutoFit/>
          </a:bodyPr>
          <a:p>
            <a:r>
              <a:rPr lang="zh-CN" altLang="en-US"/>
              <a:t>后置摄像头，对焦好，更高的像素。</a:t>
            </a:r>
            <a:endParaRPr lang="zh-CN" altLang="en-US"/>
          </a:p>
        </p:txBody>
      </p:sp>
      <p:sp>
        <p:nvSpPr>
          <p:cNvPr id="9" name="文本框 8"/>
          <p:cNvSpPr txBox="1"/>
          <p:nvPr/>
        </p:nvSpPr>
        <p:spPr>
          <a:xfrm>
            <a:off x="4942205" y="1085850"/>
            <a:ext cx="228219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en-US" altLang="zh-CN">
                <a:ln>
                  <a:solidFill>
                    <a:schemeClr val="tx1"/>
                  </a:solidFill>
                </a:ln>
              </a:rPr>
              <a:t>Proactor</a:t>
            </a:r>
            <a:r>
              <a:rPr lang="zh-CN" altLang="en-US">
                <a:ln>
                  <a:solidFill>
                    <a:schemeClr val="tx1"/>
                  </a:solidFill>
                </a:ln>
              </a:rPr>
              <a:t>模式</a:t>
            </a:r>
            <a:endParaRPr lang="zh-CN" altLang="en-US">
              <a:ln>
                <a:solidFill>
                  <a:schemeClr val="tx1"/>
                </a:solidFill>
              </a:ln>
            </a:endParaRPr>
          </a:p>
        </p:txBody>
      </p:sp>
      <p:sp>
        <p:nvSpPr>
          <p:cNvPr id="10" name="文本框 9"/>
          <p:cNvSpPr txBox="1"/>
          <p:nvPr/>
        </p:nvSpPr>
        <p:spPr>
          <a:xfrm>
            <a:off x="742950" y="4504690"/>
            <a:ext cx="228219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en-US" altLang="zh-CN">
                <a:ln>
                  <a:solidFill>
                    <a:schemeClr val="tx1"/>
                  </a:solidFill>
                </a:ln>
              </a:rPr>
              <a:t>Reactor</a:t>
            </a:r>
            <a:r>
              <a:rPr lang="zh-CN" altLang="en-US">
                <a:ln>
                  <a:solidFill>
                    <a:schemeClr val="tx1"/>
                  </a:solidFill>
                </a:ln>
              </a:rPr>
              <a:t>模式</a:t>
            </a:r>
            <a:endParaRPr lang="zh-CN" altLang="en-US">
              <a:ln>
                <a:solidFill>
                  <a:schemeClr val="tx1"/>
                </a:solidFill>
              </a:ln>
            </a:endParaRPr>
          </a:p>
        </p:txBody>
      </p:sp>
    </p:spTree>
    <p:custDataLst>
      <p:tags r:id="rId3"/>
    </p:custData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Reactor</a:t>
            </a:r>
            <a:r>
              <a:rPr lang="zh-CN" altLang="en-US"/>
              <a:t>模式</a:t>
            </a:r>
            <a:endParaRPr lang="zh-CN" altLang="en-US"/>
          </a:p>
        </p:txBody>
      </p:sp>
      <p:pic>
        <p:nvPicPr>
          <p:cNvPr id="4" name="图片 3"/>
          <p:cNvPicPr>
            <a:picLocks noChangeAspect="1"/>
          </p:cNvPicPr>
          <p:nvPr/>
        </p:nvPicPr>
        <p:blipFill>
          <a:blip r:embed="rId1"/>
          <a:stretch>
            <a:fillRect/>
          </a:stretch>
        </p:blipFill>
        <p:spPr>
          <a:xfrm>
            <a:off x="515620" y="1205865"/>
            <a:ext cx="7682230" cy="3138805"/>
          </a:xfrm>
          <a:prstGeom prst="rect">
            <a:avLst/>
          </a:prstGeom>
        </p:spPr>
      </p:pic>
      <p:sp>
        <p:nvSpPr>
          <p:cNvPr id="5" name="文本框 4"/>
          <p:cNvSpPr txBox="1"/>
          <p:nvPr/>
        </p:nvSpPr>
        <p:spPr>
          <a:xfrm>
            <a:off x="1205230" y="4281170"/>
            <a:ext cx="5812155" cy="2306955"/>
          </a:xfrm>
          <a:prstGeom prst="rect">
            <a:avLst/>
          </a:prstGeom>
          <a:noFill/>
        </p:spPr>
        <p:txBody>
          <a:bodyPr wrap="square" rtlCol="0" anchor="t">
            <a:spAutoFit/>
          </a:bodyPr>
          <a:p>
            <a:r>
              <a:rPr lang="zh-CN" altLang="en-US" sz="1200"/>
              <a:t>void UserEventHandler::handle_event()  </a:t>
            </a:r>
            <a:endParaRPr lang="zh-CN" altLang="en-US" sz="1200"/>
          </a:p>
          <a:p>
            <a:r>
              <a:rPr lang="zh-CN" altLang="en-US" sz="1200"/>
              <a:t>{  </a:t>
            </a:r>
            <a:endParaRPr lang="zh-CN" altLang="en-US" sz="1200"/>
          </a:p>
          <a:p>
            <a:r>
              <a:rPr lang="zh-CN" altLang="en-US" sz="1200"/>
              <a:t>    if(can_read(socket))   </a:t>
            </a:r>
            <a:endParaRPr lang="zh-CN" altLang="en-US" sz="1200"/>
          </a:p>
          <a:p>
            <a:r>
              <a:rPr lang="zh-CN" altLang="en-US" sz="1200"/>
              <a:t>    {  </a:t>
            </a:r>
            <a:endParaRPr lang="zh-CN" altLang="en-US" sz="1200"/>
          </a:p>
          <a:p>
            <a:r>
              <a:rPr lang="zh-CN" altLang="en-US" sz="1200"/>
              <a:t>        read(socket, buffer);  </a:t>
            </a:r>
            <a:endParaRPr lang="zh-CN" altLang="en-US" sz="1200"/>
          </a:p>
          <a:p>
            <a:r>
              <a:rPr lang="zh-CN" altLang="en-US" sz="1200"/>
              <a:t>        process(buffer);  </a:t>
            </a:r>
            <a:endParaRPr lang="zh-CN" altLang="en-US" sz="1200"/>
          </a:p>
          <a:p>
            <a:r>
              <a:rPr lang="zh-CN" altLang="en-US" sz="1200"/>
              <a:t>    }  </a:t>
            </a:r>
            <a:endParaRPr lang="zh-CN" altLang="en-US" sz="1200"/>
          </a:p>
          <a:p>
            <a:r>
              <a:rPr lang="zh-CN" altLang="en-US" sz="1200"/>
              <a:t>}  </a:t>
            </a:r>
            <a:endParaRPr lang="zh-CN" altLang="en-US" sz="1200"/>
          </a:p>
          <a:p>
            <a:r>
              <a:rPr lang="zh-CN" altLang="en-US" sz="1200"/>
              <a:t>  </a:t>
            </a:r>
            <a:endParaRPr lang="zh-CN" altLang="en-US" sz="1200"/>
          </a:p>
          <a:p>
            <a:r>
              <a:rPr lang="zh-CN" altLang="en-US" sz="1200"/>
              <a:t>{  </a:t>
            </a:r>
            <a:endParaRPr lang="zh-CN" altLang="en-US" sz="1200"/>
          </a:p>
          <a:p>
            <a:r>
              <a:rPr lang="zh-CN" altLang="en-US" sz="1200"/>
              <a:t>    Reactor.register(new UserEventHandler(socket));  </a:t>
            </a:r>
            <a:endParaRPr lang="zh-CN" altLang="en-US" sz="1200"/>
          </a:p>
          <a:p>
            <a:r>
              <a:rPr lang="zh-CN" altLang="en-US" sz="1200"/>
              <a:t>}  </a:t>
            </a:r>
            <a:endParaRPr lang="zh-CN" altLang="en-US" sz="1200"/>
          </a:p>
        </p:txBody>
      </p:sp>
    </p:spTree>
    <p:custDataLst>
      <p:tags r:id="rId2"/>
    </p:custData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标题 14"/>
          <p:cNvSpPr>
            <a:spLocks noGrp="1"/>
          </p:cNvSpPr>
          <p:nvPr>
            <p:ph type="title"/>
            <p:custDataLst>
              <p:tags r:id="rId1"/>
            </p:custDataLst>
          </p:nvPr>
        </p:nvSpPr>
        <p:spPr/>
        <p:txBody>
          <a:bodyPr>
            <a:normAutofit/>
          </a:bodyPr>
          <a:p>
            <a:pPr algn="ctr" eaLnBrk="1" hangingPunct="1">
              <a:lnSpc>
                <a:spcPct val="100000"/>
              </a:lnSpc>
            </a:pPr>
            <a:r>
              <a:rPr lang="en-US" altLang="zh-CN" smtClean="0">
                <a:sym typeface="+mn-ea"/>
              </a:rPr>
              <a:t>IM</a:t>
            </a:r>
            <a:r>
              <a:rPr lang="zh-CN" altLang="en-US" smtClean="0">
                <a:sym typeface="+mn-ea"/>
              </a:rPr>
              <a:t>系统开发的那些事</a:t>
            </a:r>
            <a:endParaRPr lang="zh-CN" altLang="en-US" smtClean="0">
              <a:sym typeface="+mn-ea"/>
            </a:endParaRPr>
          </a:p>
        </p:txBody>
      </p:sp>
      <p:sp>
        <p:nvSpPr>
          <p:cNvPr id="4" name="文本框 3"/>
          <p:cNvSpPr txBox="1"/>
          <p:nvPr/>
        </p:nvSpPr>
        <p:spPr>
          <a:xfrm>
            <a:off x="419100" y="1091565"/>
            <a:ext cx="2499995" cy="2368550"/>
          </a:xfrm>
          <a:prstGeom prst="rect">
            <a:avLst/>
          </a:prstGeom>
          <a:solidFill>
            <a:schemeClr val="bg2">
              <a:lumMod val="85000"/>
            </a:schemeClr>
          </a:solidFill>
        </p:spPr>
        <p:txBody>
          <a:bodyPr wrap="square" rtlCol="0" anchor="t">
            <a:spAutoFit/>
          </a:bodyPr>
          <a:p>
            <a:pPr>
              <a:lnSpc>
                <a:spcPct val="170000"/>
              </a:lnSpc>
              <a:buFont typeface="+mj-ea"/>
            </a:pPr>
            <a:r>
              <a:rPr lang="zh-CN" altLang="en-US" sz="2000" b="1" dirty="0" smtClean="0">
                <a:solidFill>
                  <a:srgbClr val="FF0000"/>
                </a:solidFill>
                <a:latin typeface="华文行楷" panose="02010800040101010101" charset="-122"/>
                <a:ea typeface="华文行楷" panose="02010800040101010101" charset="-122"/>
              </a:rPr>
              <a:t>有多难</a:t>
            </a:r>
            <a:r>
              <a:rPr lang="zh-CN" altLang="en-US" sz="2000" b="1" dirty="0" smtClean="0">
                <a:solidFill>
                  <a:srgbClr val="FF0000"/>
                </a:solidFill>
                <a:latin typeface="宋体" panose="02010600030101010101" pitchFamily="2" charset="-122"/>
              </a:rPr>
              <a:t>？</a:t>
            </a:r>
            <a:endParaRPr lang="zh-CN" altLang="en-US" sz="2000" b="1" dirty="0" smtClean="0">
              <a:solidFill>
                <a:srgbClr val="FF0000"/>
              </a:solidFill>
              <a:latin typeface="宋体" panose="02010600030101010101" pitchFamily="2" charset="-122"/>
            </a:endParaRPr>
          </a:p>
          <a:p>
            <a:pPr marL="342900" indent="-342900">
              <a:lnSpc>
                <a:spcPct val="150000"/>
              </a:lnSpc>
              <a:buFont typeface="+mj-ea"/>
              <a:buAutoNum type="circleNumDbPlain"/>
            </a:pPr>
            <a:r>
              <a:rPr lang="zh-CN" altLang="en-US" sz="1600" b="1" dirty="0" smtClean="0">
                <a:latin typeface="楷体" panose="02010609060101010101" charset="-122"/>
                <a:ea typeface="楷体" panose="02010609060101010101" charset="-122"/>
              </a:rPr>
              <a:t>IM后台有哪些</a:t>
            </a:r>
            <a:r>
              <a:rPr lang="zh-CN" altLang="en-US" sz="1600" b="1" dirty="0" smtClean="0">
                <a:solidFill>
                  <a:srgbClr val="0000CC"/>
                </a:solidFill>
                <a:latin typeface="楷体" panose="02010609060101010101" charset="-122"/>
                <a:ea typeface="楷体" panose="02010609060101010101" charset="-122"/>
              </a:rPr>
              <a:t>挑战</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latin typeface="楷体" panose="02010609060101010101" charset="-122"/>
                <a:ea typeface="楷体" panose="02010609060101010101" charset="-122"/>
              </a:rPr>
              <a:t>IM系统有哪些</a:t>
            </a:r>
            <a:r>
              <a:rPr lang="zh-CN" altLang="en-US" sz="1600" b="1" dirty="0" smtClean="0">
                <a:solidFill>
                  <a:srgbClr val="0000CC"/>
                </a:solidFill>
                <a:latin typeface="楷体" panose="02010609060101010101" charset="-122"/>
                <a:ea typeface="楷体" panose="02010609060101010101" charset="-122"/>
              </a:rPr>
              <a:t>坑</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en-US" altLang="zh-CN" sz="1600" b="1" dirty="0" smtClean="0">
                <a:latin typeface="楷体" panose="02010609060101010101" charset="-122"/>
                <a:ea typeface="楷体" panose="02010609060101010101" charset="-122"/>
              </a:rPr>
              <a:t>IM</a:t>
            </a:r>
            <a:r>
              <a:rPr lang="zh-CN" altLang="en-US" sz="1600" b="1" dirty="0" smtClean="0">
                <a:latin typeface="楷体" panose="02010609060101010101" charset="-122"/>
                <a:ea typeface="楷体" panose="02010609060101010101" charset="-122"/>
              </a:rPr>
              <a:t>的</a:t>
            </a:r>
            <a:r>
              <a:rPr lang="zh-CN" altLang="en-US" sz="1600" b="1" dirty="0" smtClean="0">
                <a:solidFill>
                  <a:srgbClr val="0000CC"/>
                </a:solidFill>
                <a:latin typeface="楷体" panose="02010609060101010101" charset="-122"/>
                <a:ea typeface="楷体" panose="02010609060101010101" charset="-122"/>
              </a:rPr>
              <a:t>技术栈</a:t>
            </a:r>
            <a:r>
              <a:rPr lang="zh-CN" altLang="en-US" sz="1600" b="1" dirty="0" smtClean="0">
                <a:latin typeface="楷体" panose="02010609060101010101" charset="-122"/>
                <a:ea typeface="楷体" panose="02010609060101010101" charset="-122"/>
              </a:rPr>
              <a:t>有哪些</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endParaRPr lang="zh-CN" altLang="en-US" sz="1400" b="1" dirty="0" smtClean="0">
              <a:latin typeface="楷体" panose="02010609060101010101" charset="-122"/>
              <a:ea typeface="楷体" panose="02010609060101010101" charset="-122"/>
            </a:endParaRPr>
          </a:p>
          <a:p>
            <a:pPr marL="342900" indent="-342900">
              <a:lnSpc>
                <a:spcPct val="150000"/>
              </a:lnSpc>
              <a:buFont typeface="+mj-ea"/>
              <a:buAutoNum type="circleNumDbPlain"/>
            </a:pPr>
            <a:endParaRPr lang="zh-CN" altLang="en-US" sz="1400" b="1" dirty="0" smtClean="0">
              <a:latin typeface="楷体" panose="02010609060101010101" charset="-122"/>
              <a:ea typeface="楷体" panose="02010609060101010101" charset="-122"/>
            </a:endParaRPr>
          </a:p>
        </p:txBody>
      </p:sp>
      <p:sp>
        <p:nvSpPr>
          <p:cNvPr id="5" name="文本框 4"/>
          <p:cNvSpPr txBox="1"/>
          <p:nvPr/>
        </p:nvSpPr>
        <p:spPr>
          <a:xfrm>
            <a:off x="3127375" y="1091565"/>
            <a:ext cx="2750820" cy="4307840"/>
          </a:xfrm>
          <a:prstGeom prst="rect">
            <a:avLst/>
          </a:prstGeom>
          <a:solidFill>
            <a:schemeClr val="bg2">
              <a:lumMod val="75000"/>
            </a:schemeClr>
          </a:solidFill>
          <a:effectLst/>
        </p:spPr>
        <p:txBody>
          <a:bodyPr wrap="square" rtlCol="0" anchor="t">
            <a:spAutoFit/>
          </a:bodyPr>
          <a:p>
            <a:pPr>
              <a:lnSpc>
                <a:spcPct val="170000"/>
              </a:lnSpc>
              <a:buFont typeface="+mj-ea"/>
            </a:pPr>
            <a:r>
              <a:rPr lang="zh-CN" altLang="en-US" sz="2000" b="1" dirty="0" smtClean="0">
                <a:solidFill>
                  <a:srgbClr val="FF0000"/>
                </a:solidFill>
                <a:latin typeface="华文行楷" panose="02010800040101010101" charset="-122"/>
                <a:ea typeface="华文行楷" panose="02010800040101010101" charset="-122"/>
              </a:rPr>
              <a:t>解题模式</a:t>
            </a:r>
            <a:r>
              <a:rPr lang="zh-CN" altLang="en-US" sz="2000" b="1" dirty="0" smtClean="0">
                <a:solidFill>
                  <a:srgbClr val="FF0000"/>
                </a:solidFill>
                <a:latin typeface="宋体" panose="02010600030101010101" pitchFamily="2" charset="-122"/>
              </a:rPr>
              <a:t>？</a:t>
            </a:r>
            <a:endParaRPr lang="zh-CN" altLang="en-US" sz="2000" b="1" dirty="0" smtClean="0">
              <a:solidFill>
                <a:srgbClr val="FF0000"/>
              </a:solidFill>
              <a:latin typeface="宋体" panose="02010600030101010101" pitchFamily="2" charset="-122"/>
            </a:endParaRPr>
          </a:p>
          <a:p>
            <a:pPr marL="342900" indent="-342900">
              <a:lnSpc>
                <a:spcPct val="150000"/>
              </a:lnSpc>
              <a:buFont typeface="+mj-ea"/>
              <a:buAutoNum type="circleNumDbPlain"/>
            </a:pPr>
            <a:r>
              <a:rPr lang="zh-CN" altLang="en-US" sz="1600" b="1" dirty="0" smtClean="0">
                <a:latin typeface="楷体" panose="02010609060101010101" charset="-122"/>
                <a:ea typeface="楷体" panose="02010609060101010101" charset="-122"/>
              </a:rPr>
              <a:t>后台性能瓶颈分析方法</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FF0000"/>
                </a:solidFill>
                <a:latin typeface="楷体" panose="02010609060101010101" charset="-122"/>
                <a:ea typeface="楷体" panose="02010609060101010101" charset="-122"/>
                <a:sym typeface="+mn-ea"/>
              </a:rPr>
              <a:t>IM客户端的优化</a:t>
            </a:r>
            <a:endParaRPr lang="zh-CN" altLang="en-US" sz="1600" b="1" dirty="0" smtClean="0">
              <a:solidFill>
                <a:srgbClr val="FF0000"/>
              </a:solidFill>
              <a:latin typeface="楷体" panose="02010609060101010101" charset="-122"/>
              <a:ea typeface="楷体" panose="02010609060101010101" charset="-122"/>
              <a:sym typeface="+mn-ea"/>
            </a:endParaRPr>
          </a:p>
          <a:p>
            <a:pPr marL="342900" indent="-342900">
              <a:lnSpc>
                <a:spcPct val="150000"/>
              </a:lnSpc>
              <a:buFont typeface="+mj-ea"/>
              <a:buAutoNum type="circleNumDbPlain"/>
            </a:pPr>
            <a:r>
              <a:rPr lang="zh-CN" altLang="en-US" sz="1600" b="1" dirty="0" smtClean="0">
                <a:solidFill>
                  <a:srgbClr val="FF0000"/>
                </a:solidFill>
                <a:latin typeface="楷体" panose="02010609060101010101" charset="-122"/>
                <a:ea typeface="楷体" panose="02010609060101010101" charset="-122"/>
              </a:rPr>
              <a:t>IM单机性能的优化</a:t>
            </a:r>
            <a:endParaRPr lang="zh-CN" altLang="en-US" sz="1600" b="1" dirty="0" smtClean="0">
              <a:solidFill>
                <a:srgbClr val="FF0000"/>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FF0000"/>
                </a:solidFill>
                <a:latin typeface="楷体" panose="02010609060101010101" charset="-122"/>
                <a:ea typeface="楷体" panose="02010609060101010101" charset="-122"/>
              </a:rPr>
              <a:t>IM整体性能的优化</a:t>
            </a:r>
            <a:endParaRPr lang="zh-CN" altLang="en-US" sz="1600" b="1" dirty="0" smtClean="0">
              <a:solidFill>
                <a:srgbClr val="FF0000"/>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网络I</a:t>
            </a:r>
            <a:r>
              <a:rPr lang="en-US" altLang="zh-CN" sz="1600" b="1" dirty="0" smtClean="0">
                <a:solidFill>
                  <a:srgbClr val="0000CC"/>
                </a:solidFill>
                <a:latin typeface="楷体" panose="02010609060101010101" charset="-122"/>
                <a:ea typeface="楷体" panose="02010609060101010101" charset="-122"/>
              </a:rPr>
              <a:t>/</a:t>
            </a:r>
            <a:r>
              <a:rPr lang="zh-CN" altLang="en-US" sz="1600" b="1" dirty="0" smtClean="0">
                <a:solidFill>
                  <a:srgbClr val="0000CC"/>
                </a:solidFill>
                <a:latin typeface="楷体" panose="02010609060101010101" charset="-122"/>
                <a:ea typeface="楷体" panose="02010609060101010101" charset="-122"/>
              </a:rPr>
              <a:t>O模型</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并发编程模型</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两种设计模式</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消息通讯模型</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FF0000"/>
                </a:solidFill>
                <a:latin typeface="楷体" panose="02010609060101010101" charset="-122"/>
                <a:ea typeface="楷体" panose="02010609060101010101" charset="-122"/>
              </a:rPr>
              <a:t>网络引擎设计</a:t>
            </a:r>
            <a:endParaRPr lang="zh-CN" altLang="en-US" sz="1600" b="1" dirty="0" smtClean="0">
              <a:solidFill>
                <a:srgbClr val="FF0000"/>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FF0000"/>
                </a:solidFill>
                <a:latin typeface="楷体" panose="02010609060101010101" charset="-122"/>
                <a:ea typeface="楷体" panose="02010609060101010101" charset="-122"/>
              </a:rPr>
              <a:t>分布式系统设计</a:t>
            </a:r>
            <a:endParaRPr lang="zh-CN" altLang="en-US" sz="1600" b="1" dirty="0" smtClean="0">
              <a:solidFill>
                <a:srgbClr val="FF0000"/>
              </a:solidFill>
              <a:latin typeface="楷体" panose="02010609060101010101" charset="-122"/>
              <a:ea typeface="楷体" panose="02010609060101010101" charset="-122"/>
            </a:endParaRPr>
          </a:p>
        </p:txBody>
      </p:sp>
      <p:sp>
        <p:nvSpPr>
          <p:cNvPr id="6" name="文本框 5"/>
          <p:cNvSpPr txBox="1"/>
          <p:nvPr/>
        </p:nvSpPr>
        <p:spPr>
          <a:xfrm>
            <a:off x="6078220" y="1091565"/>
            <a:ext cx="2880360" cy="5184775"/>
          </a:xfrm>
          <a:prstGeom prst="rect">
            <a:avLst/>
          </a:prstGeom>
          <a:solidFill>
            <a:schemeClr val="bg2">
              <a:lumMod val="65000"/>
            </a:schemeClr>
          </a:solidFill>
        </p:spPr>
        <p:txBody>
          <a:bodyPr wrap="square" rtlCol="0" anchor="t">
            <a:spAutoFit/>
          </a:bodyPr>
          <a:p>
            <a:pPr>
              <a:lnSpc>
                <a:spcPct val="170000"/>
              </a:lnSpc>
              <a:buFont typeface="+mj-ea"/>
            </a:pPr>
            <a:r>
              <a:rPr lang="zh-CN" altLang="en-US" sz="2000" b="1" dirty="0" smtClean="0">
                <a:solidFill>
                  <a:srgbClr val="FF0000"/>
                </a:solidFill>
                <a:latin typeface="华文行楷" panose="02010800040101010101" charset="-122"/>
                <a:ea typeface="华文行楷" panose="02010800040101010101" charset="-122"/>
              </a:rPr>
              <a:t>具体场景与方案</a:t>
            </a:r>
            <a:r>
              <a:rPr lang="zh-CN" altLang="en-US" sz="2000" b="1" dirty="0" smtClean="0">
                <a:solidFill>
                  <a:srgbClr val="FF0000"/>
                </a:solidFill>
                <a:latin typeface="宋体" panose="02010600030101010101" pitchFamily="2" charset="-122"/>
              </a:rPr>
              <a:t>？</a:t>
            </a:r>
            <a:endParaRPr lang="zh-CN" altLang="en-US" sz="2000" b="1" dirty="0" smtClean="0">
              <a:solidFill>
                <a:srgbClr val="FF0000"/>
              </a:solidFill>
              <a:latin typeface="宋体" panose="02010600030101010101" pitchFamily="2" charset="-122"/>
            </a:endParaRPr>
          </a:p>
          <a:p>
            <a:pPr marL="342900" indent="-342900">
              <a:lnSpc>
                <a:spcPct val="150000"/>
              </a:lnSpc>
              <a:buFont typeface="+mj-ea"/>
              <a:buAutoNum type="circleNumDbPlain"/>
            </a:pPr>
            <a:r>
              <a:rPr lang="en-US" altLang="zh-CN" sz="1800" b="1" dirty="0" smtClean="0">
                <a:solidFill>
                  <a:srgbClr val="0000CC"/>
                </a:solidFill>
                <a:latin typeface="楷体" panose="02010609060101010101" charset="-122"/>
                <a:ea typeface="楷体" panose="02010609060101010101" charset="-122"/>
              </a:rPr>
              <a:t>C1M</a:t>
            </a:r>
            <a:r>
              <a:rPr lang="zh-CN" altLang="en-US" sz="1800" b="1" dirty="0" smtClean="0">
                <a:latin typeface="楷体" panose="02010609060101010101" charset="-122"/>
                <a:ea typeface="楷体" panose="02010609060101010101" charset="-122"/>
              </a:rPr>
              <a:t>问题</a:t>
            </a:r>
            <a:endParaRPr lang="zh-CN" altLang="en-US" sz="18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800" b="1" dirty="0" smtClean="0">
                <a:solidFill>
                  <a:srgbClr val="0000CC"/>
                </a:solidFill>
                <a:latin typeface="楷体" panose="02010609060101010101" charset="-122"/>
                <a:ea typeface="楷体" panose="02010609060101010101" charset="-122"/>
              </a:rPr>
              <a:t>高吞吐</a:t>
            </a:r>
            <a:r>
              <a:rPr lang="zh-CN" altLang="en-US" sz="1800" b="1" dirty="0" smtClean="0">
                <a:latin typeface="楷体" panose="02010609060101010101" charset="-122"/>
                <a:ea typeface="楷体" panose="02010609060101010101" charset="-122"/>
              </a:rPr>
              <a:t>问题</a:t>
            </a:r>
            <a:endParaRPr lang="zh-CN" altLang="en-US" sz="18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800" b="1" dirty="0" smtClean="0">
                <a:solidFill>
                  <a:srgbClr val="0000CC"/>
                </a:solidFill>
                <a:latin typeface="楷体" panose="02010609060101010101" charset="-122"/>
                <a:ea typeface="楷体" panose="02010609060101010101" charset="-122"/>
              </a:rPr>
              <a:t>高并发流量控制</a:t>
            </a:r>
            <a:r>
              <a:rPr lang="zh-CN" altLang="en-US" sz="1800" b="1" dirty="0" smtClean="0">
                <a:latin typeface="楷体" panose="02010609060101010101" charset="-122"/>
                <a:ea typeface="楷体" panose="02010609060101010101" charset="-122"/>
              </a:rPr>
              <a:t>问题</a:t>
            </a:r>
            <a:endParaRPr lang="zh-CN" altLang="en-US" sz="18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热启动</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动态负载均衡</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万人群</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一致性</a:t>
            </a:r>
            <a:r>
              <a:rPr lang="en-US" altLang="zh-CN" sz="1600" b="1" dirty="0" smtClean="0">
                <a:solidFill>
                  <a:srgbClr val="0000CC"/>
                </a:solidFill>
                <a:latin typeface="楷体" panose="02010609060101010101" charset="-122"/>
                <a:ea typeface="楷体" panose="02010609060101010101" charset="-122"/>
              </a:rPr>
              <a:t>HASH</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分布式缓存</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唯一</a:t>
            </a:r>
            <a:r>
              <a:rPr lang="en-US" altLang="zh-CN" sz="1600" b="1" dirty="0" smtClean="0">
                <a:solidFill>
                  <a:srgbClr val="0000CC"/>
                </a:solidFill>
                <a:latin typeface="楷体" panose="02010609060101010101" charset="-122"/>
                <a:ea typeface="楷体" panose="02010609060101010101" charset="-122"/>
              </a:rPr>
              <a:t>ID</a:t>
            </a:r>
            <a:r>
              <a:rPr lang="zh-CN" altLang="en-US" sz="1600" b="1" dirty="0" smtClean="0">
                <a:solidFill>
                  <a:srgbClr val="0000CC"/>
                </a:solidFill>
                <a:latin typeface="楷体" panose="02010609060101010101" charset="-122"/>
                <a:ea typeface="楷体" panose="02010609060101010101" charset="-122"/>
              </a:rPr>
              <a:t>设计</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敏感词过滤</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地理位置</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endParaRPr lang="zh-CN" altLang="en-US" sz="1600" b="1" dirty="0" smtClean="0">
              <a:latin typeface="楷体" panose="02010609060101010101" charset="-122"/>
              <a:ea typeface="楷体" panose="02010609060101010101" charset="-122"/>
            </a:endParaRPr>
          </a:p>
        </p:txBody>
      </p:sp>
    </p:spTree>
    <p:custDataLst>
      <p:tags r:id="rId2"/>
    </p:custData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Proactor</a:t>
            </a:r>
            <a:r>
              <a:rPr lang="zh-CN" altLang="en-US"/>
              <a:t>模式</a:t>
            </a:r>
            <a:endParaRPr lang="zh-CN" altLang="en-US"/>
          </a:p>
        </p:txBody>
      </p:sp>
      <p:pic>
        <p:nvPicPr>
          <p:cNvPr id="4" name="图片 3"/>
          <p:cNvPicPr>
            <a:picLocks noChangeAspect="1"/>
          </p:cNvPicPr>
          <p:nvPr/>
        </p:nvPicPr>
        <p:blipFill>
          <a:blip r:embed="rId1"/>
          <a:stretch>
            <a:fillRect/>
          </a:stretch>
        </p:blipFill>
        <p:spPr>
          <a:xfrm>
            <a:off x="568325" y="1113155"/>
            <a:ext cx="7479665" cy="2736850"/>
          </a:xfrm>
          <a:prstGeom prst="rect">
            <a:avLst/>
          </a:prstGeom>
        </p:spPr>
      </p:pic>
      <p:sp>
        <p:nvSpPr>
          <p:cNvPr id="5" name="文本框 4"/>
          <p:cNvSpPr txBox="1"/>
          <p:nvPr/>
        </p:nvSpPr>
        <p:spPr>
          <a:xfrm>
            <a:off x="1281430" y="4081145"/>
            <a:ext cx="4996815" cy="1814830"/>
          </a:xfrm>
          <a:prstGeom prst="rect">
            <a:avLst/>
          </a:prstGeom>
          <a:noFill/>
        </p:spPr>
        <p:txBody>
          <a:bodyPr wrap="square" rtlCol="0" anchor="t">
            <a:spAutoFit/>
          </a:bodyPr>
          <a:p>
            <a:r>
              <a:rPr lang="zh-CN" altLang="en-US" sz="1400"/>
              <a:t>void UserCompletionHandler::handle_event(buffer)  </a:t>
            </a:r>
            <a:endParaRPr lang="zh-CN" altLang="en-US" sz="1400"/>
          </a:p>
          <a:p>
            <a:r>
              <a:rPr lang="zh-CN" altLang="en-US" sz="1400"/>
              <a:t>{  </a:t>
            </a:r>
            <a:endParaRPr lang="zh-CN" altLang="en-US" sz="1400"/>
          </a:p>
          <a:p>
            <a:r>
              <a:rPr lang="zh-CN" altLang="en-US" sz="1400"/>
              <a:t>    process(buffer);  </a:t>
            </a:r>
            <a:endParaRPr lang="zh-CN" altLang="en-US" sz="1400"/>
          </a:p>
          <a:p>
            <a:r>
              <a:rPr lang="zh-CN" altLang="en-US" sz="1400"/>
              <a:t>}  </a:t>
            </a:r>
            <a:endParaRPr lang="zh-CN" altLang="en-US" sz="1400"/>
          </a:p>
          <a:p>
            <a:r>
              <a:rPr lang="zh-CN" altLang="en-US" sz="1400"/>
              <a:t>  </a:t>
            </a:r>
            <a:endParaRPr lang="zh-CN" altLang="en-US" sz="1400"/>
          </a:p>
          <a:p>
            <a:r>
              <a:rPr lang="zh-CN" altLang="en-US" sz="1400"/>
              <a:t>{  </a:t>
            </a:r>
            <a:endParaRPr lang="zh-CN" altLang="en-US" sz="1400"/>
          </a:p>
          <a:p>
            <a:r>
              <a:rPr lang="zh-CN" altLang="en-US" sz="1400"/>
              <a:t>    aio_read(socket, new UserCompletionHandler);  </a:t>
            </a:r>
            <a:endParaRPr lang="zh-CN" altLang="en-US" sz="1400"/>
          </a:p>
          <a:p>
            <a:r>
              <a:rPr lang="zh-CN" altLang="en-US" sz="1400"/>
              <a:t>}  </a:t>
            </a:r>
            <a:endParaRPr lang="zh-CN" altLang="en-US" sz="1400"/>
          </a:p>
        </p:txBody>
      </p:sp>
    </p:spTree>
    <p:custDataLst>
      <p:tags r:id="rId2"/>
    </p:custData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同步</a:t>
            </a:r>
            <a:r>
              <a:rPr lang="en-US" altLang="zh-CN"/>
              <a:t>IO</a:t>
            </a:r>
            <a:r>
              <a:rPr lang="zh-CN" altLang="en-US"/>
              <a:t>模拟</a:t>
            </a:r>
            <a:r>
              <a:rPr lang="en-US" altLang="zh-CN"/>
              <a:t>Proactor</a:t>
            </a:r>
            <a:r>
              <a:rPr lang="zh-CN" altLang="en-US"/>
              <a:t>模式</a:t>
            </a:r>
            <a:endParaRPr lang="zh-CN" altLang="en-US"/>
          </a:p>
        </p:txBody>
      </p:sp>
    </p:spTree>
    <p:custDataLst>
      <p:tags r:id="rId1"/>
    </p:custData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ZeroMQ的消息模型</a:t>
            </a:r>
            <a:endParaRPr lang="zh-CN" altLang="en-US"/>
          </a:p>
        </p:txBody>
      </p:sp>
      <p:pic>
        <p:nvPicPr>
          <p:cNvPr id="3" name="图片 2"/>
          <p:cNvPicPr>
            <a:picLocks noChangeAspect="1"/>
          </p:cNvPicPr>
          <p:nvPr/>
        </p:nvPicPr>
        <p:blipFill>
          <a:blip r:embed="rId1"/>
          <a:stretch>
            <a:fillRect/>
          </a:stretch>
        </p:blipFill>
        <p:spPr>
          <a:xfrm>
            <a:off x="61595" y="905510"/>
            <a:ext cx="2712085" cy="3134995"/>
          </a:xfrm>
          <a:prstGeom prst="rect">
            <a:avLst/>
          </a:prstGeom>
        </p:spPr>
      </p:pic>
      <p:pic>
        <p:nvPicPr>
          <p:cNvPr id="4" name="图片 3"/>
          <p:cNvPicPr>
            <a:picLocks noChangeAspect="1"/>
          </p:cNvPicPr>
          <p:nvPr/>
        </p:nvPicPr>
        <p:blipFill>
          <a:blip r:embed="rId2"/>
          <a:stretch>
            <a:fillRect/>
          </a:stretch>
        </p:blipFill>
        <p:spPr>
          <a:xfrm>
            <a:off x="2874010" y="905510"/>
            <a:ext cx="2906395" cy="3134360"/>
          </a:xfrm>
          <a:prstGeom prst="rect">
            <a:avLst/>
          </a:prstGeom>
        </p:spPr>
      </p:pic>
      <p:pic>
        <p:nvPicPr>
          <p:cNvPr id="7" name="图片 6"/>
          <p:cNvPicPr>
            <a:picLocks noChangeAspect="1"/>
          </p:cNvPicPr>
          <p:nvPr/>
        </p:nvPicPr>
        <p:blipFill>
          <a:blip r:embed="rId3"/>
          <a:stretch>
            <a:fillRect/>
          </a:stretch>
        </p:blipFill>
        <p:spPr>
          <a:xfrm>
            <a:off x="5872480" y="905510"/>
            <a:ext cx="3164840" cy="3285490"/>
          </a:xfrm>
          <a:prstGeom prst="rect">
            <a:avLst/>
          </a:prstGeom>
        </p:spPr>
      </p:pic>
      <p:sp>
        <p:nvSpPr>
          <p:cNvPr id="8" name="文本框 7"/>
          <p:cNvSpPr txBox="1"/>
          <p:nvPr/>
        </p:nvSpPr>
        <p:spPr>
          <a:xfrm>
            <a:off x="419100" y="4342765"/>
            <a:ext cx="2353945" cy="610235"/>
          </a:xfrm>
          <a:prstGeom prst="rect">
            <a:avLst/>
          </a:prstGeom>
          <a:noFill/>
        </p:spPr>
        <p:txBody>
          <a:bodyPr wrap="square" rtlCol="0" anchor="t">
            <a:spAutoFit/>
          </a:bodyPr>
          <a:p>
            <a:pPr>
              <a:lnSpc>
                <a:spcPct val="130000"/>
              </a:lnSpc>
            </a:pPr>
            <a:r>
              <a:rPr lang="en-US" altLang="zh-CN" sz="1400" b="1" dirty="0" smtClean="0">
                <a:solidFill>
                  <a:srgbClr val="FF0000"/>
                </a:solidFill>
                <a:latin typeface="Arial" panose="020B0604020202020204" pitchFamily="34" charset="0"/>
                <a:ea typeface="微软雅黑" panose="020B0503020204020204" charset="-122"/>
              </a:rPr>
              <a:t>1.</a:t>
            </a:r>
            <a:r>
              <a:rPr lang="zh-CN" altLang="en-US" sz="1400" b="1" dirty="0" smtClean="0">
                <a:solidFill>
                  <a:srgbClr val="FF0000"/>
                </a:solidFill>
                <a:latin typeface="Arial" panose="020B0604020202020204" pitchFamily="34" charset="0"/>
                <a:ea typeface="微软雅黑" panose="020B0503020204020204" charset="-122"/>
              </a:rPr>
              <a:t>请求回应模型</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lang="en-US" altLang="zh-CN" sz="1200" dirty="0" smtClean="0">
                <a:latin typeface="Arial" panose="020B0604020202020204" pitchFamily="34" charset="0"/>
                <a:ea typeface="微软雅黑" panose="020B0503020204020204" charset="-122"/>
              </a:rPr>
              <a:t>ECHO</a:t>
            </a:r>
            <a:r>
              <a:rPr lang="zh-CN" altLang="en-US" sz="1200" dirty="0" smtClean="0">
                <a:latin typeface="Arial" panose="020B0604020202020204" pitchFamily="34" charset="0"/>
                <a:ea typeface="微软雅黑" panose="020B0503020204020204" charset="-122"/>
              </a:rPr>
              <a:t>服务</a:t>
            </a:r>
            <a:endParaRPr lang="zh-CN" altLang="en-US" sz="1200" dirty="0" smtClean="0">
              <a:latin typeface="Arial" panose="020B0604020202020204" pitchFamily="34" charset="0"/>
              <a:ea typeface="微软雅黑" panose="020B0503020204020204" charset="-122"/>
            </a:endParaRPr>
          </a:p>
        </p:txBody>
      </p:sp>
      <p:sp>
        <p:nvSpPr>
          <p:cNvPr id="9" name="文本框 8"/>
          <p:cNvSpPr txBox="1"/>
          <p:nvPr/>
        </p:nvSpPr>
        <p:spPr>
          <a:xfrm>
            <a:off x="2931160" y="4293235"/>
            <a:ext cx="2353945" cy="610235"/>
          </a:xfrm>
          <a:prstGeom prst="rect">
            <a:avLst/>
          </a:prstGeom>
          <a:noFill/>
        </p:spPr>
        <p:txBody>
          <a:bodyPr wrap="square" rtlCol="0" anchor="t">
            <a:spAutoFit/>
          </a:bodyPr>
          <a:p>
            <a:pPr>
              <a:lnSpc>
                <a:spcPct val="130000"/>
              </a:lnSpc>
            </a:pPr>
            <a:r>
              <a:rPr lang="en-US" altLang="zh-CN" sz="1400" b="1" dirty="0" smtClean="0">
                <a:solidFill>
                  <a:srgbClr val="FF0000"/>
                </a:solidFill>
                <a:latin typeface="Arial" panose="020B0604020202020204" pitchFamily="34" charset="0"/>
                <a:ea typeface="微软雅黑" panose="020B0503020204020204" charset="-122"/>
              </a:rPr>
              <a:t>2.</a:t>
            </a:r>
            <a:r>
              <a:rPr lang="zh-CN" altLang="en-US" sz="1400" b="1" dirty="0" smtClean="0">
                <a:solidFill>
                  <a:srgbClr val="FF0000"/>
                </a:solidFill>
                <a:latin typeface="Arial" panose="020B0604020202020204" pitchFamily="34" charset="0"/>
                <a:ea typeface="微软雅黑" panose="020B0503020204020204" charset="-122"/>
              </a:rPr>
              <a:t>发布订阅模型</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sz="1200" dirty="0" smtClean="0">
                <a:latin typeface="Arial" panose="020B0604020202020204" pitchFamily="34" charset="0"/>
                <a:ea typeface="微软雅黑" panose="020B0503020204020204" charset="-122"/>
              </a:rPr>
              <a:t>天气预报、微博</a:t>
            </a:r>
            <a:endParaRPr sz="1200" dirty="0" smtClean="0">
              <a:latin typeface="Arial" panose="020B0604020202020204" pitchFamily="34" charset="0"/>
              <a:ea typeface="微软雅黑" panose="020B0503020204020204" charset="-122"/>
            </a:endParaRPr>
          </a:p>
        </p:txBody>
      </p:sp>
      <p:sp>
        <p:nvSpPr>
          <p:cNvPr id="10" name="文本框 9"/>
          <p:cNvSpPr txBox="1"/>
          <p:nvPr/>
        </p:nvSpPr>
        <p:spPr>
          <a:xfrm>
            <a:off x="6111875" y="4281170"/>
            <a:ext cx="2353945" cy="1090295"/>
          </a:xfrm>
          <a:prstGeom prst="rect">
            <a:avLst/>
          </a:prstGeom>
          <a:noFill/>
        </p:spPr>
        <p:txBody>
          <a:bodyPr wrap="square" rtlCol="0" anchor="t">
            <a:spAutoFit/>
          </a:bodyPr>
          <a:p>
            <a:pPr>
              <a:lnSpc>
                <a:spcPct val="130000"/>
              </a:lnSpc>
            </a:pPr>
            <a:r>
              <a:rPr lang="en-US" altLang="zh-CN" sz="1400" b="1" dirty="0" smtClean="0">
                <a:solidFill>
                  <a:srgbClr val="FF0000"/>
                </a:solidFill>
                <a:latin typeface="Arial" panose="020B0604020202020204" pitchFamily="34" charset="0"/>
                <a:ea typeface="微软雅黑" panose="020B0503020204020204" charset="-122"/>
              </a:rPr>
              <a:t>3.</a:t>
            </a:r>
            <a:r>
              <a:rPr lang="zh-CN" altLang="en-US" sz="1400" b="1" dirty="0" smtClean="0">
                <a:solidFill>
                  <a:srgbClr val="FF0000"/>
                </a:solidFill>
                <a:latin typeface="Arial" panose="020B0604020202020204" pitchFamily="34" charset="0"/>
                <a:ea typeface="微软雅黑" panose="020B0503020204020204" charset="-122"/>
              </a:rPr>
              <a:t>推拉模型</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lang="zh-CN" sz="1200" dirty="0" smtClean="0">
                <a:latin typeface="Arial" panose="020B0604020202020204" pitchFamily="34" charset="0"/>
                <a:ea typeface="微软雅黑" panose="020B0503020204020204" charset="-122"/>
              </a:rPr>
              <a:t>日志处理，任务系统。</a:t>
            </a:r>
            <a:endParaRPr lang="zh-CN" sz="1200" dirty="0" smtClean="0">
              <a:latin typeface="Arial" panose="020B0604020202020204" pitchFamily="34" charset="0"/>
              <a:ea typeface="微软雅黑" panose="020B0503020204020204" charset="-122"/>
            </a:endParaRPr>
          </a:p>
          <a:p>
            <a:pPr>
              <a:lnSpc>
                <a:spcPct val="130000"/>
              </a:lnSpc>
            </a:pPr>
            <a:r>
              <a:rPr lang="zh-CN" sz="1200" dirty="0" smtClean="0">
                <a:latin typeface="Arial" panose="020B0604020202020204" pitchFamily="34" charset="0"/>
                <a:ea typeface="微软雅黑" panose="020B0503020204020204" charset="-122"/>
              </a:rPr>
              <a:t>游戏服务器的“热插拔”、负载均衡和消息派发</a:t>
            </a:r>
            <a:endParaRPr lang="zh-CN" sz="1200" dirty="0" smtClean="0">
              <a:latin typeface="Arial" panose="020B0604020202020204" pitchFamily="34" charset="0"/>
              <a:ea typeface="微软雅黑" panose="020B0503020204020204" charset="-122"/>
            </a:endParaRPr>
          </a:p>
        </p:txBody>
      </p:sp>
      <p:sp>
        <p:nvSpPr>
          <p:cNvPr id="11" name="文本框 10"/>
          <p:cNvSpPr txBox="1"/>
          <p:nvPr/>
        </p:nvSpPr>
        <p:spPr>
          <a:xfrm>
            <a:off x="365125" y="5555615"/>
            <a:ext cx="8217535" cy="65024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任何分布式，并行的需求，都可以用这三种模型组合起来解决问题。ZeroMQ 只专注和解决了消息通讯这一基本问题，干的非常漂亮。</a:t>
            </a:r>
            <a:endParaRPr lang="zh-CN" altLang="en-US" sz="1400" dirty="0" smtClean="0">
              <a:latin typeface="Arial" panose="020B0604020202020204" pitchFamily="34" charset="0"/>
              <a:ea typeface="微软雅黑" panose="020B0503020204020204" charset="-122"/>
            </a:endParaRPr>
          </a:p>
        </p:txBody>
      </p:sp>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网络引擎的架构图</a:t>
            </a:r>
            <a:endParaRPr lang="zh-CN" altLang="en-US"/>
          </a:p>
        </p:txBody>
      </p:sp>
      <p:pic>
        <p:nvPicPr>
          <p:cNvPr id="13" name="图片 12"/>
          <p:cNvPicPr>
            <a:picLocks noChangeAspect="1"/>
          </p:cNvPicPr>
          <p:nvPr/>
        </p:nvPicPr>
        <p:blipFill>
          <a:blip r:embed="rId1"/>
          <a:stretch>
            <a:fillRect/>
          </a:stretch>
        </p:blipFill>
        <p:spPr>
          <a:xfrm>
            <a:off x="33655" y="900430"/>
            <a:ext cx="9015095" cy="5843270"/>
          </a:xfrm>
          <a:prstGeom prst="rect">
            <a:avLst/>
          </a:prstGeom>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网络引擎的三层架构</a:t>
            </a:r>
            <a:endParaRPr lang="zh-CN" altLang="en-US"/>
          </a:p>
        </p:txBody>
      </p:sp>
      <p:sp>
        <p:nvSpPr>
          <p:cNvPr id="14" name="文本框 13"/>
          <p:cNvSpPr txBox="1"/>
          <p:nvPr/>
        </p:nvSpPr>
        <p:spPr>
          <a:xfrm>
            <a:off x="225425" y="1043305"/>
            <a:ext cx="8730615" cy="4805045"/>
          </a:xfrm>
          <a:prstGeom prst="rect">
            <a:avLst/>
          </a:prstGeom>
          <a:noFill/>
        </p:spPr>
        <p:txBody>
          <a:bodyPr wrap="square" rtlCol="0" anchor="t">
            <a:spAutoFit/>
          </a:bodyPr>
          <a:p>
            <a:pPr>
              <a:lnSpc>
                <a:spcPct val="130000"/>
              </a:lnSpc>
            </a:pPr>
            <a:r>
              <a:rPr lang="en-US" altLang="zh-CN" sz="1600" b="1" dirty="0" smtClean="0">
                <a:latin typeface="Arial" panose="020B0604020202020204" pitchFamily="34" charset="0"/>
                <a:ea typeface="微软雅黑" panose="020B0503020204020204" charset="-122"/>
              </a:rPr>
              <a:t>ACE</a:t>
            </a:r>
            <a:r>
              <a:rPr lang="zh-CN" altLang="en-US" sz="1600" b="1" dirty="0" smtClean="0">
                <a:latin typeface="Arial" panose="020B0604020202020204" pitchFamily="34" charset="0"/>
                <a:ea typeface="微软雅黑" panose="020B0503020204020204" charset="-122"/>
              </a:rPr>
              <a:t>是什么？</a:t>
            </a:r>
            <a:endParaRPr lang="zh-CN" altLang="en-US" sz="1600" b="1"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ACE自适应通信环境(ADAPTIVE CommunicationEnvironment)是可以自由使用、开放源码的面向对象(OO)框架(Framework)，在其中实现了许多用于并发通信软件的核心模式。</a:t>
            </a:r>
            <a:endParaRPr lang="zh-CN" altLang="en-US" sz="14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b="1" dirty="0" smtClean="0">
                <a:latin typeface="Arial" panose="020B0604020202020204" pitchFamily="34" charset="0"/>
                <a:ea typeface="微软雅黑" panose="020B0503020204020204" charset="-122"/>
              </a:rPr>
              <a:t>ACE体系结构包括3个基本层次：</a:t>
            </a:r>
            <a:endParaRPr lang="zh-CN" altLang="en-US" sz="1400" b="1"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1.</a:t>
            </a:r>
            <a:r>
              <a:rPr lang="zh-CN" altLang="en-US" sz="1400" b="1" dirty="0" smtClean="0">
                <a:latin typeface="Arial" panose="020B0604020202020204" pitchFamily="34" charset="0"/>
                <a:ea typeface="微软雅黑" panose="020B0503020204020204" charset="-122"/>
              </a:rPr>
              <a:t>C风格的操作系统适配层</a:t>
            </a:r>
            <a:endParaRPr lang="zh-CN" altLang="en-US" sz="1400" b="1"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调用C写成的本地OS API之上，将ACE中的其他层与OS API相关联的平台专有特性屏蔽开来。</a:t>
            </a:r>
            <a:endParaRPr lang="zh-CN" altLang="en-US" sz="1200" dirty="0" smtClean="0">
              <a:latin typeface="Arial" panose="020B0604020202020204" pitchFamily="34" charset="0"/>
              <a:ea typeface="微软雅黑" panose="020B0503020204020204" charset="-122"/>
            </a:endParaRPr>
          </a:p>
          <a:p>
            <a:pPr>
              <a:lnSpc>
                <a:spcPct val="130000"/>
              </a:lnSpc>
            </a:pP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400" b="1" dirty="0" smtClean="0">
                <a:latin typeface="Arial" panose="020B0604020202020204" pitchFamily="34" charset="0"/>
                <a:ea typeface="微软雅黑" panose="020B0503020204020204" charset="-122"/>
              </a:rPr>
              <a:t>2.C++包装层</a:t>
            </a:r>
            <a:endParaRPr lang="zh-CN" altLang="en-US" sz="1400" b="1"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通过提供类型安全的C++接口简化通信应用程序的开发，各种应用可以有选择地继承、聚合或实例化其中的组件来使用这些包装</a:t>
            </a:r>
            <a:endParaRPr lang="zh-CN" altLang="en-US" sz="14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b="1" dirty="0" smtClean="0">
                <a:latin typeface="Arial" panose="020B0604020202020204" pitchFamily="34" charset="0"/>
                <a:ea typeface="微软雅黑" panose="020B0503020204020204" charset="-122"/>
              </a:rPr>
              <a:t>3.框架组件层</a:t>
            </a:r>
            <a:endParaRPr lang="zh-CN" altLang="en-US" sz="1400" b="1"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一个高级的网络编程框架，集成并增强较低层次的C++包装层，该框架支持并发分布式服务动态配置。</a:t>
            </a:r>
            <a:endParaRPr lang="zh-CN" altLang="en-US" sz="1400" dirty="0" smtClean="0">
              <a:latin typeface="Arial" panose="020B0604020202020204" pitchFamily="34" charset="0"/>
              <a:ea typeface="微软雅黑" panose="020B0503020204020204" charset="-122"/>
            </a:endParaRPr>
          </a:p>
          <a:p>
            <a:pPr>
              <a:lnSpc>
                <a:spcPct val="130000"/>
              </a:lnSpc>
            </a:pPr>
            <a:endParaRPr lang="zh-CN" altLang="en-US" sz="1400" b="1" dirty="0" smtClean="0">
              <a:latin typeface="Arial" panose="020B0604020202020204" pitchFamily="34" charset="0"/>
              <a:ea typeface="微软雅黑" panose="020B0503020204020204" charset="-122"/>
            </a:endParaRPr>
          </a:p>
          <a:p>
            <a:pPr>
              <a:lnSpc>
                <a:spcPct val="130000"/>
              </a:lnSpc>
            </a:pPr>
            <a:endParaRPr lang="zh-CN" altLang="en-US" sz="1400" b="1" dirty="0" smtClean="0">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 name="矩形 50"/>
          <p:cNvSpPr/>
          <p:nvPr/>
        </p:nvSpPr>
        <p:spPr>
          <a:xfrm>
            <a:off x="492125" y="4808220"/>
            <a:ext cx="7992745" cy="1933575"/>
          </a:xfrm>
          <a:prstGeom prst="rect">
            <a:avLst/>
          </a:prstGeom>
          <a:solidFill>
            <a:schemeClr val="bg1"/>
          </a:solidFill>
          <a:ln>
            <a:solidFill>
              <a:srgbClr val="FF0000"/>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矩形 49"/>
          <p:cNvSpPr/>
          <p:nvPr/>
        </p:nvSpPr>
        <p:spPr>
          <a:xfrm>
            <a:off x="492125" y="2618105"/>
            <a:ext cx="7992745" cy="1933575"/>
          </a:xfrm>
          <a:prstGeom prst="rect">
            <a:avLst/>
          </a:prstGeom>
          <a:solidFill>
            <a:schemeClr val="bg1"/>
          </a:solidFill>
          <a:ln>
            <a:solidFill>
              <a:srgbClr val="0000CC"/>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zh-CN" altLang="en-US"/>
              <a:t>网络引擎的线程模型</a:t>
            </a:r>
            <a:endParaRPr lang="en-US" altLang="zh-CN"/>
          </a:p>
        </p:txBody>
      </p:sp>
      <p:sp>
        <p:nvSpPr>
          <p:cNvPr id="4" name="矩形 3"/>
          <p:cNvSpPr/>
          <p:nvPr/>
        </p:nvSpPr>
        <p:spPr>
          <a:xfrm>
            <a:off x="685165" y="1922145"/>
            <a:ext cx="1440180" cy="347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latin typeface="+mn-ea"/>
              </a:rPr>
              <a:t>socket()</a:t>
            </a:r>
            <a:endParaRPr lang="en-US" altLang="zh-CN" sz="1600">
              <a:latin typeface="+mn-ea"/>
            </a:endParaRPr>
          </a:p>
        </p:txBody>
      </p:sp>
      <p:sp>
        <p:nvSpPr>
          <p:cNvPr id="6" name="矩形 5"/>
          <p:cNvSpPr/>
          <p:nvPr/>
        </p:nvSpPr>
        <p:spPr>
          <a:xfrm>
            <a:off x="685165" y="3486785"/>
            <a:ext cx="1440180" cy="347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solidFill>
                  <a:schemeClr val="tx1"/>
                </a:solidFill>
                <a:latin typeface="+mn-ea"/>
              </a:rPr>
              <a:t>SYN_SENT</a:t>
            </a:r>
            <a:endParaRPr lang="en-US" altLang="zh-CN" sz="1600">
              <a:solidFill>
                <a:schemeClr val="tx1"/>
              </a:solidFill>
              <a:latin typeface="+mn-ea"/>
            </a:endParaRPr>
          </a:p>
        </p:txBody>
      </p:sp>
      <p:sp>
        <p:nvSpPr>
          <p:cNvPr id="7" name="矩形 6"/>
          <p:cNvSpPr/>
          <p:nvPr/>
        </p:nvSpPr>
        <p:spPr>
          <a:xfrm>
            <a:off x="685165" y="3834130"/>
            <a:ext cx="1440180" cy="3473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en-US" altLang="zh-CN" sz="1600">
                <a:solidFill>
                  <a:schemeClr val="tx1"/>
                </a:solidFill>
                <a:effectLst>
                  <a:outerShdw blurRad="38100" dist="19050" dir="2700000" algn="tl" rotWithShape="0">
                    <a:schemeClr val="dk1">
                      <a:alpha val="40000"/>
                    </a:schemeClr>
                  </a:outerShdw>
                </a:effectLst>
                <a:latin typeface="+mn-ea"/>
              </a:rPr>
              <a:t>ESTABLISHED</a:t>
            </a:r>
            <a:endParaRPr lang="en-US" altLang="zh-CN" sz="1600">
              <a:solidFill>
                <a:schemeClr val="tx1"/>
              </a:solidFill>
              <a:effectLst>
                <a:outerShdw blurRad="38100" dist="19050" dir="2700000" algn="tl" rotWithShape="0">
                  <a:schemeClr val="dk1">
                    <a:alpha val="40000"/>
                  </a:schemeClr>
                </a:outerShdw>
              </a:effectLst>
              <a:latin typeface="+mn-ea"/>
            </a:endParaRPr>
          </a:p>
        </p:txBody>
      </p:sp>
      <p:sp>
        <p:nvSpPr>
          <p:cNvPr id="8" name="矩形 7"/>
          <p:cNvSpPr/>
          <p:nvPr/>
        </p:nvSpPr>
        <p:spPr>
          <a:xfrm>
            <a:off x="685165" y="5645150"/>
            <a:ext cx="1440180" cy="3473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send()/recv</a:t>
            </a:r>
            <a:r>
              <a:rPr lang="en-US" altLang="zh-CN" sz="1600">
                <a:latin typeface="+mn-ea"/>
              </a:rPr>
              <a:t>(</a:t>
            </a:r>
            <a:r>
              <a:rPr lang="en-US" altLang="zh-CN" sz="1600"/>
              <a:t>)</a:t>
            </a:r>
            <a:endParaRPr lang="en-US" altLang="zh-CN" sz="1600"/>
          </a:p>
        </p:txBody>
      </p:sp>
      <p:sp>
        <p:nvSpPr>
          <p:cNvPr id="11" name="矩形 10"/>
          <p:cNvSpPr/>
          <p:nvPr/>
        </p:nvSpPr>
        <p:spPr>
          <a:xfrm>
            <a:off x="2845435" y="994410"/>
            <a:ext cx="1440180" cy="347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socket()</a:t>
            </a:r>
            <a:endParaRPr lang="en-US" altLang="zh-CN" sz="1600"/>
          </a:p>
        </p:txBody>
      </p:sp>
      <p:sp>
        <p:nvSpPr>
          <p:cNvPr id="12" name="矩形 11"/>
          <p:cNvSpPr/>
          <p:nvPr/>
        </p:nvSpPr>
        <p:spPr>
          <a:xfrm>
            <a:off x="2845435" y="1574800"/>
            <a:ext cx="1440180" cy="347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bind()</a:t>
            </a:r>
            <a:endParaRPr lang="en-US" altLang="zh-CN" sz="1600"/>
          </a:p>
        </p:txBody>
      </p:sp>
      <p:sp>
        <p:nvSpPr>
          <p:cNvPr id="13" name="矩形 12"/>
          <p:cNvSpPr/>
          <p:nvPr/>
        </p:nvSpPr>
        <p:spPr>
          <a:xfrm>
            <a:off x="2832100" y="2115820"/>
            <a:ext cx="1440180" cy="347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listen()</a:t>
            </a:r>
            <a:endParaRPr lang="en-US" altLang="zh-CN" sz="1600"/>
          </a:p>
        </p:txBody>
      </p:sp>
      <p:sp>
        <p:nvSpPr>
          <p:cNvPr id="14" name="矩形 13"/>
          <p:cNvSpPr/>
          <p:nvPr/>
        </p:nvSpPr>
        <p:spPr>
          <a:xfrm>
            <a:off x="2839085" y="3716655"/>
            <a:ext cx="1440180" cy="3473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600"/>
              <a:t>accept()</a:t>
            </a:r>
            <a:endParaRPr lang="en-US" altLang="zh-CN" sz="1600"/>
          </a:p>
        </p:txBody>
      </p:sp>
      <p:sp>
        <p:nvSpPr>
          <p:cNvPr id="15" name="矩形 14"/>
          <p:cNvSpPr/>
          <p:nvPr/>
        </p:nvSpPr>
        <p:spPr>
          <a:xfrm>
            <a:off x="4704715" y="2830830"/>
            <a:ext cx="1320800" cy="347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zh-CN" sz="1200">
                <a:solidFill>
                  <a:schemeClr val="tx1"/>
                </a:solidFill>
              </a:rPr>
              <a:t>连接未完成队列</a:t>
            </a:r>
            <a:endParaRPr lang="zh-CN" altLang="zh-CN" sz="1200">
              <a:solidFill>
                <a:schemeClr val="tx1"/>
              </a:solidFill>
            </a:endParaRPr>
          </a:p>
        </p:txBody>
      </p:sp>
      <p:sp>
        <p:nvSpPr>
          <p:cNvPr id="16" name="矩形 15"/>
          <p:cNvSpPr/>
          <p:nvPr/>
        </p:nvSpPr>
        <p:spPr>
          <a:xfrm>
            <a:off x="2845435" y="5645150"/>
            <a:ext cx="1440180" cy="3473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send()/recv</a:t>
            </a:r>
            <a:r>
              <a:rPr lang="en-US" altLang="zh-CN" sz="1600">
                <a:latin typeface="+mn-ea"/>
              </a:rPr>
              <a:t>(</a:t>
            </a:r>
            <a:r>
              <a:rPr lang="en-US" altLang="zh-CN" sz="1600"/>
              <a:t>)</a:t>
            </a:r>
            <a:endParaRPr lang="en-US" altLang="zh-CN" sz="1600"/>
          </a:p>
        </p:txBody>
      </p:sp>
      <p:sp>
        <p:nvSpPr>
          <p:cNvPr id="17" name="矩形 16"/>
          <p:cNvSpPr/>
          <p:nvPr/>
        </p:nvSpPr>
        <p:spPr>
          <a:xfrm>
            <a:off x="2832100" y="2830195"/>
            <a:ext cx="1440180" cy="347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en-US" altLang="zh-CN" sz="1600">
                <a:solidFill>
                  <a:schemeClr val="tx1"/>
                </a:solidFill>
                <a:effectLst>
                  <a:outerShdw blurRad="38100" dist="19050" dir="2700000" algn="tl" rotWithShape="0">
                    <a:schemeClr val="dk1">
                      <a:alpha val="40000"/>
                    </a:schemeClr>
                  </a:outerShdw>
                </a:effectLst>
                <a:latin typeface="+mj-ea"/>
                <a:ea typeface="+mj-ea"/>
              </a:rPr>
              <a:t>SYN_RECV</a:t>
            </a:r>
            <a:endParaRPr lang="en-US" altLang="zh-CN" sz="1600">
              <a:solidFill>
                <a:schemeClr val="tx1"/>
              </a:solidFill>
              <a:effectLst>
                <a:outerShdw blurRad="38100" dist="19050" dir="2700000" algn="tl" rotWithShape="0">
                  <a:schemeClr val="dk1">
                    <a:alpha val="40000"/>
                  </a:schemeClr>
                </a:outerShdw>
              </a:effectLst>
              <a:latin typeface="+mj-ea"/>
              <a:ea typeface="+mj-ea"/>
            </a:endParaRPr>
          </a:p>
        </p:txBody>
      </p:sp>
      <p:sp>
        <p:nvSpPr>
          <p:cNvPr id="18" name="矩形 17"/>
          <p:cNvSpPr/>
          <p:nvPr/>
        </p:nvSpPr>
        <p:spPr>
          <a:xfrm>
            <a:off x="2832100" y="3140710"/>
            <a:ext cx="1440180" cy="3473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en-US" altLang="zh-CN" sz="1600">
                <a:solidFill>
                  <a:schemeClr val="tx1"/>
                </a:solidFill>
                <a:effectLst>
                  <a:outerShdw blurRad="38100" dist="19050" dir="2700000" algn="tl" rotWithShape="0">
                    <a:schemeClr val="dk1">
                      <a:alpha val="40000"/>
                    </a:schemeClr>
                  </a:outerShdw>
                </a:effectLst>
                <a:latin typeface="+mn-ea"/>
              </a:rPr>
              <a:t>ESTABLISHED</a:t>
            </a:r>
            <a:endParaRPr lang="en-US" altLang="zh-CN" sz="1600">
              <a:solidFill>
                <a:schemeClr val="tx1"/>
              </a:solidFill>
              <a:effectLst>
                <a:outerShdw blurRad="38100" dist="19050" dir="2700000" algn="tl" rotWithShape="0">
                  <a:schemeClr val="dk1">
                    <a:alpha val="40000"/>
                  </a:schemeClr>
                </a:outerShdw>
              </a:effectLst>
              <a:latin typeface="+mn-ea"/>
            </a:endParaRPr>
          </a:p>
        </p:txBody>
      </p:sp>
      <p:cxnSp>
        <p:nvCxnSpPr>
          <p:cNvPr id="19" name="直接箭头连接符 18"/>
          <p:cNvCxnSpPr/>
          <p:nvPr/>
        </p:nvCxnSpPr>
        <p:spPr>
          <a:xfrm flipV="1">
            <a:off x="4272280" y="2985135"/>
            <a:ext cx="432435" cy="36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704715" y="3178175"/>
            <a:ext cx="1320165" cy="347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tx1"/>
                </a:solidFill>
                <a:latin typeface="+mn-ea"/>
                <a:sym typeface="+mn-ea"/>
              </a:rPr>
              <a:t>连接</a:t>
            </a:r>
            <a:r>
              <a:rPr lang="en-US" altLang="zh-CN" sz="1200">
                <a:solidFill>
                  <a:schemeClr val="tx1"/>
                </a:solidFill>
                <a:latin typeface="+mn-ea"/>
                <a:sym typeface="+mn-ea"/>
              </a:rPr>
              <a:t>未完成队列</a:t>
            </a:r>
            <a:endParaRPr lang="en-US" altLang="zh-CN" sz="1600">
              <a:solidFill>
                <a:schemeClr val="tx1"/>
              </a:solidFill>
              <a:latin typeface="+mn-ea"/>
            </a:endParaRPr>
          </a:p>
        </p:txBody>
      </p:sp>
      <p:cxnSp>
        <p:nvCxnSpPr>
          <p:cNvPr id="21" name="直接箭头连接符 20"/>
          <p:cNvCxnSpPr/>
          <p:nvPr/>
        </p:nvCxnSpPr>
        <p:spPr>
          <a:xfrm flipH="1">
            <a:off x="2125345" y="3140710"/>
            <a:ext cx="720090" cy="575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8" idx="1"/>
          </p:cNvCxnSpPr>
          <p:nvPr/>
        </p:nvCxnSpPr>
        <p:spPr>
          <a:xfrm flipV="1">
            <a:off x="1991995" y="3314700"/>
            <a:ext cx="768350" cy="542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35" idx="3"/>
          </p:cNvCxnSpPr>
          <p:nvPr/>
        </p:nvCxnSpPr>
        <p:spPr>
          <a:xfrm>
            <a:off x="2125345" y="2967355"/>
            <a:ext cx="720090" cy="184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8" idx="3"/>
          </p:cNvCxnSpPr>
          <p:nvPr/>
        </p:nvCxnSpPr>
        <p:spPr>
          <a:xfrm flipV="1">
            <a:off x="4200525" y="3289300"/>
            <a:ext cx="432435" cy="2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0" idx="2"/>
            <a:endCxn id="14" idx="3"/>
          </p:cNvCxnSpPr>
          <p:nvPr/>
        </p:nvCxnSpPr>
        <p:spPr>
          <a:xfrm flipH="1">
            <a:off x="4207510" y="3525520"/>
            <a:ext cx="1085850" cy="365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8" idx="3"/>
            <a:endCxn id="16" idx="1"/>
          </p:cNvCxnSpPr>
          <p:nvPr/>
        </p:nvCxnSpPr>
        <p:spPr>
          <a:xfrm>
            <a:off x="2053590" y="5819140"/>
            <a:ext cx="7200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3565525" y="1341755"/>
            <a:ext cx="0" cy="347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3538855" y="1922145"/>
            <a:ext cx="26670" cy="426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3" idx="2"/>
            <a:endCxn id="17" idx="0"/>
          </p:cNvCxnSpPr>
          <p:nvPr/>
        </p:nvCxnSpPr>
        <p:spPr>
          <a:xfrm>
            <a:off x="3480435" y="2463165"/>
            <a:ext cx="0" cy="367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4" idx="2"/>
            <a:endCxn id="16" idx="0"/>
          </p:cNvCxnSpPr>
          <p:nvPr/>
        </p:nvCxnSpPr>
        <p:spPr>
          <a:xfrm>
            <a:off x="3487420" y="4064000"/>
            <a:ext cx="6350" cy="1581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1440180" y="2269490"/>
            <a:ext cx="0" cy="561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5" idx="2"/>
            <a:endCxn id="6" idx="0"/>
          </p:cNvCxnSpPr>
          <p:nvPr/>
        </p:nvCxnSpPr>
        <p:spPr>
          <a:xfrm>
            <a:off x="1405255" y="3140710"/>
            <a:ext cx="0" cy="3460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endCxn id="8" idx="0"/>
          </p:cNvCxnSpPr>
          <p:nvPr/>
        </p:nvCxnSpPr>
        <p:spPr>
          <a:xfrm flipH="1">
            <a:off x="1333500" y="4181475"/>
            <a:ext cx="34925" cy="1463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685165" y="2793365"/>
            <a:ext cx="1440180" cy="3473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600"/>
              <a:t>connect()</a:t>
            </a:r>
            <a:endParaRPr lang="en-US" altLang="zh-CN" sz="1600"/>
          </a:p>
        </p:txBody>
      </p:sp>
      <p:sp>
        <p:nvSpPr>
          <p:cNvPr id="44" name="矩形 43"/>
          <p:cNvSpPr/>
          <p:nvPr/>
        </p:nvSpPr>
        <p:spPr>
          <a:xfrm>
            <a:off x="6546850" y="2793365"/>
            <a:ext cx="1440180" cy="347345"/>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master</a:t>
            </a:r>
            <a:r>
              <a:rPr lang="zh-CN" altLang="en-US" sz="1600"/>
              <a:t>线程</a:t>
            </a:r>
            <a:endParaRPr lang="zh-CN" altLang="en-US" sz="1600"/>
          </a:p>
        </p:txBody>
      </p:sp>
      <p:sp>
        <p:nvSpPr>
          <p:cNvPr id="45" name="矩形 44"/>
          <p:cNvSpPr/>
          <p:nvPr/>
        </p:nvSpPr>
        <p:spPr>
          <a:xfrm>
            <a:off x="6546850" y="5247640"/>
            <a:ext cx="1440180" cy="3473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网络</a:t>
            </a:r>
            <a:r>
              <a:rPr lang="en-US" altLang="zh-CN" sz="1600"/>
              <a:t>IO</a:t>
            </a:r>
            <a:r>
              <a:rPr lang="zh-CN" altLang="en-US" sz="1600"/>
              <a:t>线程</a:t>
            </a:r>
            <a:endParaRPr lang="zh-CN" altLang="en-US" sz="1600"/>
          </a:p>
        </p:txBody>
      </p:sp>
      <p:sp>
        <p:nvSpPr>
          <p:cNvPr id="46" name="矩形 45"/>
          <p:cNvSpPr/>
          <p:nvPr/>
        </p:nvSpPr>
        <p:spPr>
          <a:xfrm>
            <a:off x="6549390" y="5594985"/>
            <a:ext cx="1440180" cy="36068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网络</a:t>
            </a:r>
            <a:r>
              <a:rPr lang="en-US" altLang="zh-CN" sz="1600"/>
              <a:t>IO</a:t>
            </a:r>
            <a:r>
              <a:rPr lang="zh-CN" altLang="en-US" sz="1600"/>
              <a:t>线程</a:t>
            </a:r>
            <a:endParaRPr lang="zh-CN" altLang="en-US" sz="1600"/>
          </a:p>
        </p:txBody>
      </p:sp>
      <p:sp>
        <p:nvSpPr>
          <p:cNvPr id="47" name="矩形 46"/>
          <p:cNvSpPr/>
          <p:nvPr/>
        </p:nvSpPr>
        <p:spPr>
          <a:xfrm>
            <a:off x="6549390" y="5955665"/>
            <a:ext cx="1440180" cy="3473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网络</a:t>
            </a:r>
            <a:r>
              <a:rPr lang="en-US" altLang="zh-CN" sz="1600"/>
              <a:t>IO</a:t>
            </a:r>
            <a:r>
              <a:rPr lang="zh-CN" altLang="en-US" sz="1600"/>
              <a:t>线程</a:t>
            </a:r>
            <a:endParaRPr lang="zh-CN" altLang="en-US" sz="1600"/>
          </a:p>
        </p:txBody>
      </p:sp>
      <p:cxnSp>
        <p:nvCxnSpPr>
          <p:cNvPr id="48" name="直接箭头连接符 47"/>
          <p:cNvCxnSpPr>
            <a:endCxn id="45" idx="0"/>
          </p:cNvCxnSpPr>
          <p:nvPr/>
        </p:nvCxnSpPr>
        <p:spPr>
          <a:xfrm>
            <a:off x="7190105" y="3140710"/>
            <a:ext cx="5080" cy="2106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6098540" y="852170"/>
            <a:ext cx="11430" cy="6311265"/>
          </a:xfrm>
          <a:prstGeom prst="line">
            <a:avLst/>
          </a:prstGeom>
        </p:spPr>
        <p:style>
          <a:lnRef idx="1">
            <a:schemeClr val="accent2"/>
          </a:lnRef>
          <a:fillRef idx="0">
            <a:schemeClr val="accent2"/>
          </a:fillRef>
          <a:effectRef idx="0">
            <a:schemeClr val="accent2"/>
          </a:effectRef>
          <a:fontRef idx="minor">
            <a:schemeClr val="tx1"/>
          </a:fontRef>
        </p:style>
      </p:cxnSp>
      <p:sp>
        <p:nvSpPr>
          <p:cNvPr id="53" name="文本框 52"/>
          <p:cNvSpPr txBox="1"/>
          <p:nvPr/>
        </p:nvSpPr>
        <p:spPr>
          <a:xfrm>
            <a:off x="6304915" y="994410"/>
            <a:ext cx="2315210" cy="953135"/>
          </a:xfrm>
          <a:prstGeom prst="rect">
            <a:avLst/>
          </a:prstGeom>
          <a:noFill/>
        </p:spPr>
        <p:txBody>
          <a:bodyPr wrap="square" rtlCol="0">
            <a:spAutoFit/>
          </a:bodyPr>
          <a:p>
            <a:endParaRPr lang="zh-CN" altLang="en-US" sz="1400"/>
          </a:p>
          <a:p>
            <a:r>
              <a:rPr lang="zh-CN" altLang="en-US" sz="1400"/>
              <a:t>基于</a:t>
            </a:r>
            <a:r>
              <a:rPr lang="en-US" altLang="zh-CN" sz="1400"/>
              <a:t>EPOLL</a:t>
            </a:r>
            <a:r>
              <a:rPr lang="zh-CN" altLang="en-US" sz="1400"/>
              <a:t>，</a:t>
            </a:r>
            <a:endParaRPr lang="zh-CN" altLang="en-US" sz="1400"/>
          </a:p>
          <a:p>
            <a:r>
              <a:rPr lang="zh-CN" altLang="en-US" sz="1400"/>
              <a:t>一个</a:t>
            </a:r>
            <a:r>
              <a:rPr lang="en-US" altLang="zh-CN" sz="1400"/>
              <a:t>master</a:t>
            </a:r>
            <a:r>
              <a:rPr lang="zh-CN" altLang="en-US" sz="1400"/>
              <a:t>处理有效连接，</a:t>
            </a:r>
            <a:endParaRPr lang="zh-CN" altLang="en-US" sz="1400"/>
          </a:p>
          <a:p>
            <a:r>
              <a:rPr lang="zh-CN" altLang="en-US" sz="1400"/>
              <a:t>多个</a:t>
            </a:r>
            <a:r>
              <a:rPr lang="en-US" altLang="zh-CN" sz="1400"/>
              <a:t>worker</a:t>
            </a:r>
            <a:r>
              <a:rPr lang="zh-CN" altLang="en-US" sz="1400"/>
              <a:t>处理网络</a:t>
            </a:r>
            <a:r>
              <a:rPr lang="en-US" altLang="zh-CN" sz="1400"/>
              <a:t>IO</a:t>
            </a:r>
            <a:r>
              <a:rPr lang="zh-CN" altLang="en-US" sz="1400"/>
              <a:t>，</a:t>
            </a:r>
            <a:endParaRPr lang="zh-CN" altLang="en-US" sz="1400"/>
          </a:p>
        </p:txBody>
      </p:sp>
    </p:spTree>
    <p:custDataLst>
      <p:tags r:id="rId1"/>
    </p:custData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集成网络引擎的业务服务模型</a:t>
            </a:r>
            <a:endParaRPr lang="zh-CN" altLang="en-US"/>
          </a:p>
        </p:txBody>
      </p:sp>
      <p:sp>
        <p:nvSpPr>
          <p:cNvPr id="4" name="矩形 3"/>
          <p:cNvSpPr/>
          <p:nvPr/>
        </p:nvSpPr>
        <p:spPr>
          <a:xfrm>
            <a:off x="1531620" y="1546860"/>
            <a:ext cx="2320925" cy="4622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200" b="1">
                <a:solidFill>
                  <a:srgbClr val="C00000"/>
                </a:solidFill>
              </a:rPr>
              <a:t>master</a:t>
            </a:r>
            <a:r>
              <a:rPr lang="zh-CN" altLang="en-US" sz="1200" b="1">
                <a:solidFill>
                  <a:srgbClr val="C00000"/>
                </a:solidFill>
              </a:rPr>
              <a:t>线程</a:t>
            </a:r>
            <a:r>
              <a:rPr lang="en-US" altLang="zh-CN" sz="1200" b="1">
                <a:solidFill>
                  <a:srgbClr val="C00000"/>
                </a:solidFill>
              </a:rPr>
              <a:t>.</a:t>
            </a:r>
            <a:r>
              <a:rPr lang="zh-CN" altLang="zh-CN" sz="1200" b="1">
                <a:solidFill>
                  <a:srgbClr val="C00000"/>
                </a:solidFill>
              </a:rPr>
              <a:t>关注连接</a:t>
            </a:r>
            <a:endParaRPr lang="zh-CN" altLang="zh-CN" sz="1200" b="1">
              <a:solidFill>
                <a:srgbClr val="C00000"/>
              </a:solidFill>
            </a:endParaRPr>
          </a:p>
          <a:p>
            <a:pPr algn="ctr">
              <a:lnSpc>
                <a:spcPct val="60000"/>
              </a:lnSpc>
            </a:pPr>
            <a:r>
              <a:rPr lang="zh-CN" altLang="en-US" sz="1200">
                <a:solidFill>
                  <a:schemeClr val="tx1"/>
                </a:solidFill>
              </a:rPr>
              <a:t>对监听</a:t>
            </a:r>
            <a:r>
              <a:rPr lang="en-US" altLang="zh-CN" sz="1200">
                <a:solidFill>
                  <a:schemeClr val="tx1"/>
                </a:solidFill>
              </a:rPr>
              <a:t>socket</a:t>
            </a:r>
            <a:r>
              <a:rPr lang="zh-CN" altLang="en-US" sz="1200">
                <a:solidFill>
                  <a:schemeClr val="tx1"/>
                </a:solidFill>
              </a:rPr>
              <a:t>调用</a:t>
            </a:r>
            <a:r>
              <a:rPr lang="en-US" altLang="zh-CN" sz="1200">
                <a:solidFill>
                  <a:schemeClr val="tx1"/>
                </a:solidFill>
              </a:rPr>
              <a:t>epoll_wait()</a:t>
            </a:r>
            <a:r>
              <a:rPr lang="zh-CN" altLang="en-US">
                <a:solidFill>
                  <a:schemeClr val="tx1"/>
                </a:solidFill>
              </a:rPr>
              <a:t> </a:t>
            </a:r>
            <a:endParaRPr lang="zh-CN" altLang="en-US">
              <a:solidFill>
                <a:schemeClr val="tx1"/>
              </a:solidFill>
            </a:endParaRPr>
          </a:p>
        </p:txBody>
      </p:sp>
      <p:sp>
        <p:nvSpPr>
          <p:cNvPr id="5" name="矩形 4"/>
          <p:cNvSpPr/>
          <p:nvPr/>
        </p:nvSpPr>
        <p:spPr>
          <a:xfrm>
            <a:off x="370840" y="3406775"/>
            <a:ext cx="2320925" cy="462280"/>
          </a:xfrm>
          <a:prstGeom prst="rect">
            <a:avLst/>
          </a:prstGeom>
          <a:effectLst>
            <a:innerShdw blurRad="63500" dist="50800" dir="189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200" b="1">
                <a:solidFill>
                  <a:srgbClr val="C00000"/>
                </a:solidFill>
              </a:rPr>
              <a:t>网络</a:t>
            </a:r>
            <a:r>
              <a:rPr lang="en-US" altLang="zh-CN" sz="1200" b="1">
                <a:solidFill>
                  <a:srgbClr val="C00000"/>
                </a:solidFill>
              </a:rPr>
              <a:t>IO</a:t>
            </a:r>
            <a:r>
              <a:rPr lang="zh-CN" altLang="en-US" sz="1200" b="1">
                <a:solidFill>
                  <a:srgbClr val="C00000"/>
                </a:solidFill>
              </a:rPr>
              <a:t>线程</a:t>
            </a:r>
            <a:r>
              <a:rPr lang="en-US" altLang="zh-CN" sz="1200" b="1">
                <a:solidFill>
                  <a:srgbClr val="C00000"/>
                </a:solidFill>
              </a:rPr>
              <a:t>.</a:t>
            </a:r>
            <a:r>
              <a:rPr lang="zh-CN" altLang="en-US" sz="1200" b="1">
                <a:solidFill>
                  <a:srgbClr val="C00000"/>
                </a:solidFill>
              </a:rPr>
              <a:t>关注</a:t>
            </a:r>
            <a:r>
              <a:rPr lang="en-US" altLang="zh-CN" sz="1200" b="1">
                <a:solidFill>
                  <a:srgbClr val="C00000"/>
                </a:solidFill>
              </a:rPr>
              <a:t>IO</a:t>
            </a:r>
            <a:endParaRPr lang="en-US" altLang="zh-CN" sz="1200" b="1">
              <a:solidFill>
                <a:srgbClr val="C00000"/>
              </a:solidFill>
            </a:endParaRPr>
          </a:p>
          <a:p>
            <a:pPr algn="ctr">
              <a:lnSpc>
                <a:spcPct val="60000"/>
              </a:lnSpc>
            </a:pPr>
            <a:r>
              <a:rPr lang="zh-CN" altLang="en-US" sz="1200">
                <a:solidFill>
                  <a:schemeClr val="tx1"/>
                </a:solidFill>
              </a:rPr>
              <a:t>对连接</a:t>
            </a:r>
            <a:r>
              <a:rPr lang="en-US" altLang="zh-CN" sz="1200">
                <a:solidFill>
                  <a:schemeClr val="tx1"/>
                </a:solidFill>
              </a:rPr>
              <a:t>socket</a:t>
            </a:r>
            <a:r>
              <a:rPr lang="zh-CN" altLang="en-US" sz="1200">
                <a:solidFill>
                  <a:schemeClr val="tx1"/>
                </a:solidFill>
              </a:rPr>
              <a:t>调用</a:t>
            </a:r>
            <a:r>
              <a:rPr lang="en-US" altLang="zh-CN" sz="1200">
                <a:solidFill>
                  <a:schemeClr val="tx1"/>
                </a:solidFill>
              </a:rPr>
              <a:t>epoll_wait()</a:t>
            </a:r>
            <a:r>
              <a:rPr lang="zh-CN" altLang="en-US">
                <a:solidFill>
                  <a:schemeClr val="tx1"/>
                </a:solidFill>
              </a:rPr>
              <a:t> </a:t>
            </a:r>
            <a:endParaRPr lang="zh-CN" altLang="en-US">
              <a:solidFill>
                <a:schemeClr val="tx1"/>
              </a:solidFill>
            </a:endParaRPr>
          </a:p>
        </p:txBody>
      </p:sp>
      <p:sp>
        <p:nvSpPr>
          <p:cNvPr id="6" name="矩形 5"/>
          <p:cNvSpPr/>
          <p:nvPr/>
        </p:nvSpPr>
        <p:spPr>
          <a:xfrm>
            <a:off x="2900680" y="3406775"/>
            <a:ext cx="2320925" cy="462280"/>
          </a:xfrm>
          <a:prstGeom prst="rect">
            <a:avLst/>
          </a:prstGeom>
          <a:effectLst>
            <a:innerShdw blurRad="63500" dist="50800" dir="189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200" b="1">
                <a:solidFill>
                  <a:srgbClr val="C00000"/>
                </a:solidFill>
              </a:rPr>
              <a:t>网络</a:t>
            </a:r>
            <a:r>
              <a:rPr lang="en-US" altLang="zh-CN" sz="1200" b="1">
                <a:solidFill>
                  <a:srgbClr val="C00000"/>
                </a:solidFill>
              </a:rPr>
              <a:t>IO</a:t>
            </a:r>
            <a:r>
              <a:rPr lang="zh-CN" altLang="en-US" sz="1200" b="1">
                <a:solidFill>
                  <a:srgbClr val="C00000"/>
                </a:solidFill>
              </a:rPr>
              <a:t>线程</a:t>
            </a:r>
            <a:endParaRPr lang="zh-CN" altLang="en-US" sz="1200" b="1">
              <a:solidFill>
                <a:srgbClr val="C00000"/>
              </a:solidFill>
            </a:endParaRPr>
          </a:p>
          <a:p>
            <a:pPr algn="ctr">
              <a:lnSpc>
                <a:spcPct val="60000"/>
              </a:lnSpc>
            </a:pPr>
            <a:r>
              <a:rPr lang="zh-CN" altLang="en-US" sz="1200">
                <a:solidFill>
                  <a:schemeClr val="tx1"/>
                </a:solidFill>
              </a:rPr>
              <a:t>对连接</a:t>
            </a:r>
            <a:r>
              <a:rPr lang="en-US" altLang="zh-CN" sz="1200">
                <a:solidFill>
                  <a:schemeClr val="tx1"/>
                </a:solidFill>
              </a:rPr>
              <a:t>socket</a:t>
            </a:r>
            <a:r>
              <a:rPr lang="zh-CN" altLang="en-US" sz="1200">
                <a:solidFill>
                  <a:schemeClr val="tx1"/>
                </a:solidFill>
              </a:rPr>
              <a:t>调用</a:t>
            </a:r>
            <a:r>
              <a:rPr lang="en-US" altLang="zh-CN" sz="1200">
                <a:solidFill>
                  <a:schemeClr val="tx1"/>
                </a:solidFill>
              </a:rPr>
              <a:t>epoll_wait()</a:t>
            </a:r>
            <a:r>
              <a:rPr lang="zh-CN" altLang="en-US">
                <a:solidFill>
                  <a:schemeClr val="tx1"/>
                </a:solidFill>
              </a:rPr>
              <a:t> </a:t>
            </a:r>
            <a:endParaRPr lang="zh-CN" altLang="en-US">
              <a:solidFill>
                <a:schemeClr val="tx1"/>
              </a:solidFill>
            </a:endParaRPr>
          </a:p>
        </p:txBody>
      </p:sp>
      <p:cxnSp>
        <p:nvCxnSpPr>
          <p:cNvPr id="8" name="直接箭头连接符 7"/>
          <p:cNvCxnSpPr>
            <a:stCxn id="4" idx="2"/>
            <a:endCxn id="5" idx="0"/>
          </p:cNvCxnSpPr>
          <p:nvPr/>
        </p:nvCxnSpPr>
        <p:spPr>
          <a:xfrm flipH="1">
            <a:off x="1531620" y="2009140"/>
            <a:ext cx="1160780" cy="1397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2"/>
            <a:endCxn id="6" idx="0"/>
          </p:cNvCxnSpPr>
          <p:nvPr/>
        </p:nvCxnSpPr>
        <p:spPr>
          <a:xfrm>
            <a:off x="2692400" y="2009140"/>
            <a:ext cx="1369060" cy="1397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19100" y="2197100"/>
            <a:ext cx="3061335" cy="275590"/>
          </a:xfrm>
          <a:prstGeom prst="rect">
            <a:avLst/>
          </a:prstGeom>
          <a:noFill/>
        </p:spPr>
        <p:txBody>
          <a:bodyPr wrap="none" rtlCol="0">
            <a:spAutoFit/>
          </a:bodyPr>
          <a:p>
            <a:r>
              <a:rPr lang="en-US" altLang="zh-CN" sz="1200">
                <a:solidFill>
                  <a:srgbClr val="0000CC"/>
                </a:solidFill>
              </a:rPr>
              <a:t>accept</a:t>
            </a:r>
            <a:r>
              <a:rPr lang="zh-CN" altLang="en-US" sz="1200">
                <a:solidFill>
                  <a:srgbClr val="0000CC"/>
                </a:solidFill>
              </a:rPr>
              <a:t>之后，派发连接</a:t>
            </a:r>
            <a:r>
              <a:rPr lang="en-US" altLang="zh-CN" sz="1200">
                <a:solidFill>
                  <a:srgbClr val="0000CC"/>
                </a:solidFill>
              </a:rPr>
              <a:t>socket</a:t>
            </a:r>
            <a:r>
              <a:rPr lang="zh-CN" altLang="en-US" sz="1200">
                <a:solidFill>
                  <a:srgbClr val="0000CC"/>
                </a:solidFill>
              </a:rPr>
              <a:t>给网络</a:t>
            </a:r>
            <a:r>
              <a:rPr lang="en-US" altLang="zh-CN" sz="1200">
                <a:solidFill>
                  <a:srgbClr val="0000CC"/>
                </a:solidFill>
              </a:rPr>
              <a:t>IO</a:t>
            </a:r>
            <a:r>
              <a:rPr lang="zh-CN" altLang="en-US" sz="1200">
                <a:solidFill>
                  <a:srgbClr val="0000CC"/>
                </a:solidFill>
              </a:rPr>
              <a:t>线程</a:t>
            </a:r>
            <a:endParaRPr lang="zh-CN" altLang="en-US" sz="1200">
              <a:solidFill>
                <a:srgbClr val="0000CC"/>
              </a:solidFill>
            </a:endParaRPr>
          </a:p>
        </p:txBody>
      </p:sp>
      <p:sp>
        <p:nvSpPr>
          <p:cNvPr id="13" name="矩形 12"/>
          <p:cNvSpPr/>
          <p:nvPr/>
        </p:nvSpPr>
        <p:spPr>
          <a:xfrm>
            <a:off x="1258570" y="5320030"/>
            <a:ext cx="2320925" cy="462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50000"/>
              </a:lnSpc>
            </a:pPr>
            <a:endParaRPr lang="zh-CN" altLang="en-US" sz="1200" b="1">
              <a:solidFill>
                <a:schemeClr val="tx1"/>
              </a:solidFill>
            </a:endParaRPr>
          </a:p>
          <a:p>
            <a:pPr algn="ctr">
              <a:lnSpc>
                <a:spcPct val="50000"/>
              </a:lnSpc>
            </a:pPr>
            <a:endParaRPr lang="zh-CN" altLang="en-US" sz="1200" b="1">
              <a:solidFill>
                <a:schemeClr val="tx1"/>
              </a:solidFill>
            </a:endParaRPr>
          </a:p>
          <a:p>
            <a:pPr algn="ctr">
              <a:lnSpc>
                <a:spcPct val="50000"/>
              </a:lnSpc>
            </a:pPr>
            <a:r>
              <a:rPr lang="zh-CN" altLang="en-US" sz="1200" b="1">
                <a:solidFill>
                  <a:schemeClr val="tx1"/>
                </a:solidFill>
              </a:rPr>
              <a:t>工作线程池（可选）</a:t>
            </a:r>
            <a:endParaRPr lang="zh-CN" altLang="en-US" sz="1200" b="1">
              <a:solidFill>
                <a:schemeClr val="tx1"/>
              </a:solidFill>
            </a:endParaRPr>
          </a:p>
          <a:p>
            <a:pPr algn="ctr">
              <a:lnSpc>
                <a:spcPct val="50000"/>
              </a:lnSpc>
            </a:pPr>
            <a:r>
              <a:rPr lang="zh-CN" altLang="en-US" sz="1200">
                <a:solidFill>
                  <a:schemeClr val="tx1"/>
                </a:solidFill>
              </a:rPr>
              <a:t>处理业务逻辑</a:t>
            </a:r>
            <a:r>
              <a:rPr lang="zh-CN" altLang="en-US">
                <a:solidFill>
                  <a:schemeClr val="tx1"/>
                </a:solidFill>
              </a:rPr>
              <a:t> </a:t>
            </a:r>
            <a:endParaRPr lang="zh-CN" altLang="en-US">
              <a:solidFill>
                <a:schemeClr val="tx1"/>
              </a:solidFill>
            </a:endParaRPr>
          </a:p>
        </p:txBody>
      </p:sp>
      <p:cxnSp>
        <p:nvCxnSpPr>
          <p:cNvPr id="14" name="直接箭头连接符 13"/>
          <p:cNvCxnSpPr>
            <a:stCxn id="5" idx="2"/>
            <a:endCxn id="13" idx="0"/>
          </p:cNvCxnSpPr>
          <p:nvPr/>
        </p:nvCxnSpPr>
        <p:spPr>
          <a:xfrm>
            <a:off x="1531620" y="3869055"/>
            <a:ext cx="887730" cy="1450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13" idx="0"/>
          </p:cNvCxnSpPr>
          <p:nvPr/>
        </p:nvCxnSpPr>
        <p:spPr>
          <a:xfrm flipH="1">
            <a:off x="2419350" y="3869055"/>
            <a:ext cx="1756410" cy="1450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14680" y="3992245"/>
            <a:ext cx="2934970" cy="275590"/>
          </a:xfrm>
          <a:prstGeom prst="rect">
            <a:avLst/>
          </a:prstGeom>
          <a:noFill/>
        </p:spPr>
        <p:txBody>
          <a:bodyPr wrap="none" rtlCol="0">
            <a:spAutoFit/>
          </a:bodyPr>
          <a:p>
            <a:r>
              <a:rPr lang="zh-CN" altLang="en-US" sz="1200">
                <a:solidFill>
                  <a:srgbClr val="0000CC"/>
                </a:solidFill>
              </a:rPr>
              <a:t>每个网络</a:t>
            </a:r>
            <a:r>
              <a:rPr lang="en-US" altLang="zh-CN" sz="1200">
                <a:solidFill>
                  <a:srgbClr val="0000CC"/>
                </a:solidFill>
              </a:rPr>
              <a:t>IO</a:t>
            </a:r>
            <a:r>
              <a:rPr lang="zh-CN" altLang="en-US" sz="1200">
                <a:solidFill>
                  <a:srgbClr val="0000CC"/>
                </a:solidFill>
              </a:rPr>
              <a:t>线程独立地管理多个客户连接</a:t>
            </a:r>
            <a:endParaRPr lang="zh-CN" altLang="en-US" sz="1200">
              <a:solidFill>
                <a:srgbClr val="0000CC"/>
              </a:solidFill>
            </a:endParaRPr>
          </a:p>
        </p:txBody>
      </p:sp>
      <p:sp>
        <p:nvSpPr>
          <p:cNvPr id="20" name="文本框 19"/>
          <p:cNvSpPr txBox="1"/>
          <p:nvPr/>
        </p:nvSpPr>
        <p:spPr>
          <a:xfrm>
            <a:off x="1440180" y="5782310"/>
            <a:ext cx="2621280" cy="645160"/>
          </a:xfrm>
          <a:prstGeom prst="rect">
            <a:avLst/>
          </a:prstGeom>
          <a:noFill/>
        </p:spPr>
        <p:txBody>
          <a:bodyPr wrap="none" rtlCol="0">
            <a:spAutoFit/>
          </a:bodyPr>
          <a:p>
            <a:r>
              <a:rPr lang="zh-CN" altLang="en-US" sz="1200">
                <a:solidFill>
                  <a:srgbClr val="0000CC"/>
                </a:solidFill>
              </a:rPr>
              <a:t>代理服务可能无需工作线程池，</a:t>
            </a:r>
            <a:endParaRPr lang="zh-CN" altLang="en-US" sz="1200">
              <a:solidFill>
                <a:srgbClr val="0000CC"/>
              </a:solidFill>
            </a:endParaRPr>
          </a:p>
          <a:p>
            <a:r>
              <a:rPr lang="zh-CN" altLang="en-US" sz="1200">
                <a:solidFill>
                  <a:srgbClr val="0000CC"/>
                </a:solidFill>
              </a:rPr>
              <a:t>业务服务可能工作线程池设为</a:t>
            </a:r>
            <a:r>
              <a:rPr lang="en-US" altLang="zh-CN" sz="1200">
                <a:solidFill>
                  <a:srgbClr val="0000CC"/>
                </a:solidFill>
              </a:rPr>
              <a:t>1</a:t>
            </a:r>
            <a:r>
              <a:rPr lang="zh-CN" altLang="en-US" sz="1200">
                <a:solidFill>
                  <a:srgbClr val="0000CC"/>
                </a:solidFill>
              </a:rPr>
              <a:t>，</a:t>
            </a:r>
            <a:endParaRPr lang="zh-CN" altLang="en-US" sz="1200">
              <a:solidFill>
                <a:srgbClr val="0000CC"/>
              </a:solidFill>
            </a:endParaRPr>
          </a:p>
          <a:p>
            <a:r>
              <a:rPr lang="zh-CN" altLang="en-US" sz="1200">
                <a:solidFill>
                  <a:srgbClr val="0000CC"/>
                </a:solidFill>
              </a:rPr>
              <a:t>数据服务工作线程池要设置多一点。</a:t>
            </a:r>
            <a:endParaRPr lang="zh-CN" altLang="en-US" sz="1200">
              <a:solidFill>
                <a:srgbClr val="0000CC"/>
              </a:solidFill>
            </a:endParaRPr>
          </a:p>
        </p:txBody>
      </p:sp>
      <p:sp>
        <p:nvSpPr>
          <p:cNvPr id="21" name="文本框 20"/>
          <p:cNvSpPr txBox="1"/>
          <p:nvPr/>
        </p:nvSpPr>
        <p:spPr>
          <a:xfrm>
            <a:off x="5551170" y="4759325"/>
            <a:ext cx="3263265" cy="156845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sz="1200">
                <a:sym typeface="+mn-ea"/>
              </a:rPr>
              <a:t>问题</a:t>
            </a:r>
            <a:r>
              <a:rPr lang="en-US" altLang="zh-CN" sz="1200">
                <a:sym typeface="+mn-ea"/>
              </a:rPr>
              <a:t>1</a:t>
            </a:r>
            <a:r>
              <a:rPr lang="zh-CN" altLang="en-US" sz="1200">
                <a:sym typeface="+mn-ea"/>
              </a:rPr>
              <a:t>：</a:t>
            </a:r>
            <a:endParaRPr lang="zh-CN" altLang="en-US" sz="1200"/>
          </a:p>
          <a:p>
            <a:r>
              <a:rPr lang="zh-CN" altLang="en-US" sz="1200">
                <a:sym typeface="+mn-ea"/>
              </a:rPr>
              <a:t>高并发时，一个</a:t>
            </a:r>
            <a:r>
              <a:rPr lang="en-US" altLang="zh-CN" sz="1200">
                <a:sym typeface="+mn-ea"/>
              </a:rPr>
              <a:t>master</a:t>
            </a:r>
            <a:r>
              <a:rPr lang="zh-CN" altLang="en-US" sz="1200">
                <a:sym typeface="+mn-ea"/>
              </a:rPr>
              <a:t>线程处理</a:t>
            </a:r>
            <a:r>
              <a:rPr lang="en-US" altLang="zh-CN" sz="1200">
                <a:sym typeface="+mn-ea"/>
              </a:rPr>
              <a:t>accept</a:t>
            </a:r>
            <a:r>
              <a:rPr lang="zh-CN" altLang="en-US" sz="1200">
                <a:sym typeface="+mn-ea"/>
              </a:rPr>
              <a:t>操作，可能忙不过来</a:t>
            </a:r>
            <a:endParaRPr lang="zh-CN" altLang="en-US" sz="1200">
              <a:sym typeface="+mn-ea"/>
            </a:endParaRPr>
          </a:p>
          <a:p>
            <a:endParaRPr lang="zh-CN" altLang="en-US" sz="1200">
              <a:solidFill>
                <a:srgbClr val="C00000"/>
              </a:solidFill>
            </a:endParaRPr>
          </a:p>
          <a:p>
            <a:r>
              <a:rPr lang="zh-CN" altLang="en-US" sz="1200">
                <a:solidFill>
                  <a:srgbClr val="C00000"/>
                </a:solidFill>
              </a:rPr>
              <a:t>问题</a:t>
            </a:r>
            <a:r>
              <a:rPr lang="en-US" altLang="zh-CN" sz="1200">
                <a:solidFill>
                  <a:srgbClr val="C00000"/>
                </a:solidFill>
              </a:rPr>
              <a:t>2</a:t>
            </a:r>
            <a:r>
              <a:rPr lang="zh-CN" altLang="en-US" sz="1200">
                <a:solidFill>
                  <a:srgbClr val="C00000"/>
                </a:solidFill>
              </a:rPr>
              <a:t>：</a:t>
            </a:r>
            <a:endParaRPr lang="zh-CN" altLang="en-US" sz="1200">
              <a:solidFill>
                <a:srgbClr val="C00000"/>
              </a:solidFill>
            </a:endParaRPr>
          </a:p>
          <a:p>
            <a:r>
              <a:rPr lang="zh-CN" altLang="en-US" sz="1200">
                <a:solidFill>
                  <a:srgbClr val="C00000"/>
                </a:solidFill>
              </a:rPr>
              <a:t>网络</a:t>
            </a:r>
            <a:r>
              <a:rPr lang="en-US" altLang="zh-CN" sz="1200">
                <a:solidFill>
                  <a:srgbClr val="C00000"/>
                </a:solidFill>
              </a:rPr>
              <a:t>IO</a:t>
            </a:r>
            <a:r>
              <a:rPr lang="zh-CN" altLang="en-US" sz="1200">
                <a:solidFill>
                  <a:srgbClr val="C00000"/>
                </a:solidFill>
              </a:rPr>
              <a:t>线程，负载不均衡，个别连接的</a:t>
            </a:r>
            <a:r>
              <a:rPr lang="en-US" altLang="zh-CN" sz="1200">
                <a:solidFill>
                  <a:srgbClr val="C00000"/>
                </a:solidFill>
              </a:rPr>
              <a:t>IO</a:t>
            </a:r>
            <a:r>
              <a:rPr lang="zh-CN" altLang="en-US" sz="1200">
                <a:solidFill>
                  <a:srgbClr val="C00000"/>
                </a:solidFill>
              </a:rPr>
              <a:t>超忙，使得一部分线程忙，而一部分线程闲。</a:t>
            </a:r>
            <a:endParaRPr lang="zh-CN" altLang="en-US" sz="1200">
              <a:solidFill>
                <a:srgbClr val="C00000"/>
              </a:solidFill>
            </a:endParaRPr>
          </a:p>
          <a:p>
            <a:endParaRPr lang="zh-CN" altLang="en-US" sz="1200">
              <a:solidFill>
                <a:srgbClr val="C00000"/>
              </a:solidFill>
            </a:endParaRPr>
          </a:p>
        </p:txBody>
      </p:sp>
      <p:sp>
        <p:nvSpPr>
          <p:cNvPr id="3" name="矩形 2"/>
          <p:cNvSpPr/>
          <p:nvPr/>
        </p:nvSpPr>
        <p:spPr>
          <a:xfrm>
            <a:off x="5865495" y="1546860"/>
            <a:ext cx="2635250" cy="726440"/>
          </a:xfrm>
          <a:prstGeom prst="rect">
            <a:avLst/>
          </a:prstGeom>
          <a:effectLst>
            <a:outerShdw blurRad="50800" dist="38100" dir="8100000" algn="t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solidFill>
                  <a:schemeClr val="tx1"/>
                </a:solidFill>
              </a:rPr>
              <a:t>接入层：</a:t>
            </a:r>
            <a:endParaRPr lang="zh-CN" altLang="en-US">
              <a:solidFill>
                <a:schemeClr val="tx1"/>
              </a:solidFill>
            </a:endParaRPr>
          </a:p>
          <a:p>
            <a:pPr algn="ctr"/>
            <a:r>
              <a:rPr lang="zh-CN" altLang="en-US" sz="1600">
                <a:solidFill>
                  <a:schemeClr val="tx1"/>
                </a:solidFill>
              </a:rPr>
              <a:t>异步模型</a:t>
            </a:r>
            <a:r>
              <a:rPr lang="zh-CN" altLang="en-US" sz="2000">
                <a:solidFill>
                  <a:schemeClr val="tx1"/>
                </a:solidFill>
              </a:rPr>
              <a:t> </a:t>
            </a:r>
            <a:endParaRPr lang="zh-CN" altLang="en-US" sz="2000">
              <a:solidFill>
                <a:schemeClr val="tx1"/>
              </a:solidFill>
            </a:endParaRPr>
          </a:p>
        </p:txBody>
      </p:sp>
      <p:sp>
        <p:nvSpPr>
          <p:cNvPr id="11" name="矩形 10"/>
          <p:cNvSpPr/>
          <p:nvPr/>
        </p:nvSpPr>
        <p:spPr>
          <a:xfrm>
            <a:off x="5865495" y="3236595"/>
            <a:ext cx="2948940" cy="802640"/>
          </a:xfrm>
          <a:prstGeom prst="rect">
            <a:avLst/>
          </a:prstGeom>
          <a:effectLst>
            <a:outerShdw blurRad="50800" dist="38100" dir="8100000" algn="t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solidFill>
                  <a:schemeClr val="tx1"/>
                </a:solidFill>
              </a:rPr>
              <a:t>业务层：</a:t>
            </a:r>
            <a:endParaRPr lang="zh-CN" altLang="en-US">
              <a:solidFill>
                <a:schemeClr val="tx1"/>
              </a:solidFill>
            </a:endParaRPr>
          </a:p>
          <a:p>
            <a:pPr algn="ctr"/>
            <a:r>
              <a:rPr lang="zh-CN" altLang="en-US" sz="1400">
                <a:solidFill>
                  <a:schemeClr val="tx1"/>
                </a:solidFill>
              </a:rPr>
              <a:t>同步的多进程或多线程模型（并发能力只有几十到几百）</a:t>
            </a:r>
            <a:endParaRPr lang="zh-CN" altLang="en-US" sz="1400">
              <a:solidFill>
                <a:schemeClr val="tx1"/>
              </a:solidFill>
            </a:endParaRPr>
          </a:p>
        </p:txBody>
      </p:sp>
      <p:sp>
        <p:nvSpPr>
          <p:cNvPr id="17" name="下箭头 16"/>
          <p:cNvSpPr/>
          <p:nvPr/>
        </p:nvSpPr>
        <p:spPr>
          <a:xfrm>
            <a:off x="6931025" y="2372360"/>
            <a:ext cx="504190" cy="86423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为什么这样设计很高效</a:t>
            </a:r>
            <a:endParaRPr lang="zh-CN" altLang="en-US"/>
          </a:p>
        </p:txBody>
      </p:sp>
      <p:sp>
        <p:nvSpPr>
          <p:cNvPr id="4" name="文本框 3"/>
          <p:cNvSpPr txBox="1"/>
          <p:nvPr/>
        </p:nvSpPr>
        <p:spPr>
          <a:xfrm>
            <a:off x="454660" y="1167765"/>
            <a:ext cx="8451850" cy="4523105"/>
          </a:xfrm>
          <a:prstGeom prst="rect">
            <a:avLst/>
          </a:prstGeom>
          <a:noFill/>
        </p:spPr>
        <p:txBody>
          <a:bodyPr wrap="square" rtlCol="0" anchor="t">
            <a:spAutoFit/>
          </a:bodyPr>
          <a:p>
            <a:r>
              <a:rPr lang="zh-CN" altLang="en-US" b="1" i="1">
                <a:solidFill>
                  <a:srgbClr val="0000CC"/>
                </a:solidFill>
              </a:rPr>
              <a:t>1、内存池。</a:t>
            </a:r>
            <a:endParaRPr lang="zh-CN" altLang="en-US" b="1" i="1">
              <a:solidFill>
                <a:srgbClr val="0000CC"/>
              </a:solidFill>
            </a:endParaRPr>
          </a:p>
          <a:p>
            <a:r>
              <a:rPr lang="zh-CN" altLang="en-US"/>
              <a:t>     网络服务用到的所有结构体和内存都是启动程序时初始化的，无销毁，无回收。</a:t>
            </a:r>
            <a:endParaRPr lang="zh-CN" altLang="en-US"/>
          </a:p>
          <a:p>
            <a:endParaRPr lang="zh-CN" altLang="en-US"/>
          </a:p>
          <a:p>
            <a:r>
              <a:rPr lang="zh-CN" altLang="en-US" b="1" i="1">
                <a:solidFill>
                  <a:srgbClr val="0000CC"/>
                </a:solidFill>
              </a:rPr>
              <a:t>2、一个master线程进行accept</a:t>
            </a:r>
            <a:r>
              <a:rPr lang="zh-CN" altLang="en-US" b="1">
                <a:solidFill>
                  <a:srgbClr val="0000CC"/>
                </a:solidFill>
              </a:rPr>
              <a:t>。</a:t>
            </a:r>
            <a:endParaRPr lang="zh-CN" altLang="en-US" b="1">
              <a:solidFill>
                <a:srgbClr val="0000CC"/>
              </a:solidFill>
            </a:endParaRPr>
          </a:p>
          <a:p>
            <a:r>
              <a:rPr lang="zh-CN" altLang="en-US"/>
              <a:t>　经过测试发现多进程或线程进行accept和一个进程或线程accept，在极限压力下区别不大。</a:t>
            </a:r>
            <a:endParaRPr lang="zh-CN" altLang="en-US"/>
          </a:p>
          <a:p>
            <a:endParaRPr lang="zh-CN" altLang="en-US"/>
          </a:p>
          <a:p>
            <a:r>
              <a:rPr lang="en-US" altLang="zh-CN" b="1" i="1">
                <a:solidFill>
                  <a:srgbClr val="0000CC"/>
                </a:solidFill>
              </a:rPr>
              <a:t>3</a:t>
            </a:r>
            <a:r>
              <a:rPr lang="zh-CN" altLang="en-US" b="1" i="1">
                <a:solidFill>
                  <a:srgbClr val="0000CC"/>
                </a:solidFill>
              </a:rPr>
              <a:t>、一个worker一套libevent环境</a:t>
            </a:r>
            <a:endParaRPr lang="zh-CN" altLang="en-US" b="1" i="1">
              <a:solidFill>
                <a:srgbClr val="0000CC"/>
              </a:solidFill>
            </a:endParaRPr>
          </a:p>
          <a:p>
            <a:r>
              <a:rPr lang="zh-CN" altLang="en-US"/>
              <a:t>　libevent处理10万长连接的网络读写事件，其性能达到最大化了。每个worker都独立一套libevent，这个结构经过测试，发现开销很小、性能很高。</a:t>
            </a:r>
            <a:endParaRPr lang="zh-CN" altLang="en-US"/>
          </a:p>
        </p:txBody>
      </p:sp>
    </p:spTree>
    <p:custDataLst>
      <p:tags r:id="rId1"/>
    </p:custData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tretch>
            <a:fillRect/>
          </a:stretch>
        </p:blipFill>
        <p:spPr>
          <a:xfrm>
            <a:off x="271780" y="880110"/>
            <a:ext cx="4123690" cy="4057015"/>
          </a:xfrm>
          <a:prstGeom prst="rect">
            <a:avLst/>
          </a:prstGeom>
        </p:spPr>
      </p:pic>
      <p:sp>
        <p:nvSpPr>
          <p:cNvPr id="2" name="标题 1"/>
          <p:cNvSpPr>
            <a:spLocks noGrp="1"/>
          </p:cNvSpPr>
          <p:nvPr>
            <p:ph type="title"/>
          </p:nvPr>
        </p:nvSpPr>
        <p:spPr/>
        <p:txBody>
          <a:bodyPr/>
          <a:p>
            <a:r>
              <a:rPr lang="en-US" altLang="zh-CN"/>
              <a:t>IM</a:t>
            </a:r>
            <a:r>
              <a:rPr lang="zh-CN" altLang="en-US"/>
              <a:t>服务编程框架</a:t>
            </a:r>
            <a:endParaRPr lang="zh-CN" altLang="en-US"/>
          </a:p>
        </p:txBody>
      </p:sp>
      <p:sp>
        <p:nvSpPr>
          <p:cNvPr id="5" name="文本框 4"/>
          <p:cNvSpPr txBox="1"/>
          <p:nvPr/>
        </p:nvSpPr>
        <p:spPr>
          <a:xfrm>
            <a:off x="4721860" y="880110"/>
            <a:ext cx="4461510" cy="3206750"/>
          </a:xfrm>
          <a:prstGeom prst="rect">
            <a:avLst/>
          </a:prstGeom>
          <a:noFill/>
        </p:spPr>
        <p:txBody>
          <a:bodyPr wrap="square" rtlCol="0" anchor="t">
            <a:spAutoFit/>
          </a:bodyPr>
          <a:p>
            <a:pPr>
              <a:lnSpc>
                <a:spcPct val="130000"/>
              </a:lnSpc>
            </a:pPr>
            <a:r>
              <a:rPr lang="zh-CN" altLang="en-US" sz="1600" b="1" dirty="0" smtClean="0">
                <a:latin typeface="Arial" panose="020B0604020202020204" pitchFamily="34" charset="0"/>
                <a:ea typeface="微软雅黑" panose="020B0503020204020204" charset="-122"/>
              </a:rPr>
              <a:t>设计：</a:t>
            </a:r>
            <a:endParaRPr lang="zh-CN" altLang="en-US" sz="1600" b="1"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在网络引擎上再封装一层，抽象出三个工作者对象。</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FrontWorker专注处理前端连接，管理会话对象BackWorker专注处理后端连接，管理服务对象LogicWorker专注处理业务逻辑</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Worker之间通过MailBox通信。</a:t>
            </a:r>
            <a:endParaRPr lang="zh-CN" altLang="en-US" sz="14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b="1" dirty="0" smtClean="0">
                <a:latin typeface="Arial" panose="020B0604020202020204" pitchFamily="34" charset="0"/>
                <a:ea typeface="微软雅黑" panose="020B0503020204020204" charset="-122"/>
              </a:rPr>
              <a:t>目的：</a:t>
            </a:r>
            <a:endParaRPr lang="zh-CN" altLang="en-US" sz="1400" b="1"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只需少量修改下配置文件就能驱动一个服务。</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只需注册一些EventHandler就能实现一个业务服务。</a:t>
            </a:r>
            <a:endParaRPr lang="zh-CN" altLang="en-US" sz="14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p:txBody>
      </p:sp>
      <p:pic>
        <p:nvPicPr>
          <p:cNvPr id="6" name="图片 5"/>
          <p:cNvPicPr>
            <a:picLocks noChangeAspect="1"/>
          </p:cNvPicPr>
          <p:nvPr/>
        </p:nvPicPr>
        <p:blipFill>
          <a:blip r:embed="rId2"/>
          <a:stretch>
            <a:fillRect/>
          </a:stretch>
        </p:blipFill>
        <p:spPr>
          <a:xfrm>
            <a:off x="2910205" y="4086860"/>
            <a:ext cx="6142990" cy="2542540"/>
          </a:xfrm>
          <a:prstGeom prst="rect">
            <a:avLst/>
          </a:prstGeom>
        </p:spPr>
      </p:pic>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IM</a:t>
            </a:r>
            <a:r>
              <a:rPr lang="zh-CN" altLang="en-US"/>
              <a:t>服务框架的代码结构</a:t>
            </a:r>
            <a:endParaRPr lang="en-US" altLang="zh-CN"/>
          </a:p>
        </p:txBody>
      </p:sp>
      <p:graphicFrame>
        <p:nvGraphicFramePr>
          <p:cNvPr id="0" name="表格 -1"/>
          <p:cNvGraphicFramePr/>
          <p:nvPr/>
        </p:nvGraphicFramePr>
        <p:xfrm>
          <a:off x="501650" y="939165"/>
          <a:ext cx="8042275" cy="5599430"/>
        </p:xfrm>
        <a:graphic>
          <a:graphicData uri="http://schemas.openxmlformats.org/drawingml/2006/table">
            <a:tbl>
              <a:tblPr firstRow="1" bandRow="1">
                <a:tableStyleId>{5C22544A-7EE6-4342-B048-85BDC9FD1C3A}</a:tableStyleId>
              </a:tblPr>
              <a:tblGrid>
                <a:gridCol w="593725"/>
                <a:gridCol w="594360"/>
                <a:gridCol w="1468755"/>
                <a:gridCol w="5385435"/>
              </a:tblGrid>
              <a:tr h="186055">
                <a:tc>
                  <a:txBody>
                    <a:bodyPr/>
                    <a:p>
                      <a:pPr indent="0">
                        <a:buNone/>
                      </a:pPr>
                      <a:r>
                        <a:rPr lang="zh-CN" altLang="en-US" sz="900" b="1">
                          <a:solidFill>
                            <a:srgbClr val="000000"/>
                          </a:solidFill>
                          <a:latin typeface="宋体" panose="02010600030101010101" pitchFamily="2" charset="-122"/>
                          <a:ea typeface="宋体" panose="02010600030101010101" pitchFamily="2" charset="-122"/>
                          <a:cs typeface="宋体" panose="02010600030101010101" pitchFamily="2" charset="-122"/>
                        </a:rPr>
                        <a:t>层次</a:t>
                      </a:r>
                      <a:endParaRPr lang="zh-CN" altLang="en-US" sz="9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EDEBE4"/>
                    </a:solid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1">
                          <a:solidFill>
                            <a:srgbClr val="000000"/>
                          </a:solidFill>
                          <a:latin typeface="宋体" panose="02010600030101010101" pitchFamily="2" charset="-122"/>
                          <a:ea typeface="宋体" panose="02010600030101010101" pitchFamily="2" charset="-122"/>
                          <a:cs typeface="宋体" panose="02010600030101010101" pitchFamily="2" charset="-122"/>
                        </a:rPr>
                        <a:t>目录</a:t>
                      </a:r>
                      <a:endParaRPr lang="zh-CN" altLang="en-US" sz="9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EDEBE4"/>
                    </a:solidFill>
                  </a:tcPr>
                </a:tc>
                <a:tc>
                  <a:txBody>
                    <a:bodyPr/>
                    <a:p>
                      <a:pPr indent="0">
                        <a:buNone/>
                      </a:pPr>
                      <a:r>
                        <a:rPr lang="zh-CN" altLang="en-US" sz="900" b="1">
                          <a:solidFill>
                            <a:srgbClr val="000000"/>
                          </a:solidFill>
                          <a:latin typeface="宋体" panose="02010600030101010101" pitchFamily="2" charset="-122"/>
                          <a:ea typeface="宋体" panose="02010600030101010101" pitchFamily="2" charset="-122"/>
                          <a:cs typeface="宋体" panose="02010600030101010101" pitchFamily="2" charset="-122"/>
                        </a:rPr>
                        <a:t>描述</a:t>
                      </a:r>
                      <a:endParaRPr lang="zh-CN" altLang="en-US" sz="9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EDEBE4"/>
                    </a:solidFill>
                  </a:tcPr>
                </a:tc>
              </a:tr>
              <a:tr h="981075">
                <a:tc rowSpan="6">
                  <a:txBody>
                    <a:bodyPr/>
                    <a:p>
                      <a:pPr indent="0" algn="ctr">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基础设施</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C000"/>
                    </a:solid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FF0000"/>
                          </a:solidFill>
                          <a:latin typeface="宋体" panose="02010600030101010101" pitchFamily="2" charset="-122"/>
                          <a:ea typeface="宋体" panose="02010600030101010101" pitchFamily="2" charset="-122"/>
                          <a:cs typeface="宋体" panose="02010600030101010101" pitchFamily="2" charset="-122"/>
                        </a:rPr>
                        <a:t>common</a:t>
                      </a:r>
                      <a:endParaRPr lang="zh-CN" altLang="en-US" sz="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基础公共库：提供基础组件</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封装核心的数据结构与算法、</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mysql</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池的</a:t>
                      </a: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C++Wrapper</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socket</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的</a:t>
                      </a: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C++Wrapper</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依赖的第三方库等</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90043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FF0000"/>
                          </a:solidFill>
                          <a:latin typeface="宋体" panose="02010600030101010101" pitchFamily="2" charset="-122"/>
                          <a:ea typeface="宋体" panose="02010600030101010101" pitchFamily="2" charset="-122"/>
                          <a:cs typeface="宋体" panose="02010600030101010101" pitchFamily="2" charset="-122"/>
                        </a:rPr>
                        <a:t>core</a:t>
                      </a:r>
                      <a:endParaRPr lang="zh-CN" altLang="en-US" sz="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异步化服务框架的核心：抽象出服务，依赖配置就能启动，可以触发用户的注入</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frontworker</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blackworker</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logicworker</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user_session_pool</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trans_object_pool</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50495">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FF0000"/>
                          </a:solidFill>
                          <a:latin typeface="宋体" panose="02010600030101010101" pitchFamily="2" charset="-122"/>
                          <a:ea typeface="宋体" panose="02010600030101010101" pitchFamily="2" charset="-122"/>
                          <a:cs typeface="宋体" panose="02010600030101010101" pitchFamily="2" charset="-122"/>
                        </a:rPr>
                        <a:t>cache</a:t>
                      </a:r>
                      <a:endParaRPr lang="zh-CN" altLang="en-US" sz="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本地缓存的抽象：</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4958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FF0000"/>
                          </a:solidFill>
                          <a:latin typeface="宋体" panose="02010600030101010101" pitchFamily="2" charset="-122"/>
                          <a:ea typeface="宋体" panose="02010600030101010101" pitchFamily="2" charset="-122"/>
                          <a:cs typeface="宋体" panose="02010600030101010101" pitchFamily="2" charset="-122"/>
                        </a:rPr>
                        <a:t>user</a:t>
                      </a:r>
                      <a:endParaRPr lang="zh-CN" altLang="en-US" sz="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用户对象的抽象：（可选项）服务总是围绕具体的用户展开的</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user_object;</a:t>
                      </a:r>
                      <a:endPar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user_object_map;</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4986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FF0000"/>
                          </a:solidFill>
                          <a:latin typeface="宋体" panose="02010600030101010101" pitchFamily="2" charset="-122"/>
                          <a:ea typeface="宋体" panose="02010600030101010101" pitchFamily="2" charset="-122"/>
                          <a:cs typeface="宋体" panose="02010600030101010101" pitchFamily="2" charset="-122"/>
                        </a:rPr>
                        <a:t>str</a:t>
                      </a:r>
                      <a:endParaRPr lang="zh-CN" altLang="en-US" sz="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字符串：（可选项）字符串的处理，以及字符串化的解释</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50495">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FF0000"/>
                          </a:solidFill>
                          <a:latin typeface="宋体" panose="02010600030101010101" pitchFamily="2" charset="-122"/>
                          <a:ea typeface="宋体" panose="02010600030101010101" pitchFamily="2" charset="-122"/>
                          <a:cs typeface="宋体" panose="02010600030101010101" pitchFamily="2" charset="-122"/>
                        </a:rPr>
                        <a:t>protocol</a:t>
                      </a:r>
                      <a:endParaRPr lang="zh-CN" altLang="en-US" sz="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描述业务的通信协议</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96215">
                <a:tc rowSpan="5">
                  <a:txBody>
                    <a:bodyPr/>
                    <a:p>
                      <a:pPr indent="0" algn="ctr">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接入层</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92D050"/>
                    </a:solid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echo_handler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echo</a:t>
                      </a: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测试服务，基于</a:t>
                      </a: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core</a:t>
                      </a: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的异步化服务框架实现的最简版的服务，可以作为示例</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4986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gate_handler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接入层的网关，处理长连接</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49225">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imadapter_handler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接入层的网关的前面的适配器，实现二进制协议与文本协议的相互翻译</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50495">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http_handler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接入层的网关，处理短连接的服务</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9685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96215">
                <a:tc rowSpan="6">
                  <a:txBody>
                    <a:bodyPr/>
                    <a:p>
                      <a:pPr indent="0" algn="ctr">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业务层</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msg_handler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点对点的私聊</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4986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group_handler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点对群的群聊</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50495">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room_handler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房间服务，提供音视频实时流前的会话管理逻辑，临时会话等</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4986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mcu</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音视频媒体服务器，提供实时流的交换</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96215">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4986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依赖层</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msg_dependcy</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消息服务的依赖服务集合，一些经常改动或者依赖其他业务服务的逻辑</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50495">
                <a:tc>
                  <a:txBody>
                    <a:bodyPr/>
                    <a:p>
                      <a:pPr indent="0" algn="ctr">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路由层</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C00000"/>
                    </a:solid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status_handler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用户状态服务器，缓存用户的路由</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96215">
                <a:tc rowSpan="4">
                  <a:txBody>
                    <a:bodyPr/>
                    <a:p>
                      <a:pPr indent="0" algn="ctr">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数据层</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A47B37"/>
                    </a:solid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49225">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mculog_handler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音视频通信的存储网关服务</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50495">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msgdbg_handler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消息逻辑的存储网关服务</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4986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groupdbg_handler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群聊逻辑的存储网关服务</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66395" y="100965"/>
            <a:ext cx="8001000" cy="785495"/>
          </a:xfrm>
        </p:spPr>
        <p:txBody>
          <a:bodyPr/>
          <a:p>
            <a:r>
              <a:rPr lang="en-US" altLang="zh-CN"/>
              <a:t>IM</a:t>
            </a:r>
            <a:r>
              <a:rPr lang="zh-CN" altLang="en-US"/>
              <a:t>后台有哪些挑战</a:t>
            </a:r>
            <a:endParaRPr lang="zh-CN" altLang="en-US"/>
          </a:p>
        </p:txBody>
      </p:sp>
      <p:graphicFrame>
        <p:nvGraphicFramePr>
          <p:cNvPr id="4" name="内容占位符 3"/>
          <p:cNvGraphicFramePr/>
          <p:nvPr>
            <p:ph idx="1"/>
          </p:nvPr>
        </p:nvGraphicFramePr>
        <p:xfrm>
          <a:off x="375920" y="1008380"/>
          <a:ext cx="8128635" cy="4439285"/>
        </p:xfrm>
        <a:graphic>
          <a:graphicData uri="http://schemas.openxmlformats.org/drawingml/2006/table">
            <a:tbl>
              <a:tblPr firstRow="1" bandRow="1">
                <a:tableStyleId>{85BE263C-DBD7-4A20-BB59-AAB30ACAA65A}</a:tableStyleId>
              </a:tblPr>
              <a:tblGrid>
                <a:gridCol w="1431290"/>
                <a:gridCol w="3328670"/>
                <a:gridCol w="3368675"/>
              </a:tblGrid>
              <a:tr h="549910">
                <a:tc>
                  <a:txBody>
                    <a:bodyPr/>
                    <a:p>
                      <a:pPr>
                        <a:buNone/>
                      </a:pPr>
                      <a:r>
                        <a:rPr lang="zh-CN" altLang="en-US"/>
                        <a:t>指标</a:t>
                      </a:r>
                      <a:endParaRPr lang="zh-CN" altLang="en-US"/>
                    </a:p>
                  </a:txBody>
                  <a:tcPr/>
                </a:tc>
                <a:tc gridSpan="2">
                  <a:txBody>
                    <a:bodyPr/>
                    <a:p>
                      <a:pPr>
                        <a:buNone/>
                      </a:pPr>
                      <a:r>
                        <a:rPr lang="zh-CN" altLang="en-US"/>
                        <a:t>挑战性描述</a:t>
                      </a:r>
                      <a:endParaRPr lang="zh-CN" altLang="en-US"/>
                    </a:p>
                  </a:txBody>
                  <a:tcPr/>
                </a:tc>
                <a:tc hMerge="1">
                  <a:tcPr/>
                </a:tc>
              </a:tr>
              <a:tr h="861060">
                <a:tc>
                  <a:txBody>
                    <a:bodyPr/>
                    <a:p>
                      <a:pPr>
                        <a:buNone/>
                      </a:pPr>
                      <a:r>
                        <a:rPr lang="zh-CN" altLang="en-US">
                          <a:solidFill>
                            <a:srgbClr val="0000CC"/>
                          </a:solidFill>
                        </a:rPr>
                        <a:t>高并发</a:t>
                      </a:r>
                      <a:endParaRPr lang="zh-CN" altLang="en-US">
                        <a:solidFill>
                          <a:srgbClr val="0000CC"/>
                        </a:solidFill>
                      </a:endParaRPr>
                    </a:p>
                  </a:txBody>
                  <a:tcPr/>
                </a:tc>
                <a:tc gridSpan="2">
                  <a:txBody>
                    <a:bodyPr/>
                    <a:p>
                      <a:pPr>
                        <a:buNone/>
                      </a:pPr>
                      <a:r>
                        <a:rPr lang="en-US" altLang="zh-CN" sz="1600"/>
                        <a:t>MAU=8</a:t>
                      </a:r>
                      <a:r>
                        <a:rPr lang="zh-CN" altLang="en-US" sz="1600"/>
                        <a:t>亿，</a:t>
                      </a:r>
                      <a:r>
                        <a:rPr lang="en-US" altLang="zh-CN" sz="1600"/>
                        <a:t>DAU=1</a:t>
                      </a:r>
                      <a:r>
                        <a:rPr lang="zh-CN" altLang="en-US" sz="1600"/>
                        <a:t>亿的用户规模，接入层</a:t>
                      </a:r>
                      <a:r>
                        <a:rPr lang="zh-CN" altLang="en-US" sz="1600">
                          <a:sym typeface="+mn-ea"/>
                        </a:rPr>
                        <a:t>需要</a:t>
                      </a:r>
                      <a:r>
                        <a:rPr lang="zh-CN" altLang="en-US" sz="1600"/>
                        <a:t>单机支持</a:t>
                      </a:r>
                      <a:r>
                        <a:rPr lang="en-US" altLang="zh-CN" sz="1600"/>
                        <a:t>C1M</a:t>
                      </a:r>
                      <a:r>
                        <a:rPr lang="zh-CN" altLang="en-US" sz="1600"/>
                        <a:t>，甚至</a:t>
                      </a:r>
                      <a:r>
                        <a:rPr lang="en-US" altLang="zh-CN" sz="1600"/>
                        <a:t>10M</a:t>
                      </a:r>
                      <a:r>
                        <a:rPr lang="zh-CN" altLang="en-US" sz="1600"/>
                        <a:t>。</a:t>
                      </a:r>
                      <a:endParaRPr lang="zh-CN" altLang="en-US" sz="1600"/>
                    </a:p>
                    <a:p>
                      <a:pPr>
                        <a:buNone/>
                      </a:pPr>
                      <a:endParaRPr lang="en-US" altLang="zh-CN" sz="1600"/>
                    </a:p>
                  </a:txBody>
                  <a:tcPr/>
                </a:tc>
                <a:tc hMerge="1">
                  <a:tcPr/>
                </a:tc>
              </a:tr>
              <a:tr h="914400">
                <a:tc>
                  <a:txBody>
                    <a:bodyPr/>
                    <a:p>
                      <a:pPr>
                        <a:buNone/>
                      </a:pPr>
                      <a:r>
                        <a:rPr lang="zh-CN" altLang="en-US">
                          <a:solidFill>
                            <a:srgbClr val="0000CC"/>
                          </a:solidFill>
                        </a:rPr>
                        <a:t>高吞吐</a:t>
                      </a:r>
                      <a:endParaRPr lang="zh-CN" altLang="en-US">
                        <a:solidFill>
                          <a:srgbClr val="0000CC"/>
                        </a:solidFill>
                      </a:endParaRPr>
                    </a:p>
                  </a:txBody>
                  <a:tcPr/>
                </a:tc>
                <a:tc gridSpan="2">
                  <a:txBody>
                    <a:bodyPr/>
                    <a:p>
                      <a:pPr>
                        <a:buNone/>
                      </a:pPr>
                      <a:r>
                        <a:rPr lang="en-US" altLang="zh-CN" sz="1600">
                          <a:sym typeface="+mn-ea"/>
                        </a:rPr>
                        <a:t>并发数</a:t>
                      </a:r>
                      <a:r>
                        <a:rPr lang="zh-CN" altLang="en-US" sz="1600">
                          <a:sym typeface="+mn-ea"/>
                        </a:rPr>
                        <a:t>，</a:t>
                      </a:r>
                      <a:r>
                        <a:rPr lang="en-US" altLang="zh-CN" sz="1600"/>
                        <a:t>QPS（TPS）两个因素决定</a:t>
                      </a:r>
                      <a:r>
                        <a:rPr lang="zh-CN" altLang="en-US" sz="1600"/>
                        <a:t>系统吞吐量压上去，被压到一定值后，会不升反降。</a:t>
                      </a:r>
                      <a:endParaRPr lang="zh-CN" altLang="en-US" sz="1600"/>
                    </a:p>
                    <a:p>
                      <a:pPr>
                        <a:buNone/>
                      </a:pPr>
                      <a:r>
                        <a:rPr lang="zh-CN" altLang="en-US" sz="1600"/>
                        <a:t>原因是系统超负荷工作，上下文切换、内存等等其它消耗。</a:t>
                      </a:r>
                      <a:endParaRPr lang="zh-CN" altLang="en-US" sz="1600"/>
                    </a:p>
                  </a:txBody>
                  <a:tcPr/>
                </a:tc>
                <a:tc hMerge="1">
                  <a:tcPr/>
                </a:tc>
              </a:tr>
              <a:tr h="640080">
                <a:tc>
                  <a:txBody>
                    <a:bodyPr/>
                    <a:p>
                      <a:pPr>
                        <a:buNone/>
                      </a:pPr>
                      <a:r>
                        <a:rPr lang="zh-CN" altLang="en-US">
                          <a:solidFill>
                            <a:srgbClr val="0000CC"/>
                          </a:solidFill>
                        </a:rPr>
                        <a:t>高可用</a:t>
                      </a:r>
                      <a:endParaRPr lang="zh-CN" altLang="en-US">
                        <a:solidFill>
                          <a:srgbClr val="0000CC"/>
                        </a:solidFill>
                      </a:endParaRPr>
                    </a:p>
                  </a:txBody>
                  <a:tcPr/>
                </a:tc>
                <a:tc gridSpan="2">
                  <a:txBody>
                    <a:bodyPr/>
                    <a:p>
                      <a:pPr>
                        <a:buNone/>
                      </a:pPr>
                      <a:r>
                        <a:rPr lang="zh-CN" altLang="en-US" sz="1600"/>
                        <a:t>提供用户任何时间任何都能正常使用的服务。</a:t>
                      </a:r>
                      <a:endParaRPr lang="zh-CN" altLang="en-US" sz="1600"/>
                    </a:p>
                  </a:txBody>
                  <a:tcPr/>
                </a:tc>
                <a:tc hMerge="1">
                  <a:tcPr/>
                </a:tc>
              </a:tr>
              <a:tr h="549910">
                <a:tc>
                  <a:txBody>
                    <a:bodyPr/>
                    <a:p>
                      <a:pPr>
                        <a:buNone/>
                      </a:pPr>
                      <a:r>
                        <a:rPr lang="zh-CN" altLang="en-US">
                          <a:solidFill>
                            <a:srgbClr val="0000CC"/>
                          </a:solidFill>
                        </a:rPr>
                        <a:t>低延迟</a:t>
                      </a:r>
                      <a:endParaRPr lang="zh-CN" altLang="en-US">
                        <a:solidFill>
                          <a:srgbClr val="0000CC"/>
                        </a:solidFill>
                      </a:endParaRPr>
                    </a:p>
                  </a:txBody>
                  <a:tcPr/>
                </a:tc>
                <a:tc>
                  <a:txBody>
                    <a:bodyPr/>
                    <a:p>
                      <a:pPr>
                        <a:buNone/>
                      </a:pPr>
                      <a:r>
                        <a:rPr lang="en-US" altLang="zh-CN" sz="1600"/>
                        <a:t>2ms</a:t>
                      </a:r>
                      <a:endParaRPr lang="zh-CN" altLang="en-US" sz="1600"/>
                    </a:p>
                  </a:txBody>
                  <a:tcPr/>
                </a:tc>
                <a:tc>
                  <a:txBody>
                    <a:bodyPr/>
                    <a:p>
                      <a:pPr>
                        <a:buNone/>
                      </a:pPr>
                      <a:endParaRPr lang="zh-CN" altLang="en-US" sz="1600"/>
                    </a:p>
                  </a:txBody>
                  <a:tcPr/>
                </a:tc>
              </a:tr>
              <a:tr h="923925">
                <a:tc>
                  <a:txBody>
                    <a:bodyPr/>
                    <a:p>
                      <a:pPr>
                        <a:buNone/>
                      </a:pPr>
                      <a:r>
                        <a:rPr lang="zh-CN" altLang="en-US">
                          <a:solidFill>
                            <a:srgbClr val="0000CC"/>
                          </a:solidFill>
                        </a:rPr>
                        <a:t>低成本</a:t>
                      </a:r>
                      <a:endParaRPr lang="zh-CN" altLang="en-US">
                        <a:solidFill>
                          <a:srgbClr val="0000CC"/>
                        </a:solidFill>
                      </a:endParaRPr>
                    </a:p>
                  </a:txBody>
                  <a:tcPr/>
                </a:tc>
                <a:tc gridSpan="2">
                  <a:txBody>
                    <a:bodyPr/>
                    <a:p>
                      <a:pPr>
                        <a:buNone/>
                      </a:pPr>
                      <a:r>
                        <a:rPr lang="zh-CN" altLang="en-US" sz="1600"/>
                        <a:t>减少</a:t>
                      </a:r>
                      <a:r>
                        <a:rPr lang="en-US" altLang="zh-CN" sz="1600"/>
                        <a:t>IT</a:t>
                      </a:r>
                      <a:r>
                        <a:rPr lang="zh-CN" altLang="en-US" sz="1600"/>
                        <a:t>成本。</a:t>
                      </a:r>
                      <a:endParaRPr lang="zh-CN" altLang="en-US" sz="1600"/>
                    </a:p>
                  </a:txBody>
                  <a:tcPr/>
                </a:tc>
                <a:tc hMerge="1">
                  <a:tcPr/>
                </a:tc>
              </a:tr>
            </a:tbl>
          </a:graphicData>
        </a:graphic>
      </p:graphicFrame>
    </p:spTree>
    <p:custDataLst>
      <p:tags r:id="rId1"/>
    </p:custData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ZeroMQ的总体架构</a:t>
            </a:r>
            <a:endParaRPr lang="en-US" altLang="zh-CN"/>
          </a:p>
        </p:txBody>
      </p:sp>
      <p:pic>
        <p:nvPicPr>
          <p:cNvPr id="4" name="图片 3"/>
          <p:cNvPicPr>
            <a:picLocks noChangeAspect="1"/>
          </p:cNvPicPr>
          <p:nvPr/>
        </p:nvPicPr>
        <p:blipFill>
          <a:blip r:embed="rId1"/>
          <a:stretch>
            <a:fillRect/>
          </a:stretch>
        </p:blipFill>
        <p:spPr>
          <a:xfrm>
            <a:off x="160020" y="985520"/>
            <a:ext cx="5207000" cy="3481070"/>
          </a:xfrm>
          <a:prstGeom prst="rect">
            <a:avLst/>
          </a:prstGeom>
        </p:spPr>
      </p:pic>
      <p:sp>
        <p:nvSpPr>
          <p:cNvPr id="5" name="文本框 4"/>
          <p:cNvSpPr txBox="1"/>
          <p:nvPr/>
        </p:nvSpPr>
        <p:spPr>
          <a:xfrm>
            <a:off x="5417185" y="897890"/>
            <a:ext cx="3677285" cy="35680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pPr>
              <a:lnSpc>
                <a:spcPct val="130000"/>
              </a:lnSpc>
            </a:pPr>
            <a:r>
              <a:rPr lang="en-US" altLang="zh-CN" sz="1400" b="1" dirty="0" smtClean="0">
                <a:solidFill>
                  <a:srgbClr val="FF0000"/>
                </a:solidFill>
                <a:latin typeface="Arial" panose="020B0604020202020204" pitchFamily="34" charset="0"/>
                <a:ea typeface="微软雅黑" panose="020B0503020204020204" charset="-122"/>
              </a:rPr>
              <a:t>1.</a:t>
            </a:r>
            <a:r>
              <a:rPr lang="zh-CN" altLang="en-US" sz="1400" b="1" dirty="0" smtClean="0">
                <a:solidFill>
                  <a:srgbClr val="FF0000"/>
                </a:solidFill>
                <a:latin typeface="Arial" panose="020B0604020202020204" pitchFamily="34" charset="0"/>
                <a:ea typeface="微软雅黑" panose="020B0503020204020204" charset="-122"/>
              </a:rPr>
              <a:t>线程：</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200" dirty="0" smtClean="0">
                <a:solidFill>
                  <a:srgbClr val="FF0000"/>
                </a:solidFill>
                <a:latin typeface="Arial" panose="020B0604020202020204" pitchFamily="34" charset="0"/>
                <a:ea typeface="微软雅黑" panose="020B0503020204020204" charset="-122"/>
              </a:rPr>
              <a:t>master线程</a:t>
            </a:r>
            <a:r>
              <a:rPr lang="zh-CN" altLang="en-US" sz="1200" dirty="0" smtClean="0">
                <a:latin typeface="Arial" panose="020B0604020202020204" pitchFamily="34" charset="0"/>
                <a:ea typeface="微软雅黑" panose="020B0503020204020204" charset="-122"/>
              </a:rPr>
              <a:t>专注于连接，</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solidFill>
                  <a:srgbClr val="FF0000"/>
                </a:solidFill>
                <a:latin typeface="Arial" panose="020B0604020202020204" pitchFamily="34" charset="0"/>
                <a:ea typeface="微软雅黑" panose="020B0503020204020204" charset="-122"/>
              </a:rPr>
              <a:t>io线程</a:t>
            </a:r>
            <a:r>
              <a:rPr lang="zh-CN" altLang="en-US" sz="1200" dirty="0" smtClean="0">
                <a:latin typeface="Arial" panose="020B0604020202020204" pitchFamily="34" charset="0"/>
                <a:ea typeface="微软雅黑" panose="020B0503020204020204" charset="-122"/>
              </a:rPr>
              <a:t>专注于包的收发，</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每个io线程都绑定一个poller（轮询器），</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poller采用reactor模式做驱动。</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总线程数不要超过</a:t>
            </a:r>
            <a:r>
              <a:rPr lang="en-US" altLang="zh-CN" sz="1200" dirty="0" smtClean="0">
                <a:latin typeface="Arial" panose="020B0604020202020204" pitchFamily="34" charset="0"/>
                <a:ea typeface="微软雅黑" panose="020B0503020204020204" charset="-122"/>
              </a:rPr>
              <a:t>CPU</a:t>
            </a:r>
            <a:r>
              <a:rPr lang="zh-CN" altLang="en-US" sz="1200" dirty="0" smtClean="0">
                <a:latin typeface="Arial" panose="020B0604020202020204" pitchFamily="34" charset="0"/>
                <a:ea typeface="微软雅黑" panose="020B0503020204020204" charset="-122"/>
              </a:rPr>
              <a:t>核心数。</a:t>
            </a:r>
            <a:endParaRPr lang="en-US" altLang="zh-CN" sz="12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a:p>
            <a:pPr>
              <a:lnSpc>
                <a:spcPct val="130000"/>
              </a:lnSpc>
            </a:pPr>
            <a:r>
              <a:rPr lang="en-US" altLang="zh-CN" sz="1400" b="1" dirty="0" smtClean="0">
                <a:solidFill>
                  <a:srgbClr val="FF0000"/>
                </a:solidFill>
                <a:latin typeface="Arial" panose="020B0604020202020204" pitchFamily="34" charset="0"/>
                <a:ea typeface="微软雅黑" panose="020B0503020204020204" charset="-122"/>
              </a:rPr>
              <a:t>2.</a:t>
            </a:r>
            <a:r>
              <a:rPr lang="zh-CN" altLang="en-US" sz="1400" b="1" dirty="0" smtClean="0">
                <a:solidFill>
                  <a:srgbClr val="FF0000"/>
                </a:solidFill>
                <a:latin typeface="Arial" panose="020B0604020202020204" pitchFamily="34" charset="0"/>
                <a:ea typeface="微软雅黑" panose="020B0503020204020204" charset="-122"/>
              </a:rPr>
              <a:t>通信：</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线程间通过MailBox进行通信。</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master监听到有效连接后，以msg的形式把fd通知给io线程。</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io线程把fd封装成一个session对象。</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session通过读写管道与其他线程交换数据，通过fd与内核交换数据。</a:t>
            </a:r>
            <a:endParaRPr lang="zh-CN" altLang="en-US" sz="1200" dirty="0" smtClean="0">
              <a:latin typeface="Arial" panose="020B0604020202020204" pitchFamily="34" charset="0"/>
              <a:ea typeface="微软雅黑" panose="020B0503020204020204" charset="-122"/>
            </a:endParaRPr>
          </a:p>
        </p:txBody>
      </p:sp>
      <p:pic>
        <p:nvPicPr>
          <p:cNvPr id="7" name="图片 6"/>
          <p:cNvPicPr>
            <a:picLocks noChangeAspect="1"/>
          </p:cNvPicPr>
          <p:nvPr/>
        </p:nvPicPr>
        <p:blipFill>
          <a:blip r:embed="rId2"/>
          <a:stretch>
            <a:fillRect/>
          </a:stretch>
        </p:blipFill>
        <p:spPr>
          <a:xfrm>
            <a:off x="160020" y="4563110"/>
            <a:ext cx="1828800" cy="1123950"/>
          </a:xfrm>
          <a:prstGeom prst="rect">
            <a:avLst/>
          </a:prstGeom>
        </p:spPr>
      </p:pic>
      <p:sp>
        <p:nvSpPr>
          <p:cNvPr id="8" name="文本框 7"/>
          <p:cNvSpPr txBox="1"/>
          <p:nvPr/>
        </p:nvSpPr>
        <p:spPr>
          <a:xfrm>
            <a:off x="3545840" y="4563110"/>
            <a:ext cx="5548630" cy="2009775"/>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p>
            <a:pPr>
              <a:lnSpc>
                <a:spcPct val="130000"/>
              </a:lnSpc>
            </a:pPr>
            <a:r>
              <a:rPr lang="zh-CN" altLang="en-US" sz="1200" b="1" dirty="0" smtClean="0">
                <a:solidFill>
                  <a:srgbClr val="FF0000"/>
                </a:solidFill>
                <a:latin typeface="Arial" panose="020B0604020202020204" pitchFamily="34" charset="0"/>
                <a:ea typeface="微软雅黑" panose="020B0503020204020204" charset="-122"/>
              </a:rPr>
              <a:t> </a:t>
            </a:r>
            <a:r>
              <a:rPr lang="en-US" altLang="zh-CN" sz="1200" b="1" dirty="0" smtClean="0">
                <a:solidFill>
                  <a:srgbClr val="FF0000"/>
                </a:solidFill>
                <a:latin typeface="Arial" panose="020B0604020202020204" pitchFamily="34" charset="0"/>
                <a:ea typeface="微软雅黑" panose="020B0503020204020204" charset="-122"/>
              </a:rPr>
              <a:t>3.</a:t>
            </a:r>
            <a:r>
              <a:rPr lang="zh-CN" altLang="en-US" sz="1200" b="1" dirty="0" smtClean="0">
                <a:solidFill>
                  <a:srgbClr val="FF0000"/>
                </a:solidFill>
                <a:latin typeface="Arial" panose="020B0604020202020204" pitchFamily="34" charset="0"/>
                <a:ea typeface="微软雅黑" panose="020B0503020204020204" charset="-122"/>
              </a:rPr>
              <a:t>所处层次</a:t>
            </a:r>
            <a:r>
              <a:rPr lang="en-US" altLang="zh-CN" sz="1200" b="1" dirty="0" smtClean="0">
                <a:solidFill>
                  <a:srgbClr val="FF0000"/>
                </a:solidFill>
                <a:latin typeface="Arial" panose="020B0604020202020204" pitchFamily="34" charset="0"/>
                <a:ea typeface="微软雅黑" panose="020B0503020204020204" charset="-122"/>
              </a:rPr>
              <a:t>:</a:t>
            </a:r>
            <a:endParaRPr lang="en-US" altLang="zh-CN" sz="1200" b="1"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ZeroMQ不是单独的服务或者程序，仅仅是一套组件，其封装了网络通信、消息队列、线程调度等功能，向上层提供简洁的API，应用程序通过加载库文件，调用API函数来实现高性能网络通信。</a:t>
            </a:r>
            <a:endParaRPr lang="zh-CN" altLang="en-US" sz="1200" dirty="0" smtClean="0">
              <a:latin typeface="Arial" panose="020B0604020202020204" pitchFamily="34" charset="0"/>
              <a:ea typeface="微软雅黑" panose="020B0503020204020204" charset="-122"/>
            </a:endParaRPr>
          </a:p>
          <a:p>
            <a:pPr>
              <a:lnSpc>
                <a:spcPct val="130000"/>
              </a:lnSpc>
            </a:pPr>
            <a:endParaRPr lang="zh-CN" altLang="en-US" sz="1200" dirty="0" smtClean="0">
              <a:latin typeface="Arial" panose="020B0604020202020204" pitchFamily="34" charset="0"/>
              <a:ea typeface="微软雅黑" panose="020B0503020204020204" charset="-122"/>
            </a:endParaRPr>
          </a:p>
          <a:p>
            <a:pPr>
              <a:lnSpc>
                <a:spcPct val="130000"/>
              </a:lnSpc>
            </a:pPr>
            <a:r>
              <a:rPr lang="en-US" altLang="zh-CN" sz="1200" b="1" dirty="0" smtClean="0">
                <a:solidFill>
                  <a:srgbClr val="FF0000"/>
                </a:solidFill>
                <a:latin typeface="Arial" panose="020B0604020202020204" pitchFamily="34" charset="0"/>
                <a:ea typeface="微软雅黑" panose="020B0503020204020204" charset="-122"/>
              </a:rPr>
              <a:t>4.</a:t>
            </a:r>
            <a:r>
              <a:rPr lang="zh-CN" altLang="en-US" sz="1200" b="1" dirty="0" smtClean="0">
                <a:solidFill>
                  <a:srgbClr val="FF0000"/>
                </a:solidFill>
                <a:latin typeface="Arial" panose="020B0604020202020204" pitchFamily="34" charset="0"/>
                <a:ea typeface="微软雅黑" panose="020B0503020204020204" charset="-122"/>
              </a:rPr>
              <a:t>定位：</a:t>
            </a:r>
            <a:endParaRPr lang="zh-CN" altLang="en-US" sz="1200" b="1"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Linux内核的消息组件。</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解决端到端的消息通讯，提供高吞吐能力。</a:t>
            </a:r>
            <a:endParaRPr lang="zh-CN" altLang="en-US" sz="1200" dirty="0" smtClean="0">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ZeroMQ的性能测试</a:t>
            </a:r>
            <a:endParaRPr lang="zh-CN" altLang="en-US"/>
          </a:p>
        </p:txBody>
      </p:sp>
      <p:pic>
        <p:nvPicPr>
          <p:cNvPr id="6" name="图片 5"/>
          <p:cNvPicPr>
            <a:picLocks noChangeAspect="1"/>
          </p:cNvPicPr>
          <p:nvPr/>
        </p:nvPicPr>
        <p:blipFill>
          <a:blip r:embed="rId1"/>
          <a:stretch>
            <a:fillRect/>
          </a:stretch>
        </p:blipFill>
        <p:spPr>
          <a:xfrm>
            <a:off x="485140" y="1104900"/>
            <a:ext cx="7179310" cy="3714750"/>
          </a:xfrm>
          <a:prstGeom prst="rect">
            <a:avLst/>
          </a:prstGeom>
        </p:spPr>
      </p:pic>
      <p:sp>
        <p:nvSpPr>
          <p:cNvPr id="3" name="文本框 2"/>
          <p:cNvSpPr txBox="1"/>
          <p:nvPr/>
        </p:nvSpPr>
        <p:spPr>
          <a:xfrm>
            <a:off x="812800" y="4895215"/>
            <a:ext cx="6461125" cy="9296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显示的是每秒钟发送和接受的消息数。整个过程共产生1百万条1K的消息，测试环境为Windows Vista。</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明显的ZeroMQ最好，其余三者差不多。</a:t>
            </a:r>
            <a:endParaRPr lang="zh-CN" altLang="en-US" sz="1400" dirty="0" smtClean="0">
              <a:latin typeface="Arial" panose="020B0604020202020204" pitchFamily="34" charset="0"/>
              <a:ea typeface="微软雅黑" panose="020B0503020204020204" charset="-122"/>
            </a:endParaRPr>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Linux</a:t>
            </a:r>
            <a:r>
              <a:rPr lang="zh-CN" altLang="en-US"/>
              <a:t>高性能服务为什么不</a:t>
            </a:r>
            <a:r>
              <a:rPr lang="en-US" altLang="zh-CN"/>
              <a:t>AIO</a:t>
            </a:r>
            <a:endParaRPr lang="en-US" altLang="zh-CN"/>
          </a:p>
        </p:txBody>
      </p:sp>
      <p:sp>
        <p:nvSpPr>
          <p:cNvPr id="4" name="文本框 3"/>
          <p:cNvSpPr txBox="1"/>
          <p:nvPr/>
        </p:nvSpPr>
        <p:spPr>
          <a:xfrm>
            <a:off x="561340" y="1103630"/>
            <a:ext cx="7931150" cy="4677410"/>
          </a:xfrm>
          <a:prstGeom prst="rect">
            <a:avLst/>
          </a:prstGeom>
          <a:noFill/>
        </p:spPr>
        <p:txBody>
          <a:bodyPr wrap="square" rtlCol="0" anchor="t">
            <a:spAutoFit/>
          </a:bodyPr>
          <a:p>
            <a:r>
              <a:rPr lang="en-US" altLang="zh-CN" b="1"/>
              <a:t>AIO</a:t>
            </a:r>
            <a:r>
              <a:rPr lang="zh-CN" altLang="en-US" b="1"/>
              <a:t>是什么？</a:t>
            </a:r>
            <a:endParaRPr lang="zh-CN" altLang="en-US" b="1"/>
          </a:p>
          <a:p>
            <a:r>
              <a:rPr lang="zh-CN" altLang="en-US" sz="1800"/>
              <a:t>select，poll，epoll都需要用一个函数去监控一大堆fd；而</a:t>
            </a:r>
            <a:r>
              <a:rPr lang="en-US" altLang="zh-CN" sz="1800"/>
              <a:t>AIO</a:t>
            </a:r>
            <a:r>
              <a:rPr lang="zh-CN" altLang="en-US" sz="1800"/>
              <a:t>的目的就是废弃</a:t>
            </a:r>
            <a:r>
              <a:rPr lang="zh-CN" altLang="en-US" sz="1800">
                <a:sym typeface="+mn-ea"/>
              </a:rPr>
              <a:t>select，poll，epoll，内核直接通过信号等软中断通知</a:t>
            </a:r>
            <a:r>
              <a:rPr lang="en-US" altLang="zh-CN" sz="1800">
                <a:sym typeface="+mn-ea"/>
              </a:rPr>
              <a:t>IO</a:t>
            </a:r>
            <a:r>
              <a:rPr lang="zh-CN" altLang="en-US" sz="1800">
                <a:sym typeface="+mn-ea"/>
              </a:rPr>
              <a:t>请求已经完成，用户线程可以直接读数据。</a:t>
            </a:r>
            <a:endParaRPr lang="zh-CN" altLang="en-US" sz="1800">
              <a:sym typeface="+mn-ea"/>
            </a:endParaRPr>
          </a:p>
          <a:p>
            <a:endParaRPr lang="zh-CN" altLang="en-US" sz="1600">
              <a:sym typeface="+mn-ea"/>
            </a:endParaRPr>
          </a:p>
          <a:p>
            <a:r>
              <a:rPr lang="en-US" altLang="zh-CN" b="1"/>
              <a:t>AIO</a:t>
            </a:r>
            <a:r>
              <a:rPr lang="zh-CN" altLang="en-US" b="1"/>
              <a:t>为什么不常用</a:t>
            </a:r>
            <a:r>
              <a:rPr lang="en-US" altLang="zh-CN" b="1"/>
              <a:t>?</a:t>
            </a:r>
            <a:endParaRPr lang="en-US" altLang="zh-CN" b="1"/>
          </a:p>
          <a:p>
            <a:r>
              <a:rPr lang="zh-CN" altLang="en-US" sz="1800"/>
              <a:t>相比于IO多路复用模型，异步IO并不十分常用。IO多路复用模型+多线程任务处理的架构，基本满足了需求。目前操作系统对异步IO的支持并非特别完善，</a:t>
            </a:r>
            <a:r>
              <a:rPr lang="en-US" altLang="zh-CN" sz="1800"/>
              <a:t>Linux</a:t>
            </a:r>
            <a:r>
              <a:rPr lang="zh-CN" altLang="en-US" sz="1800"/>
              <a:t>内核对</a:t>
            </a:r>
            <a:r>
              <a:rPr lang="en-US" altLang="zh-CN" sz="1800"/>
              <a:t>AIO</a:t>
            </a:r>
            <a:r>
              <a:rPr lang="zh-CN" altLang="en-US" sz="1800"/>
              <a:t>的实现，对高并发处理场景效率差。</a:t>
            </a:r>
            <a:endParaRPr lang="zh-CN" altLang="en-US" sz="1800"/>
          </a:p>
          <a:p>
            <a:endParaRPr lang="zh-CN" altLang="en-US" sz="1600"/>
          </a:p>
          <a:p>
            <a:r>
              <a:rPr lang="en-US" altLang="zh-CN" b="1"/>
              <a:t>IOCP</a:t>
            </a:r>
            <a:r>
              <a:rPr lang="zh-CN" altLang="en-US" b="1"/>
              <a:t>为什么可以？</a:t>
            </a:r>
            <a:endParaRPr lang="zh-CN" altLang="en-US" b="1"/>
          </a:p>
          <a:p>
            <a:r>
              <a:rPr lang="en-US" altLang="zh-CN" sz="1800"/>
              <a:t>IOCP</a:t>
            </a:r>
            <a:r>
              <a:rPr lang="zh-CN" altLang="en-US" sz="1800"/>
              <a:t>是一个WIN32内核对象，自己负责维护了</a:t>
            </a:r>
            <a:r>
              <a:rPr lang="zh-CN" altLang="en-US" sz="1800" u="sng">
                <a:solidFill>
                  <a:srgbClr val="FF0000"/>
                </a:solidFill>
              </a:rPr>
              <a:t>工作线程池</a:t>
            </a:r>
            <a:r>
              <a:rPr lang="zh-CN" altLang="en-US" sz="1800"/>
              <a:t>，同时也负责了I/O通道的</a:t>
            </a:r>
            <a:r>
              <a:rPr lang="zh-CN" altLang="en-US" sz="1800" u="sng">
                <a:solidFill>
                  <a:srgbClr val="FF0000"/>
                </a:solidFill>
              </a:rPr>
              <a:t>内存池</a:t>
            </a:r>
            <a:r>
              <a:rPr lang="zh-CN" altLang="en-US" sz="1800"/>
              <a:t>，实现了线程的管理以及I/O请求通知，最小化的做到了线程的上下文切换。实现了</a:t>
            </a:r>
            <a:r>
              <a:rPr lang="zh-CN" altLang="en-US" sz="1800" u="sng">
                <a:solidFill>
                  <a:srgbClr val="FF0000"/>
                </a:solidFill>
              </a:rPr>
              <a:t>线程的优化调度</a:t>
            </a:r>
            <a:r>
              <a:rPr lang="zh-CN" altLang="en-US" sz="1800"/>
              <a:t>，提高了CPU和内存缓冲的使用率。</a:t>
            </a:r>
            <a:endParaRPr lang="zh-CN" altLang="en-US" sz="1800"/>
          </a:p>
          <a:p>
            <a:endParaRPr lang="zh-CN" altLang="en-US" sz="1600"/>
          </a:p>
          <a:p>
            <a:endParaRPr lang="zh-CN" altLang="en-US" sz="1600"/>
          </a:p>
        </p:txBody>
      </p:sp>
    </p:spTree>
    <p:custDataLst>
      <p:tags r:id="rId1"/>
    </p:custData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还可以更高效？</a:t>
            </a:r>
            <a:endParaRPr lang="zh-CN" altLang="en-US"/>
          </a:p>
        </p:txBody>
      </p:sp>
      <p:sp>
        <p:nvSpPr>
          <p:cNvPr id="4" name="文本框 3"/>
          <p:cNvSpPr txBox="1"/>
          <p:nvPr/>
        </p:nvSpPr>
        <p:spPr>
          <a:xfrm>
            <a:off x="623570" y="1198245"/>
            <a:ext cx="7474585" cy="1938020"/>
          </a:xfrm>
          <a:prstGeom prst="rect">
            <a:avLst/>
          </a:prstGeom>
          <a:noFill/>
        </p:spPr>
        <p:txBody>
          <a:bodyPr wrap="square" rtlCol="0">
            <a:spAutoFit/>
          </a:bodyPr>
          <a:p>
            <a:r>
              <a:rPr lang="en-US" altLang="zh-CN" b="1" i="1">
                <a:solidFill>
                  <a:srgbClr val="0000CC"/>
                </a:solidFill>
              </a:rPr>
              <a:t>1.</a:t>
            </a:r>
            <a:r>
              <a:rPr lang="zh-CN" altLang="en-US" b="1" i="1">
                <a:solidFill>
                  <a:srgbClr val="0000CC"/>
                </a:solidFill>
              </a:rPr>
              <a:t>无锁消息队列</a:t>
            </a:r>
            <a:endParaRPr lang="zh-CN" altLang="en-US" b="1" i="1">
              <a:solidFill>
                <a:srgbClr val="0000CC"/>
              </a:solidFill>
            </a:endParaRPr>
          </a:p>
          <a:p>
            <a:r>
              <a:rPr lang="zh-CN" altLang="en-US"/>
              <a:t>一般应用于需要高效且频繁进行多线程通信传递数据的场景，例如：linux捕包、发包等等，（linux系统中对PACKET_RX_RING和PACKET_TX_RING的支持实质就是内核实现的一种环形队列）</a:t>
            </a:r>
            <a:endParaRPr lang="zh-CN" altLang="en-US"/>
          </a:p>
        </p:txBody>
      </p:sp>
      <p:sp>
        <p:nvSpPr>
          <p:cNvPr id="5" name="文本框 4"/>
          <p:cNvSpPr txBox="1"/>
          <p:nvPr/>
        </p:nvSpPr>
        <p:spPr>
          <a:xfrm>
            <a:off x="718820" y="3575685"/>
            <a:ext cx="7474585" cy="829945"/>
          </a:xfrm>
          <a:prstGeom prst="rect">
            <a:avLst/>
          </a:prstGeom>
          <a:noFill/>
        </p:spPr>
        <p:txBody>
          <a:bodyPr wrap="square" rtlCol="0">
            <a:spAutoFit/>
          </a:bodyPr>
          <a:p>
            <a:r>
              <a:rPr lang="en-US" altLang="zh-CN" b="1" i="1">
                <a:solidFill>
                  <a:srgbClr val="0000CC"/>
                </a:solidFill>
              </a:rPr>
              <a:t>2.</a:t>
            </a:r>
            <a:r>
              <a:rPr lang="zh-CN" altLang="en-US" b="1" i="1">
                <a:solidFill>
                  <a:srgbClr val="0000CC"/>
                </a:solidFill>
              </a:rPr>
              <a:t>绑定多</a:t>
            </a:r>
            <a:r>
              <a:rPr lang="en-US" altLang="zh-CN" b="1" i="1">
                <a:solidFill>
                  <a:srgbClr val="0000CC"/>
                </a:solidFill>
              </a:rPr>
              <a:t>ip</a:t>
            </a:r>
            <a:r>
              <a:rPr lang="zh-CN" altLang="en-US" b="1" i="1">
                <a:solidFill>
                  <a:srgbClr val="0000CC"/>
                </a:solidFill>
              </a:rPr>
              <a:t>，多端口</a:t>
            </a:r>
            <a:endParaRPr lang="zh-CN" altLang="en-US" b="1" i="1">
              <a:solidFill>
                <a:srgbClr val="0000CC"/>
              </a:solidFill>
            </a:endParaRPr>
          </a:p>
          <a:p>
            <a:endParaRPr lang="zh-CN" altLang="en-US"/>
          </a:p>
        </p:txBody>
      </p:sp>
      <p:sp>
        <p:nvSpPr>
          <p:cNvPr id="6" name="文本框 5"/>
          <p:cNvSpPr txBox="1"/>
          <p:nvPr/>
        </p:nvSpPr>
        <p:spPr>
          <a:xfrm>
            <a:off x="623570" y="4844415"/>
            <a:ext cx="7474585" cy="829945"/>
          </a:xfrm>
          <a:prstGeom prst="rect">
            <a:avLst/>
          </a:prstGeom>
          <a:noFill/>
        </p:spPr>
        <p:txBody>
          <a:bodyPr wrap="square" rtlCol="0">
            <a:spAutoFit/>
          </a:bodyPr>
          <a:p>
            <a:r>
              <a:rPr lang="en-US" altLang="zh-CN" b="1" i="1">
                <a:solidFill>
                  <a:srgbClr val="0000CC"/>
                </a:solidFill>
              </a:rPr>
              <a:t>3.</a:t>
            </a:r>
            <a:r>
              <a:rPr lang="zh-CN" altLang="en-US" b="1" i="1">
                <a:solidFill>
                  <a:srgbClr val="0000CC"/>
                </a:solidFill>
              </a:rPr>
              <a:t>端口复用技术</a:t>
            </a:r>
            <a:endParaRPr lang="zh-CN" altLang="en-US" b="1" i="1">
              <a:solidFill>
                <a:srgbClr val="0000CC"/>
              </a:solidFill>
            </a:endParaRPr>
          </a:p>
          <a:p>
            <a:endParaRPr lang="zh-CN" altLang="en-US"/>
          </a:p>
        </p:txBody>
      </p:sp>
    </p:spTree>
    <p:custDataLst>
      <p:tags r:id="rId1"/>
    </p:custData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标题 16"/>
          <p:cNvSpPr>
            <a:spLocks noGrp="1"/>
          </p:cNvSpPr>
          <p:nvPr>
            <p:ph type="title"/>
            <p:custDataLst>
              <p:tags r:id="rId1"/>
            </p:custDataLst>
          </p:nvPr>
        </p:nvSpPr>
        <p:spPr/>
        <p:txBody>
          <a:bodyPr/>
          <a:p>
            <a:pPr algn="l" eaLnBrk="1" hangingPunct="1"/>
            <a:r>
              <a:rPr lang="zh-CN" altLang="zh-CN" smtClean="0"/>
              <a:t>高并发问题</a:t>
            </a:r>
            <a:endParaRPr lang="zh-CN" altLang="zh-CN" smtClean="0"/>
          </a:p>
        </p:txBody>
      </p:sp>
      <p:sp>
        <p:nvSpPr>
          <p:cNvPr id="18" name="内容占位符 17"/>
          <p:cNvSpPr>
            <a:spLocks noGrp="1"/>
          </p:cNvSpPr>
          <p:nvPr>
            <p:ph idx="1"/>
            <p:custDataLst>
              <p:tags r:id="rId2"/>
            </p:custDataLst>
          </p:nvPr>
        </p:nvSpPr>
        <p:spPr/>
        <p:txBody>
          <a:bodyPr/>
          <a:p>
            <a:pPr algn="just">
              <a:lnSpc>
                <a:spcPct val="120000"/>
              </a:lnSpc>
              <a:buClr>
                <a:schemeClr val="accent1"/>
              </a:buClr>
              <a:buSzTx/>
              <a:buFont typeface="+mj-ea"/>
            </a:pPr>
            <a:r>
              <a:rPr lang="zh-CN" altLang="en-US" smtClean="0"/>
              <a:t>2017.08.16，手机</a:t>
            </a:r>
            <a:r>
              <a:rPr lang="en-US" altLang="zh-CN" smtClean="0"/>
              <a:t>QQ</a:t>
            </a:r>
            <a:r>
              <a:rPr smtClean="0"/>
              <a:t>最高同时在线账户数达到2.68亿</a:t>
            </a:r>
            <a:r>
              <a:rPr lang="zh-CN" smtClean="0"/>
              <a:t>，</a:t>
            </a:r>
            <a:endParaRPr lang="zh-CN" smtClean="0"/>
          </a:p>
          <a:p>
            <a:pPr algn="just">
              <a:lnSpc>
                <a:spcPct val="120000"/>
              </a:lnSpc>
              <a:buClr>
                <a:schemeClr val="accent1"/>
              </a:buClr>
              <a:buSzTx/>
              <a:buFont typeface="+mj-ea"/>
            </a:pPr>
            <a:r>
              <a:rPr lang="zh-CN" altLang="en-US" smtClean="0"/>
              <a:t>这要求接入层的单机需要支撑几百万连接。</a:t>
            </a:r>
            <a:endParaRPr lang="zh-CN" altLang="en-US" smtClean="0"/>
          </a:p>
        </p:txBody>
      </p:sp>
    </p:spTree>
    <p:custDataLst>
      <p:tags r:id="rId3"/>
    </p:custData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高并发问题：瓶颈在哪里</a:t>
            </a:r>
            <a:endParaRPr lang="en-US" altLang="zh-CN"/>
          </a:p>
        </p:txBody>
      </p:sp>
      <p:sp>
        <p:nvSpPr>
          <p:cNvPr id="100" name="文本框 99"/>
          <p:cNvSpPr txBox="1"/>
          <p:nvPr/>
        </p:nvSpPr>
        <p:spPr>
          <a:xfrm>
            <a:off x="419100" y="1096645"/>
            <a:ext cx="8004175" cy="5139055"/>
          </a:xfrm>
          <a:prstGeom prst="rect">
            <a:avLst/>
          </a:prstGeom>
          <a:noFill/>
          <a:ln w="9525">
            <a:noFill/>
          </a:ln>
        </p:spPr>
        <p:txBody>
          <a:bodyPr wrap="square">
            <a:spAutoFit/>
          </a:bodyPr>
          <a:p>
            <a:r>
              <a:rPr lang="zh-CN" altLang="en-US" b="1">
                <a:latin typeface="宋体" panose="02010600030101010101" pitchFamily="2" charset="-122"/>
                <a:cs typeface="宋体" panose="02010600030101010101" pitchFamily="2" charset="-122"/>
              </a:rPr>
              <a:t>为什么关心</a:t>
            </a:r>
            <a:r>
              <a:rPr lang="en-US" altLang="zh-CN" b="1">
                <a:latin typeface="宋体" panose="02010600030101010101" pitchFamily="2" charset="-122"/>
                <a:cs typeface="宋体" panose="02010600030101010101" pitchFamily="2" charset="-122"/>
              </a:rPr>
              <a:t>C1M</a:t>
            </a:r>
            <a:r>
              <a:rPr lang="zh-CN" altLang="en-US" b="1">
                <a:latin typeface="宋体" panose="02010600030101010101" pitchFamily="2" charset="-122"/>
                <a:cs typeface="宋体" panose="02010600030101010101" pitchFamily="2" charset="-122"/>
              </a:rPr>
              <a:t>问题</a:t>
            </a:r>
            <a:endParaRPr lang="zh-CN" altLang="en-US" b="1">
              <a:latin typeface="宋体" panose="02010600030101010101" pitchFamily="2" charset="-122"/>
              <a:cs typeface="宋体" panose="02010600030101010101" pitchFamily="2" charset="-122"/>
            </a:endParaRPr>
          </a:p>
          <a:p>
            <a:endParaRPr lang="en-US" altLang="zh-CN" sz="2000" b="1">
              <a:latin typeface="宋体" panose="02010600030101010101" pitchFamily="2" charset="-122"/>
              <a:cs typeface="宋体" panose="02010600030101010101" pitchFamily="2" charset="-122"/>
            </a:endParaRPr>
          </a:p>
          <a:p>
            <a:r>
              <a:rPr lang="en-US" altLang="zh-CN" sz="2000">
                <a:latin typeface="宋体" panose="02010600030101010101" pitchFamily="2" charset="-122"/>
                <a:cs typeface="宋体" panose="02010600030101010101" pitchFamily="2" charset="-122"/>
              </a:rPr>
              <a:t>IM</a:t>
            </a:r>
            <a:r>
              <a:rPr lang="zh-CN" altLang="en-US" sz="2000">
                <a:latin typeface="宋体" panose="02010600030101010101" pitchFamily="2" charset="-122"/>
                <a:cs typeface="宋体" panose="02010600030101010101" pitchFamily="2" charset="-122"/>
              </a:rPr>
              <a:t>系统需要</a:t>
            </a:r>
            <a:r>
              <a:rPr lang="en-US" altLang="zh-CN" sz="2000">
                <a:latin typeface="宋体" panose="02010600030101010101" pitchFamily="2" charset="-122"/>
                <a:cs typeface="宋体" panose="02010600030101010101" pitchFamily="2" charset="-122"/>
              </a:rPr>
              <a:t>Hold</a:t>
            </a:r>
            <a:r>
              <a:rPr lang="zh-CN" altLang="en-US" sz="2000">
                <a:latin typeface="宋体" panose="02010600030101010101" pitchFamily="2" charset="-122"/>
                <a:cs typeface="宋体" panose="02010600030101010101" pitchFamily="2" charset="-122"/>
              </a:rPr>
              <a:t>住</a:t>
            </a:r>
            <a:r>
              <a:rPr lang="zh-CN" altLang="en-US" sz="2000">
                <a:solidFill>
                  <a:srgbClr val="FF0000"/>
                </a:solidFill>
                <a:latin typeface="宋体" panose="02010600030101010101" pitchFamily="2" charset="-122"/>
                <a:cs typeface="宋体" panose="02010600030101010101" pitchFamily="2" charset="-122"/>
              </a:rPr>
              <a:t>大量客户端</a:t>
            </a:r>
            <a:r>
              <a:rPr lang="zh-CN" altLang="en-US" sz="2000">
                <a:latin typeface="宋体" panose="02010600030101010101" pitchFamily="2" charset="-122"/>
                <a:cs typeface="宋体" panose="02010600030101010101" pitchFamily="2" charset="-122"/>
              </a:rPr>
              <a:t>的长连接，才能做到实时把消息推送到客户端上。</a:t>
            </a:r>
            <a:endParaRPr lang="zh-CN" altLang="en-US" sz="2000">
              <a:latin typeface="宋体" panose="02010600030101010101" pitchFamily="2" charset="-122"/>
              <a:cs typeface="宋体" panose="02010600030101010101" pitchFamily="2" charset="-122"/>
            </a:endParaRPr>
          </a:p>
          <a:p>
            <a:endParaRPr lang="zh-CN" altLang="en-US" sz="1800">
              <a:latin typeface="宋体" panose="02010600030101010101" pitchFamily="2" charset="-122"/>
              <a:cs typeface="宋体" panose="02010600030101010101" pitchFamily="2" charset="-122"/>
            </a:endParaRPr>
          </a:p>
          <a:p>
            <a:r>
              <a:rPr lang="zh-CN" altLang="en-US" sz="2000">
                <a:latin typeface="宋体" panose="02010600030101010101" pitchFamily="2" charset="-122"/>
              </a:rPr>
              <a:t>这样的长连接，往往我们是没有数据发送的，所以也可以看作为非活动连接。对于系统来说，这种非活动连接，并不占用cpu与网络资源，而仅仅占用系统的内存而已。</a:t>
            </a:r>
            <a:endParaRPr lang="zh-CN" altLang="en-US" sz="2000">
              <a:latin typeface="宋体" panose="02010600030101010101" pitchFamily="2" charset="-122"/>
            </a:endParaRPr>
          </a:p>
          <a:p>
            <a:endParaRPr lang="zh-CN" altLang="en-US" sz="1800">
              <a:latin typeface="宋体" panose="02010600030101010101" pitchFamily="2" charset="-122"/>
            </a:endParaRPr>
          </a:p>
          <a:p>
            <a:r>
              <a:rPr lang="zh-CN" altLang="en-US" sz="2000" b="1">
                <a:latin typeface="宋体" panose="02010600030101010101" pitchFamily="2" charset="-122"/>
              </a:rPr>
              <a:t>瓶颈在哪里？用户级</a:t>
            </a:r>
            <a:r>
              <a:rPr lang="en-US" altLang="zh-CN" sz="2000" b="1">
                <a:latin typeface="宋体" panose="02010600030101010101" pitchFamily="2" charset="-122"/>
              </a:rPr>
              <a:t>(</a:t>
            </a:r>
            <a:r>
              <a:rPr lang="zh-CN" altLang="en-US" sz="2000" b="1">
                <a:latin typeface="宋体" panose="02010600030101010101" pitchFamily="2" charset="-122"/>
              </a:rPr>
              <a:t>包括代码</a:t>
            </a:r>
            <a:r>
              <a:rPr lang="en-US" altLang="zh-CN" sz="2000" b="1">
                <a:latin typeface="宋体" panose="02010600030101010101" pitchFamily="2" charset="-122"/>
              </a:rPr>
              <a:t>)-&gt;</a:t>
            </a:r>
            <a:r>
              <a:rPr lang="zh-CN" altLang="zh-CN" sz="2000" b="1">
                <a:latin typeface="宋体" panose="02010600030101010101" pitchFamily="2" charset="-122"/>
              </a:rPr>
              <a:t>系统级</a:t>
            </a:r>
            <a:r>
              <a:rPr lang="en-US" altLang="zh-CN" sz="2000" b="1">
                <a:latin typeface="宋体" panose="02010600030101010101" pitchFamily="2" charset="-122"/>
              </a:rPr>
              <a:t>(</a:t>
            </a:r>
            <a:r>
              <a:rPr lang="zh-CN" altLang="zh-CN" sz="2000" b="1">
                <a:latin typeface="宋体" panose="02010600030101010101" pitchFamily="2" charset="-122"/>
              </a:rPr>
              <a:t>包括硬件</a:t>
            </a:r>
            <a:r>
              <a:rPr lang="en-US" altLang="zh-CN" sz="2000" b="1">
                <a:latin typeface="宋体" panose="02010600030101010101" pitchFamily="2" charset="-122"/>
              </a:rPr>
              <a:t>)-&gt;</a:t>
            </a:r>
            <a:r>
              <a:rPr lang="zh-CN" altLang="zh-CN" sz="2000" b="1">
                <a:latin typeface="宋体" panose="02010600030101010101" pitchFamily="2" charset="-122"/>
              </a:rPr>
              <a:t>内核级</a:t>
            </a:r>
            <a:endParaRPr lang="zh-CN" altLang="zh-CN" sz="2000" b="1">
              <a:solidFill>
                <a:srgbClr val="FF0000"/>
              </a:solidFill>
              <a:latin typeface="宋体" panose="02010600030101010101" pitchFamily="2" charset="-122"/>
            </a:endParaRPr>
          </a:p>
          <a:p>
            <a:endParaRPr lang="zh-CN" altLang="en-US" sz="2000" b="1">
              <a:latin typeface="宋体" panose="02010600030101010101" pitchFamily="2" charset="-122"/>
            </a:endParaRPr>
          </a:p>
          <a:p>
            <a:r>
              <a:rPr lang="zh-CN" altLang="en-US" sz="2000">
                <a:latin typeface="宋体" panose="02010600030101010101" pitchFamily="2" charset="-122"/>
              </a:rPr>
              <a:t>瓶颈在访问压力增大时，没有资源分配给新的连接。一条</a:t>
            </a:r>
            <a:r>
              <a:rPr lang="en-US" altLang="zh-CN" sz="2000">
                <a:latin typeface="宋体" panose="02010600030101010101" pitchFamily="2" charset="-122"/>
              </a:rPr>
              <a:t>TCP</a:t>
            </a:r>
            <a:r>
              <a:rPr lang="zh-CN" altLang="en-US" sz="2000">
                <a:latin typeface="宋体" panose="02010600030101010101" pitchFamily="2" charset="-122"/>
              </a:rPr>
              <a:t>连接占用内核空间，而系统初始化时内核空间大小就固定了，不能充分使用物理内存。</a:t>
            </a:r>
            <a:endParaRPr lang="zh-CN" altLang="en-US" sz="2000">
              <a:latin typeface="宋体" panose="02010600030101010101" pitchFamily="2" charset="-122"/>
            </a:endParaRPr>
          </a:p>
          <a:p>
            <a:endParaRPr lang="zh-CN" altLang="en-US">
              <a:latin typeface="宋体" panose="02010600030101010101" pitchFamily="2" charset="-122"/>
            </a:endParaRPr>
          </a:p>
          <a:p>
            <a:endParaRPr lang="zh-CN" altLang="en-US">
              <a:latin typeface="宋体" panose="02010600030101010101" pitchFamily="2" charset="-122"/>
            </a:endParaRPr>
          </a:p>
        </p:txBody>
      </p:sp>
    </p:spTree>
    <p:custDataLst>
      <p:tags r:id="rId1"/>
    </p:custData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高并发问题：解决思路</a:t>
            </a:r>
            <a:endParaRPr lang="en-US" altLang="zh-CN"/>
          </a:p>
        </p:txBody>
      </p:sp>
      <p:sp>
        <p:nvSpPr>
          <p:cNvPr id="100" name="文本框 99"/>
          <p:cNvSpPr txBox="1"/>
          <p:nvPr/>
        </p:nvSpPr>
        <p:spPr>
          <a:xfrm>
            <a:off x="419100" y="1096645"/>
            <a:ext cx="8004175" cy="3046095"/>
          </a:xfrm>
          <a:prstGeom prst="rect">
            <a:avLst/>
          </a:prstGeom>
          <a:noFill/>
          <a:ln w="9525">
            <a:noFill/>
          </a:ln>
        </p:spPr>
        <p:txBody>
          <a:bodyPr wrap="square">
            <a:spAutoFit/>
          </a:bodyPr>
          <a:p>
            <a:r>
              <a:rPr b="1">
                <a:solidFill>
                  <a:srgbClr val="0000CC"/>
                </a:solidFill>
                <a:latin typeface="宋体" panose="02010600030101010101" pitchFamily="2" charset="-122"/>
                <a:cs typeface="宋体" panose="02010600030101010101" pitchFamily="2" charset="-122"/>
              </a:rPr>
              <a:t>找到服务的瓶颈，</a:t>
            </a:r>
            <a:endParaRPr b="1">
              <a:solidFill>
                <a:srgbClr val="0000CC"/>
              </a:solidFill>
              <a:latin typeface="宋体" panose="02010600030101010101" pitchFamily="2" charset="-122"/>
              <a:cs typeface="宋体" panose="02010600030101010101" pitchFamily="2" charset="-122"/>
            </a:endParaRPr>
          </a:p>
          <a:p>
            <a:r>
              <a:rPr>
                <a:latin typeface="宋体" panose="02010600030101010101" pitchFamily="2" charset="-122"/>
                <a:cs typeface="宋体" panose="02010600030101010101" pitchFamily="2" charset="-122"/>
              </a:rPr>
              <a:t>什么资源不够就加什么资源，</a:t>
            </a:r>
            <a:endParaRPr>
              <a:latin typeface="宋体" panose="02010600030101010101" pitchFamily="2" charset="-122"/>
              <a:cs typeface="宋体" panose="02010600030101010101" pitchFamily="2" charset="-122"/>
            </a:endParaRPr>
          </a:p>
          <a:p>
            <a:endParaRPr>
              <a:latin typeface="宋体" panose="02010600030101010101" pitchFamily="2" charset="-122"/>
              <a:cs typeface="宋体" panose="02010600030101010101" pitchFamily="2" charset="-122"/>
            </a:endParaRPr>
          </a:p>
          <a:p>
            <a:r>
              <a:rPr b="1">
                <a:solidFill>
                  <a:srgbClr val="0000CC"/>
                </a:solidFill>
                <a:latin typeface="宋体" panose="02010600030101010101" pitchFamily="2" charset="-122"/>
                <a:cs typeface="宋体" panose="02010600030101010101" pitchFamily="2" charset="-122"/>
              </a:rPr>
              <a:t>降低单次访问的资源消耗，</a:t>
            </a:r>
            <a:endParaRPr b="1">
              <a:solidFill>
                <a:srgbClr val="0000CC"/>
              </a:solidFill>
              <a:latin typeface="宋体" panose="02010600030101010101" pitchFamily="2" charset="-122"/>
              <a:cs typeface="宋体" panose="02010600030101010101" pitchFamily="2" charset="-122"/>
            </a:endParaRPr>
          </a:p>
          <a:p>
            <a:endParaRPr b="1">
              <a:latin typeface="宋体" panose="02010600030101010101" pitchFamily="2" charset="-122"/>
              <a:cs typeface="宋体" panose="02010600030101010101" pitchFamily="2" charset="-122"/>
            </a:endParaRPr>
          </a:p>
          <a:p>
            <a:r>
              <a:rPr b="1">
                <a:latin typeface="宋体" panose="02010600030101010101" pitchFamily="2" charset="-122"/>
                <a:cs typeface="宋体" panose="02010600030101010101" pitchFamily="2" charset="-122"/>
              </a:rPr>
              <a:t>做到在资源总量一定的情况下有能力支撑更多的访问。</a:t>
            </a:r>
            <a:endParaRPr b="1">
              <a:latin typeface="宋体" panose="02010600030101010101" pitchFamily="2" charset="-122"/>
              <a:cs typeface="宋体" panose="02010600030101010101" pitchFamily="2" charset="-122"/>
            </a:endParaRPr>
          </a:p>
          <a:p>
            <a:endParaRPr lang="zh-CN" altLang="en-US">
              <a:latin typeface="宋体" panose="02010600030101010101" pitchFamily="2" charset="-122"/>
            </a:endParaRPr>
          </a:p>
          <a:p>
            <a:endParaRPr lang="zh-CN" altLang="en-US">
              <a:latin typeface="宋体" panose="02010600030101010101" pitchFamily="2" charset="-122"/>
            </a:endParaRPr>
          </a:p>
        </p:txBody>
      </p:sp>
      <p:graphicFrame>
        <p:nvGraphicFramePr>
          <p:cNvPr id="3" name="对象 2">
            <a:hlinkClick r:id="" action="ppaction://ole?verb="/>
          </p:cNvPr>
          <p:cNvGraphicFramePr>
            <a:graphicFrameLocks noChangeAspect="1"/>
          </p:cNvGraphicFramePr>
          <p:nvPr/>
        </p:nvGraphicFramePr>
        <p:xfrm>
          <a:off x="490220" y="3694430"/>
          <a:ext cx="7992110" cy="540385"/>
        </p:xfrm>
        <a:graphic>
          <a:graphicData uri="http://schemas.openxmlformats.org/presentationml/2006/ole">
            <mc:AlternateContent xmlns:mc="http://schemas.openxmlformats.org/markup-compatibility/2006">
              <mc:Choice xmlns:v="urn:schemas-microsoft-com:vml" Requires="v">
                <p:oleObj spid="_x0000_s1025" name="" r:id="rId1" imgW="5942330" imgH="401320" progId="Equation.KSEE3">
                  <p:embed/>
                </p:oleObj>
              </mc:Choice>
              <mc:Fallback>
                <p:oleObj name="" r:id="rId1" imgW="5942330" imgH="401320" progId="Equation.KSEE3">
                  <p:embed/>
                  <p:pic>
                    <p:nvPicPr>
                      <p:cNvPr id="0" name="图片 1024"/>
                      <p:cNvPicPr/>
                      <p:nvPr/>
                    </p:nvPicPr>
                    <p:blipFill>
                      <a:blip r:embed="rId2"/>
                      <a:stretch>
                        <a:fillRect/>
                      </a:stretch>
                    </p:blipFill>
                    <p:spPr>
                      <a:xfrm>
                        <a:off x="490220" y="3694430"/>
                        <a:ext cx="7992110" cy="540385"/>
                      </a:xfrm>
                      <a:prstGeom prst="rect">
                        <a:avLst/>
                      </a:prstGeom>
                      <a:ln>
                        <a:solidFill>
                          <a:prstClr val="black"/>
                        </a:solidFill>
                      </a:ln>
                    </p:spPr>
                  </p:pic>
                </p:oleObj>
              </mc:Fallback>
            </mc:AlternateContent>
          </a:graphicData>
        </a:graphic>
      </p:graphicFrame>
      <p:sp>
        <p:nvSpPr>
          <p:cNvPr id="4" name="文本框 3"/>
          <p:cNvSpPr txBox="1"/>
          <p:nvPr/>
        </p:nvSpPr>
        <p:spPr>
          <a:xfrm>
            <a:off x="490220" y="4460875"/>
            <a:ext cx="4117340" cy="650240"/>
          </a:xfrm>
          <a:prstGeom prst="rect">
            <a:avLst/>
          </a:prstGeom>
          <a:noFill/>
          <a:ln>
            <a:solidFill>
              <a:schemeClr val="accent1"/>
            </a:solidFill>
          </a:ln>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fs.file-max = 2000000</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net.ipv4.tcp_mem = 786432 2097152 3145728</a:t>
            </a:r>
            <a:endParaRPr lang="zh-CN" altLang="en-US" sz="1400" dirty="0" smtClean="0">
              <a:latin typeface="Arial" panose="020B0604020202020204" pitchFamily="34" charset="0"/>
              <a:ea typeface="微软雅黑" panose="020B0503020204020204" charset="-122"/>
            </a:endParaRPr>
          </a:p>
        </p:txBody>
      </p:sp>
      <p:sp>
        <p:nvSpPr>
          <p:cNvPr id="5" name="文本框 4"/>
          <p:cNvSpPr txBox="1"/>
          <p:nvPr/>
        </p:nvSpPr>
        <p:spPr>
          <a:xfrm>
            <a:off x="4733925" y="4824730"/>
            <a:ext cx="4109720" cy="1768475"/>
          </a:xfrm>
          <a:prstGeom prst="rect">
            <a:avLst/>
          </a:prstGeom>
          <a:noFill/>
          <a:ln>
            <a:solidFill>
              <a:srgbClr val="FF0000"/>
            </a:solidFill>
          </a:ln>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net.ipv4.tcp_rmem = 4096  </a:t>
            </a:r>
            <a:r>
              <a:rPr lang="zh-CN" altLang="en-US" sz="1400" b="1" dirty="0" smtClean="0">
                <a:solidFill>
                  <a:srgbClr val="FF0000"/>
                </a:solidFill>
                <a:latin typeface="Arial" panose="020B0604020202020204" pitchFamily="34" charset="0"/>
                <a:ea typeface="微软雅黑" panose="020B0503020204020204" charset="-122"/>
              </a:rPr>
              <a:t>4096</a:t>
            </a:r>
            <a:r>
              <a:rPr lang="zh-CN" altLang="en-US" sz="1400" dirty="0" smtClean="0">
                <a:latin typeface="Arial" panose="020B0604020202020204" pitchFamily="34" charset="0"/>
                <a:ea typeface="微软雅黑" panose="020B0503020204020204" charset="-122"/>
              </a:rPr>
              <a:t>  16777216</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net.ipv4.tcp_wmem = 4096  </a:t>
            </a:r>
            <a:r>
              <a:rPr lang="zh-CN" altLang="en-US" sz="1400" b="1" dirty="0" smtClean="0">
                <a:solidFill>
                  <a:srgbClr val="FF0000"/>
                </a:solidFill>
                <a:latin typeface="Arial" panose="020B0604020202020204" pitchFamily="34" charset="0"/>
                <a:ea typeface="微软雅黑" panose="020B0503020204020204" charset="-122"/>
              </a:rPr>
              <a:t>4096</a:t>
            </a:r>
            <a:r>
              <a:rPr lang="zh-CN" altLang="en-US" sz="1400" dirty="0" smtClean="0">
                <a:latin typeface="Arial" panose="020B0604020202020204" pitchFamily="34" charset="0"/>
                <a:ea typeface="微软雅黑" panose="020B0503020204020204" charset="-122"/>
              </a:rPr>
              <a:t>  16777216</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net.core.rmem_max = 16777216</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net.core.wmem_max = 16777216</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net.core.wmem_default =</a:t>
            </a:r>
            <a:r>
              <a:rPr lang="zh-CN" altLang="en-US" sz="1400" b="1" dirty="0" smtClean="0">
                <a:solidFill>
                  <a:srgbClr val="FF0000"/>
                </a:solidFill>
                <a:latin typeface="Arial" panose="020B0604020202020204" pitchFamily="34" charset="0"/>
                <a:ea typeface="微软雅黑" panose="020B0503020204020204" charset="-122"/>
              </a:rPr>
              <a:t> 8388608</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net.core.rmem_default = </a:t>
            </a:r>
            <a:r>
              <a:rPr lang="zh-CN" altLang="en-US" sz="1400" b="1" dirty="0" smtClean="0">
                <a:solidFill>
                  <a:srgbClr val="FF0000"/>
                </a:solidFill>
                <a:latin typeface="Arial" panose="020B0604020202020204" pitchFamily="34" charset="0"/>
                <a:ea typeface="微软雅黑" panose="020B0503020204020204" charset="-122"/>
              </a:rPr>
              <a:t>8388608</a:t>
            </a:r>
            <a:endParaRPr lang="zh-CN" altLang="en-US" sz="1400" b="1" dirty="0" smtClean="0">
              <a:solidFill>
                <a:srgbClr val="FF0000"/>
              </a:solidFill>
              <a:latin typeface="Arial" panose="020B0604020202020204" pitchFamily="34" charset="0"/>
              <a:ea typeface="微软雅黑" panose="020B0503020204020204" charset="-122"/>
            </a:endParaRPr>
          </a:p>
        </p:txBody>
      </p:sp>
    </p:spTree>
    <p:custDataLst>
      <p:tags r:id="rId3"/>
    </p:custData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高并发问题：</a:t>
            </a:r>
            <a:r>
              <a:rPr lang="en-US" altLang="zh-CN"/>
              <a:t>C1m</a:t>
            </a:r>
            <a:r>
              <a:rPr lang="zh-CN" altLang="en-US"/>
              <a:t>的内核调优</a:t>
            </a:r>
            <a:endParaRPr lang="en-US" altLang="zh-CN"/>
          </a:p>
        </p:txBody>
      </p:sp>
      <p:sp>
        <p:nvSpPr>
          <p:cNvPr id="8" name="椭圆 7"/>
          <p:cNvSpPr/>
          <p:nvPr/>
        </p:nvSpPr>
        <p:spPr>
          <a:xfrm>
            <a:off x="697865" y="982345"/>
            <a:ext cx="7205980" cy="228346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zh-CN" altLang="en-US" sz="1400"/>
              <a:t>内核级限制</a:t>
            </a:r>
            <a:endParaRPr lang="zh-CN" altLang="en-US" sz="1400"/>
          </a:p>
          <a:p>
            <a:pPr algn="r"/>
            <a:r>
              <a:rPr lang="zh-CN" altLang="zh-CN" sz="900"/>
              <a:t>重新编译内核；或者用户态</a:t>
            </a:r>
            <a:r>
              <a:rPr lang="en-US" altLang="zh-CN" sz="900"/>
              <a:t>tcpip</a:t>
            </a:r>
            <a:endParaRPr lang="en-US" altLang="zh-CN" sz="900"/>
          </a:p>
        </p:txBody>
      </p:sp>
      <p:sp>
        <p:nvSpPr>
          <p:cNvPr id="4" name="椭圆 3"/>
          <p:cNvSpPr/>
          <p:nvPr/>
        </p:nvSpPr>
        <p:spPr>
          <a:xfrm>
            <a:off x="697865" y="1182370"/>
            <a:ext cx="4462780" cy="194246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zh-CN" altLang="en-US" sz="1400"/>
              <a:t>系统级限制</a:t>
            </a:r>
            <a:endParaRPr lang="zh-CN" altLang="en-US" sz="1400"/>
          </a:p>
          <a:p>
            <a:pPr algn="r"/>
            <a:r>
              <a:rPr lang="en-US" altLang="zh-CN" sz="800" b="1">
                <a:solidFill>
                  <a:srgbClr val="FF0000"/>
                </a:solidFill>
              </a:rPr>
              <a:t>sysctl -w fs.file-max=</a:t>
            </a:r>
            <a:r>
              <a:rPr lang="zh-CN" altLang="en-US" sz="800" b="1">
                <a:solidFill>
                  <a:srgbClr val="FF0000"/>
                </a:solidFill>
                <a:sym typeface="+mn-ea"/>
              </a:rPr>
              <a:t>1048576</a:t>
            </a:r>
            <a:endParaRPr lang="zh-CN" altLang="en-US" sz="800" b="1">
              <a:solidFill>
                <a:srgbClr val="FF0000"/>
              </a:solidFill>
              <a:sym typeface="+mn-ea"/>
            </a:endParaRPr>
          </a:p>
          <a:p>
            <a:pPr algn="r"/>
            <a:endParaRPr lang="zh-CN" altLang="en-US" sz="800" b="1">
              <a:solidFill>
                <a:srgbClr val="FF0000"/>
              </a:solidFill>
              <a:sym typeface="+mn-ea"/>
            </a:endParaRPr>
          </a:p>
        </p:txBody>
      </p:sp>
      <p:sp>
        <p:nvSpPr>
          <p:cNvPr id="3" name="椭圆 2"/>
          <p:cNvSpPr/>
          <p:nvPr/>
        </p:nvSpPr>
        <p:spPr>
          <a:xfrm>
            <a:off x="697230" y="1549400"/>
            <a:ext cx="2303145" cy="10083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a:t>用户级限制</a:t>
            </a:r>
            <a:endParaRPr lang="zh-CN" altLang="en-US" sz="1400"/>
          </a:p>
          <a:p>
            <a:pPr algn="l"/>
            <a:r>
              <a:rPr lang="en-US" altLang="zh-CN" sz="900" b="1">
                <a:solidFill>
                  <a:srgbClr val="FF0000"/>
                </a:solidFill>
              </a:rPr>
              <a:t>ulimit -SHn </a:t>
            </a:r>
            <a:r>
              <a:rPr lang="zh-CN" altLang="en-US" sz="900" b="1">
                <a:solidFill>
                  <a:srgbClr val="FF0000"/>
                </a:solidFill>
                <a:sym typeface="+mn-ea"/>
              </a:rPr>
              <a:t>1048576</a:t>
            </a:r>
            <a:endParaRPr lang="zh-CN" altLang="en-US" sz="900" b="1">
              <a:solidFill>
                <a:srgbClr val="FF0000"/>
              </a:solidFill>
              <a:sym typeface="+mn-ea"/>
            </a:endParaRPr>
          </a:p>
        </p:txBody>
      </p:sp>
      <p:sp>
        <p:nvSpPr>
          <p:cNvPr id="14" name="文本框 13"/>
          <p:cNvSpPr txBox="1"/>
          <p:nvPr/>
        </p:nvSpPr>
        <p:spPr>
          <a:xfrm>
            <a:off x="702945" y="3332480"/>
            <a:ext cx="7738110" cy="1383665"/>
          </a:xfrm>
          <a:prstGeom prst="rect">
            <a:avLst/>
          </a:prstGeom>
          <a:noFill/>
          <a:ln w="9525">
            <a:noFill/>
          </a:ln>
        </p:spPr>
        <p:txBody>
          <a:bodyPr wrap="square">
            <a:spAutoFit/>
          </a:bodyPr>
          <a:p>
            <a:r>
              <a:rPr lang="zh-CN" altLang="en-US" sz="1400"/>
              <a:t>echo "* - nofile 1048576" &gt;&gt; /etc/security/limits.conf</a:t>
            </a:r>
            <a:endParaRPr lang="zh-CN" altLang="en-US" sz="1400"/>
          </a:p>
          <a:p>
            <a:r>
              <a:rPr lang="zh-CN" altLang="en-US" sz="1400"/>
              <a:t>echo "fs.file-max = 1048576" &gt;&gt; /etc/sysctl.conf</a:t>
            </a:r>
            <a:endParaRPr lang="zh-CN" altLang="en-US" sz="1400"/>
          </a:p>
          <a:p>
            <a:r>
              <a:rPr lang="zh-CN" altLang="en-US" sz="1400"/>
              <a:t>echo "net.ipv4.ip_local_port_range = 1024 65535" &gt;&gt; /etc/sysctl.conf</a:t>
            </a:r>
            <a:endParaRPr lang="zh-CN" altLang="en-US" sz="1400"/>
          </a:p>
          <a:p>
            <a:r>
              <a:rPr lang="zh-CN" altLang="en-US" sz="1400"/>
              <a:t>echo "net.ipv4.tcp_mem = 786432 2097152 3145728" &gt;&gt; /etc/sysctl.conf</a:t>
            </a:r>
            <a:endParaRPr lang="zh-CN" altLang="en-US" sz="1400"/>
          </a:p>
          <a:p>
            <a:r>
              <a:rPr lang="zh-CN" altLang="en-US" sz="1400"/>
              <a:t>echo "net.ipv4.tcp_rmem = 4096 4096 16777216" &gt;&gt; /etc/sysctl.conf</a:t>
            </a:r>
            <a:endParaRPr lang="zh-CN" altLang="en-US" sz="1400"/>
          </a:p>
          <a:p>
            <a:r>
              <a:rPr lang="zh-CN" altLang="en-US" sz="1400"/>
              <a:t>echo "net.ipv4.tcp_wmem = 4096 4096 16777216" &gt;&gt; /etc/sysctl.conf</a:t>
            </a:r>
            <a:endParaRPr lang="zh-CN" altLang="en-US" sz="1400"/>
          </a:p>
        </p:txBody>
      </p:sp>
      <p:sp>
        <p:nvSpPr>
          <p:cNvPr id="15" name="文本框 14"/>
          <p:cNvSpPr txBox="1"/>
          <p:nvPr/>
        </p:nvSpPr>
        <p:spPr>
          <a:xfrm>
            <a:off x="777875" y="4773930"/>
            <a:ext cx="2540000" cy="929640"/>
          </a:xfrm>
          <a:prstGeom prst="rect">
            <a:avLst/>
          </a:prstGeom>
          <a:noFill/>
          <a:ln>
            <a:solidFill>
              <a:srgbClr val="C00000"/>
            </a:solidFill>
          </a:ln>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CentOS 6.3上，只要修改/etc/security/limits.conf，重新登录就OK了</a:t>
            </a:r>
            <a:endParaRPr lang="zh-CN" altLang="en-US" sz="1400" dirty="0" smtClean="0">
              <a:latin typeface="Arial" panose="020B0604020202020204" pitchFamily="34" charset="0"/>
              <a:ea typeface="微软雅黑" panose="020B0503020204020204" charset="-122"/>
            </a:endParaRPr>
          </a:p>
        </p:txBody>
      </p:sp>
      <p:sp>
        <p:nvSpPr>
          <p:cNvPr id="16" name="文本框 15"/>
          <p:cNvSpPr txBox="1"/>
          <p:nvPr/>
        </p:nvSpPr>
        <p:spPr>
          <a:xfrm>
            <a:off x="3561715" y="4773930"/>
            <a:ext cx="4960620" cy="929640"/>
          </a:xfrm>
          <a:prstGeom prst="rect">
            <a:avLst/>
          </a:prstGeom>
          <a:noFill/>
          <a:ln>
            <a:solidFill>
              <a:srgbClr val="FF0000"/>
            </a:solidFill>
          </a:ln>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Ubuntu Server 12.04.1上，修改/etc/security/limits.conf，重登录重启不管用，改/etc/pam.d/common-session, su，重登录重启不管用，非要改/etc/profile?</a:t>
            </a:r>
            <a:endParaRPr lang="zh-CN" altLang="en-US" sz="1400" dirty="0" smtClean="0">
              <a:latin typeface="Arial" panose="020B0604020202020204" pitchFamily="34" charset="0"/>
              <a:ea typeface="微软雅黑" panose="020B0503020204020204" charset="-122"/>
            </a:endParaRPr>
          </a:p>
        </p:txBody>
      </p:sp>
      <p:pic>
        <p:nvPicPr>
          <p:cNvPr id="17" name="图片 16"/>
          <p:cNvPicPr>
            <a:picLocks noChangeAspect="1"/>
          </p:cNvPicPr>
          <p:nvPr/>
        </p:nvPicPr>
        <p:blipFill>
          <a:blip r:embed="rId1"/>
          <a:stretch>
            <a:fillRect/>
          </a:stretch>
        </p:blipFill>
        <p:spPr>
          <a:xfrm>
            <a:off x="5295900" y="2557780"/>
            <a:ext cx="3752215" cy="942975"/>
          </a:xfrm>
          <a:prstGeom prst="rect">
            <a:avLst/>
          </a:prstGeom>
        </p:spPr>
      </p:pic>
      <p:pic>
        <p:nvPicPr>
          <p:cNvPr id="20" name="图片 19"/>
          <p:cNvPicPr>
            <a:picLocks noChangeAspect="1"/>
          </p:cNvPicPr>
          <p:nvPr/>
        </p:nvPicPr>
        <p:blipFill>
          <a:blip r:embed="rId2"/>
          <a:stretch>
            <a:fillRect/>
          </a:stretch>
        </p:blipFill>
        <p:spPr>
          <a:xfrm>
            <a:off x="5067300" y="982345"/>
            <a:ext cx="3980815" cy="762000"/>
          </a:xfrm>
          <a:prstGeom prst="rect">
            <a:avLst/>
          </a:prstGeom>
        </p:spPr>
      </p:pic>
      <p:sp>
        <p:nvSpPr>
          <p:cNvPr id="21" name="文本框 20"/>
          <p:cNvSpPr txBox="1"/>
          <p:nvPr/>
        </p:nvSpPr>
        <p:spPr>
          <a:xfrm>
            <a:off x="777875" y="6323330"/>
            <a:ext cx="6130925" cy="270510"/>
          </a:xfrm>
          <a:prstGeom prst="rect">
            <a:avLst/>
          </a:prstGeom>
          <a:noFill/>
        </p:spPr>
        <p:txBody>
          <a:bodyPr wrap="square" rtlCol="0" anchor="t">
            <a:spAutoFit/>
          </a:bodyPr>
          <a:p>
            <a:pPr>
              <a:lnSpc>
                <a:spcPct val="130000"/>
              </a:lnSpc>
            </a:pPr>
            <a:r>
              <a:rPr lang="zh-CN" altLang="en-US" sz="900" dirty="0" smtClean="0">
                <a:latin typeface="Arial" panose="020B0604020202020204" pitchFamily="34" charset="0"/>
                <a:ea typeface="微软雅黑" panose="020B0503020204020204" charset="-122"/>
              </a:rPr>
              <a:t>http://blog.yufeng.info/archives/1380          http://blog.ihipop.info/2011/01/2053.html</a:t>
            </a:r>
            <a:endParaRPr lang="zh-CN" altLang="en-US" sz="900" dirty="0" smtClean="0">
              <a:latin typeface="Arial" panose="020B0604020202020204" pitchFamily="34" charset="0"/>
              <a:ea typeface="微软雅黑" panose="020B0503020204020204" charset="-122"/>
            </a:endParaRPr>
          </a:p>
        </p:txBody>
      </p:sp>
    </p:spTree>
    <p:custDataLst>
      <p:tags r:id="rId3"/>
    </p:custData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高并发问题</a:t>
            </a:r>
            <a:r>
              <a:rPr lang="en-US" altLang="zh-CN"/>
              <a:t>:</a:t>
            </a:r>
            <a:r>
              <a:rPr lang="zh-CN" altLang="en-US"/>
              <a:t>一条</a:t>
            </a:r>
            <a:r>
              <a:rPr lang="en-US" altLang="zh-CN"/>
              <a:t>TCP</a:t>
            </a:r>
            <a:r>
              <a:rPr lang="zh-CN" altLang="en-US"/>
              <a:t>连接依赖什么</a:t>
            </a:r>
            <a:endParaRPr lang="zh-CN" altLang="en-US"/>
          </a:p>
        </p:txBody>
      </p:sp>
      <p:pic>
        <p:nvPicPr>
          <p:cNvPr id="4" name="内容占位符 3"/>
          <p:cNvPicPr>
            <a:picLocks noChangeAspect="1"/>
          </p:cNvPicPr>
          <p:nvPr>
            <p:ph idx="1"/>
          </p:nvPr>
        </p:nvPicPr>
        <p:blipFill>
          <a:blip r:embed="rId1"/>
          <a:stretch>
            <a:fillRect/>
          </a:stretch>
        </p:blipFill>
        <p:spPr>
          <a:xfrm>
            <a:off x="510540" y="909955"/>
            <a:ext cx="7143750" cy="2343150"/>
          </a:xfrm>
          <a:prstGeom prst="rect">
            <a:avLst/>
          </a:prstGeom>
        </p:spPr>
      </p:pic>
      <p:graphicFrame>
        <p:nvGraphicFramePr>
          <p:cNvPr id="5" name="表格 4"/>
          <p:cNvGraphicFramePr/>
          <p:nvPr/>
        </p:nvGraphicFramePr>
        <p:xfrm>
          <a:off x="510540" y="3253105"/>
          <a:ext cx="5378450" cy="2214245"/>
        </p:xfrm>
        <a:graphic>
          <a:graphicData uri="http://schemas.openxmlformats.org/drawingml/2006/table">
            <a:tbl>
              <a:tblPr firstRow="1" bandRow="1">
                <a:tableStyleId>{5940675A-B579-460E-94D1-54222C63F5DA}</a:tableStyleId>
              </a:tblPr>
              <a:tblGrid>
                <a:gridCol w="2689225"/>
                <a:gridCol w="2689225"/>
              </a:tblGrid>
              <a:tr h="423545">
                <a:tc rowSpan="5">
                  <a:txBody>
                    <a:bodyPr/>
                    <a:p>
                      <a:pPr>
                        <a:buNone/>
                      </a:pPr>
                      <a:r>
                        <a:rPr lang="zh-CN" altLang="zh-CN" b="1">
                          <a:solidFill>
                            <a:srgbClr val="FF0000"/>
                          </a:solidFill>
                        </a:rPr>
                        <a:t>一条</a:t>
                      </a:r>
                      <a:r>
                        <a:rPr lang="en-US" altLang="zh-CN" b="1">
                          <a:solidFill>
                            <a:srgbClr val="FF0000"/>
                          </a:solidFill>
                        </a:rPr>
                        <a:t>TCP</a:t>
                      </a:r>
                      <a:r>
                        <a:rPr lang="zh-CN" altLang="en-US" b="1">
                          <a:solidFill>
                            <a:srgbClr val="FF0000"/>
                          </a:solidFill>
                        </a:rPr>
                        <a:t>连接可能需要</a:t>
                      </a:r>
                      <a:r>
                        <a:rPr lang="en-US" altLang="zh-CN" b="1">
                          <a:solidFill>
                            <a:srgbClr val="FF0000"/>
                          </a:solidFill>
                        </a:rPr>
                        <a:t>5K</a:t>
                      </a:r>
                      <a:r>
                        <a:rPr lang="zh-CN" altLang="en-US" b="1">
                          <a:solidFill>
                            <a:srgbClr val="FF0000"/>
                          </a:solidFill>
                        </a:rPr>
                        <a:t>左右的物理内存</a:t>
                      </a:r>
                      <a:endParaRPr lang="zh-CN" altLang="en-US" b="1">
                        <a:solidFill>
                          <a:srgbClr val="FF0000"/>
                        </a:solidFill>
                      </a:endParaRPr>
                    </a:p>
                  </a:txBody>
                  <a:tcPr/>
                </a:tc>
                <a:tc>
                  <a:txBody>
                    <a:bodyPr/>
                    <a:p>
                      <a:pPr>
                        <a:buNone/>
                      </a:pPr>
                      <a:r>
                        <a:rPr lang="en-US" altLang="zh-CN"/>
                        <a:t>4</a:t>
                      </a:r>
                      <a:r>
                        <a:rPr lang="zh-CN" altLang="en-US"/>
                        <a:t>字节的</a:t>
                      </a:r>
                      <a:r>
                        <a:rPr lang="en-US" altLang="zh-CN"/>
                        <a:t>FD</a:t>
                      </a:r>
                      <a:endParaRPr lang="en-US" altLang="zh-CN"/>
                    </a:p>
                  </a:txBody>
                  <a:tcPr/>
                </a:tc>
              </a:tr>
              <a:tr h="383540">
                <a:tc vMerge="1">
                  <a:tcPr/>
                </a:tc>
                <a:tc>
                  <a:txBody>
                    <a:bodyPr/>
                    <a:p>
                      <a:pPr>
                        <a:buNone/>
                      </a:pPr>
                      <a:r>
                        <a:rPr lang="en-US" altLang="zh-CN"/>
                        <a:t>4</a:t>
                      </a:r>
                      <a:r>
                        <a:rPr lang="zh-CN" altLang="en-US"/>
                        <a:t>字节的</a:t>
                      </a:r>
                      <a:r>
                        <a:rPr lang="en-US" altLang="zh-CN"/>
                        <a:t>IP</a:t>
                      </a:r>
                      <a:endParaRPr lang="en-US" altLang="zh-CN"/>
                    </a:p>
                  </a:txBody>
                  <a:tcPr/>
                </a:tc>
              </a:tr>
              <a:tr h="383540">
                <a:tc vMerge="1">
                  <a:tcPr/>
                </a:tc>
                <a:tc>
                  <a:txBody>
                    <a:bodyPr/>
                    <a:p>
                      <a:pPr>
                        <a:buNone/>
                      </a:pPr>
                      <a:r>
                        <a:rPr lang="en-US" altLang="zh-CN"/>
                        <a:t>2</a:t>
                      </a:r>
                      <a:r>
                        <a:rPr lang="zh-CN" altLang="en-US"/>
                        <a:t>字节的</a:t>
                      </a:r>
                      <a:r>
                        <a:rPr lang="en-US" altLang="zh-CN"/>
                        <a:t>PORT</a:t>
                      </a:r>
                      <a:endParaRPr lang="en-US" altLang="zh-CN"/>
                    </a:p>
                  </a:txBody>
                  <a:tcPr/>
                </a:tc>
              </a:tr>
              <a:tr h="383540">
                <a:tc vMerge="1">
                  <a:tcPr/>
                </a:tc>
                <a:tc>
                  <a:txBody>
                    <a:bodyPr/>
                    <a:p>
                      <a:pPr>
                        <a:buNone/>
                      </a:pPr>
                      <a:r>
                        <a:rPr lang="en-US" altLang="zh-CN"/>
                        <a:t>2.5K</a:t>
                      </a:r>
                      <a:r>
                        <a:rPr lang="zh-CN" altLang="en-US"/>
                        <a:t>的接收缓冲区发送缓冲区</a:t>
                      </a:r>
                      <a:endParaRPr lang="zh-CN" altLang="en-US"/>
                    </a:p>
                  </a:txBody>
                  <a:tcPr/>
                </a:tc>
              </a:tr>
              <a:tr h="383540">
                <a:tc vMerge="1">
                  <a:tcPr/>
                </a:tc>
                <a:tc>
                  <a:txBody>
                    <a:bodyPr/>
                    <a:p>
                      <a:pPr>
                        <a:buNone/>
                      </a:pPr>
                      <a:r>
                        <a:rPr lang="zh-CN" altLang="en-US"/>
                        <a:t>应用层绑定的数据大小</a:t>
                      </a:r>
                      <a:endParaRPr lang="zh-CN" altLang="en-US"/>
                    </a:p>
                  </a:txBody>
                  <a:tcPr/>
                </a:tc>
              </a:tr>
            </a:tbl>
          </a:graphicData>
        </a:graphic>
      </p:graphicFrame>
      <p:sp>
        <p:nvSpPr>
          <p:cNvPr id="3" name="椭圆形标注 2"/>
          <p:cNvSpPr/>
          <p:nvPr/>
        </p:nvSpPr>
        <p:spPr>
          <a:xfrm>
            <a:off x="6005830" y="3253105"/>
            <a:ext cx="2583815" cy="1849120"/>
          </a:xfrm>
          <a:prstGeom prst="wedgeEllipseCallou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rgbClr val="FF0000"/>
                </a:solidFill>
              </a:rPr>
              <a:t>too many of orphaned sockets错误</a:t>
            </a:r>
            <a:endParaRPr lang="zh-CN" altLang="en-US" sz="1800">
              <a:solidFill>
                <a:srgbClr val="FF0000"/>
              </a:solidFill>
            </a:endParaRPr>
          </a:p>
        </p:txBody>
      </p:sp>
    </p:spTree>
    <p:custDataLst>
      <p:tags r:id="rId2"/>
    </p:custData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高并发：</a:t>
            </a:r>
            <a:r>
              <a:rPr lang="zh-CN" altLang="zh-CN">
                <a:sym typeface="+mn-ea"/>
              </a:rPr>
              <a:t>连接数上涨的极限</a:t>
            </a:r>
            <a:endParaRPr lang="zh-CN" altLang="zh-CN"/>
          </a:p>
        </p:txBody>
      </p:sp>
      <p:sp>
        <p:nvSpPr>
          <p:cNvPr id="4" name="文本框 3"/>
          <p:cNvSpPr txBox="1"/>
          <p:nvPr/>
        </p:nvSpPr>
        <p:spPr>
          <a:xfrm>
            <a:off x="1184910" y="1033145"/>
            <a:ext cx="6838950" cy="706755"/>
          </a:xfrm>
          <a:prstGeom prst="rect">
            <a:avLst/>
          </a:prstGeom>
          <a:noFill/>
        </p:spPr>
        <p:txBody>
          <a:bodyPr wrap="square" rtlCol="0">
            <a:spAutoFit/>
          </a:bodyPr>
          <a:p>
            <a:r>
              <a:rPr lang="zh-CN" altLang="en-US" sz="2000" b="1"/>
              <a:t>假设有一个高性能的网络应用</a:t>
            </a:r>
            <a:r>
              <a:rPr lang="en-US" altLang="zh-CN" sz="2000" b="1"/>
              <a:t>S</a:t>
            </a:r>
            <a:r>
              <a:rPr lang="zh-CN" altLang="en-US" sz="2000" b="1"/>
              <a:t>，客户端</a:t>
            </a:r>
            <a:r>
              <a:rPr lang="en-US" altLang="zh-CN" sz="2000" b="1"/>
              <a:t>C</a:t>
            </a:r>
            <a:r>
              <a:rPr lang="zh-CN" altLang="en-US" sz="2000" b="1"/>
              <a:t>不断建立对</a:t>
            </a:r>
            <a:r>
              <a:rPr lang="en-US" altLang="zh-CN" sz="2000" b="1"/>
              <a:t>S</a:t>
            </a:r>
            <a:r>
              <a:rPr lang="zh-CN" altLang="en-US" sz="2000" b="1"/>
              <a:t>的</a:t>
            </a:r>
            <a:r>
              <a:rPr lang="en-US" altLang="zh-CN" sz="2000" b="1"/>
              <a:t>TCP</a:t>
            </a:r>
            <a:r>
              <a:rPr lang="zh-CN" altLang="en-US" sz="2000" b="1"/>
              <a:t>连接，随着连接数的增长，慢慢会遇到什么问题呢？</a:t>
            </a:r>
            <a:endParaRPr lang="zh-CN" altLang="en-US" sz="2000" b="1"/>
          </a:p>
        </p:txBody>
      </p:sp>
      <p:graphicFrame>
        <p:nvGraphicFramePr>
          <p:cNvPr id="6" name="图表 5"/>
          <p:cNvGraphicFramePr/>
          <p:nvPr/>
        </p:nvGraphicFramePr>
        <p:xfrm>
          <a:off x="1299210" y="1792605"/>
          <a:ext cx="6958330" cy="4307205"/>
        </p:xfrm>
        <a:graphic>
          <a:graphicData uri="http://schemas.openxmlformats.org/drawingml/2006/chart">
            <c:chart xmlns:c="http://schemas.openxmlformats.org/drawingml/2006/chart" xmlns:r="http://schemas.openxmlformats.org/officeDocument/2006/relationships" r:id="rId1"/>
          </a:graphicData>
        </a:graphic>
      </p:graphicFrame>
    </p:spTree>
    <p:custDataLst>
      <p:tags r:id="rId2"/>
    </p:custData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66395" y="100965"/>
            <a:ext cx="8001000" cy="785495"/>
          </a:xfrm>
        </p:spPr>
        <p:txBody>
          <a:bodyPr/>
          <a:p>
            <a:r>
              <a:rPr lang="en-US" altLang="zh-CN"/>
              <a:t>IM</a:t>
            </a:r>
            <a:r>
              <a:rPr lang="zh-CN" altLang="en-US"/>
              <a:t>系统有哪些坑</a:t>
            </a:r>
            <a:endParaRPr lang="zh-CN" altLang="en-US"/>
          </a:p>
        </p:txBody>
      </p:sp>
      <p:graphicFrame>
        <p:nvGraphicFramePr>
          <p:cNvPr id="4" name="内容占位符 3"/>
          <p:cNvGraphicFramePr/>
          <p:nvPr>
            <p:ph idx="1"/>
          </p:nvPr>
        </p:nvGraphicFramePr>
        <p:xfrm>
          <a:off x="243840" y="886460"/>
          <a:ext cx="8741410" cy="6126480"/>
        </p:xfrm>
        <a:graphic>
          <a:graphicData uri="http://schemas.openxmlformats.org/drawingml/2006/table">
            <a:tbl>
              <a:tblPr firstRow="1" bandRow="1">
                <a:tableStyleId>{85BE263C-DBD7-4A20-BB59-AAB30ACAA65A}</a:tableStyleId>
              </a:tblPr>
              <a:tblGrid>
                <a:gridCol w="3201670"/>
                <a:gridCol w="288925"/>
                <a:gridCol w="4962525"/>
                <a:gridCol w="288290"/>
              </a:tblGrid>
              <a:tr h="365760">
                <a:tc>
                  <a:txBody>
                    <a:bodyPr/>
                    <a:p>
                      <a:pPr>
                        <a:buNone/>
                      </a:pPr>
                      <a:r>
                        <a:rPr lang="zh-CN" altLang="en-US" sz="1600"/>
                        <a:t>客户端感受到的问题</a:t>
                      </a:r>
                      <a:r>
                        <a:rPr lang="en-US" altLang="zh-CN" sz="1600"/>
                        <a:t>1</a:t>
                      </a:r>
                      <a:endParaRPr lang="en-US" altLang="zh-CN" sz="1600"/>
                    </a:p>
                  </a:txBody>
                  <a:tcPr/>
                </a:tc>
                <a:tc>
                  <a:txBody>
                    <a:bodyPr/>
                    <a:p>
                      <a:pPr>
                        <a:buNone/>
                      </a:pPr>
                      <a:endParaRPr lang="zh-CN" altLang="en-US" sz="1600"/>
                    </a:p>
                  </a:txBody>
                  <a:tcPr/>
                </a:tc>
                <a:tc>
                  <a:txBody>
                    <a:bodyPr/>
                    <a:p>
                      <a:pPr>
                        <a:buNone/>
                      </a:pPr>
                      <a:r>
                        <a:rPr lang="zh-CN" altLang="en-US" sz="1600">
                          <a:sym typeface="+mn-ea"/>
                        </a:rPr>
                        <a:t>后台感受到的问题</a:t>
                      </a:r>
                      <a:r>
                        <a:rPr lang="en-US" altLang="zh-CN" sz="1600">
                          <a:sym typeface="+mn-ea"/>
                        </a:rPr>
                        <a:t>2</a:t>
                      </a:r>
                      <a:endParaRPr lang="en-US" altLang="zh-CN" sz="1600">
                        <a:sym typeface="+mn-ea"/>
                      </a:endParaRPr>
                    </a:p>
                  </a:txBody>
                  <a:tcPr/>
                </a:tc>
                <a:tc>
                  <a:txBody>
                    <a:bodyPr/>
                    <a:p>
                      <a:pPr>
                        <a:buNone/>
                      </a:pPr>
                      <a:endParaRPr lang="zh-CN" altLang="en-US"/>
                    </a:p>
                  </a:txBody>
                  <a:tcPr/>
                </a:tc>
              </a:tr>
              <a:tr h="274320">
                <a:tc>
                  <a:txBody>
                    <a:bodyPr/>
                    <a:p>
                      <a:pPr>
                        <a:lnSpc>
                          <a:spcPct val="100000"/>
                        </a:lnSpc>
                        <a:buNone/>
                      </a:pPr>
                      <a:r>
                        <a:rPr lang="zh-CN" altLang="en-US" sz="900">
                          <a:solidFill>
                            <a:srgbClr val="0000CC"/>
                          </a:solidFill>
                        </a:rPr>
                        <a:t>消息重复了</a:t>
                      </a:r>
                      <a:endParaRPr lang="zh-CN" altLang="en-US" sz="900">
                        <a:solidFill>
                          <a:srgbClr val="0000CC"/>
                        </a:solidFill>
                      </a:endParaRPr>
                    </a:p>
                  </a:txBody>
                  <a:tcPr/>
                </a:tc>
                <a:tc>
                  <a:txBody>
                    <a:bodyPr/>
                    <a:p>
                      <a:pPr>
                        <a:lnSpc>
                          <a:spcPct val="100000"/>
                        </a:lnSpc>
                        <a:buNone/>
                      </a:pPr>
                      <a:endParaRPr lang="zh-CN" altLang="en-US" sz="900"/>
                    </a:p>
                  </a:txBody>
                  <a:tcPr/>
                </a:tc>
                <a:tc>
                  <a:txBody>
                    <a:bodyPr/>
                    <a:p>
                      <a:pPr>
                        <a:lnSpc>
                          <a:spcPct val="100000"/>
                        </a:lnSpc>
                        <a:buNone/>
                      </a:pPr>
                      <a:r>
                        <a:rPr lang="zh-CN" altLang="en-US" sz="900">
                          <a:solidFill>
                            <a:srgbClr val="C00000"/>
                          </a:solidFill>
                        </a:rPr>
                        <a:t>单机连接数上不去，</a:t>
                      </a:r>
                      <a:r>
                        <a:rPr lang="en-US" altLang="zh-CN" sz="900">
                          <a:solidFill>
                            <a:srgbClr val="C00000"/>
                          </a:solidFill>
                        </a:rPr>
                        <a:t>C1M</a:t>
                      </a:r>
                      <a:r>
                        <a:rPr lang="zh-CN" altLang="en-US" sz="900">
                          <a:solidFill>
                            <a:srgbClr val="C00000"/>
                          </a:solidFill>
                        </a:rPr>
                        <a:t>问题</a:t>
                      </a:r>
                      <a:endParaRPr lang="zh-CN" altLang="en-US" sz="900">
                        <a:solidFill>
                          <a:srgbClr val="C00000"/>
                        </a:solidFill>
                      </a:endParaRPr>
                    </a:p>
                  </a:txBody>
                  <a:tcPr/>
                </a:tc>
                <a:tc>
                  <a:txBody>
                    <a:bodyPr/>
                    <a:p>
                      <a:pPr>
                        <a:buNone/>
                      </a:pPr>
                      <a:endParaRPr lang="en-US" altLang="zh-CN" sz="1200"/>
                    </a:p>
                  </a:txBody>
                  <a:tcPr/>
                </a:tc>
              </a:tr>
              <a:tr h="274320">
                <a:tc>
                  <a:txBody>
                    <a:bodyPr/>
                    <a:p>
                      <a:pPr>
                        <a:lnSpc>
                          <a:spcPct val="100000"/>
                        </a:lnSpc>
                        <a:buNone/>
                      </a:pPr>
                      <a:r>
                        <a:rPr lang="zh-CN" altLang="en-US" sz="900">
                          <a:solidFill>
                            <a:srgbClr val="0000CC"/>
                          </a:solidFill>
                          <a:sym typeface="+mn-ea"/>
                        </a:rPr>
                        <a:t>消息乱序了</a:t>
                      </a:r>
                      <a:endParaRPr lang="zh-CN" altLang="en-US" sz="900">
                        <a:solidFill>
                          <a:srgbClr val="0000CC"/>
                        </a:solidFill>
                        <a:sym typeface="+mn-ea"/>
                      </a:endParaRPr>
                    </a:p>
                  </a:txBody>
                  <a:tcPr/>
                </a:tc>
                <a:tc>
                  <a:txBody>
                    <a:bodyPr/>
                    <a:p>
                      <a:pPr>
                        <a:lnSpc>
                          <a:spcPct val="100000"/>
                        </a:lnSpc>
                        <a:buNone/>
                      </a:pPr>
                      <a:endParaRPr lang="zh-CN" altLang="en-US" sz="900"/>
                    </a:p>
                  </a:txBody>
                  <a:tcPr/>
                </a:tc>
                <a:tc>
                  <a:txBody>
                    <a:bodyPr/>
                    <a:p>
                      <a:pPr>
                        <a:lnSpc>
                          <a:spcPct val="100000"/>
                        </a:lnSpc>
                        <a:buNone/>
                      </a:pPr>
                      <a:r>
                        <a:rPr lang="zh-CN" altLang="en-US" sz="900">
                          <a:solidFill>
                            <a:srgbClr val="C00000"/>
                          </a:solidFill>
                        </a:rPr>
                        <a:t>是否采用通讯中间件，不然如何处理连接器与逻辑服</a:t>
                      </a:r>
                      <a:endParaRPr lang="zh-CN" altLang="en-US" sz="900">
                        <a:solidFill>
                          <a:srgbClr val="C00000"/>
                        </a:solidFill>
                      </a:endParaRPr>
                    </a:p>
                  </a:txBody>
                  <a:tcPr/>
                </a:tc>
                <a:tc>
                  <a:txBody>
                    <a:bodyPr/>
                    <a:p>
                      <a:pPr>
                        <a:buNone/>
                      </a:pPr>
                      <a:endParaRPr lang="en-US" altLang="zh-CN" sz="1200"/>
                    </a:p>
                  </a:txBody>
                  <a:tcPr/>
                </a:tc>
              </a:tr>
              <a:tr h="274320">
                <a:tc>
                  <a:txBody>
                    <a:bodyPr/>
                    <a:p>
                      <a:pPr>
                        <a:lnSpc>
                          <a:spcPct val="100000"/>
                        </a:lnSpc>
                        <a:buNone/>
                      </a:pPr>
                      <a:r>
                        <a:rPr lang="zh-CN" altLang="en-US" sz="900">
                          <a:solidFill>
                            <a:srgbClr val="0000CC"/>
                          </a:solidFill>
                          <a:sym typeface="+mn-ea"/>
                        </a:rPr>
                        <a:t>消息丢失了</a:t>
                      </a:r>
                      <a:endParaRPr lang="zh-CN" altLang="en-US" sz="900">
                        <a:solidFill>
                          <a:srgbClr val="0000CC"/>
                        </a:solidFill>
                        <a:sym typeface="+mn-ea"/>
                      </a:endParaRPr>
                    </a:p>
                  </a:txBody>
                  <a:tcPr/>
                </a:tc>
                <a:tc>
                  <a:txBody>
                    <a:bodyPr/>
                    <a:p>
                      <a:pPr>
                        <a:lnSpc>
                          <a:spcPct val="100000"/>
                        </a:lnSpc>
                        <a:buNone/>
                      </a:pPr>
                      <a:endParaRPr lang="zh-CN" altLang="en-US" sz="900"/>
                    </a:p>
                  </a:txBody>
                  <a:tcPr/>
                </a:tc>
                <a:tc>
                  <a:txBody>
                    <a:bodyPr/>
                    <a:p>
                      <a:pPr>
                        <a:lnSpc>
                          <a:spcPct val="100000"/>
                        </a:lnSpc>
                        <a:buNone/>
                      </a:pPr>
                      <a:r>
                        <a:rPr lang="zh-CN" altLang="en-US" sz="900">
                          <a:solidFill>
                            <a:srgbClr val="C00000"/>
                          </a:solidFill>
                        </a:rPr>
                        <a:t>用户状态信息的管理是中心化，还是分布式</a:t>
                      </a:r>
                      <a:endParaRPr lang="zh-CN" altLang="en-US" sz="900">
                        <a:solidFill>
                          <a:srgbClr val="C00000"/>
                        </a:solidFill>
                      </a:endParaRPr>
                    </a:p>
                  </a:txBody>
                  <a:tcPr/>
                </a:tc>
                <a:tc>
                  <a:txBody>
                    <a:bodyPr/>
                    <a:p>
                      <a:pPr>
                        <a:buNone/>
                      </a:pPr>
                      <a:endParaRPr lang="en-US" altLang="zh-CN" sz="1200"/>
                    </a:p>
                  </a:txBody>
                  <a:tcPr/>
                </a:tc>
              </a:tr>
              <a:tr h="274320">
                <a:tc>
                  <a:txBody>
                    <a:bodyPr/>
                    <a:p>
                      <a:pPr>
                        <a:lnSpc>
                          <a:spcPct val="100000"/>
                        </a:lnSpc>
                        <a:buNone/>
                      </a:pPr>
                      <a:r>
                        <a:rPr lang="zh-CN" altLang="en-US" sz="900">
                          <a:solidFill>
                            <a:srgbClr val="0000CC"/>
                          </a:solidFill>
                        </a:rPr>
                        <a:t>离线消息太多，登录时卡顿</a:t>
                      </a:r>
                      <a:endParaRPr lang="zh-CN" altLang="en-US" sz="900">
                        <a:solidFill>
                          <a:srgbClr val="0000CC"/>
                        </a:solidFill>
                      </a:endParaRPr>
                    </a:p>
                  </a:txBody>
                  <a:tcPr/>
                </a:tc>
                <a:tc>
                  <a:txBody>
                    <a:bodyPr/>
                    <a:p>
                      <a:pPr>
                        <a:lnSpc>
                          <a:spcPct val="100000"/>
                        </a:lnSpc>
                        <a:buNone/>
                      </a:pPr>
                      <a:endParaRPr lang="zh-CN" altLang="en-US" sz="900"/>
                    </a:p>
                  </a:txBody>
                  <a:tcPr/>
                </a:tc>
                <a:tc>
                  <a:txBody>
                    <a:bodyPr/>
                    <a:p>
                      <a:pPr>
                        <a:lnSpc>
                          <a:spcPct val="100000"/>
                        </a:lnSpc>
                        <a:buNone/>
                      </a:pPr>
                      <a:r>
                        <a:rPr lang="zh-CN" altLang="en-US" sz="900">
                          <a:solidFill>
                            <a:srgbClr val="C00000"/>
                          </a:solidFill>
                        </a:rPr>
                        <a:t>业务逻辑的微服务拆分，如何做到无状态</a:t>
                      </a:r>
                      <a:endParaRPr lang="zh-CN" altLang="en-US" sz="900">
                        <a:solidFill>
                          <a:srgbClr val="C00000"/>
                        </a:solidFill>
                      </a:endParaRPr>
                    </a:p>
                  </a:txBody>
                  <a:tcPr/>
                </a:tc>
                <a:tc>
                  <a:txBody>
                    <a:bodyPr/>
                    <a:p>
                      <a:pPr>
                        <a:buNone/>
                      </a:pPr>
                      <a:endParaRPr lang="en-US" altLang="zh-CN" sz="1200"/>
                    </a:p>
                  </a:txBody>
                  <a:tcPr/>
                </a:tc>
              </a:tr>
              <a:tr h="274320">
                <a:tc>
                  <a:txBody>
                    <a:bodyPr/>
                    <a:p>
                      <a:pPr>
                        <a:lnSpc>
                          <a:spcPct val="100000"/>
                        </a:lnSpc>
                        <a:buNone/>
                      </a:pPr>
                      <a:r>
                        <a:rPr lang="zh-CN" altLang="en-US" sz="900">
                          <a:solidFill>
                            <a:srgbClr val="0000CC"/>
                          </a:solidFill>
                          <a:sym typeface="+mn-ea"/>
                        </a:rPr>
                        <a:t>消息收发太慢了</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同城双</a:t>
                      </a:r>
                      <a:r>
                        <a:rPr lang="en-US" altLang="zh-CN" sz="900">
                          <a:solidFill>
                            <a:srgbClr val="C00000"/>
                          </a:solidFill>
                        </a:rPr>
                        <a:t>IDC</a:t>
                      </a:r>
                      <a:r>
                        <a:rPr lang="zh-CN" altLang="en-US" sz="900">
                          <a:solidFill>
                            <a:srgbClr val="C00000"/>
                          </a:solidFill>
                        </a:rPr>
                        <a:t>可用性问题</a:t>
                      </a:r>
                      <a:endParaRPr lang="zh-CN" altLang="en-US" sz="900">
                        <a:solidFill>
                          <a:srgbClr val="C00000"/>
                        </a:solidFill>
                      </a:endParaRPr>
                    </a:p>
                  </a:txBody>
                  <a:tcPr/>
                </a:tc>
                <a:tc>
                  <a:txBody>
                    <a:bodyPr/>
                    <a:p>
                      <a:pPr>
                        <a:buNone/>
                      </a:pPr>
                      <a:endParaRPr lang="en-US" altLang="zh-CN" sz="1200"/>
                    </a:p>
                  </a:txBody>
                  <a:tcPr/>
                </a:tc>
              </a:tr>
              <a:tr h="274320">
                <a:tc>
                  <a:txBody>
                    <a:bodyPr/>
                    <a:p>
                      <a:pPr>
                        <a:lnSpc>
                          <a:spcPct val="100000"/>
                        </a:lnSpc>
                        <a:buNone/>
                      </a:pPr>
                      <a:r>
                        <a:rPr lang="zh-CN" altLang="en-US" sz="900">
                          <a:solidFill>
                            <a:srgbClr val="0000CC"/>
                          </a:solidFill>
                          <a:sym typeface="+mn-ea"/>
                        </a:rPr>
                        <a:t>弱网时不稳定</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异地跨机房通信问题，如何对用户进行切分</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en-US" altLang="zh-CN" sz="900">
                          <a:solidFill>
                            <a:srgbClr val="0000CC"/>
                          </a:solidFill>
                        </a:rPr>
                        <a:t>APP</a:t>
                      </a:r>
                      <a:r>
                        <a:rPr lang="zh-CN" altLang="en-US" sz="900">
                          <a:solidFill>
                            <a:srgbClr val="0000CC"/>
                          </a:solidFill>
                        </a:rPr>
                        <a:t>太耗电</a:t>
                      </a:r>
                      <a:endParaRPr lang="zh-CN" altLang="en-US" sz="900">
                        <a:solidFill>
                          <a:srgbClr val="0000CC"/>
                        </a:solidFill>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全局唯一</a:t>
                      </a:r>
                      <a:r>
                        <a:rPr lang="en-US" altLang="zh-CN" sz="900">
                          <a:solidFill>
                            <a:srgbClr val="C00000"/>
                          </a:solidFill>
                        </a:rPr>
                        <a:t>ID</a:t>
                      </a:r>
                      <a:r>
                        <a:rPr lang="zh-CN" altLang="en-US" sz="900">
                          <a:solidFill>
                            <a:srgbClr val="C00000"/>
                          </a:solidFill>
                        </a:rPr>
                        <a:t>的设计，长</a:t>
                      </a:r>
                      <a:r>
                        <a:rPr lang="en-US" altLang="zh-CN" sz="900">
                          <a:solidFill>
                            <a:srgbClr val="C00000"/>
                          </a:solidFill>
                        </a:rPr>
                        <a:t>ID</a:t>
                      </a:r>
                      <a:r>
                        <a:rPr lang="zh-CN" altLang="en-US" sz="900">
                          <a:solidFill>
                            <a:srgbClr val="C00000"/>
                          </a:solidFill>
                        </a:rPr>
                        <a:t>的设计方案</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rPr>
                        <a:t>设备收不到推送消息</a:t>
                      </a:r>
                      <a:endParaRPr lang="zh-CN" altLang="en-US" sz="900">
                        <a:solidFill>
                          <a:srgbClr val="0000CC"/>
                        </a:solidFill>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消息推送失败，反馈机制</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rPr>
                        <a:t>消息的收发个性化配置</a:t>
                      </a:r>
                      <a:endParaRPr lang="zh-CN" altLang="en-US" sz="900">
                        <a:solidFill>
                          <a:srgbClr val="0000CC"/>
                        </a:solidFill>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数据库如何支持高并发，分片、备份、同步</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聊天界面卡顿</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非法请求、攻击、旁路系统的构造</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敏感词过滤，法律法规问题</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系统是否正常运行的监控报警机制</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举报与审核</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节点的重启与升级，如何做到无损，无感</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传输不安全，账号被盗问题</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超级大群的消息转发问题</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多端登录，消息同步问题</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与其他业务系统的依赖关系</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rPr>
                        <a:t>日志、崩溃上报，在线调试问题</a:t>
                      </a:r>
                      <a:endParaRPr lang="zh-CN" altLang="en-US" sz="900">
                        <a:solidFill>
                          <a:srgbClr val="0000CC"/>
                        </a:solidFill>
                      </a:endParaRPr>
                    </a:p>
                  </a:txBody>
                  <a:tcPr/>
                </a:tc>
                <a:tc>
                  <a:txBody>
                    <a:bodyPr/>
                    <a:p>
                      <a:pPr>
                        <a:lnSpc>
                          <a:spcPct val="100000"/>
                        </a:lnSpc>
                        <a:buNone/>
                      </a:pPr>
                      <a:endParaRPr lang="zh-CN" altLang="en-US" sz="800"/>
                    </a:p>
                  </a:txBody>
                  <a:tcPr/>
                </a:tc>
                <a:tc>
                  <a:txBody>
                    <a:bodyPr/>
                    <a:p>
                      <a:pPr algn="l">
                        <a:lnSpc>
                          <a:spcPct val="100000"/>
                        </a:lnSpc>
                        <a:buNone/>
                      </a:pPr>
                      <a:r>
                        <a:rPr lang="zh-CN" altLang="en-US" sz="900">
                          <a:solidFill>
                            <a:srgbClr val="C00000"/>
                          </a:solidFill>
                        </a:rPr>
                        <a:t>逻辑层事务处理的异步化方案，是线程异步化，还是协程异步化</a:t>
                      </a:r>
                      <a:endParaRPr lang="zh-CN" altLang="en-US" sz="900">
                        <a:solidFill>
                          <a:srgbClr val="C00000"/>
                        </a:solidFill>
                      </a:endParaRPr>
                    </a:p>
                  </a:txBody>
                  <a:tcPr/>
                </a:tc>
                <a:tc>
                  <a:txBody>
                    <a:bodyPr/>
                    <a:p>
                      <a:pPr>
                        <a:buNone/>
                      </a:pPr>
                      <a:endParaRPr lang="zh-CN" altLang="en-US" sz="1200"/>
                    </a:p>
                  </a:txBody>
                  <a:tcPr/>
                </a:tc>
              </a:tr>
              <a:tr h="274320">
                <a:tc>
                  <a:txBody>
                    <a:bodyPr/>
                    <a:p>
                      <a:pPr algn="l">
                        <a:lnSpc>
                          <a:spcPct val="100000"/>
                        </a:lnSpc>
                        <a:buNone/>
                      </a:pPr>
                      <a:r>
                        <a:rPr lang="zh-CN" altLang="en-US" sz="900">
                          <a:solidFill>
                            <a:srgbClr val="0000CC"/>
                          </a:solidFill>
                          <a:sym typeface="+mn-ea"/>
                        </a:rPr>
                        <a:t>国家化问题，不同国家不同的功能</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gn="l">
                        <a:lnSpc>
                          <a:spcPct val="100000"/>
                        </a:lnSpc>
                        <a:buNone/>
                      </a:pPr>
                      <a:r>
                        <a:rPr lang="zh-CN" altLang="en-US" sz="900">
                          <a:solidFill>
                            <a:srgbClr val="C00000"/>
                          </a:solidFill>
                        </a:rPr>
                        <a:t>协议兼容问题，兼容老版本的APP，扩展新的功能</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en-US" altLang="zh-CN" sz="900">
                          <a:solidFill>
                            <a:srgbClr val="0000CC"/>
                          </a:solidFill>
                        </a:rPr>
                        <a:t>sdk</a:t>
                      </a:r>
                      <a:r>
                        <a:rPr lang="zh-CN" altLang="en-US" sz="900">
                          <a:solidFill>
                            <a:srgbClr val="0000CC"/>
                          </a:solidFill>
                        </a:rPr>
                        <a:t>的跨平台跨设备的方案</a:t>
                      </a:r>
                      <a:endParaRPr lang="zh-CN" altLang="en-US" sz="900">
                        <a:solidFill>
                          <a:srgbClr val="0000CC"/>
                        </a:solidFill>
                      </a:endParaRPr>
                    </a:p>
                  </a:txBody>
                  <a:tcPr/>
                </a:tc>
                <a:tc>
                  <a:txBody>
                    <a:bodyPr/>
                    <a:p>
                      <a:pPr>
                        <a:lnSpc>
                          <a:spcPct val="100000"/>
                        </a:lnSpc>
                        <a:buNone/>
                      </a:pPr>
                      <a:endParaRPr lang="zh-CN" altLang="en-US" sz="800"/>
                    </a:p>
                  </a:txBody>
                  <a:tcPr/>
                </a:tc>
                <a:tc>
                  <a:txBody>
                    <a:bodyPr/>
                    <a:p>
                      <a:pPr algn="l">
                        <a:lnSpc>
                          <a:spcPct val="100000"/>
                        </a:lnSpc>
                        <a:buNone/>
                      </a:pPr>
                      <a:r>
                        <a:rPr lang="en-US" altLang="zh-CN" sz="900">
                          <a:solidFill>
                            <a:srgbClr val="C00000"/>
                          </a:solidFill>
                        </a:rPr>
                        <a:t>IM</a:t>
                      </a:r>
                      <a:r>
                        <a:rPr lang="zh-CN" altLang="en-US" sz="900">
                          <a:solidFill>
                            <a:srgbClr val="C00000"/>
                          </a:solidFill>
                        </a:rPr>
                        <a:t>的压测，如何做测试，预先知道系统的上限</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安装包太大</a:t>
                      </a:r>
                      <a:endParaRPr lang="zh-CN" altLang="en-US" sz="900">
                        <a:solidFill>
                          <a:srgbClr val="0000CC"/>
                        </a:solidFill>
                        <a:sym typeface="+mn-ea"/>
                      </a:endParaRPr>
                    </a:p>
                    <a:p>
                      <a:pPr>
                        <a:lnSpc>
                          <a:spcPct val="60000"/>
                        </a:lnSpc>
                        <a:buNone/>
                      </a:pP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gn="l">
                        <a:lnSpc>
                          <a:spcPct val="100000"/>
                        </a:lnSpc>
                        <a:buNone/>
                      </a:pP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本地存储的文件系统设计</a:t>
                      </a:r>
                      <a:endParaRPr lang="zh-CN" altLang="en-US" sz="900">
                        <a:solidFill>
                          <a:srgbClr val="0000CC"/>
                        </a:solidFill>
                        <a:sym typeface="+mn-ea"/>
                      </a:endParaRPr>
                    </a:p>
                    <a:p>
                      <a:pPr>
                        <a:lnSpc>
                          <a:spcPct val="60000"/>
                        </a:lnSpc>
                        <a:buNone/>
                      </a:pP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gn="l">
                        <a:lnSpc>
                          <a:spcPct val="100000"/>
                        </a:lnSpc>
                        <a:buNone/>
                      </a:pP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客户端的时间问题</a:t>
                      </a:r>
                      <a:endParaRPr lang="zh-CN" altLang="en-US" sz="900">
                        <a:solidFill>
                          <a:srgbClr val="0000CC"/>
                        </a:solidFill>
                        <a:sym typeface="+mn-ea"/>
                      </a:endParaRPr>
                    </a:p>
                    <a:p>
                      <a:pPr>
                        <a:lnSpc>
                          <a:spcPct val="60000"/>
                        </a:lnSpc>
                        <a:buNone/>
                      </a:pP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gn="l">
                        <a:lnSpc>
                          <a:spcPct val="100000"/>
                        </a:lnSpc>
                        <a:buNone/>
                      </a:pPr>
                      <a:endParaRPr lang="zh-CN" altLang="en-US" sz="900">
                        <a:solidFill>
                          <a:srgbClr val="C00000"/>
                        </a:solidFill>
                      </a:endParaRPr>
                    </a:p>
                  </a:txBody>
                  <a:tcPr/>
                </a:tc>
                <a:tc>
                  <a:txBody>
                    <a:bodyPr/>
                    <a:p>
                      <a:pPr>
                        <a:buNone/>
                      </a:pPr>
                      <a:endParaRPr lang="zh-CN" altLang="en-US" sz="1200"/>
                    </a:p>
                  </a:txBody>
                  <a:tcPr/>
                </a:tc>
              </a:tr>
              <a:tr h="274320">
                <a:tc>
                  <a:txBody>
                    <a:bodyPr/>
                    <a:p>
                      <a:pPr>
                        <a:lnSpc>
                          <a:spcPct val="60000"/>
                        </a:lnSpc>
                        <a:buNone/>
                      </a:pPr>
                      <a:endParaRPr lang="zh-CN" altLang="en-US" sz="1200">
                        <a:solidFill>
                          <a:srgbClr val="0000CC"/>
                        </a:solidFill>
                      </a:endParaRPr>
                    </a:p>
                  </a:txBody>
                  <a:tcPr/>
                </a:tc>
                <a:tc>
                  <a:txBody>
                    <a:bodyPr/>
                    <a:p>
                      <a:pPr>
                        <a:lnSpc>
                          <a:spcPct val="60000"/>
                        </a:lnSpc>
                        <a:buNone/>
                      </a:pPr>
                      <a:endParaRPr lang="zh-CN" altLang="en-US" sz="1000"/>
                    </a:p>
                  </a:txBody>
                  <a:tcPr/>
                </a:tc>
                <a:tc>
                  <a:txBody>
                    <a:bodyPr/>
                    <a:p>
                      <a:pPr algn="l">
                        <a:lnSpc>
                          <a:spcPct val="60000"/>
                        </a:lnSpc>
                        <a:buNone/>
                      </a:pPr>
                      <a:endParaRPr lang="zh-CN" altLang="en-US" sz="1200">
                        <a:solidFill>
                          <a:srgbClr val="C00000"/>
                        </a:solidFill>
                      </a:endParaRPr>
                    </a:p>
                  </a:txBody>
                  <a:tcPr/>
                </a:tc>
                <a:tc>
                  <a:txBody>
                    <a:bodyPr/>
                    <a:p>
                      <a:pPr>
                        <a:buNone/>
                      </a:pPr>
                      <a:endParaRPr lang="zh-CN" altLang="en-US" sz="1200"/>
                    </a:p>
                  </a:txBody>
                  <a:tcPr/>
                </a:tc>
              </a:tr>
            </a:tbl>
          </a:graphicData>
        </a:graphic>
      </p:graphicFrame>
    </p:spTree>
    <p:custDataLst>
      <p:tags r:id="rId1"/>
    </p:custData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一次</a:t>
            </a:r>
            <a:r>
              <a:rPr lang="en-US" altLang="zh-CN"/>
              <a:t>C1M</a:t>
            </a:r>
            <a:r>
              <a:rPr lang="zh-CN" altLang="en-US"/>
              <a:t>的实验</a:t>
            </a:r>
            <a:endParaRPr lang="zh-CN" altLang="en-US"/>
          </a:p>
        </p:txBody>
      </p:sp>
      <p:graphicFrame>
        <p:nvGraphicFramePr>
          <p:cNvPr id="9" name="内容占位符 8"/>
          <p:cNvGraphicFramePr/>
          <p:nvPr>
            <p:ph idx="1"/>
          </p:nvPr>
        </p:nvGraphicFramePr>
        <p:xfrm>
          <a:off x="500379" y="2068650"/>
          <a:ext cx="8291830" cy="4399280"/>
        </p:xfrm>
        <a:graphic>
          <a:graphicData uri="http://schemas.openxmlformats.org/drawingml/2006/table">
            <a:tbl>
              <a:tblPr firstRow="1" bandRow="1">
                <a:tableStyleId>{85BE263C-DBD7-4A20-BB59-AAB30ACAA65A}</a:tableStyleId>
              </a:tblPr>
              <a:tblGrid>
                <a:gridCol w="2567940"/>
                <a:gridCol w="5723890"/>
              </a:tblGrid>
              <a:tr h="210185">
                <a:tc>
                  <a:txBody>
                    <a:bodyPr/>
                    <a:p>
                      <a:pPr>
                        <a:buNone/>
                      </a:pPr>
                      <a:r>
                        <a:rPr lang="zh-CN" altLang="en-US" sz="1400"/>
                        <a:t>输入</a:t>
                      </a:r>
                      <a:endParaRPr lang="zh-CN" altLang="en-US" sz="1400"/>
                    </a:p>
                  </a:txBody>
                  <a:tcPr/>
                </a:tc>
                <a:tc>
                  <a:txBody>
                    <a:bodyPr/>
                    <a:p>
                      <a:pPr>
                        <a:buNone/>
                      </a:pPr>
                      <a:r>
                        <a:rPr lang="zh-CN" altLang="en-US" sz="1400"/>
                        <a:t>输出</a:t>
                      </a:r>
                      <a:endParaRPr lang="zh-CN" altLang="en-US" sz="1400"/>
                    </a:p>
                  </a:txBody>
                  <a:tcPr/>
                </a:tc>
              </a:tr>
              <a:tr h="413385">
                <a:tc>
                  <a:txBody>
                    <a:bodyPr/>
                    <a:p>
                      <a:pPr>
                        <a:buNone/>
                      </a:pPr>
                      <a:r>
                        <a:rPr lang="zh-CN" altLang="en-US" sz="800">
                          <a:sym typeface="+mn-ea"/>
                        </a:rPr>
                        <a:t> </a:t>
                      </a:r>
                      <a:r>
                        <a:rPr lang="en-US" altLang="zh-CN" sz="800">
                          <a:sym typeface="+mn-ea"/>
                        </a:rPr>
                        <a:t>C/S</a:t>
                      </a:r>
                      <a:r>
                        <a:rPr lang="zh-CN" altLang="zh-CN" sz="800"/>
                        <a:t>保持默认</a:t>
                      </a:r>
                      <a:endParaRPr lang="zh-CN" altLang="zh-CN" sz="800"/>
                    </a:p>
                  </a:txBody>
                  <a:tcPr/>
                </a:tc>
                <a:tc>
                  <a:txBody>
                    <a:bodyPr/>
                    <a:p>
                      <a:pPr>
                        <a:buNone/>
                      </a:pPr>
                      <a:r>
                        <a:rPr lang="zh-CN" altLang="en-US" sz="800"/>
                        <a:t>连接数</a:t>
                      </a:r>
                      <a:r>
                        <a:rPr lang="en-US" altLang="zh-CN" sz="800"/>
                        <a:t>=</a:t>
                      </a:r>
                      <a:r>
                        <a:rPr lang="en-US" altLang="zh-CN" sz="800">
                          <a:solidFill>
                            <a:srgbClr val="FF0000"/>
                          </a:solidFill>
                        </a:rPr>
                        <a:t>1147</a:t>
                      </a:r>
                      <a:r>
                        <a:rPr lang="en-US" altLang="zh-CN" sz="800"/>
                        <a:t> </a:t>
                      </a:r>
                      <a:r>
                        <a:rPr lang="zh-CN" altLang="en-US" sz="800"/>
                        <a:t>连接延迟</a:t>
                      </a:r>
                      <a:r>
                        <a:rPr lang="en-US" altLang="zh-CN" sz="800"/>
                        <a:t>=</a:t>
                      </a:r>
                      <a:r>
                        <a:rPr lang="en-US" altLang="zh-CN" sz="800">
                          <a:solidFill>
                            <a:srgbClr val="FF0000"/>
                          </a:solidFill>
                        </a:rPr>
                        <a:t>(</a:t>
                      </a:r>
                      <a:r>
                        <a:rPr lang="zh-CN" altLang="en-US" sz="800">
                          <a:solidFill>
                            <a:srgbClr val="FF0000"/>
                          </a:solidFill>
                        </a:rPr>
                        <a:t>0-13.3-3007 </a:t>
                      </a:r>
                      <a:r>
                        <a:rPr lang="en-US" altLang="zh-CN" sz="800">
                          <a:solidFill>
                            <a:srgbClr val="FF0000"/>
                          </a:solidFill>
                        </a:rPr>
                        <a:t>)</a:t>
                      </a:r>
                      <a:r>
                        <a:rPr lang="en-US" altLang="zh-CN" sz="800"/>
                        <a:t> IO</a:t>
                      </a:r>
                      <a:r>
                        <a:rPr lang="zh-CN" altLang="en-US" sz="800"/>
                        <a:t>延迟</a:t>
                      </a:r>
                      <a:r>
                        <a:rPr lang="en-US" altLang="zh-CN" sz="800"/>
                        <a:t>=0.2</a:t>
                      </a:r>
                      <a:endParaRPr lang="en-US" altLang="zh-CN" sz="800"/>
                    </a:p>
                    <a:p>
                      <a:pPr>
                        <a:buNone/>
                      </a:pPr>
                      <a:r>
                        <a:rPr lang="zh-CN" altLang="en-US" sz="800"/>
                        <a:t>服务器：</a:t>
                      </a:r>
                      <a:r>
                        <a:rPr lang="en-US" altLang="zh-CN" sz="800"/>
                        <a:t>cpu:&gt;60%  </a:t>
                      </a:r>
                      <a:r>
                        <a:rPr lang="en-US" altLang="zh-CN" sz="800">
                          <a:solidFill>
                            <a:srgbClr val="FF0000"/>
                          </a:solidFill>
                        </a:rPr>
                        <a:t>error(too many files) </a:t>
                      </a:r>
                      <a:r>
                        <a:rPr lang="en-US" altLang="zh-CN" sz="800"/>
                        <a:t>,accept failed  ; cpu</a:t>
                      </a:r>
                      <a:r>
                        <a:rPr lang="zh-CN" altLang="en-US" sz="800"/>
                        <a:t>这么高是因为self._epoll.register(listen_fd, select.EPOLLIN)</a:t>
                      </a:r>
                      <a:endParaRPr lang="zh-CN" altLang="en-US" sz="800"/>
                    </a:p>
                  </a:txBody>
                  <a:tcPr/>
                </a:tc>
              </a:tr>
              <a:tr h="381000">
                <a:tc>
                  <a:txBody>
                    <a:bodyPr/>
                    <a:p>
                      <a:pPr>
                        <a:buNone/>
                      </a:pPr>
                      <a:r>
                        <a:rPr lang="en-US" altLang="zh-CN" sz="800">
                          <a:sym typeface="+mn-ea"/>
                        </a:rPr>
                        <a:t>C/S   </a:t>
                      </a:r>
                      <a:r>
                        <a:rPr lang="en-US" altLang="zh-CN" sz="800"/>
                        <a:t>ulimit -SHn </a:t>
                      </a:r>
                      <a:r>
                        <a:rPr lang="zh-CN" altLang="en-US" sz="800"/>
                        <a:t>1048576     </a:t>
                      </a:r>
                      <a:endParaRPr lang="en-US" altLang="zh-CN" sz="800"/>
                    </a:p>
                  </a:txBody>
                  <a:tcPr/>
                </a:tc>
                <a:tc>
                  <a:txBody>
                    <a:bodyPr/>
                    <a:p>
                      <a:pPr>
                        <a:buNone/>
                      </a:pPr>
                      <a:r>
                        <a:rPr lang="zh-CN" altLang="en-US" sz="800">
                          <a:sym typeface="+mn-ea"/>
                        </a:rPr>
                        <a:t>连接数</a:t>
                      </a:r>
                      <a:r>
                        <a:rPr lang="en-US" altLang="zh-CN" sz="800">
                          <a:sym typeface="+mn-ea"/>
                        </a:rPr>
                        <a:t>=</a:t>
                      </a:r>
                      <a:r>
                        <a:rPr lang="en-US" altLang="zh-CN" sz="800">
                          <a:solidFill>
                            <a:srgbClr val="FF0000"/>
                          </a:solidFill>
                          <a:sym typeface="+mn-ea"/>
                        </a:rPr>
                        <a:t>15672</a:t>
                      </a:r>
                      <a:r>
                        <a:rPr lang="en-US" altLang="zh-CN" sz="800">
                          <a:sym typeface="+mn-ea"/>
                        </a:rPr>
                        <a:t> </a:t>
                      </a:r>
                      <a:r>
                        <a:rPr lang="zh-CN" altLang="en-US" sz="800">
                          <a:sym typeface="+mn-ea"/>
                        </a:rPr>
                        <a:t>连接延迟</a:t>
                      </a:r>
                      <a:r>
                        <a:rPr lang="en-US" altLang="zh-CN" sz="800">
                          <a:sym typeface="+mn-ea"/>
                        </a:rPr>
                        <a:t>=</a:t>
                      </a:r>
                      <a:r>
                        <a:rPr lang="en-US" altLang="zh-CN" sz="800">
                          <a:solidFill>
                            <a:srgbClr val="FF0000"/>
                          </a:solidFill>
                          <a:sym typeface="+mn-ea"/>
                        </a:rPr>
                        <a:t>(</a:t>
                      </a:r>
                      <a:r>
                        <a:rPr lang="zh-CN" altLang="en-US" sz="800">
                          <a:solidFill>
                            <a:srgbClr val="FF0000"/>
                          </a:solidFill>
                          <a:sym typeface="+mn-ea"/>
                        </a:rPr>
                        <a:t>0-13.3-3007 </a:t>
                      </a:r>
                      <a:r>
                        <a:rPr lang="en-US" altLang="zh-CN" sz="800">
                          <a:solidFill>
                            <a:srgbClr val="FF0000"/>
                          </a:solidFill>
                          <a:sym typeface="+mn-ea"/>
                        </a:rPr>
                        <a:t>)</a:t>
                      </a:r>
                      <a:r>
                        <a:rPr lang="en-US" altLang="zh-CN" sz="800">
                          <a:sym typeface="+mn-ea"/>
                        </a:rPr>
                        <a:t> IO</a:t>
                      </a:r>
                      <a:r>
                        <a:rPr lang="zh-CN" altLang="en-US" sz="800">
                          <a:sym typeface="+mn-ea"/>
                        </a:rPr>
                        <a:t>延迟</a:t>
                      </a:r>
                      <a:r>
                        <a:rPr lang="en-US" altLang="zh-CN" sz="800">
                          <a:sym typeface="+mn-ea"/>
                        </a:rPr>
                        <a:t>=0.2 </a:t>
                      </a:r>
                      <a:r>
                        <a:rPr lang="zh-CN" altLang="en-US" sz="800">
                          <a:sym typeface="+mn-ea"/>
                        </a:rPr>
                        <a:t>占用端口</a:t>
                      </a:r>
                      <a:r>
                        <a:rPr lang="en-US" altLang="zh-CN" sz="800">
                          <a:sym typeface="+mn-ea"/>
                        </a:rPr>
                        <a:t>=(49155-65535)</a:t>
                      </a:r>
                      <a:endParaRPr lang="en-US" altLang="zh-CN" sz="800">
                        <a:sym typeface="+mn-ea"/>
                      </a:endParaRPr>
                    </a:p>
                    <a:p>
                      <a:pPr>
                        <a:buNone/>
                      </a:pPr>
                      <a:r>
                        <a:rPr lang="zh-CN" altLang="zh-CN" sz="800">
                          <a:sym typeface="+mn-ea"/>
                        </a:rPr>
                        <a:t>客户端：把</a:t>
                      </a:r>
                      <a:r>
                        <a:rPr lang="en-US" altLang="zh-CN" sz="800">
                          <a:sym typeface="+mn-ea"/>
                        </a:rPr>
                        <a:t>port</a:t>
                      </a:r>
                      <a:r>
                        <a:rPr lang="zh-CN" altLang="en-US" sz="800">
                          <a:sym typeface="+mn-ea"/>
                        </a:rPr>
                        <a:t>资源占满了</a:t>
                      </a:r>
                      <a:endParaRPr lang="zh-CN" altLang="en-US" sz="800">
                        <a:sym typeface="+mn-ea"/>
                      </a:endParaRPr>
                    </a:p>
                  </a:txBody>
                  <a:tcPr/>
                </a:tc>
              </a:tr>
              <a:tr h="381000">
                <a:tc>
                  <a:txBody>
                    <a:bodyPr/>
                    <a:p>
                      <a:pPr>
                        <a:buNone/>
                      </a:pPr>
                      <a:r>
                        <a:rPr lang="en-US" altLang="zh-CN" sz="800"/>
                        <a:t>C     net.ipv4.ip_local_port_range=1024 65535</a:t>
                      </a:r>
                      <a:endParaRPr lang="en-US" altLang="zh-CN" sz="800"/>
                    </a:p>
                  </a:txBody>
                  <a:tcPr/>
                </a:tc>
                <a:tc>
                  <a:txBody>
                    <a:bodyPr/>
                    <a:p>
                      <a:pPr>
                        <a:buNone/>
                      </a:pPr>
                      <a:r>
                        <a:rPr lang="zh-CN" altLang="en-US" sz="800">
                          <a:sym typeface="+mn-ea"/>
                        </a:rPr>
                        <a:t>连接数</a:t>
                      </a:r>
                      <a:r>
                        <a:rPr lang="en-US" altLang="zh-CN" sz="800">
                          <a:sym typeface="+mn-ea"/>
                        </a:rPr>
                        <a:t>=</a:t>
                      </a:r>
                      <a:r>
                        <a:rPr lang="en-US" altLang="zh-CN" sz="800">
                          <a:solidFill>
                            <a:srgbClr val="FF0000"/>
                          </a:solidFill>
                          <a:sym typeface="+mn-ea"/>
                        </a:rPr>
                        <a:t>31879</a:t>
                      </a:r>
                      <a:r>
                        <a:rPr lang="en-US" altLang="zh-CN" sz="800">
                          <a:sym typeface="+mn-ea"/>
                        </a:rPr>
                        <a:t> </a:t>
                      </a:r>
                      <a:r>
                        <a:rPr lang="zh-CN" altLang="en-US" sz="800">
                          <a:sym typeface="+mn-ea"/>
                        </a:rPr>
                        <a:t>连接延迟</a:t>
                      </a:r>
                      <a:r>
                        <a:rPr lang="en-US" altLang="zh-CN" sz="800">
                          <a:sym typeface="+mn-ea"/>
                        </a:rPr>
                        <a:t>=</a:t>
                      </a:r>
                      <a:r>
                        <a:rPr lang="en-US" altLang="zh-CN" sz="800">
                          <a:solidFill>
                            <a:srgbClr val="FF0000"/>
                          </a:solidFill>
                          <a:sym typeface="+mn-ea"/>
                        </a:rPr>
                        <a:t>(</a:t>
                      </a:r>
                      <a:r>
                        <a:rPr lang="zh-CN" altLang="en-US" sz="800">
                          <a:solidFill>
                            <a:srgbClr val="FF0000"/>
                          </a:solidFill>
                          <a:sym typeface="+mn-ea"/>
                        </a:rPr>
                        <a:t>0-13.3-3007 </a:t>
                      </a:r>
                      <a:r>
                        <a:rPr lang="en-US" altLang="zh-CN" sz="800">
                          <a:solidFill>
                            <a:srgbClr val="FF0000"/>
                          </a:solidFill>
                          <a:sym typeface="+mn-ea"/>
                        </a:rPr>
                        <a:t>)</a:t>
                      </a:r>
                      <a:r>
                        <a:rPr lang="en-US" altLang="zh-CN" sz="800">
                          <a:sym typeface="+mn-ea"/>
                        </a:rPr>
                        <a:t> IO</a:t>
                      </a:r>
                      <a:r>
                        <a:rPr lang="zh-CN" altLang="en-US" sz="800">
                          <a:sym typeface="+mn-ea"/>
                        </a:rPr>
                        <a:t>延迟</a:t>
                      </a:r>
                      <a:r>
                        <a:rPr lang="en-US" altLang="zh-CN" sz="800">
                          <a:sym typeface="+mn-ea"/>
                        </a:rPr>
                        <a:t>=0.2 </a:t>
                      </a:r>
                      <a:r>
                        <a:rPr lang="zh-CN" altLang="en-US" sz="800">
                          <a:sym typeface="+mn-ea"/>
                        </a:rPr>
                        <a:t>占用端口</a:t>
                      </a:r>
                      <a:r>
                        <a:rPr lang="en-US" altLang="zh-CN" sz="800">
                          <a:sym typeface="+mn-ea"/>
                        </a:rPr>
                        <a:t>=(</a:t>
                      </a:r>
                      <a:r>
                        <a:rPr lang="en-US" altLang="zh-CN" sz="800"/>
                        <a:t>1025-32905</a:t>
                      </a:r>
                      <a:r>
                        <a:rPr lang="en-US" altLang="zh-CN" sz="800">
                          <a:sym typeface="+mn-ea"/>
                        </a:rPr>
                        <a:t>)</a:t>
                      </a:r>
                      <a:endParaRPr lang="en-US" altLang="zh-CN" sz="800">
                        <a:sym typeface="+mn-ea"/>
                      </a:endParaRPr>
                    </a:p>
                    <a:p>
                      <a:pPr>
                        <a:buNone/>
                      </a:pPr>
                      <a:r>
                        <a:rPr lang="zh-CN" altLang="en-US" sz="800"/>
                        <a:t>客户端：[Errno 99] Cannot assign requested address</a:t>
                      </a:r>
                      <a:endParaRPr lang="zh-CN" altLang="en-US" sz="800"/>
                    </a:p>
                  </a:txBody>
                  <a:tcPr/>
                </a:tc>
              </a:tr>
              <a:tr h="335280">
                <a:tc>
                  <a:txBody>
                    <a:bodyPr/>
                    <a:p>
                      <a:pPr>
                        <a:buNone/>
                      </a:pPr>
                      <a:r>
                        <a:rPr lang="en-US" altLang="zh-CN" sz="800"/>
                        <a:t>S   net.core.somaxconn = 2048</a:t>
                      </a:r>
                      <a:endParaRPr lang="en-US" altLang="zh-CN" sz="800"/>
                    </a:p>
                  </a:txBody>
                  <a:tcPr/>
                </a:tc>
                <a:tc>
                  <a:txBody>
                    <a:bodyPr/>
                    <a:p>
                      <a:pPr>
                        <a:buNone/>
                      </a:pPr>
                      <a:r>
                        <a:rPr lang="zh-CN" altLang="en-US" sz="800"/>
                        <a:t>观察到客户端连接比较慢，客户端建立</a:t>
                      </a:r>
                      <a:r>
                        <a:rPr lang="en-US" altLang="zh-CN" sz="800"/>
                        <a:t>1000</a:t>
                      </a:r>
                      <a:r>
                        <a:rPr lang="zh-CN" altLang="en-US" sz="800"/>
                        <a:t>个连接需要约</a:t>
                      </a:r>
                      <a:r>
                        <a:rPr lang="en-US" altLang="zh-CN" sz="800"/>
                        <a:t>700ms</a:t>
                      </a:r>
                      <a:r>
                        <a:rPr lang="zh-CN" altLang="en-US" sz="800"/>
                        <a:t>，而服务端一次</a:t>
                      </a:r>
                      <a:r>
                        <a:rPr lang="en-US" altLang="zh-CN" sz="800"/>
                        <a:t>accept</a:t>
                      </a:r>
                      <a:r>
                        <a:rPr lang="zh-CN" altLang="en-US" sz="800"/>
                        <a:t>通知，只能处理</a:t>
                      </a:r>
                      <a:r>
                        <a:rPr lang="en-US" altLang="zh-CN" sz="800"/>
                        <a:t>282</a:t>
                      </a:r>
                      <a:r>
                        <a:rPr lang="zh-CN" altLang="en-US" sz="800"/>
                        <a:t>个连接；</a:t>
                      </a:r>
                      <a:endParaRPr lang="zh-CN" altLang="en-US" sz="800"/>
                    </a:p>
                    <a:p>
                      <a:pPr>
                        <a:buNone/>
                      </a:pPr>
                      <a:r>
                        <a:rPr lang="zh-CN" altLang="en-US" sz="800">
                          <a:solidFill>
                            <a:srgbClr val="FF0000"/>
                          </a:solidFill>
                        </a:rPr>
                        <a:t>修改</a:t>
                      </a:r>
                      <a:r>
                        <a:rPr lang="en-US" altLang="zh-CN" sz="800">
                          <a:solidFill>
                            <a:srgbClr val="FF0000"/>
                          </a:solidFill>
                          <a:sym typeface="+mn-ea"/>
                        </a:rPr>
                        <a:t>somaxconn </a:t>
                      </a:r>
                      <a:r>
                        <a:rPr lang="zh-CN" altLang="en-US" sz="800">
                          <a:solidFill>
                            <a:srgbClr val="FF0000"/>
                          </a:solidFill>
                          <a:sym typeface="+mn-ea"/>
                        </a:rPr>
                        <a:t>，使得</a:t>
                      </a:r>
                      <a:r>
                        <a:rPr lang="en-US" altLang="zh-CN" sz="800">
                          <a:solidFill>
                            <a:srgbClr val="FF0000"/>
                          </a:solidFill>
                          <a:sym typeface="+mn-ea"/>
                        </a:rPr>
                        <a:t>accept</a:t>
                      </a:r>
                      <a:r>
                        <a:rPr lang="zh-CN" altLang="en-US" sz="800">
                          <a:solidFill>
                            <a:srgbClr val="FF0000"/>
                          </a:solidFill>
                          <a:sym typeface="+mn-ea"/>
                        </a:rPr>
                        <a:t>明显变快十倍，连接平均延迟</a:t>
                      </a:r>
                      <a:r>
                        <a:rPr lang="en-US" altLang="zh-CN" sz="800">
                          <a:solidFill>
                            <a:srgbClr val="FF0000"/>
                          </a:solidFill>
                          <a:sym typeface="+mn-ea"/>
                        </a:rPr>
                        <a:t>1ms</a:t>
                      </a:r>
                      <a:endParaRPr lang="en-US" altLang="zh-CN" sz="800">
                        <a:solidFill>
                          <a:srgbClr val="FF0000"/>
                        </a:solidFill>
                        <a:sym typeface="+mn-ea"/>
                      </a:endParaRPr>
                    </a:p>
                    <a:p>
                      <a:pPr>
                        <a:buNone/>
                      </a:pPr>
                      <a:endParaRPr lang="zh-CN" altLang="en-US" sz="800"/>
                    </a:p>
                  </a:txBody>
                  <a:tcPr/>
                </a:tc>
              </a:tr>
              <a:tr h="579120">
                <a:tc>
                  <a:txBody>
                    <a:bodyPr/>
                    <a:p>
                      <a:pPr>
                        <a:buNone/>
                      </a:pPr>
                      <a:r>
                        <a:rPr lang="en-US" altLang="zh-CN" sz="800"/>
                        <a:t>C/S  </a:t>
                      </a:r>
                      <a:r>
                        <a:rPr lang="zh-CN" altLang="en-US" sz="800"/>
                        <a:t>优化</a:t>
                      </a:r>
                      <a:r>
                        <a:rPr lang="en-US" altLang="zh-CN" sz="800"/>
                        <a:t>IO</a:t>
                      </a:r>
                      <a:endParaRPr lang="en-US" altLang="zh-CN" sz="800"/>
                    </a:p>
                    <a:p>
                      <a:pPr>
                        <a:buNone/>
                      </a:pPr>
                      <a:r>
                        <a:rPr lang="en-US" altLang="zh-CN" sz="800"/>
                        <a:t>net.ipv4.tcp_mem = 786432 2097152 3145728 </a:t>
                      </a:r>
                      <a:endParaRPr lang="en-US" altLang="zh-CN" sz="800"/>
                    </a:p>
                    <a:p>
                      <a:pPr>
                        <a:buNone/>
                      </a:pPr>
                      <a:r>
                        <a:rPr lang="en-US" altLang="zh-CN" sz="800"/>
                        <a:t>net.ipv4.tcp_rmem = 4096 4096 16777216 </a:t>
                      </a:r>
                      <a:endParaRPr lang="en-US" altLang="zh-CN" sz="800"/>
                    </a:p>
                    <a:p>
                      <a:pPr>
                        <a:buNone/>
                      </a:pPr>
                      <a:r>
                        <a:rPr lang="en-US" altLang="zh-CN" sz="800"/>
                        <a:t>net.ipv4.tcp_wmem = 4096 4096 16777216</a:t>
                      </a:r>
                      <a:endParaRPr lang="en-US" altLang="zh-CN" sz="800"/>
                    </a:p>
                  </a:txBody>
                  <a:tcPr/>
                </a:tc>
                <a:tc>
                  <a:txBody>
                    <a:bodyPr/>
                    <a:p>
                      <a:pPr>
                        <a:buNone/>
                      </a:pPr>
                      <a:r>
                        <a:rPr lang="zh-CN" altLang="en-US" sz="800">
                          <a:sym typeface="+mn-ea"/>
                        </a:rPr>
                        <a:t>连接数</a:t>
                      </a:r>
                      <a:r>
                        <a:rPr lang="en-US" altLang="zh-CN" sz="800">
                          <a:sym typeface="+mn-ea"/>
                        </a:rPr>
                        <a:t>=</a:t>
                      </a:r>
                      <a:r>
                        <a:rPr lang="en-US" altLang="zh-CN" sz="800">
                          <a:solidFill>
                            <a:srgbClr val="FF0000"/>
                          </a:solidFill>
                          <a:sym typeface="+mn-ea"/>
                        </a:rPr>
                        <a:t>31879</a:t>
                      </a:r>
                      <a:r>
                        <a:rPr lang="en-US" altLang="zh-CN" sz="800">
                          <a:sym typeface="+mn-ea"/>
                        </a:rPr>
                        <a:t> </a:t>
                      </a:r>
                      <a:r>
                        <a:rPr lang="zh-CN" altLang="en-US" sz="800">
                          <a:sym typeface="+mn-ea"/>
                        </a:rPr>
                        <a:t>连接延迟</a:t>
                      </a:r>
                      <a:r>
                        <a:rPr lang="en-US" altLang="zh-CN" sz="800">
                          <a:sym typeface="+mn-ea"/>
                        </a:rPr>
                        <a:t>=</a:t>
                      </a:r>
                      <a:r>
                        <a:rPr lang="en-US" altLang="zh-CN" sz="800">
                          <a:solidFill>
                            <a:srgbClr val="FF0000"/>
                          </a:solidFill>
                          <a:sym typeface="+mn-ea"/>
                        </a:rPr>
                        <a:t>(</a:t>
                      </a:r>
                      <a:r>
                        <a:rPr lang="zh-CN" altLang="en-US" sz="800">
                          <a:solidFill>
                            <a:srgbClr val="FF0000"/>
                          </a:solidFill>
                          <a:sym typeface="+mn-ea"/>
                        </a:rPr>
                        <a:t>0-1</a:t>
                      </a:r>
                      <a:r>
                        <a:rPr lang="en-US" altLang="zh-CN" sz="800">
                          <a:solidFill>
                            <a:srgbClr val="FF0000"/>
                          </a:solidFill>
                          <a:sym typeface="+mn-ea"/>
                        </a:rPr>
                        <a:t>.1</a:t>
                      </a:r>
                      <a:r>
                        <a:rPr lang="zh-CN" altLang="en-US" sz="800">
                          <a:solidFill>
                            <a:srgbClr val="FF0000"/>
                          </a:solidFill>
                          <a:sym typeface="+mn-ea"/>
                        </a:rPr>
                        <a:t>-</a:t>
                      </a:r>
                      <a:r>
                        <a:rPr lang="en-US" altLang="zh-CN" sz="800">
                          <a:solidFill>
                            <a:srgbClr val="FF0000"/>
                          </a:solidFill>
                          <a:sym typeface="+mn-ea"/>
                        </a:rPr>
                        <a:t>7</a:t>
                      </a:r>
                      <a:r>
                        <a:rPr lang="zh-CN" altLang="en-US" sz="800">
                          <a:solidFill>
                            <a:srgbClr val="FF0000"/>
                          </a:solidFill>
                          <a:sym typeface="+mn-ea"/>
                        </a:rPr>
                        <a:t>00</a:t>
                      </a:r>
                      <a:r>
                        <a:rPr lang="en-US" altLang="zh-CN" sz="800">
                          <a:solidFill>
                            <a:srgbClr val="FF0000"/>
                          </a:solidFill>
                          <a:sym typeface="+mn-ea"/>
                        </a:rPr>
                        <a:t>0</a:t>
                      </a:r>
                      <a:r>
                        <a:rPr lang="zh-CN" altLang="en-US" sz="800">
                          <a:solidFill>
                            <a:srgbClr val="FF0000"/>
                          </a:solidFill>
                          <a:sym typeface="+mn-ea"/>
                        </a:rPr>
                        <a:t> </a:t>
                      </a:r>
                      <a:r>
                        <a:rPr lang="en-US" altLang="zh-CN" sz="800">
                          <a:solidFill>
                            <a:srgbClr val="FF0000"/>
                          </a:solidFill>
                          <a:sym typeface="+mn-ea"/>
                        </a:rPr>
                        <a:t>)</a:t>
                      </a:r>
                      <a:r>
                        <a:rPr lang="en-US" altLang="zh-CN" sz="800">
                          <a:sym typeface="+mn-ea"/>
                        </a:rPr>
                        <a:t> IO</a:t>
                      </a:r>
                      <a:r>
                        <a:rPr lang="zh-CN" altLang="en-US" sz="800">
                          <a:sym typeface="+mn-ea"/>
                        </a:rPr>
                        <a:t>延迟</a:t>
                      </a:r>
                      <a:r>
                        <a:rPr lang="en-US" altLang="zh-CN" sz="800">
                          <a:sym typeface="+mn-ea"/>
                        </a:rPr>
                        <a:t>=0.2</a:t>
                      </a:r>
                      <a:endParaRPr lang="en-US" altLang="zh-CN" sz="800">
                        <a:sym typeface="+mn-ea"/>
                      </a:endParaRPr>
                    </a:p>
                    <a:p>
                      <a:pPr>
                        <a:buNone/>
                      </a:pPr>
                      <a:r>
                        <a:rPr lang="zh-CN" altLang="en-US" sz="800"/>
                        <a:t>客户端：客户端出现连接超时（超过30秒），而终止；[Errno 99] Cannot assign requested address；</a:t>
                      </a:r>
                      <a:endParaRPr lang="zh-CN" altLang="en-US" sz="800"/>
                    </a:p>
                    <a:p>
                      <a:pPr>
                        <a:buNone/>
                      </a:pPr>
                      <a:r>
                        <a:rPr lang="en-US" altLang="zh-CN" sz="800"/>
                        <a:t>Dmesg</a:t>
                      </a:r>
                      <a:r>
                        <a:rPr lang="zh-CN" altLang="en-US" sz="800"/>
                        <a:t>发现nf_conntrack: table full, dropping packet.</a:t>
                      </a:r>
                      <a:endParaRPr lang="zh-CN" altLang="en-US" sz="800"/>
                    </a:p>
                  </a:txBody>
                  <a:tcPr/>
                </a:tc>
              </a:tr>
              <a:tr h="579120">
                <a:tc>
                  <a:txBody>
                    <a:bodyPr/>
                    <a:p>
                      <a:pPr>
                        <a:buNone/>
                      </a:pPr>
                      <a:r>
                        <a:rPr lang="en-US" altLang="zh-CN" sz="800"/>
                        <a:t>C   service iptables stop</a:t>
                      </a:r>
                      <a:endParaRPr lang="en-US" altLang="zh-CN" sz="800"/>
                    </a:p>
                  </a:txBody>
                  <a:tcPr/>
                </a:tc>
                <a:tc>
                  <a:txBody>
                    <a:bodyPr/>
                    <a:p>
                      <a:pPr>
                        <a:buNone/>
                      </a:pPr>
                      <a:r>
                        <a:rPr lang="zh-CN" altLang="en-US" sz="800">
                          <a:sym typeface="+mn-ea"/>
                        </a:rPr>
                        <a:t>连接数</a:t>
                      </a:r>
                      <a:r>
                        <a:rPr lang="en-US" altLang="zh-CN" sz="800">
                          <a:sym typeface="+mn-ea"/>
                        </a:rPr>
                        <a:t>=</a:t>
                      </a:r>
                      <a:r>
                        <a:rPr lang="en-US" altLang="zh-CN" sz="800">
                          <a:solidFill>
                            <a:srgbClr val="FF0000"/>
                          </a:solidFill>
                          <a:sym typeface="+mn-ea"/>
                        </a:rPr>
                        <a:t>243000</a:t>
                      </a:r>
                      <a:r>
                        <a:rPr lang="en-US" altLang="zh-CN" sz="800">
                          <a:sym typeface="+mn-ea"/>
                        </a:rPr>
                        <a:t> </a:t>
                      </a:r>
                      <a:r>
                        <a:rPr lang="zh-CN" altLang="en-US" sz="800">
                          <a:sym typeface="+mn-ea"/>
                        </a:rPr>
                        <a:t>连接延迟</a:t>
                      </a:r>
                      <a:r>
                        <a:rPr lang="en-US" altLang="zh-CN" sz="800">
                          <a:sym typeface="+mn-ea"/>
                        </a:rPr>
                        <a:t>=</a:t>
                      </a:r>
                      <a:r>
                        <a:rPr lang="en-US" altLang="zh-CN" sz="800">
                          <a:solidFill>
                            <a:srgbClr val="FF0000"/>
                          </a:solidFill>
                          <a:sym typeface="+mn-ea"/>
                        </a:rPr>
                        <a:t>(</a:t>
                      </a:r>
                      <a:r>
                        <a:rPr lang="zh-CN" altLang="en-US" sz="800">
                          <a:solidFill>
                            <a:srgbClr val="FF0000"/>
                          </a:solidFill>
                          <a:sym typeface="+mn-ea"/>
                        </a:rPr>
                        <a:t>0-1</a:t>
                      </a:r>
                      <a:r>
                        <a:rPr lang="en-US" altLang="zh-CN" sz="800">
                          <a:solidFill>
                            <a:srgbClr val="FF0000"/>
                          </a:solidFill>
                          <a:sym typeface="+mn-ea"/>
                        </a:rPr>
                        <a:t>.1</a:t>
                      </a:r>
                      <a:r>
                        <a:rPr lang="zh-CN" altLang="en-US" sz="800">
                          <a:solidFill>
                            <a:srgbClr val="FF0000"/>
                          </a:solidFill>
                          <a:sym typeface="+mn-ea"/>
                        </a:rPr>
                        <a:t>-</a:t>
                      </a:r>
                      <a:r>
                        <a:rPr sz="800">
                          <a:solidFill>
                            <a:srgbClr val="FF0000"/>
                          </a:solidFill>
                          <a:sym typeface="+mn-ea"/>
                        </a:rPr>
                        <a:t>15000</a:t>
                      </a:r>
                      <a:r>
                        <a:rPr lang="en-US" altLang="zh-CN" sz="800">
                          <a:solidFill>
                            <a:srgbClr val="FF0000"/>
                          </a:solidFill>
                          <a:sym typeface="+mn-ea"/>
                        </a:rPr>
                        <a:t>)</a:t>
                      </a:r>
                      <a:r>
                        <a:rPr lang="en-US" altLang="zh-CN" sz="800">
                          <a:sym typeface="+mn-ea"/>
                        </a:rPr>
                        <a:t> IO</a:t>
                      </a:r>
                      <a:r>
                        <a:rPr lang="zh-CN" altLang="en-US" sz="800">
                          <a:sym typeface="+mn-ea"/>
                        </a:rPr>
                        <a:t>延迟</a:t>
                      </a:r>
                      <a:r>
                        <a:rPr lang="en-US" altLang="zh-CN" sz="800">
                          <a:sym typeface="+mn-ea"/>
                        </a:rPr>
                        <a:t>=0.2</a:t>
                      </a:r>
                      <a:r>
                        <a:rPr lang="zh-CN" altLang="en-US" sz="800">
                          <a:sym typeface="+mn-ea"/>
                        </a:rPr>
                        <a:t>，连接数到</a:t>
                      </a:r>
                      <a:r>
                        <a:rPr lang="en-US" altLang="zh-CN" sz="800">
                          <a:sym typeface="+mn-ea"/>
                        </a:rPr>
                        <a:t>10</a:t>
                      </a:r>
                      <a:r>
                        <a:rPr lang="zh-CN" altLang="en-US" sz="800">
                          <a:sym typeface="+mn-ea"/>
                        </a:rPr>
                        <a:t>万时，连接变慢；到</a:t>
                      </a:r>
                      <a:r>
                        <a:rPr lang="en-US" altLang="zh-CN" sz="800">
                          <a:sym typeface="+mn-ea"/>
                        </a:rPr>
                        <a:t>20</a:t>
                      </a:r>
                      <a:r>
                        <a:rPr lang="zh-CN" altLang="en-US" sz="800">
                          <a:sym typeface="+mn-ea"/>
                        </a:rPr>
                        <a:t>万时，会卡。</a:t>
                      </a:r>
                      <a:endParaRPr lang="zh-CN" altLang="en-US" sz="800">
                        <a:sym typeface="+mn-ea"/>
                      </a:endParaRPr>
                    </a:p>
                    <a:p>
                      <a:pPr>
                        <a:buNone/>
                      </a:pPr>
                      <a:r>
                        <a:rPr lang="zh-CN" altLang="en-US" sz="800">
                          <a:sym typeface="+mn-ea"/>
                        </a:rPr>
                        <a:t>客户端：</a:t>
                      </a:r>
                      <a:r>
                        <a:rPr lang="zh-CN" altLang="en-US" sz="800" i="1">
                          <a:solidFill>
                            <a:srgbClr val="FF0000"/>
                          </a:solidFill>
                          <a:sym typeface="+mn-ea"/>
                        </a:rPr>
                        <a:t>Out of memory</a:t>
                      </a:r>
                      <a:r>
                        <a:rPr lang="zh-CN" altLang="en-US" sz="800">
                          <a:sym typeface="+mn-ea"/>
                        </a:rPr>
                        <a:t>: Kill process 5820 (python) score 36 or sacrifice child；</a:t>
                      </a:r>
                      <a:endParaRPr lang="zh-CN" altLang="en-US" sz="800">
                        <a:sym typeface="+mn-ea"/>
                      </a:endParaRPr>
                    </a:p>
                    <a:p>
                      <a:pPr>
                        <a:buNone/>
                      </a:pPr>
                      <a:r>
                        <a:rPr lang="zh-CN" altLang="en-US" sz="800"/>
                        <a:t>服务器：</a:t>
                      </a:r>
                      <a:r>
                        <a:rPr lang="en-US" altLang="zh-CN" sz="800"/>
                        <a:t>CPU:&gt;50% ;max_doaccept_count:1600 max_notify_event_count:1023;</a:t>
                      </a:r>
                      <a:r>
                        <a:rPr lang="zh-CN" altLang="zh-CN" sz="800"/>
                        <a:t>感觉</a:t>
                      </a:r>
                      <a:r>
                        <a:rPr lang="en-US" altLang="zh-CN" sz="800"/>
                        <a:t>epoll</a:t>
                      </a:r>
                      <a:r>
                        <a:rPr lang="zh-CN" altLang="en-US" sz="800"/>
                        <a:t>通知效率变差了</a:t>
                      </a:r>
                      <a:endParaRPr lang="zh-CN" altLang="en-US" sz="800"/>
                    </a:p>
                    <a:p>
                      <a:pPr>
                        <a:buNone/>
                      </a:pPr>
                      <a:endParaRPr lang="zh-CN" altLang="en-US" sz="800"/>
                    </a:p>
                  </a:txBody>
                  <a:tcPr/>
                </a:tc>
              </a:tr>
              <a:tr h="381000">
                <a:tc>
                  <a:txBody>
                    <a:bodyPr/>
                    <a:p>
                      <a:pPr>
                        <a:buNone/>
                      </a:pPr>
                      <a:endParaRPr lang="zh-CN" altLang="en-US" sz="800"/>
                    </a:p>
                  </a:txBody>
                  <a:tcPr/>
                </a:tc>
                <a:tc>
                  <a:txBody>
                    <a:bodyPr/>
                    <a:p>
                      <a:pPr>
                        <a:buNone/>
                      </a:pPr>
                      <a:r>
                        <a:rPr lang="zh-CN" altLang="en-US" sz="800" b="1"/>
                        <a:t>客户端观察</a:t>
                      </a:r>
                      <a:r>
                        <a:rPr lang="zh-CN" altLang="en-US" sz="800"/>
                        <a:t>：22万连接，消耗物理内存约</a:t>
                      </a:r>
                      <a:r>
                        <a:rPr lang="en-US" altLang="zh-CN" sz="800"/>
                        <a:t>800M</a:t>
                      </a:r>
                      <a:r>
                        <a:rPr lang="zh-CN" altLang="en-US" sz="800"/>
                        <a:t>，</a:t>
                      </a:r>
                      <a:r>
                        <a:rPr lang="zh-CN" altLang="en-US" sz="800" b="1">
                          <a:solidFill>
                            <a:srgbClr val="FF0000"/>
                          </a:solidFill>
                        </a:rPr>
                        <a:t>每个连接占近</a:t>
                      </a:r>
                      <a:r>
                        <a:rPr lang="en-US" altLang="zh-CN" sz="800" b="1">
                          <a:solidFill>
                            <a:srgbClr val="FF0000"/>
                          </a:solidFill>
                        </a:rPr>
                        <a:t>4K</a:t>
                      </a:r>
                      <a:r>
                        <a:rPr lang="zh-CN" altLang="en-US" sz="800"/>
                        <a:t>，通过</a:t>
                      </a:r>
                      <a:r>
                        <a:rPr lang="en-US" altLang="zh-CN" sz="800"/>
                        <a:t>top</a:t>
                      </a:r>
                      <a:r>
                        <a:rPr lang="zh-CN" altLang="en-US" sz="800"/>
                        <a:t>查进程的资源占用</a:t>
                      </a:r>
                      <a:r>
                        <a:rPr lang="en-US" altLang="zh-CN" sz="800"/>
                        <a:t>vm=305m</a:t>
                      </a:r>
                      <a:r>
                        <a:rPr lang="zh-CN" altLang="en-US" sz="800"/>
                        <a:t>，</a:t>
                      </a:r>
                      <a:r>
                        <a:rPr lang="en-US" altLang="zh-CN" sz="800"/>
                        <a:t>RES=65m</a:t>
                      </a:r>
                      <a:endParaRPr lang="en-US" altLang="zh-CN" sz="800"/>
                    </a:p>
                    <a:p>
                      <a:pPr>
                        <a:buNone/>
                      </a:pPr>
                      <a:r>
                        <a:rPr lang="zh-CN" altLang="en-US" sz="800"/>
                        <a:t>这说明</a:t>
                      </a:r>
                      <a:r>
                        <a:rPr lang="en-US" altLang="zh-CN" sz="800"/>
                        <a:t>tcpip</a:t>
                      </a:r>
                      <a:r>
                        <a:rPr lang="zh-CN" altLang="en-US" sz="800"/>
                        <a:t>栈贡献的内存为</a:t>
                      </a:r>
                      <a:r>
                        <a:rPr lang="en-US" altLang="zh-CN" sz="800">
                          <a:sym typeface="+mn-ea"/>
                        </a:rPr>
                        <a:t>800M-305m=495M</a:t>
                      </a:r>
                      <a:r>
                        <a:rPr lang="zh-CN" altLang="en-US" sz="800">
                          <a:sym typeface="+mn-ea"/>
                        </a:rPr>
                        <a:t>吗</a:t>
                      </a:r>
                      <a:endParaRPr lang="zh-CN" altLang="en-US" sz="800">
                        <a:sym typeface="+mn-ea"/>
                      </a:endParaRPr>
                    </a:p>
                    <a:p>
                      <a:pPr>
                        <a:buNone/>
                      </a:pPr>
                      <a:r>
                        <a:rPr lang="zh-CN" altLang="en-US" sz="800" b="1">
                          <a:sym typeface="+mn-ea"/>
                        </a:rPr>
                        <a:t>服务端观察：</a:t>
                      </a:r>
                      <a:r>
                        <a:rPr lang="en-US" altLang="zh-CN" sz="800">
                          <a:sym typeface="+mn-ea"/>
                        </a:rPr>
                        <a:t>top</a:t>
                      </a:r>
                      <a:r>
                        <a:rPr lang="zh-CN" altLang="en-US" sz="800">
                          <a:sym typeface="+mn-ea"/>
                        </a:rPr>
                        <a:t>进程发现占用的资源并不多，</a:t>
                      </a:r>
                      <a:r>
                        <a:rPr lang="en-US" altLang="zh-CN" sz="800">
                          <a:sym typeface="+mn-ea"/>
                        </a:rPr>
                        <a:t>EPOLL</a:t>
                      </a:r>
                      <a:r>
                        <a:rPr lang="zh-CN" altLang="en-US" sz="800">
                          <a:sym typeface="+mn-ea"/>
                        </a:rPr>
                        <a:t>是让内核忙，而让用户态进程轻松？</a:t>
                      </a:r>
                      <a:endParaRPr lang="zh-CN" altLang="en-US" sz="800">
                        <a:sym typeface="+mn-ea"/>
                      </a:endParaRPr>
                    </a:p>
                  </a:txBody>
                  <a:tcPr/>
                </a:tc>
              </a:tr>
              <a:tr h="465455">
                <a:tc>
                  <a:txBody>
                    <a:bodyPr/>
                    <a:p>
                      <a:pPr>
                        <a:buNone/>
                      </a:pPr>
                      <a:r>
                        <a:rPr lang="zh-CN" altLang="en-US" sz="800"/>
                        <a:t>一台机器的资源只支持了</a:t>
                      </a:r>
                      <a:r>
                        <a:rPr lang="en-US" altLang="zh-CN" sz="800"/>
                        <a:t>24</a:t>
                      </a:r>
                      <a:r>
                        <a:rPr lang="zh-CN" altLang="en-US" sz="800"/>
                        <a:t>万并发连接</a:t>
                      </a:r>
                      <a:endParaRPr lang="zh-CN" altLang="en-US" sz="800"/>
                    </a:p>
                    <a:p>
                      <a:pPr>
                        <a:buNone/>
                      </a:pPr>
                      <a:r>
                        <a:rPr lang="zh-CN" altLang="en-US" sz="800"/>
                        <a:t>复制测试机再测试：</a:t>
                      </a:r>
                      <a:endParaRPr lang="zh-CN" altLang="en-US" sz="800"/>
                    </a:p>
                  </a:txBody>
                  <a:tcPr/>
                </a:tc>
                <a:tc>
                  <a:txBody>
                    <a:bodyPr/>
                    <a:p>
                      <a:pPr>
                        <a:buNone/>
                      </a:pPr>
                      <a:r>
                        <a:rPr lang="zh-CN" altLang="en-US" sz="800"/>
                        <a:t>TCP:   437005 (estab 429900, closed 6098, orphaned 0, synrecv 0, timewait 6098/0), ports 0</a:t>
                      </a:r>
                      <a:endParaRPr lang="zh-CN" altLang="en-US" sz="800"/>
                    </a:p>
                    <a:p>
                      <a:pPr>
                        <a:buNone/>
                      </a:pPr>
                      <a:r>
                        <a:rPr lang="en-US" altLang="zh-CN" sz="800"/>
                        <a:t>No space on device</a:t>
                      </a:r>
                      <a:endParaRPr lang="en-US" altLang="zh-CN" sz="800"/>
                    </a:p>
                    <a:p>
                      <a:pPr>
                        <a:buNone/>
                      </a:pPr>
                      <a:endParaRPr lang="en-US" altLang="zh-CN" sz="800"/>
                    </a:p>
                  </a:txBody>
                  <a:tcPr/>
                </a:tc>
              </a:tr>
              <a:tr h="381000">
                <a:tc>
                  <a:txBody>
                    <a:bodyPr/>
                    <a:p>
                      <a:pPr>
                        <a:buNone/>
                      </a:pPr>
                      <a:endParaRPr lang="zh-CN" altLang="en-US" sz="800"/>
                    </a:p>
                  </a:txBody>
                  <a:tcPr/>
                </a:tc>
                <a:tc>
                  <a:txBody>
                    <a:bodyPr/>
                    <a:p>
                      <a:pPr>
                        <a:buNone/>
                      </a:pPr>
                      <a:endParaRPr lang="zh-CN" altLang="en-US" sz="800"/>
                    </a:p>
                  </a:txBody>
                  <a:tcPr/>
                </a:tc>
              </a:tr>
            </a:tbl>
          </a:graphicData>
        </a:graphic>
      </p:graphicFrame>
      <p:sp>
        <p:nvSpPr>
          <p:cNvPr id="10" name="文本框 9"/>
          <p:cNvSpPr txBox="1"/>
          <p:nvPr/>
        </p:nvSpPr>
        <p:spPr>
          <a:xfrm>
            <a:off x="419100" y="800735"/>
            <a:ext cx="6158865" cy="1268095"/>
          </a:xfrm>
          <a:prstGeom prst="rect">
            <a:avLst/>
          </a:prstGeom>
          <a:noFill/>
        </p:spPr>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服务端：</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4.10.0-42-generic #16.04.1-Ubuntu   x86_64 GNU/Linux </a:t>
            </a:r>
            <a:endParaRPr lang="zh-CN" altLang="en-US" sz="900" dirty="0" smtClean="0">
              <a:latin typeface="Arial" panose="020B0604020202020204" pitchFamily="34" charset="0"/>
              <a:ea typeface="微软雅黑" panose="020B0503020204020204" charset="-122"/>
            </a:endParaRPr>
          </a:p>
          <a:p>
            <a:pPr>
              <a:lnSpc>
                <a:spcPct val="130000"/>
              </a:lnSpc>
            </a:pPr>
            <a:r>
              <a:rPr lang="en-US" altLang="zh-CN" sz="900" dirty="0" smtClean="0">
                <a:latin typeface="Arial" panose="020B0604020202020204" pitchFamily="34" charset="0"/>
                <a:ea typeface="微软雅黑" panose="020B0503020204020204" charset="-122"/>
              </a:rPr>
              <a:t>2G</a:t>
            </a:r>
            <a:r>
              <a:rPr lang="zh-CN" altLang="en-US" sz="900" dirty="0" smtClean="0">
                <a:latin typeface="Arial" panose="020B0604020202020204" pitchFamily="34" charset="0"/>
                <a:ea typeface="微软雅黑" panose="020B0503020204020204" charset="-122"/>
              </a:rPr>
              <a:t>内存</a:t>
            </a:r>
            <a:r>
              <a:rPr lang="en-US" altLang="zh-CN" sz="900" dirty="0" smtClean="0">
                <a:latin typeface="Arial" panose="020B0604020202020204" pitchFamily="34" charset="0"/>
                <a:ea typeface="微软雅黑" panose="020B0503020204020204" charset="-122"/>
              </a:rPr>
              <a:t>/2</a:t>
            </a:r>
            <a:r>
              <a:rPr lang="zh-CN" altLang="en-US" sz="900" dirty="0" smtClean="0">
                <a:latin typeface="Arial" panose="020B0604020202020204" pitchFamily="34" charset="0"/>
                <a:ea typeface="微软雅黑" panose="020B0503020204020204" charset="-122"/>
              </a:rPr>
              <a:t>核心</a:t>
            </a:r>
            <a:r>
              <a:rPr lang="en-US" altLang="zh-CN" sz="900" dirty="0" smtClean="0">
                <a:latin typeface="Arial" panose="020B0604020202020204" pitchFamily="34" charset="0"/>
                <a:ea typeface="微软雅黑" panose="020B0503020204020204" charset="-122"/>
              </a:rPr>
              <a:t>CPU</a:t>
            </a:r>
            <a:endParaRPr lang="en-US" altLang="zh-CN"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网卡</a:t>
            </a:r>
            <a:r>
              <a:rPr lang="en-US" altLang="zh-CN" sz="900" dirty="0" smtClean="0">
                <a:latin typeface="Arial" panose="020B0604020202020204" pitchFamily="34" charset="0"/>
                <a:ea typeface="微软雅黑" panose="020B0503020204020204" charset="-122"/>
              </a:rPr>
              <a:t>Speed: 1000Mb/s</a:t>
            </a:r>
            <a:endParaRPr lang="zh-CN" altLang="en-US"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https://github.com/changshoumeng/PyxxnetFramework/tree/master/sample_echoserver</a:t>
            </a:r>
            <a:r>
              <a:rPr lang="en-US" altLang="zh-CN" sz="900" dirty="0" smtClean="0">
                <a:latin typeface="Arial" panose="020B0604020202020204" pitchFamily="34" charset="0"/>
                <a:ea typeface="微软雅黑" panose="020B0503020204020204" charset="-122"/>
              </a:rPr>
              <a:t>/pyechosvr.py</a:t>
            </a:r>
            <a:endParaRPr lang="en-US" altLang="zh-CN"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https://github.com/changshoumeng/PyxxnetFramework/tree/master/pyxxnet_lib/pyxxnet3</a:t>
            </a:r>
            <a:r>
              <a:rPr lang="en-US" altLang="zh-CN" sz="900" dirty="0" smtClean="0">
                <a:latin typeface="Arial" panose="020B0604020202020204" pitchFamily="34" charset="0"/>
                <a:ea typeface="微软雅黑" panose="020B0503020204020204" charset="-122"/>
              </a:rPr>
              <a:t>/tcpmaxconn_testx.py</a:t>
            </a:r>
            <a:endParaRPr lang="zh-CN" altLang="en-US" sz="1400" dirty="0" smtClean="0">
              <a:latin typeface="Arial" panose="020B0604020202020204" pitchFamily="34" charset="0"/>
              <a:ea typeface="微软雅黑" panose="020B0503020204020204" charset="-122"/>
            </a:endParaRPr>
          </a:p>
        </p:txBody>
      </p:sp>
      <p:sp>
        <p:nvSpPr>
          <p:cNvPr id="11" name="文本框 10"/>
          <p:cNvSpPr txBox="1"/>
          <p:nvPr/>
        </p:nvSpPr>
        <p:spPr>
          <a:xfrm>
            <a:off x="6073140" y="879475"/>
            <a:ext cx="2914015" cy="909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客户端：</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2.6.32-573.el6.x86_64  </a:t>
            </a:r>
            <a:r>
              <a:rPr lang="en-US" altLang="zh-CN" sz="900" dirty="0" smtClean="0">
                <a:latin typeface="Arial" panose="020B0604020202020204" pitchFamily="34" charset="0"/>
                <a:ea typeface="微软雅黑" panose="020B0503020204020204" charset="-122"/>
              </a:rPr>
              <a:t>centos6.7</a:t>
            </a:r>
            <a:endParaRPr lang="en-US" altLang="zh-CN" sz="900" dirty="0" smtClean="0">
              <a:latin typeface="Arial" panose="020B0604020202020204" pitchFamily="34" charset="0"/>
              <a:ea typeface="微软雅黑" panose="020B0503020204020204" charset="-122"/>
            </a:endParaRPr>
          </a:p>
          <a:p>
            <a:pPr>
              <a:lnSpc>
                <a:spcPct val="130000"/>
              </a:lnSpc>
            </a:pPr>
            <a:r>
              <a:rPr lang="en-US" altLang="zh-CN" sz="900" dirty="0" smtClean="0">
                <a:latin typeface="Arial" panose="020B0604020202020204" pitchFamily="34" charset="0"/>
                <a:ea typeface="微软雅黑" panose="020B0503020204020204" charset="-122"/>
              </a:rPr>
              <a:t>1G</a:t>
            </a:r>
            <a:r>
              <a:rPr lang="zh-CN" altLang="en-US" sz="900" dirty="0" smtClean="0">
                <a:latin typeface="Arial" panose="020B0604020202020204" pitchFamily="34" charset="0"/>
                <a:ea typeface="微软雅黑" panose="020B0503020204020204" charset="-122"/>
              </a:rPr>
              <a:t>内存</a:t>
            </a:r>
            <a:r>
              <a:rPr lang="en-US" altLang="zh-CN" sz="900" dirty="0" smtClean="0">
                <a:latin typeface="Arial" panose="020B0604020202020204" pitchFamily="34" charset="0"/>
                <a:ea typeface="微软雅黑" panose="020B0503020204020204" charset="-122"/>
              </a:rPr>
              <a:t>/2</a:t>
            </a:r>
            <a:r>
              <a:rPr lang="zh-CN" altLang="en-US" sz="900" dirty="0" smtClean="0">
                <a:latin typeface="Arial" panose="020B0604020202020204" pitchFamily="34" charset="0"/>
                <a:ea typeface="微软雅黑" panose="020B0503020204020204" charset="-122"/>
              </a:rPr>
              <a:t>核心</a:t>
            </a:r>
            <a:r>
              <a:rPr lang="en-US" altLang="zh-CN" sz="900" dirty="0" smtClean="0">
                <a:latin typeface="Arial" panose="020B0604020202020204" pitchFamily="34" charset="0"/>
                <a:ea typeface="微软雅黑" panose="020B0503020204020204" charset="-122"/>
              </a:rPr>
              <a:t>CPU</a:t>
            </a:r>
            <a:endParaRPr lang="en-US" altLang="zh-CN"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网卡</a:t>
            </a:r>
            <a:r>
              <a:rPr lang="en-US" altLang="zh-CN" sz="900" dirty="0" smtClean="0">
                <a:latin typeface="Arial" panose="020B0604020202020204" pitchFamily="34" charset="0"/>
                <a:ea typeface="微软雅黑" panose="020B0503020204020204" charset="-122"/>
              </a:rPr>
              <a:t>Speed</a:t>
            </a:r>
            <a:r>
              <a:rPr lang="zh-CN" altLang="en-US" sz="900" dirty="0" smtClean="0">
                <a:latin typeface="Arial" panose="020B0604020202020204" pitchFamily="34" charset="0"/>
                <a:ea typeface="微软雅黑" panose="020B0503020204020204" charset="-122"/>
              </a:rPr>
              <a:t>：</a:t>
            </a:r>
            <a:r>
              <a:rPr lang="en-US" altLang="zh-CN" sz="900" dirty="0" smtClean="0">
                <a:ea typeface="微软雅黑" panose="020B0503020204020204" charset="-122"/>
                <a:sym typeface="+mn-ea"/>
              </a:rPr>
              <a:t>1000Mb/s</a:t>
            </a:r>
            <a:endParaRPr lang="zh-CN" altLang="en-US" sz="900" dirty="0" smtClean="0">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一次</a:t>
            </a:r>
            <a:r>
              <a:rPr lang="en-US" altLang="zh-CN"/>
              <a:t>C1M</a:t>
            </a:r>
            <a:r>
              <a:rPr lang="zh-CN" altLang="en-US"/>
              <a:t>的实验</a:t>
            </a:r>
            <a:endParaRPr lang="zh-CN" altLang="en-US"/>
          </a:p>
        </p:txBody>
      </p:sp>
      <p:pic>
        <p:nvPicPr>
          <p:cNvPr id="4" name="图片 3"/>
          <p:cNvPicPr>
            <a:picLocks noChangeAspect="1"/>
          </p:cNvPicPr>
          <p:nvPr/>
        </p:nvPicPr>
        <p:blipFill>
          <a:blip r:embed="rId1"/>
          <a:stretch>
            <a:fillRect/>
          </a:stretch>
        </p:blipFill>
        <p:spPr>
          <a:xfrm>
            <a:off x="562610" y="3321050"/>
            <a:ext cx="5790565" cy="2637790"/>
          </a:xfrm>
          <a:prstGeom prst="rect">
            <a:avLst/>
          </a:prstGeom>
        </p:spPr>
      </p:pic>
      <p:sp>
        <p:nvSpPr>
          <p:cNvPr id="5" name="文本框 4"/>
          <p:cNvSpPr txBox="1"/>
          <p:nvPr/>
        </p:nvSpPr>
        <p:spPr>
          <a:xfrm>
            <a:off x="419100" y="800735"/>
            <a:ext cx="3206750" cy="2289175"/>
          </a:xfrm>
          <a:prstGeom prst="rect">
            <a:avLst/>
          </a:prstGeom>
          <a:noFill/>
        </p:spPr>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服务端：</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4.10.0-42-generic #16.04.1-Ubuntu   x86_64 GNU/Linux </a:t>
            </a:r>
            <a:endParaRPr lang="zh-CN" altLang="en-US" sz="900" dirty="0" smtClean="0">
              <a:latin typeface="Arial" panose="020B0604020202020204" pitchFamily="34" charset="0"/>
              <a:ea typeface="微软雅黑" panose="020B0503020204020204" charset="-122"/>
            </a:endParaRPr>
          </a:p>
          <a:p>
            <a:pPr>
              <a:lnSpc>
                <a:spcPct val="130000"/>
              </a:lnSpc>
            </a:pPr>
            <a:r>
              <a:rPr lang="en-US" altLang="zh-CN" sz="900" dirty="0" smtClean="0">
                <a:latin typeface="Arial" panose="020B0604020202020204" pitchFamily="34" charset="0"/>
                <a:ea typeface="微软雅黑" panose="020B0503020204020204" charset="-122"/>
              </a:rPr>
              <a:t>5G</a:t>
            </a:r>
            <a:r>
              <a:rPr lang="zh-CN" altLang="en-US" sz="900" dirty="0" smtClean="0">
                <a:latin typeface="Arial" panose="020B0604020202020204" pitchFamily="34" charset="0"/>
                <a:ea typeface="微软雅黑" panose="020B0503020204020204" charset="-122"/>
              </a:rPr>
              <a:t>内存</a:t>
            </a:r>
            <a:r>
              <a:rPr lang="en-US" altLang="zh-CN" sz="900" dirty="0" smtClean="0">
                <a:latin typeface="Arial" panose="020B0604020202020204" pitchFamily="34" charset="0"/>
                <a:ea typeface="微软雅黑" panose="020B0503020204020204" charset="-122"/>
              </a:rPr>
              <a:t>/2</a:t>
            </a:r>
            <a:r>
              <a:rPr lang="zh-CN" altLang="en-US" sz="900" dirty="0" smtClean="0">
                <a:latin typeface="Arial" panose="020B0604020202020204" pitchFamily="34" charset="0"/>
                <a:ea typeface="微软雅黑" panose="020B0503020204020204" charset="-122"/>
              </a:rPr>
              <a:t>核心</a:t>
            </a:r>
            <a:r>
              <a:rPr lang="en-US" altLang="zh-CN" sz="900" dirty="0" smtClean="0">
                <a:latin typeface="Arial" panose="020B0604020202020204" pitchFamily="34" charset="0"/>
                <a:ea typeface="微软雅黑" panose="020B0503020204020204" charset="-122"/>
              </a:rPr>
              <a:t>CPU</a:t>
            </a:r>
            <a:endParaRPr lang="en-US" altLang="zh-CN"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网卡</a:t>
            </a:r>
            <a:r>
              <a:rPr lang="en-US" altLang="zh-CN" sz="900" dirty="0" smtClean="0">
                <a:latin typeface="Arial" panose="020B0604020202020204" pitchFamily="34" charset="0"/>
                <a:ea typeface="微软雅黑" panose="020B0503020204020204" charset="-122"/>
              </a:rPr>
              <a:t>Speed: 1000Mb/s</a:t>
            </a:r>
            <a:endParaRPr lang="zh-CN" altLang="en-US" sz="900" dirty="0" smtClean="0">
              <a:latin typeface="Arial" panose="020B0604020202020204" pitchFamily="34" charset="0"/>
              <a:ea typeface="微软雅黑" panose="020B0503020204020204" charset="-122"/>
            </a:endParaRPr>
          </a:p>
          <a:p>
            <a:pPr>
              <a:lnSpc>
                <a:spcPct val="130000"/>
              </a:lnSpc>
            </a:pPr>
            <a:r>
              <a:rPr lang="en-US" altLang="zh-CN" sz="900">
                <a:sym typeface="+mn-ea"/>
              </a:rPr>
              <a:t>ulimit -SHn </a:t>
            </a:r>
            <a:r>
              <a:rPr lang="zh-CN" altLang="en-US" sz="900">
                <a:sym typeface="+mn-ea"/>
              </a:rPr>
              <a:t>1048576</a:t>
            </a:r>
            <a:endParaRPr lang="zh-CN" altLang="en-US" sz="900" dirty="0" smtClean="0">
              <a:latin typeface="Arial" panose="020B0604020202020204" pitchFamily="34" charset="0"/>
              <a:ea typeface="微软雅黑" panose="020B0503020204020204" charset="-122"/>
              <a:sym typeface="+mn-ea"/>
            </a:endParaRPr>
          </a:p>
          <a:p>
            <a:pPr>
              <a:lnSpc>
                <a:spcPct val="130000"/>
              </a:lnSpc>
            </a:pPr>
            <a:r>
              <a:rPr lang="zh-CN" altLang="en-US" sz="1000" dirty="0" smtClean="0">
                <a:latin typeface="Arial" panose="020B0604020202020204" pitchFamily="34" charset="0"/>
                <a:ea typeface="微软雅黑" panose="020B0503020204020204" charset="-122"/>
              </a:rPr>
              <a:t>fs.file-max = 2000000</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net.ipv4.tcp_mem = 786432 2097152 3145728</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net.ipv4.tcp_rmem = 1024 1024 16777216</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net.ipv4.tcp_wmem = 1024 1024 16777216</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net.core.somaxconn = 10000</a:t>
            </a:r>
            <a:endParaRPr lang="zh-CN" altLang="en-US" sz="1000" dirty="0" smtClean="0">
              <a:latin typeface="Arial" panose="020B0604020202020204" pitchFamily="34" charset="0"/>
              <a:ea typeface="微软雅黑" panose="020B0503020204020204" charset="-122"/>
            </a:endParaRPr>
          </a:p>
          <a:p>
            <a:pPr>
              <a:lnSpc>
                <a:spcPct val="130000"/>
              </a:lnSpc>
            </a:pPr>
            <a:endParaRPr lang="zh-CN" altLang="en-US" sz="1000" dirty="0" smtClean="0">
              <a:latin typeface="Arial" panose="020B0604020202020204" pitchFamily="34" charset="0"/>
              <a:ea typeface="微软雅黑" panose="020B0503020204020204" charset="-122"/>
            </a:endParaRPr>
          </a:p>
        </p:txBody>
      </p:sp>
      <p:sp>
        <p:nvSpPr>
          <p:cNvPr id="6" name="文本框 5"/>
          <p:cNvSpPr txBox="1"/>
          <p:nvPr/>
        </p:nvSpPr>
        <p:spPr>
          <a:xfrm>
            <a:off x="5128895" y="840740"/>
            <a:ext cx="3206750" cy="2289175"/>
          </a:xfrm>
          <a:prstGeom prst="rect">
            <a:avLst/>
          </a:prstGeom>
          <a:noFill/>
        </p:spPr>
        <p:txBody>
          <a:bodyPr wrap="square" rtlCol="0">
            <a:spAutoFit/>
          </a:bodyPr>
          <a:p>
            <a:pPr>
              <a:lnSpc>
                <a:spcPct val="130000"/>
              </a:lnSpc>
            </a:pPr>
            <a:r>
              <a:rPr lang="zh-CN" altLang="en-US" sz="1400" b="1" dirty="0" smtClean="0">
                <a:latin typeface="Arial" panose="020B0604020202020204" pitchFamily="34" charset="0"/>
                <a:ea typeface="微软雅黑" panose="020B0503020204020204" charset="-122"/>
              </a:rPr>
              <a:t>客户端：</a:t>
            </a:r>
            <a:endParaRPr lang="zh-CN" altLang="en-US" sz="1400" b="1"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4.10.0-42-generic #16.04.1-Ubuntu   x86_64 GNU/Linux </a:t>
            </a:r>
            <a:endParaRPr lang="zh-CN" altLang="en-US" sz="900" dirty="0" smtClean="0">
              <a:latin typeface="Arial" panose="020B0604020202020204" pitchFamily="34" charset="0"/>
              <a:ea typeface="微软雅黑" panose="020B0503020204020204" charset="-122"/>
            </a:endParaRPr>
          </a:p>
          <a:p>
            <a:pPr>
              <a:lnSpc>
                <a:spcPct val="130000"/>
              </a:lnSpc>
            </a:pPr>
            <a:r>
              <a:rPr lang="en-US" altLang="zh-CN" sz="900" dirty="0" smtClean="0">
                <a:latin typeface="Arial" panose="020B0604020202020204" pitchFamily="34" charset="0"/>
                <a:ea typeface="微软雅黑" panose="020B0503020204020204" charset="-122"/>
              </a:rPr>
              <a:t>5G</a:t>
            </a:r>
            <a:r>
              <a:rPr lang="zh-CN" altLang="en-US" sz="900" dirty="0" smtClean="0">
                <a:latin typeface="Arial" panose="020B0604020202020204" pitchFamily="34" charset="0"/>
                <a:ea typeface="微软雅黑" panose="020B0503020204020204" charset="-122"/>
              </a:rPr>
              <a:t>内存</a:t>
            </a:r>
            <a:r>
              <a:rPr lang="en-US" altLang="zh-CN" sz="900" dirty="0" smtClean="0">
                <a:latin typeface="Arial" panose="020B0604020202020204" pitchFamily="34" charset="0"/>
                <a:ea typeface="微软雅黑" panose="020B0503020204020204" charset="-122"/>
              </a:rPr>
              <a:t>/2</a:t>
            </a:r>
            <a:r>
              <a:rPr lang="zh-CN" altLang="en-US" sz="900" dirty="0" smtClean="0">
                <a:latin typeface="Arial" panose="020B0604020202020204" pitchFamily="34" charset="0"/>
                <a:ea typeface="微软雅黑" panose="020B0503020204020204" charset="-122"/>
              </a:rPr>
              <a:t>核心</a:t>
            </a:r>
            <a:r>
              <a:rPr lang="en-US" altLang="zh-CN" sz="900" dirty="0" smtClean="0">
                <a:latin typeface="Arial" panose="020B0604020202020204" pitchFamily="34" charset="0"/>
                <a:ea typeface="微软雅黑" panose="020B0503020204020204" charset="-122"/>
              </a:rPr>
              <a:t>CPU</a:t>
            </a:r>
            <a:endParaRPr lang="en-US" altLang="zh-CN"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网卡</a:t>
            </a:r>
            <a:r>
              <a:rPr lang="en-US" altLang="zh-CN" sz="900" dirty="0" smtClean="0">
                <a:latin typeface="Arial" panose="020B0604020202020204" pitchFamily="34" charset="0"/>
                <a:ea typeface="微软雅黑" panose="020B0503020204020204" charset="-122"/>
              </a:rPr>
              <a:t>Speed: 1000Mb/s</a:t>
            </a:r>
            <a:endParaRPr lang="zh-CN" altLang="en-US" sz="900" dirty="0" smtClean="0">
              <a:latin typeface="Arial" panose="020B0604020202020204" pitchFamily="34" charset="0"/>
              <a:ea typeface="微软雅黑" panose="020B0503020204020204" charset="-122"/>
            </a:endParaRPr>
          </a:p>
          <a:p>
            <a:pPr>
              <a:lnSpc>
                <a:spcPct val="130000"/>
              </a:lnSpc>
            </a:pPr>
            <a:r>
              <a:rPr lang="en-US" altLang="zh-CN" sz="900">
                <a:sym typeface="+mn-ea"/>
              </a:rPr>
              <a:t>ulimit -SHn </a:t>
            </a:r>
            <a:r>
              <a:rPr lang="zh-CN" altLang="en-US" sz="900">
                <a:sym typeface="+mn-ea"/>
              </a:rPr>
              <a:t>1048576</a:t>
            </a:r>
            <a:endParaRPr lang="zh-CN" altLang="en-US" sz="900" dirty="0" smtClean="0">
              <a:latin typeface="Arial" panose="020B0604020202020204" pitchFamily="34" charset="0"/>
              <a:ea typeface="微软雅黑" panose="020B0503020204020204" charset="-122"/>
              <a:sym typeface="+mn-ea"/>
            </a:endParaRPr>
          </a:p>
          <a:p>
            <a:pPr>
              <a:lnSpc>
                <a:spcPct val="130000"/>
              </a:lnSpc>
            </a:pPr>
            <a:r>
              <a:rPr lang="zh-CN" altLang="en-US" sz="1000" dirty="0" smtClean="0">
                <a:latin typeface="Arial" panose="020B0604020202020204" pitchFamily="34" charset="0"/>
                <a:ea typeface="微软雅黑" panose="020B0503020204020204" charset="-122"/>
              </a:rPr>
              <a:t>fs.file-max = 2000000</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net.ipv4.tcp_mem = 786432 2097152 3145728</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net.ipv4.tcp_rmem = 1024 1024 16777216</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net.ipv4.tcp_wmem = 1024 1024 16777216</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net.core.somaxconn = 10000</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net.ipv4.ip_local_port_range = 1024 65535</a:t>
            </a:r>
            <a:endParaRPr lang="zh-CN" altLang="en-US" sz="1000" dirty="0" smtClean="0">
              <a:latin typeface="Arial" panose="020B0604020202020204" pitchFamily="34" charset="0"/>
              <a:ea typeface="微软雅黑" panose="020B0503020204020204" charset="-122"/>
            </a:endParaRPr>
          </a:p>
        </p:txBody>
      </p:sp>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自连接问题</a:t>
            </a:r>
            <a:endParaRPr lang="zh-CN" altLang="en-US"/>
          </a:p>
        </p:txBody>
      </p:sp>
      <p:pic>
        <p:nvPicPr>
          <p:cNvPr id="4" name="内容占位符 3"/>
          <p:cNvPicPr>
            <a:picLocks noChangeAspect="1"/>
          </p:cNvPicPr>
          <p:nvPr>
            <p:ph idx="1"/>
          </p:nvPr>
        </p:nvPicPr>
        <p:blipFill>
          <a:blip r:embed="rId1"/>
          <a:stretch>
            <a:fillRect/>
          </a:stretch>
        </p:blipFill>
        <p:spPr>
          <a:xfrm>
            <a:off x="200025" y="4057015"/>
            <a:ext cx="7153275" cy="885825"/>
          </a:xfrm>
          <a:prstGeom prst="rect">
            <a:avLst/>
          </a:prstGeom>
        </p:spPr>
      </p:pic>
      <p:pic>
        <p:nvPicPr>
          <p:cNvPr id="6" name="图片 5"/>
          <p:cNvPicPr>
            <a:picLocks noChangeAspect="1"/>
          </p:cNvPicPr>
          <p:nvPr/>
        </p:nvPicPr>
        <p:blipFill>
          <a:blip r:embed="rId2"/>
          <a:stretch>
            <a:fillRect/>
          </a:stretch>
        </p:blipFill>
        <p:spPr>
          <a:xfrm>
            <a:off x="200025" y="1010285"/>
            <a:ext cx="4761865" cy="2818765"/>
          </a:xfrm>
          <a:prstGeom prst="rect">
            <a:avLst/>
          </a:prstGeom>
        </p:spPr>
      </p:pic>
      <p:pic>
        <p:nvPicPr>
          <p:cNvPr id="7" name="图片 6"/>
          <p:cNvPicPr>
            <a:picLocks noChangeAspect="1"/>
          </p:cNvPicPr>
          <p:nvPr/>
        </p:nvPicPr>
        <p:blipFill>
          <a:blip r:embed="rId3"/>
          <a:stretch>
            <a:fillRect/>
          </a:stretch>
        </p:blipFill>
        <p:spPr>
          <a:xfrm>
            <a:off x="4961890" y="1010285"/>
            <a:ext cx="3999865" cy="2780665"/>
          </a:xfrm>
          <a:prstGeom prst="rect">
            <a:avLst/>
          </a:prstGeom>
        </p:spPr>
      </p:pic>
    </p:spTree>
    <p:custDataLst>
      <p:tags r:id="rId4"/>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一个进程到底可以</a:t>
            </a:r>
            <a:r>
              <a:rPr lang="en-US" altLang="zh-CN"/>
              <a:t>new</a:t>
            </a:r>
            <a:r>
              <a:rPr lang="zh-CN" altLang="en-US"/>
              <a:t>到多少内存空间</a:t>
            </a:r>
            <a:endParaRPr lang="zh-CN" altLang="en-US"/>
          </a:p>
        </p:txBody>
      </p:sp>
      <p:pic>
        <p:nvPicPr>
          <p:cNvPr id="5" name="内容占位符 4"/>
          <p:cNvPicPr>
            <a:picLocks noChangeAspect="1"/>
          </p:cNvPicPr>
          <p:nvPr>
            <p:ph idx="1"/>
          </p:nvPr>
        </p:nvPicPr>
        <p:blipFill>
          <a:blip r:embed="rId1"/>
          <a:stretch>
            <a:fillRect/>
          </a:stretch>
        </p:blipFill>
        <p:spPr>
          <a:xfrm>
            <a:off x="370205" y="880110"/>
            <a:ext cx="2475230" cy="2662555"/>
          </a:xfrm>
          <a:prstGeom prst="rect">
            <a:avLst/>
          </a:prstGeom>
        </p:spPr>
      </p:pic>
      <p:pic>
        <p:nvPicPr>
          <p:cNvPr id="8" name="图片 7"/>
          <p:cNvPicPr>
            <a:picLocks noChangeAspect="1"/>
          </p:cNvPicPr>
          <p:nvPr/>
        </p:nvPicPr>
        <p:blipFill>
          <a:blip r:embed="rId2"/>
          <a:stretch>
            <a:fillRect/>
          </a:stretch>
        </p:blipFill>
        <p:spPr>
          <a:xfrm>
            <a:off x="2894330" y="880745"/>
            <a:ext cx="5066665" cy="962025"/>
          </a:xfrm>
          <a:prstGeom prst="rect">
            <a:avLst/>
          </a:prstGeom>
        </p:spPr>
      </p:pic>
      <p:pic>
        <p:nvPicPr>
          <p:cNvPr id="9" name="图片 8"/>
          <p:cNvPicPr>
            <a:picLocks noChangeAspect="1"/>
          </p:cNvPicPr>
          <p:nvPr/>
        </p:nvPicPr>
        <p:blipFill>
          <a:blip r:embed="rId3"/>
          <a:stretch>
            <a:fillRect/>
          </a:stretch>
        </p:blipFill>
        <p:spPr>
          <a:xfrm>
            <a:off x="2894330" y="1842770"/>
            <a:ext cx="4281170" cy="1699895"/>
          </a:xfrm>
          <a:prstGeom prst="rect">
            <a:avLst/>
          </a:prstGeom>
        </p:spPr>
      </p:pic>
      <p:sp>
        <p:nvSpPr>
          <p:cNvPr id="11" name="文本框 10"/>
          <p:cNvSpPr txBox="1"/>
          <p:nvPr/>
        </p:nvSpPr>
        <p:spPr>
          <a:xfrm>
            <a:off x="488315" y="5907405"/>
            <a:ext cx="509270" cy="37084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p>
            <a:pPr>
              <a:lnSpc>
                <a:spcPct val="130000"/>
              </a:lnSpc>
            </a:pPr>
            <a:r>
              <a:rPr lang="en-US" altLang="zh-CN" sz="1400" dirty="0" smtClean="0">
                <a:latin typeface="Arial" panose="020B0604020202020204" pitchFamily="34" charset="0"/>
                <a:ea typeface="微软雅黑" panose="020B0503020204020204" charset="-122"/>
              </a:rPr>
              <a:t>new</a:t>
            </a:r>
            <a:endParaRPr lang="en-US" altLang="zh-CN" sz="1400" dirty="0" smtClean="0">
              <a:latin typeface="Arial" panose="020B0604020202020204" pitchFamily="34" charset="0"/>
              <a:ea typeface="微软雅黑" panose="020B0503020204020204" charset="-122"/>
            </a:endParaRPr>
          </a:p>
        </p:txBody>
      </p:sp>
      <p:sp>
        <p:nvSpPr>
          <p:cNvPr id="13" name="文本框 12"/>
          <p:cNvSpPr txBox="1"/>
          <p:nvPr/>
        </p:nvSpPr>
        <p:spPr>
          <a:xfrm>
            <a:off x="1709420" y="6334760"/>
            <a:ext cx="785495" cy="37084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p>
            <a:pPr algn="l">
              <a:lnSpc>
                <a:spcPct val="130000"/>
              </a:lnSpc>
            </a:pPr>
            <a:r>
              <a:rPr lang="en-US" altLang="zh-CN" sz="1400" dirty="0" smtClean="0">
                <a:latin typeface="Arial" panose="020B0604020202020204" pitchFamily="34" charset="0"/>
                <a:ea typeface="微软雅黑" panose="020B0503020204020204" charset="-122"/>
              </a:rPr>
              <a:t>kmalloc</a:t>
            </a:r>
            <a:endParaRPr lang="en-US" altLang="zh-CN" sz="1400" dirty="0" smtClean="0">
              <a:latin typeface="Arial" panose="020B0604020202020204" pitchFamily="34" charset="0"/>
              <a:ea typeface="微软雅黑" panose="020B0503020204020204" charset="-122"/>
            </a:endParaRPr>
          </a:p>
        </p:txBody>
      </p:sp>
      <p:sp>
        <p:nvSpPr>
          <p:cNvPr id="14" name="文本框 13"/>
          <p:cNvSpPr txBox="1"/>
          <p:nvPr/>
        </p:nvSpPr>
        <p:spPr>
          <a:xfrm>
            <a:off x="1709420" y="5907405"/>
            <a:ext cx="785495" cy="37084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p>
            <a:pPr algn="l">
              <a:lnSpc>
                <a:spcPct val="130000"/>
              </a:lnSpc>
            </a:pPr>
            <a:r>
              <a:rPr lang="en-US" altLang="zh-CN" sz="1400" dirty="0" smtClean="0">
                <a:latin typeface="Arial" panose="020B0604020202020204" pitchFamily="34" charset="0"/>
                <a:ea typeface="微软雅黑" panose="020B0503020204020204" charset="-122"/>
              </a:rPr>
              <a:t>vmalloc</a:t>
            </a:r>
            <a:endParaRPr lang="en-US" altLang="zh-CN" sz="1400" dirty="0" smtClean="0">
              <a:latin typeface="Arial" panose="020B0604020202020204" pitchFamily="34" charset="0"/>
              <a:ea typeface="微软雅黑" panose="020B0503020204020204" charset="-122"/>
            </a:endParaRPr>
          </a:p>
        </p:txBody>
      </p:sp>
      <p:pic>
        <p:nvPicPr>
          <p:cNvPr id="17" name="图片 16"/>
          <p:cNvPicPr>
            <a:picLocks noChangeAspect="1"/>
          </p:cNvPicPr>
          <p:nvPr/>
        </p:nvPicPr>
        <p:blipFill>
          <a:blip r:embed="rId4"/>
          <a:stretch>
            <a:fillRect/>
          </a:stretch>
        </p:blipFill>
        <p:spPr>
          <a:xfrm>
            <a:off x="419100" y="3718560"/>
            <a:ext cx="2190750" cy="2095500"/>
          </a:xfrm>
          <a:prstGeom prst="rect">
            <a:avLst/>
          </a:prstGeom>
        </p:spPr>
      </p:pic>
      <p:pic>
        <p:nvPicPr>
          <p:cNvPr id="18" name="图片 17"/>
          <p:cNvPicPr>
            <a:picLocks noChangeAspect="1"/>
          </p:cNvPicPr>
          <p:nvPr/>
        </p:nvPicPr>
        <p:blipFill>
          <a:blip r:embed="rId5"/>
          <a:stretch>
            <a:fillRect/>
          </a:stretch>
        </p:blipFill>
        <p:spPr>
          <a:xfrm>
            <a:off x="2845435" y="3718560"/>
            <a:ext cx="5323840" cy="469265"/>
          </a:xfrm>
          <a:prstGeom prst="rect">
            <a:avLst/>
          </a:prstGeom>
        </p:spPr>
      </p:pic>
      <p:pic>
        <p:nvPicPr>
          <p:cNvPr id="19" name="图片 18"/>
          <p:cNvPicPr>
            <a:picLocks noChangeAspect="1"/>
          </p:cNvPicPr>
          <p:nvPr/>
        </p:nvPicPr>
        <p:blipFill>
          <a:blip r:embed="rId6"/>
          <a:stretch>
            <a:fillRect/>
          </a:stretch>
        </p:blipFill>
        <p:spPr>
          <a:xfrm>
            <a:off x="2845435" y="4187825"/>
            <a:ext cx="4190365" cy="847725"/>
          </a:xfrm>
          <a:prstGeom prst="rect">
            <a:avLst/>
          </a:prstGeom>
        </p:spPr>
      </p:pic>
      <p:pic>
        <p:nvPicPr>
          <p:cNvPr id="20" name="图片 19"/>
          <p:cNvPicPr>
            <a:picLocks noChangeAspect="1"/>
          </p:cNvPicPr>
          <p:nvPr/>
        </p:nvPicPr>
        <p:blipFill>
          <a:blip r:embed="rId7"/>
          <a:stretch>
            <a:fillRect/>
          </a:stretch>
        </p:blipFill>
        <p:spPr>
          <a:xfrm>
            <a:off x="5850890" y="1906270"/>
            <a:ext cx="3037840" cy="1028700"/>
          </a:xfrm>
          <a:prstGeom prst="rect">
            <a:avLst/>
          </a:prstGeom>
        </p:spPr>
      </p:pic>
      <p:pic>
        <p:nvPicPr>
          <p:cNvPr id="23" name="图片 22"/>
          <p:cNvPicPr>
            <a:picLocks noChangeAspect="1"/>
          </p:cNvPicPr>
          <p:nvPr/>
        </p:nvPicPr>
        <p:blipFill>
          <a:blip r:embed="rId8"/>
          <a:stretch>
            <a:fillRect/>
          </a:stretch>
        </p:blipFill>
        <p:spPr>
          <a:xfrm>
            <a:off x="2845435" y="5119370"/>
            <a:ext cx="5742940" cy="361950"/>
          </a:xfrm>
          <a:prstGeom prst="rect">
            <a:avLst/>
          </a:prstGeom>
        </p:spPr>
      </p:pic>
      <p:sp>
        <p:nvSpPr>
          <p:cNvPr id="25" name="文本框 24"/>
          <p:cNvSpPr txBox="1"/>
          <p:nvPr/>
        </p:nvSpPr>
        <p:spPr>
          <a:xfrm>
            <a:off x="2742565" y="5668645"/>
            <a:ext cx="6235700" cy="92964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在剩余900M物理内存的机器测试，结果：</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zh-CN" sz="1400" dirty="0" smtClean="0">
                <a:latin typeface="Arial" panose="020B0604020202020204" pitchFamily="34" charset="0"/>
                <a:ea typeface="微软雅黑" panose="020B0503020204020204" charset="-122"/>
              </a:rPr>
              <a:t>如果不</a:t>
            </a:r>
            <a:r>
              <a:rPr lang="en-US" altLang="zh-CN" sz="1400" dirty="0" smtClean="0">
                <a:latin typeface="Arial" panose="020B0604020202020204" pitchFamily="34" charset="0"/>
                <a:ea typeface="微软雅黑" panose="020B0503020204020204" charset="-122"/>
              </a:rPr>
              <a:t>bzero</a:t>
            </a:r>
            <a:r>
              <a:rPr lang="zh-CN" altLang="en-US" sz="1400" dirty="0" smtClean="0">
                <a:latin typeface="Arial" panose="020B0604020202020204" pitchFamily="34" charset="0"/>
                <a:ea typeface="微软雅黑" panose="020B0503020204020204" charset="-122"/>
              </a:rPr>
              <a:t>，则分配虚拟内存约</a:t>
            </a:r>
            <a:r>
              <a:rPr lang="en-US" altLang="zh-CN" sz="1400" dirty="0" smtClean="0">
                <a:latin typeface="Arial" panose="020B0604020202020204" pitchFamily="34" charset="0"/>
                <a:ea typeface="微软雅黑" panose="020B0503020204020204" charset="-122"/>
              </a:rPr>
              <a:t>70T</a:t>
            </a:r>
            <a:r>
              <a:rPr lang="zh-CN" altLang="en-US" sz="1400" dirty="0" smtClean="0">
                <a:latin typeface="Arial" panose="020B0604020202020204" pitchFamily="34" charset="0"/>
                <a:ea typeface="微软雅黑" panose="020B0503020204020204" charset="-122"/>
              </a:rPr>
              <a:t>，占用物理内存</a:t>
            </a:r>
            <a:r>
              <a:rPr lang="en-US" altLang="zh-CN" sz="1400" dirty="0" smtClean="0">
                <a:latin typeface="Arial" panose="020B0604020202020204" pitchFamily="34" charset="0"/>
                <a:ea typeface="微软雅黑" panose="020B0503020204020204" charset="-122"/>
              </a:rPr>
              <a:t>30M</a:t>
            </a:r>
            <a:r>
              <a:rPr lang="zh-CN" altLang="en-US" sz="1400" dirty="0" smtClean="0">
                <a:latin typeface="Arial" panose="020B0604020202020204" pitchFamily="34" charset="0"/>
                <a:ea typeface="微软雅黑" panose="020B0503020204020204" charset="-122"/>
              </a:rPr>
              <a:t>。</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如果不</a:t>
            </a:r>
            <a:r>
              <a:rPr lang="en-US" altLang="zh-CN" sz="1400" dirty="0" smtClean="0">
                <a:latin typeface="Arial" panose="020B0604020202020204" pitchFamily="34" charset="0"/>
                <a:ea typeface="微软雅黑" panose="020B0503020204020204" charset="-122"/>
              </a:rPr>
              <a:t>bzero,</a:t>
            </a:r>
            <a:r>
              <a:rPr lang="zh-CN" altLang="en-US" sz="1400" dirty="0" smtClean="0">
                <a:latin typeface="Arial" panose="020B0604020202020204" pitchFamily="34" charset="0"/>
                <a:ea typeface="微软雅黑" panose="020B0503020204020204" charset="-122"/>
              </a:rPr>
              <a:t>则分配虚拟内存约2G，占用物理内存850M。</a:t>
            </a:r>
            <a:endParaRPr lang="zh-CN" altLang="en-US" sz="1400" dirty="0" smtClean="0">
              <a:latin typeface="Arial" panose="020B0604020202020204" pitchFamily="34" charset="0"/>
              <a:ea typeface="微软雅黑" panose="020B0503020204020204" charset="-122"/>
            </a:endParaRPr>
          </a:p>
        </p:txBody>
      </p:sp>
      <p:sp>
        <p:nvSpPr>
          <p:cNvPr id="12" name="文本框 11"/>
          <p:cNvSpPr txBox="1"/>
          <p:nvPr/>
        </p:nvSpPr>
        <p:spPr>
          <a:xfrm>
            <a:off x="488315" y="6334760"/>
            <a:ext cx="696595" cy="37084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p>
            <a:pPr>
              <a:lnSpc>
                <a:spcPct val="130000"/>
              </a:lnSpc>
            </a:pPr>
            <a:r>
              <a:rPr lang="en-US" altLang="zh-CN" sz="1400" dirty="0" smtClean="0">
                <a:latin typeface="Arial" panose="020B0604020202020204" pitchFamily="34" charset="0"/>
                <a:ea typeface="微软雅黑" panose="020B0503020204020204" charset="-122"/>
              </a:rPr>
              <a:t>malloc</a:t>
            </a:r>
            <a:endParaRPr lang="en-US" altLang="zh-CN" sz="1400" dirty="0" smtClean="0">
              <a:latin typeface="Arial" panose="020B0604020202020204" pitchFamily="34" charset="0"/>
              <a:ea typeface="微软雅黑" panose="020B0503020204020204" charset="-122"/>
            </a:endParaRPr>
          </a:p>
        </p:txBody>
      </p:sp>
    </p:spTree>
    <p:custDataLst>
      <p:tags r:id="rId9"/>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高并发问题：为什么不</a:t>
            </a:r>
            <a:r>
              <a:rPr lang="en-US" altLang="zh-CN"/>
              <a:t>C10m</a:t>
            </a:r>
            <a:endParaRPr lang="en-US" altLang="zh-CN"/>
          </a:p>
        </p:txBody>
      </p:sp>
      <p:sp>
        <p:nvSpPr>
          <p:cNvPr id="4" name="文本框 3"/>
          <p:cNvSpPr txBox="1"/>
          <p:nvPr/>
        </p:nvSpPr>
        <p:spPr>
          <a:xfrm>
            <a:off x="527685" y="1126490"/>
            <a:ext cx="7983220" cy="4461510"/>
          </a:xfrm>
          <a:prstGeom prst="rect">
            <a:avLst/>
          </a:prstGeom>
          <a:noFill/>
        </p:spPr>
        <p:txBody>
          <a:bodyPr wrap="square" rtlCol="0">
            <a:spAutoFit/>
          </a:bodyPr>
          <a:p>
            <a:r>
              <a:rPr lang="en-US" altLang="zh-CN" sz="2000" b="1"/>
              <a:t>如果</a:t>
            </a:r>
            <a:r>
              <a:rPr lang="zh-CN" altLang="en-US" sz="2000" b="1"/>
              <a:t>不做内核裁剪</a:t>
            </a:r>
            <a:r>
              <a:rPr lang="en-US" altLang="zh-CN" sz="2000" b="1"/>
              <a:t>，</a:t>
            </a:r>
            <a:r>
              <a:rPr lang="zh-CN" altLang="en-US" sz="2000" b="1"/>
              <a:t>仅做参数优化，原生内核无法</a:t>
            </a:r>
            <a:r>
              <a:rPr lang="en-US" altLang="zh-CN" sz="2000" b="1"/>
              <a:t>C10M</a:t>
            </a:r>
            <a:r>
              <a:rPr lang="zh-CN" altLang="en-US" sz="2000" b="1"/>
              <a:t>。</a:t>
            </a:r>
            <a:r>
              <a:rPr lang="zh-CN" altLang="en-US" sz="2000"/>
              <a:t>理由如下：</a:t>
            </a:r>
            <a:endParaRPr lang="zh-CN" altLang="en-US" sz="2000"/>
          </a:p>
          <a:p>
            <a:r>
              <a:rPr lang="en-US" altLang="zh-CN" sz="2000">
                <a:sym typeface="+mn-ea"/>
              </a:rPr>
              <a:t>1.unix</a:t>
            </a:r>
            <a:r>
              <a:rPr lang="zh-CN" altLang="en-US" sz="1800">
                <a:sym typeface="+mn-ea"/>
              </a:rPr>
              <a:t>内核设计的初衷是一个弱数据处理，强控制的电话系统。</a:t>
            </a:r>
            <a:endParaRPr lang="zh-CN" altLang="en-US" sz="1800">
              <a:sym typeface="+mn-ea"/>
            </a:endParaRPr>
          </a:p>
          <a:p>
            <a:endParaRPr lang="zh-CN" altLang="en-US" sz="1800">
              <a:sym typeface="+mn-ea"/>
            </a:endParaRPr>
          </a:p>
          <a:p>
            <a:r>
              <a:rPr lang="en-US" altLang="zh-CN" sz="2000">
                <a:sym typeface="+mn-ea"/>
              </a:rPr>
              <a:t>2.unix</a:t>
            </a:r>
            <a:r>
              <a:rPr lang="zh-CN" altLang="en-US" sz="2000">
                <a:sym typeface="+mn-ea"/>
              </a:rPr>
              <a:t>内核设计的早期是单核时代，内核对多核的利用率不够。</a:t>
            </a:r>
            <a:endParaRPr lang="zh-CN" altLang="en-US" sz="2000">
              <a:sym typeface="+mn-ea"/>
            </a:endParaRPr>
          </a:p>
          <a:p>
            <a:endParaRPr lang="zh-CN" altLang="en-US" sz="1800">
              <a:sym typeface="+mn-ea"/>
            </a:endParaRPr>
          </a:p>
          <a:p>
            <a:r>
              <a:rPr lang="en-US" altLang="zh-CN" sz="2000">
                <a:sym typeface="+mn-ea"/>
              </a:rPr>
              <a:t>3.cpu</a:t>
            </a:r>
            <a:r>
              <a:rPr lang="zh-CN" altLang="zh-CN" sz="2000">
                <a:sym typeface="+mn-ea"/>
              </a:rPr>
              <a:t>访问内存一次的速度是</a:t>
            </a:r>
            <a:r>
              <a:rPr lang="en-US" altLang="zh-CN" sz="2000">
                <a:sym typeface="+mn-ea"/>
              </a:rPr>
              <a:t>60~100ns</a:t>
            </a:r>
            <a:r>
              <a:rPr lang="zh-CN" altLang="en-US" sz="2000">
                <a:sym typeface="+mn-ea"/>
              </a:rPr>
              <a:t>，这导致</a:t>
            </a:r>
            <a:r>
              <a:rPr lang="en-US" altLang="zh-CN" sz="2000">
                <a:sym typeface="+mn-ea"/>
              </a:rPr>
              <a:t>1GHZ</a:t>
            </a:r>
            <a:r>
              <a:rPr lang="zh-CN" altLang="en-US" sz="2000">
                <a:sym typeface="+mn-ea"/>
              </a:rPr>
              <a:t>主频的核一次</a:t>
            </a:r>
            <a:endParaRPr lang="zh-CN" altLang="en-US" sz="2000">
              <a:sym typeface="+mn-ea"/>
            </a:endParaRPr>
          </a:p>
          <a:p>
            <a:r>
              <a:rPr lang="zh-CN" altLang="en-US" sz="2000">
                <a:sym typeface="+mn-ea"/>
              </a:rPr>
              <a:t>  只能处理</a:t>
            </a:r>
            <a:r>
              <a:rPr lang="en-US" altLang="zh-CN" sz="2000">
                <a:sym typeface="+mn-ea"/>
              </a:rPr>
              <a:t>1</a:t>
            </a:r>
            <a:r>
              <a:rPr lang="zh-CN" altLang="en-US" sz="2000">
                <a:sym typeface="+mn-ea"/>
              </a:rPr>
              <a:t>千万请求。</a:t>
            </a:r>
            <a:endParaRPr lang="zh-CN" altLang="en-US" sz="2000">
              <a:sym typeface="+mn-ea"/>
            </a:endParaRPr>
          </a:p>
          <a:p>
            <a:endParaRPr lang="zh-CN" altLang="en-US" sz="2000">
              <a:sym typeface="+mn-ea"/>
            </a:endParaRPr>
          </a:p>
          <a:p>
            <a:r>
              <a:rPr lang="en-US" altLang="zh-CN" sz="2000">
                <a:sym typeface="+mn-ea"/>
              </a:rPr>
              <a:t>4.</a:t>
            </a:r>
            <a:r>
              <a:rPr lang="zh-CN" altLang="en-US" sz="2000">
                <a:sym typeface="+mn-ea"/>
              </a:rPr>
              <a:t>连接数达到</a:t>
            </a:r>
            <a:r>
              <a:rPr lang="en-US" altLang="zh-CN" sz="2000">
                <a:sym typeface="+mn-ea"/>
              </a:rPr>
              <a:t>500</a:t>
            </a:r>
            <a:r>
              <a:rPr lang="zh-CN" altLang="en-US" sz="2000">
                <a:sym typeface="+mn-ea"/>
              </a:rPr>
              <a:t>万</a:t>
            </a:r>
            <a:r>
              <a:rPr lang="en-US" altLang="zh-CN" sz="2000">
                <a:sym typeface="+mn-ea"/>
              </a:rPr>
              <a:t>~600</a:t>
            </a:r>
            <a:r>
              <a:rPr lang="zh-CN" altLang="en-US" sz="2000">
                <a:sym typeface="+mn-ea"/>
              </a:rPr>
              <a:t>万就上去不了，</a:t>
            </a:r>
            <a:r>
              <a:rPr lang="zh-CN" altLang="en-US" sz="2000">
                <a:solidFill>
                  <a:srgbClr val="FF0000"/>
                </a:solidFill>
                <a:sym typeface="+mn-ea"/>
              </a:rPr>
              <a:t>其根本原因在于内核的初始化的空间只有</a:t>
            </a:r>
            <a:r>
              <a:rPr lang="en-US" altLang="zh-CN" sz="2000">
                <a:solidFill>
                  <a:srgbClr val="FF0000"/>
                </a:solidFill>
                <a:sym typeface="+mn-ea"/>
              </a:rPr>
              <a:t>2~3G</a:t>
            </a:r>
            <a:r>
              <a:rPr lang="zh-CN" altLang="en-US" sz="2000">
                <a:solidFill>
                  <a:srgbClr val="FF0000"/>
                </a:solidFill>
                <a:sym typeface="+mn-ea"/>
              </a:rPr>
              <a:t>，内核空间的限制导致了</a:t>
            </a:r>
            <a:r>
              <a:rPr lang="en-US" altLang="zh-CN" sz="2000">
                <a:solidFill>
                  <a:srgbClr val="FF0000"/>
                </a:solidFill>
                <a:sym typeface="+mn-ea"/>
              </a:rPr>
              <a:t>TCPIP</a:t>
            </a:r>
            <a:r>
              <a:rPr lang="zh-CN" altLang="en-US" sz="2000">
                <a:solidFill>
                  <a:srgbClr val="FF0000"/>
                </a:solidFill>
                <a:sym typeface="+mn-ea"/>
              </a:rPr>
              <a:t>协议栈的局限性</a:t>
            </a:r>
            <a:r>
              <a:rPr lang="zh-CN" altLang="en-US" sz="2000">
                <a:sym typeface="+mn-ea"/>
              </a:rPr>
              <a:t>。</a:t>
            </a:r>
            <a:endParaRPr lang="zh-CN" altLang="en-US" sz="2000">
              <a:sym typeface="+mn-ea"/>
            </a:endParaRPr>
          </a:p>
          <a:p>
            <a:endParaRPr lang="en-US" altLang="zh-CN" sz="2000">
              <a:sym typeface="+mn-ea"/>
            </a:endParaRPr>
          </a:p>
          <a:p>
            <a:endParaRPr lang="en-US" altLang="zh-CN" sz="2000">
              <a:sym typeface="+mn-ea"/>
            </a:endParaRPr>
          </a:p>
          <a:p>
            <a:endParaRPr lang="zh-CN" altLang="en-US">
              <a:sym typeface="+mn-ea"/>
            </a:endParaRPr>
          </a:p>
          <a:p>
            <a:endParaRPr lang="zh-CN" altLang="en-US"/>
          </a:p>
        </p:txBody>
      </p:sp>
    </p:spTree>
    <p:custDataLst>
      <p:tags r:id="rId1"/>
    </p:custData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高并发问题：C10M问题的意味着什么</a:t>
            </a:r>
            <a:endParaRPr lang="zh-CN" altLang="en-US"/>
          </a:p>
        </p:txBody>
      </p:sp>
      <p:sp>
        <p:nvSpPr>
          <p:cNvPr id="100" name="文本框 99"/>
          <p:cNvSpPr txBox="1"/>
          <p:nvPr/>
        </p:nvSpPr>
        <p:spPr>
          <a:xfrm>
            <a:off x="419100" y="944880"/>
            <a:ext cx="8171180" cy="4744085"/>
          </a:xfrm>
          <a:prstGeom prst="rect">
            <a:avLst/>
          </a:prstGeom>
          <a:noFill/>
          <a:ln w="9525">
            <a:noFill/>
          </a:ln>
        </p:spPr>
        <p:txBody>
          <a:bodyPr wrap="square">
            <a:spAutoFit/>
          </a:bodyPr>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 1</a:t>
            </a:r>
            <a:r>
              <a:rPr lang="zh-CN" altLang="en-US">
                <a:latin typeface="宋体" panose="02010600030101010101" pitchFamily="2" charset="-122"/>
                <a:ea typeface="宋体" panose="02010600030101010101" pitchFamily="2" charset="-122"/>
                <a:cs typeface="宋体" panose="02010600030101010101" pitchFamily="2" charset="-122"/>
              </a:rPr>
              <a:t>千万的并发连接数；</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 100</a:t>
            </a:r>
            <a:r>
              <a:rPr lang="zh-CN" altLang="en-US" sz="2000">
                <a:latin typeface="宋体" panose="02010600030101010101" pitchFamily="2" charset="-122"/>
                <a:ea typeface="宋体" panose="02010600030101010101" pitchFamily="2" charset="-122"/>
                <a:cs typeface="宋体" panose="02010600030101010101" pitchFamily="2" charset="-122"/>
              </a:rPr>
              <a:t>万个连接</a:t>
            </a:r>
            <a:r>
              <a:rPr lang="en-US" altLang="zh-CN" sz="2000">
                <a:latin typeface="Calibri" panose="020F0502020204030204" charset="0"/>
                <a:cs typeface="Calibri" panose="020F0502020204030204" charset="0"/>
              </a:rPr>
              <a:t>/</a:t>
            </a:r>
            <a:r>
              <a:rPr lang="zh-CN" altLang="en-US" sz="2000">
                <a:latin typeface="宋体" panose="02010600030101010101" pitchFamily="2" charset="-122"/>
                <a:ea typeface="宋体" panose="02010600030101010101" pitchFamily="2" charset="-122"/>
                <a:cs typeface="宋体" panose="02010600030101010101" pitchFamily="2" charset="-122"/>
              </a:rPr>
              <a:t>秒：每个连接以这个速率持续约</a:t>
            </a:r>
            <a:r>
              <a:rPr lang="en-US" altLang="zh-CN" sz="2000">
                <a:latin typeface="Calibri" panose="020F0502020204030204" charset="0"/>
                <a:cs typeface="Calibri" panose="020F0502020204030204" charset="0"/>
              </a:rPr>
              <a:t>10</a:t>
            </a:r>
            <a:r>
              <a:rPr lang="zh-CN" altLang="en-US">
                <a:latin typeface="宋体" panose="02010600030101010101" pitchFamily="2" charset="-122"/>
                <a:ea typeface="宋体" panose="02010600030101010101" pitchFamily="2" charset="-122"/>
                <a:cs typeface="宋体" panose="02010600030101010101" pitchFamily="2" charset="-122"/>
              </a:rPr>
              <a:t>秒；</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10GB/</a:t>
            </a:r>
            <a:r>
              <a:rPr lang="zh-CN" altLang="en-US">
                <a:latin typeface="宋体" panose="02010600030101010101" pitchFamily="2" charset="-122"/>
                <a:ea typeface="宋体" panose="02010600030101010101" pitchFamily="2" charset="-122"/>
                <a:cs typeface="宋体" panose="02010600030101010101" pitchFamily="2" charset="-122"/>
              </a:rPr>
              <a:t>秒的连接：快速连接到互联网；</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 1</a:t>
            </a:r>
            <a:r>
              <a:rPr lang="zh-CN" altLang="en-US" sz="2000">
                <a:latin typeface="宋体" panose="02010600030101010101" pitchFamily="2" charset="-122"/>
                <a:ea typeface="宋体" panose="02010600030101010101" pitchFamily="2" charset="-122"/>
                <a:cs typeface="宋体" panose="02010600030101010101" pitchFamily="2" charset="-122"/>
              </a:rPr>
              <a:t>千万个数据包</a:t>
            </a:r>
            <a:r>
              <a:rPr lang="en-US" altLang="zh-CN" sz="2000">
                <a:latin typeface="Calibri" panose="020F0502020204030204" charset="0"/>
                <a:cs typeface="Calibri" panose="020F0502020204030204" charset="0"/>
              </a:rPr>
              <a:t>/</a:t>
            </a:r>
            <a:r>
              <a:rPr lang="zh-CN" altLang="en-US" sz="2000">
                <a:latin typeface="宋体" panose="02010600030101010101" pitchFamily="2" charset="-122"/>
                <a:ea typeface="宋体" panose="02010600030101010101" pitchFamily="2" charset="-122"/>
                <a:cs typeface="宋体" panose="02010600030101010101" pitchFamily="2" charset="-122"/>
              </a:rPr>
              <a:t>秒：据估计目前的服务器每秒处理</a:t>
            </a:r>
            <a:r>
              <a:rPr lang="en-US" altLang="zh-CN" sz="2000">
                <a:latin typeface="Calibri" panose="020F0502020204030204" charset="0"/>
                <a:cs typeface="Calibri" panose="020F0502020204030204" charset="0"/>
              </a:rPr>
              <a:t>50K</a:t>
            </a:r>
            <a:r>
              <a:rPr lang="zh-CN" altLang="en-US">
                <a:latin typeface="宋体" panose="02010600030101010101" pitchFamily="2" charset="-122"/>
                <a:ea typeface="宋体" panose="02010600030101010101" pitchFamily="2" charset="-122"/>
                <a:cs typeface="宋体" panose="02010600030101010101" pitchFamily="2" charset="-122"/>
              </a:rPr>
              <a:t>数据包，以后会更多；</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 10</a:t>
            </a:r>
            <a:r>
              <a:rPr lang="zh-CN" altLang="en-US">
                <a:latin typeface="宋体" panose="02010600030101010101" pitchFamily="2" charset="-122"/>
                <a:ea typeface="宋体" panose="02010600030101010101" pitchFamily="2" charset="-122"/>
                <a:cs typeface="宋体" panose="02010600030101010101" pitchFamily="2" charset="-122"/>
              </a:rPr>
              <a:t>微秒的延迟：可扩展服务器也许可以处理这个规模（但延迟可能会飙升）；</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 10</a:t>
            </a:r>
            <a:r>
              <a:rPr lang="zh-CN" altLang="en-US">
                <a:latin typeface="宋体" panose="02010600030101010101" pitchFamily="2" charset="-122"/>
                <a:ea typeface="宋体" panose="02010600030101010101" pitchFamily="2" charset="-122"/>
                <a:cs typeface="宋体" panose="02010600030101010101" pitchFamily="2" charset="-122"/>
              </a:rPr>
              <a:t>微秒的抖动：限制最大延迟；</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zh-CN" altLang="en-US" sz="2000">
                <a:latin typeface="宋体" panose="02010600030101010101" pitchFamily="2" charset="-122"/>
                <a:ea typeface="宋体" panose="02010600030101010101" pitchFamily="2" charset="-122"/>
                <a:cs typeface="宋体" panose="02010600030101010101" pitchFamily="2" charset="-122"/>
              </a:rPr>
              <a:t>并发</a:t>
            </a:r>
            <a:r>
              <a:rPr lang="en-US" altLang="zh-CN" sz="2000">
                <a:latin typeface="Calibri" panose="020F0502020204030204" charset="0"/>
                <a:cs typeface="Calibri" panose="020F0502020204030204" charset="0"/>
              </a:rPr>
              <a:t>10</a:t>
            </a:r>
            <a:r>
              <a:rPr lang="zh-CN" altLang="en-US" sz="2000">
                <a:latin typeface="宋体" panose="02010600030101010101" pitchFamily="2" charset="-122"/>
                <a:ea typeface="宋体" panose="02010600030101010101" pitchFamily="2" charset="-122"/>
                <a:cs typeface="宋体" panose="02010600030101010101" pitchFamily="2" charset="-122"/>
              </a:rPr>
              <a:t>核技术：软件应支持更多核的服务器（通常情况下，软件能轻松扩展到四核，服务器可以扩展到更多核，因此需要重写软件，以支持更多核的服务器）。</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高吞吐问题</a:t>
            </a:r>
            <a:endParaRPr lang="zh-CN" altLang="en-US"/>
          </a:p>
        </p:txBody>
      </p:sp>
      <p:sp>
        <p:nvSpPr>
          <p:cNvPr id="100" name="文本框 99"/>
          <p:cNvSpPr txBox="1"/>
          <p:nvPr/>
        </p:nvSpPr>
        <p:spPr>
          <a:xfrm>
            <a:off x="419100" y="944880"/>
            <a:ext cx="8171180" cy="1198880"/>
          </a:xfrm>
          <a:prstGeom prst="rect">
            <a:avLst/>
          </a:prstGeom>
          <a:noFill/>
          <a:ln w="9525">
            <a:noFill/>
          </a:ln>
        </p:spPr>
        <p:txBody>
          <a:bodyPr wrap="square">
            <a:spAutoFit/>
          </a:bodyPr>
          <a:p>
            <a:pPr>
              <a:lnSpc>
                <a:spcPct val="120000"/>
              </a:lnSpc>
              <a:buFont typeface="+mj-ea"/>
            </a:pPr>
            <a:r>
              <a:rPr lang="zh-CN" altLang="en-US" sz="2000" b="1">
                <a:latin typeface="宋体" panose="02010600030101010101" pitchFamily="2" charset="-122"/>
                <a:ea typeface="宋体" panose="02010600030101010101" pitchFamily="2" charset="-122"/>
                <a:cs typeface="宋体" panose="02010600030101010101" pitchFamily="2" charset="-122"/>
              </a:rPr>
              <a:t>微信每分钟处理十亿个请求。</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nSpc>
                <a:spcPct val="120000"/>
              </a:lnSpc>
              <a:buFont typeface="+mj-ea"/>
            </a:pP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nSpc>
                <a:spcPct val="120000"/>
              </a:lnSpc>
              <a:buFont typeface="+mj-ea"/>
            </a:pPr>
            <a:r>
              <a:rPr lang="zh-CN" altLang="en-US" sz="2000" b="1">
                <a:latin typeface="宋体" panose="02010600030101010101" pitchFamily="2" charset="-122"/>
                <a:ea typeface="宋体" panose="02010600030101010101" pitchFamily="2" charset="-122"/>
                <a:cs typeface="宋体" panose="02010600030101010101" pitchFamily="2" charset="-122"/>
              </a:rPr>
              <a:t>支付宝每秒处理</a:t>
            </a:r>
            <a:r>
              <a:rPr lang="en-US" altLang="zh-CN" sz="2000" b="1">
                <a:latin typeface="宋体" panose="02010600030101010101" pitchFamily="2" charset="-122"/>
                <a:ea typeface="宋体" panose="02010600030101010101" pitchFamily="2" charset="-122"/>
                <a:cs typeface="宋体" panose="02010600030101010101" pitchFamily="2" charset="-122"/>
              </a:rPr>
              <a:t>25.2</a:t>
            </a:r>
            <a:r>
              <a:rPr lang="zh-CN" altLang="en-US" sz="2000" b="1">
                <a:latin typeface="宋体" panose="02010600030101010101" pitchFamily="2" charset="-122"/>
                <a:ea typeface="宋体" panose="02010600030101010101" pitchFamily="2" charset="-122"/>
                <a:cs typeface="宋体" panose="02010600030101010101" pitchFamily="2" charset="-122"/>
              </a:rPr>
              <a:t>万个交易。</a:t>
            </a:r>
            <a:endParaRPr lang="zh-CN" altLang="en-US" sz="2000" b="1">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高吞吐问题：瓶颈在哪里</a:t>
            </a:r>
            <a:endParaRPr lang="zh-CN" altLang="zh-CN"/>
          </a:p>
        </p:txBody>
      </p:sp>
      <p:sp>
        <p:nvSpPr>
          <p:cNvPr id="4" name="文本框 3"/>
          <p:cNvSpPr txBox="1"/>
          <p:nvPr/>
        </p:nvSpPr>
        <p:spPr>
          <a:xfrm>
            <a:off x="525145" y="998855"/>
            <a:ext cx="7950200" cy="2306955"/>
          </a:xfrm>
          <a:prstGeom prst="rect">
            <a:avLst/>
          </a:prstGeom>
          <a:noFill/>
        </p:spPr>
        <p:txBody>
          <a:bodyPr wrap="square" rtlCol="0" anchor="t">
            <a:spAutoFit/>
          </a:bodyPr>
          <a:p>
            <a:r>
              <a:rPr lang="zh-CN" altLang="en-US"/>
              <a:t>C1</a:t>
            </a:r>
            <a:r>
              <a:rPr lang="en-US" altLang="zh-CN"/>
              <a:t>M</a:t>
            </a:r>
            <a:r>
              <a:rPr lang="zh-CN" altLang="en-US"/>
              <a:t>问题，让我们意识到在超大数量的网络连接下，机器设备和网络速度不再是瓶颈，瓶颈在于：</a:t>
            </a:r>
            <a:endParaRPr lang="zh-CN" altLang="en-US"/>
          </a:p>
          <a:p>
            <a:endParaRPr lang="zh-CN" altLang="en-US" b="1">
              <a:solidFill>
                <a:srgbClr val="FF0000"/>
              </a:solidFill>
            </a:endParaRPr>
          </a:p>
          <a:p>
            <a:r>
              <a:rPr lang="en-US" altLang="zh-CN" b="1">
                <a:solidFill>
                  <a:srgbClr val="FF0000"/>
                </a:solidFill>
              </a:rPr>
              <a:t>1</a:t>
            </a:r>
            <a:r>
              <a:rPr lang="zh-CN" altLang="en-US" b="1">
                <a:solidFill>
                  <a:srgbClr val="FF0000"/>
                </a:solidFill>
              </a:rPr>
              <a:t>、IO处理单元和操作系统的协作方式，</a:t>
            </a:r>
            <a:endParaRPr lang="zh-CN" altLang="en-US" b="1">
              <a:solidFill>
                <a:srgbClr val="FF0000"/>
              </a:solidFill>
            </a:endParaRPr>
          </a:p>
          <a:p>
            <a:endParaRPr lang="zh-CN" altLang="en-US" b="1">
              <a:solidFill>
                <a:srgbClr val="FF0000"/>
              </a:solidFill>
            </a:endParaRPr>
          </a:p>
          <a:p>
            <a:r>
              <a:rPr lang="en-US" altLang="zh-CN" b="1">
                <a:solidFill>
                  <a:srgbClr val="FF0000"/>
                </a:solidFill>
              </a:rPr>
              <a:t>2</a:t>
            </a:r>
            <a:r>
              <a:rPr lang="zh-CN" altLang="en-US" b="1">
                <a:solidFill>
                  <a:srgbClr val="FF0000"/>
                </a:solidFill>
              </a:rPr>
              <a:t>、</a:t>
            </a:r>
            <a:r>
              <a:rPr lang="en-US" altLang="zh-CN" b="1">
                <a:solidFill>
                  <a:srgbClr val="FF0000"/>
                </a:solidFill>
              </a:rPr>
              <a:t>IO</a:t>
            </a:r>
            <a:r>
              <a:rPr lang="zh-CN" altLang="en-US" b="1">
                <a:solidFill>
                  <a:srgbClr val="FF0000"/>
                </a:solidFill>
              </a:rPr>
              <a:t>处理单元和逻辑单元的协作方式。</a:t>
            </a:r>
            <a:endParaRPr lang="zh-CN" altLang="en-US"/>
          </a:p>
        </p:txBody>
      </p:sp>
      <p:sp>
        <p:nvSpPr>
          <p:cNvPr id="14" name="文本框 13"/>
          <p:cNvSpPr txBox="1"/>
          <p:nvPr/>
        </p:nvSpPr>
        <p:spPr>
          <a:xfrm>
            <a:off x="1229995" y="4765040"/>
            <a:ext cx="235712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en-US" altLang="zh-CN">
                <a:ln>
                  <a:solidFill>
                    <a:schemeClr val="tx1"/>
                  </a:solidFill>
                </a:ln>
              </a:rPr>
              <a:t>IO</a:t>
            </a:r>
            <a:r>
              <a:rPr lang="zh-CN" altLang="en-US">
                <a:ln>
                  <a:solidFill>
                    <a:schemeClr val="tx1"/>
                  </a:solidFill>
                </a:ln>
              </a:rPr>
              <a:t>处理单元</a:t>
            </a:r>
            <a:endParaRPr lang="zh-CN" altLang="en-US">
              <a:ln>
                <a:solidFill>
                  <a:schemeClr val="tx1"/>
                </a:solidFill>
              </a:ln>
            </a:endParaRPr>
          </a:p>
        </p:txBody>
      </p:sp>
      <p:sp>
        <p:nvSpPr>
          <p:cNvPr id="15" name="文本框 14"/>
          <p:cNvSpPr txBox="1"/>
          <p:nvPr/>
        </p:nvSpPr>
        <p:spPr>
          <a:xfrm>
            <a:off x="1229995" y="5650230"/>
            <a:ext cx="235712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操作系统内核</a:t>
            </a:r>
            <a:endParaRPr lang="zh-CN" altLang="en-US">
              <a:ln>
                <a:solidFill>
                  <a:schemeClr val="tx1"/>
                </a:solidFill>
              </a:ln>
            </a:endParaRPr>
          </a:p>
        </p:txBody>
      </p:sp>
      <p:sp>
        <p:nvSpPr>
          <p:cNvPr id="16" name="文本框 15"/>
          <p:cNvSpPr txBox="1"/>
          <p:nvPr/>
        </p:nvSpPr>
        <p:spPr>
          <a:xfrm>
            <a:off x="1229995" y="3994150"/>
            <a:ext cx="235712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逻辑处理单元</a:t>
            </a:r>
            <a:endParaRPr lang="zh-CN" altLang="en-US">
              <a:ln>
                <a:solidFill>
                  <a:schemeClr val="tx1"/>
                </a:solidFill>
              </a:ln>
            </a:endParaRPr>
          </a:p>
        </p:txBody>
      </p:sp>
      <p:cxnSp>
        <p:nvCxnSpPr>
          <p:cNvPr id="17" name="直接连接符 16"/>
          <p:cNvCxnSpPr/>
          <p:nvPr/>
        </p:nvCxnSpPr>
        <p:spPr>
          <a:xfrm flipV="1">
            <a:off x="1200150" y="5373370"/>
            <a:ext cx="6540500" cy="45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1229995" y="4572000"/>
            <a:ext cx="6540500" cy="45085"/>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05555" y="4974590"/>
            <a:ext cx="2482850" cy="398780"/>
          </a:xfrm>
          <a:prstGeom prst="rect">
            <a:avLst/>
          </a:prstGeom>
          <a:noFill/>
        </p:spPr>
        <p:txBody>
          <a:bodyPr wrap="none" rtlCol="0">
            <a:spAutoFit/>
          </a:bodyPr>
          <a:p>
            <a:r>
              <a:rPr lang="en-US" altLang="zh-CN" sz="2000"/>
              <a:t>IO</a:t>
            </a:r>
            <a:r>
              <a:rPr lang="zh-CN" altLang="en-US" sz="2000"/>
              <a:t>模型，解决高并发</a:t>
            </a:r>
            <a:endParaRPr lang="zh-CN" altLang="en-US" sz="2000"/>
          </a:p>
        </p:txBody>
      </p:sp>
      <p:sp>
        <p:nvSpPr>
          <p:cNvPr id="20" name="文本框 19"/>
          <p:cNvSpPr txBox="1"/>
          <p:nvPr/>
        </p:nvSpPr>
        <p:spPr>
          <a:xfrm>
            <a:off x="3783330" y="4218305"/>
            <a:ext cx="2722880" cy="398780"/>
          </a:xfrm>
          <a:prstGeom prst="rect">
            <a:avLst/>
          </a:prstGeom>
          <a:noFill/>
        </p:spPr>
        <p:txBody>
          <a:bodyPr wrap="none" rtlCol="0">
            <a:spAutoFit/>
          </a:bodyPr>
          <a:p>
            <a:r>
              <a:rPr lang="zh-CN" altLang="en-US" sz="2000"/>
              <a:t>并发模式，解决高吞吐</a:t>
            </a:r>
            <a:endParaRPr lang="en-US" altLang="zh-CN" sz="2000"/>
          </a:p>
        </p:txBody>
      </p:sp>
      <p:cxnSp>
        <p:nvCxnSpPr>
          <p:cNvPr id="21" name="直接箭头连接符 20"/>
          <p:cNvCxnSpPr/>
          <p:nvPr/>
        </p:nvCxnSpPr>
        <p:spPr>
          <a:xfrm flipV="1">
            <a:off x="3783330" y="3572510"/>
            <a:ext cx="22225" cy="28460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椭圆形标注 21"/>
          <p:cNvSpPr/>
          <p:nvPr/>
        </p:nvSpPr>
        <p:spPr>
          <a:xfrm>
            <a:off x="6374130" y="2824480"/>
            <a:ext cx="2576195" cy="215011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t>如何编写高性能网络引擎？</a:t>
            </a:r>
            <a:endParaRPr lang="zh-CN" altLang="en-US" sz="2000"/>
          </a:p>
          <a:p>
            <a:pPr algn="ctr"/>
            <a:r>
              <a:rPr lang="en-US" altLang="zh-CN" sz="2000"/>
              <a:t>Swoole</a:t>
            </a:r>
            <a:r>
              <a:rPr lang="zh-CN" altLang="en-US" sz="2000"/>
              <a:t>解决了什么问题？</a:t>
            </a:r>
            <a:endParaRPr lang="zh-CN" altLang="en-US" sz="2000"/>
          </a:p>
        </p:txBody>
      </p:sp>
    </p:spTree>
    <p:custDataLst>
      <p:tags r:id="rId1"/>
    </p:custData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高吞吐问题：解决思路</a:t>
            </a:r>
            <a:endParaRPr lang="zh-CN" altLang="zh-CN"/>
          </a:p>
        </p:txBody>
      </p:sp>
      <p:sp>
        <p:nvSpPr>
          <p:cNvPr id="4" name="文本框 3"/>
          <p:cNvSpPr txBox="1"/>
          <p:nvPr/>
        </p:nvSpPr>
        <p:spPr>
          <a:xfrm>
            <a:off x="658495" y="1265555"/>
            <a:ext cx="7950200" cy="4831080"/>
          </a:xfrm>
          <a:prstGeom prst="rect">
            <a:avLst/>
          </a:prstGeom>
          <a:noFill/>
        </p:spPr>
        <p:txBody>
          <a:bodyPr wrap="square" rtlCol="0" anchor="t">
            <a:spAutoFit/>
          </a:bodyPr>
          <a:p>
            <a:r>
              <a:rPr lang="zh-CN" altLang="en-US"/>
              <a:t>跟单机性能的优化思路一致</a:t>
            </a:r>
            <a:endParaRPr lang="zh-CN" altLang="en-US"/>
          </a:p>
          <a:p>
            <a:endParaRPr lang="zh-CN" altLang="en-US"/>
          </a:p>
          <a:p>
            <a:r>
              <a:rPr lang="zh-CN" altLang="en-US" sz="2000"/>
              <a:t>网络的吞吐量</a:t>
            </a:r>
            <a:r>
              <a:rPr lang="en-US" altLang="zh-CN" sz="2000"/>
              <a:t>=</a:t>
            </a:r>
            <a:r>
              <a:rPr lang="zh-CN" altLang="en-US" sz="2000"/>
              <a:t>每秒处理的字节数</a:t>
            </a:r>
            <a:endParaRPr lang="zh-CN" altLang="en-US" sz="2000"/>
          </a:p>
          <a:p>
            <a:endParaRPr lang="zh-CN" altLang="en-US"/>
          </a:p>
          <a:p>
            <a:r>
              <a:rPr lang="zh-CN" altLang="en-US" b="1"/>
              <a:t>高吞吐意味着：</a:t>
            </a:r>
            <a:endParaRPr lang="zh-CN" altLang="en-US" b="1"/>
          </a:p>
          <a:p>
            <a:r>
              <a:rPr lang="en-US" altLang="zh-CN">
                <a:solidFill>
                  <a:srgbClr val="0000CC"/>
                </a:solidFill>
              </a:rPr>
              <a:t>1.</a:t>
            </a:r>
            <a:r>
              <a:rPr lang="zh-CN" altLang="en-US">
                <a:solidFill>
                  <a:srgbClr val="0000CC"/>
                </a:solidFill>
              </a:rPr>
              <a:t>每秒处理的包够多</a:t>
            </a:r>
            <a:r>
              <a:rPr lang="zh-CN" altLang="en-US"/>
              <a:t>，</a:t>
            </a:r>
            <a:endParaRPr lang="zh-CN" altLang="en-US"/>
          </a:p>
          <a:p>
            <a:r>
              <a:rPr lang="zh-CN" altLang="en-US"/>
              <a:t>       解决思路：</a:t>
            </a:r>
            <a:r>
              <a:rPr lang="zh-CN" altLang="en-US" b="1" i="1" u="sng">
                <a:solidFill>
                  <a:srgbClr val="FF0000"/>
                </a:solidFill>
              </a:rPr>
              <a:t>并行编程</a:t>
            </a:r>
            <a:endParaRPr lang="zh-CN" altLang="en-US" b="1" i="1" u="sng">
              <a:solidFill>
                <a:srgbClr val="FF0000"/>
              </a:solidFill>
            </a:endParaRPr>
          </a:p>
          <a:p>
            <a:r>
              <a:rPr lang="zh-CN" altLang="en-US"/>
              <a:t>            </a:t>
            </a:r>
            <a:endParaRPr lang="zh-CN" altLang="en-US"/>
          </a:p>
          <a:p>
            <a:endParaRPr lang="zh-CN" altLang="en-US"/>
          </a:p>
          <a:p>
            <a:r>
              <a:rPr lang="en-US" altLang="zh-CN">
                <a:solidFill>
                  <a:srgbClr val="0000CC"/>
                </a:solidFill>
              </a:rPr>
              <a:t>2.</a:t>
            </a:r>
            <a:r>
              <a:rPr lang="zh-CN" altLang="en-US">
                <a:solidFill>
                  <a:srgbClr val="0000CC"/>
                </a:solidFill>
              </a:rPr>
              <a:t>处理一个包的速度够快</a:t>
            </a:r>
            <a:endParaRPr lang="zh-CN" altLang="en-US">
              <a:solidFill>
                <a:srgbClr val="0000CC"/>
              </a:solidFill>
            </a:endParaRPr>
          </a:p>
          <a:p>
            <a:r>
              <a:rPr lang="zh-CN" altLang="en-US"/>
              <a:t>       解决思路：</a:t>
            </a:r>
            <a:r>
              <a:rPr lang="zh-CN" altLang="en-US" b="1" i="1" u="sng">
                <a:solidFill>
                  <a:srgbClr val="FF0000"/>
                </a:solidFill>
              </a:rPr>
              <a:t> </a:t>
            </a:r>
            <a:r>
              <a:rPr lang="en-US" altLang="zh-CN" b="1" i="1" u="sng">
                <a:solidFill>
                  <a:srgbClr val="FF0000"/>
                </a:solidFill>
              </a:rPr>
              <a:t>IO</a:t>
            </a:r>
            <a:r>
              <a:rPr lang="zh-CN" altLang="en-US" b="1" i="1" u="sng">
                <a:solidFill>
                  <a:srgbClr val="FF0000"/>
                </a:solidFill>
              </a:rPr>
              <a:t>模型</a:t>
            </a:r>
            <a:endParaRPr lang="zh-CN" altLang="en-US" b="1" i="1" u="sng">
              <a:solidFill>
                <a:srgbClr val="FF0000"/>
              </a:solidFill>
            </a:endParaRPr>
          </a:p>
          <a:p>
            <a:r>
              <a:rPr lang="zh-CN" altLang="en-US"/>
              <a:t>           </a:t>
            </a:r>
            <a:endParaRPr lang="zh-CN" altLang="en-US"/>
          </a:p>
          <a:p>
            <a:endParaRPr lang="zh-CN" altLang="en-US"/>
          </a:p>
        </p:txBody>
      </p:sp>
    </p:spTree>
    <p:custDataLst>
      <p:tags r:id="rId1"/>
    </p:custData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 name="图片 15"/>
          <p:cNvPicPr>
            <a:picLocks noChangeAspect="1"/>
          </p:cNvPicPr>
          <p:nvPr/>
        </p:nvPicPr>
        <p:blipFill>
          <a:blip r:embed="rId1"/>
          <a:stretch>
            <a:fillRect/>
          </a:stretch>
        </p:blipFill>
        <p:spPr>
          <a:xfrm>
            <a:off x="121285" y="4128135"/>
            <a:ext cx="6352540" cy="2133600"/>
          </a:xfrm>
          <a:prstGeom prst="rect">
            <a:avLst/>
          </a:prstGeom>
        </p:spPr>
      </p:pic>
      <p:pic>
        <p:nvPicPr>
          <p:cNvPr id="15" name="图片 14"/>
          <p:cNvPicPr>
            <a:picLocks noChangeAspect="1"/>
          </p:cNvPicPr>
          <p:nvPr/>
        </p:nvPicPr>
        <p:blipFill>
          <a:blip r:embed="rId2"/>
          <a:stretch>
            <a:fillRect/>
          </a:stretch>
        </p:blipFill>
        <p:spPr>
          <a:xfrm>
            <a:off x="176530" y="2804795"/>
            <a:ext cx="3399790" cy="1247775"/>
          </a:xfrm>
          <a:prstGeom prst="rect">
            <a:avLst/>
          </a:prstGeom>
        </p:spPr>
      </p:pic>
      <p:sp>
        <p:nvSpPr>
          <p:cNvPr id="2" name="标题 1"/>
          <p:cNvSpPr>
            <a:spLocks noGrp="1"/>
          </p:cNvSpPr>
          <p:nvPr>
            <p:ph type="title"/>
          </p:nvPr>
        </p:nvSpPr>
        <p:spPr/>
        <p:txBody>
          <a:bodyPr/>
          <a:p>
            <a:r>
              <a:rPr lang="zh-CN" altLang="en-US"/>
              <a:t>一次High</a:t>
            </a:r>
            <a:r>
              <a:rPr lang="en-US" altLang="zh-CN"/>
              <a:t>T</a:t>
            </a:r>
            <a:r>
              <a:rPr lang="zh-CN" altLang="en-US"/>
              <a:t>hroughput的实验</a:t>
            </a:r>
            <a:endParaRPr lang="zh-CN" altLang="en-US"/>
          </a:p>
        </p:txBody>
      </p:sp>
      <p:sp>
        <p:nvSpPr>
          <p:cNvPr id="11" name="文本框 10"/>
          <p:cNvSpPr txBox="1"/>
          <p:nvPr/>
        </p:nvSpPr>
        <p:spPr>
          <a:xfrm>
            <a:off x="419100" y="884555"/>
            <a:ext cx="2914015" cy="72961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客户端：</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基于</a:t>
            </a:r>
            <a:r>
              <a:rPr lang="en-US" altLang="zh-CN" sz="900" dirty="0" smtClean="0">
                <a:latin typeface="Arial" panose="020B0604020202020204" pitchFamily="34" charset="0"/>
                <a:ea typeface="微软雅黑" panose="020B0503020204020204" charset="-122"/>
              </a:rPr>
              <a:t>EventLoop</a:t>
            </a:r>
            <a:r>
              <a:rPr lang="zh-CN" altLang="en-US" sz="900" dirty="0" smtClean="0">
                <a:latin typeface="Arial" panose="020B0604020202020204" pitchFamily="34" charset="0"/>
                <a:ea typeface="微软雅黑" panose="020B0503020204020204" charset="-122"/>
              </a:rPr>
              <a:t>，建立</a:t>
            </a:r>
            <a:r>
              <a:rPr lang="en-US" altLang="zh-CN" sz="900" dirty="0" smtClean="0">
                <a:latin typeface="Arial" panose="020B0604020202020204" pitchFamily="34" charset="0"/>
                <a:ea typeface="微软雅黑" panose="020B0503020204020204" charset="-122"/>
              </a:rPr>
              <a:t>16</a:t>
            </a:r>
            <a:r>
              <a:rPr lang="zh-CN" altLang="en-US" sz="900" dirty="0" smtClean="0">
                <a:latin typeface="Arial" panose="020B0604020202020204" pitchFamily="34" charset="0"/>
                <a:ea typeface="微软雅黑" panose="020B0503020204020204" charset="-122"/>
              </a:rPr>
              <a:t>个连接，每个连接不断的发</a:t>
            </a:r>
            <a:r>
              <a:rPr lang="en-US" altLang="zh-CN" sz="900" dirty="0" smtClean="0">
                <a:latin typeface="Arial" panose="020B0604020202020204" pitchFamily="34" charset="0"/>
                <a:ea typeface="微软雅黑" panose="020B0503020204020204" charset="-122"/>
              </a:rPr>
              <a:t>100K</a:t>
            </a:r>
            <a:r>
              <a:rPr lang="zh-CN" altLang="en-US" sz="900" dirty="0" smtClean="0">
                <a:latin typeface="Arial" panose="020B0604020202020204" pitchFamily="34" charset="0"/>
                <a:ea typeface="微软雅黑" panose="020B0503020204020204" charset="-122"/>
              </a:rPr>
              <a:t>的包，收</a:t>
            </a:r>
            <a:r>
              <a:rPr lang="en-US" altLang="zh-CN" sz="900" dirty="0" smtClean="0">
                <a:latin typeface="Arial" panose="020B0604020202020204" pitchFamily="34" charset="0"/>
                <a:ea typeface="微软雅黑" panose="020B0503020204020204" charset="-122"/>
              </a:rPr>
              <a:t>100K</a:t>
            </a:r>
            <a:r>
              <a:rPr lang="zh-CN" altLang="en-US" sz="900" dirty="0" smtClean="0">
                <a:latin typeface="Arial" panose="020B0604020202020204" pitchFamily="34" charset="0"/>
                <a:ea typeface="微软雅黑" panose="020B0503020204020204" charset="-122"/>
              </a:rPr>
              <a:t>的包</a:t>
            </a:r>
            <a:endParaRPr lang="zh-CN" altLang="en-US" sz="900" dirty="0" smtClean="0">
              <a:latin typeface="Arial" panose="020B0604020202020204" pitchFamily="34" charset="0"/>
              <a:ea typeface="微软雅黑" panose="020B0503020204020204" charset="-122"/>
            </a:endParaRPr>
          </a:p>
        </p:txBody>
      </p:sp>
      <p:sp>
        <p:nvSpPr>
          <p:cNvPr id="4" name="文本框 3"/>
          <p:cNvSpPr txBox="1"/>
          <p:nvPr/>
        </p:nvSpPr>
        <p:spPr>
          <a:xfrm>
            <a:off x="419100" y="1705610"/>
            <a:ext cx="2914015" cy="55054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服务端：</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基于</a:t>
            </a:r>
            <a:r>
              <a:rPr lang="en-US" altLang="zh-CN" sz="900" dirty="0" smtClean="0">
                <a:latin typeface="Arial" panose="020B0604020202020204" pitchFamily="34" charset="0"/>
                <a:ea typeface="微软雅黑" panose="020B0503020204020204" charset="-122"/>
              </a:rPr>
              <a:t>EventLoop</a:t>
            </a:r>
            <a:r>
              <a:rPr lang="zh-CN" altLang="en-US" sz="900" dirty="0" smtClean="0">
                <a:latin typeface="Arial" panose="020B0604020202020204" pitchFamily="34" charset="0"/>
                <a:ea typeface="微软雅黑" panose="020B0503020204020204" charset="-122"/>
              </a:rPr>
              <a:t>，单线程，</a:t>
            </a:r>
            <a:r>
              <a:rPr lang="en-US" altLang="zh-CN" sz="900" dirty="0" smtClean="0">
                <a:latin typeface="Arial" panose="020B0604020202020204" pitchFamily="34" charset="0"/>
                <a:ea typeface="微软雅黑" panose="020B0503020204020204" charset="-122"/>
              </a:rPr>
              <a:t>echosvr</a:t>
            </a:r>
            <a:endParaRPr lang="en-US" altLang="zh-CN" sz="900" dirty="0" smtClean="0">
              <a:latin typeface="Arial" panose="020B0604020202020204" pitchFamily="34" charset="0"/>
              <a:ea typeface="微软雅黑" panose="020B0503020204020204" charset="-122"/>
            </a:endParaRPr>
          </a:p>
        </p:txBody>
      </p:sp>
      <p:pic>
        <p:nvPicPr>
          <p:cNvPr id="6" name="图片 5"/>
          <p:cNvPicPr>
            <a:picLocks noChangeAspect="1"/>
          </p:cNvPicPr>
          <p:nvPr/>
        </p:nvPicPr>
        <p:blipFill>
          <a:blip r:embed="rId3"/>
          <a:stretch>
            <a:fillRect/>
          </a:stretch>
        </p:blipFill>
        <p:spPr>
          <a:xfrm>
            <a:off x="3353435" y="1412875"/>
            <a:ext cx="2486025" cy="419100"/>
          </a:xfrm>
          <a:prstGeom prst="rect">
            <a:avLst/>
          </a:prstGeom>
        </p:spPr>
      </p:pic>
      <p:pic>
        <p:nvPicPr>
          <p:cNvPr id="7" name="图片 6"/>
          <p:cNvPicPr>
            <a:picLocks noChangeAspect="1"/>
          </p:cNvPicPr>
          <p:nvPr/>
        </p:nvPicPr>
        <p:blipFill>
          <a:blip r:embed="rId4"/>
          <a:stretch>
            <a:fillRect/>
          </a:stretch>
        </p:blipFill>
        <p:spPr>
          <a:xfrm>
            <a:off x="3353435" y="1831975"/>
            <a:ext cx="5285740" cy="1009650"/>
          </a:xfrm>
          <a:prstGeom prst="rect">
            <a:avLst/>
          </a:prstGeom>
        </p:spPr>
      </p:pic>
      <p:pic>
        <p:nvPicPr>
          <p:cNvPr id="8" name="图片 7"/>
          <p:cNvPicPr>
            <a:picLocks noChangeAspect="1"/>
          </p:cNvPicPr>
          <p:nvPr/>
        </p:nvPicPr>
        <p:blipFill>
          <a:blip r:embed="rId5"/>
          <a:stretch>
            <a:fillRect/>
          </a:stretch>
        </p:blipFill>
        <p:spPr>
          <a:xfrm>
            <a:off x="3353435" y="3555365"/>
            <a:ext cx="2733040" cy="447675"/>
          </a:xfrm>
          <a:prstGeom prst="rect">
            <a:avLst/>
          </a:prstGeom>
        </p:spPr>
      </p:pic>
      <p:pic>
        <p:nvPicPr>
          <p:cNvPr id="9" name="图片 8"/>
          <p:cNvPicPr>
            <a:picLocks noChangeAspect="1"/>
          </p:cNvPicPr>
          <p:nvPr/>
        </p:nvPicPr>
        <p:blipFill>
          <a:blip r:embed="rId6"/>
          <a:stretch>
            <a:fillRect/>
          </a:stretch>
        </p:blipFill>
        <p:spPr>
          <a:xfrm>
            <a:off x="3353435" y="4003040"/>
            <a:ext cx="5428615" cy="1028700"/>
          </a:xfrm>
          <a:prstGeom prst="rect">
            <a:avLst/>
          </a:prstGeom>
        </p:spPr>
      </p:pic>
      <p:pic>
        <p:nvPicPr>
          <p:cNvPr id="10" name="图片 9"/>
          <p:cNvPicPr>
            <a:picLocks noChangeAspect="1"/>
          </p:cNvPicPr>
          <p:nvPr/>
        </p:nvPicPr>
        <p:blipFill>
          <a:blip r:embed="rId7"/>
          <a:stretch>
            <a:fillRect/>
          </a:stretch>
        </p:blipFill>
        <p:spPr>
          <a:xfrm>
            <a:off x="3353435" y="955675"/>
            <a:ext cx="5638165" cy="457200"/>
          </a:xfrm>
          <a:prstGeom prst="rect">
            <a:avLst/>
          </a:prstGeom>
        </p:spPr>
      </p:pic>
      <p:pic>
        <p:nvPicPr>
          <p:cNvPr id="12" name="图片 11"/>
          <p:cNvPicPr>
            <a:picLocks noChangeAspect="1"/>
          </p:cNvPicPr>
          <p:nvPr/>
        </p:nvPicPr>
        <p:blipFill>
          <a:blip r:embed="rId8"/>
          <a:stretch>
            <a:fillRect/>
          </a:stretch>
        </p:blipFill>
        <p:spPr>
          <a:xfrm>
            <a:off x="3353435" y="2988310"/>
            <a:ext cx="5752465" cy="495300"/>
          </a:xfrm>
          <a:prstGeom prst="rect">
            <a:avLst/>
          </a:prstGeom>
        </p:spPr>
      </p:pic>
      <p:pic>
        <p:nvPicPr>
          <p:cNvPr id="13" name="图片 12"/>
          <p:cNvPicPr>
            <a:picLocks noChangeAspect="1"/>
          </p:cNvPicPr>
          <p:nvPr/>
        </p:nvPicPr>
        <p:blipFill>
          <a:blip r:embed="rId9"/>
          <a:stretch>
            <a:fillRect/>
          </a:stretch>
        </p:blipFill>
        <p:spPr>
          <a:xfrm>
            <a:off x="3353435" y="5222875"/>
            <a:ext cx="2505075" cy="447675"/>
          </a:xfrm>
          <a:prstGeom prst="rect">
            <a:avLst/>
          </a:prstGeom>
        </p:spPr>
      </p:pic>
      <p:pic>
        <p:nvPicPr>
          <p:cNvPr id="14" name="图片 13"/>
          <p:cNvPicPr>
            <a:picLocks noChangeAspect="1"/>
          </p:cNvPicPr>
          <p:nvPr/>
        </p:nvPicPr>
        <p:blipFill>
          <a:blip r:embed="rId10"/>
          <a:stretch>
            <a:fillRect/>
          </a:stretch>
        </p:blipFill>
        <p:spPr>
          <a:xfrm>
            <a:off x="3353435" y="5670550"/>
            <a:ext cx="5266690" cy="819150"/>
          </a:xfrm>
          <a:prstGeom prst="rect">
            <a:avLst/>
          </a:prstGeom>
        </p:spPr>
      </p:pic>
      <p:pic>
        <p:nvPicPr>
          <p:cNvPr id="17" name="图片 16" descr="ZHZG$(KMZZ8$)(C)~O(X9WV"/>
          <p:cNvPicPr>
            <a:picLocks noChangeAspect="1"/>
          </p:cNvPicPr>
          <p:nvPr/>
        </p:nvPicPr>
        <p:blipFill>
          <a:blip r:embed="rId11"/>
          <a:stretch>
            <a:fillRect/>
          </a:stretch>
        </p:blipFill>
        <p:spPr>
          <a:xfrm>
            <a:off x="71755" y="5031740"/>
            <a:ext cx="4539615" cy="2748280"/>
          </a:xfrm>
          <a:prstGeom prst="rect">
            <a:avLst/>
          </a:prstGeom>
        </p:spPr>
      </p:pic>
    </p:spTree>
    <p:custDataLst>
      <p:tags r:id="rId1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IM</a:t>
            </a:r>
            <a:r>
              <a:rPr lang="zh-CN" altLang="en-US"/>
              <a:t>技术栈</a:t>
            </a:r>
            <a:endParaRPr lang="zh-CN" altLang="en-US"/>
          </a:p>
        </p:txBody>
      </p:sp>
      <p:sp>
        <p:nvSpPr>
          <p:cNvPr id="28" name="矩形 27"/>
          <p:cNvSpPr/>
          <p:nvPr/>
        </p:nvSpPr>
        <p:spPr>
          <a:xfrm>
            <a:off x="6125845" y="1630045"/>
            <a:ext cx="1943735" cy="47574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3317875" y="1646555"/>
            <a:ext cx="1943735" cy="47580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25"/>
          <p:cNvSpPr/>
          <p:nvPr/>
        </p:nvSpPr>
        <p:spPr>
          <a:xfrm>
            <a:off x="395605" y="1630045"/>
            <a:ext cx="1898015" cy="47739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37210" y="2201545"/>
            <a:ext cx="134048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网络编程</a:t>
            </a:r>
            <a:endParaRPr lang="zh-CN" altLang="en-US" sz="1400" dirty="0" smtClean="0">
              <a:latin typeface="Arial" panose="020B0604020202020204" pitchFamily="34" charset="0"/>
              <a:ea typeface="微软雅黑" panose="020B0503020204020204" charset="-122"/>
            </a:endParaRPr>
          </a:p>
        </p:txBody>
      </p:sp>
      <p:sp>
        <p:nvSpPr>
          <p:cNvPr id="5" name="文本框 4"/>
          <p:cNvSpPr txBox="1"/>
          <p:nvPr/>
        </p:nvSpPr>
        <p:spPr>
          <a:xfrm>
            <a:off x="539115" y="269938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加解密编程</a:t>
            </a:r>
            <a:endParaRPr lang="zh-CN" altLang="en-US" sz="1400" dirty="0" smtClean="0">
              <a:latin typeface="Arial" panose="020B0604020202020204" pitchFamily="34" charset="0"/>
              <a:ea typeface="微软雅黑" panose="020B0503020204020204" charset="-122"/>
            </a:endParaRPr>
          </a:p>
        </p:txBody>
      </p:sp>
      <p:sp>
        <p:nvSpPr>
          <p:cNvPr id="6" name="文本框 5"/>
          <p:cNvSpPr txBox="1"/>
          <p:nvPr/>
        </p:nvSpPr>
        <p:spPr>
          <a:xfrm>
            <a:off x="539115" y="540448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高并发编程</a:t>
            </a:r>
            <a:endParaRPr lang="zh-CN" altLang="en-US" sz="1400" dirty="0" smtClean="0">
              <a:latin typeface="Arial" panose="020B0604020202020204" pitchFamily="34" charset="0"/>
              <a:ea typeface="微软雅黑" panose="020B0503020204020204" charset="-122"/>
            </a:endParaRPr>
          </a:p>
        </p:txBody>
      </p:sp>
      <p:sp>
        <p:nvSpPr>
          <p:cNvPr id="8" name="文本框 7"/>
          <p:cNvSpPr txBox="1"/>
          <p:nvPr/>
        </p:nvSpPr>
        <p:spPr>
          <a:xfrm>
            <a:off x="536575" y="323786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移动端开发</a:t>
            </a:r>
            <a:endParaRPr lang="zh-CN" altLang="en-US" sz="1400" dirty="0" smtClean="0">
              <a:latin typeface="Arial" panose="020B0604020202020204" pitchFamily="34" charset="0"/>
              <a:ea typeface="微软雅黑" panose="020B0503020204020204" charset="-122"/>
            </a:endParaRPr>
          </a:p>
        </p:txBody>
      </p:sp>
      <p:sp>
        <p:nvSpPr>
          <p:cNvPr id="9" name="文本框 8"/>
          <p:cNvSpPr txBox="1"/>
          <p:nvPr/>
        </p:nvSpPr>
        <p:spPr>
          <a:xfrm>
            <a:off x="536575" y="373189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多媒体编程</a:t>
            </a:r>
            <a:endParaRPr lang="zh-CN" altLang="en-US" sz="1400" dirty="0" smtClean="0">
              <a:latin typeface="Arial" panose="020B0604020202020204" pitchFamily="34" charset="0"/>
              <a:ea typeface="微软雅黑" panose="020B0503020204020204" charset="-122"/>
            </a:endParaRPr>
          </a:p>
        </p:txBody>
      </p:sp>
      <p:sp>
        <p:nvSpPr>
          <p:cNvPr id="10" name="文本框 9"/>
          <p:cNvSpPr txBox="1"/>
          <p:nvPr/>
        </p:nvSpPr>
        <p:spPr>
          <a:xfrm>
            <a:off x="3620770" y="2943225"/>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音视算法优化</a:t>
            </a:r>
            <a:endParaRPr lang="zh-CN" altLang="en-US" sz="1400" dirty="0" smtClean="0">
              <a:latin typeface="Arial" panose="020B0604020202020204" pitchFamily="34" charset="0"/>
              <a:ea typeface="微软雅黑" panose="020B0503020204020204" charset="-122"/>
            </a:endParaRPr>
          </a:p>
        </p:txBody>
      </p:sp>
      <p:sp>
        <p:nvSpPr>
          <p:cNvPr id="11" name="文本框 10"/>
          <p:cNvSpPr txBox="1"/>
          <p:nvPr/>
        </p:nvSpPr>
        <p:spPr>
          <a:xfrm>
            <a:off x="536575" y="596074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协议设计</a:t>
            </a:r>
            <a:endParaRPr lang="zh-CN" altLang="en-US" sz="1400" dirty="0" smtClean="0">
              <a:latin typeface="Arial" panose="020B0604020202020204" pitchFamily="34" charset="0"/>
              <a:ea typeface="微软雅黑" panose="020B0503020204020204" charset="-122"/>
            </a:endParaRPr>
          </a:p>
        </p:txBody>
      </p:sp>
      <p:sp>
        <p:nvSpPr>
          <p:cNvPr id="12" name="文本框 11"/>
          <p:cNvSpPr txBox="1"/>
          <p:nvPr/>
        </p:nvSpPr>
        <p:spPr>
          <a:xfrm>
            <a:off x="538480" y="4277360"/>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跨端</a:t>
            </a:r>
            <a:r>
              <a:rPr lang="en-US" altLang="zh-CN" sz="1400" dirty="0" smtClean="0">
                <a:latin typeface="Arial" panose="020B0604020202020204" pitchFamily="34" charset="0"/>
                <a:ea typeface="微软雅黑" panose="020B0503020204020204" charset="-122"/>
              </a:rPr>
              <a:t>sdk</a:t>
            </a:r>
            <a:r>
              <a:rPr lang="zh-CN" altLang="en-US" sz="1400" dirty="0" smtClean="0">
                <a:latin typeface="Arial" panose="020B0604020202020204" pitchFamily="34" charset="0"/>
                <a:ea typeface="微软雅黑" panose="020B0503020204020204" charset="-122"/>
              </a:rPr>
              <a:t>开发</a:t>
            </a:r>
            <a:endParaRPr lang="zh-CN" altLang="en-US" sz="1400" dirty="0" smtClean="0">
              <a:latin typeface="Arial" panose="020B0604020202020204" pitchFamily="34" charset="0"/>
              <a:ea typeface="微软雅黑" panose="020B0503020204020204" charset="-122"/>
            </a:endParaRPr>
          </a:p>
        </p:txBody>
      </p:sp>
      <p:sp>
        <p:nvSpPr>
          <p:cNvPr id="13" name="文本框 12"/>
          <p:cNvSpPr txBox="1"/>
          <p:nvPr/>
        </p:nvSpPr>
        <p:spPr>
          <a:xfrm>
            <a:off x="3620770" y="220154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内核优化</a:t>
            </a:r>
            <a:endParaRPr lang="zh-CN" altLang="en-US" sz="1400" dirty="0" smtClean="0">
              <a:latin typeface="Arial" panose="020B0604020202020204" pitchFamily="34" charset="0"/>
              <a:ea typeface="微软雅黑" panose="020B0503020204020204" charset="-122"/>
            </a:endParaRPr>
          </a:p>
        </p:txBody>
      </p:sp>
      <p:sp>
        <p:nvSpPr>
          <p:cNvPr id="14" name="文本框 13"/>
          <p:cNvSpPr txBox="1"/>
          <p:nvPr/>
        </p:nvSpPr>
        <p:spPr>
          <a:xfrm>
            <a:off x="3617595" y="3684905"/>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集群多</a:t>
            </a:r>
            <a:r>
              <a:rPr lang="en-US" altLang="zh-CN" sz="1400" dirty="0" smtClean="0">
                <a:latin typeface="Arial" panose="020B0604020202020204" pitchFamily="34" charset="0"/>
                <a:ea typeface="微软雅黑" panose="020B0503020204020204" charset="-122"/>
              </a:rPr>
              <a:t>IDC</a:t>
            </a:r>
            <a:endParaRPr lang="zh-CN" altLang="en-US" sz="1400" dirty="0" smtClean="0">
              <a:latin typeface="Arial" panose="020B0604020202020204" pitchFamily="34" charset="0"/>
              <a:ea typeface="微软雅黑" panose="020B0503020204020204" charset="-122"/>
            </a:endParaRPr>
          </a:p>
        </p:txBody>
      </p:sp>
      <p:sp>
        <p:nvSpPr>
          <p:cNvPr id="15" name="文本框 14"/>
          <p:cNvSpPr txBox="1"/>
          <p:nvPr/>
        </p:nvSpPr>
        <p:spPr>
          <a:xfrm>
            <a:off x="538480" y="4848225"/>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数据库开发</a:t>
            </a:r>
            <a:endParaRPr lang="zh-CN" altLang="en-US" sz="1400" dirty="0" smtClean="0">
              <a:latin typeface="Arial" panose="020B0604020202020204" pitchFamily="34" charset="0"/>
              <a:ea typeface="微软雅黑" panose="020B0503020204020204" charset="-122"/>
            </a:endParaRPr>
          </a:p>
        </p:txBody>
      </p:sp>
      <p:sp>
        <p:nvSpPr>
          <p:cNvPr id="16" name="文本框 15"/>
          <p:cNvSpPr txBox="1"/>
          <p:nvPr/>
        </p:nvSpPr>
        <p:spPr>
          <a:xfrm>
            <a:off x="3620770" y="4055745"/>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亿级处理能力</a:t>
            </a:r>
            <a:endParaRPr lang="zh-CN" altLang="en-US" sz="1400" dirty="0" smtClean="0">
              <a:latin typeface="Arial" panose="020B0604020202020204" pitchFamily="34" charset="0"/>
              <a:ea typeface="微软雅黑" panose="020B0503020204020204" charset="-122"/>
            </a:endParaRPr>
          </a:p>
        </p:txBody>
      </p:sp>
      <p:sp>
        <p:nvSpPr>
          <p:cNvPr id="17" name="文本框 16"/>
          <p:cNvSpPr txBox="1"/>
          <p:nvPr/>
        </p:nvSpPr>
        <p:spPr>
          <a:xfrm>
            <a:off x="3620770" y="4776470"/>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开放与闭环</a:t>
            </a:r>
            <a:endParaRPr lang="zh-CN" altLang="en-US" sz="1400" dirty="0" smtClean="0">
              <a:latin typeface="Arial" panose="020B0604020202020204" pitchFamily="34" charset="0"/>
              <a:ea typeface="微软雅黑" panose="020B0503020204020204" charset="-122"/>
            </a:endParaRPr>
          </a:p>
        </p:txBody>
      </p:sp>
      <p:sp>
        <p:nvSpPr>
          <p:cNvPr id="19" name="文本框 18"/>
          <p:cNvSpPr txBox="1"/>
          <p:nvPr/>
        </p:nvSpPr>
        <p:spPr>
          <a:xfrm>
            <a:off x="6426835" y="2201545"/>
            <a:ext cx="240284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自然语言处理：聊天机器人</a:t>
            </a:r>
            <a:endParaRPr lang="zh-CN" altLang="en-US" sz="1400" dirty="0" smtClean="0">
              <a:latin typeface="Arial" panose="020B0604020202020204" pitchFamily="34" charset="0"/>
              <a:ea typeface="微软雅黑" panose="020B0503020204020204" charset="-122"/>
            </a:endParaRPr>
          </a:p>
        </p:txBody>
      </p:sp>
      <p:sp>
        <p:nvSpPr>
          <p:cNvPr id="20" name="文本框 19"/>
          <p:cNvSpPr txBox="1"/>
          <p:nvPr/>
        </p:nvSpPr>
        <p:spPr>
          <a:xfrm>
            <a:off x="6426835" y="257238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推荐系统：智能营销</a:t>
            </a:r>
            <a:endParaRPr lang="zh-CN" altLang="en-US" sz="1400" dirty="0" smtClean="0">
              <a:latin typeface="Arial" panose="020B0604020202020204" pitchFamily="34" charset="0"/>
              <a:ea typeface="微软雅黑" panose="020B0503020204020204" charset="-122"/>
            </a:endParaRPr>
          </a:p>
        </p:txBody>
      </p:sp>
      <p:sp>
        <p:nvSpPr>
          <p:cNvPr id="21" name="文本框 20"/>
          <p:cNvSpPr txBox="1"/>
          <p:nvPr/>
        </p:nvSpPr>
        <p:spPr>
          <a:xfrm>
            <a:off x="6426835" y="294322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模式识别：媒体转文本</a:t>
            </a:r>
            <a:endParaRPr lang="zh-CN" altLang="en-US" sz="1400" dirty="0" smtClean="0">
              <a:latin typeface="Arial" panose="020B0604020202020204" pitchFamily="34" charset="0"/>
              <a:ea typeface="微软雅黑" panose="020B0503020204020204" charset="-122"/>
            </a:endParaRPr>
          </a:p>
        </p:txBody>
      </p:sp>
      <p:sp>
        <p:nvSpPr>
          <p:cNvPr id="22" name="文本框 21"/>
          <p:cNvSpPr txBox="1"/>
          <p:nvPr/>
        </p:nvSpPr>
        <p:spPr>
          <a:xfrm>
            <a:off x="6426835" y="331406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问答系统：领域智能客服</a:t>
            </a:r>
            <a:endParaRPr lang="zh-CN" altLang="en-US" sz="1400" dirty="0" smtClean="0">
              <a:latin typeface="Arial" panose="020B0604020202020204" pitchFamily="34" charset="0"/>
              <a:ea typeface="微软雅黑" panose="020B0503020204020204" charset="-122"/>
            </a:endParaRPr>
          </a:p>
        </p:txBody>
      </p:sp>
      <p:sp>
        <p:nvSpPr>
          <p:cNvPr id="23" name="文本框 22"/>
          <p:cNvSpPr txBox="1"/>
          <p:nvPr/>
        </p:nvSpPr>
        <p:spPr>
          <a:xfrm>
            <a:off x="6426835" y="368490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区块链：可信通信</a:t>
            </a:r>
            <a:endParaRPr lang="zh-CN" altLang="en-US" sz="1400" dirty="0" smtClean="0">
              <a:latin typeface="Arial" panose="020B0604020202020204" pitchFamily="34" charset="0"/>
              <a:ea typeface="微软雅黑" panose="020B0503020204020204" charset="-122"/>
            </a:endParaRPr>
          </a:p>
        </p:txBody>
      </p:sp>
      <p:sp>
        <p:nvSpPr>
          <p:cNvPr id="24" name="文本框 23"/>
          <p:cNvSpPr txBox="1"/>
          <p:nvPr/>
        </p:nvSpPr>
        <p:spPr>
          <a:xfrm>
            <a:off x="3617595" y="5518150"/>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云服务</a:t>
            </a:r>
            <a:endParaRPr lang="zh-CN" altLang="en-US" sz="1400" dirty="0" smtClean="0">
              <a:latin typeface="Arial" panose="020B0604020202020204" pitchFamily="34" charset="0"/>
              <a:ea typeface="微软雅黑" panose="020B0503020204020204" charset="-122"/>
            </a:endParaRPr>
          </a:p>
        </p:txBody>
      </p:sp>
      <p:sp>
        <p:nvSpPr>
          <p:cNvPr id="25" name="文本框 24"/>
          <p:cNvSpPr txBox="1"/>
          <p:nvPr/>
        </p:nvSpPr>
        <p:spPr>
          <a:xfrm>
            <a:off x="6426835" y="405574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社交网络挖掘：群组</a:t>
            </a:r>
            <a:endParaRPr lang="zh-CN" altLang="en-US" sz="1400" dirty="0" smtClean="0">
              <a:latin typeface="Arial" panose="020B0604020202020204" pitchFamily="34" charset="0"/>
              <a:ea typeface="微软雅黑" panose="020B0503020204020204" charset="-122"/>
            </a:endParaRPr>
          </a:p>
        </p:txBody>
      </p:sp>
      <p:sp>
        <p:nvSpPr>
          <p:cNvPr id="29" name="文本框 28"/>
          <p:cNvSpPr txBox="1"/>
          <p:nvPr/>
        </p:nvSpPr>
        <p:spPr>
          <a:xfrm>
            <a:off x="539115" y="1716405"/>
            <a:ext cx="2256790" cy="370840"/>
          </a:xfrm>
          <a:prstGeom prst="rect">
            <a:avLst/>
          </a:prstGeom>
          <a:solidFill>
            <a:schemeClr val="bg2">
              <a:lumMod val="95000"/>
            </a:schemeClr>
          </a:solidFill>
          <a:effectLst>
            <a:glow rad="139700">
              <a:schemeClr val="accent3">
                <a:satMod val="175000"/>
                <a:alpha val="40000"/>
              </a:schemeClr>
            </a:glow>
            <a:reflection blurRad="6350" stA="52000" endA="300" endPos="35000" dir="5400000" sy="-100000" algn="bl" rotWithShape="0"/>
          </a:effectLst>
        </p:spPr>
        <p:style>
          <a:lnRef idx="2">
            <a:schemeClr val="accent1"/>
          </a:lnRef>
          <a:fillRef idx="1">
            <a:schemeClr val="lt1"/>
          </a:fillRef>
          <a:effectRef idx="0">
            <a:schemeClr val="accent1"/>
          </a:effectRef>
          <a:fontRef idx="minor">
            <a:schemeClr val="dk1"/>
          </a:fontRef>
        </p:style>
        <p:txBody>
          <a:bodyPr wrap="square" rtlCol="0">
            <a:spAutoFit/>
            <a:scene3d>
              <a:camera prst="obliqueTopLeft"/>
              <a:lightRig rig="threePt" dir="t"/>
            </a:scene3d>
          </a:bodyPr>
          <a:p>
            <a:pPr>
              <a:lnSpc>
                <a:spcPct val="130000"/>
              </a:lnSpc>
            </a:pPr>
            <a:r>
              <a:rPr lang="zh-CN" altLang="en-US" sz="1400" b="1" i="1" dirty="0" smtClean="0">
                <a:solidFill>
                  <a:schemeClr val="tx1"/>
                </a:solidFill>
                <a:effectLst>
                  <a:innerShdw blurRad="63500" dist="50800" dir="18900000">
                    <a:prstClr val="black">
                      <a:alpha val="50000"/>
                    </a:prstClr>
                  </a:innerShdw>
                </a:effectLst>
                <a:latin typeface="Arial" panose="020B0604020202020204" pitchFamily="34" charset="0"/>
                <a:ea typeface="微软雅黑" panose="020B0503020204020204" charset="-122"/>
              </a:rPr>
              <a:t>基础阶段    小入门级</a:t>
            </a:r>
            <a:r>
              <a:rPr lang="en-US" altLang="zh-CN" sz="1400" b="1" i="1" dirty="0" smtClean="0">
                <a:solidFill>
                  <a:schemeClr val="tx1"/>
                </a:solidFill>
                <a:effectLst>
                  <a:innerShdw blurRad="63500" dist="50800" dir="18900000">
                    <a:prstClr val="black">
                      <a:alpha val="50000"/>
                    </a:prstClr>
                  </a:innerShdw>
                </a:effectLst>
                <a:latin typeface="Arial" panose="020B0604020202020204" pitchFamily="34" charset="0"/>
                <a:ea typeface="微软雅黑" panose="020B0503020204020204" charset="-122"/>
              </a:rPr>
              <a:t>-</a:t>
            </a:r>
            <a:r>
              <a:rPr lang="zh-CN" altLang="en-US" sz="1400" b="1" i="1" dirty="0" smtClean="0">
                <a:solidFill>
                  <a:schemeClr val="tx1"/>
                </a:solidFill>
                <a:effectLst>
                  <a:innerShdw blurRad="63500" dist="50800" dir="18900000">
                    <a:prstClr val="black">
                      <a:alpha val="50000"/>
                    </a:prstClr>
                  </a:innerShdw>
                </a:effectLst>
                <a:latin typeface="Arial" panose="020B0604020202020204" pitchFamily="34" charset="0"/>
                <a:ea typeface="微软雅黑" panose="020B0503020204020204" charset="-122"/>
              </a:rPr>
              <a:t>能用</a:t>
            </a:r>
            <a:endParaRPr lang="zh-CN" altLang="en-US" sz="1400" b="1" i="1" dirty="0" smtClean="0">
              <a:solidFill>
                <a:schemeClr val="tx1"/>
              </a:solidFill>
              <a:effectLst>
                <a:innerShdw blurRad="63500" dist="50800" dir="18900000">
                  <a:prstClr val="black">
                    <a:alpha val="50000"/>
                  </a:prstClr>
                </a:innerShdw>
              </a:effectLst>
              <a:latin typeface="Arial" panose="020B0604020202020204" pitchFamily="34" charset="0"/>
              <a:ea typeface="微软雅黑" panose="020B0503020204020204" charset="-122"/>
            </a:endParaRPr>
          </a:p>
        </p:txBody>
      </p:sp>
      <p:sp>
        <p:nvSpPr>
          <p:cNvPr id="30" name="文本框 29"/>
          <p:cNvSpPr txBox="1"/>
          <p:nvPr/>
        </p:nvSpPr>
        <p:spPr>
          <a:xfrm>
            <a:off x="3619500" y="1716405"/>
            <a:ext cx="2075815" cy="370840"/>
          </a:xfrm>
          <a:prstGeom prst="rect">
            <a:avLst/>
          </a:prstGeom>
          <a:effectLst>
            <a:glow rad="139700">
              <a:schemeClr val="accent3">
                <a:satMod val="175000"/>
                <a:alpha val="40000"/>
              </a:schemeClr>
            </a:glow>
            <a:reflection blurRad="6350" stA="52000" endA="300" endPos="35000" dir="5400000" sy="-100000" algn="bl" rotWithShape="0"/>
          </a:effectLst>
        </p:spPr>
        <p:style>
          <a:lnRef idx="2">
            <a:schemeClr val="accent1"/>
          </a:lnRef>
          <a:fillRef idx="1">
            <a:schemeClr val="lt1"/>
          </a:fillRef>
          <a:effectRef idx="0">
            <a:schemeClr val="accent1"/>
          </a:effectRef>
          <a:fontRef idx="minor">
            <a:schemeClr val="dk1"/>
          </a:fontRef>
        </p:style>
        <p:txBody>
          <a:bodyPr wrap="square" rtlCol="0">
            <a:spAutoFit/>
            <a:scene3d>
              <a:camera prst="orthographicFront"/>
              <a:lightRig rig="threePt" dir="t"/>
            </a:scene3d>
          </a:bodyPr>
          <a:p>
            <a:pPr>
              <a:lnSpc>
                <a:spcPct val="130000"/>
              </a:lnSpc>
            </a:pPr>
            <a:r>
              <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成熟阶段 大平台级</a:t>
            </a:r>
            <a:r>
              <a:rPr lang="en-US" altLang="zh-CN"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a:t>
            </a:r>
            <a:r>
              <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圈地</a:t>
            </a:r>
            <a:endPar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endParaRPr>
          </a:p>
        </p:txBody>
      </p:sp>
      <p:sp>
        <p:nvSpPr>
          <p:cNvPr id="31" name="文本框 30"/>
          <p:cNvSpPr txBox="1"/>
          <p:nvPr/>
        </p:nvSpPr>
        <p:spPr>
          <a:xfrm>
            <a:off x="6362700" y="1716405"/>
            <a:ext cx="2000885" cy="370840"/>
          </a:xfrm>
          <a:prstGeom prst="rect">
            <a:avLst/>
          </a:prstGeom>
          <a:effectLst>
            <a:glow rad="139700">
              <a:schemeClr val="accent3">
                <a:satMod val="175000"/>
                <a:alpha val="40000"/>
              </a:schemeClr>
            </a:glow>
            <a:reflection blurRad="6350" stA="52000" endA="300" endPos="35000" dir="5400000" sy="-100000" algn="bl" rotWithShape="0"/>
          </a:effectLst>
        </p:spPr>
        <p:style>
          <a:lnRef idx="2">
            <a:schemeClr val="accent1"/>
          </a:lnRef>
          <a:fillRef idx="1">
            <a:schemeClr val="lt1"/>
          </a:fillRef>
          <a:effectRef idx="0">
            <a:schemeClr val="accent1"/>
          </a:effectRef>
          <a:fontRef idx="minor">
            <a:schemeClr val="dk1"/>
          </a:fontRef>
        </p:style>
        <p:txBody>
          <a:bodyPr wrap="square" rtlCol="0">
            <a:spAutoFit/>
            <a:scene3d>
              <a:camera prst="orthographicFront"/>
              <a:lightRig rig="threePt" dir="t"/>
            </a:scene3d>
          </a:bodyPr>
          <a:p>
            <a:pPr>
              <a:lnSpc>
                <a:spcPct val="130000"/>
              </a:lnSpc>
            </a:pPr>
            <a:r>
              <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赋能阶段  杀手锏</a:t>
            </a:r>
            <a:r>
              <a:rPr lang="en-US" altLang="zh-CN"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a:t>
            </a:r>
            <a:r>
              <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绝杀</a:t>
            </a:r>
            <a:endPar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endParaRPr>
          </a:p>
        </p:txBody>
      </p:sp>
      <p:sp>
        <p:nvSpPr>
          <p:cNvPr id="32" name="文本框 31"/>
          <p:cNvSpPr txBox="1"/>
          <p:nvPr/>
        </p:nvSpPr>
        <p:spPr>
          <a:xfrm>
            <a:off x="3618230" y="331406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安全监控 </a:t>
            </a:r>
            <a:endParaRPr lang="zh-CN" altLang="en-US" sz="1400" dirty="0" smtClean="0">
              <a:latin typeface="Arial" panose="020B0604020202020204" pitchFamily="34" charset="0"/>
              <a:ea typeface="微软雅黑" panose="020B0503020204020204" charset="-122"/>
            </a:endParaRPr>
          </a:p>
        </p:txBody>
      </p:sp>
      <p:sp>
        <p:nvSpPr>
          <p:cNvPr id="33" name="文本框 32"/>
          <p:cNvSpPr txBox="1"/>
          <p:nvPr/>
        </p:nvSpPr>
        <p:spPr>
          <a:xfrm>
            <a:off x="6426835" y="442658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情感识别：私人助理</a:t>
            </a:r>
            <a:endParaRPr lang="zh-CN" altLang="en-US" sz="1400" dirty="0" smtClean="0">
              <a:latin typeface="Arial" panose="020B0604020202020204" pitchFamily="34" charset="0"/>
              <a:ea typeface="微软雅黑" panose="020B0503020204020204" charset="-122"/>
            </a:endParaRPr>
          </a:p>
        </p:txBody>
      </p:sp>
      <p:sp>
        <p:nvSpPr>
          <p:cNvPr id="34" name="燕尾形箭头 33"/>
          <p:cNvSpPr/>
          <p:nvPr/>
        </p:nvSpPr>
        <p:spPr>
          <a:xfrm>
            <a:off x="2411730" y="3502660"/>
            <a:ext cx="647700" cy="503555"/>
          </a:xfrm>
          <a:prstGeom prst="notch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燕尾形箭头 34"/>
          <p:cNvSpPr/>
          <p:nvPr/>
        </p:nvSpPr>
        <p:spPr>
          <a:xfrm>
            <a:off x="5369560" y="3502660"/>
            <a:ext cx="647700" cy="503555"/>
          </a:xfrm>
          <a:prstGeom prst="notch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文本框 35"/>
          <p:cNvSpPr txBox="1"/>
          <p:nvPr/>
        </p:nvSpPr>
        <p:spPr>
          <a:xfrm>
            <a:off x="6426835" y="479742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en-US" altLang="zh-CN" sz="1400" dirty="0" smtClean="0">
                <a:latin typeface="Arial" panose="020B0604020202020204" pitchFamily="34" charset="0"/>
                <a:ea typeface="微软雅黑" panose="020B0503020204020204" charset="-122"/>
              </a:rPr>
              <a:t>ARVR</a:t>
            </a:r>
            <a:r>
              <a:rPr lang="zh-CN" altLang="en-US" sz="1400" dirty="0" smtClean="0">
                <a:latin typeface="Arial" panose="020B0604020202020204" pitchFamily="34" charset="0"/>
                <a:ea typeface="微软雅黑" panose="020B0503020204020204" charset="-122"/>
              </a:rPr>
              <a:t>：超级通讯</a:t>
            </a:r>
            <a:endParaRPr lang="zh-CN" altLang="en-US" sz="1400" dirty="0" smtClean="0">
              <a:latin typeface="Arial" panose="020B0604020202020204" pitchFamily="34" charset="0"/>
              <a:ea typeface="微软雅黑" panose="020B0503020204020204" charset="-122"/>
            </a:endParaRPr>
          </a:p>
        </p:txBody>
      </p:sp>
      <p:sp>
        <p:nvSpPr>
          <p:cNvPr id="37" name="文本框 36"/>
          <p:cNvSpPr txBox="1"/>
          <p:nvPr/>
        </p:nvSpPr>
        <p:spPr>
          <a:xfrm>
            <a:off x="3618230" y="257238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架构优化</a:t>
            </a:r>
            <a:endParaRPr lang="zh-CN" altLang="en-US" sz="1400" dirty="0" smtClean="0">
              <a:latin typeface="Arial" panose="020B0604020202020204" pitchFamily="34" charset="0"/>
              <a:ea typeface="微软雅黑" panose="020B0503020204020204" charset="-122"/>
            </a:endParaRPr>
          </a:p>
        </p:txBody>
      </p:sp>
      <p:sp>
        <p:nvSpPr>
          <p:cNvPr id="38" name="文本框 37"/>
          <p:cNvSpPr txBox="1"/>
          <p:nvPr/>
        </p:nvSpPr>
        <p:spPr>
          <a:xfrm>
            <a:off x="3617595" y="4426585"/>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分布式与同步</a:t>
            </a:r>
            <a:endParaRPr lang="zh-CN" altLang="en-US" sz="1400" dirty="0" smtClean="0">
              <a:latin typeface="Arial" panose="020B0604020202020204" pitchFamily="34" charset="0"/>
              <a:ea typeface="微软雅黑" panose="020B0503020204020204" charset="-122"/>
            </a:endParaRPr>
          </a:p>
        </p:txBody>
      </p:sp>
      <p:sp>
        <p:nvSpPr>
          <p:cNvPr id="39" name="文本框 38"/>
          <p:cNvSpPr txBox="1"/>
          <p:nvPr/>
        </p:nvSpPr>
        <p:spPr>
          <a:xfrm>
            <a:off x="3620770" y="5147310"/>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中间件</a:t>
            </a:r>
            <a:endParaRPr lang="zh-CN" altLang="en-US" sz="1400" dirty="0" smtClean="0">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高并发大流量问题</a:t>
            </a:r>
            <a:endParaRPr lang="zh-CN" altLang="en-US"/>
          </a:p>
        </p:txBody>
      </p:sp>
      <p:sp>
        <p:nvSpPr>
          <p:cNvPr id="5" name="文本框 4"/>
          <p:cNvSpPr txBox="1"/>
          <p:nvPr/>
        </p:nvSpPr>
        <p:spPr>
          <a:xfrm>
            <a:off x="189230" y="1006475"/>
            <a:ext cx="8676005" cy="1970405"/>
          </a:xfrm>
          <a:prstGeom prst="rect">
            <a:avLst/>
          </a:prstGeom>
          <a:noFill/>
        </p:spPr>
        <p:txBody>
          <a:bodyPr wrap="square" rtlCol="0" anchor="t">
            <a:spAutoFit/>
          </a:bodyPr>
          <a:p>
            <a:pPr>
              <a:lnSpc>
                <a:spcPct val="130000"/>
              </a:lnSpc>
            </a:pPr>
            <a:r>
              <a:rPr lang="zh-CN" altLang="en-US" sz="1800" dirty="0" smtClean="0">
                <a:latin typeface="Arial" panose="020B0604020202020204" pitchFamily="34" charset="0"/>
                <a:ea typeface="微软雅黑" panose="020B0503020204020204" charset="-122"/>
              </a:rPr>
              <a:t>缓存：</a:t>
            </a:r>
            <a:endParaRPr lang="zh-CN" altLang="en-US" sz="1800" dirty="0" smtClean="0">
              <a:latin typeface="Arial" panose="020B0604020202020204" pitchFamily="34" charset="0"/>
              <a:ea typeface="微软雅黑" panose="020B0503020204020204" charset="-122"/>
            </a:endParaRPr>
          </a:p>
          <a:p>
            <a:pPr>
              <a:lnSpc>
                <a:spcPct val="130000"/>
              </a:lnSpc>
            </a:pPr>
            <a:endParaRPr lang="zh-CN" altLang="en-US" sz="2000" dirty="0" smtClean="0">
              <a:latin typeface="Arial" panose="020B0604020202020204" pitchFamily="34" charset="0"/>
              <a:ea typeface="微软雅黑" panose="020B0503020204020204" charset="-122"/>
            </a:endParaRPr>
          </a:p>
          <a:p>
            <a:pPr>
              <a:lnSpc>
                <a:spcPct val="130000"/>
              </a:lnSpc>
            </a:pPr>
            <a:r>
              <a:rPr lang="zh-CN" altLang="en-US" sz="1800" dirty="0" smtClean="0">
                <a:latin typeface="Arial" panose="020B0604020202020204" pitchFamily="34" charset="0"/>
                <a:ea typeface="微软雅黑" panose="020B0503020204020204" charset="-122"/>
              </a:rPr>
              <a:t>降级：</a:t>
            </a:r>
            <a:endParaRPr lang="zh-CN" altLang="en-US" sz="1800" dirty="0" smtClean="0">
              <a:latin typeface="Arial" panose="020B0604020202020204" pitchFamily="34" charset="0"/>
              <a:ea typeface="微软雅黑" panose="020B0503020204020204" charset="-122"/>
            </a:endParaRPr>
          </a:p>
          <a:p>
            <a:pPr>
              <a:lnSpc>
                <a:spcPct val="130000"/>
              </a:lnSpc>
            </a:pPr>
            <a:endParaRPr lang="zh-CN" altLang="en-US" sz="2000" dirty="0" smtClean="0">
              <a:latin typeface="Arial" panose="020B0604020202020204" pitchFamily="34" charset="0"/>
              <a:ea typeface="微软雅黑" panose="020B0503020204020204" charset="-122"/>
            </a:endParaRPr>
          </a:p>
          <a:p>
            <a:pPr>
              <a:lnSpc>
                <a:spcPct val="130000"/>
              </a:lnSpc>
            </a:pPr>
            <a:r>
              <a:rPr lang="zh-CN" altLang="en-US" sz="1800" dirty="0" smtClean="0">
                <a:latin typeface="Arial" panose="020B0604020202020204" pitchFamily="34" charset="0"/>
                <a:ea typeface="微软雅黑" panose="020B0503020204020204" charset="-122"/>
              </a:rPr>
              <a:t>限流：</a:t>
            </a:r>
            <a:endParaRPr lang="zh-CN" altLang="en-US" sz="1800" dirty="0" smtClean="0">
              <a:latin typeface="Arial" panose="020B0604020202020204" pitchFamily="34" charset="0"/>
              <a:ea typeface="微软雅黑" panose="020B0503020204020204" charset="-122"/>
            </a:endParaRPr>
          </a:p>
        </p:txBody>
      </p:sp>
      <p:pic>
        <p:nvPicPr>
          <p:cNvPr id="7" name="图片 6"/>
          <p:cNvPicPr>
            <a:picLocks noChangeAspect="1"/>
          </p:cNvPicPr>
          <p:nvPr/>
        </p:nvPicPr>
        <p:blipFill>
          <a:blip r:embed="rId1"/>
          <a:stretch>
            <a:fillRect/>
          </a:stretch>
        </p:blipFill>
        <p:spPr>
          <a:xfrm>
            <a:off x="254000" y="3086735"/>
            <a:ext cx="4497070" cy="2623185"/>
          </a:xfrm>
          <a:prstGeom prst="rect">
            <a:avLst/>
          </a:prstGeom>
        </p:spPr>
      </p:pic>
      <p:pic>
        <p:nvPicPr>
          <p:cNvPr id="8" name="图片 7"/>
          <p:cNvPicPr>
            <a:picLocks noChangeAspect="1"/>
          </p:cNvPicPr>
          <p:nvPr/>
        </p:nvPicPr>
        <p:blipFill>
          <a:blip r:embed="rId2"/>
          <a:stretch>
            <a:fillRect/>
          </a:stretch>
        </p:blipFill>
        <p:spPr>
          <a:xfrm>
            <a:off x="5111115" y="1205230"/>
            <a:ext cx="3599815" cy="4561840"/>
          </a:xfrm>
          <a:prstGeom prst="rect">
            <a:avLst/>
          </a:prstGeom>
        </p:spPr>
      </p:pic>
    </p:spTree>
    <p:custDataLst>
      <p:tags r:id="rId3"/>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网关、委托、代理、中介</a:t>
            </a:r>
            <a:endParaRPr lang="zh-CN" altLang="en-US"/>
          </a:p>
        </p:txBody>
      </p:sp>
      <p:pic>
        <p:nvPicPr>
          <p:cNvPr id="4" name="图片 3"/>
          <p:cNvPicPr>
            <a:picLocks noChangeAspect="1"/>
          </p:cNvPicPr>
          <p:nvPr/>
        </p:nvPicPr>
        <p:blipFill>
          <a:blip r:embed="rId1"/>
          <a:stretch>
            <a:fillRect/>
          </a:stretch>
        </p:blipFill>
        <p:spPr>
          <a:xfrm>
            <a:off x="69850" y="1037590"/>
            <a:ext cx="9004300" cy="521398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高性能服务端编程的知识树</a:t>
            </a:r>
            <a:endParaRPr lang="zh-CN" altLang="en-US"/>
          </a:p>
        </p:txBody>
      </p:sp>
      <p:pic>
        <p:nvPicPr>
          <p:cNvPr id="5" name="图片 4" descr="111"/>
          <p:cNvPicPr>
            <a:picLocks noChangeAspect="1"/>
          </p:cNvPicPr>
          <p:nvPr/>
        </p:nvPicPr>
        <p:blipFill>
          <a:blip r:embed="rId1"/>
          <a:stretch>
            <a:fillRect/>
          </a:stretch>
        </p:blipFill>
        <p:spPr>
          <a:xfrm>
            <a:off x="638175" y="800735"/>
            <a:ext cx="5200015" cy="6343015"/>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66395" y="100965"/>
            <a:ext cx="8001000" cy="785495"/>
          </a:xfrm>
        </p:spPr>
        <p:txBody>
          <a:bodyPr/>
          <a:p>
            <a:r>
              <a:rPr lang="zh-CN" altLang="en-US">
                <a:sym typeface="+mn-ea"/>
              </a:rPr>
              <a:t>后台性能瓶颈分析方法</a:t>
            </a:r>
            <a:endParaRPr lang="zh-CN" altLang="en-US"/>
          </a:p>
        </p:txBody>
      </p:sp>
      <p:graphicFrame>
        <p:nvGraphicFramePr>
          <p:cNvPr id="4" name="内容占位符 3"/>
          <p:cNvGraphicFramePr/>
          <p:nvPr>
            <p:ph idx="1"/>
          </p:nvPr>
        </p:nvGraphicFramePr>
        <p:xfrm>
          <a:off x="366395" y="1008380"/>
          <a:ext cx="8138160" cy="4502150"/>
        </p:xfrm>
        <a:graphic>
          <a:graphicData uri="http://schemas.openxmlformats.org/drawingml/2006/table">
            <a:tbl>
              <a:tblPr firstRow="1" bandRow="1">
                <a:tableStyleId>{85BE263C-DBD7-4A20-BB59-AAB30ACAA65A}</a:tableStyleId>
              </a:tblPr>
              <a:tblGrid>
                <a:gridCol w="1202690"/>
                <a:gridCol w="3566795"/>
                <a:gridCol w="3368675"/>
              </a:tblGrid>
              <a:tr h="549910">
                <a:tc>
                  <a:txBody>
                    <a:bodyPr/>
                    <a:p>
                      <a:pPr>
                        <a:buNone/>
                      </a:pPr>
                      <a:r>
                        <a:rPr lang="zh-CN" altLang="en-US"/>
                        <a:t>指标</a:t>
                      </a:r>
                      <a:endParaRPr lang="zh-CN" altLang="en-US"/>
                    </a:p>
                  </a:txBody>
                  <a:tcPr/>
                </a:tc>
                <a:tc>
                  <a:txBody>
                    <a:bodyPr/>
                    <a:p>
                      <a:pPr>
                        <a:buNone/>
                      </a:pPr>
                      <a:r>
                        <a:rPr lang="zh-CN" altLang="en-US"/>
                        <a:t>建议值</a:t>
                      </a:r>
                      <a:endParaRPr lang="zh-CN" altLang="en-US"/>
                    </a:p>
                  </a:txBody>
                  <a:tcPr/>
                </a:tc>
                <a:tc>
                  <a:txBody>
                    <a:bodyPr/>
                    <a:p>
                      <a:pPr>
                        <a:buNone/>
                      </a:pPr>
                      <a:r>
                        <a:rPr lang="zh-CN" altLang="en-US"/>
                        <a:t>备注：</a:t>
                      </a:r>
                      <a:endParaRPr lang="zh-CN" altLang="en-US"/>
                    </a:p>
                  </a:txBody>
                  <a:tcPr/>
                </a:tc>
              </a:tr>
              <a:tr h="861060">
                <a:tc>
                  <a:txBody>
                    <a:bodyPr/>
                    <a:p>
                      <a:pPr>
                        <a:buNone/>
                      </a:pPr>
                      <a:r>
                        <a:rPr lang="zh-CN" altLang="en-US">
                          <a:solidFill>
                            <a:srgbClr val="0000CC"/>
                          </a:solidFill>
                        </a:rPr>
                        <a:t>网络</a:t>
                      </a:r>
                      <a:endParaRPr lang="zh-CN" altLang="en-US">
                        <a:solidFill>
                          <a:srgbClr val="0000CC"/>
                        </a:solidFill>
                      </a:endParaRPr>
                    </a:p>
                  </a:txBody>
                  <a:tcPr/>
                </a:tc>
                <a:tc>
                  <a:txBody>
                    <a:bodyPr/>
                    <a:p>
                      <a:pPr>
                        <a:buNone/>
                      </a:pPr>
                      <a:r>
                        <a:rPr lang="zh-CN" altLang="en-US" sz="1600"/>
                        <a:t>千兆网卡，</a:t>
                      </a:r>
                      <a:r>
                        <a:rPr lang="en-US" altLang="zh-CN" sz="1600"/>
                        <a:t>1000</a:t>
                      </a:r>
                      <a:r>
                        <a:rPr lang="zh-CN" altLang="en-US" sz="1600"/>
                        <a:t>兆以上带宽</a:t>
                      </a:r>
                      <a:endParaRPr lang="zh-CN" altLang="en-US" sz="1600"/>
                    </a:p>
                    <a:p>
                      <a:pPr>
                        <a:buNone/>
                      </a:pPr>
                      <a:endParaRPr lang="zh-CN" altLang="en-US" sz="1600"/>
                    </a:p>
                    <a:p>
                      <a:pPr>
                        <a:buNone/>
                      </a:pPr>
                      <a:endParaRPr lang="zh-CN" altLang="en-US" sz="1800"/>
                    </a:p>
                  </a:txBody>
                  <a:tcPr/>
                </a:tc>
                <a:tc>
                  <a:txBody>
                    <a:bodyPr/>
                    <a:p>
                      <a:pPr>
                        <a:buNone/>
                      </a:pPr>
                      <a:r>
                        <a:rPr lang="zh-CN" altLang="en-US" sz="1600"/>
                        <a:t>延迟、连接</a:t>
                      </a:r>
                      <a:r>
                        <a:rPr lang="en-US" altLang="zh-CN" sz="1600"/>
                        <a:t>;</a:t>
                      </a:r>
                      <a:endParaRPr lang="en-US" altLang="zh-CN" sz="1600"/>
                    </a:p>
                    <a:p>
                      <a:pPr>
                        <a:buNone/>
                      </a:pPr>
                      <a:r>
                        <a:rPr lang="en-US" altLang="zh-CN" sz="1600"/>
                        <a:t>IM的性能瓶颈通常在于通信线路和通信适配卡本身</a:t>
                      </a:r>
                      <a:endParaRPr lang="en-US" altLang="zh-CN" sz="1600"/>
                    </a:p>
                    <a:p>
                      <a:pPr>
                        <a:buNone/>
                      </a:pPr>
                      <a:endParaRPr lang="en-US" altLang="zh-CN" sz="1600"/>
                    </a:p>
                  </a:txBody>
                  <a:tcPr/>
                </a:tc>
              </a:tr>
              <a:tr h="914400">
                <a:tc>
                  <a:txBody>
                    <a:bodyPr/>
                    <a:p>
                      <a:pPr>
                        <a:buNone/>
                      </a:pPr>
                      <a:r>
                        <a:rPr lang="zh-CN" altLang="en-US">
                          <a:solidFill>
                            <a:srgbClr val="0000CC"/>
                          </a:solidFill>
                        </a:rPr>
                        <a:t>存储</a:t>
                      </a:r>
                      <a:endParaRPr lang="zh-CN" altLang="en-US">
                        <a:solidFill>
                          <a:srgbClr val="0000CC"/>
                        </a:solidFill>
                      </a:endParaRPr>
                    </a:p>
                  </a:txBody>
                  <a:tcPr/>
                </a:tc>
                <a:tc>
                  <a:txBody>
                    <a:bodyPr/>
                    <a:p>
                      <a:pPr>
                        <a:buNone/>
                      </a:pPr>
                      <a:r>
                        <a:rPr lang="zh-CN" altLang="en-US" sz="1600"/>
                        <a:t>At least 8GB of ram</a:t>
                      </a:r>
                      <a:endParaRPr lang="zh-CN" altLang="en-US" sz="1600"/>
                    </a:p>
                    <a:p>
                      <a:pPr>
                        <a:buNone/>
                      </a:pPr>
                      <a:r>
                        <a:rPr lang="zh-CN" altLang="en-US" sz="1600"/>
                        <a:t>音视频服务需要</a:t>
                      </a:r>
                      <a:r>
                        <a:rPr lang="en-US" altLang="zh-CN" sz="1600"/>
                        <a:t>SSD</a:t>
                      </a:r>
                      <a:r>
                        <a:rPr lang="zh-CN" altLang="en-US" sz="1600"/>
                        <a:t>磁盘</a:t>
                      </a:r>
                      <a:endParaRPr lang="zh-CN" altLang="en-US" sz="1600"/>
                    </a:p>
                  </a:txBody>
                  <a:tcPr/>
                </a:tc>
                <a:tc>
                  <a:txBody>
                    <a:bodyPr/>
                    <a:p>
                      <a:pPr>
                        <a:buNone/>
                      </a:pPr>
                      <a:r>
                        <a:rPr lang="zh-CN" altLang="en-US" sz="1600"/>
                        <a:t>一条</a:t>
                      </a:r>
                      <a:r>
                        <a:rPr lang="en-US" altLang="zh-CN" sz="1600"/>
                        <a:t>tcp</a:t>
                      </a:r>
                      <a:r>
                        <a:rPr lang="zh-CN" altLang="en-US" sz="1600"/>
                        <a:t>连接的内核占约</a:t>
                      </a:r>
                      <a:r>
                        <a:rPr lang="en-US" altLang="zh-CN" sz="1600"/>
                        <a:t>2.5K</a:t>
                      </a:r>
                      <a:r>
                        <a:rPr lang="zh-CN" altLang="en-US" sz="1600"/>
                        <a:t>的内存，如果连接上加上应用层</a:t>
                      </a:r>
                      <a:r>
                        <a:rPr lang="en-US" altLang="zh-CN" sz="1600"/>
                        <a:t>buffer</a:t>
                      </a:r>
                      <a:endParaRPr lang="en-US" altLang="zh-CN" sz="1600"/>
                    </a:p>
                  </a:txBody>
                  <a:tcPr/>
                </a:tc>
              </a:tr>
              <a:tr h="640080">
                <a:tc>
                  <a:txBody>
                    <a:bodyPr/>
                    <a:p>
                      <a:pPr>
                        <a:buNone/>
                      </a:pPr>
                      <a:r>
                        <a:rPr lang="en-US" altLang="zh-CN">
                          <a:solidFill>
                            <a:srgbClr val="0000CC"/>
                          </a:solidFill>
                        </a:rPr>
                        <a:t>CPU</a:t>
                      </a:r>
                      <a:endParaRPr lang="en-US" altLang="zh-CN">
                        <a:solidFill>
                          <a:srgbClr val="0000CC"/>
                        </a:solidFill>
                      </a:endParaRPr>
                    </a:p>
                  </a:txBody>
                  <a:tcPr/>
                </a:tc>
                <a:tc>
                  <a:txBody>
                    <a:bodyPr/>
                    <a:p>
                      <a:pPr>
                        <a:buNone/>
                      </a:pPr>
                      <a:r>
                        <a:rPr lang="en-US" altLang="zh-CN" sz="1600"/>
                        <a:t>8</a:t>
                      </a:r>
                      <a:r>
                        <a:rPr lang="zh-CN" altLang="en-US" sz="1600"/>
                        <a:t>核</a:t>
                      </a:r>
                      <a:endParaRPr lang="zh-CN" altLang="en-US" sz="1600"/>
                    </a:p>
                  </a:txBody>
                  <a:tcPr/>
                </a:tc>
                <a:tc>
                  <a:txBody>
                    <a:bodyPr/>
                    <a:p>
                      <a:pPr>
                        <a:buNone/>
                      </a:pPr>
                      <a:r>
                        <a:rPr lang="zh-CN" altLang="en-US" sz="1600"/>
                        <a:t>进程切换至少需要花费 300 us 的时间</a:t>
                      </a:r>
                      <a:endParaRPr lang="zh-CN" altLang="en-US" sz="1600"/>
                    </a:p>
                  </a:txBody>
                  <a:tcPr/>
                </a:tc>
              </a:tr>
              <a:tr h="549910">
                <a:tc>
                  <a:txBody>
                    <a:bodyPr/>
                    <a:p>
                      <a:pPr>
                        <a:buNone/>
                      </a:pPr>
                      <a:r>
                        <a:rPr lang="zh-CN" altLang="en-US">
                          <a:solidFill>
                            <a:srgbClr val="0000CC"/>
                          </a:solidFill>
                        </a:rPr>
                        <a:t>应用程序</a:t>
                      </a:r>
                      <a:endParaRPr lang="zh-CN" altLang="en-US">
                        <a:solidFill>
                          <a:srgbClr val="0000CC"/>
                        </a:solidFill>
                      </a:endParaRPr>
                    </a:p>
                  </a:txBody>
                  <a:tcPr/>
                </a:tc>
                <a:tc>
                  <a:txBody>
                    <a:bodyPr/>
                    <a:p>
                      <a:pPr>
                        <a:buNone/>
                      </a:pPr>
                      <a:r>
                        <a:rPr lang="zh-CN" altLang="en-US" sz="1600"/>
                        <a:t>异步</a:t>
                      </a:r>
                      <a:r>
                        <a:rPr lang="en-US" altLang="zh-CN" sz="1600"/>
                        <a:t>IO</a:t>
                      </a:r>
                      <a:r>
                        <a:rPr lang="zh-CN" altLang="en-US" sz="1600"/>
                        <a:t>、并发编程</a:t>
                      </a:r>
                      <a:endParaRPr lang="zh-CN" altLang="en-US" sz="1600"/>
                    </a:p>
                  </a:txBody>
                  <a:tcPr/>
                </a:tc>
                <a:tc>
                  <a:txBody>
                    <a:bodyPr/>
                    <a:p>
                      <a:pPr>
                        <a:buNone/>
                      </a:pPr>
                      <a:endParaRPr lang="zh-CN" altLang="en-US" sz="1600"/>
                    </a:p>
                  </a:txBody>
                  <a:tcPr/>
                </a:tc>
              </a:tr>
              <a:tr h="923925">
                <a:tc>
                  <a:txBody>
                    <a:bodyPr/>
                    <a:p>
                      <a:pPr>
                        <a:buNone/>
                      </a:pPr>
                      <a:r>
                        <a:rPr lang="zh-CN" altLang="en-US">
                          <a:solidFill>
                            <a:srgbClr val="FF0000"/>
                          </a:solidFill>
                        </a:rPr>
                        <a:t>操作系统</a:t>
                      </a:r>
                      <a:endParaRPr lang="zh-CN" altLang="en-US">
                        <a:solidFill>
                          <a:srgbClr val="FF0000"/>
                        </a:solidFill>
                      </a:endParaRPr>
                    </a:p>
                  </a:txBody>
                  <a:tcPr/>
                </a:tc>
                <a:tc>
                  <a:txBody>
                    <a:bodyPr/>
                    <a:p>
                      <a:pPr>
                        <a:buNone/>
                      </a:pPr>
                      <a:r>
                        <a:rPr lang="zh-CN" altLang="en-US" sz="1600"/>
                        <a:t> A 64 bits hardware/kernel </a:t>
                      </a:r>
                      <a:endParaRPr lang="zh-CN" altLang="en-US" sz="1600"/>
                    </a:p>
                    <a:p>
                      <a:pPr>
                        <a:buNone/>
                      </a:pPr>
                      <a:r>
                        <a:rPr lang="zh-CN" altLang="en-US" sz="1600"/>
                        <a:t>linux kernel (2.6.x)</a:t>
                      </a:r>
                      <a:endParaRPr lang="zh-CN" altLang="en-US" sz="1600"/>
                    </a:p>
                  </a:txBody>
                  <a:tcPr/>
                </a:tc>
                <a:tc>
                  <a:txBody>
                    <a:bodyPr/>
                    <a:p>
                      <a:pPr>
                        <a:buNone/>
                      </a:pPr>
                      <a:endParaRPr lang="zh-CN" altLang="en-US" sz="1600"/>
                    </a:p>
                  </a:txBody>
                  <a:tcPr/>
                </a:tc>
              </a:tr>
            </a:tbl>
          </a:graphicData>
        </a:graphic>
      </p:graphicFrame>
    </p:spTree>
    <p:custDataLst>
      <p:tags r:id="rId1"/>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IM</a:t>
            </a:r>
            <a:r>
              <a:rPr lang="zh-CN" altLang="en-US"/>
              <a:t>客户端的优化</a:t>
            </a:r>
            <a:endParaRPr lang="zh-CN" altLang="en-US"/>
          </a:p>
        </p:txBody>
      </p:sp>
      <p:graphicFrame>
        <p:nvGraphicFramePr>
          <p:cNvPr id="12" name="表格 11"/>
          <p:cNvGraphicFramePr/>
          <p:nvPr/>
        </p:nvGraphicFramePr>
        <p:xfrm>
          <a:off x="525145" y="908050"/>
          <a:ext cx="8123555" cy="4730750"/>
        </p:xfrm>
        <a:graphic>
          <a:graphicData uri="http://schemas.openxmlformats.org/drawingml/2006/table">
            <a:tbl>
              <a:tblPr firstRow="1">
                <a:tableStyleId>{85BE263C-DBD7-4A20-BB59-AAB30ACAA65A}</a:tableStyleId>
              </a:tblPr>
              <a:tblGrid>
                <a:gridCol w="1003935"/>
                <a:gridCol w="1132840"/>
                <a:gridCol w="3122930"/>
                <a:gridCol w="2863850"/>
              </a:tblGrid>
              <a:tr h="412115">
                <a:tc>
                  <a:txBody>
                    <a:bodyPr/>
                    <a:p>
                      <a:pPr>
                        <a:buNone/>
                      </a:pPr>
                      <a:r>
                        <a:rPr lang="zh-CN" altLang="en-US"/>
                        <a:t>项目</a:t>
                      </a:r>
                      <a:endParaRPr lang="zh-CN" altLang="en-US"/>
                    </a:p>
                  </a:txBody>
                  <a:tcPr/>
                </a:tc>
                <a:tc>
                  <a:txBody>
                    <a:bodyPr/>
                    <a:p>
                      <a:pPr>
                        <a:buNone/>
                      </a:pPr>
                      <a:r>
                        <a:rPr lang="zh-CN" altLang="en-US"/>
                        <a:t>子项</a:t>
                      </a:r>
                      <a:endParaRPr lang="zh-CN" altLang="en-US"/>
                    </a:p>
                  </a:txBody>
                  <a:tcPr/>
                </a:tc>
                <a:tc>
                  <a:txBody>
                    <a:bodyPr/>
                    <a:p>
                      <a:pPr>
                        <a:buNone/>
                      </a:pPr>
                      <a:r>
                        <a:rPr lang="zh-CN" altLang="en-US"/>
                        <a:t>原因</a:t>
                      </a:r>
                      <a:endParaRPr lang="zh-CN" altLang="en-US"/>
                    </a:p>
                  </a:txBody>
                  <a:tcPr/>
                </a:tc>
                <a:tc>
                  <a:txBody>
                    <a:bodyPr/>
                    <a:p>
                      <a:pPr>
                        <a:buNone/>
                      </a:pPr>
                      <a:r>
                        <a:rPr lang="zh-CN" altLang="en-US"/>
                        <a:t>解决</a:t>
                      </a:r>
                      <a:endParaRPr lang="zh-CN" altLang="en-US"/>
                    </a:p>
                  </a:txBody>
                  <a:tcPr/>
                </a:tc>
              </a:tr>
              <a:tr h="333375">
                <a:tc rowSpan="4">
                  <a:txBody>
                    <a:bodyPr/>
                    <a:p>
                      <a:pPr>
                        <a:buNone/>
                      </a:pPr>
                      <a:r>
                        <a:rPr lang="zh-CN" altLang="en-US" b="1">
                          <a:solidFill>
                            <a:srgbClr val="FF0000"/>
                          </a:solidFill>
                        </a:rPr>
                        <a:t>省电</a:t>
                      </a:r>
                      <a:endParaRPr lang="zh-CN" altLang="en-US" b="1">
                        <a:solidFill>
                          <a:srgbClr val="FF0000"/>
                        </a:solidFill>
                      </a:endParaRPr>
                    </a:p>
                    <a:p>
                      <a:pPr>
                        <a:buNone/>
                      </a:pPr>
                      <a:endParaRPr lang="zh-CN" altLang="en-US" b="1">
                        <a:solidFill>
                          <a:srgbClr val="FF0000"/>
                        </a:solidFill>
                      </a:endParaRPr>
                    </a:p>
                  </a:txBody>
                  <a:tcPr>
                    <a:solidFill>
                      <a:schemeClr val="accent3">
                        <a:lumMod val="20000"/>
                        <a:lumOff val="80000"/>
                      </a:schemeClr>
                    </a:solidFill>
                  </a:tcPr>
                </a:tc>
                <a:tc>
                  <a:txBody>
                    <a:bodyPr/>
                    <a:p>
                      <a:pPr>
                        <a:buNone/>
                      </a:pPr>
                      <a:r>
                        <a:rPr lang="en-US" altLang="zh-CN" sz="1400" b="1">
                          <a:solidFill>
                            <a:srgbClr val="FF0000"/>
                          </a:solidFill>
                        </a:rPr>
                        <a:t>1.</a:t>
                      </a:r>
                      <a:r>
                        <a:rPr lang="zh-CN" altLang="en-US" sz="1400" b="1">
                          <a:solidFill>
                            <a:srgbClr val="FF0000"/>
                          </a:solidFill>
                        </a:rPr>
                        <a:t>流量</a:t>
                      </a:r>
                      <a:endParaRPr lang="zh-CN" altLang="en-US" sz="1400" b="1">
                        <a:solidFill>
                          <a:srgbClr val="FF0000"/>
                        </a:solidFill>
                      </a:endParaRPr>
                    </a:p>
                  </a:txBody>
                  <a:tcPr>
                    <a:solidFill>
                      <a:schemeClr val="accent3">
                        <a:lumMod val="20000"/>
                        <a:lumOff val="80000"/>
                      </a:schemeClr>
                    </a:solidFill>
                  </a:tcPr>
                </a:tc>
                <a:tc>
                  <a:txBody>
                    <a:bodyPr/>
                    <a:p>
                      <a:pPr>
                        <a:buNone/>
                      </a:pPr>
                      <a:r>
                        <a:rPr lang="zh-CN" altLang="en-US" sz="1400"/>
                        <a:t>数据流量比</a:t>
                      </a:r>
                      <a:r>
                        <a:rPr lang="en-US" altLang="zh-CN" sz="1400"/>
                        <a:t>WIFI</a:t>
                      </a:r>
                      <a:r>
                        <a:rPr lang="zh-CN" altLang="en-US" sz="1400"/>
                        <a:t>耗电，几百倍</a:t>
                      </a:r>
                      <a:endParaRPr lang="zh-CN" altLang="en-US" sz="1400"/>
                    </a:p>
                  </a:txBody>
                  <a:tcPr>
                    <a:solidFill>
                      <a:schemeClr val="accent3">
                        <a:lumMod val="20000"/>
                        <a:lumOff val="80000"/>
                      </a:schemeClr>
                    </a:solidFill>
                  </a:tcPr>
                </a:tc>
                <a:tc>
                  <a:txBody>
                    <a:bodyPr/>
                    <a:p>
                      <a:pPr>
                        <a:buNone/>
                      </a:pPr>
                      <a:r>
                        <a:rPr lang="zh-CN" altLang="en-US" sz="1400"/>
                        <a:t>减少通信次数</a:t>
                      </a:r>
                      <a:endParaRPr lang="zh-CN" altLang="en-US" sz="1400"/>
                    </a:p>
                  </a:txBody>
                  <a:tcPr>
                    <a:solidFill>
                      <a:schemeClr val="accent3">
                        <a:lumMod val="20000"/>
                        <a:lumOff val="80000"/>
                      </a:schemeClr>
                    </a:solidFill>
                  </a:tcPr>
                </a:tc>
              </a:tr>
              <a:tr h="395605">
                <a:tc vMerge="1">
                  <a:tcPr/>
                </a:tc>
                <a:tc>
                  <a:txBody>
                    <a:bodyPr/>
                    <a:p>
                      <a:pPr>
                        <a:buNone/>
                      </a:pPr>
                      <a:r>
                        <a:rPr lang="en-US" altLang="zh-CN" sz="1400"/>
                        <a:t>2.</a:t>
                      </a:r>
                      <a:r>
                        <a:rPr lang="zh-CN" altLang="en-US" sz="1400"/>
                        <a:t>内存</a:t>
                      </a:r>
                      <a:endParaRPr lang="zh-CN" altLang="en-US" sz="1400"/>
                    </a:p>
                  </a:txBody>
                  <a:tcPr>
                    <a:solidFill>
                      <a:schemeClr val="accent3">
                        <a:lumMod val="20000"/>
                        <a:lumOff val="80000"/>
                      </a:schemeClr>
                    </a:solidFill>
                  </a:tcPr>
                </a:tc>
                <a:tc>
                  <a:txBody>
                    <a:bodyPr/>
                    <a:p>
                      <a:pPr>
                        <a:buNone/>
                      </a:pPr>
                      <a:r>
                        <a:rPr lang="zh-CN" altLang="en-US" sz="1400"/>
                        <a:t>大内存，频繁访问</a:t>
                      </a:r>
                      <a:endParaRPr lang="zh-CN" altLang="en-US" sz="1400"/>
                    </a:p>
                  </a:txBody>
                  <a:tcPr>
                    <a:solidFill>
                      <a:schemeClr val="accent3">
                        <a:lumMod val="20000"/>
                        <a:lumOff val="80000"/>
                      </a:schemeClr>
                    </a:solidFill>
                  </a:tcPr>
                </a:tc>
                <a:tc>
                  <a:txBody>
                    <a:bodyPr/>
                    <a:p>
                      <a:pPr>
                        <a:buNone/>
                      </a:pPr>
                      <a:r>
                        <a:rPr lang="zh-CN" altLang="en-US" sz="1400"/>
                        <a:t>避免压缩，在压缩与大内存权衡</a:t>
                      </a:r>
                      <a:endParaRPr lang="zh-CN" altLang="en-US" sz="1400"/>
                    </a:p>
                  </a:txBody>
                  <a:tcPr>
                    <a:solidFill>
                      <a:schemeClr val="accent3">
                        <a:lumMod val="20000"/>
                        <a:lumOff val="80000"/>
                      </a:schemeClr>
                    </a:solidFill>
                  </a:tcPr>
                </a:tc>
              </a:tr>
              <a:tr h="543560">
                <a:tc vMerge="1">
                  <a:tcPr/>
                </a:tc>
                <a:tc>
                  <a:txBody>
                    <a:bodyPr/>
                    <a:p>
                      <a:pPr>
                        <a:buNone/>
                      </a:pPr>
                      <a:r>
                        <a:rPr lang="en-US" altLang="zh-CN" sz="1400"/>
                        <a:t>3.</a:t>
                      </a:r>
                      <a:r>
                        <a:rPr lang="zh-CN" altLang="en-US" sz="1400"/>
                        <a:t>方法</a:t>
                      </a:r>
                      <a:endParaRPr lang="zh-CN" altLang="en-US" sz="1400"/>
                    </a:p>
                  </a:txBody>
                  <a:tcPr>
                    <a:solidFill>
                      <a:schemeClr val="accent3">
                        <a:lumMod val="20000"/>
                        <a:lumOff val="80000"/>
                      </a:schemeClr>
                    </a:solidFill>
                  </a:tcPr>
                </a:tc>
                <a:tc>
                  <a:txBody>
                    <a:bodyPr/>
                    <a:p>
                      <a:pPr>
                        <a:buNone/>
                      </a:pPr>
                      <a:r>
                        <a:rPr lang="zh-CN" altLang="en-US" sz="1400"/>
                        <a:t>通信的协议</a:t>
                      </a:r>
                      <a:endParaRPr lang="zh-CN" altLang="en-US" sz="1400"/>
                    </a:p>
                  </a:txBody>
                  <a:tcPr>
                    <a:solidFill>
                      <a:schemeClr val="accent3">
                        <a:lumMod val="20000"/>
                        <a:lumOff val="80000"/>
                      </a:schemeClr>
                    </a:solidFill>
                  </a:tcPr>
                </a:tc>
                <a:tc>
                  <a:txBody>
                    <a:bodyPr/>
                    <a:p>
                      <a:pPr>
                        <a:buNone/>
                      </a:pPr>
                      <a:r>
                        <a:rPr lang="zh-CN" altLang="en-US" sz="1400"/>
                        <a:t>自定义协议，二进制传输，</a:t>
                      </a:r>
                      <a:r>
                        <a:rPr lang="en-US" altLang="zh-CN" sz="1400"/>
                        <a:t>pb</a:t>
                      </a:r>
                      <a:r>
                        <a:rPr lang="zh-CN" altLang="en-US" sz="1400"/>
                        <a:t>序列化</a:t>
                      </a:r>
                      <a:endParaRPr lang="zh-CN" altLang="en-US" sz="1400"/>
                    </a:p>
                  </a:txBody>
                  <a:tcPr>
                    <a:solidFill>
                      <a:schemeClr val="accent3">
                        <a:lumMod val="20000"/>
                        <a:lumOff val="80000"/>
                      </a:schemeClr>
                    </a:solidFill>
                  </a:tcPr>
                </a:tc>
              </a:tr>
              <a:tr h="412115">
                <a:tc vMerge="1">
                  <a:tcPr>
                    <a:solidFill>
                      <a:schemeClr val="accent3">
                        <a:lumMod val="20000"/>
                        <a:lumOff val="80000"/>
                      </a:schemeClr>
                    </a:solidFill>
                  </a:tcPr>
                </a:tc>
                <a:tc>
                  <a:txBody>
                    <a:bodyPr/>
                    <a:p>
                      <a:pPr>
                        <a:buNone/>
                      </a:pPr>
                      <a:r>
                        <a:rPr lang="en-US" altLang="zh-CN" sz="1400"/>
                        <a:t>4.</a:t>
                      </a:r>
                      <a:r>
                        <a:rPr lang="zh-CN" altLang="en-US" sz="1400"/>
                        <a:t>心跳</a:t>
                      </a:r>
                      <a:endParaRPr lang="zh-CN" altLang="en-US" sz="1400"/>
                    </a:p>
                  </a:txBody>
                  <a:tcPr>
                    <a:solidFill>
                      <a:schemeClr val="accent3">
                        <a:lumMod val="20000"/>
                        <a:lumOff val="80000"/>
                      </a:schemeClr>
                    </a:solidFill>
                  </a:tcPr>
                </a:tc>
                <a:tc>
                  <a:txBody>
                    <a:bodyPr/>
                    <a:p>
                      <a:pPr>
                        <a:buNone/>
                      </a:pPr>
                      <a:r>
                        <a:rPr lang="zh-CN" altLang="en-US" sz="1400"/>
                        <a:t>维持着一条长连接</a:t>
                      </a:r>
                      <a:endParaRPr lang="zh-CN" altLang="en-US" sz="1400"/>
                    </a:p>
                  </a:txBody>
                  <a:tcPr>
                    <a:solidFill>
                      <a:schemeClr val="accent3">
                        <a:lumMod val="20000"/>
                        <a:lumOff val="80000"/>
                      </a:schemeClr>
                    </a:solidFill>
                  </a:tcPr>
                </a:tc>
                <a:tc>
                  <a:txBody>
                    <a:bodyPr/>
                    <a:p>
                      <a:pPr>
                        <a:buNone/>
                      </a:pPr>
                      <a:r>
                        <a:rPr lang="zh-CN" altLang="en-US" sz="1400"/>
                        <a:t>智能心跳</a:t>
                      </a:r>
                      <a:endParaRPr lang="zh-CN" altLang="en-US" sz="1400"/>
                    </a:p>
                  </a:txBody>
                  <a:tcPr>
                    <a:solidFill>
                      <a:schemeClr val="accent3">
                        <a:lumMod val="20000"/>
                        <a:lumOff val="80000"/>
                      </a:schemeClr>
                    </a:solidFill>
                  </a:tcPr>
                </a:tc>
              </a:tr>
              <a:tr h="543560">
                <a:tc rowSpan="2">
                  <a:txBody>
                    <a:bodyPr/>
                    <a:p>
                      <a:pPr>
                        <a:buNone/>
                      </a:pPr>
                      <a:r>
                        <a:rPr lang="zh-CN" altLang="en-US">
                          <a:solidFill>
                            <a:srgbClr val="0000CC"/>
                          </a:solidFill>
                        </a:rPr>
                        <a:t>实时</a:t>
                      </a:r>
                      <a:endParaRPr lang="zh-CN" altLang="en-US">
                        <a:solidFill>
                          <a:srgbClr val="0000CC"/>
                        </a:solidFill>
                      </a:endParaRPr>
                    </a:p>
                  </a:txBody>
                  <a:tcPr>
                    <a:solidFill>
                      <a:schemeClr val="bg2">
                        <a:lumMod val="95000"/>
                      </a:schemeClr>
                    </a:solidFill>
                  </a:tcPr>
                </a:tc>
                <a:tc>
                  <a:txBody>
                    <a:bodyPr/>
                    <a:p>
                      <a:pPr>
                        <a:buNone/>
                      </a:pPr>
                      <a:r>
                        <a:rPr lang="en-US" altLang="zh-CN" sz="1400"/>
                        <a:t>1.</a:t>
                      </a:r>
                      <a:r>
                        <a:rPr lang="zh-CN" altLang="en-US" sz="1400"/>
                        <a:t>传输快</a:t>
                      </a:r>
                      <a:endParaRPr lang="zh-CN" altLang="en-US" sz="1400"/>
                    </a:p>
                  </a:txBody>
                  <a:tcPr>
                    <a:solidFill>
                      <a:schemeClr val="bg2">
                        <a:lumMod val="95000"/>
                      </a:schemeClr>
                    </a:solidFill>
                  </a:tcPr>
                </a:tc>
                <a:tc gridSpan="2">
                  <a:txBody>
                    <a:bodyPr/>
                    <a:p>
                      <a:pPr>
                        <a:buNone/>
                      </a:pPr>
                      <a:r>
                        <a:rPr lang="zh-CN" altLang="en-US" sz="1400"/>
                        <a:t>数据包尽量小，尽量不分包。</a:t>
                      </a:r>
                      <a:endParaRPr lang="zh-CN" altLang="en-US" sz="1400"/>
                    </a:p>
                    <a:p>
                      <a:pPr>
                        <a:buNone/>
                      </a:pPr>
                      <a:r>
                        <a:rPr lang="zh-CN" altLang="en-US" sz="1400"/>
                        <a:t>通信链路尽量短。</a:t>
                      </a:r>
                      <a:endParaRPr lang="zh-CN" altLang="en-US" sz="1400"/>
                    </a:p>
                  </a:txBody>
                  <a:tcPr>
                    <a:solidFill>
                      <a:schemeClr val="bg2">
                        <a:lumMod val="95000"/>
                      </a:schemeClr>
                    </a:solidFill>
                  </a:tcPr>
                </a:tc>
                <a:tc hMerge="1">
                  <a:tcPr/>
                </a:tc>
              </a:tr>
              <a:tr h="767715">
                <a:tc vMerge="1">
                  <a:tcPr>
                    <a:solidFill>
                      <a:schemeClr val="bg2">
                        <a:lumMod val="95000"/>
                      </a:schemeClr>
                    </a:solidFill>
                  </a:tcPr>
                </a:tc>
                <a:tc>
                  <a:txBody>
                    <a:bodyPr/>
                    <a:p>
                      <a:pPr>
                        <a:buNone/>
                      </a:pPr>
                      <a:r>
                        <a:rPr lang="en-US" altLang="zh-CN" sz="1400"/>
                        <a:t>2.</a:t>
                      </a:r>
                      <a:r>
                        <a:rPr lang="zh-CN" altLang="en-US" sz="1400"/>
                        <a:t>响应快</a:t>
                      </a:r>
                      <a:endParaRPr lang="zh-CN" altLang="en-US" sz="1400"/>
                    </a:p>
                  </a:txBody>
                  <a:tcPr>
                    <a:solidFill>
                      <a:schemeClr val="bg2">
                        <a:lumMod val="95000"/>
                      </a:schemeClr>
                    </a:solidFill>
                  </a:tcPr>
                </a:tc>
                <a:tc gridSpan="2">
                  <a:txBody>
                    <a:bodyPr/>
                    <a:p>
                      <a:pPr>
                        <a:buNone/>
                      </a:pPr>
                      <a:r>
                        <a:rPr lang="zh-CN" altLang="en-US" sz="1400">
                          <a:sym typeface="+mn-ea"/>
                        </a:rPr>
                        <a:t>服务端要避免阻塞操作，耗时操作在客户端完成。</a:t>
                      </a:r>
                      <a:endParaRPr lang="zh-CN" altLang="en-US" sz="1400">
                        <a:sym typeface="+mn-ea"/>
                      </a:endParaRPr>
                    </a:p>
                    <a:p>
                      <a:pPr>
                        <a:buNone/>
                      </a:pPr>
                      <a:r>
                        <a:rPr lang="zh-CN" altLang="en-US" sz="1400">
                          <a:sym typeface="+mn-ea"/>
                        </a:rPr>
                        <a:t>客户端先展示消息，再异步处理。</a:t>
                      </a:r>
                      <a:endParaRPr lang="zh-CN" altLang="en-US" sz="1400">
                        <a:sym typeface="+mn-ea"/>
                      </a:endParaRPr>
                    </a:p>
                    <a:p>
                      <a:pPr>
                        <a:buNone/>
                      </a:pPr>
                      <a:endParaRPr lang="zh-CN" altLang="en-US" sz="1400">
                        <a:sym typeface="+mn-ea"/>
                      </a:endParaRPr>
                    </a:p>
                  </a:txBody>
                  <a:tcPr>
                    <a:solidFill>
                      <a:schemeClr val="bg2">
                        <a:lumMod val="95000"/>
                      </a:schemeClr>
                    </a:solidFill>
                  </a:tcPr>
                </a:tc>
                <a:tc hMerge="1">
                  <a:tcPr/>
                </a:tc>
              </a:tr>
              <a:tr h="355600">
                <a:tc rowSpan="3">
                  <a:txBody>
                    <a:bodyPr/>
                    <a:p>
                      <a:pPr>
                        <a:buNone/>
                      </a:pPr>
                      <a:r>
                        <a:rPr lang="zh-CN" altLang="en-US">
                          <a:solidFill>
                            <a:srgbClr val="0000CC"/>
                          </a:solidFill>
                        </a:rPr>
                        <a:t>多路复用</a:t>
                      </a:r>
                      <a:endParaRPr lang="zh-CN" altLang="en-US">
                        <a:solidFill>
                          <a:srgbClr val="0000CC"/>
                        </a:solidFill>
                      </a:endParaRPr>
                    </a:p>
                  </a:txBody>
                  <a:tcPr/>
                </a:tc>
                <a:tc>
                  <a:txBody>
                    <a:bodyPr/>
                    <a:p>
                      <a:pPr>
                        <a:buNone/>
                      </a:pPr>
                      <a:r>
                        <a:rPr lang="en-US" altLang="zh-CN" sz="1400"/>
                        <a:t>1.</a:t>
                      </a:r>
                      <a:r>
                        <a:rPr lang="zh-CN" altLang="zh-CN" sz="1400"/>
                        <a:t>心跳复用</a:t>
                      </a:r>
                      <a:endParaRPr lang="zh-CN" altLang="zh-CN" sz="1400"/>
                    </a:p>
                  </a:txBody>
                  <a:tcPr/>
                </a:tc>
                <a:tc gridSpan="2">
                  <a:txBody>
                    <a:bodyPr/>
                    <a:p>
                      <a:pPr>
                        <a:buNone/>
                      </a:pPr>
                      <a:r>
                        <a:rPr lang="zh-CN" altLang="en-US" sz="1400">
                          <a:sym typeface="+mn-ea"/>
                        </a:rPr>
                        <a:t>多个应用在后台，保证同时只使用一个心跳</a:t>
                      </a:r>
                      <a:endParaRPr lang="zh-CN" altLang="en-US" sz="1400">
                        <a:sym typeface="+mn-ea"/>
                      </a:endParaRPr>
                    </a:p>
                  </a:txBody>
                  <a:tcPr/>
                </a:tc>
                <a:tc hMerge="1">
                  <a:tcPr/>
                </a:tc>
              </a:tr>
              <a:tr h="372110">
                <a:tc vMerge="1">
                  <a:tcPr/>
                </a:tc>
                <a:tc>
                  <a:txBody>
                    <a:bodyPr/>
                    <a:p>
                      <a:pPr>
                        <a:buNone/>
                      </a:pPr>
                      <a:r>
                        <a:rPr lang="en-US" altLang="zh-CN" sz="1400"/>
                        <a:t>2.</a:t>
                      </a:r>
                      <a:r>
                        <a:rPr lang="zh-CN" altLang="en-US" sz="1400"/>
                        <a:t>两条连接</a:t>
                      </a:r>
                      <a:endParaRPr lang="zh-CN" altLang="en-US" sz="1400"/>
                    </a:p>
                  </a:txBody>
                  <a:tcPr/>
                </a:tc>
                <a:tc gridSpan="2">
                  <a:txBody>
                    <a:bodyPr/>
                    <a:p>
                      <a:pPr>
                        <a:buNone/>
                      </a:pPr>
                      <a:r>
                        <a:rPr lang="zh-CN" altLang="en-US" sz="1400">
                          <a:sym typeface="+mn-ea"/>
                        </a:rPr>
                        <a:t>一条推送的长连接（要做进程防杀），一条</a:t>
                      </a:r>
                      <a:r>
                        <a:rPr lang="en-US" altLang="zh-CN" sz="1400">
                          <a:sym typeface="+mn-ea"/>
                        </a:rPr>
                        <a:t>im</a:t>
                      </a:r>
                      <a:r>
                        <a:rPr lang="zh-CN" altLang="en-US" sz="1400">
                          <a:sym typeface="+mn-ea"/>
                        </a:rPr>
                        <a:t>的长连接，</a:t>
                      </a:r>
                      <a:endParaRPr lang="zh-CN" altLang="en-US" sz="1400">
                        <a:sym typeface="+mn-ea"/>
                      </a:endParaRPr>
                    </a:p>
                  </a:txBody>
                  <a:tcPr/>
                </a:tc>
                <a:tc hMerge="1">
                  <a:tcPr/>
                </a:tc>
              </a:tr>
              <a:tr h="594995">
                <a:tc vMerge="1">
                  <a:tcPr/>
                </a:tc>
                <a:tc>
                  <a:txBody>
                    <a:bodyPr/>
                    <a:p>
                      <a:pPr>
                        <a:buNone/>
                      </a:pPr>
                      <a:r>
                        <a:rPr lang="en-US" altLang="zh-CN" sz="1400"/>
                        <a:t>3.</a:t>
                      </a:r>
                      <a:r>
                        <a:rPr lang="zh-CN" altLang="en-US" sz="1400"/>
                        <a:t>进程池</a:t>
                      </a:r>
                      <a:endParaRPr lang="zh-CN" altLang="en-US" sz="1400"/>
                    </a:p>
                  </a:txBody>
                  <a:tcPr/>
                </a:tc>
                <a:tc gridSpan="2">
                  <a:txBody>
                    <a:bodyPr/>
                    <a:p>
                      <a:pPr>
                        <a:buNone/>
                      </a:pPr>
                      <a:endParaRPr lang="zh-CN" altLang="en-US" sz="1400">
                        <a:sym typeface="+mn-ea"/>
                      </a:endParaRPr>
                    </a:p>
                  </a:txBody>
                  <a:tcPr/>
                </a:tc>
                <a:tc hMerge="1">
                  <a:tcPr/>
                </a:tc>
              </a:tr>
            </a:tbl>
          </a:graphicData>
        </a:graphic>
      </p:graphicFrame>
      <p:sp>
        <p:nvSpPr>
          <p:cNvPr id="13" name="文本框 12"/>
          <p:cNvSpPr txBox="1"/>
          <p:nvPr/>
        </p:nvSpPr>
        <p:spPr>
          <a:xfrm>
            <a:off x="419100" y="5770880"/>
            <a:ext cx="4559300" cy="3708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一款手机一天内断网可能会高达三百多次</a:t>
            </a:r>
            <a:endParaRPr lang="zh-CN" altLang="en-US" sz="1400" dirty="0" smtClean="0">
              <a:latin typeface="Arial" panose="020B0604020202020204" pitchFamily="34" charset="0"/>
              <a:ea typeface="微软雅黑" panose="020B0503020204020204" charset="-122"/>
            </a:endParaRPr>
          </a:p>
        </p:txBody>
      </p:sp>
    </p:spTree>
    <p:custDataLst>
      <p:tags r:id="rId1"/>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IM</a:t>
            </a:r>
            <a:r>
              <a:rPr lang="zh-CN" altLang="en-US"/>
              <a:t>单机性能的优化</a:t>
            </a:r>
            <a:endParaRPr lang="zh-CN" altLang="en-US"/>
          </a:p>
        </p:txBody>
      </p:sp>
      <p:graphicFrame>
        <p:nvGraphicFramePr>
          <p:cNvPr id="4" name="内容占位符 3"/>
          <p:cNvGraphicFramePr/>
          <p:nvPr>
            <p:ph idx="1"/>
          </p:nvPr>
        </p:nvGraphicFramePr>
        <p:xfrm>
          <a:off x="375920" y="1008380"/>
          <a:ext cx="8128635" cy="5640070"/>
        </p:xfrm>
        <a:graphic>
          <a:graphicData uri="http://schemas.openxmlformats.org/drawingml/2006/table">
            <a:tbl>
              <a:tblPr firstRow="1" bandRow="1">
                <a:tableStyleId>{85BE263C-DBD7-4A20-BB59-AAB30ACAA65A}</a:tableStyleId>
              </a:tblPr>
              <a:tblGrid>
                <a:gridCol w="2317115"/>
                <a:gridCol w="5811520"/>
              </a:tblGrid>
              <a:tr h="549910">
                <a:tc>
                  <a:txBody>
                    <a:bodyPr/>
                    <a:p>
                      <a:pPr>
                        <a:buNone/>
                      </a:pPr>
                      <a:r>
                        <a:rPr lang="zh-CN" altLang="en-US"/>
                        <a:t>技术点</a:t>
                      </a:r>
                      <a:endParaRPr lang="zh-CN" altLang="en-US"/>
                    </a:p>
                  </a:txBody>
                  <a:tcPr/>
                </a:tc>
                <a:tc>
                  <a:txBody>
                    <a:bodyPr/>
                    <a:p>
                      <a:pPr>
                        <a:buNone/>
                      </a:pPr>
                      <a:r>
                        <a:rPr lang="zh-CN" altLang="en-US"/>
                        <a:t>描述</a:t>
                      </a:r>
                      <a:endParaRPr lang="zh-CN" altLang="en-US"/>
                    </a:p>
                  </a:txBody>
                  <a:tcPr/>
                </a:tc>
              </a:tr>
              <a:tr h="441960">
                <a:tc>
                  <a:txBody>
                    <a:bodyPr/>
                    <a:p>
                      <a:pPr>
                        <a:buNone/>
                      </a:pPr>
                      <a:r>
                        <a:rPr lang="en-US" altLang="zh-CN" sz="1800" dirty="0" smtClean="0">
                          <a:solidFill>
                            <a:srgbClr val="0000CC"/>
                          </a:solidFill>
                          <a:latin typeface="Arial" panose="020B0604020202020204" pitchFamily="34" charset="0"/>
                          <a:ea typeface="微软雅黑" panose="020B0503020204020204" charset="-122"/>
                          <a:sym typeface="+mn-ea"/>
                        </a:rPr>
                        <a:t>TCPIP</a:t>
                      </a:r>
                      <a:r>
                        <a:rPr lang="zh-CN" altLang="en-US" sz="1800" dirty="0" smtClean="0">
                          <a:solidFill>
                            <a:srgbClr val="0000CC"/>
                          </a:solidFill>
                          <a:latin typeface="Arial" panose="020B0604020202020204" pitchFamily="34" charset="0"/>
                          <a:ea typeface="微软雅黑" panose="020B0503020204020204" charset="-122"/>
                          <a:sym typeface="+mn-ea"/>
                        </a:rPr>
                        <a:t>用户态协议栈</a:t>
                      </a:r>
                      <a:endParaRPr lang="zh-CN" altLang="en-US" sz="1800" dirty="0" smtClean="0">
                        <a:solidFill>
                          <a:srgbClr val="0000CC"/>
                        </a:solidFill>
                        <a:latin typeface="Arial" panose="020B0604020202020204" pitchFamily="34" charset="0"/>
                        <a:ea typeface="微软雅黑" panose="020B0503020204020204" charset="-122"/>
                        <a:sym typeface="+mn-ea"/>
                      </a:endParaRPr>
                    </a:p>
                  </a:txBody>
                  <a:tcPr/>
                </a:tc>
                <a:tc>
                  <a:txBody>
                    <a:bodyPr/>
                    <a:p>
                      <a:pPr>
                        <a:buNone/>
                      </a:pPr>
                      <a:r>
                        <a:rPr lang="zh-CN" altLang="en-US" sz="1600" dirty="0" smtClean="0">
                          <a:latin typeface="Arial" panose="020B0604020202020204" pitchFamily="34" charset="0"/>
                          <a:ea typeface="微软雅黑" panose="020B0503020204020204" charset="-122"/>
                          <a:sym typeface="+mn-ea"/>
                        </a:rPr>
                        <a:t>像Intel的dpdk和开源项目netmap</a:t>
                      </a:r>
                      <a:endParaRPr lang="en-US" altLang="zh-CN" sz="1600"/>
                    </a:p>
                  </a:txBody>
                  <a:tcPr/>
                </a:tc>
              </a:tr>
              <a:tr h="514350">
                <a:tc>
                  <a:txBody>
                    <a:bodyPr/>
                    <a:p>
                      <a:pPr>
                        <a:buNone/>
                      </a:pPr>
                      <a:r>
                        <a:rPr lang="zh-CN" altLang="en-US" sz="1800" dirty="0" smtClean="0">
                          <a:solidFill>
                            <a:srgbClr val="0000CC"/>
                          </a:solidFill>
                          <a:latin typeface="Arial" panose="020B0604020202020204" pitchFamily="34" charset="0"/>
                          <a:ea typeface="微软雅黑" panose="020B0503020204020204" charset="-122"/>
                          <a:sym typeface="+mn-ea"/>
                        </a:rPr>
                        <a:t>对象复用技术</a:t>
                      </a:r>
                      <a:endParaRPr lang="zh-CN" altLang="en-US" sz="1800" dirty="0" smtClean="0">
                        <a:solidFill>
                          <a:srgbClr val="0000CC"/>
                        </a:solidFill>
                        <a:latin typeface="Arial" panose="020B0604020202020204" pitchFamily="34" charset="0"/>
                        <a:ea typeface="微软雅黑" panose="020B0503020204020204" charset="-122"/>
                        <a:sym typeface="+mn-ea"/>
                      </a:endParaRPr>
                    </a:p>
                  </a:txBody>
                  <a:tcPr/>
                </a:tc>
                <a:tc>
                  <a:txBody>
                    <a:bodyPr/>
                    <a:p>
                      <a:pPr>
                        <a:buNone/>
                      </a:pPr>
                      <a:r>
                        <a:rPr lang="zh-CN" altLang="en-US" sz="1600" dirty="0" smtClean="0">
                          <a:latin typeface="Arial" panose="020B0604020202020204" pitchFamily="34" charset="0"/>
                          <a:ea typeface="微软雅黑" panose="020B0503020204020204" charset="-122"/>
                          <a:sym typeface="+mn-ea"/>
                        </a:rPr>
                        <a:t>内存复用：内存池，</a:t>
                      </a:r>
                      <a:r>
                        <a:rPr lang="en-US" altLang="zh-CN" sz="1600" dirty="0" smtClean="0">
                          <a:latin typeface="Arial" panose="020B0604020202020204" pitchFamily="34" charset="0"/>
                          <a:ea typeface="微软雅黑" panose="020B0503020204020204" charset="-122"/>
                          <a:sym typeface="+mn-ea"/>
                        </a:rPr>
                        <a:t>CPU</a:t>
                      </a:r>
                      <a:r>
                        <a:rPr lang="zh-CN" altLang="en-US" sz="1600" dirty="0" smtClean="0">
                          <a:latin typeface="Arial" panose="020B0604020202020204" pitchFamily="34" charset="0"/>
                          <a:ea typeface="微软雅黑" panose="020B0503020204020204" charset="-122"/>
                          <a:sym typeface="+mn-ea"/>
                        </a:rPr>
                        <a:t>复用：线程池</a:t>
                      </a:r>
                      <a:endParaRPr lang="zh-CN" altLang="en-US" sz="1600"/>
                    </a:p>
                  </a:txBody>
                  <a:tcPr/>
                </a:tc>
              </a:tr>
              <a:tr h="640080">
                <a:tc>
                  <a:txBody>
                    <a:bodyPr/>
                    <a:p>
                      <a:pPr>
                        <a:buNone/>
                      </a:pPr>
                      <a:r>
                        <a:rPr lang="zh-CN" altLang="en-US">
                          <a:solidFill>
                            <a:srgbClr val="0000CC"/>
                          </a:solidFill>
                        </a:rPr>
                        <a:t>高速缓冲技术</a:t>
                      </a:r>
                      <a:endParaRPr lang="zh-CN" altLang="en-US">
                        <a:solidFill>
                          <a:srgbClr val="0000CC"/>
                        </a:solidFill>
                      </a:endParaRPr>
                    </a:p>
                  </a:txBody>
                  <a:tcPr/>
                </a:tc>
                <a:tc>
                  <a:txBody>
                    <a:bodyPr/>
                    <a:p>
                      <a:pPr>
                        <a:buNone/>
                      </a:pPr>
                      <a:r>
                        <a:rPr lang="zh-CN" altLang="en-US" sz="1600"/>
                        <a:t>缓冲的一个典型应用是漏斗。缓冲可以协调上层组件和下层组件的性能差。环形缓冲。</a:t>
                      </a:r>
                      <a:endParaRPr lang="zh-CN" altLang="en-US" sz="1600"/>
                    </a:p>
                  </a:txBody>
                  <a:tcPr/>
                </a:tc>
              </a:tr>
              <a:tr h="579120">
                <a:tc>
                  <a:txBody>
                    <a:bodyPr/>
                    <a:p>
                      <a:pPr>
                        <a:buNone/>
                      </a:pPr>
                      <a:r>
                        <a:rPr lang="zh-CN" altLang="en-US">
                          <a:solidFill>
                            <a:srgbClr val="0000CC"/>
                          </a:solidFill>
                        </a:rPr>
                        <a:t>热点缓存技术</a:t>
                      </a:r>
                      <a:endParaRPr lang="zh-CN" altLang="en-US">
                        <a:solidFill>
                          <a:srgbClr val="0000CC"/>
                        </a:solidFill>
                      </a:endParaRPr>
                    </a:p>
                  </a:txBody>
                  <a:tcPr/>
                </a:tc>
                <a:tc>
                  <a:txBody>
                    <a:bodyPr/>
                    <a:p>
                      <a:pPr>
                        <a:buNone/>
                      </a:pPr>
                      <a:r>
                        <a:rPr lang="en-US" altLang="zh-CN" sz="1600"/>
                        <a:t>缓存的作用就是将数据处理结果暂存起来</a:t>
                      </a:r>
                      <a:r>
                        <a:rPr lang="zh-CN" altLang="en-US" sz="1600"/>
                        <a:t>，避免重复计算。</a:t>
                      </a:r>
                      <a:endParaRPr lang="zh-CN" altLang="en-US" sz="1600"/>
                    </a:p>
                    <a:p>
                      <a:pPr>
                        <a:buNone/>
                      </a:pPr>
                      <a:r>
                        <a:rPr lang="en-US" altLang="zh-CN" sz="1600"/>
                        <a:t>hashtable</a:t>
                      </a:r>
                      <a:r>
                        <a:rPr lang="zh-CN" altLang="en-US" sz="1600"/>
                        <a:t>。</a:t>
                      </a:r>
                      <a:endParaRPr lang="zh-CN" altLang="en-US" sz="1600"/>
                    </a:p>
                  </a:txBody>
                  <a:tcPr/>
                </a:tc>
              </a:tr>
              <a:tr h="923925">
                <a:tc>
                  <a:txBody>
                    <a:bodyPr/>
                    <a:p>
                      <a:pPr>
                        <a:buNone/>
                      </a:pPr>
                      <a:r>
                        <a:rPr lang="zh-CN" altLang="en-US">
                          <a:solidFill>
                            <a:srgbClr val="0000CC"/>
                          </a:solidFill>
                        </a:rPr>
                        <a:t>算法</a:t>
                      </a:r>
                      <a:endParaRPr lang="zh-CN" altLang="en-US">
                        <a:solidFill>
                          <a:srgbClr val="0000CC"/>
                        </a:solidFill>
                      </a:endParaRPr>
                    </a:p>
                  </a:txBody>
                  <a:tcPr/>
                </a:tc>
                <a:tc>
                  <a:txBody>
                    <a:bodyPr/>
                    <a:p>
                      <a:pPr>
                        <a:buNone/>
                      </a:pPr>
                      <a:r>
                        <a:rPr sz="1600"/>
                        <a:t>是时间换空间</a:t>
                      </a:r>
                      <a:endParaRPr sz="1600"/>
                    </a:p>
                    <a:p>
                      <a:pPr>
                        <a:buNone/>
                      </a:pPr>
                      <a:r>
                        <a:rPr lang="zh-CN" sz="1600"/>
                        <a:t>a=a+b;</a:t>
                      </a:r>
                      <a:endParaRPr lang="zh-CN" sz="1600"/>
                    </a:p>
                    <a:p>
                      <a:pPr>
                        <a:buNone/>
                      </a:pPr>
                      <a:r>
                        <a:rPr lang="zh-CN" sz="1600"/>
                        <a:t>b=a-b;</a:t>
                      </a:r>
                      <a:endParaRPr lang="zh-CN" sz="1600"/>
                    </a:p>
                    <a:p>
                      <a:pPr>
                        <a:buNone/>
                      </a:pPr>
                      <a:r>
                        <a:rPr lang="zh-CN" sz="1600"/>
                        <a:t>a=a-b;</a:t>
                      </a:r>
                      <a:endParaRPr lang="zh-CN" sz="1600"/>
                    </a:p>
                  </a:txBody>
                  <a:tcPr/>
                </a:tc>
              </a:tr>
              <a:tr h="923925">
                <a:tc>
                  <a:txBody>
                    <a:bodyPr/>
                    <a:p>
                      <a:pPr>
                        <a:buNone/>
                      </a:pPr>
                      <a:r>
                        <a:rPr lang="zh-CN" altLang="en-US">
                          <a:solidFill>
                            <a:srgbClr val="0000CC"/>
                          </a:solidFill>
                        </a:rPr>
                        <a:t>异步</a:t>
                      </a:r>
                      <a:endParaRPr lang="zh-CN" altLang="en-US">
                        <a:solidFill>
                          <a:srgbClr val="0000CC"/>
                        </a:solidFill>
                      </a:endParaRPr>
                    </a:p>
                  </a:txBody>
                  <a:tcPr/>
                </a:tc>
                <a:tc>
                  <a:txBody>
                    <a:bodyPr/>
                    <a:p>
                      <a:pPr>
                        <a:buNone/>
                      </a:pPr>
                      <a:r>
                        <a:rPr lang="en-US" altLang="zh-CN" sz="1600"/>
                        <a:t>IO</a:t>
                      </a:r>
                      <a:r>
                        <a:rPr lang="zh-CN" altLang="en-US" sz="1600"/>
                        <a:t>多路复用技术，基于事件驱动，避免上下文切换开销。</a:t>
                      </a:r>
                      <a:endParaRPr lang="zh-CN" altLang="en-US" sz="1600"/>
                    </a:p>
                  </a:txBody>
                  <a:tcPr/>
                </a:tc>
              </a:tr>
              <a:tr h="923925">
                <a:tc>
                  <a:txBody>
                    <a:bodyPr/>
                    <a:p>
                      <a:pPr>
                        <a:buNone/>
                      </a:pPr>
                      <a:r>
                        <a:rPr lang="zh-CN" altLang="en-US">
                          <a:solidFill>
                            <a:srgbClr val="0000CC"/>
                          </a:solidFill>
                        </a:rPr>
                        <a:t>协程</a:t>
                      </a:r>
                      <a:endParaRPr lang="zh-CN" altLang="en-US">
                        <a:solidFill>
                          <a:srgbClr val="0000CC"/>
                        </a:solidFill>
                      </a:endParaRPr>
                    </a:p>
                  </a:txBody>
                  <a:tcPr/>
                </a:tc>
                <a:tc>
                  <a:txBody>
                    <a:bodyPr/>
                    <a:p>
                      <a:pPr>
                        <a:buNone/>
                      </a:pPr>
                      <a:r>
                        <a:rPr lang="zh-CN" altLang="en-US" sz="1600"/>
                        <a:t>多线程缺点上下文切换开销大，异步的缺点开发难度大开发时间长，</a:t>
                      </a:r>
                      <a:endParaRPr lang="zh-CN" altLang="en-US" sz="1600"/>
                    </a:p>
                  </a:txBody>
                  <a:tcPr/>
                </a:tc>
              </a:tr>
            </a:tbl>
          </a:graphicData>
        </a:graphic>
      </p:graphicFrame>
    </p:spTree>
    <p:custDataLst>
      <p:tags r:id="rId1"/>
    </p:custDataLst>
  </p:cSld>
  <p:clrMapOvr>
    <a:masterClrMapping/>
  </p:clrMapOvr>
  <p:transition/>
</p:sld>
</file>

<file path=ppt/tags/tag1.xml><?xml version="1.0" encoding="utf-8"?>
<p:tagLst xmlns:p="http://schemas.openxmlformats.org/presentationml/2006/main">
  <p:tag name="KSO_WM_TAG_VERSION" val="1.0"/>
  <p:tag name="KSO_WM_BEAUTIFY_FLAG" val="#wm#"/>
  <p:tag name="KSO_WM_UNIT_TYPE" val="i"/>
  <p:tag name="KSO_WM_UNIT_ID" val="custom185_29*i*0"/>
  <p:tag name="KSO_WM_TEMPLATE_CATEGORY" val="custom"/>
  <p:tag name="KSO_WM_TEMPLATE_INDEX" val="185"/>
  <p:tag name="KSO_WM_UNIT_INDEX" val="0"/>
</p:tagLst>
</file>

<file path=ppt/tags/tag10.xml><?xml version="1.0" encoding="utf-8"?>
<p:tagLst xmlns:p="http://schemas.openxmlformats.org/presentationml/2006/main">
  <p:tag name="KSO_WM_TEMPLATE_CATEGORY" val="custom"/>
  <p:tag name="KSO_WM_TEMPLATE_INDEX" val="185"/>
</p:tagLst>
</file>

<file path=ppt/tags/tag11.xml><?xml version="1.0" encoding="utf-8"?>
<p:tagLst xmlns:p="http://schemas.openxmlformats.org/presentationml/2006/main">
  <p:tag name="KSO_WM_TEMPLATE_CATEGORY" val="custom"/>
  <p:tag name="KSO_WM_TEMPLATE_INDEX" val="185"/>
</p:tagLst>
</file>

<file path=ppt/tags/tag12.xml><?xml version="1.0" encoding="utf-8"?>
<p:tagLst xmlns:p="http://schemas.openxmlformats.org/presentationml/2006/main">
  <p:tag name="KSO_WM_TEMPLATE_CATEGORY" val="custom"/>
  <p:tag name="KSO_WM_TEMPLATE_INDEX" val="185"/>
</p:tagLst>
</file>

<file path=ppt/tags/tag13.xml><?xml version="1.0" encoding="utf-8"?>
<p:tagLst xmlns:p="http://schemas.openxmlformats.org/presentationml/2006/main">
  <p:tag name="KSO_WM_TEMPLATE_CATEGORY" val="custom"/>
  <p:tag name="KSO_WM_TEMPLATE_INDEX" val="185"/>
</p:tagLst>
</file>

<file path=ppt/tags/tag14.xml><?xml version="1.0" encoding="utf-8"?>
<p:tagLst xmlns:p="http://schemas.openxmlformats.org/presentationml/2006/main">
  <p:tag name="KSO_WM_TEMPLATE_CATEGORY" val="custom"/>
  <p:tag name="KSO_WM_TEMPLATE_INDEX" val="185"/>
</p:tagLst>
</file>

<file path=ppt/tags/tag15.xml><?xml version="1.0" encoding="utf-8"?>
<p:tagLst xmlns:p="http://schemas.openxmlformats.org/presentationml/2006/main">
  <p:tag name="KSO_WM_TEMPLATE_CATEGORY" val="custom"/>
  <p:tag name="KSO_WM_TEMPLATE_INDEX" val="185"/>
</p:tagLst>
</file>

<file path=ppt/tags/tag16.xml><?xml version="1.0" encoding="utf-8"?>
<p:tagLst xmlns:p="http://schemas.openxmlformats.org/presentationml/2006/main">
  <p:tag name="KSO_WM_TEMPLATE_CATEGORY" val="custom"/>
  <p:tag name="KSO_WM_TEMPLATE_INDEX" val="185"/>
</p:tagLst>
</file>

<file path=ppt/tags/tag17.xml><?xml version="1.0" encoding="utf-8"?>
<p:tagLst xmlns:p="http://schemas.openxmlformats.org/presentationml/2006/main">
  <p:tag name="KSO_WM_TEMPLATE_CATEGORY" val="custom"/>
  <p:tag name="KSO_WM_TEMPLATE_INDEX" val="185"/>
</p:tagLst>
</file>

<file path=ppt/tags/tag18.xml><?xml version="1.0" encoding="utf-8"?>
<p:tagLst xmlns:p="http://schemas.openxmlformats.org/presentationml/2006/main">
  <p:tag name="KSO_WM_TEMPLATE_CATEGORY" val="custom"/>
  <p:tag name="KSO_WM_TEMPLATE_INDEX" val="185"/>
</p:tagLst>
</file>

<file path=ppt/tags/tag19.xml><?xml version="1.0" encoding="utf-8"?>
<p:tagLst xmlns:p="http://schemas.openxmlformats.org/presentationml/2006/main">
  <p:tag name="KSO_WM_BEAUTIFY_FLAG" val="#wm#"/>
  <p:tag name="KSO_WM_TEMPLATE_CATEGORY" val="custom"/>
  <p:tag name="KSO_WM_TEMPLATE_INDEX" val="185"/>
</p:tagLst>
</file>

<file path=ppt/tags/tag2.xml><?xml version="1.0" encoding="utf-8"?>
<p:tagLst xmlns:p="http://schemas.openxmlformats.org/presentationml/2006/main">
  <p:tag name="KSO_WM_TAG_VERSION" val="1.0"/>
  <p:tag name="KSO_WM_BEAUTIFY_FLAG" val="#wm#"/>
  <p:tag name="KSO_WM_TEMPLATE_CATEGORY" val="custom"/>
  <p:tag name="KSO_WM_TEMPLATE_INDEX" val="185"/>
  <p:tag name="KSO_WM_UNIT_TYPE" val="a"/>
  <p:tag name="KSO_WM_UNIT_INDEX" val="1"/>
  <p:tag name="KSO_WM_UNIT_ID" val="custom185_1*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p="http://schemas.openxmlformats.org/presentationml/2006/main">
  <p:tag name="KSO_WM_TEMPLATE_CATEGORY" val="custom"/>
  <p:tag name="KSO_WM_TEMPLATE_INDEX" val="185"/>
</p:tagLst>
</file>

<file path=ppt/tags/tag21.xml><?xml version="1.0" encoding="utf-8"?>
<p:tagLst xmlns:p="http://schemas.openxmlformats.org/presentationml/2006/main">
  <p:tag name="KSO_WM_TEMPLATE_CATEGORY" val="custom"/>
  <p:tag name="KSO_WM_TEMPLATE_INDEX" val="185"/>
</p:tagLst>
</file>

<file path=ppt/tags/tag22.xml><?xml version="1.0" encoding="utf-8"?>
<p:tagLst xmlns:p="http://schemas.openxmlformats.org/presentationml/2006/main">
  <p:tag name="KSO_WM_TEMPLATE_CATEGORY" val="custom"/>
  <p:tag name="KSO_WM_TEMPLATE_INDEX" val="185"/>
</p:tagLst>
</file>

<file path=ppt/tags/tag23.xml><?xml version="1.0" encoding="utf-8"?>
<p:tagLst xmlns:p="http://schemas.openxmlformats.org/presentationml/2006/main">
  <p:tag name="KSO_WM_TEMPLATE_CATEGORY" val="custom"/>
  <p:tag name="KSO_WM_TEMPLATE_INDEX" val="185"/>
</p:tagLst>
</file>

<file path=ppt/tags/tag24.xml><?xml version="1.0" encoding="utf-8"?>
<p:tagLst xmlns:p="http://schemas.openxmlformats.org/presentationml/2006/main">
  <p:tag name="KSO_WM_TEMPLATE_CATEGORY" val="custom"/>
  <p:tag name="KSO_WM_TEMPLATE_INDEX" val="185"/>
</p:tagLst>
</file>

<file path=ppt/tags/tag25.xml><?xml version="1.0" encoding="utf-8"?>
<p:tagLst xmlns:p="http://schemas.openxmlformats.org/presentationml/2006/main">
  <p:tag name="KSO_WM_BEAUTIFY_FLAG" val="#wm#"/>
  <p:tag name="KSO_WM_TEMPLATE_CATEGORY" val="custom"/>
  <p:tag name="KSO_WM_TEMPLATE_INDEX" val="185"/>
</p:tagLst>
</file>

<file path=ppt/tags/tag26.xml><?xml version="1.0" encoding="utf-8"?>
<p:tagLst xmlns:p="http://schemas.openxmlformats.org/presentationml/2006/main">
  <p:tag name="KSO_WM_BEAUTIFY_FLAG" val="#wm#"/>
  <p:tag name="KSO_WM_TEMPLATE_CATEGORY" val="custom"/>
  <p:tag name="KSO_WM_TEMPLATE_INDEX" val="185"/>
</p:tagLst>
</file>

<file path=ppt/tags/tag27.xml><?xml version="1.0" encoding="utf-8"?>
<p:tagLst xmlns:p="http://schemas.openxmlformats.org/presentationml/2006/main">
  <p:tag name="KSO_WM_BEAUTIFY_FLAG" val="#wm#"/>
  <p:tag name="KSO_WM_TEMPLATE_CATEGORY" val="custom"/>
  <p:tag name="KSO_WM_TEMPLATE_INDEX" val="185"/>
</p:tagLst>
</file>

<file path=ppt/tags/tag28.xml><?xml version="1.0" encoding="utf-8"?>
<p:tagLst xmlns:p="http://schemas.openxmlformats.org/presentationml/2006/main">
  <p:tag name="KSO_WM_TEMPLATE_CATEGORY" val="custom"/>
  <p:tag name="KSO_WM_TEMPLATE_INDEX" val="185"/>
</p:tagLst>
</file>

<file path=ppt/tags/tag29.xml><?xml version="1.0" encoding="utf-8"?>
<p:tagLst xmlns:p="http://schemas.openxmlformats.org/presentationml/2006/main">
  <p:tag name="KSO_WM_TEMPLATE_CATEGORY" val="custom"/>
  <p:tag name="KSO_WM_TEMPLATE_INDEX" val="185"/>
</p:tagLst>
</file>

<file path=ppt/tags/tag3.xml><?xml version="1.0" encoding="utf-8"?>
<p:tagLst xmlns:p="http://schemas.openxmlformats.org/presentationml/2006/main">
  <p:tag name="KSO_WM_TEMPLATE_CATEGORY" val="custom"/>
  <p:tag name="KSO_WM_TEMPLATE_INDEX" val="185"/>
  <p:tag name="KSO_WM_TAG_VERSION" val="1.0"/>
  <p:tag name="KSO_WM_SLIDE_ID" val="custom185_1"/>
  <p:tag name="KSO_WM_SLIDE_INDEX" val="1"/>
  <p:tag name="KSO_WM_SLIDE_ITEM_CNT" val="2"/>
  <p:tag name="KSO_WM_SLIDE_LAYOUT" val="a_b"/>
  <p:tag name="KSO_WM_SLIDE_LAYOUT_CNT" val="1_1"/>
  <p:tag name="KSO_WM_SLIDE_TYPE" val="title"/>
  <p:tag name="KSO_WM_TEMPLATE_THUMBS_INDEX" val="1、8、12、15、19、20、24、29"/>
  <p:tag name="KSO_WM_BEAUTIFY_FLAG" val="#wm#"/>
</p:tagLst>
</file>

<file path=ppt/tags/tag30.xml><?xml version="1.0" encoding="utf-8"?>
<p:tagLst xmlns:p="http://schemas.openxmlformats.org/presentationml/2006/main">
  <p:tag name="KSO_WM_TEMPLATE_CATEGORY" val="custom"/>
  <p:tag name="KSO_WM_TEMPLATE_INDEX" val="185"/>
</p:tagLst>
</file>

<file path=ppt/tags/tag31.xml><?xml version="1.0" encoding="utf-8"?>
<p:tagLst xmlns:p="http://schemas.openxmlformats.org/presentationml/2006/main">
  <p:tag name="KSO_WM_BEAUTIFY_FLAG" val="#wm#"/>
  <p:tag name="KSO_WM_TEMPLATE_CATEGORY" val="custom"/>
  <p:tag name="KSO_WM_TEMPLATE_INDEX" val="185"/>
</p:tagLst>
</file>

<file path=ppt/tags/tag32.xml><?xml version="1.0" encoding="utf-8"?>
<p:tagLst xmlns:p="http://schemas.openxmlformats.org/presentationml/2006/main">
  <p:tag name="KSO_WM_BEAUTIFY_FLAG" val="#wm#"/>
  <p:tag name="KSO_WM_TEMPLATE_CATEGORY" val="custom"/>
  <p:tag name="KSO_WM_TEMPLATE_INDEX" val="185"/>
</p:tagLst>
</file>

<file path=ppt/tags/tag33.xml><?xml version="1.0" encoding="utf-8"?>
<p:tagLst xmlns:p="http://schemas.openxmlformats.org/presentationml/2006/main">
  <p:tag name="KSO_WM_BEAUTIFY_FLAG" val="#wm#"/>
  <p:tag name="KSO_WM_TEMPLATE_CATEGORY" val="custom"/>
  <p:tag name="KSO_WM_TEMPLATE_INDEX" val="185"/>
</p:tagLst>
</file>

<file path=ppt/tags/tag34.xml><?xml version="1.0" encoding="utf-8"?>
<p:tagLst xmlns:p="http://schemas.openxmlformats.org/presentationml/2006/main">
  <p:tag name="KSO_WM_BEAUTIFY_FLAG" val="#wm#"/>
  <p:tag name="KSO_WM_TEMPLATE_CATEGORY" val="custom"/>
  <p:tag name="KSO_WM_TEMPLATE_INDEX" val="185"/>
</p:tagLst>
</file>

<file path=ppt/tags/tag35.xml><?xml version="1.0" encoding="utf-8"?>
<p:tagLst xmlns:p="http://schemas.openxmlformats.org/presentationml/2006/main">
  <p:tag name="KSO_WM_TEMPLATE_CATEGORY" val="custom"/>
  <p:tag name="KSO_WM_TEMPLATE_INDEX" val="185"/>
</p:tagLst>
</file>

<file path=ppt/tags/tag36.xml><?xml version="1.0" encoding="utf-8"?>
<p:tagLst xmlns:p="http://schemas.openxmlformats.org/presentationml/2006/main">
  <p:tag name="KSO_WM_TEMPLATE_CATEGORY" val="custom"/>
  <p:tag name="KSO_WM_TEMPLATE_INDEX" val="185"/>
</p:tagLst>
</file>

<file path=ppt/tags/tag37.xml><?xml version="1.0" encoding="utf-8"?>
<p:tagLst xmlns:p="http://schemas.openxmlformats.org/presentationml/2006/main">
  <p:tag name="KSO_WM_TAG_VERSION" val="1.0"/>
  <p:tag name="KSO_WM_BEAUTIFY_FLAG" val="#wm#"/>
  <p:tag name="KSO_WM_TEMPLATE_CATEGORY" val="custom"/>
  <p:tag name="KSO_WM_TEMPLATE_INDEX" val="185"/>
  <p:tag name="KSO_WM_UNIT_TYPE" val="a"/>
  <p:tag name="KSO_WM_UNIT_INDEX" val="1"/>
  <p:tag name="KSO_WM_UNIT_ID" val="custom185_27*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38.xml><?xml version="1.0" encoding="utf-8"?>
<p:tagLst xmlns:p="http://schemas.openxmlformats.org/presentationml/2006/main">
  <p:tag name="KSO_WM_TAG_VERSION" val="1.0"/>
  <p:tag name="KSO_WM_BEAUTIFY_FLAG" val="#wm#"/>
  <p:tag name="KSO_WM_TEMPLATE_CATEGORY" val="custom"/>
  <p:tag name="KSO_WM_TEMPLATE_INDEX" val="185"/>
  <p:tag name="KSO_WM_UNIT_TYPE" val="f"/>
  <p:tag name="KSO_WM_UNIT_INDEX" val="1"/>
  <p:tag name="KSO_WM_UNIT_ID" val="custom185_27*f*1"/>
  <p:tag name="KSO_WM_UNIT_CLEAR" val="1"/>
  <p:tag name="KSO_WM_UNIT_LAYERLEVEL" val="1"/>
  <p:tag name="KSO_WM_UNIT_VALUE" val="216"/>
  <p:tag name="KSO_WM_UNIT_HIGHLIGHT" val="0"/>
  <p:tag name="KSO_WM_UNIT_COMPATIBLE" val="0"/>
  <p:tag name="KSO_WM_UNIT_PRESET_TEXT_INDEX" val="5"/>
  <p:tag name="KSO_WM_UNIT_PRESET_TEXT_LEN" val="232"/>
</p:tagLst>
</file>

<file path=ppt/tags/tag39.xml><?xml version="1.0" encoding="utf-8"?>
<p:tagLst xmlns:p="http://schemas.openxmlformats.org/presentationml/2006/main">
  <p:tag name="KSO_WM_TEMPLATE_CATEGORY" val="custom"/>
  <p:tag name="KSO_WM_TEMPLATE_INDEX" val="185"/>
  <p:tag name="KSO_WM_TAG_VERSION" val="1.0"/>
  <p:tag name="KSO_WM_SLIDE_ID" val="custom185_27"/>
  <p:tag name="KSO_WM_SLIDE_INDEX" val="27"/>
  <p:tag name="KSO_WM_SLIDE_ITEM_CNT" val="1"/>
  <p:tag name="KSO_WM_SLIDE_LAYOUT" val="a_f"/>
  <p:tag name="KSO_WM_SLIDE_LAYOUT_CNT" val="1_1"/>
  <p:tag name="KSO_WM_SLIDE_TYPE" val="text"/>
  <p:tag name="KSO_WM_BEAUTIFY_FLAG" val="#wm#"/>
  <p:tag name="KSO_WM_SLIDE_POSITION" val="33*88"/>
  <p:tag name="KSO_WM_SLIDE_SIZE" val="653*403"/>
  <p:tag name="MH_TYPE" val="#NeiR#"/>
  <p:tag name="MH_NUMBER" val="1"/>
  <p:tag name="MH_CATEGORY" val="#QiTTB#"/>
  <p:tag name="MH_LAYOUT" val="Desc"/>
  <p:tag name="MH" val="20151028110923"/>
  <p:tag name="MH_LIBRARY" val="GRAPHIC"/>
</p:tagLst>
</file>

<file path=ppt/tags/tag4.xml><?xml version="1.0" encoding="utf-8"?>
<p:tagLst xmlns:p="http://schemas.openxmlformats.org/presentationml/2006/main">
  <p:tag name="KSO_WM_TAG_VERSION" val="1.0"/>
  <p:tag name="KSO_WM_BEAUTIFY_FLAG" val="#wm#"/>
  <p:tag name="KSO_WM_TEMPLATE_CATEGORY" val="custom"/>
  <p:tag name="KSO_WM_TEMPLATE_INDEX" val="185"/>
  <p:tag name="KSO_WM_UNIT_TYPE" val="a"/>
  <p:tag name="KSO_WM_UNIT_INDEX" val="1"/>
  <p:tag name="KSO_WM_UNIT_ID" val="custom185_27*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p="http://schemas.openxmlformats.org/presentationml/2006/main">
  <p:tag name="KSO_WM_TEMPLATE_CATEGORY" val="custom"/>
  <p:tag name="KSO_WM_TEMPLATE_INDEX" val="185"/>
</p:tagLst>
</file>

<file path=ppt/tags/tag41.xml><?xml version="1.0" encoding="utf-8"?>
<p:tagLst xmlns:p="http://schemas.openxmlformats.org/presentationml/2006/main">
  <p:tag name="KSO_WM_TEMPLATE_CATEGORY" val="custom"/>
  <p:tag name="KSO_WM_TEMPLATE_INDEX" val="185"/>
</p:tagLst>
</file>

<file path=ppt/tags/tag42.xml><?xml version="1.0" encoding="utf-8"?>
<p:tagLst xmlns:p="http://schemas.openxmlformats.org/presentationml/2006/main">
  <p:tag name="KSO_WM_TEMPLATE_CATEGORY" val="custom"/>
  <p:tag name="KSO_WM_TEMPLATE_INDEX" val="185"/>
</p:tagLst>
</file>

<file path=ppt/tags/tag43.xml><?xml version="1.0" encoding="utf-8"?>
<p:tagLst xmlns:p="http://schemas.openxmlformats.org/presentationml/2006/main">
  <p:tag name="KSO_WM_TEMPLATE_CATEGORY" val="custom"/>
  <p:tag name="KSO_WM_TEMPLATE_INDEX" val="185"/>
</p:tagLst>
</file>

<file path=ppt/tags/tag44.xml><?xml version="1.0" encoding="utf-8"?>
<p:tagLst xmlns:p="http://schemas.openxmlformats.org/presentationml/2006/main">
  <p:tag name="KSO_WM_TEMPLATE_CATEGORY" val="custom"/>
  <p:tag name="KSO_WM_TEMPLATE_INDEX" val="185"/>
</p:tagLst>
</file>

<file path=ppt/tags/tag45.xml><?xml version="1.0" encoding="utf-8"?>
<p:tagLst xmlns:p="http://schemas.openxmlformats.org/presentationml/2006/main">
  <p:tag name="KSO_WM_BEAUTIFY_FLAG" val="#wm#"/>
  <p:tag name="KSO_WM_TEMPLATE_CATEGORY" val="custom"/>
  <p:tag name="KSO_WM_TEMPLATE_INDEX" val="185"/>
</p:tagLst>
</file>

<file path=ppt/tags/tag46.xml><?xml version="1.0" encoding="utf-8"?>
<p:tagLst xmlns:p="http://schemas.openxmlformats.org/presentationml/2006/main">
  <p:tag name="KSO_WM_BEAUTIFY_FLAG" val="#wm#"/>
  <p:tag name="KSO_WM_TEMPLATE_CATEGORY" val="custom"/>
  <p:tag name="KSO_WM_TEMPLATE_INDEX" val="185"/>
</p:tagLst>
</file>

<file path=ppt/tags/tag47.xml><?xml version="1.0" encoding="utf-8"?>
<p:tagLst xmlns:p="http://schemas.openxmlformats.org/presentationml/2006/main">
  <p:tag name="KSO_WM_BEAUTIFY_FLAG" val="#wm#"/>
  <p:tag name="KSO_WM_TEMPLATE_CATEGORY" val="custom"/>
  <p:tag name="KSO_WM_TEMPLATE_INDEX" val="185"/>
</p:tagLst>
</file>

<file path=ppt/tags/tag48.xml><?xml version="1.0" encoding="utf-8"?>
<p:tagLst xmlns:p="http://schemas.openxmlformats.org/presentationml/2006/main">
  <p:tag name="KSO_WM_BEAUTIFY_FLAG" val="#wm#"/>
  <p:tag name="KSO_WM_TEMPLATE_CATEGORY" val="custom"/>
  <p:tag name="KSO_WM_TEMPLATE_INDEX" val="185"/>
</p:tagLst>
</file>

<file path=ppt/tags/tag49.xml><?xml version="1.0" encoding="utf-8"?>
<p:tagLst xmlns:p="http://schemas.openxmlformats.org/presentationml/2006/main">
  <p:tag name="KSO_WM_TEMPLATE_CATEGORY" val="custom"/>
  <p:tag name="KSO_WM_TEMPLATE_INDEX" val="185"/>
</p:tagLst>
</file>

<file path=ppt/tags/tag5.xml><?xml version="1.0" encoding="utf-8"?>
<p:tagLst xmlns:p="http://schemas.openxmlformats.org/presentationml/2006/main">
  <p:tag name="KSO_WM_TEMPLATE_CATEGORY" val="custom"/>
  <p:tag name="KSO_WM_TEMPLATE_INDEX" val="185"/>
  <p:tag name="KSO_WM_TAG_VERSION" val="1.0"/>
  <p:tag name="KSO_WM_SLIDE_ID" val="custom185_27"/>
  <p:tag name="KSO_WM_SLIDE_INDEX" val="27"/>
  <p:tag name="KSO_WM_SLIDE_ITEM_CNT" val="1"/>
  <p:tag name="KSO_WM_SLIDE_LAYOUT" val="a_f"/>
  <p:tag name="KSO_WM_SLIDE_LAYOUT_CNT" val="1_1"/>
  <p:tag name="KSO_WM_SLIDE_TYPE" val="text"/>
  <p:tag name="KSO_WM_BEAUTIFY_FLAG" val="#wm#"/>
  <p:tag name="KSO_WM_SLIDE_POSITION" val="33*88"/>
  <p:tag name="KSO_WM_SLIDE_SIZE" val="653*403"/>
  <p:tag name="MH_TYPE" val="#NeiR#"/>
  <p:tag name="MH_NUMBER" val="1"/>
  <p:tag name="MH_CATEGORY" val="#QiTTB#"/>
  <p:tag name="MH_LAYOUT" val="Desc"/>
  <p:tag name="MH" val="20151028110923"/>
  <p:tag name="MH_LIBRARY" val="GRAPHIC"/>
</p:tagLst>
</file>

<file path=ppt/tags/tag50.xml><?xml version="1.0" encoding="utf-8"?>
<p:tagLst xmlns:p="http://schemas.openxmlformats.org/presentationml/2006/main">
  <p:tag name="KSO_WM_TEMPLATE_CATEGORY" val="custom"/>
  <p:tag name="KSO_WM_TEMPLATE_INDEX" val="185"/>
</p:tagLst>
</file>

<file path=ppt/tags/tag51.xml><?xml version="1.0" encoding="utf-8"?>
<p:tagLst xmlns:p="http://schemas.openxmlformats.org/presentationml/2006/main">
  <p:tag name="KSO_WM_TEMPLATE_CATEGORY" val="custom"/>
  <p:tag name="KSO_WM_TEMPLATE_INDEX" val="185"/>
</p:tagLst>
</file>

<file path=ppt/tags/tag52.xml><?xml version="1.0" encoding="utf-8"?>
<p:tagLst xmlns:p="http://schemas.openxmlformats.org/presentationml/2006/main">
  <p:tag name="KSO_WM_TEMPLATE_CATEGORY" val="custom"/>
  <p:tag name="KSO_WM_TEMPLATE_INDEX" val="185"/>
</p:tagLst>
</file>

<file path=ppt/tags/tag53.xml><?xml version="1.0" encoding="utf-8"?>
<p:tagLst xmlns:p="http://schemas.openxmlformats.org/presentationml/2006/main">
  <p:tag name="KSO_WM_TEMPLATE_CATEGORY" val="custom"/>
  <p:tag name="KSO_WM_TEMPLATE_INDEX" val="185"/>
</p:tagLst>
</file>

<file path=ppt/tags/tag54.xml><?xml version="1.0" encoding="utf-8"?>
<p:tagLst xmlns:p="http://schemas.openxmlformats.org/presentationml/2006/main">
  <p:tag name="KSO_WM_BEAUTIFY_FLAG" val="#wm#"/>
  <p:tag name="KSO_WM_TEMPLATE_CATEGORY" val="custom"/>
  <p:tag name="KSO_WM_TEMPLATE_INDEX" val="185"/>
</p:tagLst>
</file>

<file path=ppt/tags/tag55.xml><?xml version="1.0" encoding="utf-8"?>
<p:tagLst xmlns:p="http://schemas.openxmlformats.org/presentationml/2006/main">
  <p:tag name="KSO_WM_BEAUTIFY_FLAG" val="#wm#"/>
  <p:tag name="KSO_WM_TEMPLATE_CATEGORY" val="custom"/>
  <p:tag name="KSO_WM_TEMPLATE_INDEX" val="185"/>
</p:tagLst>
</file>

<file path=ppt/tags/tag56.xml><?xml version="1.0" encoding="utf-8"?>
<p:tagLst xmlns:p="http://schemas.openxmlformats.org/presentationml/2006/main">
  <p:tag name="KSO_WM_BEAUTIFY_FLAG" val="#wm#"/>
  <p:tag name="KSO_WM_TEMPLATE_CATEGORY" val="custom"/>
  <p:tag name="KSO_WM_TEMPLATE_INDEX" val="185"/>
</p:tagLst>
</file>

<file path=ppt/tags/tag6.xml><?xml version="1.0" encoding="utf-8"?>
<p:tagLst xmlns:p="http://schemas.openxmlformats.org/presentationml/2006/main">
  <p:tag name="KSO_WM_TEMPLATE_CATEGORY" val="custom"/>
  <p:tag name="KSO_WM_TEMPLATE_INDEX" val="185"/>
</p:tagLst>
</file>

<file path=ppt/tags/tag7.xml><?xml version="1.0" encoding="utf-8"?>
<p:tagLst xmlns:p="http://schemas.openxmlformats.org/presentationml/2006/main">
  <p:tag name="KSO_WM_TEMPLATE_CATEGORY" val="custom"/>
  <p:tag name="KSO_WM_TEMPLATE_INDEX" val="185"/>
</p:tagLst>
</file>

<file path=ppt/tags/tag8.xml><?xml version="1.0" encoding="utf-8"?>
<p:tagLst xmlns:p="http://schemas.openxmlformats.org/presentationml/2006/main">
  <p:tag name="KSO_WM_BEAUTIFY_FLAG" val="#wm#"/>
  <p:tag name="KSO_WM_TEMPLATE_CATEGORY" val="custom"/>
  <p:tag name="KSO_WM_TEMPLATE_INDEX" val="185"/>
</p:tagLst>
</file>

<file path=ppt/tags/tag9.xml><?xml version="1.0" encoding="utf-8"?>
<p:tagLst xmlns:p="http://schemas.openxmlformats.org/presentationml/2006/main">
  <p:tag name="KSO_WM_BEAUTIFY_FLAG" val="#wm#"/>
  <p:tag name="KSO_WM_TEMPLATE_CATEGORY" val="custom"/>
  <p:tag name="KSO_WM_TEMPLATE_INDEX" val="185"/>
</p:tagLst>
</file>

<file path=ppt/theme/theme1.xml><?xml version="1.0" encoding="utf-8"?>
<a:theme xmlns:a="http://schemas.openxmlformats.org/drawingml/2006/main" name="通用_汇报">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通用_汇报">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000120140530A99PPBG">
  <a:themeElements>
    <a:clrScheme name="自定义 1">
      <a:dk1>
        <a:srgbClr val="333333"/>
      </a:dk1>
      <a:lt1>
        <a:sysClr val="window" lastClr="FFFFFF"/>
      </a:lt1>
      <a:dk2>
        <a:srgbClr val="333333"/>
      </a:dk2>
      <a:lt2>
        <a:srgbClr val="FFFFFF"/>
      </a:lt2>
      <a:accent1>
        <a:srgbClr val="2CBEBB"/>
      </a:accent1>
      <a:accent2>
        <a:srgbClr val="269C6C"/>
      </a:accent2>
      <a:accent3>
        <a:srgbClr val="CFD80A"/>
      </a:accent3>
      <a:accent4>
        <a:srgbClr val="FFBE16"/>
      </a:accent4>
      <a:accent5>
        <a:srgbClr val="FF7F41"/>
      </a:accent5>
      <a:accent6>
        <a:srgbClr val="FFC000"/>
      </a:accent6>
      <a:hlink>
        <a:srgbClr val="00B0F0"/>
      </a:hlink>
      <a:folHlink>
        <a:srgbClr val="7F7F7F"/>
      </a:folHlink>
    </a:clrScheme>
    <a:fontScheme name="自定义 3">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12295</Words>
  <Application>WPS 演示</Application>
  <PresentationFormat>在屏幕上显示</PresentationFormat>
  <Paragraphs>1250</Paragraphs>
  <Slides>51</Slides>
  <Notes>0</Notes>
  <HiddenSlides>0</HiddenSlides>
  <MMClips>0</MMClips>
  <ScaleCrop>false</ScaleCrop>
  <HeadingPairs>
    <vt:vector size="8" baseType="variant">
      <vt:variant>
        <vt:lpstr>已用的字体</vt:lpstr>
      </vt:variant>
      <vt:variant>
        <vt:i4>11</vt:i4>
      </vt:variant>
      <vt:variant>
        <vt:lpstr>主题</vt:lpstr>
      </vt:variant>
      <vt:variant>
        <vt:i4>3</vt:i4>
      </vt:variant>
      <vt:variant>
        <vt:lpstr>嵌入 OLE 服务器</vt:lpstr>
      </vt:variant>
      <vt:variant>
        <vt:i4>1</vt:i4>
      </vt:variant>
      <vt:variant>
        <vt:lpstr>幻灯片标题</vt:lpstr>
      </vt:variant>
      <vt:variant>
        <vt:i4>51</vt:i4>
      </vt:variant>
    </vt:vector>
  </HeadingPairs>
  <TitlesOfParts>
    <vt:vector size="66" baseType="lpstr">
      <vt:lpstr>Arial</vt:lpstr>
      <vt:lpstr>宋体</vt:lpstr>
      <vt:lpstr>Wingdings</vt:lpstr>
      <vt:lpstr>Times New Roman</vt:lpstr>
      <vt:lpstr>PMingLiU</vt:lpstr>
      <vt:lpstr>微软雅黑</vt:lpstr>
      <vt:lpstr>黑体</vt:lpstr>
      <vt:lpstr>华文行楷</vt:lpstr>
      <vt:lpstr>楷体</vt:lpstr>
      <vt:lpstr>Calibri</vt:lpstr>
      <vt:lpstr>Arial Unicode MS</vt:lpstr>
      <vt:lpstr>通用_汇报</vt:lpstr>
      <vt:lpstr>1_通用_汇报</vt:lpstr>
      <vt:lpstr>A000120140530A99PPBG</vt:lpstr>
      <vt:lpstr>Equation.KSEE3</vt:lpstr>
      <vt:lpstr>IM系统开发的那些事</vt:lpstr>
      <vt:lpstr>IM系统开发的那些事</vt:lpstr>
      <vt:lpstr>IM后台有哪些挑战</vt:lpstr>
      <vt:lpstr>IM系统有哪些坑</vt:lpstr>
      <vt:lpstr>IM技术栈</vt:lpstr>
      <vt:lpstr>高性能服务端编程的知识树</vt:lpstr>
      <vt:lpstr>后台性能瓶颈分析方法</vt:lpstr>
      <vt:lpstr>IM客户端的优化</vt:lpstr>
      <vt:lpstr>IM单机性能的优化</vt:lpstr>
      <vt:lpstr>IM整体性能的优化</vt:lpstr>
      <vt:lpstr>网络IO模型</vt:lpstr>
      <vt:lpstr>并发编程的背景</vt:lpstr>
      <vt:lpstr>并发编程模型一：并行工作者</vt:lpstr>
      <vt:lpstr>并发编程模型二：流水线模式（事件驱动器，反应器）</vt:lpstr>
      <vt:lpstr>并发编程模型三：函数式并行</vt:lpstr>
      <vt:lpstr>服务端线程模型</vt:lpstr>
      <vt:lpstr>异步化编程方案</vt:lpstr>
      <vt:lpstr>两种设计模式</vt:lpstr>
      <vt:lpstr>Reactor模式</vt:lpstr>
      <vt:lpstr>Proactor模式</vt:lpstr>
      <vt:lpstr>同步IO模拟Proactor模式</vt:lpstr>
      <vt:lpstr>ZeroMQ的消息模型</vt:lpstr>
      <vt:lpstr>网络引擎的架构图</vt:lpstr>
      <vt:lpstr>网络引擎的三层架构</vt:lpstr>
      <vt:lpstr>网络引擎的线程模型</vt:lpstr>
      <vt:lpstr>集成网络引擎的业务服务模型</vt:lpstr>
      <vt:lpstr>为什么这样设计很高效</vt:lpstr>
      <vt:lpstr>IM服务编程框架</vt:lpstr>
      <vt:lpstr>IM服务框架的代码结构</vt:lpstr>
      <vt:lpstr>ZeroMQ的总体架构</vt:lpstr>
      <vt:lpstr>ZeroMQ的性能测试</vt:lpstr>
      <vt:lpstr>Linux高性能服务为什么不AIO</vt:lpstr>
      <vt:lpstr>还可以更高效？</vt:lpstr>
      <vt:lpstr>高并发问题</vt:lpstr>
      <vt:lpstr>高并发问题：瓶颈在哪里</vt:lpstr>
      <vt:lpstr>高并发问题：解决思路</vt:lpstr>
      <vt:lpstr>高并发问题：C1m的内核调优</vt:lpstr>
      <vt:lpstr>高并发问题:一条TCP连接依赖什么</vt:lpstr>
      <vt:lpstr>高并发：连接数上涨的极限</vt:lpstr>
      <vt:lpstr>一次C1M的实验</vt:lpstr>
      <vt:lpstr>一次C1M的实验</vt:lpstr>
      <vt:lpstr>自连接问题</vt:lpstr>
      <vt:lpstr>一个进程到底可以new到多少内存空间</vt:lpstr>
      <vt:lpstr>高并发问题：为什么不C10m</vt:lpstr>
      <vt:lpstr>高并发问题：C10M问题的意味着什么</vt:lpstr>
      <vt:lpstr>高吞吐问题</vt:lpstr>
      <vt:lpstr>高吞吐问题：瓶颈在哪里</vt:lpstr>
      <vt:lpstr>高吞吐问题：解决思路</vt:lpstr>
      <vt:lpstr>一次HighThroughput的实验</vt:lpstr>
      <vt:lpstr>高并发大流量问题</vt:lpstr>
      <vt:lpstr>网关、委托、代理、中介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培训主题内容</dc:title>
  <dc:creator>changshoumeng</dc:creator>
  <cp:lastModifiedBy>长寿鳄</cp:lastModifiedBy>
  <cp:revision>160</cp:revision>
  <dcterms:created xsi:type="dcterms:W3CDTF">2009-03-03T10:06:00Z</dcterms:created>
  <dcterms:modified xsi:type="dcterms:W3CDTF">2018-06-04T05:02:57Z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