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notesMasterIdLst>
    <p:notesMasterId r:id="rId19"/>
  </p:notesMasterIdLst>
  <p:sldIdLst>
    <p:sldId id="650" r:id="rId6"/>
    <p:sldId id="629" r:id="rId7"/>
    <p:sldId id="617" r:id="rId8"/>
    <p:sldId id="648" r:id="rId9"/>
    <p:sldId id="618" r:id="rId10"/>
    <p:sldId id="619" r:id="rId11"/>
    <p:sldId id="649" r:id="rId12"/>
    <p:sldId id="680" r:id="rId13"/>
    <p:sldId id="620" r:id="rId14"/>
    <p:sldId id="622" r:id="rId15"/>
    <p:sldId id="632" r:id="rId16"/>
    <p:sldId id="681" r:id="rId17"/>
    <p:sldId id="683" r:id="rId18"/>
    <p:sldId id="682" r:id="rId20"/>
    <p:sldId id="625" r:id="rId21"/>
    <p:sldId id="623" r:id="rId22"/>
    <p:sldId id="626" r:id="rId23"/>
    <p:sldId id="671" r:id="rId24"/>
    <p:sldId id="645" r:id="rId25"/>
    <p:sldId id="704" r:id="rId26"/>
    <p:sldId id="647" r:id="rId27"/>
    <p:sldId id="651" r:id="rId28"/>
    <p:sldId id="646" r:id="rId29"/>
    <p:sldId id="699" r:id="rId30"/>
    <p:sldId id="633" r:id="rId31"/>
    <p:sldId id="630" r:id="rId32"/>
    <p:sldId id="631" r:id="rId33"/>
    <p:sldId id="644" r:id="rId3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047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7"/>
          <a:stretch>
            <a:fillRect/>
          </a:stretch>
        </p:blipFill>
        <p:spPr>
          <a:xfrm>
            <a:off x="183281" y="0"/>
            <a:ext cx="8960719" cy="6645154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1616" y="5592202"/>
            <a:ext cx="5153651" cy="76680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5600" y="3835853"/>
            <a:ext cx="5144891" cy="1720077"/>
          </a:xfrm>
        </p:spPr>
        <p:txBody>
          <a:bodyPr>
            <a:normAutofit/>
          </a:bodyPr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9099" y="1112340"/>
            <a:ext cx="8292045" cy="5119127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6863255"/>
            <a:chOff x="-10511" y="0"/>
            <a:chExt cx="9154511" cy="686325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0"/>
              <a:ext cx="9154511" cy="686325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8400" y="2152800"/>
            <a:ext cx="4438800" cy="1235075"/>
          </a:xfrm>
        </p:spPr>
        <p:txBody>
          <a:bodyPr anchor="b">
            <a:normAutofit/>
          </a:bodyPr>
          <a:lstStyle>
            <a:lvl1pPr algn="r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8400" y="3416400"/>
            <a:ext cx="4438800" cy="633600"/>
          </a:xfrm>
          <a:prstGeom prst="rect">
            <a:avLst/>
          </a:prstGeom>
          <a:blipFill dpi="0" rotWithShape="1">
            <a:blip r:embed="rId3"/>
            <a:srcRect/>
            <a:stretch>
              <a:fillRect t="-2000"/>
            </a:stretch>
          </a:blipFill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72800" y="141697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72800" y="3960000"/>
            <a:ext cx="7002000" cy="25020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778400" y="2322000"/>
            <a:ext cx="5670000" cy="1198800"/>
          </a:xfrm>
        </p:spPr>
        <p:txBody>
          <a:bodyPr anchor="t" anchorCtr="0">
            <a:normAutofit/>
          </a:bodyPr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2298700" y="3436044"/>
            <a:ext cx="4572000" cy="369332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0" y="547200"/>
            <a:ext cx="3531600" cy="576000"/>
          </a:xfrm>
          <a:solidFill>
            <a:schemeClr val="accent1"/>
          </a:solidFill>
        </p:spPr>
        <p:txBody>
          <a:bodyPr lIns="0" tIns="0" rIns="180000" anchor="ctr" anchorCtr="0">
            <a:normAutofit/>
          </a:bodyPr>
          <a:lstStyle>
            <a:lvl1pPr algn="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003200" y="547200"/>
            <a:ext cx="4874400" cy="5760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273600" y="1371600"/>
            <a:ext cx="3135600" cy="491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1"/>
            <a:ext cx="9144000" cy="6863255"/>
            <a:chOff x="-10511" y="-8709"/>
            <a:chExt cx="9154511" cy="687196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0" r="4697" b="15251"/>
            <a:stretch>
              <a:fillRect/>
            </a:stretch>
          </p:blipFill>
          <p:spPr>
            <a:xfrm>
              <a:off x="-10511" y="-8709"/>
              <a:ext cx="9154511" cy="686325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-10511" y="100913"/>
              <a:ext cx="9154511" cy="6762342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0" r="4697" b="15251"/>
          <a:stretch>
            <a:fillRect/>
          </a:stretch>
        </p:blipFill>
        <p:spPr>
          <a:xfrm>
            <a:off x="0" y="0"/>
            <a:ext cx="9144000" cy="68632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511" y="-233464"/>
            <a:ext cx="9144000" cy="6863255"/>
          </a:xfrm>
          <a:prstGeom prst="rect">
            <a:avLst/>
          </a:prstGeom>
          <a:solidFill>
            <a:srgbClr val="FFFFFF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00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072800" y="1249200"/>
            <a:ext cx="7002000" cy="5007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-10511" y="862151"/>
            <a:ext cx="915451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0">
                <a:schemeClr val="accent4">
                  <a:lumMod val="75000"/>
                </a:schemeClr>
              </a:gs>
              <a:gs pos="97248">
                <a:schemeClr val="accent2"/>
              </a:gs>
              <a:gs pos="51000">
                <a:schemeClr val="accent3">
                  <a:lumMod val="75000"/>
                </a:schemeClr>
              </a:gs>
            </a:gsLst>
            <a:lin ang="108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17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70000"/>
        <a:buFontTx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5945" indent="0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7.xml"/><Relationship Id="rId1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4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6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 eaLnBrk="1" hangingPunct="1">
              <a:lnSpc>
                <a:spcPct val="100000"/>
              </a:lnSpc>
            </a:pPr>
            <a:r>
              <a:rPr lang="en-US" altLang="zh-CN" smtClean="0">
                <a:sym typeface="+mn-ea"/>
              </a:rPr>
              <a:t>IM</a:t>
            </a:r>
            <a:r>
              <a:rPr lang="zh-CN" altLang="en-US" smtClean="0">
                <a:sym typeface="+mn-ea"/>
              </a:rPr>
              <a:t>简述</a:t>
            </a:r>
            <a:endParaRPr lang="zh-CN" altLang="en-US" smtClean="0">
              <a:sym typeface="+mn-ea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049" y="941525"/>
            <a:ext cx="8292045" cy="5119127"/>
          </a:xfrm>
        </p:spPr>
        <p:txBody>
          <a:bodyPr>
            <a:normAutofit lnSpcReduction="20000"/>
          </a:bodyPr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IM全称是『Instant Messaging』，中文名是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即时通讯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。市场上IM类产品，一部分是像钉钉、微信、QQ等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以IM为核心功能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的产品，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其中微信已经成为为一个生态型产品。还有一部分产品并非以IM系统为核心，而是把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IM作为重要的功能模块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集中进去，比如游戏直播等。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IM系统的基础技术架构，经过十几年的发展，已经从早期的CS、P2P架构，演变为</a:t>
            </a:r>
            <a:r>
              <a:rPr lang="en-US" altLang="zh-CN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一个复杂的分布式系统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，支撑的规模从早期的几万日活，到现在微信的9亿日活。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endParaRPr lang="zh-CN" altLang="en-US" smtClean="0"/>
          </a:p>
          <a:p>
            <a:pPr algn="just">
              <a:lnSpc>
                <a:spcPct val="120000"/>
              </a:lnSpc>
              <a:buClr>
                <a:schemeClr val="accent1"/>
              </a:buClr>
              <a:buSzTx/>
              <a:buFont typeface="Wingdings" panose="05000000000000000000" pitchFamily="2" charset="2"/>
            </a:pP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640080" y="2035810"/>
            <a:ext cx="5633720" cy="3312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后台架构简化图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8505" y="1245870"/>
            <a:ext cx="5406390" cy="460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/>
              <a:t>网络层</a:t>
            </a:r>
            <a:r>
              <a:rPr lang="zh-CN" altLang="en-US" sz="1000"/>
              <a:t>（</a:t>
            </a:r>
            <a:r>
              <a:rPr lang="zh-CN" altLang="en-US" sz="1000" b="1">
                <a:solidFill>
                  <a:srgbClr val="0000CC"/>
                </a:solidFill>
              </a:rPr>
              <a:t>接入流量）</a:t>
            </a:r>
            <a:endParaRPr lang="zh-CN" altLang="en-US" sz="1000" b="1">
              <a:solidFill>
                <a:srgbClr val="0000C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505" y="2350135"/>
            <a:ext cx="540639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业务层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（提供业务</a:t>
            </a:r>
            <a:r>
              <a:rPr lang="en-US" altLang="zh-CN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r>
              <a:rPr lang="zh-CN" altLang="en-US" sz="9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9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870" y="3491865"/>
            <a:ext cx="3295650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数据缓存层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临时数据</a:t>
            </a:r>
            <a:r>
              <a:rPr lang="en-US" altLang="zh-CN" sz="10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0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505" y="4633595"/>
            <a:ext cx="5405755" cy="398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r">
              <a:lnSpc>
                <a:spcPct val="10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数据存储层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持久</a:t>
            </a:r>
            <a:r>
              <a:rPr lang="zh-CN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en-US" altLang="zh-CN" sz="12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2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3567430" y="1705610"/>
            <a:ext cx="288290" cy="643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688590" y="274891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2713355" y="3890645"/>
            <a:ext cx="288290" cy="7423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618355" y="2749550"/>
            <a:ext cx="288290" cy="1884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482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大于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90%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8605" y="2934335"/>
            <a:ext cx="136842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小于</a:t>
            </a:r>
            <a:r>
              <a:rPr lang="en-US" altLang="zh-CN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10%</a:t>
            </a:r>
            <a:r>
              <a:rPr lang="zh-CN" altLang="en-US" sz="14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流量</a:t>
            </a:r>
            <a:endParaRPr lang="zh-CN" altLang="en-US" sz="1400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81495" y="1129665"/>
            <a:ext cx="2316480" cy="5123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假设数据缓存节点挂了，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如何保护数据存储层？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假设调用业务层的调用方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很多，导致调用请求量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很大，业务层的机器的支撑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遇到瓶颈，再不加机器的情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况下如何解决？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如何实现热启动，对用户体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验来说无感升级？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r>
              <a:rPr lang="en-US" altLang="zh-CN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1400" b="1" dirty="0" smtClean="0">
              <a:solidFill>
                <a:srgbClr val="0000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行业规则与实际方案的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冲突？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架构方案一：客服系统</a:t>
            </a:r>
            <a:r>
              <a:rPr lang="en-US" altLang="zh-CN"/>
              <a:t>-</a:t>
            </a:r>
            <a:r>
              <a:rPr lang="en-US">
                <a:solidFill>
                  <a:srgbClr val="FF0000"/>
                </a:solidFill>
              </a:rPr>
              <a:t>5K</a:t>
            </a:r>
            <a:r>
              <a:rPr lang="zh-CN" altLang="en-US">
                <a:solidFill>
                  <a:srgbClr val="FF0000"/>
                </a:solidFill>
              </a:rPr>
              <a:t>级别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75" y="909320"/>
          <a:ext cx="9109710" cy="583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32265" imgH="6981190" progId="Visio.Drawing.11">
                  <p:embed/>
                </p:oleObj>
              </mc:Choice>
              <mc:Fallback>
                <p:oleObj name="" r:id="rId1" imgW="9232265" imgH="698119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" y="909320"/>
                        <a:ext cx="9109710" cy="5833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客服系统运行原理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355" y="800735"/>
            <a:ext cx="59436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5989955" y="1001395"/>
            <a:ext cx="310388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用户发起排队请求，进入用户等候队列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（看病先挂号）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应答用户前面还有多少人在排，播放坐席忙的等待音乐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（挂号后等待）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3.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坐席从等候队列里</a:t>
            </a:r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PULL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出一个用户，建立一个频道，通知用户进入该频道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（广播通知下一位）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4.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坐席与用户在指定语音频道交流，把更新状态到其他的客服端</a:t>
            </a:r>
            <a:endParaRPr lang="zh-CN" altLang="en-US" sz="1600" b="1"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（医生之间相互监督）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5.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逻辑服是单点，内存里要存储所有的用户对象，客服对象，以及一个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消息队列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（集中在一个医院管理）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6.</a:t>
            </a:r>
            <a:r>
              <a:rPr lang="zh-CN" altLang="en-US" sz="16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反馈评价或回访记录存储日志服。</a:t>
            </a:r>
            <a:r>
              <a:rPr lang="zh-CN" altLang="en-US" sz="1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（病历本或留言本）</a:t>
            </a:r>
            <a:endParaRPr lang="zh-CN" altLang="en-US" sz="1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5410" y="86360"/>
            <a:ext cx="9587230" cy="668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322580" y="633730"/>
            <a:ext cx="2214880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客服对象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latin typeface="Arial" panose="020B0604020202020204" pitchFamily="34" charset="0"/>
                <a:ea typeface="微软雅黑" panose="020B0503020204020204" charset="-122"/>
              </a:rPr>
              <a:t>有限状态机</a:t>
            </a:r>
            <a:endParaRPr lang="zh-CN" altLang="en-US" sz="32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架构方案二：蘑菇街</a:t>
            </a:r>
            <a:r>
              <a:rPr lang="en-US" altLang="zh-CN"/>
              <a:t>TeamTalk-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8624570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https://github.com/meili/TeamTalk     http://blog.csdn.net/analogous_love/article/details/71210346    http://www.52im.net/thread-447-1-1.html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57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DbProxy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635635" y="208978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LoginServer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515745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sp>
        <p:nvSpPr>
          <p:cNvPr id="7" name="矩形 6"/>
          <p:cNvSpPr/>
          <p:nvPr/>
        </p:nvSpPr>
        <p:spPr>
          <a:xfrm>
            <a:off x="3001645" y="396621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RouteServer</a:t>
            </a:r>
            <a:endParaRPr lang="en-US" altLang="zh-CN" sz="1200"/>
          </a:p>
        </p:txBody>
      </p:sp>
      <p:sp>
        <p:nvSpPr>
          <p:cNvPr id="8" name="矩形 7"/>
          <p:cNvSpPr/>
          <p:nvPr/>
        </p:nvSpPr>
        <p:spPr>
          <a:xfrm>
            <a:off x="3697605" y="198247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FileServer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1515745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Redis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2994660" y="510095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MySQL</a:t>
            </a:r>
            <a:endParaRPr lang="en-US" altLang="zh-CN" sz="1200"/>
          </a:p>
        </p:txBody>
      </p:sp>
      <p:sp>
        <p:nvSpPr>
          <p:cNvPr id="11" name="矩形 10"/>
          <p:cNvSpPr/>
          <p:nvPr/>
        </p:nvSpPr>
        <p:spPr>
          <a:xfrm>
            <a:off x="3697605" y="162877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MsfsServer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1452880" y="1327150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Client</a:t>
            </a:r>
            <a:endParaRPr lang="en-US" altLang="zh-CN" sz="1200"/>
          </a:p>
        </p:txBody>
      </p:sp>
      <p:cxnSp>
        <p:nvCxnSpPr>
          <p:cNvPr id="13" name="直接箭头连接符 12"/>
          <p:cNvCxnSpPr>
            <a:endCxn id="6" idx="0"/>
          </p:cNvCxnSpPr>
          <p:nvPr/>
        </p:nvCxnSpPr>
        <p:spPr>
          <a:xfrm>
            <a:off x="2126615" y="1628775"/>
            <a:ext cx="26670" cy="108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94660" y="2718435"/>
            <a:ext cx="1131570" cy="259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MsgServer</a:t>
            </a:r>
            <a:endParaRPr lang="en-US" altLang="zh-CN" sz="12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054860" y="1586230"/>
            <a:ext cx="1642745" cy="17907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1215390" y="1586230"/>
            <a:ext cx="875030" cy="525780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5" idx="2"/>
          </p:cNvCxnSpPr>
          <p:nvPr/>
        </p:nvCxnSpPr>
        <p:spPr>
          <a:xfrm flipH="1" flipV="1">
            <a:off x="1273175" y="2348865"/>
            <a:ext cx="2359025" cy="369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1"/>
            <a:endCxn id="5" idx="2"/>
          </p:cNvCxnSpPr>
          <p:nvPr/>
        </p:nvCxnSpPr>
        <p:spPr>
          <a:xfrm flipH="1" flipV="1">
            <a:off x="1273175" y="2348865"/>
            <a:ext cx="31432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2153285" y="2977515"/>
            <a:ext cx="148590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7" idx="0"/>
          </p:cNvCxnSpPr>
          <p:nvPr/>
        </p:nvCxnSpPr>
        <p:spPr>
          <a:xfrm>
            <a:off x="3632200" y="2977515"/>
            <a:ext cx="6985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4" idx="0"/>
          </p:cNvCxnSpPr>
          <p:nvPr/>
        </p:nvCxnSpPr>
        <p:spPr>
          <a:xfrm>
            <a:off x="2153285" y="2977515"/>
            <a:ext cx="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2153285" y="2977515"/>
            <a:ext cx="1407160" cy="98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>
            <a:off x="2153285" y="4225290"/>
            <a:ext cx="0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0" idx="0"/>
          </p:cNvCxnSpPr>
          <p:nvPr/>
        </p:nvCxnSpPr>
        <p:spPr>
          <a:xfrm>
            <a:off x="2153285" y="4225290"/>
            <a:ext cx="1478915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12335" y="3132455"/>
            <a:ext cx="4331970" cy="2607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TeamTalk,企业IM，单机10W同时在线，整体100万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logins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为客户端分配一个msgsvr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user接入msgsvr，通知状态给</a:t>
            </a: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logins</a:t>
            </a:r>
            <a:r>
              <a:rPr lang="en-US" altLang="zh-CN" sz="1400" dirty="0" smtClean="0">
                <a:ea typeface="微软雅黑" panose="020B0503020204020204" charset="-122"/>
                <a:sym typeface="+mn-ea"/>
              </a:rPr>
              <a:t>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与routersvr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msgsvr之间通过routersvr交互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msgsvr单线程处理业务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BProxy多线程处理IO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支持TCP长连接与HTTP长轮询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reload动态库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1</a:t>
            </a:r>
            <a:r>
              <a:rPr lang="en-US" altLang="zh-CN" sz="1600"/>
              <a:t>(</a:t>
            </a:r>
            <a:r>
              <a:rPr lang="zh-CN" altLang="zh-CN" sz="1600"/>
              <a:t>纯</a:t>
            </a:r>
            <a:r>
              <a:rPr lang="en-US" altLang="zh-CN" sz="1600"/>
              <a:t>im) -</a:t>
            </a:r>
            <a:r>
              <a:rPr lang="en-US" altLang="zh-CN" sz="2400">
                <a:solidFill>
                  <a:srgbClr val="FF0000"/>
                </a:solidFill>
              </a:rPr>
              <a:t>100</a:t>
            </a:r>
            <a:r>
              <a:rPr lang="zh-CN" altLang="en-US" sz="2400">
                <a:solidFill>
                  <a:srgbClr val="FF0000"/>
                </a:solidFill>
              </a:rPr>
              <a:t>万级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/>
          <p:nvPr/>
        </p:nvGraphicFramePr>
        <p:xfrm>
          <a:off x="5948680" y="1526540"/>
          <a:ext cx="3178175" cy="5102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175"/>
              </a:tblGrid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ENTRY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接入海量长连接请求</a:t>
                      </a:r>
                      <a:endParaRPr lang="zh-CN" altLang="en-US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处理加解密，解压缩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抵御非连接层的攻击，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</a:t>
                      </a:r>
                      <a:r>
                        <a:rPr lang="zh-CN" altLang="en-US" sz="1000"/>
                        <a:t>监控连接频率、发包频率、发包速率等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基于</a:t>
                      </a:r>
                      <a:r>
                        <a:rPr lang="en-US" altLang="zh-CN" sz="1000"/>
                        <a:t>IP/UID</a:t>
                      </a:r>
                      <a:r>
                        <a:rPr lang="zh-CN" altLang="en-US" sz="1000"/>
                        <a:t>做实时的封禁策略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1158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LOGIC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提供使用微服务的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用户登录、登出、用户信息查询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3.</a:t>
                      </a:r>
                      <a:r>
                        <a:rPr lang="zh-CN" altLang="en-US" sz="1000"/>
                        <a:t>好友关系链的维护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4.消息</a:t>
                      </a:r>
                      <a:r>
                        <a:rPr lang="zh-CN" altLang="en-US" sz="1000"/>
                        <a:t>逻辑</a:t>
                      </a:r>
                      <a:r>
                        <a:rPr lang="en-US" altLang="zh-CN" sz="1000"/>
                        <a:t>（收发好友消息、收发陌生人消息、消息确认、通用消息处理、离线消息等）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5.</a:t>
                      </a:r>
                      <a:r>
                        <a:rPr lang="zh-CN" altLang="en-US" sz="1000"/>
                        <a:t>音视频、群组、客服等</a:t>
                      </a:r>
                      <a:endParaRPr lang="zh-CN" altLang="en-US" sz="10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ROUTER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支持</a:t>
                      </a: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Logic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做分布式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2.</a:t>
                      </a:r>
                      <a:r>
                        <a:rPr lang="zh-CN" altLang="en-US" sz="1000" b="0"/>
                        <a:t>用户一次登录session相关的数据（比如：用户在线状态[在线、离</a:t>
                      </a:r>
                      <a:r>
                        <a:rPr lang="en-US" altLang="zh-CN" sz="1000" b="0"/>
                        <a:t>1</a:t>
                      </a:r>
                      <a:r>
                        <a:rPr lang="zh-CN" altLang="en-US" sz="1000" b="0"/>
                        <a:t>开、隐身]，登录IP等）</a:t>
                      </a:r>
                      <a:endParaRPr lang="zh-CN" altLang="en-US" sz="1000" b="0"/>
                    </a:p>
                    <a:p>
                      <a:pPr>
                        <a:buNone/>
                      </a:pPr>
                      <a:endParaRPr lang="zh-CN" altLang="en-US" sz="1000" b="0"/>
                    </a:p>
                    <a:p>
                      <a:pPr>
                        <a:buNone/>
                      </a:pPr>
                      <a:r>
                        <a:rPr lang="en-US" altLang="zh-CN" sz="1000" b="0"/>
                        <a:t>3.支持向指定UIDS通信的功能</a:t>
                      </a:r>
                      <a:endParaRPr lang="en-US" altLang="zh-CN" sz="1000" b="0"/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  <a:sym typeface="+mn-ea"/>
                        </a:rPr>
                        <a:t>DATA ACCESS</a:t>
                      </a:r>
                      <a:endParaRPr lang="zh-CN" altLang="en-US" sz="1000" b="1">
                        <a:solidFill>
                          <a:srgbClr val="0000CC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1.</a:t>
                      </a:r>
                      <a:r>
                        <a:rPr lang="zh-CN" altLang="en-US" sz="1000">
                          <a:solidFill>
                            <a:srgbClr val="FF0000"/>
                          </a:solidFill>
                          <a:sym typeface="+mn-ea"/>
                        </a:rPr>
                        <a:t>提供使用数据的</a:t>
                      </a:r>
                      <a:r>
                        <a:rPr lang="en-US" altLang="zh-CN" sz="1000">
                          <a:solidFill>
                            <a:srgbClr val="FF0000"/>
                          </a:solidFill>
                          <a:sym typeface="+mn-ea"/>
                        </a:rPr>
                        <a:t>API</a:t>
                      </a:r>
                      <a:endParaRPr lang="en-US" altLang="zh-CN" sz="10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2.</a:t>
                      </a:r>
                      <a:r>
                        <a:rPr lang="zh-CN" altLang="en-US" sz="1000">
                          <a:sym typeface="+mn-ea"/>
                        </a:rPr>
                        <a:t>屏蔽了底层的存储引擎；对上层提供友好、统一的访问接口，封装原子逻辑 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0000CC"/>
                          </a:solidFill>
                        </a:rPr>
                        <a:t>DATA STORAGE</a:t>
                      </a:r>
                      <a:endParaRPr lang="zh-CN" altLang="en-US" sz="1000" b="1">
                        <a:solidFill>
                          <a:srgbClr val="0000CC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b="0">
                          <a:solidFill>
                            <a:srgbClr val="FF0000"/>
                          </a:solidFill>
                        </a:rPr>
                        <a:t>数据缓存与落地</a:t>
                      </a:r>
                      <a:endParaRPr lang="zh-CN" altLang="en-US" sz="1000" b="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2.</a:t>
                      </a:r>
                      <a:r>
                        <a:rPr lang="zh-CN" altLang="en-US" sz="1000"/>
                        <a:t>RDBMS（MySQL）、NoSQL（MongoDB）等持久化存储，并通过分布式缓存（Memcached、Redis等）加速查询。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948680" y="957580"/>
            <a:ext cx="32099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分层；每层无状态；冗余无单点；动态</a:t>
            </a:r>
            <a:r>
              <a:rPr lang="en-US" altLang="zh-CN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LB</a:t>
            </a: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单机线上支持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50W+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同时在线、</a:t>
            </a:r>
            <a:r>
              <a:rPr lang="en-US" altLang="zh-CN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3W+QPS</a:t>
            </a: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；整体千万级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架构方案三：</a:t>
            </a:r>
            <a:r>
              <a:rPr lang="en-US" altLang="zh-CN"/>
              <a:t>58</a:t>
            </a:r>
            <a:r>
              <a:rPr lang="zh-CN" altLang="en-US"/>
              <a:t>同城</a:t>
            </a:r>
            <a:r>
              <a:rPr lang="en-US" altLang="zh-CN"/>
              <a:t>2</a:t>
            </a:r>
            <a:r>
              <a:rPr lang="en-US" altLang="zh-CN" sz="1600"/>
              <a:t>(im+</a:t>
            </a:r>
            <a:r>
              <a:rPr lang="zh-CN" altLang="en-US" sz="1600"/>
              <a:t>第三方业务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419100" y="1605280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接入层</a:t>
            </a:r>
            <a:endParaRPr lang="zh-CN" altLang="en-US" sz="1800"/>
          </a:p>
        </p:txBody>
      </p:sp>
      <p:sp>
        <p:nvSpPr>
          <p:cNvPr id="8" name="圆角矩形 7"/>
          <p:cNvSpPr/>
          <p:nvPr/>
        </p:nvSpPr>
        <p:spPr>
          <a:xfrm>
            <a:off x="795020" y="176847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9" name="圆角矩形 8"/>
          <p:cNvSpPr/>
          <p:nvPr/>
        </p:nvSpPr>
        <p:spPr>
          <a:xfrm>
            <a:off x="2019935" y="1768475"/>
            <a:ext cx="81153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ES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3242945" y="1768475"/>
            <a:ext cx="80391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HttpES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419100" y="2614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逻辑层</a:t>
            </a:r>
            <a:endParaRPr lang="zh-CN" altLang="en-US" sz="1800"/>
          </a:p>
        </p:txBody>
      </p:sp>
      <p:sp>
        <p:nvSpPr>
          <p:cNvPr id="12" name="矩形 11"/>
          <p:cNvSpPr/>
          <p:nvPr/>
        </p:nvSpPr>
        <p:spPr>
          <a:xfrm>
            <a:off x="419100" y="3736975"/>
            <a:ext cx="383984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路由层</a:t>
            </a:r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419100" y="4900295"/>
            <a:ext cx="5400675" cy="732155"/>
          </a:xfrm>
          <a:prstGeom prst="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800"/>
              <a:t>数据层</a:t>
            </a:r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762635" y="2846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antispam</a:t>
            </a:r>
            <a:endParaRPr lang="en-US" altLang="zh-CN" sz="1000"/>
          </a:p>
        </p:txBody>
      </p:sp>
      <p:sp>
        <p:nvSpPr>
          <p:cNvPr id="15" name="圆角矩形 14"/>
          <p:cNvSpPr/>
          <p:nvPr/>
        </p:nvSpPr>
        <p:spPr>
          <a:xfrm>
            <a:off x="2019935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6" name="圆角矩形 15"/>
          <p:cNvSpPr/>
          <p:nvPr/>
        </p:nvSpPr>
        <p:spPr>
          <a:xfrm>
            <a:off x="3300730" y="2846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LS</a:t>
            </a:r>
            <a:endParaRPr lang="en-US" altLang="zh-CN" sz="1000"/>
          </a:p>
        </p:txBody>
      </p:sp>
      <p:sp>
        <p:nvSpPr>
          <p:cNvPr id="17" name="圆角矩形 16"/>
          <p:cNvSpPr/>
          <p:nvPr/>
        </p:nvSpPr>
        <p:spPr>
          <a:xfrm>
            <a:off x="795020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8" name="圆角矩形 17"/>
          <p:cNvSpPr/>
          <p:nvPr/>
        </p:nvSpPr>
        <p:spPr>
          <a:xfrm>
            <a:off x="2554605" y="403796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RS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795020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0" name="圆角矩形 19"/>
          <p:cNvSpPr/>
          <p:nvPr/>
        </p:nvSpPr>
        <p:spPr>
          <a:xfrm>
            <a:off x="2019935" y="513207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1" name="圆角矩形 20"/>
          <p:cNvSpPr/>
          <p:nvPr/>
        </p:nvSpPr>
        <p:spPr>
          <a:xfrm>
            <a:off x="3300730" y="5132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DAS</a:t>
            </a:r>
            <a:endParaRPr lang="en-US" altLang="zh-CN" sz="1000"/>
          </a:p>
        </p:txBody>
      </p:sp>
      <p:sp>
        <p:nvSpPr>
          <p:cNvPr id="22" name="剪去单角的矩形 21"/>
          <p:cNvSpPr/>
          <p:nvPr/>
        </p:nvSpPr>
        <p:spPr>
          <a:xfrm>
            <a:off x="62484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3" name="剪去单角的矩形 22"/>
          <p:cNvSpPr/>
          <p:nvPr/>
        </p:nvSpPr>
        <p:spPr>
          <a:xfrm>
            <a:off x="2176145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4" name="剪去单角的矩形 23"/>
          <p:cNvSpPr/>
          <p:nvPr/>
        </p:nvSpPr>
        <p:spPr>
          <a:xfrm>
            <a:off x="3670300" y="6024880"/>
            <a:ext cx="1395095" cy="546100"/>
          </a:xfrm>
          <a:prstGeom prst="snip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85420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圆角矩形 26"/>
          <p:cNvSpPr/>
          <p:nvPr/>
        </p:nvSpPr>
        <p:spPr>
          <a:xfrm>
            <a:off x="2825115" y="1069340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28" name="圆角矩形 27"/>
          <p:cNvSpPr/>
          <p:nvPr/>
        </p:nvSpPr>
        <p:spPr>
          <a:xfrm>
            <a:off x="3876040" y="1068705"/>
            <a:ext cx="746125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webim</a:t>
            </a:r>
            <a:endParaRPr lang="en-US" altLang="zh-CN" sz="100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220980" y="1484630"/>
            <a:ext cx="7303770" cy="419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8270" y="845185"/>
            <a:ext cx="3484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第一种方法：客户端直接调用第三方业务。但是升级困难。</a:t>
            </a:r>
            <a:endParaRPr lang="zh-CN" altLang="en-US" sz="1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627630" y="2348865"/>
            <a:ext cx="720090" cy="2876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2600325" y="341566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739640" y="3346450"/>
            <a:ext cx="720090" cy="15544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2580640" y="4524375"/>
            <a:ext cx="720090" cy="3213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02425" y="2147570"/>
            <a:ext cx="1973580" cy="44234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第三方服务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燕尾形箭头 3"/>
          <p:cNvSpPr/>
          <p:nvPr/>
        </p:nvSpPr>
        <p:spPr>
          <a:xfrm>
            <a:off x="5763260" y="2740025"/>
            <a:ext cx="1023620" cy="479425"/>
          </a:xfrm>
          <a:prstGeom prst="notchedRightArrow">
            <a:avLst>
              <a:gd name="adj1" fmla="val 50000"/>
              <a:gd name="adj2" fmla="val 428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第2种方法</a:t>
            </a:r>
            <a:endParaRPr lang="zh-CN" altLang="en-US" sz="1000"/>
          </a:p>
        </p:txBody>
      </p:sp>
      <p:sp>
        <p:nvSpPr>
          <p:cNvPr id="6" name="圆角矩形 5"/>
          <p:cNvSpPr/>
          <p:nvPr/>
        </p:nvSpPr>
        <p:spPr>
          <a:xfrm>
            <a:off x="6851650" y="307848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地理服务</a:t>
            </a:r>
            <a:endParaRPr lang="zh-CN" altLang="en-US" sz="1000"/>
          </a:p>
        </p:txBody>
      </p:sp>
      <p:sp>
        <p:nvSpPr>
          <p:cNvPr id="7" name="圆角矩形 6"/>
          <p:cNvSpPr/>
          <p:nvPr/>
        </p:nvSpPr>
        <p:spPr>
          <a:xfrm>
            <a:off x="6851650" y="2636520"/>
            <a:ext cx="91694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天气服务</a:t>
            </a:r>
            <a:endParaRPr lang="zh-CN" altLang="en-US" sz="1000"/>
          </a:p>
        </p:txBody>
      </p:sp>
      <p:sp>
        <p:nvSpPr>
          <p:cNvPr id="25" name="圆角矩形 24"/>
          <p:cNvSpPr/>
          <p:nvPr/>
        </p:nvSpPr>
        <p:spPr>
          <a:xfrm>
            <a:off x="6851650" y="3606800"/>
            <a:ext cx="916940" cy="26797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账户服务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5587365" y="3078480"/>
            <a:ext cx="1264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rgbClr val="FF0000"/>
                </a:solidFill>
                <a:sym typeface="+mn-ea"/>
              </a:rPr>
              <a:t>问题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:</a:t>
            </a:r>
            <a:endParaRPr lang="en-US" altLang="zh-CN" sz="1200">
              <a:solidFill>
                <a:srgbClr val="FF0000"/>
              </a:solidFill>
            </a:endParaRPr>
          </a:p>
          <a:p>
            <a:pPr algn="l"/>
            <a:r>
              <a:rPr lang="en-US" altLang="zh-CN" sz="1200">
                <a:sym typeface="+mn-ea"/>
              </a:rPr>
              <a:t>1.交互路径</a:t>
            </a:r>
            <a:r>
              <a:rPr lang="zh-CN" altLang="en-US" sz="1200">
                <a:sym typeface="+mn-ea"/>
              </a:rPr>
              <a:t>长</a:t>
            </a:r>
            <a:r>
              <a:rPr lang="en-US" altLang="zh-CN" sz="1200">
                <a:sym typeface="+mn-ea"/>
              </a:rPr>
              <a:t> ,</a:t>
            </a:r>
            <a:r>
              <a:rPr lang="zh-CN" altLang="en-US" sz="1200">
                <a:sym typeface="+mn-ea"/>
              </a:rPr>
              <a:t>延迟；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2.</a:t>
            </a:r>
            <a:r>
              <a:rPr lang="zh-CN" altLang="en-US" sz="1200">
                <a:sym typeface="+mn-ea"/>
              </a:rPr>
              <a:t>追踪问题难；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3.</a:t>
            </a:r>
            <a:r>
              <a:rPr lang="zh-CN" altLang="en-US" sz="1200">
                <a:sym typeface="+mn-ea"/>
              </a:rPr>
              <a:t>依赖长连接；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02425" y="1363980"/>
            <a:ext cx="1917700" cy="2832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000"/>
              <a:t>轻量化</a:t>
            </a:r>
            <a:r>
              <a:rPr lang="en-US" altLang="zh-CN" sz="1000"/>
              <a:t>WebService</a:t>
            </a:r>
            <a:endParaRPr lang="en-US" altLang="zh-CN" sz="1000"/>
          </a:p>
        </p:txBody>
      </p:sp>
      <p:sp>
        <p:nvSpPr>
          <p:cNvPr id="38" name="燕尾形箭头 37"/>
          <p:cNvSpPr/>
          <p:nvPr/>
        </p:nvSpPr>
        <p:spPr>
          <a:xfrm rot="5400000">
            <a:off x="7372985" y="1748790"/>
            <a:ext cx="575945" cy="28829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架构方案四：陌陌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862965"/>
            <a:ext cx="5590540" cy="2957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385" y="939165"/>
            <a:ext cx="341058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05" y="2440305"/>
            <a:ext cx="3085465" cy="1052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" y="3931920"/>
            <a:ext cx="8816340" cy="2984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架构方案五：微信</a:t>
            </a:r>
            <a:r>
              <a:rPr lang="en-US" altLang="zh-CN"/>
              <a:t>-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zh-CN" altLang="en-US">
                <a:solidFill>
                  <a:srgbClr val="FF0000"/>
                </a:solidFill>
              </a:rPr>
              <a:t>万级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系统要达成</a:t>
            </a:r>
            <a:r>
              <a:rPr lang="zh-CN"/>
              <a:t>的目标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3512185" y="120142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开发者角度：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简单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易于开发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可复用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可扩展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职责分明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模块化编程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常用任务自动化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简洁的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API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协议自定义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380" y="1201420"/>
            <a:ext cx="1661795" cy="5163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老板角度：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爆款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低成本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高性能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少量的人与机器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快速迭代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服务稳定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8585" y="1136650"/>
            <a:ext cx="1661795" cy="488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用户角度：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解决问题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免费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体验好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-------------------------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909320"/>
            <a:ext cx="8278495" cy="5499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基于消息总线的高可扩展性IM系统后台架构设计</a:t>
            </a:r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46098" y="227913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97248">
                      <a:schemeClr val="accent2"/>
                    </a:gs>
                    <a:gs pos="51000">
                      <a:schemeClr val="accent3">
                        <a:lumMod val="75000"/>
                      </a:schemeClr>
                    </a:gs>
                  </a:gsLst>
                  <a:lin ang="10800000" scaled="1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8" name="内容占位符 7" descr="总体设计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415" y="982345"/>
            <a:ext cx="6355080" cy="5119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2715" y="1254125"/>
            <a:ext cx="2522855" cy="4350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1、高可扩展性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通过消息总线，各个业务逻辑单元从代码层面完全独立，可以独立部署。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即插即拔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2、高性能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（1）Kafka适配逻辑单元处理速度的差异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（2）各层节点、各业务逻辑单元实现水平扩展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（3）数据库和Redis缓存都采用hash水平分库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3、维护成本低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开发新需求时开发只需关注自己的处理单元。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很容易解决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万人大群，大家活跃时，会面临消息延迟的问题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000">
                <a:sym typeface="+mn-ea"/>
              </a:rPr>
              <a:t>基于高速缓存的IM系统后台架构设计</a:t>
            </a:r>
            <a:endParaRPr lang="zh-CN" altLang="en-US" sz="2000"/>
          </a:p>
        </p:txBody>
      </p:sp>
      <p:pic>
        <p:nvPicPr>
          <p:cNvPr id="4" name="图片 3" descr="art_design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139190"/>
            <a:ext cx="6297295" cy="55048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2715" y="1246505"/>
            <a:ext cx="252285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改动：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接入层兼职了逻辑处理工作     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逻辑层兼职了缓存处理工作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优化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1、缩短访问路径，响应更实时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2、方便调试，快速开发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、减少</a:t>
            </a: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IT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成本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b="1" dirty="0" smtClean="0">
                <a:latin typeface="Arial" panose="020B0604020202020204" pitchFamily="34" charset="0"/>
                <a:ea typeface="微软雅黑" panose="020B0503020204020204" charset="-122"/>
              </a:rPr>
              <a:t>代价：</a:t>
            </a:r>
            <a:endParaRPr lang="zh-CN" altLang="en-US" sz="10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对整体业务架构与协作流程很熟悉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接入层要做动态负载均衡的策略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逻辑层要支持异步事务机制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要设计更高效的数据结构与算法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需要具备全栈开发能力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smtClean="0">
                <a:latin typeface="Arial" panose="020B0604020202020204" pitchFamily="34" charset="0"/>
                <a:ea typeface="微软雅黑" panose="020B0503020204020204" charset="-122"/>
              </a:rPr>
              <a:t>6.</a:t>
            </a:r>
            <a:r>
              <a:rPr lang="zh-CN" altLang="en-US" sz="1000" dirty="0" smtClean="0">
                <a:latin typeface="Arial" panose="020B0604020202020204" pitchFamily="34" charset="0"/>
                <a:ea typeface="微软雅黑" panose="020B0503020204020204" charset="-122"/>
              </a:rPr>
              <a:t>容错难</a:t>
            </a: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分层设计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885" y="1191895"/>
            <a:ext cx="2540000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微信后台系统现状：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9.8</a:t>
            </a: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后台调用数：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 200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/min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服务器数： 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&gt;5w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手机淘宝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MAU 5.3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6125845" y="1988820"/>
            <a:ext cx="1943735" cy="4757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17875" y="2005330"/>
            <a:ext cx="1943735" cy="4758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95605" y="1988820"/>
            <a:ext cx="1898015" cy="47739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的技术栈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4630" y="800735"/>
            <a:ext cx="814895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IM系统是多种技术和领域知识的横向应用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综合体</a:t>
            </a: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charset="-122"/>
              </a:rPr>
              <a:t>，涉及的技术栈极其丰富，可以容纳很多前沿的技术，作为其他产品的底层支撑。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210" y="2560320"/>
            <a:ext cx="134048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115" y="3058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加解密编程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115" y="57632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高并发编程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575" y="35966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移动端开发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75" y="409067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多媒体编程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0770" y="3302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音视算法优化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575" y="63195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协议设计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480" y="4636135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跨端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sdk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0770" y="256032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内核优化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17595" y="404368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集群多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IDC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8480" y="520700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数据库开发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20770" y="441452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亿级处理能力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20770" y="513524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开放与闭环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26835" y="2560320"/>
            <a:ext cx="240284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自然语言处理：聊天机器人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26835" y="29311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推荐系统：智能营销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6835" y="33020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模式识别：媒体转文本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26835" y="367284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问答系统：领域智能客服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26835" y="404368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区块链：可信通信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7595" y="587692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云服务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26835" y="441452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社交网络挖掘：群组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115" y="2075180"/>
            <a:ext cx="2256790" cy="370840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bliqueTopLef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基础阶段    小入门级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能用</a:t>
            </a:r>
            <a:endParaRPr lang="zh-CN" altLang="en-US" sz="1400" b="1" i="1" dirty="0" smtClean="0">
              <a:solidFill>
                <a:schemeClr val="tx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19500" y="2075180"/>
            <a:ext cx="207581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成熟阶段 大平台级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圈地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62700" y="2075180"/>
            <a:ext cx="2000885" cy="3708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赋能阶段  杀手锏</a:t>
            </a:r>
            <a:r>
              <a:rPr lang="en-US" altLang="zh-CN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400" b="1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绝杀</a:t>
            </a:r>
            <a:endParaRPr lang="zh-CN" altLang="en-US" sz="1400" b="1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18230" y="367284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安全监控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26835" y="478536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情感识别：私人助理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燕尾形箭头 33"/>
          <p:cNvSpPr/>
          <p:nvPr/>
        </p:nvSpPr>
        <p:spPr>
          <a:xfrm>
            <a:off x="241173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燕尾形箭头 34"/>
          <p:cNvSpPr/>
          <p:nvPr/>
        </p:nvSpPr>
        <p:spPr>
          <a:xfrm>
            <a:off x="5369560" y="3861435"/>
            <a:ext cx="647700" cy="503555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26835" y="5156200"/>
            <a:ext cx="228409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ARVR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：超级通讯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18230" y="2931160"/>
            <a:ext cx="1341120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架构优化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17595" y="4785360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分布式与同步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20770" y="5506085"/>
            <a:ext cx="1341755" cy="370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中间件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附录：编程名言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100" y="883285"/>
            <a:ext cx="574484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https://linux.cn/article-5831-1.html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615" y="1188720"/>
            <a:ext cx="8241665" cy="65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有两种软件设计的方式：一种是使它足够简单以致于明显没有缺陷，另一种则是使它足够复杂以致于没有明显的缺陷。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615" y="1997075"/>
            <a:ext cx="269430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若无把握，暴力破解。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615" y="2526030"/>
            <a:ext cx="598106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最有效的调试工具是静下心来仔细思考，辅之审慎地放置打印语句。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615" y="3054985"/>
            <a:ext cx="451612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限制方法的灵活性几乎总会让你把事情做得更好。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615" y="3583940"/>
            <a:ext cx="5753735" cy="370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所有计算机的问题都可以通过增加一个中间层来解决。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5615" y="4112895"/>
            <a:ext cx="590359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以代码行数来衡量程序设计的进度，就好比以重量来衡量飞机的制造进度。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5615" y="4641850"/>
            <a:ext cx="371983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首先，解决问题。而后，编写代码。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5615" y="5170805"/>
            <a:ext cx="411861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你不能信任不是完全由你自己写的代码。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5615" y="5699760"/>
            <a:ext cx="4191635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没有什么代码会比没有代码速度更快。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5615" y="6228715"/>
            <a:ext cx="6630670" cy="370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软件中如此多的复杂性皆来自于想在做一件事的同时多做几件事。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七角星 13"/>
          <p:cNvSpPr/>
          <p:nvPr/>
        </p:nvSpPr>
        <p:spPr>
          <a:xfrm>
            <a:off x="6583045" y="2234565"/>
            <a:ext cx="2646680" cy="1530985"/>
          </a:xfrm>
          <a:prstGeom prst="star7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Garbage IN</a:t>
            </a:r>
            <a:r>
              <a:rPr lang="zh-CN" altLang="en-US" sz="1600"/>
              <a:t>，</a:t>
            </a:r>
            <a:endParaRPr lang="zh-CN" altLang="en-US" sz="1600"/>
          </a:p>
          <a:p>
            <a:pPr algn="ctr"/>
            <a:r>
              <a:rPr lang="en-US" altLang="zh-CN" sz="1600"/>
              <a:t>Garbage Out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附录：分布式的八大谬误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100" y="1007110"/>
            <a:ext cx="7618730" cy="372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分布式计算的八大谬误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实际上，每个人，当他第一次构建分布式应用时，都会作出如下八个假设。长远来看，这些假设都被证明是错误的，并且都造成了巨大的麻烦和沉痛的经验教训。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网络可靠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零延迟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带宽无限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安全网络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拓扑不变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有个管理者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传输代价为零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网络同构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附录：</a:t>
            </a:r>
            <a:r>
              <a:rPr lang="en-US" altLang="zh-CN"/>
              <a:t>IM</a:t>
            </a:r>
            <a:r>
              <a:rPr lang="zh-CN" altLang="en-US"/>
              <a:t>参考资源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57530" y="984250"/>
          <a:ext cx="7213600" cy="4349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295"/>
                <a:gridCol w="6250305"/>
              </a:tblGrid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/>
                        <a:t>IM</a:t>
                      </a:r>
                      <a:r>
                        <a:rPr lang="zh-CN" altLang="en-US" sz="1000"/>
                        <a:t>社区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http://www.52im.net           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http://www.yunliaoim.com/      云聊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http://www.imgeek.org/    环信的</a:t>
                      </a:r>
                      <a:r>
                        <a:rPr lang="en-US" altLang="zh-CN" sz="1000">
                          <a:sym typeface="+mn-ea"/>
                        </a:rPr>
                        <a:t>IMGeek</a:t>
                      </a:r>
                      <a:r>
                        <a:rPr lang="zh-CN" altLang="en-US" sz="1000">
                          <a:sym typeface="+mn-ea"/>
                        </a:rPr>
                        <a:t>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http://weixin.sogou.com/  </a:t>
                      </a:r>
                      <a:endParaRPr lang="zh-CN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000">
                        <a:sym typeface="+mn-ea"/>
                      </a:endParaRPr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系统设计篇</a:t>
                      </a: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IM系统设计</a:t>
                      </a:r>
                      <a:r>
                        <a:rPr lang="en-US" altLang="zh-CN" sz="1000"/>
                        <a:t>(Webim)  http://gglinux.com/2017/04/15/IM_design/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一个海量在线用户即时通讯系统（IM）的完整设计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基于消息总线的高可扩展性IM系统后台架构设计   </a:t>
                      </a:r>
                      <a:r>
                        <a:rPr lang="zh-CN" altLang="en-US" sz="1000"/>
                        <a:t>（</a:t>
                      </a:r>
                      <a:r>
                        <a:rPr lang="en-US" altLang="zh-CN" sz="1000"/>
                        <a:t>封宇</a:t>
                      </a:r>
                      <a:r>
                        <a:rPr lang="zh-CN" altLang="en-US" sz="1000"/>
                        <a:t>）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en-US" altLang="zh-CN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lnL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635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业务功能抽象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1495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消息生产者</a:t>
            </a:r>
            <a:r>
              <a:rPr lang="en-US" altLang="zh-CN" sz="1000"/>
              <a:t>/</a:t>
            </a:r>
            <a:r>
              <a:rPr lang="zh-CN" altLang="en-US" sz="1000"/>
              <a:t>pub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481330" y="1412875"/>
            <a:ext cx="17303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消息模型</a:t>
            </a:r>
            <a:endParaRPr lang="zh-CN" altLang="zh-CN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9113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消息中转者</a:t>
            </a:r>
            <a:r>
              <a:rPr lang="en-US" altLang="zh-CN" sz="1000"/>
              <a:t>broker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4987290" y="1931035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消息消费者</a:t>
            </a:r>
            <a:r>
              <a:rPr lang="en-US" altLang="zh-CN" sz="1000"/>
              <a:t>/sub</a:t>
            </a:r>
            <a:endParaRPr lang="en-US" altLang="zh-CN" sz="100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51025" y="1979930"/>
            <a:ext cx="829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" idx="1"/>
          </p:cNvCxnSpPr>
          <p:nvPr/>
        </p:nvCxnSpPr>
        <p:spPr>
          <a:xfrm>
            <a:off x="4000500" y="2110740"/>
            <a:ext cx="986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29765" y="174879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req</a:t>
            </a:r>
            <a:endParaRPr lang="zh-CN" altLang="en-US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73525" y="1678940"/>
            <a:ext cx="110299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push or pull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3710" y="1962785"/>
            <a:ext cx="2138680" cy="17684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很简单：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无非就是传递消息。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也很难：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让所有用户都高效可靠地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传递消息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1130" y="2687320"/>
            <a:ext cx="131318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异步消息队列</a:t>
            </a:r>
            <a:endParaRPr lang="zh-CN" altLang="en-US" sz="1000"/>
          </a:p>
        </p:txBody>
      </p:sp>
      <p:sp>
        <p:nvSpPr>
          <p:cNvPr id="6" name="上下箭头 5"/>
          <p:cNvSpPr/>
          <p:nvPr/>
        </p:nvSpPr>
        <p:spPr>
          <a:xfrm>
            <a:off x="3266440" y="2290445"/>
            <a:ext cx="264795" cy="413385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23710" y="1001395"/>
            <a:ext cx="1261110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一个人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uid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一群人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gid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98015" y="2199640"/>
            <a:ext cx="792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899920" y="2199640"/>
            <a:ext cx="96139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700" dirty="0" smtClean="0">
                <a:latin typeface="Arial" panose="020B0604020202020204" pitchFamily="34" charset="0"/>
                <a:ea typeface="微软雅黑" panose="020B0503020204020204" charset="-122"/>
              </a:rPr>
              <a:t>msg </a:t>
            </a:r>
            <a:r>
              <a:rPr lang="en-US" altLang="zh-CN" sz="700" dirty="0" smtClean="0">
                <a:latin typeface="Arial" panose="020B0604020202020204" pitchFamily="34" charset="0"/>
                <a:ea typeface="微软雅黑" panose="020B0503020204020204" charset="-122"/>
              </a:rPr>
              <a:t>ack</a:t>
            </a:r>
            <a:endParaRPr lang="en-US" altLang="zh-CN"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8785" y="1552575"/>
            <a:ext cx="3278505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700" dirty="0" smtClean="0">
                <a:latin typeface="Arial" panose="020B0604020202020204" pitchFamily="34" charset="0"/>
                <a:ea typeface="微软雅黑" panose="020B0503020204020204" charset="-122"/>
              </a:rPr>
              <a:t>req = {producer uin, channel name, msg device id, msg time, msg content}；</a:t>
            </a:r>
            <a:endParaRPr sz="7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479165"/>
            <a:ext cx="5161915" cy="2552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946150"/>
            <a:ext cx="4232910" cy="237172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85" y="946150"/>
            <a:ext cx="3456940" cy="19145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" y="3317875"/>
            <a:ext cx="4269740" cy="16960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" y="5013960"/>
            <a:ext cx="8424545" cy="167767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5829300" y="3180080"/>
            <a:ext cx="2540000" cy="173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建立好的TCP连接，网线拔了再接上，依然IO成功？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UDP为什么比TCP头多一个长度字段？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200" dirty="0" smtClean="0">
                <a:latin typeface="Arial" panose="020B0604020202020204" pitchFamily="34" charset="0"/>
                <a:ea typeface="微软雅黑" panose="020B0503020204020204" charset="-122"/>
              </a:rPr>
              <a:t>协议栈是怎么工作的？</a:t>
            </a:r>
            <a:endParaRPr lang="zh-CN" altLang="en-US" sz="12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</a:t>
            </a:r>
            <a:r>
              <a:rPr lang="zh-CN" altLang="en-US"/>
              <a:t>协议选型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99745" y="923290"/>
          <a:ext cx="8345170" cy="54368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38885"/>
                <a:gridCol w="1497330"/>
                <a:gridCol w="2279650"/>
                <a:gridCol w="1759585"/>
                <a:gridCol w="1569720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案例</a:t>
                      </a:r>
                      <a:endParaRPr lang="zh-CN" altLang="en-US"/>
                    </a:p>
                  </a:txBody>
                  <a:tcPr/>
                </a:tc>
              </a:tr>
              <a:tr h="829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SIP</a:t>
                      </a:r>
                      <a:r>
                        <a:rPr lang="zh-CN" altLang="zh-CN"/>
                        <a:t> </a:t>
                      </a:r>
                      <a:r>
                        <a:rPr lang="en-US" altLang="zh-CN"/>
                        <a:t>Simple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是一种文本协议、运营商，融合通信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全保障，非常高的互通行，扩展性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规范很复杂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400"/>
                        <a:t>给运营商做扩展</a:t>
                      </a:r>
                      <a:endParaRPr lang="zh-CN" altLang="zh-CN" sz="1400"/>
                    </a:p>
                  </a:txBody>
                  <a:tcPr/>
                </a:tc>
              </a:tr>
              <a:tr h="2098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XAMPP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基于</a:t>
                      </a:r>
                      <a:r>
                        <a:rPr lang="en-US" altLang="zh-CN" sz="1400"/>
                        <a:t>xml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协议开源，可拓展性强，在各个端(包括服务器)有各种语言的实现，开发者接入方便；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</a:t>
                      </a:r>
                      <a:r>
                        <a:rPr lang="zh-CN" altLang="en-US" sz="1400"/>
                        <a:t>ML表现力弱、有太多冗余信息、流量大，天坑多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比较耗流量和耗电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一次通信耗</a:t>
                      </a:r>
                      <a:r>
                        <a:rPr lang="en-US" altLang="zh-CN" sz="1400"/>
                        <a:t>200mAH)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不适合弱网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Gtalk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sinaweibo</a:t>
                      </a:r>
                      <a:endParaRPr lang="en-US" altLang="zh-CN" sz="1400"/>
                    </a:p>
                  </a:txBody>
                  <a:tcPr/>
                </a:tc>
              </a:tr>
              <a:tr h="1077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/>
                        <a:t>MQTT</a:t>
                      </a:r>
                      <a:endParaRPr lang="en-US" altLang="zh-CN" sz="1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物联网通信协议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多平台，多使用于推送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预设场景简单，但是需要自己额外实现好友、群组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Facebook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/>
                        <a:t>58</a:t>
                      </a:r>
                      <a:endParaRPr lang="en-US" altLang="zh-CN" sz="1400"/>
                    </a:p>
                  </a:txBody>
                  <a:tcPr/>
                </a:tc>
              </a:tr>
              <a:tr h="9569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/>
                        <a:t>私有协议</a:t>
                      </a:r>
                      <a:endParaRPr lang="zh-CN" altLang="en-US" sz="1600" b="1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自定义协议</a:t>
                      </a:r>
                      <a:r>
                        <a:rPr lang="en-US" altLang="zh-CN" sz="1400"/>
                        <a:t>+</a:t>
                      </a:r>
                      <a:r>
                        <a:rPr lang="zh-CN" altLang="en-US" sz="1400"/>
                        <a:t>高效的序列化，OTT 业务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olidFill>
                            <a:srgbClr val="C00000"/>
                          </a:solidFill>
                        </a:rPr>
                        <a:t>高效，节约流量(一般使用二进制协议)，安全性高，难以破解；</a:t>
                      </a:r>
                      <a:endParaRPr lang="zh-CN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在开发初期没有现有样列可以参考，对于设计者的要求比较高。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微信</a:t>
                      </a:r>
                      <a:endParaRPr lang="zh-CN" altLang="en-US" sz="140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9100" y="6482715"/>
            <a:ext cx="7337425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即时通讯等通信软件的网络协议和端口收集整理   http://www.52im.net/thread-257-1-1.html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序列化</a:t>
            </a:r>
            <a:r>
              <a:rPr lang="zh-CN"/>
              <a:t>框架：</a:t>
            </a:r>
            <a:r>
              <a:rPr lang="en-US"/>
              <a:t>ProtoBuf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19100" y="6132830"/>
            <a:ext cx="6838950" cy="370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charset="-122"/>
                <a:sym typeface="+mn-ea"/>
              </a:rPr>
              <a:t>源代码：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http://code.google.com/p/protobuf/downloads/list 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0550" y="1088390"/>
            <a:ext cx="803338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Proto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Buf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 ，是Google 开源的</a:t>
            </a:r>
            <a:r>
              <a:rPr lang="zh-CN" altLang="en-US" sz="1600" b="1" i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序列化框架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。数据存储或 RPC 数据交换格式。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手机QQ，微信都在使用，甚至对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Pb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做了更极致的优化。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550" y="1895475"/>
            <a:ext cx="8121015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一条消息数据，用protobuf序列化后的大小是json的10分之一，xml格式的20分之一，是二进制序列化的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分之一，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550" y="2772410"/>
            <a:ext cx="3786505" cy="1731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优点：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更小。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支持Varint  ，zigzag 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更快。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（位移运算）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更简单。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（语言级支持，</a:t>
            </a:r>
            <a:r>
              <a:rPr lang="zh-CN" altLang="en-US" sz="1600" dirty="0" smtClean="0">
                <a:ea typeface="微软雅黑" panose="020B0503020204020204" charset="-122"/>
                <a:sym typeface="+mn-ea"/>
              </a:rPr>
              <a:t> little-endian 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更灵活。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charset="-122"/>
              </a:rPr>
              <a:t>kv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的结构，容易扩展）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26000" y="2772410"/>
            <a:ext cx="3797935" cy="193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Arial" panose="020B0604020202020204" pitchFamily="34" charset="0"/>
                <a:ea typeface="微软雅黑" panose="020B0503020204020204" charset="-122"/>
              </a:rPr>
              <a:t>不足：</a:t>
            </a:r>
            <a:endParaRPr lang="zh-CN" altLang="en-US" sz="16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没有自带长度或者终止符信息，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charset="-122"/>
              </a:rPr>
              <a:t>没有自带报类型信息。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590550" y="5287010"/>
          <a:ext cx="8033385" cy="4057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  <a:reflection blurRad="6350" stA="52000" endA="300" endPos="35000" dir="5400000" sy="-100000" algn="bl" rotWithShape="0"/>
                </a:effectLst>
                <a:tableStyleId>{85BE263C-DBD7-4A20-BB59-AAB30ACAA65A}</a:tableStyleId>
              </a:tblPr>
              <a:tblGrid>
                <a:gridCol w="2278380"/>
                <a:gridCol w="5755005"/>
              </a:tblGrid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Header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包括</a:t>
                      </a:r>
                      <a:r>
                        <a:rPr lang="en-US" altLang="zh-CN" sz="1200"/>
                        <a:t>len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cmd</a:t>
                      </a:r>
                      <a:r>
                        <a:rPr lang="zh-CN" altLang="en-US" sz="1200"/>
                        <a:t>等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Body</a:t>
                      </a:r>
                      <a:r>
                        <a:rPr lang="en-US" altLang="zh-CN" sz="1200"/>
                        <a:t>(</a:t>
                      </a:r>
                      <a:r>
                        <a:rPr lang="zh-CN" altLang="zh-CN" sz="1200"/>
                        <a:t>使用</a:t>
                      </a:r>
                      <a:r>
                        <a:rPr lang="en-US" altLang="zh-CN" sz="1200"/>
                        <a:t>PB</a:t>
                      </a:r>
                      <a:r>
                        <a:rPr lang="zh-CN" altLang="en-US" sz="1200"/>
                        <a:t>做序列化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2843530" y="5085080"/>
            <a:ext cx="0" cy="864235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8795" y="6432550"/>
            <a:ext cx="8176895" cy="25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800" dirty="0" smtClean="0">
                <a:latin typeface="Arial" panose="020B0604020202020204" pitchFamily="34" charset="0"/>
                <a:ea typeface="微软雅黑" panose="020B0503020204020204" charset="-122"/>
              </a:rPr>
              <a:t> Avro，Thrift，XML，JSON，MessagePack，Kyro，Hessian，Protostuff，Java Native Serialize，FST</a:t>
            </a:r>
            <a:endParaRPr lang="zh-CN" altLang="en-US" sz="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举例：区跨链协议示意图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" y="1100455"/>
            <a:ext cx="8248015" cy="4995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三种基本的通信模型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998855"/>
            <a:ext cx="1733550" cy="2923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4260" y="4498340"/>
            <a:ext cx="5384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问答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998855"/>
            <a:ext cx="3372485" cy="3197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1480" y="4450080"/>
            <a:ext cx="2138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天气预报、公众号、微博</a:t>
            </a:r>
            <a:endParaRPr lang="zh-CN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5" y="998855"/>
            <a:ext cx="2614295" cy="3451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en-US" altLang="zh-CN"/>
              <a:t>IM</a:t>
            </a:r>
            <a:r>
              <a:rPr lang="zh-CN" altLang="en-US"/>
              <a:t>服务器</a:t>
            </a:r>
            <a:r>
              <a:rPr>
                <a:sym typeface="+mn-ea"/>
              </a:rPr>
              <a:t>技术选型</a:t>
            </a:r>
            <a:endParaRPr lang="en-US" altLang="zh-CN"/>
          </a:p>
        </p:txBody>
      </p:sp>
      <p:graphicFrame>
        <p:nvGraphicFramePr>
          <p:cNvPr id="2" name="内容占位符 1"/>
          <p:cNvGraphicFramePr/>
          <p:nvPr>
            <p:ph idx="1"/>
          </p:nvPr>
        </p:nvGraphicFramePr>
        <p:xfrm>
          <a:off x="419100" y="1005840"/>
          <a:ext cx="8408035" cy="24803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60780"/>
                <a:gridCol w="1729105"/>
                <a:gridCol w="1302385"/>
                <a:gridCol w="1740535"/>
                <a:gridCol w="24752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通信协议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应用层协议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操作系统</a:t>
                      </a:r>
                      <a:endParaRPr lang="zh-CN" altLang="en-US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微信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协程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QQ&lt;</a:t>
                      </a:r>
                      <a:r>
                        <a:rPr lang="zh-CN" altLang="zh-CN" sz="1400" b="1"/>
                        <a:t>早期</a:t>
                      </a:r>
                      <a:r>
                        <a:rPr lang="en-US" altLang="zh-CN" sz="1400" b="1"/>
                        <a:t>&gt;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IOCP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UDP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Windows</a:t>
                      </a:r>
                      <a:endParaRPr lang="en-US" altLang="zh-CN" sz="14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钉钉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GTALK</a:t>
                      </a:r>
                      <a:endParaRPr lang="en-US" altLang="zh-CN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XMPP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通通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异步</a:t>
                      </a:r>
                      <a:r>
                        <a:rPr lang="en-US" altLang="zh-CN" sz="1400"/>
                        <a:t>IO+</a:t>
                      </a:r>
                      <a:r>
                        <a:rPr lang="zh-CN" altLang="en-US" sz="1400"/>
                        <a:t>多线程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TCP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自定义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Linux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9100" y="3649980"/>
            <a:ext cx="2673985" cy="2886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系统开发平台：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CentOS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网络支撑层：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自研的基于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Epoll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高性能网络库。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缓存存储层：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Redis，或自研的存储方案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数据库： </a:t>
            </a:r>
            <a:endParaRPr lang="zh-CN" altLang="en-US" sz="1400" b="1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latin typeface="Arial" panose="020B0604020202020204" pitchFamily="34" charset="0"/>
                <a:ea typeface="微软雅黑" panose="020B0503020204020204" charset="-122"/>
              </a:rPr>
              <a:t>开发语言：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charset="-122"/>
              </a:rPr>
              <a:t>C/C++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88665" y="3649980"/>
          <a:ext cx="5538470" cy="2687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32330"/>
                <a:gridCol w="3406140"/>
              </a:tblGrid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WebIM</a:t>
                      </a:r>
                      <a:r>
                        <a:rPr lang="zh-CN" altLang="en-US"/>
                        <a:t>的实现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58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Ajax</a:t>
                      </a:r>
                      <a:r>
                        <a:rPr lang="zh-CN" altLang="en-US" sz="1600"/>
                        <a:t>短轮询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请求代价大</a:t>
                      </a:r>
                      <a:endParaRPr lang="zh-CN" altLang="en-US" sz="1600"/>
                    </a:p>
                  </a:txBody>
                  <a:tcPr/>
                </a:tc>
              </a:tr>
              <a:tr h="557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Comet</a:t>
                      </a:r>
                      <a:r>
                        <a:rPr lang="zh-CN" altLang="en-US" sz="1600"/>
                        <a:t>服务推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900">
                          <a:solidFill>
                            <a:srgbClr val="0000CC"/>
                          </a:solidFill>
                        </a:rPr>
                        <a:t>Ajax</a:t>
                      </a:r>
                      <a:r>
                        <a:rPr lang="zh-CN" altLang="en-US" sz="900">
                          <a:solidFill>
                            <a:srgbClr val="0000CC"/>
                          </a:solidFill>
                        </a:rPr>
                        <a:t>长轮询、Iframe 及 htmlfile）</a:t>
                      </a:r>
                      <a:endParaRPr lang="zh-CN" altLang="en-US" sz="90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600"/>
                        <a:t>无安装插件</a:t>
                      </a:r>
                      <a:r>
                        <a:rPr lang="zh-CN" sz="1600"/>
                        <a:t>、</a:t>
                      </a:r>
                      <a:r>
                        <a:rPr sz="1600"/>
                        <a:t>基于 HTTP 长连接</a:t>
                      </a:r>
                      <a:endParaRPr sz="1600"/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WebSocket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基于</a:t>
                      </a:r>
                      <a:r>
                        <a:rPr lang="en-US" altLang="zh-CN" sz="1600"/>
                        <a:t>TCP</a:t>
                      </a:r>
                      <a:r>
                        <a:rPr lang="zh-CN" altLang="en-US" sz="1600"/>
                        <a:t>协议</a:t>
                      </a:r>
                      <a:endParaRPr lang="zh-CN" altLang="en-US" sz="1600"/>
                    </a:p>
                  </a:txBody>
                  <a:tcPr/>
                </a:tc>
              </a:tr>
              <a:tr h="582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SSE(Server Sent Event)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/>
                        <a:t>服务端推向客户端的</a:t>
                      </a:r>
                      <a:r>
                        <a:rPr lang="en-US" altLang="zh-CN" sz="1600"/>
                        <a:t>H5</a:t>
                      </a:r>
                      <a:r>
                        <a:rPr lang="zh-CN" altLang="en-US" sz="1600"/>
                        <a:t>技术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18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3.xml><?xml version="1.0" encoding="utf-8"?>
<p:tagLst xmlns:p="http://schemas.openxmlformats.org/presentationml/2006/main">
  <p:tag name="KSO_WM_TEMPLATE_CATEGORY" val="custom"/>
  <p:tag name="KSO_WM_TEMPLATE_INDEX" val="185"/>
</p:tagLst>
</file>

<file path=ppt/tags/tag14.xml><?xml version="1.0" encoding="utf-8"?>
<p:tagLst xmlns:p="http://schemas.openxmlformats.org/presentationml/2006/main">
  <p:tag name="KSO_WM_TEMPLATE_CATEGORY" val="custom"/>
  <p:tag name="KSO_WM_TEMPLATE_INDEX" val="185"/>
</p:tagLst>
</file>

<file path=ppt/tags/tag15.xml><?xml version="1.0" encoding="utf-8"?>
<p:tagLst xmlns:p="http://schemas.openxmlformats.org/presentationml/2006/main">
  <p:tag name="KSO_WM_TEMPLATE_CATEGORY" val="custom"/>
  <p:tag name="KSO_WM_TEMPLATE_INDEX" val="18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7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50*57"/>
  <p:tag name="KSO_WM_SLIDE_SIZE" val="621*426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19.xml><?xml version="1.0" encoding="utf-8"?>
<p:tagLst xmlns:p="http://schemas.openxmlformats.org/presentationml/2006/main">
  <p:tag name="KSO_WM_TEMPLATE_CATEGORY" val="custom"/>
  <p:tag name="KSO_WM_TEMPLATE_INDEX" val="18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5_29*i*0"/>
  <p:tag name="KSO_WM_TEMPLATE_CATEGORY" val="custom"/>
  <p:tag name="KSO_WM_TEMPLATE_INDEX" val="185"/>
  <p:tag name="KSO_WM_UNIT_INDEX" val="0"/>
</p:tagLst>
</file>

<file path=ppt/tags/tag20.xml><?xml version="1.0" encoding="utf-8"?>
<p:tagLst xmlns:p="http://schemas.openxmlformats.org/presentationml/2006/main">
  <p:tag name="KSO_WM_TEMPLATE_CATEGORY" val="custom"/>
  <p:tag name="KSO_WM_TEMPLATE_INDEX" val="185"/>
</p:tagLst>
</file>

<file path=ppt/tags/tag21.xml><?xml version="1.0" encoding="utf-8"?>
<p:tagLst xmlns:p="http://schemas.openxmlformats.org/presentationml/2006/main">
  <p:tag name="KSO_WM_TEMPLATE_CATEGORY" val="custom"/>
  <p:tag name="KSO_WM_TEMPLATE_INDEX" val="185"/>
</p:tagLst>
</file>

<file path=ppt/tags/tag22.xml><?xml version="1.0" encoding="utf-8"?>
<p:tagLst xmlns:p="http://schemas.openxmlformats.org/presentationml/2006/main">
  <p:tag name="KSO_WM_TEMPLATE_CATEGORY" val="custom"/>
  <p:tag name="KSO_WM_TEMPLATE_INDEX" val="185"/>
</p:tagLst>
</file>

<file path=ppt/tags/tag23.xml><?xml version="1.0" encoding="utf-8"?>
<p:tagLst xmlns:p="http://schemas.openxmlformats.org/presentationml/2006/main">
  <p:tag name="KSO_WM_TEMPLATE_CATEGORY" val="custom"/>
  <p:tag name="KSO_WM_TEMPLATE_INDEX" val="18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5.xml><?xml version="1.0" encoding="utf-8"?>
<p:tagLst xmlns:p="http://schemas.openxmlformats.org/presentationml/2006/main">
  <p:tag name="KSO_WM_TEMPLATE_CATEGORY" val="custom"/>
  <p:tag name="KSO_WM_TEMPLATE_INDEX" val="18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7.xml><?xml version="1.0" encoding="utf-8"?>
<p:tagLst xmlns:p="http://schemas.openxmlformats.org/presentationml/2006/main">
  <p:tag name="KSO_WM_TEMPLATE_CATEGORY" val="custom"/>
  <p:tag name="KSO_WM_TEMPLATE_INDEX" val="18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85"/>
</p:tagLst>
</file>

<file path=ppt/tags/tag29.xml><?xml version="1.0" encoding="utf-8"?>
<p:tagLst xmlns:p="http://schemas.openxmlformats.org/presentationml/2006/main">
  <p:tag name="KSO_WM_TEMPLATE_CATEGORY" val="custom"/>
  <p:tag name="KSO_WM_TEMPLATE_INDEX" val="18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a"/>
  <p:tag name="KSO_WM_UNIT_INDEX" val="1"/>
  <p:tag name="KSO_WM_UNIT_ID" val="custom185_27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85"/>
</p:tagLst>
</file>

<file path=ppt/tags/tag31.xml><?xml version="1.0" encoding="utf-8"?>
<p:tagLst xmlns:p="http://schemas.openxmlformats.org/presentationml/2006/main">
  <p:tag name="KSO_WM_TEMPLATE_CATEGORY" val="custom"/>
  <p:tag name="KSO_WM_TEMPLATE_INDEX" val="185"/>
</p:tagLst>
</file>

<file path=ppt/tags/tag32.xml><?xml version="1.0" encoding="utf-8"?>
<p:tagLst xmlns:p="http://schemas.openxmlformats.org/presentationml/2006/main">
  <p:tag name="KSO_WM_TEMPLATE_CATEGORY" val="custom"/>
  <p:tag name="KSO_WM_TEMPLATE_INDEX" val="18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85"/>
  <p:tag name="KSO_WM_UNIT_TYPE" val="f"/>
  <p:tag name="KSO_WM_UNIT_INDEX" val="1"/>
  <p:tag name="KSO_WM_UNIT_ID" val="custom185_27*f*1"/>
  <p:tag name="KSO_WM_UNIT_CLEAR" val="1"/>
  <p:tag name="KSO_WM_UNIT_LAYERLEVEL" val="1"/>
  <p:tag name="KSO_WM_UNIT_VALUE" val="216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p="http://schemas.openxmlformats.org/presentationml/2006/main">
  <p:tag name="KSO_WM_TEMPLATE_CATEGORY" val="custom"/>
  <p:tag name="KSO_WM_TEMPLATE_INDEX" val="185"/>
  <p:tag name="KSO_WM_TAG_VERSION" val="1.0"/>
  <p:tag name="KSO_WM_SLIDE_ID" val="custom185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33*88"/>
  <p:tag name="KSO_WM_SLIDE_SIZE" val="653*403"/>
  <p:tag name="MH_TYPE" val="#NeiR#"/>
  <p:tag name="MH_NUMBER" val="1"/>
  <p:tag name="MH_CATEGORY" val="#QiTTB#"/>
  <p:tag name="MH_LAYOUT" val="Desc"/>
  <p:tag name="MH" val="20151028110923"/>
  <p:tag name="MH_LIBRARY" val="GRAPHIC"/>
</p:tagLst>
</file>

<file path=ppt/tags/tag6.xml><?xml version="1.0" encoding="utf-8"?>
<p:tagLst xmlns:p="http://schemas.openxmlformats.org/presentationml/2006/main">
  <p:tag name="KSO_WM_TEMPLATE_CATEGORY" val="custom"/>
  <p:tag name="KSO_WM_TEMPLATE_INDEX" val="185"/>
</p:tagLst>
</file>

<file path=ppt/tags/tag7.xml><?xml version="1.0" encoding="utf-8"?>
<p:tagLst xmlns:p="http://schemas.openxmlformats.org/presentationml/2006/main">
  <p:tag name="KSO_WM_TEMPLATE_CATEGORY" val="custom"/>
  <p:tag name="KSO_WM_TEMPLATE_INDEX" val="185"/>
</p:tagLst>
</file>

<file path=ppt/tags/tag8.xml><?xml version="1.0" encoding="utf-8"?>
<p:tagLst xmlns:p="http://schemas.openxmlformats.org/presentationml/2006/main">
  <p:tag name="KSO_WM_TEMPLATE_CATEGORY" val="custom"/>
  <p:tag name="KSO_WM_TEMPLATE_INDEX" val="185"/>
</p:tagLst>
</file>

<file path=ppt/tags/tag9.xml><?xml version="1.0" encoding="utf-8"?>
<p:tagLst xmlns:p="http://schemas.openxmlformats.org/presentationml/2006/main">
  <p:tag name="KSO_WM_TEMPLATE_CATEGORY" val="custom"/>
  <p:tag name="KSO_WM_TEMPLATE_INDEX" val="185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000120140530A99PPBG">
  <a:themeElements>
    <a:clrScheme name="自定义 1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4868</Words>
  <Application>WPS 演示</Application>
  <PresentationFormat>在屏幕上显示</PresentationFormat>
  <Paragraphs>718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PMingLiU</vt:lpstr>
      <vt:lpstr>微软雅黑</vt:lpstr>
      <vt:lpstr>黑体</vt:lpstr>
      <vt:lpstr>Arial Unicode MS</vt:lpstr>
      <vt:lpstr>Calibri</vt:lpstr>
      <vt:lpstr>楷体</vt:lpstr>
      <vt:lpstr>通用_汇报</vt:lpstr>
      <vt:lpstr>1_通用_汇报</vt:lpstr>
      <vt:lpstr>A000120140530A99PPBG</vt:lpstr>
      <vt:lpstr>1_A000120140530A99PPBG</vt:lpstr>
      <vt:lpstr>Visio.Drawing.11</vt:lpstr>
      <vt:lpstr>IM简述</vt:lpstr>
      <vt:lpstr>IM系统要达成的目标</vt:lpstr>
      <vt:lpstr>IM业务功能抽象</vt:lpstr>
      <vt:lpstr>TCPIP协议</vt:lpstr>
      <vt:lpstr>IM协议选型</vt:lpstr>
      <vt:lpstr>序列化框架：ProtoBuf</vt:lpstr>
      <vt:lpstr>举例：区跨链协议示意图</vt:lpstr>
      <vt:lpstr>三种基本的通信模型</vt:lpstr>
      <vt:lpstr>IM服务器技术选型</vt:lpstr>
      <vt:lpstr>后台架构简化图</vt:lpstr>
      <vt:lpstr>IM架构方案一：客服系统-5K级别</vt:lpstr>
      <vt:lpstr>客服系统运行原理</vt:lpstr>
      <vt:lpstr>PowerPoint 演示文稿</vt:lpstr>
      <vt:lpstr>PowerPoint 演示文稿</vt:lpstr>
      <vt:lpstr>IM架构方案二：蘑菇街TeamTalk-10万级</vt:lpstr>
      <vt:lpstr>IM架构方案三：58同城1(纯im) -100万级</vt:lpstr>
      <vt:lpstr>IM架构方案三：58同城2(im+第三方业务)</vt:lpstr>
      <vt:lpstr>IM架构方案四：陌陌-100万级</vt:lpstr>
      <vt:lpstr>IM架构方案五：微信-1000万级</vt:lpstr>
      <vt:lpstr>PowerPoint 演示文稿</vt:lpstr>
      <vt:lpstr>基于消息总线的高可扩展性IM系统后台架构设计</vt:lpstr>
      <vt:lpstr>基于高速缓存的IM系统后台架构设计</vt:lpstr>
      <vt:lpstr>分层设计</vt:lpstr>
      <vt:lpstr>微信</vt:lpstr>
      <vt:lpstr>IM的技术栈</vt:lpstr>
      <vt:lpstr>附录：编程名言</vt:lpstr>
      <vt:lpstr>附录：分布式的八大谬误</vt:lpstr>
      <vt:lpstr>附录：IM参考资源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changshoumeng</dc:creator>
  <cp:lastModifiedBy>长寿鳄</cp:lastModifiedBy>
  <cp:revision>151</cp:revision>
  <dcterms:created xsi:type="dcterms:W3CDTF">2009-03-03T10:06:00Z</dcterms:created>
  <dcterms:modified xsi:type="dcterms:W3CDTF">2018-03-07T08:20:07Z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