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0"/>
  </p:notesMasterIdLst>
  <p:sldIdLst>
    <p:sldId id="615" r:id="rId5"/>
    <p:sldId id="621" r:id="rId6"/>
    <p:sldId id="618" r:id="rId7"/>
    <p:sldId id="617" r:id="rId8"/>
    <p:sldId id="616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3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zh-CN" altLang="en-US" smtClean="0"/>
              <a:t>分布式系统</a:t>
            </a:r>
            <a:endParaRPr lang="zh-CN" altLang="en-US" smtClean="0"/>
          </a:p>
        </p:txBody>
      </p:sp>
      <p:pic>
        <p:nvPicPr>
          <p:cNvPr id="2" name="图片 1" descr="(XU_[DSG62W[[OFG6Z}W59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" y="989330"/>
            <a:ext cx="9017000" cy="5264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>
                <a:sym typeface="+mn-ea"/>
              </a:rPr>
              <a:t>中心化与去中心化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894080"/>
            <a:ext cx="8809990" cy="4541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中心化与去中心化</a:t>
            </a:r>
            <a:endParaRPr lang="zh-CN" altLang="zh-CN"/>
          </a:p>
        </p:txBody>
      </p:sp>
      <p:graphicFrame>
        <p:nvGraphicFramePr>
          <p:cNvPr id="0" name="表格 -1"/>
          <p:cNvGraphicFramePr/>
          <p:nvPr/>
        </p:nvGraphicFramePr>
        <p:xfrm>
          <a:off x="419100" y="932180"/>
          <a:ext cx="8292465" cy="535114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61085"/>
                <a:gridCol w="3140075"/>
                <a:gridCol w="4091305"/>
              </a:tblGrid>
              <a:tr h="4362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网络拓扑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中心化</a:t>
                      </a:r>
                      <a:r>
                        <a:rPr lang="en-US" altLang="zh-CN" sz="1200"/>
                        <a:t>C/S</a:t>
                      </a:r>
                      <a:endParaRPr lang="en-US" altLang="zh-CN" sz="1200"/>
                    </a:p>
                    <a:p>
                      <a:pPr indent="0">
                        <a:buNone/>
                      </a:pPr>
                      <a:r>
                        <a:rPr lang="en-US" altLang="zh-CN" sz="1200"/>
                        <a:t>Centralization</a:t>
                      </a:r>
                      <a:endParaRPr lang="en-US" altLang="zh-CN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去中心化</a:t>
                      </a:r>
                      <a:r>
                        <a:rPr lang="en-US" altLang="zh-CN" sz="1200"/>
                        <a:t>P2P</a:t>
                      </a:r>
                      <a:endParaRPr lang="en-US" altLang="zh-CN" sz="1200"/>
                    </a:p>
                    <a:p>
                      <a:pPr indent="0">
                        <a:buNone/>
                      </a:pPr>
                      <a:r>
                        <a:rPr lang="en-US" altLang="zh-CN" sz="1200"/>
                        <a:t>Decentralization</a:t>
                      </a:r>
                      <a:endParaRPr lang="en-US" altLang="zh-CN" sz="1200"/>
                    </a:p>
                  </a:txBody>
                  <a:tcPr marL="0" marR="0" marT="0" marB="0" vert="horz" anchor="ctr"/>
                </a:tc>
              </a:tr>
              <a:tr h="663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特点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集权、单点、管理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一个或一组高性能的服务器控制着资源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分权、共享、协同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每个节点或多数节点都能控制着资源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  <a:tr h="654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研究重点：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路由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索引</a:t>
                      </a:r>
                      <a:r>
                        <a:rPr lang="en-US" altLang="zh-CN" sz="1200"/>
                        <a:t>)</a:t>
                      </a:r>
                      <a:r>
                        <a:rPr lang="zh-CN" altLang="en-US" sz="1200"/>
                        <a:t>：如何发现网络，</a:t>
                      </a:r>
                      <a:r>
                        <a:rPr lang="en-US" altLang="zh-CN" sz="1200"/>
                        <a:t>ping-pong</a:t>
                      </a:r>
                      <a:endParaRPr lang="en-US" altLang="zh-CN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搜索：如何在网络中查找资源，</a:t>
                      </a:r>
                      <a:r>
                        <a:rPr lang="en-US" altLang="zh-CN" sz="1200"/>
                        <a:t>query-queryhit</a:t>
                      </a:r>
                      <a:endParaRPr lang="en-US" altLang="zh-CN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共享：如何把自己的资源列表分享出去，</a:t>
                      </a:r>
                      <a:r>
                        <a:rPr lang="en-US" altLang="zh-CN" sz="1200"/>
                        <a:t>push</a:t>
                      </a:r>
                      <a:endParaRPr lang="en-US" altLang="zh-CN" sz="1200"/>
                    </a:p>
                  </a:txBody>
                  <a:tcPr marL="0" marR="0" marT="0" marB="0" vert="horz" anchor="t"/>
                </a:tc>
              </a:tr>
              <a:tr h="1635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典型例子</a:t>
                      </a: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银行，支付宝，微信；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支付的实际操作是用户通知中心机构，划去存储在银行账目上的一笔记录，再在收款人的账目上增添一笔记录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比特币；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支付时乔治只需要向比特币网络的任意节点广播这笔支付。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比特币网络各个节点是对等的，它们最终会对如何记录乔治的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支付达成共识，将这笔记录记入一个公共的公开账本。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  <a:tr h="654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典型例子</a:t>
                      </a: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传统的门户网网站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只有专业机构才能授权发布内容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微博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人人都能发布内容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  <a:tr h="654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优点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数据成本控制低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数据及时性好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资源利用率高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  <a:tr h="654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缺点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可扩展性差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单点失效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不能有效抵抗</a:t>
                      </a:r>
                      <a:r>
                        <a:rPr lang="en-US" altLang="zh-CN" sz="1200"/>
                        <a:t>DDOS</a:t>
                      </a:r>
                      <a:r>
                        <a:rPr lang="zh-CN" altLang="en-US" sz="1200"/>
                        <a:t>攻击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不易管理，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数据的合法性不能保证，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选举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14325" y="1043305"/>
            <a:ext cx="8562340" cy="1209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选举(election)是分布式系统实践中常见的问题，通过打破节点间的对等关系，选得的leader(或叫master、coordinator)有助于实现事务原子性、提升决议效率。 多数派(quorum)的思路帮助我们在网络分化的情况下达成决议一致性，在leader选举的场景下帮助我们选出唯一leader。租约(lease)在一定期限内给予节点特定权利，也可以用于实现leader选举。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选举： </a:t>
            </a:r>
            <a:r>
              <a:rPr lang="en-US" altLang="zh-CN"/>
              <a:t>Bully</a:t>
            </a:r>
            <a:r>
              <a:rPr lang="zh-CN" altLang="zh-CN"/>
              <a:t>算法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8440" y="1035050"/>
            <a:ext cx="827341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Bully算法[1]是最常见的选举算法，其要求每个节点对应一个序号，序号最高的节点为leader。leader宕机后次高序号的节点被重选为leader，过程如下：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1734185"/>
            <a:ext cx="4579620" cy="3602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8245" y="1685290"/>
            <a:ext cx="3800475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(a). 节点4发现leader不可达，向序号比自己高的节点发起重新选举，重新选举消息中带上自己的序号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(b)(c). 节点5、6接收到重选信息后进行序号比较，发现自身的序号更大，向节点4返回OK消息并各自向更高序号节点发起重新选举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(d). 节点5收到节点6的OK消息，而节点6经过超时时间后收不到更高序号节点的OK消息，则认为自己是leader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(e). 节点6把自己成为leader的信息广播到所有节点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6.xml><?xml version="1.0" encoding="utf-8"?>
<p:tagLst xmlns:p="http://schemas.openxmlformats.org/presentationml/2006/main"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演示</Application>
  <PresentationFormat>在屏幕上显示</PresentationFormat>
  <Paragraphs>79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楷体</vt:lpstr>
      <vt:lpstr>Arial Unicode MS</vt:lpstr>
      <vt:lpstr>Calibri</vt:lpstr>
      <vt:lpstr>通用_汇报</vt:lpstr>
      <vt:lpstr>1_通用_汇报</vt:lpstr>
      <vt:lpstr>A000120140530A99PPBG</vt:lpstr>
      <vt:lpstr>分布式系统</vt:lpstr>
      <vt:lpstr>中心化与去中心化</vt:lpstr>
      <vt:lpstr>中心化与去中心化</vt:lpstr>
      <vt:lpstr>选举</vt:lpstr>
      <vt:lpstr>选举： Bully算法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长寿鳄</cp:lastModifiedBy>
  <cp:revision>123</cp:revision>
  <dcterms:created xsi:type="dcterms:W3CDTF">2009-03-03T10:06:00Z</dcterms:created>
  <dcterms:modified xsi:type="dcterms:W3CDTF">2018-03-07T08:06:20Z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