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dd1c8a4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52dd1c8a48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52dd1c8a48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dd1c8a48_2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52dd1c8a48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dd1c8a48_2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2dd1c8a48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dd1c8a48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52dd1c8a48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dd1c8a48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2dd1c8a48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52dd1c8a48_2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dd1c8a48_2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2dd1c8a48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dd1c8a48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52dd1c8a48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dd1c8a48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2dd1c8a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dd1c8a4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2dd1c8a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dd1c8a48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2dd1c8a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06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987"/>
          <a:stretch/>
        </p:blipFill>
        <p:spPr>
          <a:xfrm>
            <a:off x="2466975" y="152553"/>
            <a:ext cx="4210050" cy="2481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25400" y="2975586"/>
            <a:ext cx="9118500" cy="1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Churn Or Not To Churn: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 customers’ churn rates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622850" y="4519025"/>
            <a:ext cx="41217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Iuliia Oblasova, Chang Shu, Yiran Chen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628650" y="739378"/>
            <a:ext cx="7886700" cy="244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endParaRPr sz="4500"/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endParaRPr sz="4500"/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244464"/>
              </a:buClr>
              <a:buSzPts val="7500"/>
              <a:buNone/>
            </a:pPr>
            <a:r>
              <a:rPr lang="en" sz="7500">
                <a:solidFill>
                  <a:srgbClr val="244464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6"/>
          <p:cNvCxnSpPr/>
          <p:nvPr/>
        </p:nvCxnSpPr>
        <p:spPr>
          <a:xfrm rot="10800000">
            <a:off x="4013221" y="3488930"/>
            <a:ext cx="0" cy="236837"/>
          </a:xfrm>
          <a:prstGeom prst="straightConnector1">
            <a:avLst/>
          </a:prstGeom>
          <a:noFill/>
          <a:ln w="92075" cap="flat" cmpd="sng">
            <a:solidFill>
              <a:srgbClr val="24446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26"/>
          <p:cNvCxnSpPr>
            <a:stCxn id="139" idx="0"/>
          </p:cNvCxnSpPr>
          <p:nvPr/>
        </p:nvCxnSpPr>
        <p:spPr>
          <a:xfrm rot="10800000">
            <a:off x="4019560" y="2208406"/>
            <a:ext cx="0" cy="237000"/>
          </a:xfrm>
          <a:prstGeom prst="straightConnector1">
            <a:avLst/>
          </a:prstGeom>
          <a:noFill/>
          <a:ln w="92075" cap="flat" cmpd="sng">
            <a:solidFill>
              <a:srgbClr val="24446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2473337" y="232839"/>
            <a:ext cx="6184892" cy="10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rPr lang="en"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 cause customers of telephone service providers to churn? </a:t>
            </a:r>
            <a:endParaRPr sz="2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sp>
        <p:nvSpPr>
          <p:cNvPr id="139" name="Google Shape;139;p26"/>
          <p:cNvSpPr/>
          <p:nvPr/>
        </p:nvSpPr>
        <p:spPr>
          <a:xfrm>
            <a:off x="2473337" y="2445406"/>
            <a:ext cx="3092446" cy="1092149"/>
          </a:xfrm>
          <a:prstGeom prst="roundRect">
            <a:avLst>
              <a:gd name="adj" fmla="val 16667"/>
            </a:avLst>
          </a:prstGeom>
          <a:solidFill>
            <a:srgbClr val="589DBE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Retaining existing customers</a:t>
            </a:r>
            <a:endParaRPr sz="1100"/>
          </a:p>
        </p:txBody>
      </p:sp>
      <p:sp>
        <p:nvSpPr>
          <p:cNvPr id="141" name="Google Shape;141;p26"/>
          <p:cNvSpPr/>
          <p:nvPr/>
        </p:nvSpPr>
        <p:spPr>
          <a:xfrm>
            <a:off x="0" y="0"/>
            <a:ext cx="2159000" cy="5143500"/>
          </a:xfrm>
          <a:prstGeom prst="rect">
            <a:avLst/>
          </a:prstGeom>
          <a:solidFill>
            <a:srgbClr val="27406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-206375" y="232839"/>
            <a:ext cx="257175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and Motivation</a:t>
            </a:r>
            <a:endParaRPr sz="1100"/>
          </a:p>
        </p:txBody>
      </p:sp>
      <p:sp>
        <p:nvSpPr>
          <p:cNvPr id="143" name="Google Shape;143;p26"/>
          <p:cNvSpPr/>
          <p:nvPr/>
        </p:nvSpPr>
        <p:spPr>
          <a:xfrm>
            <a:off x="5861021" y="2452733"/>
            <a:ext cx="3092446" cy="1092150"/>
          </a:xfrm>
          <a:prstGeom prst="roundRect">
            <a:avLst>
              <a:gd name="adj" fmla="val 16667"/>
            </a:avLst>
          </a:prstGeom>
          <a:solidFill>
            <a:srgbClr val="589DBE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Acquiring new customers</a:t>
            </a:r>
            <a:endParaRPr sz="1100"/>
          </a:p>
        </p:txBody>
      </p:sp>
      <p:cxnSp>
        <p:nvCxnSpPr>
          <p:cNvPr id="144" name="Google Shape;144;p26"/>
          <p:cNvCxnSpPr/>
          <p:nvPr/>
        </p:nvCxnSpPr>
        <p:spPr>
          <a:xfrm rot="10800000">
            <a:off x="7321561" y="2215897"/>
            <a:ext cx="0" cy="236837"/>
          </a:xfrm>
          <a:prstGeom prst="straightConnector1">
            <a:avLst/>
          </a:prstGeom>
          <a:noFill/>
          <a:ln w="9207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26"/>
          <p:cNvSpPr/>
          <p:nvPr/>
        </p:nvSpPr>
        <p:spPr>
          <a:xfrm>
            <a:off x="2473337" y="1383533"/>
            <a:ext cx="6381717" cy="873662"/>
          </a:xfrm>
          <a:prstGeom prst="roundRect">
            <a:avLst>
              <a:gd name="adj" fmla="val 16667"/>
            </a:avLst>
          </a:prstGeom>
          <a:solidFill>
            <a:srgbClr val="589DBE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base increase</a:t>
            </a:r>
            <a:endParaRPr sz="1100"/>
          </a:p>
        </p:txBody>
      </p:sp>
      <p:sp>
        <p:nvSpPr>
          <p:cNvPr id="146" name="Google Shape;146;p26"/>
          <p:cNvSpPr/>
          <p:nvPr/>
        </p:nvSpPr>
        <p:spPr>
          <a:xfrm>
            <a:off x="2473337" y="3711991"/>
            <a:ext cx="3092446" cy="1092149"/>
          </a:xfrm>
          <a:prstGeom prst="roundRect">
            <a:avLst>
              <a:gd name="adj" fmla="val 16667"/>
            </a:avLst>
          </a:prstGeom>
          <a:solidFill>
            <a:srgbClr val="589DBE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Recurring revenue = stable company at lower cost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7"/>
          <p:cNvCxnSpPr/>
          <p:nvPr/>
        </p:nvCxnSpPr>
        <p:spPr>
          <a:xfrm rot="10800000">
            <a:off x="4013221" y="3488930"/>
            <a:ext cx="0" cy="236837"/>
          </a:xfrm>
          <a:prstGeom prst="straightConnector1">
            <a:avLst/>
          </a:prstGeom>
          <a:noFill/>
          <a:ln w="92075" cap="flat" cmpd="sng">
            <a:solidFill>
              <a:srgbClr val="24446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27"/>
          <p:cNvCxnSpPr>
            <a:stCxn id="153" idx="0"/>
          </p:cNvCxnSpPr>
          <p:nvPr/>
        </p:nvCxnSpPr>
        <p:spPr>
          <a:xfrm rot="10800000">
            <a:off x="4019560" y="2208406"/>
            <a:ext cx="0" cy="237000"/>
          </a:xfrm>
          <a:prstGeom prst="straightConnector1">
            <a:avLst/>
          </a:prstGeom>
          <a:noFill/>
          <a:ln w="92075" cap="flat" cmpd="sng">
            <a:solidFill>
              <a:srgbClr val="24446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2473337" y="232839"/>
            <a:ext cx="6184892" cy="10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rPr lang="en"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 cause customers of telephone service providers to churn? </a:t>
            </a:r>
            <a:endParaRPr sz="2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sp>
        <p:nvSpPr>
          <p:cNvPr id="153" name="Google Shape;153;p27"/>
          <p:cNvSpPr/>
          <p:nvPr/>
        </p:nvSpPr>
        <p:spPr>
          <a:xfrm>
            <a:off x="2473337" y="2445406"/>
            <a:ext cx="3092446" cy="1092149"/>
          </a:xfrm>
          <a:prstGeom prst="roundRect">
            <a:avLst>
              <a:gd name="adj" fmla="val 16667"/>
            </a:avLst>
          </a:prstGeom>
          <a:solidFill>
            <a:srgbClr val="589DBE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Retaining existing customers</a:t>
            </a:r>
            <a:endParaRPr sz="1100"/>
          </a:p>
        </p:txBody>
      </p:sp>
      <p:sp>
        <p:nvSpPr>
          <p:cNvPr id="155" name="Google Shape;155;p27"/>
          <p:cNvSpPr/>
          <p:nvPr/>
        </p:nvSpPr>
        <p:spPr>
          <a:xfrm>
            <a:off x="0" y="0"/>
            <a:ext cx="2159000" cy="5143500"/>
          </a:xfrm>
          <a:prstGeom prst="rect">
            <a:avLst/>
          </a:prstGeom>
          <a:solidFill>
            <a:srgbClr val="27406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-206375" y="232839"/>
            <a:ext cx="257175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and Motivation</a:t>
            </a:r>
            <a:endParaRPr sz="1100"/>
          </a:p>
        </p:txBody>
      </p:sp>
      <p:sp>
        <p:nvSpPr>
          <p:cNvPr id="157" name="Google Shape;157;p27"/>
          <p:cNvSpPr/>
          <p:nvPr/>
        </p:nvSpPr>
        <p:spPr>
          <a:xfrm>
            <a:off x="5861021" y="2452733"/>
            <a:ext cx="3092446" cy="1092150"/>
          </a:xfrm>
          <a:prstGeom prst="roundRect">
            <a:avLst>
              <a:gd name="adj" fmla="val 16667"/>
            </a:avLst>
          </a:prstGeom>
          <a:solidFill>
            <a:srgbClr val="589DBE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Acquiring new customers</a:t>
            </a:r>
            <a:endParaRPr sz="1100"/>
          </a:p>
        </p:txBody>
      </p:sp>
      <p:sp>
        <p:nvSpPr>
          <p:cNvPr id="158" name="Google Shape;158;p27"/>
          <p:cNvSpPr/>
          <p:nvPr/>
        </p:nvSpPr>
        <p:spPr>
          <a:xfrm>
            <a:off x="2473337" y="3725767"/>
            <a:ext cx="3092446" cy="10921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do they churn?</a:t>
            </a:r>
            <a:endParaRPr sz="1100"/>
          </a:p>
        </p:txBody>
      </p:sp>
      <p:cxnSp>
        <p:nvCxnSpPr>
          <p:cNvPr id="159" name="Google Shape;159;p27"/>
          <p:cNvCxnSpPr/>
          <p:nvPr/>
        </p:nvCxnSpPr>
        <p:spPr>
          <a:xfrm rot="10800000">
            <a:off x="7321561" y="2215897"/>
            <a:ext cx="0" cy="236837"/>
          </a:xfrm>
          <a:prstGeom prst="straightConnector1">
            <a:avLst/>
          </a:prstGeom>
          <a:noFill/>
          <a:ln w="9207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7"/>
          <p:cNvSpPr/>
          <p:nvPr/>
        </p:nvSpPr>
        <p:spPr>
          <a:xfrm>
            <a:off x="2473337" y="1383533"/>
            <a:ext cx="6381717" cy="873662"/>
          </a:xfrm>
          <a:prstGeom prst="roundRect">
            <a:avLst>
              <a:gd name="adj" fmla="val 16667"/>
            </a:avLst>
          </a:prstGeom>
          <a:solidFill>
            <a:srgbClr val="589DBE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base increase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 rot="5400000">
            <a:off x="3406932" y="-2096206"/>
            <a:ext cx="2330139" cy="9144001"/>
          </a:xfrm>
          <a:prstGeom prst="rect">
            <a:avLst/>
          </a:prstGeom>
          <a:solidFill>
            <a:srgbClr val="27406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143383" y="278894"/>
            <a:ext cx="1872234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question</a:t>
            </a:r>
            <a:endParaRPr sz="1100"/>
          </a:p>
        </p:txBody>
      </p:sp>
      <p:sp>
        <p:nvSpPr>
          <p:cNvPr id="168" name="Google Shape;168;p28"/>
          <p:cNvSpPr/>
          <p:nvPr/>
        </p:nvSpPr>
        <p:spPr>
          <a:xfrm>
            <a:off x="509778" y="1635636"/>
            <a:ext cx="8124444" cy="168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Does a choice of an upgraded phone plan </a:t>
            </a:r>
            <a:endParaRPr sz="110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(e.g., unlimited internet access / family plan) </a:t>
            </a:r>
            <a:r>
              <a:rPr lang="en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lead to a lower probability of churn?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836" y="937568"/>
            <a:ext cx="1325995" cy="13259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006737" y="232839"/>
            <a:ext cx="61848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rPr lang="en"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if I were a God…</a:t>
            </a:r>
            <a:endParaRPr sz="2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sp>
        <p:nvSpPr>
          <p:cNvPr id="175" name="Google Shape;175;p29"/>
          <p:cNvSpPr/>
          <p:nvPr/>
        </p:nvSpPr>
        <p:spPr>
          <a:xfrm>
            <a:off x="0" y="0"/>
            <a:ext cx="2159000" cy="5143500"/>
          </a:xfrm>
          <a:prstGeom prst="rect">
            <a:avLst/>
          </a:prstGeom>
          <a:solidFill>
            <a:srgbClr val="27406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-206375" y="232839"/>
            <a:ext cx="2571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Ideal Experiment </a:t>
            </a:r>
            <a:endParaRPr sz="1100"/>
          </a:p>
        </p:txBody>
      </p:sp>
      <p:pic>
        <p:nvPicPr>
          <p:cNvPr id="177" name="Google Shape;177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3526" y="1683674"/>
            <a:ext cx="1325995" cy="132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3215" y="937568"/>
            <a:ext cx="1325996" cy="132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101" y="937568"/>
            <a:ext cx="1325995" cy="132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2790" y="1683674"/>
            <a:ext cx="1325996" cy="132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2479" y="937568"/>
            <a:ext cx="1325996" cy="132599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5050814" y="1348338"/>
            <a:ext cx="13260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100"/>
          </a:p>
        </p:txBody>
      </p:sp>
      <p:sp>
        <p:nvSpPr>
          <p:cNvPr id="183" name="Google Shape;183;p29"/>
          <p:cNvSpPr txBox="1"/>
          <p:nvPr/>
        </p:nvSpPr>
        <p:spPr>
          <a:xfrm>
            <a:off x="2957863" y="3050901"/>
            <a:ext cx="17373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plan</a:t>
            </a:r>
            <a:endParaRPr sz="1100"/>
          </a:p>
        </p:txBody>
      </p:sp>
      <p:sp>
        <p:nvSpPr>
          <p:cNvPr id="184" name="Google Shape;184;p29"/>
          <p:cNvSpPr txBox="1"/>
          <p:nvPr/>
        </p:nvSpPr>
        <p:spPr>
          <a:xfrm>
            <a:off x="6688864" y="3078417"/>
            <a:ext cx="18339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Upgraded plan</a:t>
            </a:r>
            <a:endParaRPr sz="1100"/>
          </a:p>
        </p:txBody>
      </p:sp>
      <p:sp>
        <p:nvSpPr>
          <p:cNvPr id="185" name="Google Shape;185;p29"/>
          <p:cNvSpPr txBox="1"/>
          <p:nvPr/>
        </p:nvSpPr>
        <p:spPr>
          <a:xfrm>
            <a:off x="2365375" y="4239520"/>
            <a:ext cx="629285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churn rates one year later.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6006" y="570443"/>
            <a:ext cx="846885" cy="753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/>
          <p:nvPr/>
        </p:nvSpPr>
        <p:spPr>
          <a:xfrm>
            <a:off x="0" y="0"/>
            <a:ext cx="2159000" cy="5143500"/>
          </a:xfrm>
          <a:prstGeom prst="rect">
            <a:avLst/>
          </a:prstGeom>
          <a:solidFill>
            <a:srgbClr val="27406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-206375" y="232839"/>
            <a:ext cx="257175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b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100"/>
          </a:p>
        </p:txBody>
      </p:sp>
      <p:pic>
        <p:nvPicPr>
          <p:cNvPr id="193" name="Google Shape;193;p3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5678" y="1150043"/>
            <a:ext cx="846885" cy="75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5350" y="570443"/>
            <a:ext cx="846885" cy="753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4800600" y="716658"/>
            <a:ext cx="14913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sz="1100"/>
          </a:p>
        </p:txBody>
      </p:sp>
      <p:sp>
        <p:nvSpPr>
          <p:cNvPr id="196" name="Google Shape;196;p30"/>
          <p:cNvSpPr txBox="1"/>
          <p:nvPr/>
        </p:nvSpPr>
        <p:spPr>
          <a:xfrm>
            <a:off x="3326105" y="2010847"/>
            <a:ext cx="20514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group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(regular)</a:t>
            </a:r>
            <a:endParaRPr sz="1100"/>
          </a:p>
        </p:txBody>
      </p:sp>
      <p:sp>
        <p:nvSpPr>
          <p:cNvPr id="197" name="Google Shape;197;p30"/>
          <p:cNvSpPr txBox="1"/>
          <p:nvPr/>
        </p:nvSpPr>
        <p:spPr>
          <a:xfrm>
            <a:off x="5827209" y="2059459"/>
            <a:ext cx="23622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group (upgraded)</a:t>
            </a:r>
            <a:endParaRPr sz="1100"/>
          </a:p>
        </p:txBody>
      </p:sp>
      <p:sp>
        <p:nvSpPr>
          <p:cNvPr id="198" name="Google Shape;198;p30"/>
          <p:cNvSpPr txBox="1"/>
          <p:nvPr/>
        </p:nvSpPr>
        <p:spPr>
          <a:xfrm>
            <a:off x="2365375" y="3109370"/>
            <a:ext cx="6292853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810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for baseline difference.</a:t>
            </a:r>
            <a:endParaRPr sz="1100"/>
          </a:p>
          <a:p>
            <a:pPr marL="3810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logistic regression (interpretability is the key!) and compare the coefficients for the treatment (phone plan) variable.</a:t>
            </a:r>
            <a:endParaRPr sz="1100"/>
          </a:p>
        </p:txBody>
      </p:sp>
      <p:pic>
        <p:nvPicPr>
          <p:cNvPr id="199" name="Google Shape;199;p3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6967" y="575762"/>
            <a:ext cx="846885" cy="75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6639" y="1155362"/>
            <a:ext cx="846885" cy="75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6311" y="575762"/>
            <a:ext cx="846885" cy="75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>
            <a:off x="0" y="0"/>
            <a:ext cx="2159100" cy="5143500"/>
          </a:xfrm>
          <a:prstGeom prst="rect">
            <a:avLst/>
          </a:prstGeom>
          <a:solidFill>
            <a:srgbClr val="27406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-206375" y="232839"/>
            <a:ext cx="2571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100"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2365375" y="125967"/>
            <a:ext cx="6440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" sz="2000">
                <a:solidFill>
                  <a:srgbClr val="0070C0"/>
                </a:solidFill>
              </a:rPr>
              <a:t>Population</a:t>
            </a:r>
            <a:endParaRPr sz="11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 sz="1900"/>
              <a:t>Individual users’ (not corporations) that have been using a plan for at least a year.</a:t>
            </a:r>
            <a:endParaRPr sz="1100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sp>
        <p:nvSpPr>
          <p:cNvPr id="209" name="Google Shape;209;p31"/>
          <p:cNvSpPr txBox="1"/>
          <p:nvPr/>
        </p:nvSpPr>
        <p:spPr>
          <a:xfrm>
            <a:off x="2365374" y="1374620"/>
            <a:ext cx="6778500" cy="3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" sz="19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</a:t>
            </a:r>
            <a:r>
              <a:rPr lang="en" sz="16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nder, age, marital status, household size,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</a:t>
            </a:r>
            <a:r>
              <a:rPr lang="en" sz="16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" sz="19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Company-related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6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 of services, number of paid periods, level of service satisfaction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" sz="19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 variable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en" sz="16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customer extended service or churn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2365373" y="4238814"/>
            <a:ext cx="6440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 sz="1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Cognos Analytics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0" y="0"/>
            <a:ext cx="2159100" cy="5143500"/>
          </a:xfrm>
          <a:prstGeom prst="rect">
            <a:avLst/>
          </a:prstGeom>
          <a:solidFill>
            <a:srgbClr val="27406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-206375" y="232839"/>
            <a:ext cx="2571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</a:t>
            </a:r>
            <a:endParaRPr sz="2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2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650" y="546925"/>
            <a:ext cx="6528549" cy="40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0" y="0"/>
            <a:ext cx="2159100" cy="5143500"/>
          </a:xfrm>
          <a:prstGeom prst="rect">
            <a:avLst/>
          </a:prstGeom>
          <a:solidFill>
            <a:srgbClr val="27406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-206375" y="232839"/>
            <a:ext cx="2571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sz="2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Factors</a:t>
            </a:r>
            <a:endParaRPr sz="1100"/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2898625" y="678750"/>
            <a:ext cx="5438700" cy="3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 sz="1800" b="1" dirty="0"/>
              <a:t>Income</a:t>
            </a: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Employment status</a:t>
            </a:r>
            <a:endParaRPr sz="1800" dirty="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Education</a:t>
            </a:r>
            <a:endParaRPr sz="1800"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How do they find the website/product?</a:t>
            </a:r>
            <a:endParaRPr sz="1800"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Do they open newsletters, and other trigger emails or click on any links?</a:t>
            </a:r>
            <a:endParaRPr sz="1800"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Store visits/online</a:t>
            </a:r>
            <a:endParaRPr sz="1800"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Complaint resolutions</a:t>
            </a:r>
            <a:endParaRPr sz="1800"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Complaint priority</a:t>
            </a:r>
            <a:endParaRPr sz="1800"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Frequency and means of complaints</a:t>
            </a:r>
            <a:endParaRPr sz="1800"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Number of calls to customers’ support</a:t>
            </a:r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altLang="zh-CN" sz="1800" dirty="0"/>
              <a:t>Competitors</a:t>
            </a:r>
            <a:endParaRPr sz="1800" dirty="0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Macintosh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Simple Light</vt:lpstr>
      <vt:lpstr>Office Theme</vt:lpstr>
      <vt:lpstr>PowerPoint Presentation</vt:lpstr>
      <vt:lpstr>Topic and Motivation</vt:lpstr>
      <vt:lpstr>Topic and Motivation</vt:lpstr>
      <vt:lpstr>Project question</vt:lpstr>
      <vt:lpstr>Ideal Experiment </vt:lpstr>
      <vt:lpstr>Project  Design</vt:lpstr>
      <vt:lpstr>Data</vt:lpstr>
      <vt:lpstr>Expected Result</vt:lpstr>
      <vt:lpstr>Other  Factors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Yiran Chen</cp:lastModifiedBy>
  <cp:revision>1</cp:revision>
  <dcterms:modified xsi:type="dcterms:W3CDTF">2020-04-25T07:27:27Z</dcterms:modified>
</cp:coreProperties>
</file>