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59" r:id="rId6"/>
    <p:sldId id="267" r:id="rId7"/>
    <p:sldId id="266" r:id="rId8"/>
    <p:sldId id="268" r:id="rId9"/>
    <p:sldId id="260" r:id="rId10"/>
    <p:sldId id="258" r:id="rId11"/>
    <p:sldId id="263" r:id="rId12"/>
    <p:sldId id="257" r:id="rId13"/>
    <p:sldId id="261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1DF46-B854-44EE-97CF-B601E6B482DD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F4E7-4917-4AAE-89EF-EB2DF4517B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Chinese stocks rose above $10 trillion for the first time, the latest milestone for the nation’s world-beating rally.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0F4E7-4917-4AAE-89EF-EB2DF4517BB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7423" y="4208929"/>
            <a:ext cx="5791946" cy="104868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Fixed Income Analysis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>
                <a:latin typeface="Times New Roman" pitchFamily="18" charset="0"/>
                <a:cs typeface="Times New Roman" pitchFamily="18" charset="0"/>
              </a:rPr>
              <a:t>Qian</a:t>
            </a: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Han</a:t>
            </a:r>
          </a:p>
          <a:p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WISE, Xiamen University</a:t>
            </a:r>
          </a:p>
          <a:p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Fall, 2015</a:t>
            </a:r>
            <a:endParaRPr kumimoji="1"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8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 This Course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You expect to learn:</a:t>
            </a:r>
          </a:p>
          <a:p>
            <a:pPr lvl="1"/>
            <a:r>
              <a:rPr kumimoji="1" lang="en-US" altLang="zh-CN" dirty="0" smtClean="0"/>
              <a:t>Spot rate models</a:t>
            </a:r>
          </a:p>
          <a:p>
            <a:pPr lvl="2"/>
            <a:r>
              <a:rPr kumimoji="1" lang="en-US" altLang="zh-CN" dirty="0" err="1" smtClean="0"/>
              <a:t>Vasicek</a:t>
            </a:r>
            <a:r>
              <a:rPr kumimoji="1" lang="en-US" altLang="zh-CN" dirty="0" smtClean="0"/>
              <a:t> (general equilibrium model)</a:t>
            </a:r>
          </a:p>
          <a:p>
            <a:pPr lvl="2"/>
            <a:r>
              <a:rPr kumimoji="1" lang="en-US" altLang="zh-CN" dirty="0" smtClean="0"/>
              <a:t>CIR(general equilibrium model)</a:t>
            </a:r>
          </a:p>
          <a:p>
            <a:pPr lvl="2"/>
            <a:r>
              <a:rPr kumimoji="1" lang="en-US" altLang="zh-CN" dirty="0" smtClean="0"/>
              <a:t>HW I, II (general equilibrium model)</a:t>
            </a:r>
          </a:p>
          <a:p>
            <a:pPr lvl="2"/>
            <a:r>
              <a:rPr kumimoji="1" lang="en-US" altLang="zh-CN" dirty="0" smtClean="0"/>
              <a:t>BDT(no arbitrage model, use the entire yield curve to model the spot rate movement)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Instantaneous forward rate models(modeling the entire yield curve, not just the spot rate)</a:t>
            </a:r>
          </a:p>
          <a:p>
            <a:pPr lvl="2"/>
            <a:r>
              <a:rPr kumimoji="1" lang="en-US" altLang="zh-CN" dirty="0" smtClean="0"/>
              <a:t>HJM(no arbitrage model)</a:t>
            </a:r>
          </a:p>
          <a:p>
            <a:pPr lvl="1"/>
            <a:r>
              <a:rPr kumimoji="1" lang="en-US" altLang="zh-CN" dirty="0" smtClean="0"/>
              <a:t>LIBOR market models (modeling a set of forward rates)</a:t>
            </a:r>
          </a:p>
          <a:p>
            <a:pPr lvl="2"/>
            <a:r>
              <a:rPr kumimoji="1" lang="en-US" altLang="zh-CN" dirty="0" smtClean="0"/>
              <a:t>BGM(no arbitrage model)</a:t>
            </a:r>
          </a:p>
          <a:p>
            <a:r>
              <a:rPr kumimoji="1" lang="en-US" altLang="zh-CN" dirty="0" smtClean="0"/>
              <a:t>You also get a chance to know lots of interest rate derivatives products</a:t>
            </a:r>
          </a:p>
          <a:p>
            <a:pPr lvl="1"/>
            <a:r>
              <a:rPr kumimoji="1" lang="en-US" altLang="zh-CN" dirty="0" smtClean="0"/>
              <a:t>Swaps/futures/options/</a:t>
            </a:r>
            <a:r>
              <a:rPr kumimoji="1" lang="en-US" altLang="zh-CN" dirty="0" err="1" smtClean="0"/>
              <a:t>swaptions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Callable/convertible/caps/floors/range accrues/digitals/other exotics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492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Course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HJM </a:t>
            </a:r>
            <a:r>
              <a:rPr kumimoji="1" lang="en-US" altLang="zh-CN" dirty="0" smtClean="0"/>
              <a:t>model (lecture)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Theory</a:t>
            </a:r>
          </a:p>
          <a:p>
            <a:pPr lvl="3"/>
            <a:r>
              <a:rPr kumimoji="1" lang="en-US" altLang="zh-CN" dirty="0" smtClean="0"/>
              <a:t>Yield curve arbitrage</a:t>
            </a:r>
          </a:p>
          <a:p>
            <a:pPr lvl="3"/>
            <a:r>
              <a:rPr kumimoji="1" lang="en-US" altLang="zh-CN" dirty="0" smtClean="0"/>
              <a:t>Derivatives pricing </a:t>
            </a:r>
          </a:p>
          <a:p>
            <a:pPr lvl="2"/>
            <a:r>
              <a:rPr kumimoji="1" lang="en-US" altLang="zh-CN" dirty="0" smtClean="0"/>
              <a:t>Applications</a:t>
            </a:r>
          </a:p>
          <a:p>
            <a:r>
              <a:rPr kumimoji="1" lang="en-US" altLang="zh-CN" dirty="0" smtClean="0"/>
              <a:t>Spot rate </a:t>
            </a:r>
            <a:r>
              <a:rPr kumimoji="1" lang="en-US" altLang="zh-CN" dirty="0" smtClean="0"/>
              <a:t>models (presentation)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V/CIR/HW model</a:t>
            </a:r>
          </a:p>
          <a:p>
            <a:pPr lvl="2"/>
            <a:r>
              <a:rPr kumimoji="1" lang="en-US" altLang="zh-CN" dirty="0" smtClean="0"/>
              <a:t>BDT model</a:t>
            </a:r>
          </a:p>
          <a:p>
            <a:r>
              <a:rPr kumimoji="1" lang="en-US" altLang="zh-CN" dirty="0" smtClean="0"/>
              <a:t>Market </a:t>
            </a:r>
            <a:r>
              <a:rPr kumimoji="1" lang="en-US" altLang="zh-CN" dirty="0" smtClean="0"/>
              <a:t>models (if time allows)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BGM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04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Prerequisites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Probability theory</a:t>
            </a:r>
          </a:p>
          <a:p>
            <a:pPr lvl="1"/>
            <a:r>
              <a:rPr kumimoji="1" lang="en-US" altLang="zh-CN" dirty="0"/>
              <a:t>Sigma field/probability </a:t>
            </a:r>
            <a:r>
              <a:rPr kumimoji="1" lang="en-US" altLang="zh-CN" dirty="0" smtClean="0"/>
              <a:t>measure…</a:t>
            </a:r>
            <a:endParaRPr kumimoji="1" lang="zh-CN" altLang="en-US" dirty="0"/>
          </a:p>
          <a:p>
            <a:r>
              <a:rPr kumimoji="1" lang="en-US" altLang="zh-CN" dirty="0" smtClean="0"/>
              <a:t>Stochastic process</a:t>
            </a:r>
          </a:p>
          <a:p>
            <a:pPr lvl="1"/>
            <a:r>
              <a:rPr kumimoji="1" lang="en-US" altLang="zh-CN" dirty="0" smtClean="0"/>
              <a:t>Brownian motion</a:t>
            </a:r>
          </a:p>
          <a:p>
            <a:pPr lvl="1"/>
            <a:r>
              <a:rPr kumimoji="1" lang="en-US" altLang="zh-CN" dirty="0" smtClean="0"/>
              <a:t>Martingale… </a:t>
            </a:r>
          </a:p>
          <a:p>
            <a:r>
              <a:rPr kumimoji="1" lang="en-US" altLang="zh-CN" dirty="0" smtClean="0"/>
              <a:t>Basic understanding of the fixed income markets</a:t>
            </a:r>
          </a:p>
          <a:p>
            <a:pPr lvl="1"/>
            <a:r>
              <a:rPr kumimoji="1" lang="en-US" altLang="zh-CN" dirty="0" smtClean="0"/>
              <a:t>Yield to maturity/forward rate</a:t>
            </a:r>
          </a:p>
          <a:p>
            <a:pPr lvl="1"/>
            <a:r>
              <a:rPr kumimoji="1" lang="en-US" altLang="zh-CN" dirty="0" smtClean="0"/>
              <a:t>Duration/convexity</a:t>
            </a:r>
          </a:p>
          <a:p>
            <a:pPr lvl="1"/>
            <a:r>
              <a:rPr kumimoji="1" lang="en-US" altLang="zh-CN" dirty="0" smtClean="0"/>
              <a:t>Treasury/</a:t>
            </a:r>
            <a:r>
              <a:rPr kumimoji="1" lang="en-US" altLang="zh-CN" dirty="0" err="1" smtClean="0"/>
              <a:t>munis</a:t>
            </a:r>
            <a:r>
              <a:rPr kumimoji="1" lang="en-US" altLang="zh-CN" dirty="0" smtClean="0"/>
              <a:t>/corporate bond/MBS/ABS…</a:t>
            </a:r>
          </a:p>
          <a:p>
            <a:r>
              <a:rPr kumimoji="1" lang="en-US" altLang="zh-CN" dirty="0" smtClean="0"/>
              <a:t>Derivatives</a:t>
            </a:r>
          </a:p>
          <a:p>
            <a:pPr lvl="1"/>
            <a:r>
              <a:rPr kumimoji="1" lang="en-US" altLang="zh-CN" dirty="0" smtClean="0"/>
              <a:t>Options/futures/forwards/swaps</a:t>
            </a:r>
          </a:p>
          <a:p>
            <a:pPr lvl="1"/>
            <a:r>
              <a:rPr kumimoji="1" lang="en-US" altLang="zh-CN" dirty="0" smtClean="0"/>
              <a:t>Binomial option pricing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0231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 meetings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14:30-16:10, Mondays @ </a:t>
            </a:r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 D136, Econ Building 10:10-11:50, </a:t>
            </a:r>
            <a:r>
              <a:rPr kumimoji="1" lang="en-US" altLang="zh-CN" dirty="0"/>
              <a:t>Wednesdays @ </a:t>
            </a:r>
            <a:r>
              <a:rPr kumimoji="1" lang="en-US" altLang="zh-CN" dirty="0" err="1"/>
              <a:t>Rm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2-105, </a:t>
            </a:r>
            <a:r>
              <a:rPr kumimoji="1" lang="en-US" altLang="zh-CN" dirty="0" err="1" smtClean="0"/>
              <a:t>Qunxian</a:t>
            </a:r>
            <a:endParaRPr kumimoji="1" lang="en-US" altLang="zh-CN" dirty="0" smtClean="0"/>
          </a:p>
          <a:p>
            <a:r>
              <a:rPr kumimoji="1" lang="en-US" altLang="zh-CN" dirty="0" smtClean="0"/>
              <a:t>Instructor: </a:t>
            </a:r>
            <a:r>
              <a:rPr kumimoji="1" lang="en-US" altLang="zh-CN" dirty="0" err="1" smtClean="0"/>
              <a:t>Qian</a:t>
            </a:r>
            <a:r>
              <a:rPr kumimoji="1" lang="en-US" altLang="zh-CN" dirty="0" smtClean="0"/>
              <a:t> Han, </a:t>
            </a:r>
            <a:r>
              <a:rPr kumimoji="1" lang="en-US" altLang="zh-CN" dirty="0" err="1" smtClean="0"/>
              <a:t>wise.hanqian@gmail.com</a:t>
            </a:r>
            <a:endParaRPr kumimoji="1" lang="en-US" altLang="zh-CN" dirty="0" smtClean="0"/>
          </a:p>
          <a:p>
            <a:r>
              <a:rPr kumimoji="1" lang="en-US" altLang="zh-CN" dirty="0"/>
              <a:t>Office hour: 3-5pm, </a:t>
            </a:r>
            <a:r>
              <a:rPr kumimoji="1" lang="en-US" altLang="zh-CN" dirty="0" smtClean="0"/>
              <a:t>Fridays </a:t>
            </a:r>
            <a:r>
              <a:rPr kumimoji="1" lang="en-US" altLang="zh-CN" dirty="0"/>
              <a:t>@ </a:t>
            </a:r>
            <a:r>
              <a:rPr kumimoji="1" lang="en-US" altLang="zh-CN" dirty="0" err="1"/>
              <a:t>Rm</a:t>
            </a:r>
            <a:r>
              <a:rPr kumimoji="1" lang="en-US" altLang="zh-CN" dirty="0"/>
              <a:t> A402</a:t>
            </a:r>
            <a:endParaRPr kumimoji="1" lang="zh-CN" altLang="en-US" dirty="0"/>
          </a:p>
          <a:p>
            <a:r>
              <a:rPr kumimoji="1" lang="en-US" altLang="zh-CN" dirty="0" smtClean="0"/>
              <a:t>Lectures + article discussions/presentations </a:t>
            </a:r>
            <a:endParaRPr kumimoji="1" lang="en-US" altLang="zh-CN" dirty="0" smtClean="0"/>
          </a:p>
          <a:p>
            <a:r>
              <a:rPr kumimoji="1" lang="en-US" altLang="zh-CN" dirty="0" smtClean="0"/>
              <a:t>Guest lecturers?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518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 Exams!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There will be several reading </a:t>
            </a:r>
            <a:r>
              <a:rPr kumimoji="1" lang="en-US" altLang="zh-CN" dirty="0" smtClean="0"/>
              <a:t>assignments</a:t>
            </a:r>
            <a:endParaRPr kumimoji="1" lang="en-US" altLang="zh-CN" dirty="0" smtClean="0"/>
          </a:p>
          <a:p>
            <a:r>
              <a:rPr kumimoji="1" lang="en-US" altLang="zh-CN" dirty="0" smtClean="0"/>
              <a:t>You </a:t>
            </a:r>
            <a:r>
              <a:rPr kumimoji="1" lang="en-US" altLang="zh-CN" dirty="0" smtClean="0"/>
              <a:t>need </a:t>
            </a:r>
            <a:r>
              <a:rPr kumimoji="1" lang="en-US" altLang="zh-CN" dirty="0" smtClean="0"/>
              <a:t>to </a:t>
            </a:r>
            <a:r>
              <a:rPr kumimoji="1" lang="en-US" altLang="zh-CN" dirty="0" smtClean="0"/>
              <a:t>present these readings in groups</a:t>
            </a:r>
            <a:endParaRPr kumimoji="1" lang="en-US" altLang="zh-CN" dirty="0" smtClean="0"/>
          </a:p>
          <a:p>
            <a:r>
              <a:rPr kumimoji="1" lang="en-US" altLang="zh-CN" dirty="0" smtClean="0"/>
              <a:t>Your </a:t>
            </a:r>
            <a:r>
              <a:rPr kumimoji="1" lang="en-US" altLang="zh-CN" dirty="0" smtClean="0"/>
              <a:t>final score for the course will be based on your attendance and class </a:t>
            </a:r>
            <a:r>
              <a:rPr kumimoji="1" lang="en-US" altLang="zh-CN" dirty="0" smtClean="0"/>
              <a:t>participation(30%), stochastic quizzes (30%) and your group presentations (40</a:t>
            </a:r>
            <a:r>
              <a:rPr kumimoji="1" lang="en-US" altLang="zh-CN" dirty="0" smtClean="0"/>
              <a:t>%)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42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-US" altLang="zh-CN" sz="4000" dirty="0" smtClean="0"/>
              <a:t>Textbooks</a:t>
            </a:r>
          </a:p>
          <a:p>
            <a:pPr lvl="1"/>
            <a:r>
              <a:rPr kumimoji="1" lang="en-US" altLang="zh-CN" sz="4000" b="1" dirty="0" smtClean="0"/>
              <a:t>Modeling Fixed-Income Securities and Interest Rate Options, second edition, Robert A. </a:t>
            </a:r>
            <a:r>
              <a:rPr kumimoji="1" lang="en-US" altLang="zh-CN" sz="4000" b="1" dirty="0" err="1" smtClean="0"/>
              <a:t>Jarrow</a:t>
            </a:r>
            <a:endParaRPr kumimoji="1" lang="en-US" altLang="zh-CN" sz="4000" b="1" dirty="0" smtClean="0"/>
          </a:p>
          <a:p>
            <a:pPr lvl="1"/>
            <a:r>
              <a:rPr kumimoji="1" lang="en-US" altLang="zh-CN" sz="4000" b="1" dirty="0" smtClean="0"/>
              <a:t>Interest rate models: theory and practice, </a:t>
            </a:r>
            <a:r>
              <a:rPr kumimoji="1" lang="en-US" altLang="zh-CN" sz="4000" b="1" dirty="0" err="1" smtClean="0"/>
              <a:t>Damiano</a:t>
            </a:r>
            <a:r>
              <a:rPr kumimoji="1" lang="en-US" altLang="zh-CN" sz="4000" b="1" dirty="0" smtClean="0"/>
              <a:t> </a:t>
            </a:r>
            <a:r>
              <a:rPr kumimoji="1" lang="en-US" altLang="zh-CN" sz="4000" b="1" dirty="0" err="1" smtClean="0"/>
              <a:t>Brigo</a:t>
            </a:r>
            <a:r>
              <a:rPr kumimoji="1" lang="en-US" altLang="zh-CN" sz="4000" b="1" dirty="0" smtClean="0"/>
              <a:t> and Fabio </a:t>
            </a:r>
            <a:r>
              <a:rPr kumimoji="1" lang="en-US" altLang="zh-CN" sz="4000" b="1" dirty="0" err="1" smtClean="0"/>
              <a:t>Mercurio</a:t>
            </a:r>
            <a:endParaRPr kumimoji="1" lang="en-US" altLang="zh-CN" sz="4000" b="1" dirty="0" smtClean="0"/>
          </a:p>
          <a:p>
            <a:r>
              <a:rPr kumimoji="1" lang="en-US" altLang="zh-CN" sz="4000" dirty="0" smtClean="0"/>
              <a:t>Reading </a:t>
            </a:r>
            <a:r>
              <a:rPr kumimoji="1" lang="en-US" altLang="zh-CN" sz="4000" dirty="0" smtClean="0"/>
              <a:t>assignments</a:t>
            </a:r>
          </a:p>
          <a:p>
            <a:pPr lvl="1"/>
            <a:r>
              <a:rPr kumimoji="1" lang="en-US" altLang="zh-CN" sz="4000" dirty="0" err="1" smtClean="0"/>
              <a:t>Vasicek</a:t>
            </a:r>
            <a:r>
              <a:rPr kumimoji="1" lang="en-US" altLang="zh-CN" sz="4000" dirty="0" smtClean="0"/>
              <a:t>, O., 1977. An equilibrium characterization of the term structure, Journal of Financial Economics 5, 177-188;</a:t>
            </a:r>
          </a:p>
          <a:p>
            <a:pPr lvl="1"/>
            <a:r>
              <a:rPr kumimoji="1" lang="en-US" altLang="zh-CN" sz="4000" dirty="0" smtClean="0"/>
              <a:t>Ho, T.S., and S. Lee, 1986. Term structure movements and pricing interest rate contingent claims. Journal of Finance 41, 1011-1028;</a:t>
            </a:r>
          </a:p>
          <a:p>
            <a:pPr lvl="1"/>
            <a:r>
              <a:rPr kumimoji="1" lang="en-US" altLang="zh-CN" sz="4000" dirty="0" smtClean="0"/>
              <a:t>Heath, D., R. </a:t>
            </a:r>
            <a:r>
              <a:rPr kumimoji="1" lang="en-US" altLang="zh-CN" sz="4000" dirty="0" err="1" smtClean="0"/>
              <a:t>Jarrow</a:t>
            </a:r>
            <a:r>
              <a:rPr kumimoji="1" lang="en-US" altLang="zh-CN" sz="4000" dirty="0" smtClean="0"/>
              <a:t>, and A. Morton, 1990. Contingent claim valuation with a random evolution of interest rates. Review of Futures Markets 54-76;</a:t>
            </a:r>
          </a:p>
          <a:p>
            <a:pPr lvl="1"/>
            <a:r>
              <a:rPr kumimoji="1" lang="en-US" altLang="zh-CN" sz="4000" dirty="0"/>
              <a:t>Heath, D., R. </a:t>
            </a:r>
            <a:r>
              <a:rPr kumimoji="1" lang="en-US" altLang="zh-CN" sz="4000" dirty="0" err="1"/>
              <a:t>Jarrow</a:t>
            </a:r>
            <a:r>
              <a:rPr kumimoji="1" lang="en-US" altLang="zh-CN" sz="4000" dirty="0"/>
              <a:t>, and A. Morton, </a:t>
            </a:r>
            <a:r>
              <a:rPr kumimoji="1" lang="en-US" altLang="zh-CN" sz="4000" dirty="0" smtClean="0"/>
              <a:t>1990. Bond pricing and the term structure of interest rates: a discrete time approximation. Journal of Financial and Quantitative Analysis 25(4), 419-440;</a:t>
            </a:r>
          </a:p>
          <a:p>
            <a:pPr lvl="1"/>
            <a:r>
              <a:rPr kumimoji="1" lang="en-US" altLang="zh-CN" sz="4000" dirty="0" smtClean="0"/>
              <a:t>Heath, D., R. </a:t>
            </a:r>
            <a:r>
              <a:rPr kumimoji="1" lang="en-US" altLang="zh-CN" sz="4000" dirty="0" err="1" smtClean="0"/>
              <a:t>Jarrow</a:t>
            </a:r>
            <a:r>
              <a:rPr kumimoji="1" lang="en-US" altLang="zh-CN" sz="4000" dirty="0" smtClean="0"/>
              <a:t>, and A. Morton, 1992(a). Bond pricing and the term structure of interest rates: a new methodology for contingent claims valuation. </a:t>
            </a:r>
            <a:r>
              <a:rPr kumimoji="1" lang="en-US" altLang="zh-CN" sz="4000" dirty="0" err="1" smtClean="0"/>
              <a:t>Econometrica</a:t>
            </a:r>
            <a:r>
              <a:rPr kumimoji="1" lang="en-US" altLang="zh-CN" sz="4000" dirty="0" smtClean="0"/>
              <a:t> 60(1), 77-105;</a:t>
            </a:r>
          </a:p>
          <a:p>
            <a:pPr lvl="1"/>
            <a:r>
              <a:rPr kumimoji="1" lang="en-US" altLang="zh-CN" sz="4000" b="1" dirty="0" smtClean="0"/>
              <a:t>Black, F., E. </a:t>
            </a:r>
            <a:r>
              <a:rPr kumimoji="1" lang="en-US" altLang="zh-CN" sz="4000" b="1" dirty="0" err="1" smtClean="0"/>
              <a:t>Derman</a:t>
            </a:r>
            <a:r>
              <a:rPr kumimoji="1" lang="en-US" altLang="zh-CN" sz="4000" b="1" dirty="0" smtClean="0"/>
              <a:t>, and W. Toy, 1990. A one-factor model of interest rates and its application to treasury bond options. Financial Analyst Journal 46, 33-39;</a:t>
            </a:r>
          </a:p>
          <a:p>
            <a:pPr lvl="1"/>
            <a:r>
              <a:rPr kumimoji="1" lang="en-US" altLang="zh-CN" sz="4000" dirty="0" smtClean="0"/>
              <a:t>Cox, J., S. Ross and J. Ingersoll, 1985. A theory of the term structure of interest rates. </a:t>
            </a:r>
            <a:r>
              <a:rPr kumimoji="1" lang="en-US" altLang="zh-CN" sz="4000" dirty="0" err="1" smtClean="0"/>
              <a:t>Econometrica</a:t>
            </a:r>
            <a:r>
              <a:rPr kumimoji="1" lang="en-US" altLang="zh-CN" sz="4000" dirty="0" smtClean="0"/>
              <a:t> 53, 385-407;</a:t>
            </a:r>
          </a:p>
          <a:p>
            <a:pPr lvl="1"/>
            <a:r>
              <a:rPr kumimoji="1" lang="en-US" altLang="zh-CN" sz="4000" b="1" dirty="0" smtClean="0"/>
              <a:t>Hull, J., and A. White, 1990. Pricing interest rate derivative securities. Review of Financial Studies 3(4), 573-592.</a:t>
            </a:r>
          </a:p>
          <a:p>
            <a:pPr lvl="1"/>
            <a:r>
              <a:rPr kumimoji="1" lang="en-US" altLang="zh-CN" sz="4000" b="1" dirty="0"/>
              <a:t>Hull, J., and A. White, </a:t>
            </a:r>
            <a:r>
              <a:rPr kumimoji="1" lang="en-US" altLang="zh-CN" sz="4000" b="1" dirty="0" smtClean="0"/>
              <a:t>1994a</a:t>
            </a:r>
          </a:p>
          <a:p>
            <a:pPr lvl="1"/>
            <a:r>
              <a:rPr kumimoji="1" lang="en-US" altLang="zh-CN" sz="4000" b="1" dirty="0"/>
              <a:t>Hull, J., and A. White, </a:t>
            </a:r>
            <a:r>
              <a:rPr kumimoji="1" lang="en-US" altLang="zh-CN" sz="4000" b="1" dirty="0" smtClean="0"/>
              <a:t>1994b</a:t>
            </a:r>
          </a:p>
          <a:p>
            <a:pPr lvl="1"/>
            <a:r>
              <a:rPr lang="en-US" altLang="zh-CN" sz="4000" dirty="0"/>
              <a:t>Brace, A., </a:t>
            </a:r>
            <a:r>
              <a:rPr lang="en-US" altLang="zh-CN" sz="4000" dirty="0" err="1"/>
              <a:t>Gatarek</a:t>
            </a:r>
            <a:r>
              <a:rPr lang="en-US" altLang="zh-CN" sz="4000" dirty="0"/>
              <a:t>, D. et </a:t>
            </a:r>
            <a:r>
              <a:rPr lang="en-US" altLang="zh-CN" sz="4000" dirty="0" err="1"/>
              <a:t>Musiela</a:t>
            </a:r>
            <a:r>
              <a:rPr lang="en-US" altLang="zh-CN" sz="4000" dirty="0"/>
              <a:t>, M. (1997): “The Market Model of Interest Rate Dynamics”, Mathematical Finance, 7(2), 127-154.</a:t>
            </a:r>
            <a:endParaRPr kumimoji="1" lang="en-US" altLang="zh-CN" sz="4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87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 to the Fixed Income World!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Debt</a:t>
            </a:r>
          </a:p>
          <a:p>
            <a:pPr lvl="1"/>
            <a:r>
              <a:rPr lang="en-US" altLang="zh-CN" dirty="0" smtClean="0"/>
              <a:t>Origin of democracy?</a:t>
            </a:r>
          </a:p>
          <a:p>
            <a:r>
              <a:rPr lang="en-US" altLang="zh-CN" dirty="0" smtClean="0"/>
              <a:t>Quite different from stocks</a:t>
            </a:r>
          </a:p>
          <a:p>
            <a:pPr lvl="1"/>
            <a:r>
              <a:rPr lang="en-US" altLang="zh-CN" dirty="0" smtClean="0">
                <a:hlinkClick r:id="rId2" action="ppaction://hlinksldjump"/>
              </a:rPr>
              <a:t>different kinds of interest rates (&gt;100)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different kinds of bonds and derivatives</a:t>
            </a:r>
          </a:p>
          <a:p>
            <a:pPr lvl="1"/>
            <a:r>
              <a:rPr lang="en-US" altLang="zh-CN" dirty="0" smtClean="0"/>
              <a:t>Different kinds of maturities </a:t>
            </a:r>
          </a:p>
          <a:p>
            <a:r>
              <a:rPr lang="en-US" altLang="zh-CN" dirty="0" smtClean="0"/>
              <a:t>A totally different market and industry</a:t>
            </a:r>
          </a:p>
          <a:p>
            <a:pPr lvl="1"/>
            <a:r>
              <a:rPr lang="en-US" altLang="zh-CN" dirty="0" smtClean="0">
                <a:hlinkClick r:id="rId3" action="ppaction://hlinksldjump"/>
              </a:rPr>
              <a:t>Market size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Industry difference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rcRect l="5175" t="11312" r="71655" b="5183"/>
          <a:stretch>
            <a:fillRect/>
          </a:stretch>
        </p:blipFill>
        <p:spPr bwMode="auto">
          <a:xfrm>
            <a:off x="1553140" y="400050"/>
            <a:ext cx="5266759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 smtClean="0"/>
              <a:t>As of </a:t>
            </a:r>
            <a:r>
              <a:rPr lang="en-US" altLang="zh-CN" dirty="0" smtClean="0"/>
              <a:t>2010, </a:t>
            </a:r>
            <a:r>
              <a:rPr lang="en-US" altLang="zh-CN" dirty="0" smtClean="0"/>
              <a:t>the size of the worldwide bond market (total debt outstanding) is an estimated at </a:t>
            </a:r>
            <a:r>
              <a:rPr lang="en-US" altLang="zh-CN" dirty="0" smtClean="0">
                <a:solidFill>
                  <a:srgbClr val="FF0000"/>
                </a:solidFill>
              </a:rPr>
              <a:t>$93 trillion</a:t>
            </a:r>
            <a:r>
              <a:rPr lang="en-US" altLang="zh-CN" dirty="0" smtClean="0"/>
              <a:t>,</a:t>
            </a:r>
            <a:r>
              <a:rPr lang="en-US" altLang="zh-CN" dirty="0" smtClean="0"/>
              <a:t> of which the size of the outstanding U.S. bond market debt was </a:t>
            </a:r>
            <a:r>
              <a:rPr lang="en-US" altLang="zh-CN" dirty="0" smtClean="0">
                <a:solidFill>
                  <a:srgbClr val="00B050"/>
                </a:solidFill>
              </a:rPr>
              <a:t>$</a:t>
            </a:r>
            <a:r>
              <a:rPr lang="en-US" altLang="zh-CN" dirty="0" smtClean="0">
                <a:solidFill>
                  <a:srgbClr val="00B050"/>
                </a:solidFill>
              </a:rPr>
              <a:t>37 </a:t>
            </a:r>
            <a:r>
              <a:rPr lang="en-US" altLang="zh-CN" dirty="0" smtClean="0">
                <a:solidFill>
                  <a:srgbClr val="00B050"/>
                </a:solidFill>
              </a:rPr>
              <a:t>trillion </a:t>
            </a:r>
            <a:r>
              <a:rPr lang="en-US" altLang="zh-CN" dirty="0" smtClean="0"/>
              <a:t>according to Bank for International Settlements (</a:t>
            </a:r>
            <a:r>
              <a:rPr lang="en-US" altLang="zh-CN" dirty="0" smtClean="0"/>
              <a:t>BIS).</a:t>
            </a:r>
          </a:p>
          <a:p>
            <a:pPr algn="just"/>
            <a:r>
              <a:rPr lang="en-US" altLang="zh-CN" dirty="0" smtClean="0"/>
              <a:t>In 2010, global stock market capitalization stood at </a:t>
            </a:r>
            <a:r>
              <a:rPr lang="en-US" altLang="zh-CN" dirty="0" smtClean="0">
                <a:solidFill>
                  <a:srgbClr val="FF0000"/>
                </a:solidFill>
              </a:rPr>
              <a:t>$54 trillion</a:t>
            </a:r>
            <a:r>
              <a:rPr lang="en-US" altLang="zh-CN" dirty="0" smtClean="0"/>
              <a:t>, according to the McKinsey Global Institute’s report “Mapping Global Capital Markets 2011</a:t>
            </a:r>
            <a:r>
              <a:rPr lang="en-US" altLang="zh-CN" dirty="0" smtClean="0"/>
              <a:t>.”</a:t>
            </a:r>
            <a:r>
              <a:rPr lang="en-US" altLang="zh-CN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market capitalization of the U.S. stock market is about </a:t>
            </a:r>
            <a:r>
              <a:rPr lang="en-US" altLang="zh-CN" dirty="0" smtClean="0">
                <a:solidFill>
                  <a:srgbClr val="00B050"/>
                </a:solidFill>
              </a:rPr>
              <a:t>$21 trillion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Bonds </a:t>
            </a:r>
            <a:r>
              <a:rPr lang="en-US" altLang="zh-CN" dirty="0" smtClean="0"/>
              <a:t>accounted for </a:t>
            </a:r>
            <a:r>
              <a:rPr lang="en-US" altLang="zh-CN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75 percent </a:t>
            </a:r>
            <a:r>
              <a:rPr lang="en-US" altLang="zh-CN" dirty="0" smtClean="0"/>
              <a:t>of corporate financing, according to Mark </a:t>
            </a:r>
            <a:r>
              <a:rPr lang="en-US" altLang="zh-CN" dirty="0" err="1" smtClean="0"/>
              <a:t>Skousen’s</a:t>
            </a:r>
            <a:r>
              <a:rPr lang="en-US" altLang="zh-CN" dirty="0" smtClean="0"/>
              <a:t> “Economic Logic.” Stocks are a cheaper source of capital for corporations because they don’t require fixed-interest payments. However, most investors are older and risk-averse, preferring the regular income of bonds.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Motivation- Classical Approach Does Not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Discounted Cash Flow (DCF) is used to price stocks, however it cannot </a:t>
            </a:r>
            <a:r>
              <a:rPr kumimoji="1" lang="en-US" altLang="zh-CN" dirty="0" smtClean="0"/>
              <a:t>be (</a:t>
            </a:r>
            <a:r>
              <a:rPr kumimoji="1" lang="en-US" altLang="zh-CN" dirty="0" smtClean="0"/>
              <a:t>directly) </a:t>
            </a:r>
            <a:r>
              <a:rPr kumimoji="1" lang="en-US" altLang="zh-CN" dirty="0" smtClean="0"/>
              <a:t>used to price </a:t>
            </a:r>
            <a:r>
              <a:rPr kumimoji="1" lang="en-US" altLang="zh-CN" dirty="0" smtClean="0"/>
              <a:t>derivatives</a:t>
            </a:r>
          </a:p>
          <a:p>
            <a:r>
              <a:rPr kumimoji="1" lang="en-US" altLang="zh-CN" dirty="0" smtClean="0"/>
              <a:t>Similarly</a:t>
            </a:r>
            <a:r>
              <a:rPr kumimoji="1" lang="en-US" altLang="zh-CN" dirty="0" smtClean="0"/>
              <a:t>, the classical bond pricing method cannot be used for interest rate derivatives pricing and risk management</a:t>
            </a:r>
          </a:p>
          <a:p>
            <a:pPr lvl="1"/>
            <a:r>
              <a:rPr kumimoji="1" lang="en-US" altLang="zh-CN" dirty="0" smtClean="0"/>
              <a:t>E.g. duration/convexity match strategy does not work well in </a:t>
            </a:r>
            <a:r>
              <a:rPr kumimoji="1" lang="en-US" altLang="zh-CN" dirty="0" smtClean="0">
                <a:hlinkClick r:id="rId2" action="ppaction://hlinksldjump"/>
              </a:rPr>
              <a:t>a volatile interest rate </a:t>
            </a:r>
            <a:r>
              <a:rPr kumimoji="1" lang="en-US" altLang="zh-CN" dirty="0" smtClean="0">
                <a:hlinkClick r:id="rId2" action="ppaction://hlinksldjump"/>
              </a:rPr>
              <a:t>environment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52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long-term-interest-rates-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9666" y="2209800"/>
            <a:ext cx="5303818" cy="3916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history_of_the_US_ten_year_interest_r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9837" y="2057400"/>
            <a:ext cx="5484625" cy="3571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nterest-Rates-US-Fed-Fu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47900"/>
            <a:ext cx="6508750" cy="3840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Modern 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Build a model for interest rate, then use this model to price bonds and interest rate derivatives</a:t>
            </a:r>
          </a:p>
          <a:p>
            <a:r>
              <a:rPr kumimoji="1" lang="en-US" altLang="zh-CN" dirty="0" smtClean="0"/>
              <a:t>These models can be discrete time or continuous time</a:t>
            </a:r>
          </a:p>
          <a:p>
            <a:r>
              <a:rPr kumimoji="1" lang="en-US" altLang="zh-CN" dirty="0" smtClean="0"/>
              <a:t>Some models model the spot rate directly, others model the forward rate instead.</a:t>
            </a:r>
          </a:p>
          <a:p>
            <a:r>
              <a:rPr kumimoji="1" lang="en-US" altLang="zh-CN" dirty="0" smtClean="0"/>
              <a:t>This course focus on the discrete time approach. Specifically, we will learn various interest rate models in the binomial tree setting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9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广场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13123</TotalTime>
  <Words>819</Words>
  <Application>Microsoft Office PowerPoint</Application>
  <PresentationFormat>全屏显示(4:3)</PresentationFormat>
  <Paragraphs>92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广场</vt:lpstr>
      <vt:lpstr>Fixed Income Analysis</vt:lpstr>
      <vt:lpstr>Welcome to the Fixed Income World!</vt:lpstr>
      <vt:lpstr>幻灯片 3</vt:lpstr>
      <vt:lpstr>幻灯片 4</vt:lpstr>
      <vt:lpstr>Motivation- Classical Approach Does Not Work</vt:lpstr>
      <vt:lpstr>幻灯片 6</vt:lpstr>
      <vt:lpstr>幻灯片 7</vt:lpstr>
      <vt:lpstr>幻灯片 8</vt:lpstr>
      <vt:lpstr>Modern Approach</vt:lpstr>
      <vt:lpstr> In This Course</vt:lpstr>
      <vt:lpstr>Course Contents</vt:lpstr>
      <vt:lpstr>Prerequisites </vt:lpstr>
      <vt:lpstr>Class meetings</vt:lpstr>
      <vt:lpstr>NO Exams!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Income Analysis</dc:title>
  <dc:creator>HQ</dc:creator>
  <cp:lastModifiedBy>USER</cp:lastModifiedBy>
  <cp:revision>78</cp:revision>
  <dcterms:created xsi:type="dcterms:W3CDTF">2015-02-03T15:40:42Z</dcterms:created>
  <dcterms:modified xsi:type="dcterms:W3CDTF">2015-09-14T03:54:15Z</dcterms:modified>
</cp:coreProperties>
</file>