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20"/>
  </p:notesMasterIdLst>
  <p:sldIdLst>
    <p:sldId id="2074" r:id="rId5"/>
    <p:sldId id="2056" r:id="rId6"/>
    <p:sldId id="2076" r:id="rId7"/>
    <p:sldId id="2038" r:id="rId8"/>
    <p:sldId id="2040" r:id="rId9"/>
    <p:sldId id="2073" r:id="rId10"/>
    <p:sldId id="2046" r:id="rId11"/>
    <p:sldId id="2071" r:id="rId12"/>
    <p:sldId id="2070" r:id="rId13"/>
    <p:sldId id="2042" r:id="rId14"/>
    <p:sldId id="2043" r:id="rId15"/>
    <p:sldId id="2080" r:id="rId16"/>
    <p:sldId id="2034" r:id="rId17"/>
    <p:sldId id="2078" r:id="rId18"/>
    <p:sldId id="1273" r:id="rId19"/>
  </p:sldIdLst>
  <p:sldSz cx="12192000" cy="6858000"/>
  <p:notesSz cx="6797675" cy="9874250"/>
  <p:embeddedFontLst>
    <p:embeddedFont>
      <p:font typeface="맑은 고딕" panose="020B0503020000020004" pitchFamily="34" charset="-127"/>
      <p:regular r:id="rId21"/>
      <p:bold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2" autoAdjust="0"/>
    <p:restoredTop sz="96353" autoAdjust="0"/>
  </p:normalViewPr>
  <p:slideViewPr>
    <p:cSldViewPr>
      <p:cViewPr varScale="1">
        <p:scale>
          <a:sx n="67" d="100"/>
          <a:sy n="67" d="100"/>
        </p:scale>
        <p:origin x="90" y="378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민" userId="ab7b2592-0702-4cf2-955c-dab8da58c5a1" providerId="ADAL" clId="{39945AE6-4E6C-47F6-A7D9-A605B6E08BB8}"/>
    <pc:docChg chg="modSld">
      <pc:chgData name="윤석민" userId="ab7b2592-0702-4cf2-955c-dab8da58c5a1" providerId="ADAL" clId="{39945AE6-4E6C-47F6-A7D9-A605B6E08BB8}" dt="2020-07-28T05:11:54.851" v="27" actId="20577"/>
      <pc:docMkLst>
        <pc:docMk/>
      </pc:docMkLst>
      <pc:sldChg chg="modSp mod">
        <pc:chgData name="윤석민" userId="ab7b2592-0702-4cf2-955c-dab8da58c5a1" providerId="ADAL" clId="{39945AE6-4E6C-47F6-A7D9-A605B6E08BB8}" dt="2020-07-28T05:11:54.851" v="27" actId="20577"/>
        <pc:sldMkLst>
          <pc:docMk/>
          <pc:sldMk cId="1143837009" sldId="1956"/>
        </pc:sldMkLst>
        <pc:graphicFrameChg chg="mod modGraphic">
          <ac:chgData name="윤석민" userId="ab7b2592-0702-4cf2-955c-dab8da58c5a1" providerId="ADAL" clId="{39945AE6-4E6C-47F6-A7D9-A605B6E08BB8}" dt="2020-07-28T05:11:54.851" v="27" actId="20577"/>
          <ac:graphicFrameMkLst>
            <pc:docMk/>
            <pc:sldMk cId="1143837009" sldId="1956"/>
            <ac:graphicFrameMk id="3" creationId="{21F0B7A0-7014-42A9-B687-D3F750A5276A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7" r:id="rId2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3880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71"/>
              </p:ext>
            </p:extLst>
          </p:nvPr>
        </p:nvGraphicFramePr>
        <p:xfrm>
          <a:off x="9624393" y="0"/>
          <a:ext cx="2567606" cy="350681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Displays a list of objects supported by the model when selecting a model (set all model description boxes as buttons, not buttons)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Provides multi-selection buttons for objects supported by the model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Ieast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more than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Displays a list of objects supported by the model in accordion format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Disable button when object is not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239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6348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aw_sc_s016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3563"/>
              </p:ext>
            </p:extLst>
          </p:nvPr>
        </p:nvGraphicFramePr>
        <p:xfrm>
          <a:off x="9624393" y="0"/>
          <a:ext cx="2567606" cy="377090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  <a:p/>
                    <a:p>
                      <a:r>
                        <a:t>When the device registration button is selected, the registration screen moves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No registered device</a:t>
                      </a:r>
                    </a:p>
                    <a:p/>
                    <a:p>
                      <a:r>
                        <a:t>If there is no registered device, the device list is not displayed and a guide message is displayed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connected</a:t>
            </a:r>
            <a:r>
              <a:rPr lang="ko-KR" altLang="en-US" sz="800" dirty="0">
                <a:latin typeface="+mn-ea"/>
              </a:rPr>
              <a:t>You can manage and add devices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There are no registered devices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Device registration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press the button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Experience the smart collection function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522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5235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9466"/>
              </p:ext>
            </p:extLst>
          </p:nvPr>
        </p:nvGraphicFramePr>
        <p:xfrm>
          <a:off x="9624393" y="0"/>
          <a:ext cx="2567606" cy="5091390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name</a:t>
                      </a:r>
                    </a:p>
                    <a:p/>
                    <a:p>
                      <a:r>
                        <a:t>Users can freely enter a name that can identify the device</a:t>
                      </a:r>
                    </a:p>
                    <a:p>
                      <a:r>
                        <a:t>Only 4-20 alphanumeric characters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GUID</a:t>
                      </a:r>
                    </a:p>
                    <a:p/>
                    <a:p>
                      <a:r>
                        <a:t>Device's unique ID input field</a:t>
                      </a:r>
                    </a:p>
                    <a:p>
                      <a:r>
                        <a:t>Only alphanumeric characters, special characters (-) and dashes can be entered (up to 40 characters)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Register a new device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on my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to add to your collection project.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English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Only numbers can be entered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name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 specific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input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Device registration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41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184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2951"/>
              </p:ext>
            </p:extLst>
          </p:nvPr>
        </p:nvGraphicFramePr>
        <p:xfrm>
          <a:off x="9624393" y="0"/>
          <a:ext cx="2567606" cy="4696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  <a:p/>
                    <a:p>
                      <a:r>
                        <a:t>Device status: Check the current device connection status Periodically communicate with the device and then display the Connected/Disconnected text</a:t>
                      </a:r>
                    </a:p>
                    <a:p>
                      <a:r>
                        <a:t>*Requires periodic reference discussion (approximately 10 seconds)</a:t>
                      </a:r>
                    </a:p>
                    <a:p/>
                    <a:p>
                      <a:r>
                        <a:t>Device Name: Displays the device name entered by the user</a:t>
                      </a:r>
                    </a:p>
                    <a:p/>
                    <a:p>
                      <a:r>
                        <a:t>Device IP: Displays the IP address received from the device (cannot be modified)</a:t>
                      </a:r>
                    </a:p>
                    <a:p/>
                    <a:p>
                      <a:r>
                        <a:t>Device GUID: Displays the ID entered when registering the device for the first time (cannot be modified)</a:t>
                      </a:r>
                    </a:p>
                    <a:p/>
                    <a:p>
                      <a:r>
                        <a:t>Connected project: Displays the project name to which the device belongs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Delete device</a:t>
                      </a:r>
                    </a:p>
                    <a:p/>
                    <a:p>
                      <a:r>
                        <a:t>[confirm] Are you sure you want to delete the registered device?</a:t>
                      </a:r>
                    </a:p>
                    <a:p>
                      <a:r>
                        <a:t>After that, it moves to the device management page and is deleted from the device list</a:t>
                      </a:r>
                    </a:p>
                    <a:p/>
                    <a:p>
                      <a:r>
                        <a:t>*Deactivated if a linked project exists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Device Settings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Check the settings of the registered device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device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status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linked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Vehicle photo collection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Device Settings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Delete device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 deletion case</a:t>
            </a:r>
          </a:p>
        </p:txBody>
      </p:sp>
    </p:spTree>
    <p:extLst>
      <p:ext uri="{BB962C8B-B14F-4D97-AF65-F5344CB8AC3E}">
        <p14:creationId xmlns:p14="http://schemas.microsoft.com/office/powerpoint/2010/main" val="31005473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9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4677"/>
              </p:ext>
            </p:extLst>
          </p:nvPr>
        </p:nvGraphicFramePr>
        <p:xfrm>
          <a:off x="9624393" y="0"/>
          <a:ext cx="2567606" cy="287665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Data of the selected project is displayed and other projects can be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Filter can be applied by selecting the date range where the image is saved</a:t>
                      </a:r>
                    </a:p>
                    <a:p>
                      <a:r>
                        <a:t>- Enter in Date Picker format and delete the selected date when clicking the “X” button</a:t>
                      </a:r>
                    </a:p>
                    <a:p>
                      <a:r>
                        <a:t>- Filter can be applied by selecting only the first or last day of the date 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You can set the maximum number of images displayed on one page (10, 50, 200)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Displays the total number of data set in items 1 and 2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All or individual selection is possible and only selected data is downloaded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Select 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key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637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27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aw_sc_s020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4221"/>
              </p:ext>
            </p:extLst>
          </p:nvPr>
        </p:nvGraphicFramePr>
        <p:xfrm>
          <a:off x="9624393" y="0"/>
          <a:ext cx="2567606" cy="246517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Enlarge or display original when selecting an image</a:t>
                      </a:r>
                    </a:p>
                    <a:p>
                      <a:r>
                        <a:t>*Displays up to 720px narrowed on PC standards</a:t>
                      </a:r>
                    </a:p>
                    <a:p/>
                    <a:p>
                      <a:r>
                        <a:t>Close the modal window by selecting an area outside the image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Download a single image when you click download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data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 of collected 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Set collection date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All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Download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Collected data</a:t>
            </a:r>
            <a:r>
              <a:rPr lang="en-US" altLang="ko-KR" sz="700" dirty="0">
                <a:latin typeface="+mn-ea"/>
              </a:rPr>
              <a:t>99,999</a:t>
            </a:r>
            <a:r>
              <a:rPr lang="ko-KR" altLang="en-US" sz="700" dirty="0">
                <a:latin typeface="+mn-ea"/>
              </a:rPr>
              <a:t>key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number of displays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527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58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137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aw_sc_s008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0845"/>
              </p:ext>
            </p:extLst>
          </p:nvPr>
        </p:nvGraphicFramePr>
        <p:xfrm>
          <a:off x="9624393" y="0"/>
          <a:ext cx="2567606" cy="263101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It is activated when one or more objects are selected, and when the “Select Model” button is clicked, the detailed setting page is moved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Ieast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more than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more than one is selected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Activate the model selection button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792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3110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aw_sc_s009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Model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8321"/>
              </p:ext>
            </p:extLst>
          </p:nvPr>
        </p:nvGraphicFramePr>
        <p:xfrm>
          <a:off x="9624393" y="0"/>
          <a:ext cx="2567606" cy="210282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Close the accordion of the existing selected model when another model is selected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One.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black box vehicle recognition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automatically recognizing the vehicle in black box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acquisition model suitable for autonomous driving model development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 recognition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model suitable for recognizing a person from the top view, such as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object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Select the objects to collect from the model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Ieast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more than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Close the accordion of the current model when selecting another model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3170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225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aw_sc_s010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detailed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7958"/>
              </p:ext>
            </p:extLst>
          </p:nvPr>
        </p:nvGraphicFramePr>
        <p:xfrm>
          <a:off x="9624393" y="0"/>
          <a:ext cx="2567606" cy="1214926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Applied model, object setting</a:t>
                      </a:r>
                    </a:p>
                    <a:p/>
                    <a:p>
                      <a:r>
                        <a:t>The AI ​​model and object selected in the model selection stage are displayed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name</a:t>
                      </a:r>
                    </a:p>
                    <a:p/>
                    <a:p>
                      <a:r>
                        <a:t>A text input field to identify the user-created project.</a:t>
                      </a:r>
                    </a:p>
                    <a:p>
                      <a:r>
                        <a:t>*Only 4-20 letters, numbers, and spaces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shooting interval</a:t>
                      </a:r>
                    </a:p>
                    <a:p/>
                    <a:p>
                      <a:r>
                        <a:t>The device automatically sets the interval in seconds to shoot</a:t>
                      </a:r>
                    </a:p>
                    <a:p>
                      <a:r>
                        <a:t>*Only numbers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Embedded objects per image</a:t>
                      </a:r>
                    </a:p>
                    <a:p/>
                    <a:p>
                      <a:r>
                        <a:t>Set to save only the number of images in the range selected by the user</a:t>
                      </a:r>
                    </a:p>
                    <a:p>
                      <a:r>
                        <a:t>*Only numbers can be entered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Maximum number of images to be acquired</a:t>
                      </a:r>
                    </a:p>
                    <a:p/>
                    <a:p>
                      <a:r>
                        <a:t>Set the maximum number of images to collect in the project</a:t>
                      </a:r>
                    </a:p>
                    <a:p>
                      <a:r>
                        <a:t>When the number of collected images reaches the specified number, the project is automatically stopped.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When all input fields necessary for project creation are filled out, the button is activated and when clicked, it moves to the device selection page.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name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shooting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interval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embedded objects per 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second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Ieast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You can limit the number of embedded objects in an image to save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Maximum number of images to be acquired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Connected devices take pictures at set time intervals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It is used to classify the created project.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Detailed setting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Device selection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from</a:t>
            </a:r>
            <a:r>
              <a:rPr lang="ko-KR" altLang="en-US" sz="700" dirty="0">
                <a:latin typeface="+mn-ea"/>
              </a:rPr>
              <a:t>maximum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When the set maximum number is reached, the project smart collection is stopped.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Application Model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recognition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object settings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the selected object</a:t>
            </a:r>
            <a:r>
              <a:rPr lang="ko-KR" altLang="en-US" sz="700" dirty="0" err="1">
                <a:latin typeface="+mn-ea"/>
              </a:rPr>
              <a:t>the object</a:t>
            </a:r>
            <a:r>
              <a:rPr lang="ko-KR" altLang="en-US" sz="700" dirty="0">
                <a:latin typeface="+mn-ea"/>
              </a:rPr>
              <a:t>Save data only when it exists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6917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00804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aw_sc_s011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Device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8092"/>
              </p:ext>
            </p:extLst>
          </p:nvPr>
        </p:nvGraphicFramePr>
        <p:xfrm>
          <a:off x="9624393" y="0"/>
          <a:ext cx="2567606" cy="535548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 list of connectable (not added to another project) devices is displayed.</a:t>
                      </a:r>
                    </a:p>
                    <a:p/>
                    <a:p>
                      <a:r>
                        <a:t>- Devices in disconnected state are marked as inactive</a:t>
                      </a:r>
                    </a:p>
                    <a:p>
                      <a:r>
                        <a:t>- Devices added to other projects are not displayed</a:t>
                      </a:r>
                    </a:p>
                    <a:p/>
                    <a:p>
                      <a:r>
                        <a:t>You can select only one device to add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Done button activated after device selection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Device selection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Choose your device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Please select a device to add to the project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only dogs can choose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name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13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0229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Create Project - Select Device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7314"/>
              </p:ext>
            </p:extLst>
          </p:nvPr>
        </p:nvGraphicFramePr>
        <p:xfrm>
          <a:off x="9624393" y="0"/>
          <a:ext cx="2567606" cy="2895113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If there are no devices that can be added, a guide message is displayed, and clicking the “Device Management Shortcut” button moves you to the corresponding menu.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Create a new collection project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Select model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Detailed setting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Device selection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Choose your device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Please select a device to add to the project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only dogs can choose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There are no registered devices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Please register your device in device management first.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Go to Device Management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477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1286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aw_sc_s013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8554"/>
              </p:ext>
            </p:extLst>
          </p:nvPr>
        </p:nvGraphicFramePr>
        <p:xfrm>
          <a:off x="9624393" y="0"/>
          <a:ext cx="2567606" cy="2631017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After creating the project, you can enter the setting screen and change the existing set project elements.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name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shooting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interval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embedded objects per image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second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Ieast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You can limit the number of embedded objects in an image to save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Maximum number of images to be acquired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Connected devices take pictures at set time intervals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It is used to classify the created project.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  <a:r>
              <a:rPr lang="ko-KR" altLang="en-US" sz="700" dirty="0" err="1">
                <a:latin typeface="+mn-ea"/>
              </a:rPr>
              <a:t>from</a:t>
            </a:r>
            <a:r>
              <a:rPr lang="ko-KR" altLang="en-US" sz="700" dirty="0">
                <a:latin typeface="+mn-ea"/>
              </a:rPr>
              <a:t>maximum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dog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When the set maximum number is reached, the project smart collection is stopped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Application Model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 recognition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 recognition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fruit recognition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object settings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the selected object</a:t>
            </a:r>
            <a:r>
              <a:rPr lang="ko-KR" altLang="en-US" sz="700" dirty="0" err="1">
                <a:latin typeface="+mn-ea"/>
              </a:rPr>
              <a:t>the object</a:t>
            </a:r>
            <a:r>
              <a:rPr lang="ko-KR" altLang="en-US" sz="700" dirty="0">
                <a:latin typeface="+mn-ea"/>
              </a:rPr>
              <a:t>Save data only when it exists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08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2434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aw_sc_s014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Project Settings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951"/>
              </p:ext>
            </p:extLst>
          </p:nvPr>
        </p:nvGraphicFramePr>
        <p:xfrm>
          <a:off x="9624393" y="0"/>
          <a:ext cx="2567606" cy="11028449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project status</a:t>
                      </a:r>
                    </a:p>
                    <a:p/>
                    <a:p>
                      <a:r>
                        <a:t>In Progress: Selectable while stopped The state in which the connected device of the project proceeds with the collection activity and the image data is saved</a:t>
                      </a:r>
                    </a:p>
                    <a:p/>
                    <a:p>
                      <a:r>
                        <a:t>Stop: Can be changed in the state when the project is first created or in the in progress state. The connected device has stopped collecting images</a:t>
                      </a:r>
                    </a:p>
                    <a:p/>
                    <a:p>
                      <a:r>
                        <a:t>Done: Selectable from in progress or stopped status. Smart collection no longer proceeds by completing the project.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Delete project</a:t>
                      </a:r>
                    </a:p>
                    <a:p/>
                    <a:p>
                      <a:r>
                        <a:t>[confirm] Deletes the project and all related collected data. Do you want to proceed?</a:t>
                      </a:r>
                    </a:p>
                    <a:p/>
                    <a:p>
                      <a:r>
                        <a:t>It is possible to delete a project in the completed state, and when it is deleted, the project is not exposed, and it is deleted including the collected data.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Save changes to the items set by the user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cancel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project 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Once the project is complete, there is no going back and the device associated with the project is disconnected.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vehicle recognition project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Project Settings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Delete project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Proceeding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stop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complete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entering the completed project setting screen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delete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Project can be deleted only in the completed state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project deletion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 all relevant project and related collected data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you want to proceed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When the delete button is selected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879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24278"/>
              </p:ext>
            </p:extLst>
          </p:nvPr>
        </p:nvGraphicFramePr>
        <p:xfrm>
          <a:off x="1" y="0"/>
          <a:ext cx="9624392" cy="12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Screen ID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aw_sc_s015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r>
                        <a:t>SCREEN PATH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remark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5242"/>
              </p:ext>
            </p:extLst>
          </p:nvPr>
        </p:nvGraphicFramePr>
        <p:xfrm>
          <a:off x="9624393" y="0"/>
          <a:ext cx="2567606" cy="500788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device card</a:t>
                      </a:r>
                    </a:p>
                    <a:p/>
                    <a:p>
                      <a:r>
                        <a:t>List and status of registered devices can be viewed</a:t>
                      </a:r>
                    </a:p>
                    <a:p/>
                    <a:p>
                      <a:r>
                        <a:t>Top: Show device name</a:t>
                      </a:r>
                    </a:p>
                    <a:p>
                      <a:r>
                        <a:t>Linked project: Displays the project name to which the current device is added</a:t>
                      </a:r>
                    </a:p>
                    <a:p>
                      <a:r>
                        <a:t>Connection Status: Displays the connection status of the device (connected/disconnected)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Device Management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connected</a:t>
            </a:r>
            <a:r>
              <a:rPr lang="ko-KR" altLang="en-US" sz="800" dirty="0">
                <a:latin typeface="+mn-ea"/>
              </a:rPr>
              <a:t>You can manage and add devices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 displayed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name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connected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 project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disconnected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registration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86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248465</TotalTime>
  <Words>1964</Words>
  <Application>Microsoft Office PowerPoint</Application>
  <PresentationFormat>Widescreen</PresentationFormat>
  <Paragraphs>676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Segoe UI</vt:lpstr>
      <vt:lpstr>Arial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6369</cp:revision>
  <cp:lastPrinted>2016-09-29T04:54:19Z</cp:lastPrinted>
  <dcterms:created xsi:type="dcterms:W3CDTF">2013-07-15T11:19:02Z</dcterms:created>
  <dcterms:modified xsi:type="dcterms:W3CDTF">2021-07-09T05:19:14Z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