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33"/>
  </p:notesMasterIdLst>
  <p:sldIdLst>
    <p:sldId id="1895" r:id="rId5"/>
    <p:sldId id="1798" r:id="rId6"/>
    <p:sldId id="1937" r:id="rId7"/>
    <p:sldId id="2077" r:id="rId8"/>
    <p:sldId id="2062" r:id="rId9"/>
    <p:sldId id="2045" r:id="rId10"/>
    <p:sldId id="2061" r:id="rId11"/>
    <p:sldId id="2060" r:id="rId12"/>
    <p:sldId id="2072" r:id="rId13"/>
    <p:sldId id="2079" r:id="rId14"/>
    <p:sldId id="2032" r:id="rId15"/>
    <p:sldId id="2057" r:id="rId16"/>
    <p:sldId id="2059" r:id="rId17"/>
    <p:sldId id="2083" r:id="rId18"/>
    <p:sldId id="2084" r:id="rId19"/>
    <p:sldId id="2085" r:id="rId20"/>
    <p:sldId id="2086" r:id="rId21"/>
    <p:sldId id="2087" r:id="rId22"/>
    <p:sldId id="2088" r:id="rId23"/>
    <p:sldId id="2089" r:id="rId24"/>
    <p:sldId id="2090" r:id="rId25"/>
    <p:sldId id="2091" r:id="rId26"/>
    <p:sldId id="2092" r:id="rId27"/>
    <p:sldId id="2093" r:id="rId28"/>
    <p:sldId id="2094" r:id="rId29"/>
    <p:sldId id="2095" r:id="rId30"/>
    <p:sldId id="2096" r:id="rId31"/>
    <p:sldId id="2097" r:id="rId32"/>
  </p:sldIdLst>
  <p:sldSz cx="12192000" cy="6858000"/>
  <p:notesSz cx="6797675" cy="9874250"/>
  <p:embeddedFontLs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2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690" y="108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8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0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8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4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9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2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6" r:id="rId2"/>
    <p:sldLayoutId id="2147483967" r:id="rId3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89428"/>
              </p:ext>
            </p:extLst>
          </p:nvPr>
        </p:nvGraphicFramePr>
        <p:xfrm>
          <a:off x="335360" y="5949280"/>
          <a:ext cx="3887698" cy="1584579"/>
        </p:xfrm>
        <a:graphic>
          <a:graphicData uri="http://schemas.openxmlformats.org/drawingml/2006/table">
            <a:tbl>
              <a:tblPr/>
              <a:tblGrid>
                <a:gridCol w="12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May 27, 2021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LAST UPDATE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July 7, 2020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DOCUMENT Ver.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Ver. 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0325" y="308452"/>
            <a:ext cx="594393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aiworks Platform</a:t>
            </a:r>
          </a:p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 Reference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40325" y="1756277"/>
            <a:ext cx="2831339" cy="664612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</a:t>
            </a:r>
            <a:r>
              <a:rPr lang="ko-KR" alt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</a:t>
            </a:r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AI</a:t>
            </a:r>
            <a:endParaRPr lang="en-US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30174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35991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aw_sc_s003-1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Footer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8D1D9-79C1-4E1D-B3D1-035814428FCF}"/>
              </a:ext>
            </a:extLst>
          </p:cNvPr>
          <p:cNvSpPr/>
          <p:nvPr/>
        </p:nvSpPr>
        <p:spPr>
          <a:xfrm>
            <a:off x="648076" y="836712"/>
            <a:ext cx="8099680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About Us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Terms of service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Privacy Policy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data voucher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Support project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annotator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Education inquiry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Songpa-gu, Seoul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Baekje Gobun-ro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way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Booyoung Building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Ho Co., Ltd.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testworks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name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week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testworks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CEO Yoon Seok-won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Number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e-mail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Service center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Consultation time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afternoon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city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minute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afternoon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city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minute weekend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excluding public holidays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34920-79DE-4745-999F-E23B40BF634F}"/>
              </a:ext>
            </a:extLst>
          </p:cNvPr>
          <p:cNvSpPr txBox="1"/>
          <p:nvPr/>
        </p:nvSpPr>
        <p:spPr>
          <a:xfrm>
            <a:off x="648076" y="693507"/>
            <a:ext cx="40556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PC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00658D4-AB2F-4EB1-815F-48B7671360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3" y="1052736"/>
            <a:ext cx="645352" cy="1516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A6C8A9-7FB2-47A4-AC4A-7471638699C5}"/>
              </a:ext>
            </a:extLst>
          </p:cNvPr>
          <p:cNvSpPr/>
          <p:nvPr/>
        </p:nvSpPr>
        <p:spPr>
          <a:xfrm>
            <a:off x="649935" y="2951195"/>
            <a:ext cx="3516248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About Us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Terms of service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Privacy Policy</a:t>
            </a:r>
            <a:br>
              <a:rPr lang="en-US" altLang="ko-KR" sz="700" b="1" u="sng" dirty="0">
                <a:solidFill>
                  <a:schemeClr val="tx1"/>
                </a:solidFill>
                <a:latin typeface="+mn-ea"/>
              </a:rPr>
            </a:b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data voucher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Support project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annotator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Education inquiry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Songpa-gu, Seoul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Baekje Gobun-ro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way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Booyoung Building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Ho Co., Ltd.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testworks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name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week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testworks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CEO Yoon Seok-won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Business Number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e-mail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Service center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Consultation time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afternoon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city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minute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afternoon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city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minute weekend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excluding public holidays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A10B5-D3BD-45D3-87B2-057E60802A52}"/>
              </a:ext>
            </a:extLst>
          </p:cNvPr>
          <p:cNvSpPr txBox="1"/>
          <p:nvPr/>
        </p:nvSpPr>
        <p:spPr>
          <a:xfrm>
            <a:off x="648076" y="2807990"/>
            <a:ext cx="44723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MO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FD7DED-2BC6-4F6A-922C-0CE81EFC8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3" y="4797152"/>
            <a:ext cx="645352" cy="1516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1D93EF-5F6B-412D-94F6-F682D3D10A9F}"/>
              </a:ext>
            </a:extLst>
          </p:cNvPr>
          <p:cNvSpPr/>
          <p:nvPr/>
        </p:nvSpPr>
        <p:spPr>
          <a:xfrm>
            <a:off x="9624394" y="6093296"/>
            <a:ext cx="2567606" cy="764704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v1.1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page for display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F8BF6D-73F3-4A8E-AE87-4F2519C33166}"/>
              </a:ext>
            </a:extLst>
          </p:cNvPr>
          <p:cNvSpPr/>
          <p:nvPr/>
        </p:nvSpPr>
        <p:spPr>
          <a:xfrm>
            <a:off x="576068" y="8158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2B05D730-9E9D-4617-9312-A548C6080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04777"/>
              </p:ext>
            </p:extLst>
          </p:nvPr>
        </p:nvGraphicFramePr>
        <p:xfrm>
          <a:off x="9624393" y="0"/>
          <a:ext cx="2567606" cy="2366920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The function of the footer is the same as that of the existing AIWORKS.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55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2243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Smart collection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0869"/>
              </p:ext>
            </p:extLst>
          </p:nvPr>
        </p:nvGraphicFramePr>
        <p:xfrm>
          <a:off x="9624393" y="0"/>
          <a:ext cx="2567606" cy="8651581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project card</a:t>
                      </a:r>
                    </a:p>
                    <a:p>
                      <a:endParaRPr/>
                    </a:p>
                    <a:p>
                      <a:r>
                        <a:t>When selected, it moves to the management screen of the project</a:t>
                      </a:r>
                    </a:p>
                    <a:p>
                      <a:endParaRPr/>
                    </a:p>
                    <a:p>
                      <a:r>
                        <a:t>Information displayed on the card</a:t>
                      </a:r>
                    </a:p>
                    <a:p>
                      <a:r>
                        <a:t>- Display project name</a:t>
                      </a:r>
                    </a:p>
                    <a:p>
                      <a:r>
                        <a:t>- Display applied model name</a:t>
                      </a:r>
                    </a:p>
                    <a:p>
                      <a:r>
                        <a:t>- Display the number of collected data</a:t>
                      </a:r>
                    </a:p>
                    <a:p>
                      <a:r>
                        <a:t>- Project status (in progress/completed)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  <a:p>
                      <a:r>
                        <a:t>- Go to the project creation page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  <a:p>
                      <a:endParaRPr/>
                    </a:p>
                    <a:p>
                      <a:r>
                        <a:t>When clicked, it moves to the data management menu and displays the list collected in the project.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smart collection project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Automating Image Acquisition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collection project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F3342-8EB2-4BDD-8E4D-5D9B947254DE}"/>
              </a:ext>
            </a:extLst>
          </p:cNvPr>
          <p:cNvSpPr/>
          <p:nvPr/>
        </p:nvSpPr>
        <p:spPr>
          <a:xfrm>
            <a:off x="149992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 recognition smart collection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#One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vehicle recognition model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8275-EB2A-4F82-A24B-7D5BB97E3CD0}"/>
              </a:ext>
            </a:extLst>
          </p:cNvPr>
          <p:cNvSpPr/>
          <p:nvPr/>
        </p:nvSpPr>
        <p:spPr>
          <a:xfrm>
            <a:off x="371477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708D47-8A83-4A12-BA48-53A2DB5D59FA}"/>
              </a:ext>
            </a:extLst>
          </p:cNvPr>
          <p:cNvSpPr/>
          <p:nvPr/>
        </p:nvSpPr>
        <p:spPr>
          <a:xfrm>
            <a:off x="498857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7A70D-D6E0-4930-A68D-1FDD23CFD213}"/>
              </a:ext>
            </a:extLst>
          </p:cNvPr>
          <p:cNvSpPr/>
          <p:nvPr/>
        </p:nvSpPr>
        <p:spPr>
          <a:xfrm>
            <a:off x="720342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AC0EA1-942E-4CCF-9CB4-996ACF8E508B}"/>
              </a:ext>
            </a:extLst>
          </p:cNvPr>
          <p:cNvSpPr/>
          <p:nvPr/>
        </p:nvSpPr>
        <p:spPr>
          <a:xfrm>
            <a:off x="149992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937E50-7CFF-4A29-B424-1622393D69CF}"/>
              </a:ext>
            </a:extLst>
          </p:cNvPr>
          <p:cNvSpPr/>
          <p:nvPr/>
        </p:nvSpPr>
        <p:spPr>
          <a:xfrm>
            <a:off x="371477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B0D238-E2E8-4C9F-953A-2CAFEA36561D}"/>
              </a:ext>
            </a:extLst>
          </p:cNvPr>
          <p:cNvSpPr/>
          <p:nvPr/>
        </p:nvSpPr>
        <p:spPr>
          <a:xfrm>
            <a:off x="498857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Proceeding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A6AA67-4150-4A25-AA78-EBB77215B3DA}"/>
              </a:ext>
            </a:extLst>
          </p:cNvPr>
          <p:cNvSpPr/>
          <p:nvPr/>
        </p:nvSpPr>
        <p:spPr>
          <a:xfrm>
            <a:off x="720342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AD2282-5329-4E8E-801F-A06B155F6A01}"/>
              </a:ext>
            </a:extLst>
          </p:cNvPr>
          <p:cNvSpPr/>
          <p:nvPr/>
        </p:nvSpPr>
        <p:spPr>
          <a:xfrm>
            <a:off x="149992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17CDB6-3DB1-4103-A77A-87E22AD9033D}"/>
              </a:ext>
            </a:extLst>
          </p:cNvPr>
          <p:cNvSpPr/>
          <p:nvPr/>
        </p:nvSpPr>
        <p:spPr>
          <a:xfrm>
            <a:off x="371477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B9EDC4-6CFA-4029-BF56-E6F6FBA8D8D5}"/>
              </a:ext>
            </a:extLst>
          </p:cNvPr>
          <p:cNvSpPr/>
          <p:nvPr/>
        </p:nvSpPr>
        <p:spPr>
          <a:xfrm>
            <a:off x="498857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project name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 model name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Collected data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999,999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8C3A64-4D2F-4585-BD22-671384D60DF0}"/>
              </a:ext>
            </a:extLst>
          </p:cNvPr>
          <p:cNvSpPr/>
          <p:nvPr/>
        </p:nvSpPr>
        <p:spPr>
          <a:xfrm>
            <a:off x="720342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management</a:t>
            </a:r>
          </a:p>
        </p:txBody>
      </p:sp>
      <p:sp>
        <p:nvSpPr>
          <p:cNvPr id="63" name="Pagination">
            <a:extLst>
              <a:ext uri="{FF2B5EF4-FFF2-40B4-BE49-F238E27FC236}">
                <a16:creationId xmlns:a16="http://schemas.microsoft.com/office/drawing/2014/main" id="{A48E8562-8DE1-4145-A9AD-AAFDF27C6326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E572E2-3436-462A-A0AF-03B856B17F36}"/>
              </a:ext>
            </a:extLst>
          </p:cNvPr>
          <p:cNvSpPr/>
          <p:nvPr/>
        </p:nvSpPr>
        <p:spPr>
          <a:xfrm>
            <a:off x="1427914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1CB382-88A0-48B4-A166-F57B1D88AB6F}"/>
              </a:ext>
            </a:extLst>
          </p:cNvPr>
          <p:cNvSpPr/>
          <p:nvPr/>
        </p:nvSpPr>
        <p:spPr>
          <a:xfrm>
            <a:off x="6561302" y="2068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62EFD0-DDD7-4394-834F-05014E199ADB}"/>
              </a:ext>
            </a:extLst>
          </p:cNvPr>
          <p:cNvSpPr/>
          <p:nvPr/>
        </p:nvSpPr>
        <p:spPr>
          <a:xfrm>
            <a:off x="3642770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42C13A-9257-41B3-9D0D-9F2F2C2454D3}"/>
              </a:ext>
            </a:extLst>
          </p:cNvPr>
          <p:cNvCxnSpPr>
            <a:cxnSpLocks/>
          </p:cNvCxnSpPr>
          <p:nvPr/>
        </p:nvCxnSpPr>
        <p:spPr>
          <a:xfrm>
            <a:off x="1991544" y="230026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DF7C88-59C3-4CD3-AADB-83F84244C521}"/>
              </a:ext>
            </a:extLst>
          </p:cNvPr>
          <p:cNvSpPr txBox="1"/>
          <p:nvPr/>
        </p:nvSpPr>
        <p:spPr>
          <a:xfrm>
            <a:off x="1847528" y="2151107"/>
            <a:ext cx="14170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선택 시 프로젝터 설정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D56BD3-A2B6-4C0F-86DB-E47F3B8BE854}"/>
              </a:ext>
            </a:extLst>
          </p:cNvPr>
          <p:cNvCxnSpPr>
            <a:cxnSpLocks/>
          </p:cNvCxnSpPr>
          <p:nvPr/>
        </p:nvCxnSpPr>
        <p:spPr>
          <a:xfrm>
            <a:off x="3924207" y="2282015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00784-80EF-46E8-9B0A-72B99FD6D758}"/>
              </a:ext>
            </a:extLst>
          </p:cNvPr>
          <p:cNvSpPr txBox="1"/>
          <p:nvPr/>
        </p:nvSpPr>
        <p:spPr>
          <a:xfrm>
            <a:off x="3780191" y="2132856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데이터 관리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9B0A8-55E8-4B32-A697-AB1D7EB6ED39}"/>
              </a:ext>
            </a:extLst>
          </p:cNvPr>
          <p:cNvSpPr txBox="1"/>
          <p:nvPr/>
        </p:nvSpPr>
        <p:spPr>
          <a:xfrm>
            <a:off x="6520229" y="2397195"/>
            <a:ext cx="130484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700" dirty="0">
                <a:latin typeface="+mn-ea"/>
              </a:rPr>
              <a:t>등록된 기기가 없습니다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algn="r"/>
            <a:r>
              <a:rPr lang="ko-KR" altLang="en-US" sz="700" dirty="0">
                <a:latin typeface="+mn-ea"/>
              </a:rPr>
              <a:t>지금 기기를 등록 하시겠습니까</a:t>
            </a:r>
            <a:r>
              <a:rPr lang="en-US" altLang="ko-KR" sz="700" dirty="0">
                <a:latin typeface="+mn-ea"/>
              </a:rPr>
              <a:t>?</a:t>
            </a:r>
          </a:p>
          <a:p>
            <a:pPr algn="r"/>
            <a:r>
              <a:rPr lang="ko-KR" altLang="en-US" sz="700" u="sng" dirty="0">
                <a:solidFill>
                  <a:srgbClr val="0070C0"/>
                </a:solidFill>
                <a:latin typeface="+mn-ea"/>
              </a:rPr>
              <a:t>기기 등록하기</a:t>
            </a:r>
            <a:r>
              <a:rPr lang="en-US" altLang="ko-KR" sz="700" u="sng" dirty="0">
                <a:solidFill>
                  <a:srgbClr val="0070C0"/>
                </a:solidFill>
                <a:latin typeface="+mn-ea"/>
              </a:rPr>
              <a:t>&gt;</a:t>
            </a:r>
            <a:endParaRPr lang="ko-KR" altLang="en-US" sz="700" u="sng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277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70503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Smart collection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1511"/>
              </p:ext>
            </p:extLst>
          </p:nvPr>
        </p:nvGraphicFramePr>
        <p:xfrm>
          <a:off x="9624393" y="0"/>
          <a:ext cx="2567606" cy="210282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프로젝트가 존재하지 않을 경우 안내 문구 노출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smart collection project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Automating Image Acquisition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collection project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3613-2800-4516-A0A9-9BE606A159AF}"/>
              </a:ext>
            </a:extLst>
          </p:cNvPr>
          <p:cNvSpPr txBox="1"/>
          <p:nvPr/>
        </p:nvSpPr>
        <p:spPr>
          <a:xfrm>
            <a:off x="3592808" y="3086907"/>
            <a:ext cx="21608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진행중인 프로젝트가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“</a:t>
            </a:r>
            <a:r>
              <a:rPr lang="ko-KR" altLang="en-US" sz="1000" dirty="0">
                <a:latin typeface="+mn-ea"/>
              </a:rPr>
              <a:t>Create a new collection project</a:t>
            </a:r>
            <a:r>
              <a:rPr lang="en-US" altLang="ko-KR" sz="1000" dirty="0">
                <a:latin typeface="+mn-ea"/>
              </a:rPr>
              <a:t>”</a:t>
            </a:r>
            <a:r>
              <a:rPr lang="ko-KR" altLang="en-US" sz="1000" dirty="0">
                <a:latin typeface="+mn-ea"/>
              </a:rPr>
              <a:t>버튼을 눌러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스마트 수집기를 경험해 보세요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D8E43E-674B-489F-99DE-C48738489F3C}"/>
              </a:ext>
            </a:extLst>
          </p:cNvPr>
          <p:cNvSpPr/>
          <p:nvPr/>
        </p:nvSpPr>
        <p:spPr>
          <a:xfrm>
            <a:off x="3592808" y="295942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005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4569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프로젝트 생성 - 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02162"/>
              </p:ext>
            </p:extLst>
          </p:nvPr>
        </p:nvGraphicFramePr>
        <p:xfrm>
          <a:off x="9624393" y="0"/>
          <a:ext cx="2567606" cy="500788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새 수집 프로젝트 생성 진입 시</a:t>
                      </a:r>
                    </a:p>
                    <a:p>
                      <a:r>
                        <a:t>“모델선택”에 대한 진행 표시 됨</a:t>
                      </a:r>
                    </a:p>
                    <a:p>
                      <a:endParaRPr/>
                    </a:p>
                    <a:p>
                      <a:r>
                        <a:t>POC에서 사용가능한 모델리스트 정의</a:t>
                      </a:r>
                    </a:p>
                    <a:p>
                      <a:endParaRPr/>
                    </a:p>
                    <a:p>
                      <a:r>
                        <a:t>[모델별 객체]</a:t>
                      </a:r>
                    </a:p>
                    <a:p>
                      <a:r>
                        <a:t>차량인식: Car, bus truck</a:t>
                      </a:r>
                    </a:p>
                    <a:p>
                      <a:r>
                        <a:t>사람인식: person</a:t>
                      </a:r>
                    </a:p>
                    <a:p>
                      <a:r>
                        <a:t>과일인식: apple, orange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739" y="112474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,b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p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erson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60458A-14AC-4833-A808-3B101840534C}"/>
              </a:ext>
            </a:extLst>
          </p:cNvPr>
          <p:cNvSpPr/>
          <p:nvPr/>
        </p:nvSpPr>
        <p:spPr>
          <a:xfrm>
            <a:off x="3541591" y="4214524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과일인식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과일을 인식하고 구분이 가능한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72C14C-B162-48CF-A1F0-D124F26F6D57}"/>
              </a:ext>
            </a:extLst>
          </p:cNvPr>
          <p:cNvGrpSpPr/>
          <p:nvPr/>
        </p:nvGrpSpPr>
        <p:grpSpPr>
          <a:xfrm>
            <a:off x="6239693" y="4574886"/>
            <a:ext cx="250494" cy="250494"/>
            <a:chOff x="9877954" y="3341732"/>
            <a:chExt cx="250494" cy="25049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526081-965A-4980-ADEC-4958A58EFD1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Chevron Right">
              <a:extLst>
                <a:ext uri="{FF2B5EF4-FFF2-40B4-BE49-F238E27FC236}">
                  <a16:creationId xmlns:a16="http://schemas.microsoft.com/office/drawing/2014/main" id="{C09B09B1-8BC8-49B5-8A30-254DD4443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체지방감량을 위한사과 vs 오렌지 / 다이어트, 몸장, 몸짱식단, 다이어트식단, 살빼기식단, 살빼기, 다이어트과일, 과일다이어트 :  네이버 블로그">
            <a:extLst>
              <a:ext uri="{FF2B5EF4-FFF2-40B4-BE49-F238E27FC236}">
                <a16:creationId xmlns:a16="http://schemas.microsoft.com/office/drawing/2014/main" id="{C9BBC08E-98C4-4ED4-BE0C-CFF1C28D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r="16378"/>
          <a:stretch/>
        </p:blipFill>
        <p:spPr bwMode="auto">
          <a:xfrm>
            <a:off x="2768186" y="4408203"/>
            <a:ext cx="701396" cy="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E45377-0747-4861-9205-6E6252FA60A3}"/>
              </a:ext>
            </a:extLst>
          </p:cNvPr>
          <p:cNvSpPr/>
          <p:nvPr/>
        </p:nvSpPr>
        <p:spPr>
          <a:xfrm>
            <a:off x="3087822" y="4541227"/>
            <a:ext cx="390671" cy="38946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675EA9-581B-4B4E-8BFA-AAF96F5B1A0F}"/>
              </a:ext>
            </a:extLst>
          </p:cNvPr>
          <p:cNvSpPr/>
          <p:nvPr/>
        </p:nvSpPr>
        <p:spPr>
          <a:xfrm>
            <a:off x="2791256" y="4489298"/>
            <a:ext cx="376418" cy="40894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6FD54C25-AD7D-4EC5-8533-558CA2B6F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D81A310-F584-4E63-93F3-669E819224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C94AA4F-37A1-4B39-B756-552A2791224C}"/>
              </a:ext>
            </a:extLst>
          </p:cNvPr>
          <p:cNvSpPr/>
          <p:nvPr/>
        </p:nvSpPr>
        <p:spPr>
          <a:xfrm>
            <a:off x="2624169" y="222545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EDFD8-4973-4624-85CE-3633C016986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293366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403500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Displays a list of objects supported by the model when selecting a model (set all model description boxes as buttons, not buttons)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Provides multi-selection buttons for objects supported by the model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 p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erson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the objects to collect from the model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Ieast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more than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618118" y="268483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034081" y="2630974"/>
            <a:ext cx="255839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Displays a list of objects supported by the model in accordion format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3ECBF58F-BB39-4D97-9C49-71716581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2B2D998D-0DAD-4F22-9A1E-B094E070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F21ED1-E057-4B31-99E7-932C85346D5D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7A76B0-3CDF-4FEF-8343-916B75BF5F02}"/>
              </a:ext>
            </a:extLst>
          </p:cNvPr>
          <p:cNvSpPr/>
          <p:nvPr/>
        </p:nvSpPr>
        <p:spPr>
          <a:xfrm>
            <a:off x="6119126" y="248695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9A794F-ED40-48C2-9F94-02521C335D3B}"/>
              </a:ext>
            </a:extLst>
          </p:cNvPr>
          <p:cNvSpPr/>
          <p:nvPr/>
        </p:nvSpPr>
        <p:spPr>
          <a:xfrm>
            <a:off x="2669781" y="33213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A004-5935-4E8B-BDA6-8E06FA4B5E82}"/>
              </a:ext>
            </a:extLst>
          </p:cNvPr>
          <p:cNvCxnSpPr>
            <a:cxnSpLocks/>
          </p:cNvCxnSpPr>
          <p:nvPr/>
        </p:nvCxnSpPr>
        <p:spPr>
          <a:xfrm flipH="1">
            <a:off x="6802459" y="3405303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A6CD4A-8F1E-42E4-B89D-D74843F03237}"/>
              </a:ext>
            </a:extLst>
          </p:cNvPr>
          <p:cNvSpPr txBox="1"/>
          <p:nvPr/>
        </p:nvSpPr>
        <p:spPr>
          <a:xfrm>
            <a:off x="7218422" y="3351442"/>
            <a:ext cx="126957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Disable button when object is not selected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1800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3159210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It is activated when one or more objects are selected, and when the “Select Model” button is clicked, the detailed setting page is moved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the objects to collect from the model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Ieast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more than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841848" y="341218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257811" y="3358321"/>
            <a:ext cx="16879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more than one is selected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Activate the model selection button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E062621A-D52C-4B8F-8002-C4B90D01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BF6AB4D-17DA-4C3A-873B-5F22E7830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DCF6A2-BEF9-481D-85B9-734302D67D06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364E7E-3605-4D1C-96FB-EAFE12BD03F3}"/>
              </a:ext>
            </a:extLst>
          </p:cNvPr>
          <p:cNvSpPr/>
          <p:nvPr/>
        </p:nvSpPr>
        <p:spPr>
          <a:xfrm>
            <a:off x="6042546" y="308133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860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2631017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Close the accordion of the existing selected model when another model is selected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 rot="16200000"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5330B-49BD-4A63-9CBC-183330CE6D45}"/>
              </a:ext>
            </a:extLst>
          </p:cNvPr>
          <p:cNvSpPr/>
          <p:nvPr/>
        </p:nvSpPr>
        <p:spPr>
          <a:xfrm>
            <a:off x="2696177" y="4101406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E5FFCF-19E7-4956-91F7-6FC4279370AF}"/>
              </a:ext>
            </a:extLst>
          </p:cNvPr>
          <p:cNvSpPr/>
          <p:nvPr/>
        </p:nvSpPr>
        <p:spPr>
          <a:xfrm>
            <a:off x="2789959" y="4406583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23711-E6ED-480B-8D91-D1C9486D9F63}"/>
              </a:ext>
            </a:extLst>
          </p:cNvPr>
          <p:cNvSpPr txBox="1"/>
          <p:nvPr/>
        </p:nvSpPr>
        <p:spPr>
          <a:xfrm>
            <a:off x="2821181" y="4209132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the objects to collect from the model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Ieast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more than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CFAA6-0637-472B-907C-DDCB59BDB8BD}"/>
              </a:ext>
            </a:extLst>
          </p:cNvPr>
          <p:cNvSpPr/>
          <p:nvPr/>
        </p:nvSpPr>
        <p:spPr>
          <a:xfrm>
            <a:off x="6096000" y="4101406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EB268F-C540-4A11-984B-94CE2758D1E6}"/>
              </a:ext>
            </a:extLst>
          </p:cNvPr>
          <p:cNvCxnSpPr>
            <a:cxnSpLocks/>
          </p:cNvCxnSpPr>
          <p:nvPr/>
        </p:nvCxnSpPr>
        <p:spPr>
          <a:xfrm flipH="1">
            <a:off x="6841848" y="437071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F0853-9F9B-4D93-9F99-F0C339EB0CE3}"/>
              </a:ext>
            </a:extLst>
          </p:cNvPr>
          <p:cNvSpPr txBox="1"/>
          <p:nvPr/>
        </p:nvSpPr>
        <p:spPr>
          <a:xfrm>
            <a:off x="7257811" y="4316854"/>
            <a:ext cx="17152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Close the accordion of the current model when selecting another model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9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41978DAD-9645-4733-BC02-13EF98E8F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5EE7DC2-F403-4C8E-90B2-C41B5EE0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55ED0-67C5-409E-8B06-8CFD9F165D33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2C91BA-2207-495A-AFB3-AC4DC763DB2A}"/>
              </a:ext>
            </a:extLst>
          </p:cNvPr>
          <p:cNvSpPr/>
          <p:nvPr/>
        </p:nvSpPr>
        <p:spPr>
          <a:xfrm>
            <a:off x="2624169" y="32083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5959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detailed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15318426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Applied model, object setting</a:t>
                      </a:r>
                    </a:p>
                    <a:p>
                      <a:endParaRPr/>
                    </a:p>
                    <a:p>
                      <a:r>
                        <a:t>The AI ​​model and object selected in the model selection stage are displayed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Project name</a:t>
                      </a:r>
                    </a:p>
                    <a:p>
                      <a:endParaRPr/>
                    </a:p>
                    <a:p>
                      <a:r>
                        <a:t>A text input field to identify the user-created project.</a:t>
                      </a:r>
                    </a:p>
                    <a:p>
                      <a:r>
                        <a:t>*Only 4-20 letters, numbers, and spaces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shooting interval</a:t>
                      </a:r>
                    </a:p>
                    <a:p>
                      <a:endParaRPr/>
                    </a:p>
                    <a:p>
                      <a:r>
                        <a:t>The device automatically sets the interval in seconds to shoot</a:t>
                      </a:r>
                    </a:p>
                    <a:p>
                      <a:r>
                        <a:t>*Only numbers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Embedded objects per image</a:t>
                      </a:r>
                    </a:p>
                    <a:p>
                      <a:endParaRPr/>
                    </a:p>
                    <a:p>
                      <a:r>
                        <a:t>Set to save only the number of images in the range selected by the user</a:t>
                      </a:r>
                    </a:p>
                    <a:p>
                      <a:r>
                        <a:t>*Only numbers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Maximum number of images to be acquired</a:t>
                      </a:r>
                    </a:p>
                    <a:p>
                      <a:endParaRPr/>
                    </a:p>
                    <a:p>
                      <a:r>
                        <a:t>Set the maximum number of images to collect in the project</a:t>
                      </a:r>
                    </a:p>
                    <a:p>
                      <a:r>
                        <a:t>When the number of collected images reaches the specified number, the project is automatically stopped.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4037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When all input fields necessary for project creation are filled out, the button is activated and when clicked, it moves to the device selection page.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67189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Input Field">
            <a:extLst>
              <a:ext uri="{FF2B5EF4-FFF2-40B4-BE49-F238E27FC236}">
                <a16:creationId xmlns:a16="http://schemas.microsoft.com/office/drawing/2014/main" id="{8F3D6166-D461-4E1D-AA8F-8D3A859B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157907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BAD0F-66B7-4F99-AFD5-CF41CD60277D}"/>
              </a:ext>
            </a:extLst>
          </p:cNvPr>
          <p:cNvSpPr txBox="1"/>
          <p:nvPr/>
        </p:nvSpPr>
        <p:spPr>
          <a:xfrm>
            <a:off x="1919536" y="3231297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name</a:t>
            </a:r>
          </a:p>
        </p:txBody>
      </p:sp>
      <p:sp>
        <p:nvSpPr>
          <p:cNvPr id="48" name="Input Field">
            <a:extLst>
              <a:ext uri="{FF2B5EF4-FFF2-40B4-BE49-F238E27FC236}">
                <a16:creationId xmlns:a16="http://schemas.microsoft.com/office/drawing/2014/main" id="{E3BF3158-743A-4D69-BB84-C2109BF5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3700138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E26B5-E57D-4F81-90C2-71E4607CF8B2}"/>
              </a:ext>
            </a:extLst>
          </p:cNvPr>
          <p:cNvSpPr txBox="1"/>
          <p:nvPr/>
        </p:nvSpPr>
        <p:spPr>
          <a:xfrm>
            <a:off x="1919536" y="3767871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shooting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interval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F01B8-716E-402D-A689-8B9D896A22AC}"/>
              </a:ext>
            </a:extLst>
          </p:cNvPr>
          <p:cNvSpPr txBox="1"/>
          <p:nvPr/>
        </p:nvSpPr>
        <p:spPr>
          <a:xfrm>
            <a:off x="1919536" y="4304608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embedded objects per 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CFFD0-645F-4BD0-9985-DEE2257368B8}"/>
              </a:ext>
            </a:extLst>
          </p:cNvPr>
          <p:cNvSpPr txBox="1"/>
          <p:nvPr/>
        </p:nvSpPr>
        <p:spPr>
          <a:xfrm>
            <a:off x="3769079" y="3749959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second</a:t>
            </a: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ED447811-AA77-4911-AE29-A1EE2D9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2B01D-1D8E-4DA0-B716-768E6205A277}"/>
              </a:ext>
            </a:extLst>
          </p:cNvPr>
          <p:cNvSpPr txBox="1"/>
          <p:nvPr/>
        </p:nvSpPr>
        <p:spPr>
          <a:xfrm>
            <a:off x="3143672" y="4304608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Ieast</a:t>
            </a:r>
          </a:p>
        </p:txBody>
      </p:sp>
      <p:sp>
        <p:nvSpPr>
          <p:cNvPr id="56" name="Input Field">
            <a:extLst>
              <a:ext uri="{FF2B5EF4-FFF2-40B4-BE49-F238E27FC236}">
                <a16:creationId xmlns:a16="http://schemas.microsoft.com/office/drawing/2014/main" id="{D4596BC8-C137-4A10-BE2B-6F24BF8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0C5F5A-61AA-4546-A85A-4F960F264BF9}"/>
              </a:ext>
            </a:extLst>
          </p:cNvPr>
          <p:cNvSpPr txBox="1"/>
          <p:nvPr/>
        </p:nvSpPr>
        <p:spPr>
          <a:xfrm>
            <a:off x="3132907" y="4498662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You can limit the number of embedded objects in an image to save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7EED6-5420-4642-B78A-1B4D5426EB08}"/>
              </a:ext>
            </a:extLst>
          </p:cNvPr>
          <p:cNvSpPr txBox="1"/>
          <p:nvPr/>
        </p:nvSpPr>
        <p:spPr>
          <a:xfrm>
            <a:off x="1919536" y="4896317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Maximum number of images to be acquired</a:t>
            </a:r>
          </a:p>
        </p:txBody>
      </p:sp>
      <p:sp>
        <p:nvSpPr>
          <p:cNvPr id="59" name="Input Field">
            <a:extLst>
              <a:ext uri="{FF2B5EF4-FFF2-40B4-BE49-F238E27FC236}">
                <a16:creationId xmlns:a16="http://schemas.microsoft.com/office/drawing/2014/main" id="{57FE3922-355C-4AAC-B1DE-3B67F7F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4832539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6FC9F-EFBB-4051-8EEA-051D826D6330}"/>
              </a:ext>
            </a:extLst>
          </p:cNvPr>
          <p:cNvSpPr txBox="1"/>
          <p:nvPr/>
        </p:nvSpPr>
        <p:spPr>
          <a:xfrm>
            <a:off x="3736164" y="4896031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A1C81F-F341-4445-AAC4-C907869CEC42}"/>
              </a:ext>
            </a:extLst>
          </p:cNvPr>
          <p:cNvSpPr txBox="1"/>
          <p:nvPr/>
        </p:nvSpPr>
        <p:spPr>
          <a:xfrm>
            <a:off x="3132907" y="3946373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Connected devices take pictures at set time intervals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13A696-4AC4-4DA0-A531-597E3C8661AE}"/>
              </a:ext>
            </a:extLst>
          </p:cNvPr>
          <p:cNvSpPr txBox="1"/>
          <p:nvPr/>
        </p:nvSpPr>
        <p:spPr>
          <a:xfrm>
            <a:off x="3145792" y="3420764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It is used to classify the created project.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CD4153-EB4F-42C5-8C7A-0A05A5EC74B2}"/>
              </a:ext>
            </a:extLst>
          </p:cNvPr>
          <p:cNvSpPr/>
          <p:nvPr/>
        </p:nvSpPr>
        <p:spPr>
          <a:xfrm>
            <a:off x="4701848" y="609729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3028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Detailed setting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1D345C-9536-4116-A439-15C89F6A1CF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4CFA9E-7FB9-415D-9F2A-E236F8C3BEC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331BA8-AF79-4005-BA4F-9B219928557A}"/>
              </a:ext>
            </a:extLst>
          </p:cNvPr>
          <p:cNvSpPr txBox="1"/>
          <p:nvPr/>
        </p:nvSpPr>
        <p:spPr>
          <a:xfrm>
            <a:off x="3970101" y="4304608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from</a:t>
            </a:r>
            <a:r>
              <a:rPr lang="ko-KR" altLang="en-US" sz="700" dirty="0">
                <a:latin typeface="+mn-ea"/>
              </a:rPr>
              <a:t>maximum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2C7083-2AFC-42AE-8163-5CE565827FA1}"/>
              </a:ext>
            </a:extLst>
          </p:cNvPr>
          <p:cNvSpPr txBox="1"/>
          <p:nvPr/>
        </p:nvSpPr>
        <p:spPr>
          <a:xfrm>
            <a:off x="5133439" y="4304608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1E422E-E382-4D73-AE7F-AC58FC6675E2}"/>
              </a:ext>
            </a:extLst>
          </p:cNvPr>
          <p:cNvSpPr txBox="1"/>
          <p:nvPr/>
        </p:nvSpPr>
        <p:spPr>
          <a:xfrm>
            <a:off x="3111847" y="5119154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When the set maximum number is reached, the project smart collection is stopped.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B6D0-4B37-4A40-AD22-9C6A757B46C3}"/>
              </a:ext>
            </a:extLst>
          </p:cNvPr>
          <p:cNvSpPr txBox="1"/>
          <p:nvPr/>
        </p:nvSpPr>
        <p:spPr>
          <a:xfrm>
            <a:off x="1919536" y="2327215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Application Model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383E953-E6FC-44B9-8A2D-7CA11C156530}"/>
              </a:ext>
            </a:extLst>
          </p:cNvPr>
          <p:cNvSpPr/>
          <p:nvPr/>
        </p:nvSpPr>
        <p:spPr>
          <a:xfrm>
            <a:off x="3132907" y="226567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recognition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D4A24-FCA1-4B3F-AA83-585E0A60924B}"/>
              </a:ext>
            </a:extLst>
          </p:cNvPr>
          <p:cNvSpPr txBox="1"/>
          <p:nvPr/>
        </p:nvSpPr>
        <p:spPr>
          <a:xfrm>
            <a:off x="1919536" y="2753053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object settings</a:t>
            </a:r>
          </a:p>
        </p:txBody>
      </p:sp>
      <p:sp>
        <p:nvSpPr>
          <p:cNvPr id="38" name="Box">
            <a:extLst>
              <a:ext uri="{FF2B5EF4-FFF2-40B4-BE49-F238E27FC236}">
                <a16:creationId xmlns:a16="http://schemas.microsoft.com/office/drawing/2014/main" id="{9CF93863-9F9F-45B1-A60D-1CFFDE5B5DCF}"/>
              </a:ext>
            </a:extLst>
          </p:cNvPr>
          <p:cNvSpPr/>
          <p:nvPr/>
        </p:nvSpPr>
        <p:spPr>
          <a:xfrm>
            <a:off x="3145792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Label">
            <a:extLst>
              <a:ext uri="{FF2B5EF4-FFF2-40B4-BE49-F238E27FC236}">
                <a16:creationId xmlns:a16="http://schemas.microsoft.com/office/drawing/2014/main" id="{2C7C5D3D-DBE6-4625-B2EC-A4B020F70F45}"/>
              </a:ext>
            </a:extLst>
          </p:cNvPr>
          <p:cNvSpPr txBox="1"/>
          <p:nvPr/>
        </p:nvSpPr>
        <p:spPr>
          <a:xfrm>
            <a:off x="3277348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Check">
            <a:extLst>
              <a:ext uri="{FF2B5EF4-FFF2-40B4-BE49-F238E27FC236}">
                <a16:creationId xmlns:a16="http://schemas.microsoft.com/office/drawing/2014/main" id="{3C6BEC9A-94AC-4169-93B3-58163D33355F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AEE6E02A-17BE-472F-AF35-7BD5C30BA4F6}"/>
              </a:ext>
            </a:extLst>
          </p:cNvPr>
          <p:cNvSpPr/>
          <p:nvPr/>
        </p:nvSpPr>
        <p:spPr>
          <a:xfrm>
            <a:off x="3694966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91DEC84E-345E-4DE8-85F6-5BDA35D471A0}"/>
              </a:ext>
            </a:extLst>
          </p:cNvPr>
          <p:cNvSpPr txBox="1"/>
          <p:nvPr/>
        </p:nvSpPr>
        <p:spPr>
          <a:xfrm>
            <a:off x="3826522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44" name="Box">
            <a:extLst>
              <a:ext uri="{FF2B5EF4-FFF2-40B4-BE49-F238E27FC236}">
                <a16:creationId xmlns:a16="http://schemas.microsoft.com/office/drawing/2014/main" id="{16F4F5D2-20EE-4ECB-B0B2-4C3A0DBA241E}"/>
              </a:ext>
            </a:extLst>
          </p:cNvPr>
          <p:cNvSpPr/>
          <p:nvPr/>
        </p:nvSpPr>
        <p:spPr>
          <a:xfrm>
            <a:off x="4337797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7931088C-E644-4BF5-ABEB-CD4EC220E541}"/>
              </a:ext>
            </a:extLst>
          </p:cNvPr>
          <p:cNvSpPr txBox="1"/>
          <p:nvPr/>
        </p:nvSpPr>
        <p:spPr>
          <a:xfrm>
            <a:off x="4469353" y="2697093"/>
            <a:ext cx="34329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truck</a:t>
            </a:r>
          </a:p>
        </p:txBody>
      </p:sp>
      <p:sp>
        <p:nvSpPr>
          <p:cNvPr id="46" name="Check">
            <a:extLst>
              <a:ext uri="{FF2B5EF4-FFF2-40B4-BE49-F238E27FC236}">
                <a16:creationId xmlns:a16="http://schemas.microsoft.com/office/drawing/2014/main" id="{B8D06471-A100-4AD3-81E5-9430C1959F0A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EF7EA-2DED-4815-8715-B7EC8435D16B}"/>
              </a:ext>
            </a:extLst>
          </p:cNvPr>
          <p:cNvSpPr txBox="1"/>
          <p:nvPr/>
        </p:nvSpPr>
        <p:spPr>
          <a:xfrm>
            <a:off x="3132907" y="2889230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the selected object</a:t>
            </a:r>
            <a:r>
              <a:rPr lang="ko-KR" altLang="en-US" sz="700" dirty="0" err="1">
                <a:latin typeface="+mn-ea"/>
              </a:rPr>
              <a:t>the object</a:t>
            </a:r>
            <a:r>
              <a:rPr lang="ko-KR" altLang="en-US" sz="700" dirty="0">
                <a:latin typeface="+mn-ea"/>
              </a:rPr>
              <a:t>Save data only when it exists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356A10-BB75-4BE2-88A3-63581F969761}"/>
              </a:ext>
            </a:extLst>
          </p:cNvPr>
          <p:cNvSpPr/>
          <p:nvPr/>
        </p:nvSpPr>
        <p:spPr>
          <a:xfrm>
            <a:off x="3039591" y="220707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D1D19C-4F0A-45A9-B4E4-FF71A87F85BA}"/>
              </a:ext>
            </a:extLst>
          </p:cNvPr>
          <p:cNvSpPr/>
          <p:nvPr/>
        </p:nvSpPr>
        <p:spPr>
          <a:xfrm>
            <a:off x="3039591" y="30932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C7F669-6FE2-4014-B064-2DD15E536044}"/>
              </a:ext>
            </a:extLst>
          </p:cNvPr>
          <p:cNvSpPr/>
          <p:nvPr/>
        </p:nvSpPr>
        <p:spPr>
          <a:xfrm>
            <a:off x="3039591" y="362137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4DA63C-28AB-4BDD-88A5-6B3931663E87}"/>
              </a:ext>
            </a:extLst>
          </p:cNvPr>
          <p:cNvSpPr/>
          <p:nvPr/>
        </p:nvSpPr>
        <p:spPr>
          <a:xfrm>
            <a:off x="3039591" y="41582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E0C74F-A26C-487A-9223-7523D5DA8E9D}"/>
              </a:ext>
            </a:extLst>
          </p:cNvPr>
          <p:cNvSpPr/>
          <p:nvPr/>
        </p:nvSpPr>
        <p:spPr>
          <a:xfrm>
            <a:off x="3039591" y="474622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568F35-3180-47C3-A378-B1ABFE6BFB06}"/>
              </a:ext>
            </a:extLst>
          </p:cNvPr>
          <p:cNvSpPr/>
          <p:nvPr/>
        </p:nvSpPr>
        <p:spPr>
          <a:xfrm>
            <a:off x="4670485" y="54952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996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Device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5619583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 list of connectable (not added to another project) devices is displayed.</a:t>
                      </a:r>
                    </a:p>
                    <a:p>
                      <a:endParaRPr/>
                    </a:p>
                    <a:p>
                      <a:r>
                        <a:t>- Devices in disconnected state are marked as inactive</a:t>
                      </a:r>
                    </a:p>
                    <a:p>
                      <a:r>
                        <a:t>- Devices added to other projects are not displayed</a:t>
                      </a:r>
                    </a:p>
                    <a:p>
                      <a:endParaRPr/>
                    </a:p>
                    <a:p>
                      <a:r>
                        <a:t>You can select only one device to add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Done button activated after device selection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Device selection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11AA2A-1837-429C-8EAF-B3053F4DF86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Choose your device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Please select a device to add to the project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only dogs can choose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6454E3-80E4-45A0-90A3-FFA3285D32B4}"/>
              </a:ext>
            </a:extLst>
          </p:cNvPr>
          <p:cNvSpPr/>
          <p:nvPr/>
        </p:nvSpPr>
        <p:spPr>
          <a:xfrm>
            <a:off x="2805265" y="3213099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Checkbox">
            <a:extLst>
              <a:ext uri="{FF2B5EF4-FFF2-40B4-BE49-F238E27FC236}">
                <a16:creationId xmlns:a16="http://schemas.microsoft.com/office/drawing/2014/main" id="{95A2D9B2-CA42-4879-92F4-E8E25A101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348364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07533C-8AC3-41DE-BF33-CF9E1F53D8B6}"/>
              </a:ext>
            </a:extLst>
          </p:cNvPr>
          <p:cNvSpPr/>
          <p:nvPr/>
        </p:nvSpPr>
        <p:spPr>
          <a:xfrm>
            <a:off x="2805265" y="3884865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Checkbox">
            <a:extLst>
              <a:ext uri="{FF2B5EF4-FFF2-40B4-BE49-F238E27FC236}">
                <a16:creationId xmlns:a16="http://schemas.microsoft.com/office/drawing/2014/main" id="{1B4AA670-04CE-4729-9262-DBB0704560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3051" y="41507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9B934D-5A95-4FDC-B560-7B968680385E}"/>
              </a:ext>
            </a:extLst>
          </p:cNvPr>
          <p:cNvSpPr/>
          <p:nvPr/>
        </p:nvSpPr>
        <p:spPr>
          <a:xfrm>
            <a:off x="2805265" y="4550679"/>
            <a:ext cx="3735934" cy="6658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3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Checkbox">
            <a:extLst>
              <a:ext uri="{FF2B5EF4-FFF2-40B4-BE49-F238E27FC236}">
                <a16:creationId xmlns:a16="http://schemas.microsoft.com/office/drawing/2014/main" id="{5A13749A-C9E5-457B-A520-849428AC2B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48264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>
              <a:lumMod val="75000"/>
              <a:alpha val="5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6032976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665D06-E4FE-427F-AA79-DB35388060C6}"/>
              </a:ext>
            </a:extLst>
          </p:cNvPr>
          <p:cNvSpPr/>
          <p:nvPr/>
        </p:nvSpPr>
        <p:spPr>
          <a:xfrm>
            <a:off x="2733257" y="314704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97283E-7D44-4E8C-9769-6C9EA4890EBB}"/>
              </a:ext>
            </a:extLst>
          </p:cNvPr>
          <p:cNvSpPr/>
          <p:nvPr/>
        </p:nvSpPr>
        <p:spPr>
          <a:xfrm>
            <a:off x="4644244" y="549201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0023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Device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3687403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If there are no devices that can be added, a guide message is displayed, and clicking the “Device Management Shortcut” button moves you to the corresponding menu.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2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Device selection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Choose your device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Please select a device to add to the project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only dogs can choose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5564021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E77A4-35F3-4ADA-A7DE-25A93D35976D}"/>
              </a:ext>
            </a:extLst>
          </p:cNvPr>
          <p:cNvSpPr txBox="1"/>
          <p:nvPr/>
        </p:nvSpPr>
        <p:spPr>
          <a:xfrm>
            <a:off x="3612047" y="3429000"/>
            <a:ext cx="2122376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There are no registered devices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Please register your device in device management first.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  <a:hlinkClick r:id="rId3" action="ppaction://hlinksldjump"/>
              </a:rPr>
              <a:t>Go to Device Management</a:t>
            </a:r>
            <a:r>
              <a:rPr lang="en-US" altLang="ko-KR" sz="900" dirty="0">
                <a:latin typeface="+mn-ea"/>
                <a:hlinkClick r:id="rId3" action="ppaction://hlinksldjump"/>
              </a:rPr>
              <a:t>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E0F0-0E7D-412C-A6D9-374DA7DA1EC2}"/>
              </a:ext>
            </a:extLst>
          </p:cNvPr>
          <p:cNvSpPr/>
          <p:nvPr/>
        </p:nvSpPr>
        <p:spPr>
          <a:xfrm>
            <a:off x="3782414" y="329308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051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620" y="238207"/>
            <a:ext cx="6358436" cy="5264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Document History</a:t>
            </a:r>
            <a:endParaRPr lang="en-US" altLang="ko-KR" sz="160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Group 140">
            <a:extLst>
              <a:ext uri="{FF2B5EF4-FFF2-40B4-BE49-F238E27FC236}">
                <a16:creationId xmlns:a16="http://schemas.microsoft.com/office/drawing/2014/main" id="{35BB7A5F-8E68-0E4D-9066-FA5B2E44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41793"/>
              </p:ext>
            </p:extLst>
          </p:nvPr>
        </p:nvGraphicFramePr>
        <p:xfrm>
          <a:off x="335360" y="734289"/>
          <a:ext cx="11449272" cy="1720098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History Detail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First written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Add UseCase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Requirement-based screen and function arrangement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1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Add Footer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295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aw_sc_s018: Add device deletion 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6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aw_sc_s013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Project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2895113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After creating the project, you can enter the setting screen and change the existing set project elements.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1B21A-77DF-4497-A964-DE6CEF121DB9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vehicle recognition project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F8C7CD-A1D2-41CD-AF2C-22973CE35589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Project Settings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BE6A8E75-68E3-4B4C-BC4D-534EAB36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50555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30F43-BEDE-4C07-8168-D0DEE442537A}"/>
              </a:ext>
            </a:extLst>
          </p:cNvPr>
          <p:cNvSpPr txBox="1"/>
          <p:nvPr/>
        </p:nvSpPr>
        <p:spPr>
          <a:xfrm>
            <a:off x="1919536" y="3578942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name</a:t>
            </a:r>
          </a:p>
        </p:txBody>
      </p:sp>
      <p:sp>
        <p:nvSpPr>
          <p:cNvPr id="60" name="Input Field">
            <a:extLst>
              <a:ext uri="{FF2B5EF4-FFF2-40B4-BE49-F238E27FC236}">
                <a16:creationId xmlns:a16="http://schemas.microsoft.com/office/drawing/2014/main" id="{594B70F0-D540-4BBD-949F-A4CB0073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4047783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1E068-687C-4DE8-8E5A-D39101B7F916}"/>
              </a:ext>
            </a:extLst>
          </p:cNvPr>
          <p:cNvSpPr txBox="1"/>
          <p:nvPr/>
        </p:nvSpPr>
        <p:spPr>
          <a:xfrm>
            <a:off x="1919536" y="4115516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shooting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interval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CA9644-379D-4E37-9697-8EF95E23CAFF}"/>
              </a:ext>
            </a:extLst>
          </p:cNvPr>
          <p:cNvSpPr txBox="1"/>
          <p:nvPr/>
        </p:nvSpPr>
        <p:spPr>
          <a:xfrm>
            <a:off x="1919536" y="4652253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embedded objects per image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F7F195-A925-43E9-879A-D063CF6F523B}"/>
              </a:ext>
            </a:extLst>
          </p:cNvPr>
          <p:cNvSpPr txBox="1"/>
          <p:nvPr/>
        </p:nvSpPr>
        <p:spPr>
          <a:xfrm>
            <a:off x="3769079" y="4097604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second</a:t>
            </a:r>
          </a:p>
        </p:txBody>
      </p:sp>
      <p:sp>
        <p:nvSpPr>
          <p:cNvPr id="71" name="Input Field">
            <a:extLst>
              <a:ext uri="{FF2B5EF4-FFF2-40B4-BE49-F238E27FC236}">
                <a16:creationId xmlns:a16="http://schemas.microsoft.com/office/drawing/2014/main" id="{A74354E6-1E0C-47A9-A8AB-16AC0FE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00316C-231A-41CE-8775-3A070990F68F}"/>
              </a:ext>
            </a:extLst>
          </p:cNvPr>
          <p:cNvSpPr txBox="1"/>
          <p:nvPr/>
        </p:nvSpPr>
        <p:spPr>
          <a:xfrm>
            <a:off x="3143672" y="4652253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Ieast</a:t>
            </a:r>
          </a:p>
        </p:txBody>
      </p:sp>
      <p:sp>
        <p:nvSpPr>
          <p:cNvPr id="73" name="Input Field">
            <a:extLst>
              <a:ext uri="{FF2B5EF4-FFF2-40B4-BE49-F238E27FC236}">
                <a16:creationId xmlns:a16="http://schemas.microsoft.com/office/drawing/2014/main" id="{D87C15F4-EE4A-41C4-8E2B-C99E281E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86F16B-204F-4222-BCA9-88ABAE08CE07}"/>
              </a:ext>
            </a:extLst>
          </p:cNvPr>
          <p:cNvSpPr txBox="1"/>
          <p:nvPr/>
        </p:nvSpPr>
        <p:spPr>
          <a:xfrm>
            <a:off x="3132907" y="4846307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You can limit the number of embedded objects in an image to save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E5BAC0-F4A4-46F4-8264-CA32B855542E}"/>
              </a:ext>
            </a:extLst>
          </p:cNvPr>
          <p:cNvSpPr txBox="1"/>
          <p:nvPr/>
        </p:nvSpPr>
        <p:spPr>
          <a:xfrm>
            <a:off x="1919536" y="5243962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Maximum number of images to be acquired</a:t>
            </a:r>
          </a:p>
        </p:txBody>
      </p:sp>
      <p:sp>
        <p:nvSpPr>
          <p:cNvPr id="77" name="Input Field">
            <a:extLst>
              <a:ext uri="{FF2B5EF4-FFF2-40B4-BE49-F238E27FC236}">
                <a16:creationId xmlns:a16="http://schemas.microsoft.com/office/drawing/2014/main" id="{A48BB1E1-43B0-4F3E-8ADF-C5BB583D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5180184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463EA1-9E17-489C-B867-B8AE9ECFCA95}"/>
              </a:ext>
            </a:extLst>
          </p:cNvPr>
          <p:cNvSpPr txBox="1"/>
          <p:nvPr/>
        </p:nvSpPr>
        <p:spPr>
          <a:xfrm>
            <a:off x="3736164" y="5243676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097A4-3545-4A6C-A23E-DB9ABF2527CC}"/>
              </a:ext>
            </a:extLst>
          </p:cNvPr>
          <p:cNvSpPr txBox="1"/>
          <p:nvPr/>
        </p:nvSpPr>
        <p:spPr>
          <a:xfrm>
            <a:off x="3132907" y="4294018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Connected devices take pictures at set time intervals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CC3B8A-91E4-4D08-B9B7-36E7DE0ECE5C}"/>
              </a:ext>
            </a:extLst>
          </p:cNvPr>
          <p:cNvSpPr txBox="1"/>
          <p:nvPr/>
        </p:nvSpPr>
        <p:spPr>
          <a:xfrm>
            <a:off x="3145792" y="3768409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It is used to classify the created project.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BFE529-8CA5-4C41-9531-B763F642D1F9}"/>
              </a:ext>
            </a:extLst>
          </p:cNvPr>
          <p:cNvSpPr txBox="1"/>
          <p:nvPr/>
        </p:nvSpPr>
        <p:spPr>
          <a:xfrm>
            <a:off x="3970101" y="4652253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from</a:t>
            </a:r>
            <a:r>
              <a:rPr lang="ko-KR" altLang="en-US" sz="700" dirty="0">
                <a:latin typeface="+mn-ea"/>
              </a:rPr>
              <a:t>maximum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EB8B46-5EBC-4FD4-881B-DE2593681023}"/>
              </a:ext>
            </a:extLst>
          </p:cNvPr>
          <p:cNvSpPr txBox="1"/>
          <p:nvPr/>
        </p:nvSpPr>
        <p:spPr>
          <a:xfrm>
            <a:off x="5133439" y="4652253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6954FA-F987-4884-B251-D713F2811125}"/>
              </a:ext>
            </a:extLst>
          </p:cNvPr>
          <p:cNvSpPr txBox="1"/>
          <p:nvPr/>
        </p:nvSpPr>
        <p:spPr>
          <a:xfrm>
            <a:off x="3111847" y="5466799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When the set maximum number is reached, the project smart collection is stopped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C10BF-5779-4B78-8981-549C716CB841}"/>
              </a:ext>
            </a:extLst>
          </p:cNvPr>
          <p:cNvSpPr txBox="1"/>
          <p:nvPr/>
        </p:nvSpPr>
        <p:spPr>
          <a:xfrm>
            <a:off x="1919536" y="2674860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Application Model</a:t>
            </a: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FF31736F-DA39-4A24-B124-B03F7027E5F5}"/>
              </a:ext>
            </a:extLst>
          </p:cNvPr>
          <p:cNvSpPr/>
          <p:nvPr/>
        </p:nvSpPr>
        <p:spPr>
          <a:xfrm>
            <a:off x="3132907" y="2613319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recognition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5AC7906E-D17D-4EF9-AD3F-7C8ACCA18E2A}"/>
              </a:ext>
            </a:extLst>
          </p:cNvPr>
          <p:cNvSpPr/>
          <p:nvPr/>
        </p:nvSpPr>
        <p:spPr>
          <a:xfrm>
            <a:off x="390522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 recognition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FCD569B2-63E1-4CE7-9769-1B07DB903746}"/>
              </a:ext>
            </a:extLst>
          </p:cNvPr>
          <p:cNvSpPr/>
          <p:nvPr/>
        </p:nvSpPr>
        <p:spPr>
          <a:xfrm>
            <a:off x="467754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fruit recognition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5B5C41-14FA-4539-B494-A9BC66ED4C78}"/>
              </a:ext>
            </a:extLst>
          </p:cNvPr>
          <p:cNvSpPr txBox="1"/>
          <p:nvPr/>
        </p:nvSpPr>
        <p:spPr>
          <a:xfrm>
            <a:off x="1919536" y="310069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object settings</a:t>
            </a:r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919858DF-5B4C-4587-8C0E-1325A6928AC4}"/>
              </a:ext>
            </a:extLst>
          </p:cNvPr>
          <p:cNvSpPr/>
          <p:nvPr/>
        </p:nvSpPr>
        <p:spPr>
          <a:xfrm>
            <a:off x="3145792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36C8C9F7-8CB0-4896-9762-05A4D0C9702A}"/>
              </a:ext>
            </a:extLst>
          </p:cNvPr>
          <p:cNvSpPr txBox="1"/>
          <p:nvPr/>
        </p:nvSpPr>
        <p:spPr>
          <a:xfrm>
            <a:off x="3277348" y="3044738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0" name="Check">
            <a:extLst>
              <a:ext uri="{FF2B5EF4-FFF2-40B4-BE49-F238E27FC236}">
                <a16:creationId xmlns:a16="http://schemas.microsoft.com/office/drawing/2014/main" id="{A6A4E734-6DED-4E45-966A-78E5E8488AF3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1" name="Box">
            <a:extLst>
              <a:ext uri="{FF2B5EF4-FFF2-40B4-BE49-F238E27FC236}">
                <a16:creationId xmlns:a16="http://schemas.microsoft.com/office/drawing/2014/main" id="{51FA13B8-3045-40ED-ABE6-CE16D318B79A}"/>
              </a:ext>
            </a:extLst>
          </p:cNvPr>
          <p:cNvSpPr/>
          <p:nvPr/>
        </p:nvSpPr>
        <p:spPr>
          <a:xfrm>
            <a:off x="3694966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C43FB1C1-1DA7-4020-8536-6B4EBE4FE8F2}"/>
              </a:ext>
            </a:extLst>
          </p:cNvPr>
          <p:cNvSpPr txBox="1"/>
          <p:nvPr/>
        </p:nvSpPr>
        <p:spPr>
          <a:xfrm>
            <a:off x="3826522" y="3044738"/>
            <a:ext cx="43146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Person</a:t>
            </a:r>
          </a:p>
        </p:txBody>
      </p:sp>
      <p:sp>
        <p:nvSpPr>
          <p:cNvPr id="123" name="Box">
            <a:extLst>
              <a:ext uri="{FF2B5EF4-FFF2-40B4-BE49-F238E27FC236}">
                <a16:creationId xmlns:a16="http://schemas.microsoft.com/office/drawing/2014/main" id="{1294F76E-BE47-4662-BE3A-4DBAB9C8C2EF}"/>
              </a:ext>
            </a:extLst>
          </p:cNvPr>
          <p:cNvSpPr/>
          <p:nvPr/>
        </p:nvSpPr>
        <p:spPr>
          <a:xfrm>
            <a:off x="4337797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9B9843B3-65F2-4FCE-A4E7-A1BBEBEA0C09}"/>
              </a:ext>
            </a:extLst>
          </p:cNvPr>
          <p:cNvSpPr txBox="1"/>
          <p:nvPr/>
        </p:nvSpPr>
        <p:spPr>
          <a:xfrm>
            <a:off x="4469353" y="3044738"/>
            <a:ext cx="301621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93FC5D1E-C0E2-46FD-8DBB-2671686372B4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Box">
            <a:extLst>
              <a:ext uri="{FF2B5EF4-FFF2-40B4-BE49-F238E27FC236}">
                <a16:creationId xmlns:a16="http://schemas.microsoft.com/office/drawing/2014/main" id="{098EE52D-D499-4402-B72A-1A8C77B73BA6}"/>
              </a:ext>
            </a:extLst>
          </p:cNvPr>
          <p:cNvSpPr/>
          <p:nvPr/>
        </p:nvSpPr>
        <p:spPr>
          <a:xfrm>
            <a:off x="4868845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7D8B371F-D8DA-4DF6-8032-7695EAC9CCF3}"/>
              </a:ext>
            </a:extLst>
          </p:cNvPr>
          <p:cNvSpPr txBox="1"/>
          <p:nvPr/>
        </p:nvSpPr>
        <p:spPr>
          <a:xfrm>
            <a:off x="5000401" y="3044738"/>
            <a:ext cx="31123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Dog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769D2-F63A-464E-83EE-7A766303587E}"/>
              </a:ext>
            </a:extLst>
          </p:cNvPr>
          <p:cNvSpPr txBox="1"/>
          <p:nvPr/>
        </p:nvSpPr>
        <p:spPr>
          <a:xfrm>
            <a:off x="3132907" y="3236875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the selected object</a:t>
            </a:r>
            <a:r>
              <a:rPr lang="ko-KR" altLang="en-US" sz="700" dirty="0" err="1">
                <a:latin typeface="+mn-ea"/>
              </a:rPr>
              <a:t>the object</a:t>
            </a:r>
            <a:r>
              <a:rPr lang="ko-KR" altLang="en-US" sz="700" dirty="0">
                <a:latin typeface="+mn-ea"/>
              </a:rPr>
              <a:t>Save data only when it exists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D24972-ED6A-4DE7-AEC0-3CC5D7EAEFA4}"/>
              </a:ext>
            </a:extLst>
          </p:cNvPr>
          <p:cNvSpPr/>
          <p:nvPr/>
        </p:nvSpPr>
        <p:spPr>
          <a:xfrm>
            <a:off x="1815922" y="33825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1268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Project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1287712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project status</a:t>
                      </a:r>
                    </a:p>
                    <a:p>
                      <a:endParaRPr/>
                    </a:p>
                    <a:p>
                      <a:r>
                        <a:t>In Progress: Selectable while stopped The state in which the connected device of the project proceeds with the collection activity and the image data is saved</a:t>
                      </a:r>
                    </a:p>
                    <a:p>
                      <a:endParaRPr/>
                    </a:p>
                    <a:p>
                      <a:r>
                        <a:t>Stop: Can be changed in the state when the project is first created or in the in progress state. The connected device has stopped collecting images</a:t>
                      </a:r>
                    </a:p>
                    <a:p>
                      <a:endParaRPr/>
                    </a:p>
                    <a:p>
                      <a:r>
                        <a:t>Done: Selectable from in progress or stopped status. Smart collection no longer proceeds by completing the project.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Delete project</a:t>
                      </a:r>
                    </a:p>
                    <a:p>
                      <a:endParaRPr/>
                    </a:p>
                    <a:p>
                      <a:r>
                        <a:t>[confirm] Deletes the project and all related collected data. Do you want to proceed?</a:t>
                      </a:r>
                    </a:p>
                    <a:p>
                      <a:endParaRPr/>
                    </a:p>
                    <a:p>
                      <a:r>
                        <a:t>It is possible to delete a project in the completed state, and when it is deleted, the project is not exposed, and it is deleted including the collected data.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Save changes to the items set by the user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Once the project is complete, there is no going back and the device associated with the project is disconnected.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vehicle recognition project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Project Settings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Delete project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Proceeding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stop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complete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entering the completed project setting screen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Project can be deleted only in the completed state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92343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Confirm project deletion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all relevant project and related collected data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you want to proceed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92474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the delete button is selected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97708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6743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6064271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card</a:t>
                      </a:r>
                    </a:p>
                    <a:p>
                      <a:endParaRPr/>
                    </a:p>
                    <a:p>
                      <a:r>
                        <a:t>List and status of registered devices can be viewed</a:t>
                      </a:r>
                    </a:p>
                    <a:p>
                      <a:endParaRPr/>
                    </a:p>
                    <a:p>
                      <a:r>
                        <a:t>Top: Show device name</a:t>
                      </a:r>
                    </a:p>
                    <a:p>
                      <a:r>
                        <a:t>Linked project: Displays the project name to which the current device is added</a:t>
                      </a:r>
                    </a:p>
                    <a:p>
                      <a:r>
                        <a:t>Connection Status: Displays the connection status of the device (connected/disconnected)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connected</a:t>
            </a:r>
            <a:r>
              <a:rPr lang="ko-KR" altLang="en-US" sz="800" dirty="0">
                <a:latin typeface="+mn-ea"/>
              </a:rPr>
              <a:t>You can manage and add devices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266D8-ADF1-47B9-AC7E-02FBF36DFEED}"/>
              </a:ext>
            </a:extLst>
          </p:cNvPr>
          <p:cNvSpPr/>
          <p:nvPr/>
        </p:nvSpPr>
        <p:spPr>
          <a:xfrm>
            <a:off x="1407487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name displayed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69365-BB00-43EA-81E3-979C36E5D27E}"/>
              </a:ext>
            </a:extLst>
          </p:cNvPr>
          <p:cNvSpPr/>
          <p:nvPr/>
        </p:nvSpPr>
        <p:spPr>
          <a:xfrm>
            <a:off x="4738522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name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76B9C5-C670-48FA-9C4B-0530E7A8AAA8}"/>
              </a:ext>
            </a:extLst>
          </p:cNvPr>
          <p:cNvSpPr/>
          <p:nvPr/>
        </p:nvSpPr>
        <p:spPr>
          <a:xfrm>
            <a:off x="1407487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8AC0D5-A212-4C35-BD81-244404CAE68A}"/>
              </a:ext>
            </a:extLst>
          </p:cNvPr>
          <p:cNvSpPr/>
          <p:nvPr/>
        </p:nvSpPr>
        <p:spPr>
          <a:xfrm>
            <a:off x="4738522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id="{BA03CBAA-771D-4D93-8AE9-75B5E7DDD2B5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4" name="Settings">
            <a:extLst>
              <a:ext uri="{FF2B5EF4-FFF2-40B4-BE49-F238E27FC236}">
                <a16:creationId xmlns:a16="http://schemas.microsoft.com/office/drawing/2014/main" id="{CC52573F-0A7D-4130-966E-486A8AEAC4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ttings">
            <a:extLst>
              <a:ext uri="{FF2B5EF4-FFF2-40B4-BE49-F238E27FC236}">
                <a16:creationId xmlns:a16="http://schemas.microsoft.com/office/drawing/2014/main" id="{0C740E3A-BE59-4FEB-904E-837A48C55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ttings">
            <a:extLst>
              <a:ext uri="{FF2B5EF4-FFF2-40B4-BE49-F238E27FC236}">
                <a16:creationId xmlns:a16="http://schemas.microsoft.com/office/drawing/2014/main" id="{AA040C0C-FEA5-4872-BD13-A07397D6AC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ttings">
            <a:extLst>
              <a:ext uri="{FF2B5EF4-FFF2-40B4-BE49-F238E27FC236}">
                <a16:creationId xmlns:a16="http://schemas.microsoft.com/office/drawing/2014/main" id="{E891AC12-1EA3-4AD1-9B39-207BFB8D03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E97A8-8F4B-4119-A3A2-8E182F999331}"/>
              </a:ext>
            </a:extLst>
          </p:cNvPr>
          <p:cNvSpPr/>
          <p:nvPr/>
        </p:nvSpPr>
        <p:spPr>
          <a:xfrm>
            <a:off x="1335479" y="258626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F6064EAF-4C13-4996-83A8-9933910A3292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010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5091390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  <a:p>
                      <a:endParaRPr/>
                    </a:p>
                    <a:p>
                      <a:r>
                        <a:t>When the device registration button is selected, the registration screen moves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No registered device</a:t>
                      </a:r>
                    </a:p>
                    <a:p>
                      <a:endParaRPr/>
                    </a:p>
                    <a:p>
                      <a:r>
                        <a:t>If there is no registered device, the device list is not displayed and a guide message is displayed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connected</a:t>
            </a:r>
            <a:r>
              <a:rPr lang="ko-KR" altLang="en-US" sz="800" dirty="0">
                <a:latin typeface="+mn-ea"/>
              </a:rPr>
              <a:t>You can manage and add devices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DAF1C-C5FE-48E7-803D-C7FB24A73BE7}"/>
              </a:ext>
            </a:extLst>
          </p:cNvPr>
          <p:cNvSpPr txBox="1"/>
          <p:nvPr/>
        </p:nvSpPr>
        <p:spPr>
          <a:xfrm>
            <a:off x="3785168" y="3086907"/>
            <a:ext cx="17761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There are no registered devices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Device registration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press the button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Experience the smart collection function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885CF0-1AC2-43BB-B6F2-C772834AA17D}"/>
              </a:ext>
            </a:extLst>
          </p:cNvPr>
          <p:cNvSpPr/>
          <p:nvPr/>
        </p:nvSpPr>
        <p:spPr>
          <a:xfrm>
            <a:off x="7297754" y="22639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907DA1-46E3-4BB7-89E6-F1882B2573DE}"/>
              </a:ext>
            </a:extLst>
          </p:cNvPr>
          <p:cNvSpPr/>
          <p:nvPr/>
        </p:nvSpPr>
        <p:spPr>
          <a:xfrm>
            <a:off x="3863752" y="29720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0303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5883679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name</a:t>
                      </a:r>
                    </a:p>
                    <a:p>
                      <a:endParaRPr/>
                    </a:p>
                    <a:p>
                      <a:r>
                        <a:t>Users can freely enter a name that can identify the device</a:t>
                      </a:r>
                    </a:p>
                    <a:p>
                      <a:r>
                        <a:t>Only 4-20 alphanumeric characters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GUID</a:t>
                      </a:r>
                    </a:p>
                    <a:p>
                      <a:endParaRPr/>
                    </a:p>
                    <a:p>
                      <a:r>
                        <a:t>Device's unique ID input field</a:t>
                      </a:r>
                    </a:p>
                    <a:p>
                      <a:r>
                        <a:t>Only alphanumeric characters, special characters (-) and dashes can be entered (up to 40 characters)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295458" y="1422339"/>
            <a:ext cx="275556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Register a new device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on my</a:t>
            </a:r>
            <a:r>
              <a:rPr lang="en-US" altLang="ko-KR" sz="800" dirty="0">
                <a:latin typeface="+mn-ea"/>
              </a:rPr>
              <a:t>device</a:t>
            </a:r>
            <a:r>
              <a:rPr lang="ko-KR" altLang="en-US" sz="800" dirty="0">
                <a:latin typeface="+mn-ea"/>
              </a:rPr>
              <a:t>to add to your collection project.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English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Only numbers can be entered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name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device specific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input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registration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 실패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등록에 실패하였습니다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항목이 맞는지 다시 확인해 주세요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7247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1459886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Settings</a:t>
                      </a:r>
                    </a:p>
                    <a:p>
                      <a:endParaRPr/>
                    </a:p>
                    <a:p>
                      <a:r>
                        <a:t>Device status: Check the current device connection status Periodically communicate with the device and then display the Connected/Disconnected text</a:t>
                      </a:r>
                    </a:p>
                    <a:p>
                      <a:r>
                        <a:t>*Requires periodic reference discussion (approximately 10 seconds)</a:t>
                      </a:r>
                    </a:p>
                    <a:p>
                      <a:endParaRPr/>
                    </a:p>
                    <a:p>
                      <a:r>
                        <a:t>Device Name: Displays the device name entered by the user</a:t>
                      </a:r>
                    </a:p>
                    <a:p>
                      <a:endParaRPr/>
                    </a:p>
                    <a:p>
                      <a:r>
                        <a:t>Device IP: Displays the IP address received from the device (cannot be modified)</a:t>
                      </a:r>
                    </a:p>
                    <a:p>
                      <a:endParaRPr/>
                    </a:p>
                    <a:p>
                      <a:r>
                        <a:t>Device GUID: Displays the ID entered when registering the device for the first time (cannot be modified)</a:t>
                      </a:r>
                    </a:p>
                    <a:p>
                      <a:endParaRPr/>
                    </a:p>
                    <a:p>
                      <a:r>
                        <a:t>Connected project: Displays the project name to which the device belongs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Delete device</a:t>
                      </a:r>
                    </a:p>
                    <a:p>
                      <a:endParaRPr/>
                    </a:p>
                    <a:p>
                      <a:r>
                        <a:t>[confirm] Are you sure you want to delete the registered device?</a:t>
                      </a:r>
                    </a:p>
                    <a:p>
                      <a:r>
                        <a:t>After that, it moves to the device management page and is deleted from the device list</a:t>
                      </a:r>
                    </a:p>
                    <a:p>
                      <a:endParaRPr/>
                    </a:p>
                    <a:p>
                      <a:r>
                        <a:t>*Deactivated if a linked project exists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899788" y="1422339"/>
            <a:ext cx="154689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Device Settings</a:t>
            </a:r>
            <a:endParaRPr lang="en-US" altLang="ko-KR" sz="1050" b="1">
              <a:latin typeface="+mn-ea"/>
            </a:endParaRPr>
          </a:p>
          <a:p>
            <a:pPr algn="ctr"/>
            <a:endParaRPr lang="en-US" altLang="ko-KR" sz="1050" b="1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Check the settings of the registered device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08718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device</a:t>
            </a:r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3160572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7442-6851-48A5-801B-8DA8DCB63881}"/>
              </a:ext>
            </a:extLst>
          </p:cNvPr>
          <p:cNvSpPr txBox="1"/>
          <p:nvPr/>
        </p:nvSpPr>
        <p:spPr>
          <a:xfrm>
            <a:off x="3280374" y="3519469"/>
            <a:ext cx="2933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</a:t>
            </a:r>
            <a:r>
              <a:rPr lang="en-US" altLang="ko-KR" sz="700" b="1">
                <a:latin typeface="+mn-ea"/>
              </a:rPr>
              <a:t>IP</a:t>
            </a:r>
            <a:endParaRPr lang="ko-KR" altLang="en-US" sz="700" b="1">
              <a:latin typeface="+mn-ea"/>
            </a:endParaRP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831115"/>
            <a:ext cx="1278864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32SDF323LK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89884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</a:t>
            </a:r>
            <a:r>
              <a:rPr lang="en-US" altLang="ko-KR" sz="700" b="1">
                <a:latin typeface="+mn-ea"/>
              </a:rPr>
              <a:t>GUID</a:t>
            </a:r>
            <a:endParaRPr lang="ko-KR" altLang="en-US" sz="7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78092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status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</a:p>
        </p:txBody>
      </p:sp>
      <p:sp>
        <p:nvSpPr>
          <p:cNvPr id="24" name="Input Field">
            <a:extLst>
              <a:ext uri="{FF2B5EF4-FFF2-40B4-BE49-F238E27FC236}">
                <a16:creationId xmlns:a16="http://schemas.microsoft.com/office/drawing/2014/main" id="{FB3502F1-A6B2-43A7-8886-F437899E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467266"/>
            <a:ext cx="1281113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111.222.33.444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E2F32-664A-4EB1-AC0D-12DFB9E738F2}"/>
              </a:ext>
            </a:extLst>
          </p:cNvPr>
          <p:cNvSpPr txBox="1"/>
          <p:nvPr/>
        </p:nvSpPr>
        <p:spPr>
          <a:xfrm>
            <a:off x="4170512" y="2780928"/>
            <a:ext cx="30136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ko-KR" altLang="en-US" sz="7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3E3E9-031D-4B3D-A96F-5FD433DE6BB9}"/>
              </a:ext>
            </a:extLst>
          </p:cNvPr>
          <p:cNvSpPr txBox="1"/>
          <p:nvPr/>
        </p:nvSpPr>
        <p:spPr>
          <a:xfrm>
            <a:off x="5879976" y="2780928"/>
            <a:ext cx="391133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ko-KR" altLang="en-US" sz="7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EFDF5-763A-4FE3-B456-BC786B8F60C6}"/>
              </a:ext>
            </a:extLst>
          </p:cNvPr>
          <p:cNvSpPr txBox="1"/>
          <p:nvPr/>
        </p:nvSpPr>
        <p:spPr>
          <a:xfrm>
            <a:off x="3280374" y="4313828"/>
            <a:ext cx="66043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linked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AED5-A874-49AE-8E25-12444935640C}"/>
              </a:ext>
            </a:extLst>
          </p:cNvPr>
          <p:cNvSpPr txBox="1"/>
          <p:nvPr/>
        </p:nvSpPr>
        <p:spPr>
          <a:xfrm>
            <a:off x="4165850" y="4313828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>
                <a:latin typeface="+mn-ea"/>
              </a:rPr>
              <a:t>Vehicle photo collection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AD8F-C46F-43F2-82CE-0783BFC0B559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Settings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F26163-4DC6-41CB-AC5A-F3D670EEFE01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034C3F01-0295-4E70-B67F-6176A3B9FB72}"/>
              </a:ext>
            </a:extLst>
          </p:cNvPr>
          <p:cNvSpPr/>
          <p:nvPr/>
        </p:nvSpPr>
        <p:spPr>
          <a:xfrm>
            <a:off x="4165850" y="461092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80D04-E0A2-4674-9F64-57DB1230576F}"/>
              </a:ext>
            </a:extLst>
          </p:cNvPr>
          <p:cNvSpPr txBox="1"/>
          <p:nvPr/>
        </p:nvSpPr>
        <p:spPr>
          <a:xfrm>
            <a:off x="3280374" y="4671361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Delete device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6FBAA4-7E49-4117-96C5-7056321F8D75}"/>
              </a:ext>
            </a:extLst>
          </p:cNvPr>
          <p:cNvSpPr/>
          <p:nvPr/>
        </p:nvSpPr>
        <p:spPr>
          <a:xfrm>
            <a:off x="3133236" y="26460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9244B-54A3-4E13-9574-0A9896A67C6A}"/>
              </a:ext>
            </a:extLst>
          </p:cNvPr>
          <p:cNvSpPr/>
          <p:nvPr/>
        </p:nvSpPr>
        <p:spPr>
          <a:xfrm>
            <a:off x="4093842" y="4553571"/>
            <a:ext cx="144016" cy="144016"/>
          </a:xfrm>
          <a:prstGeom prst="ellipse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5BFD40EE-5921-47F9-8943-EEE77888077C}"/>
              </a:ext>
            </a:extLst>
          </p:cNvPr>
          <p:cNvSpPr/>
          <p:nvPr/>
        </p:nvSpPr>
        <p:spPr>
          <a:xfrm>
            <a:off x="4165850" y="4951112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A137-77E4-45A7-B4CA-C17FCB55FDC3}"/>
              </a:ext>
            </a:extLst>
          </p:cNvPr>
          <p:cNvSpPr/>
          <p:nvPr/>
        </p:nvSpPr>
        <p:spPr>
          <a:xfrm>
            <a:off x="9624394" y="6214369"/>
            <a:ext cx="2567606" cy="64363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v1.2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device deletion case</a:t>
            </a:r>
          </a:p>
        </p:txBody>
      </p:sp>
    </p:spTree>
    <p:extLst>
      <p:ext uri="{BB962C8B-B14F-4D97-AF65-F5344CB8AC3E}">
        <p14:creationId xmlns:p14="http://schemas.microsoft.com/office/powerpoint/2010/main" val="26172118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861521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Data of the selected project is displayed and other projects can be selected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Filter can be applied by selecting the date range where the image is saved</a:t>
                      </a:r>
                    </a:p>
                    <a:p>
                      <a:r>
                        <a:t>- Enter in Date Picker format and delete the selected date when clicking the “X” button</a:t>
                      </a:r>
                    </a:p>
                    <a:p>
                      <a:r>
                        <a:t>- Filter can be applied by selecting only the first or last day of the date 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You can set the maximum number of images displayed on one page (10, 50, 200)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Displays the total number of data set in items 1 and 2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All or individual selection is possible and only selected data is downloaded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 of collected 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9043861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Set collection date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9580988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9043861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All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Select Download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key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03392" y="2895104"/>
            <a:ext cx="1368150" cy="1054469"/>
            <a:chOff x="595686" y="1276630"/>
            <a:chExt cx="1368150" cy="1054469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76630"/>
              <a:ext cx="1368150" cy="225703"/>
              <a:chOff x="595686" y="1276630"/>
              <a:chExt cx="1368150" cy="22570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76630"/>
                <a:ext cx="136815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차량인식프로젝트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number of displays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8989375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8989375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52566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/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aw_sc_s020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/>
        </p:nvGraphicFramePr>
        <p:xfrm>
          <a:off x="9624393" y="0"/>
          <a:ext cx="2567606" cy="5065250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Enlarge or display original when selecting an image</a:t>
                      </a:r>
                    </a:p>
                    <a:p>
                      <a:r>
                        <a:t>*Displays up to 720px narrowed on PC standards</a:t>
                      </a:r>
                    </a:p>
                    <a:p>
                      <a:endParaRPr/>
                    </a:p>
                    <a:p>
                      <a:r>
                        <a:t>Close the modal window by selecting an area outside the image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Download a single image when you click download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 of collected 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Set collection date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All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Download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key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number of displays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67F8D-BF84-4802-87C5-F56BE98CAC6E}"/>
              </a:ext>
            </a:extLst>
          </p:cNvPr>
          <p:cNvSpPr/>
          <p:nvPr/>
        </p:nvSpPr>
        <p:spPr>
          <a:xfrm>
            <a:off x="623393" y="764704"/>
            <a:ext cx="8099680" cy="5168382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AB056BB-DF3B-416C-B9EF-D4BF46F85DF3}"/>
              </a:ext>
            </a:extLst>
          </p:cNvPr>
          <p:cNvGrpSpPr/>
          <p:nvPr/>
        </p:nvGrpSpPr>
        <p:grpSpPr>
          <a:xfrm>
            <a:off x="2825794" y="1866621"/>
            <a:ext cx="3626990" cy="2997508"/>
            <a:chOff x="2567608" y="2383111"/>
            <a:chExt cx="1045557" cy="864096"/>
          </a:xfrm>
        </p:grpSpPr>
        <p:sp>
          <p:nvSpPr>
            <p:cNvPr id="161" name="Border">
              <a:extLst>
                <a:ext uri="{FF2B5EF4-FFF2-40B4-BE49-F238E27FC236}">
                  <a16:creationId xmlns:a16="http://schemas.microsoft.com/office/drawing/2014/main" id="{00FC4BA3-EC05-40EC-B401-133658E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2">
              <a:extLst>
                <a:ext uri="{FF2B5EF4-FFF2-40B4-BE49-F238E27FC236}">
                  <a16:creationId xmlns:a16="http://schemas.microsoft.com/office/drawing/2014/main" id="{0ED6F395-05BD-47DF-B36F-FED00083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16009DF9-16C7-4C48-9065-12994CF9A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3">
              <a:extLst>
                <a:ext uri="{FF2B5EF4-FFF2-40B4-BE49-F238E27FC236}">
                  <a16:creationId xmlns:a16="http://schemas.microsoft.com/office/drawing/2014/main" id="{4A9D08E6-349B-4291-B2D2-3447D222174C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174" name="Download">
            <a:extLst>
              <a:ext uri="{FF2B5EF4-FFF2-40B4-BE49-F238E27FC236}">
                <a16:creationId xmlns:a16="http://schemas.microsoft.com/office/drawing/2014/main" id="{C24C2AC3-2E5A-47B7-9668-282C1D0A6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3347" y="1972918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FE16AEC-1061-4968-871D-E4E169C463AC}"/>
              </a:ext>
            </a:extLst>
          </p:cNvPr>
          <p:cNvSpPr/>
          <p:nvPr/>
        </p:nvSpPr>
        <p:spPr>
          <a:xfrm>
            <a:off x="2753786" y="180288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972-FBF4-4477-B47F-B02DC530D0AB}"/>
              </a:ext>
            </a:extLst>
          </p:cNvPr>
          <p:cNvSpPr/>
          <p:nvPr/>
        </p:nvSpPr>
        <p:spPr>
          <a:xfrm>
            <a:off x="5945258" y="188920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1670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" y="68298"/>
            <a:ext cx="509669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11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3212976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</p:txBody>
      </p:sp>
    </p:spTree>
    <p:extLst>
      <p:ext uri="{BB962C8B-B14F-4D97-AF65-F5344CB8AC3E}">
        <p14:creationId xmlns:p14="http://schemas.microsoft.com/office/powerpoint/2010/main" val="10908676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Requirements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25159-D451-4386-A4A4-9E22C7AFC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91768"/>
              </p:ext>
            </p:extLst>
          </p:nvPr>
        </p:nvGraphicFramePr>
        <p:xfrm>
          <a:off x="1199456" y="1268761"/>
          <a:ext cx="9793088" cy="5317294"/>
        </p:xfrm>
        <a:graphic>
          <a:graphicData uri="http://schemas.openxmlformats.org/drawingml/2006/table">
            <a:tbl>
              <a:tblPr/>
              <a:tblGrid>
                <a:gridCol w="1040588">
                  <a:extLst>
                    <a:ext uri="{9D8B030D-6E8A-4147-A177-3AD203B41FA5}">
                      <a16:colId xmlns:a16="http://schemas.microsoft.com/office/drawing/2014/main" val="533529513"/>
                    </a:ext>
                  </a:extLst>
                </a:gridCol>
                <a:gridCol w="855594">
                  <a:extLst>
                    <a:ext uri="{9D8B030D-6E8A-4147-A177-3AD203B41FA5}">
                      <a16:colId xmlns:a16="http://schemas.microsoft.com/office/drawing/2014/main" val="2832953446"/>
                    </a:ext>
                  </a:extLst>
                </a:gridCol>
                <a:gridCol w="855594">
                  <a:extLst>
                    <a:ext uri="{9D8B030D-6E8A-4147-A177-3AD203B41FA5}">
                      <a16:colId xmlns:a16="http://schemas.microsoft.com/office/drawing/2014/main" val="1473497693"/>
                    </a:ext>
                  </a:extLst>
                </a:gridCol>
                <a:gridCol w="855594">
                  <a:extLst>
                    <a:ext uri="{9D8B030D-6E8A-4147-A177-3AD203B41FA5}">
                      <a16:colId xmlns:a16="http://schemas.microsoft.com/office/drawing/2014/main" val="3479434969"/>
                    </a:ext>
                  </a:extLst>
                </a:gridCol>
                <a:gridCol w="1248706">
                  <a:extLst>
                    <a:ext uri="{9D8B030D-6E8A-4147-A177-3AD203B41FA5}">
                      <a16:colId xmlns:a16="http://schemas.microsoft.com/office/drawing/2014/main" val="244412014"/>
                    </a:ext>
                  </a:extLst>
                </a:gridCol>
                <a:gridCol w="2925209">
                  <a:extLst>
                    <a:ext uri="{9D8B030D-6E8A-4147-A177-3AD203B41FA5}">
                      <a16:colId xmlns:a16="http://schemas.microsoft.com/office/drawing/2014/main" val="968944769"/>
                    </a:ext>
                  </a:extLst>
                </a:gridCol>
                <a:gridCol w="647477">
                  <a:extLst>
                    <a:ext uri="{9D8B030D-6E8A-4147-A177-3AD203B41FA5}">
                      <a16:colId xmlns:a16="http://schemas.microsoft.com/office/drawing/2014/main" val="1948411965"/>
                    </a:ext>
                  </a:extLst>
                </a:gridCol>
                <a:gridCol w="797785">
                  <a:extLst>
                    <a:ext uri="{9D8B030D-6E8A-4147-A177-3AD203B41FA5}">
                      <a16:colId xmlns:a16="http://schemas.microsoft.com/office/drawing/2014/main" val="2202692505"/>
                    </a:ext>
                  </a:extLst>
                </a:gridCol>
                <a:gridCol w="566541">
                  <a:extLst>
                    <a:ext uri="{9D8B030D-6E8A-4147-A177-3AD203B41FA5}">
                      <a16:colId xmlns:a16="http://schemas.microsoft.com/office/drawing/2014/main" val="779304222"/>
                    </a:ext>
                  </a:extLst>
                </a:gridCol>
              </a:tblGrid>
              <a:tr h="116594">
                <a:tc rowSpan="2">
                  <a:txBody>
                    <a:bodyPr/>
                    <a:lstStyle/>
                    <a:p>
                      <a:r>
                        <a:rPr sz="1000" baseline="0" dirty="0">
                          <a:latin typeface="Calibri" panose="020F0502020204030204" pitchFamily="34" charset="0"/>
                        </a:rPr>
                        <a:t>Requirement ID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Classification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Requirement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Requirement Details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screen definition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Writer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47723"/>
                  </a:ext>
                </a:extLst>
              </a:tr>
              <a:tr h="1165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Main 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latin typeface="Calibri" panose="020F0502020204030204" pitchFamily="34" charset="0"/>
                        </a:rPr>
                        <a:t>M</a:t>
                      </a:r>
                      <a:r>
                        <a:rPr sz="1000" baseline="0" dirty="0">
                          <a:latin typeface="Calibri" panose="020F0502020204030204" pitchFamily="34" charset="0"/>
                        </a:rPr>
                        <a:t>iddle </a:t>
                      </a:r>
                      <a:r>
                        <a:rPr lang="en-US" sz="1000" baseline="0" dirty="0">
                          <a:latin typeface="Calibri" panose="020F0502020204030204" pitchFamily="34" charset="0"/>
                        </a:rPr>
                        <a:t>subcategory</a:t>
                      </a:r>
                      <a:endParaRPr sz="1000" baseline="0" dirty="0"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latin typeface="Calibri" panose="020F0502020204030204" pitchFamily="34" charset="0"/>
                        </a:rPr>
                        <a:t>S</a:t>
                      </a:r>
                      <a:r>
                        <a:rPr sz="1000" baseline="0" dirty="0">
                          <a:latin typeface="Calibri" panose="020F0502020204030204" pitchFamily="34" charset="0"/>
                        </a:rPr>
                        <a:t>ubcategory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2727"/>
                  </a:ext>
                </a:extLst>
              </a:tr>
              <a:tr h="291593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Smart Collector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 link to the smart collector page is displayed in card format. (hereinafter referred to as SC)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47269"/>
                  </a:ext>
                </a:extLst>
              </a:tr>
              <a:tr h="22944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SC authority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Permissions can be set using an internal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avatar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06389"/>
                  </a:ext>
                </a:extLst>
              </a:tr>
              <a:tr h="22944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SC move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Move to SC page when selecting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39707"/>
                  </a:ext>
                </a:extLst>
              </a:tr>
              <a:tr h="38879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inquire about SC projects. The contents of inquiry are project name, AI model name, number of connected devices, and number of collected data.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aw_sc_s004, aw_sc_s005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20573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create SC projects. When creating a project, model setting and policy setting are required. Device setting should be possible when creating a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aw_sc_s006 to aw_sc_s012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72729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aw_sc_r007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change the created project. You can change the model of the project, project name excluding objects, shooting interval, number of objects, and number of collected images.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aw_sc_s013 to aw_sc_s014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55649"/>
                  </a:ext>
                </a:extLst>
              </a:tr>
              <a:tr h="22944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aw_sc_r010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view the images collected in the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33222"/>
                  </a:ext>
                </a:extLst>
              </a:tr>
              <a:tr h="342287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filter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Collected images can be searched under the condition of date range. You can inquire data for each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83708"/>
                  </a:ext>
                </a:extLst>
              </a:tr>
              <a:tr h="229440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Download data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download the image selected by the user.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27761"/>
                  </a:ext>
                </a:extLst>
              </a:tr>
              <a:tr h="455134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Registered devices can be inquired. The contents of inquiry are device name, connection status, work status, connected project, and number of images taken.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aw_sc_s015 to aw_sc_s016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21582"/>
                  </a:ext>
                </a:extLst>
              </a:tr>
              <a:tr h="342287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registration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register a new device. The required items for device registration are device name and device GUID.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86287"/>
                  </a:ext>
                </a:extLst>
              </a:tr>
              <a:tr h="583187"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aw_sc_r015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Device Settings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You can inquire/change the settings of the registered device. Inquiry items: device status, device name, device IP, device GUID, connected project Changeable items: device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>
                          <a:latin typeface="Calibri" panose="020F0502020204030204" pitchFamily="34" charset="0"/>
                        </a:rPr>
                        <a:t>aw_sc_s018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 baseline="0" dirty="0" err="1">
                          <a:latin typeface="Calibri" panose="020F0502020204030204" pitchFamily="34" charset="0"/>
                        </a:rPr>
                        <a:t>Minjae</a:t>
                      </a:r>
                      <a:r>
                        <a:rPr sz="1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sz="1000" baseline="0" dirty="0" err="1">
                          <a:latin typeface="Calibri" panose="020F0502020204030204" pitchFamily="34" charset="0"/>
                        </a:rPr>
                        <a:t>Yoo</a:t>
                      </a:r>
                      <a:endParaRPr sz="1000" baseline="0" dirty="0"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00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395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en-US" altLang="ko-KR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Use Case – POC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D67BD8-BD61-4B5A-A4D1-6D64734F19D3}"/>
              </a:ext>
            </a:extLst>
          </p:cNvPr>
          <p:cNvCxnSpPr>
            <a:cxnSpLocks/>
            <a:stCxn id="75" idx="1"/>
            <a:endCxn id="88" idx="3"/>
          </p:cNvCxnSpPr>
          <p:nvPr/>
        </p:nvCxnSpPr>
        <p:spPr>
          <a:xfrm flipH="1">
            <a:off x="6348027" y="5085184"/>
            <a:ext cx="37621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6FA50A-1D2C-4E0B-8870-76927EDE477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1715899" y="2276872"/>
            <a:ext cx="607819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0C6115-B987-4446-852C-76DD520FA5B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8229091" y="2492896"/>
            <a:ext cx="0" cy="12975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BB74BC-4C1A-46B8-8EEE-0799FCDA3839}"/>
              </a:ext>
            </a:extLst>
          </p:cNvPr>
          <p:cNvSpPr/>
          <p:nvPr/>
        </p:nvSpPr>
        <p:spPr>
          <a:xfrm>
            <a:off x="731405" y="2024844"/>
            <a:ext cx="984494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Collection First Customers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DA46DD-A5EB-493E-8497-A72A9EF6A6B7}"/>
              </a:ext>
            </a:extLst>
          </p:cNvPr>
          <p:cNvSpPr/>
          <p:nvPr/>
        </p:nvSpPr>
        <p:spPr>
          <a:xfrm>
            <a:off x="2003931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AI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35A838-51CD-49D8-9394-328B9919EDA3}"/>
              </a:ext>
            </a:extLst>
          </p:cNvPr>
          <p:cNvSpPr/>
          <p:nvPr/>
        </p:nvSpPr>
        <p:spPr>
          <a:xfrm>
            <a:off x="4319995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 Up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38A75-9E76-407F-B042-BAED062FA1F2}"/>
              </a:ext>
            </a:extLst>
          </p:cNvPr>
          <p:cNvSpPr/>
          <p:nvPr/>
        </p:nvSpPr>
        <p:spPr>
          <a:xfrm>
            <a:off x="5478027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6CA97-8583-4AB4-8A95-ED8D121FFBA9}"/>
              </a:ext>
            </a:extLst>
          </p:cNvPr>
          <p:cNvSpPr/>
          <p:nvPr/>
        </p:nvSpPr>
        <p:spPr>
          <a:xfrm>
            <a:off x="6636059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 guide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6C7669-3F9E-4565-A6FA-C6EFADA49A68}"/>
              </a:ext>
            </a:extLst>
          </p:cNvPr>
          <p:cNvSpPr/>
          <p:nvPr/>
        </p:nvSpPr>
        <p:spPr>
          <a:xfrm>
            <a:off x="3161963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information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316F36-DFFF-4984-B50C-44D104A109B0}"/>
              </a:ext>
            </a:extLst>
          </p:cNvPr>
          <p:cNvSpPr/>
          <p:nvPr/>
        </p:nvSpPr>
        <p:spPr>
          <a:xfrm>
            <a:off x="6636059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FCB1CC-D444-4EA8-9AB1-7646F262AC6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7071059" y="2492896"/>
            <a:ext cx="0" cy="1440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96838D-3D67-42FC-9C09-086EB9C9AE1A}"/>
              </a:ext>
            </a:extLst>
          </p:cNvPr>
          <p:cNvSpPr/>
          <p:nvPr/>
        </p:nvSpPr>
        <p:spPr>
          <a:xfrm>
            <a:off x="7794091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a 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492B71-568B-487E-B254-EF82D97AEECC}"/>
              </a:ext>
            </a:extLst>
          </p:cNvPr>
          <p:cNvSpPr/>
          <p:nvPr/>
        </p:nvSpPr>
        <p:spPr>
          <a:xfrm>
            <a:off x="7794091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55CE7-0C76-4089-BCA6-E37C94451429}"/>
              </a:ext>
            </a:extLst>
          </p:cNvPr>
          <p:cNvSpPr/>
          <p:nvPr/>
        </p:nvSpPr>
        <p:spPr>
          <a:xfrm>
            <a:off x="7794091" y="321297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 selection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250FBD-319F-4EF7-901F-D4D7E7B877BA}"/>
              </a:ext>
            </a:extLst>
          </p:cNvPr>
          <p:cNvSpPr/>
          <p:nvPr/>
        </p:nvSpPr>
        <p:spPr>
          <a:xfrm>
            <a:off x="7794091" y="379046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 of shooting rules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97341-5FDB-4DE5-BDD6-078773F223D5}"/>
              </a:ext>
            </a:extLst>
          </p:cNvPr>
          <p:cNvSpPr/>
          <p:nvPr/>
        </p:nvSpPr>
        <p:spPr>
          <a:xfrm>
            <a:off x="8952122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device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8E556-A4F4-4FA2-95F0-2F6B3E965CA7}"/>
              </a:ext>
            </a:extLst>
          </p:cNvPr>
          <p:cNvCxnSpPr>
            <a:stCxn id="34" idx="3"/>
            <a:endCxn id="44" idx="1"/>
          </p:cNvCxnSpPr>
          <p:nvPr/>
        </p:nvCxnSpPr>
        <p:spPr>
          <a:xfrm flipV="1">
            <a:off x="8664091" y="2276872"/>
            <a:ext cx="288031" cy="172961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F62BDD-0947-40F4-989C-C934D5A3D089}"/>
              </a:ext>
            </a:extLst>
          </p:cNvPr>
          <p:cNvSpPr/>
          <p:nvPr/>
        </p:nvSpPr>
        <p:spPr>
          <a:xfrm>
            <a:off x="10110153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control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EFFB602-4A4B-4894-A3D5-9798E94B8D74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9822122" y="2276872"/>
            <a:ext cx="28803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120A7A-D14E-4A44-AA74-074C44ADB4AA}"/>
              </a:ext>
            </a:extLst>
          </p:cNvPr>
          <p:cNvSpPr/>
          <p:nvPr/>
        </p:nvSpPr>
        <p:spPr>
          <a:xfrm>
            <a:off x="10110153" y="263827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settings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56603AB-33DE-4DDF-88A0-430D594FF6D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10545153" y="2492896"/>
            <a:ext cx="0" cy="1453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812EBF-6B0E-4884-AFB4-AA0031CF64DF}"/>
              </a:ext>
            </a:extLst>
          </p:cNvPr>
          <p:cNvSpPr/>
          <p:nvPr/>
        </p:nvSpPr>
        <p:spPr>
          <a:xfrm>
            <a:off x="10110153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collection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AE9CC04-2ABB-406B-9920-94D80F0E76AB}"/>
              </a:ext>
            </a:extLst>
          </p:cNvPr>
          <p:cNvCxnSpPr>
            <a:cxnSpLocks/>
            <a:stCxn id="60" idx="3"/>
            <a:endCxn id="75" idx="3"/>
          </p:cNvCxnSpPr>
          <p:nvPr/>
        </p:nvCxnSpPr>
        <p:spPr>
          <a:xfrm>
            <a:off x="10980153" y="2276872"/>
            <a:ext cx="12700" cy="280831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64FC876-9897-4D09-8A96-F88BBF58B177}"/>
              </a:ext>
            </a:extLst>
          </p:cNvPr>
          <p:cNvSpPr/>
          <p:nvPr/>
        </p:nvSpPr>
        <p:spPr>
          <a:xfrm>
            <a:off x="8952122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lookup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720615-65A1-4719-A0D3-AD556270A8BD}"/>
              </a:ext>
            </a:extLst>
          </p:cNvPr>
          <p:cNvSpPr/>
          <p:nvPr/>
        </p:nvSpPr>
        <p:spPr>
          <a:xfrm>
            <a:off x="6528049" y="1844824"/>
            <a:ext cx="4824536" cy="3672408"/>
          </a:xfrm>
          <a:prstGeom prst="rect">
            <a:avLst/>
          </a:prstGeom>
          <a:noFill/>
          <a:ln w="12700">
            <a:solidFill>
              <a:srgbClr val="FF006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A1BD3E-5CAE-4F8C-90AE-CE461A0D4054}"/>
              </a:ext>
            </a:extLst>
          </p:cNvPr>
          <p:cNvSpPr txBox="1"/>
          <p:nvPr/>
        </p:nvSpPr>
        <p:spPr>
          <a:xfrm>
            <a:off x="8168471" y="1556920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POC 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version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with screen definition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66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0EED9C-3830-4932-9295-7A7308876CD1}"/>
              </a:ext>
            </a:extLst>
          </p:cNvPr>
          <p:cNvSpPr/>
          <p:nvPr/>
        </p:nvSpPr>
        <p:spPr>
          <a:xfrm>
            <a:off x="5478027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5F8490-0903-46E0-A445-68270BEA6C16}"/>
              </a:ext>
            </a:extLst>
          </p:cNvPr>
          <p:cNvSpPr txBox="1"/>
          <p:nvPr/>
        </p:nvSpPr>
        <p:spPr>
          <a:xfrm>
            <a:off x="3161963" y="2555185"/>
            <a:ext cx="8143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30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for a day</a:t>
            </a:r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5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just</a:t>
            </a:r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P 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Etc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00AD46-1357-4B3C-BB67-FC311CA15F6A}"/>
              </a:ext>
            </a:extLst>
          </p:cNvPr>
          <p:cNvSpPr txBox="1"/>
          <p:nvPr/>
        </p:nvSpPr>
        <p:spPr>
          <a:xfrm>
            <a:off x="4878281" y="2555185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Member link</a:t>
            </a:r>
          </a:p>
        </p:txBody>
      </p:sp>
    </p:spTree>
    <p:extLst>
      <p:ext uri="{BB962C8B-B14F-4D97-AF65-F5344CB8AC3E}">
        <p14:creationId xmlns:p14="http://schemas.microsoft.com/office/powerpoint/2010/main" val="8844320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menu tree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A8396-B759-4262-938C-17507B712377}"/>
              </a:ext>
            </a:extLst>
          </p:cNvPr>
          <p:cNvSpPr/>
          <p:nvPr/>
        </p:nvSpPr>
        <p:spPr>
          <a:xfrm>
            <a:off x="3863752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Smart collection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05C6BF-5FBB-4D60-B137-B451B10AC2B3}"/>
              </a:ext>
            </a:extLst>
          </p:cNvPr>
          <p:cNvSpPr/>
          <p:nvPr/>
        </p:nvSpPr>
        <p:spPr>
          <a:xfrm>
            <a:off x="5519936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a 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71E5E-88CC-4CD0-8985-25E9166C804C}"/>
              </a:ext>
            </a:extLst>
          </p:cNvPr>
          <p:cNvSpPr/>
          <p:nvPr/>
        </p:nvSpPr>
        <p:spPr>
          <a:xfrm>
            <a:off x="7157864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setting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0999E3-98EE-499D-9418-D42D872CF16A}"/>
              </a:ext>
            </a:extLst>
          </p:cNvPr>
          <p:cNvSpPr/>
          <p:nvPr/>
        </p:nvSpPr>
        <p:spPr>
          <a:xfrm>
            <a:off x="7157864" y="2276872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Detailed setting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C5F82-0CE6-4089-8C56-48F6941598DC}"/>
              </a:ext>
            </a:extLst>
          </p:cNvPr>
          <p:cNvSpPr/>
          <p:nvPr/>
        </p:nvSpPr>
        <p:spPr>
          <a:xfrm>
            <a:off x="7157864" y="279954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connection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D9F15-32CF-4971-BEE4-8EB11171FD13}"/>
              </a:ext>
            </a:extLst>
          </p:cNvPr>
          <p:cNvSpPr/>
          <p:nvPr/>
        </p:nvSpPr>
        <p:spPr>
          <a:xfrm>
            <a:off x="3863752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3D8DFD-9A5E-4E86-BDB3-B7FDE11D0324}"/>
              </a:ext>
            </a:extLst>
          </p:cNvPr>
          <p:cNvSpPr/>
          <p:nvPr/>
        </p:nvSpPr>
        <p:spPr>
          <a:xfrm>
            <a:off x="5519936" y="384560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data management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7F15B4-7F17-4162-B3EC-DC88E3D62939}"/>
              </a:ext>
            </a:extLst>
          </p:cNvPr>
          <p:cNvSpPr/>
          <p:nvPr/>
        </p:nvSpPr>
        <p:spPr>
          <a:xfrm>
            <a:off x="5519936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01E167-CCCD-4EE4-990A-FD9F3B796119}"/>
              </a:ext>
            </a:extLst>
          </p:cNvPr>
          <p:cNvSpPr/>
          <p:nvPr/>
        </p:nvSpPr>
        <p:spPr>
          <a:xfrm>
            <a:off x="5519936" y="5467013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Settings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87515F-37BD-4FFF-8091-A9152B35BE0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015880" y="1970225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1D7184-977F-462C-9805-544478DBBF2E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672064" y="1970225"/>
            <a:ext cx="4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CC32D7-C03A-4C9A-A1CD-89F1FC170E02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7733928" y="2186250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D82452-F4B6-49BE-937B-A97F4E8EF24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733928" y="2708922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3790A6-DB21-4C35-922F-9CE02CD4415C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V="1">
            <a:off x="6096000" y="2186250"/>
            <a:ext cx="0" cy="1659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B52359-88C4-4E44-BFEF-B04CE19E77AB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5015880" y="5157193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A91F8A-44CE-4681-8218-D69BA185BA1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5373218"/>
            <a:ext cx="0" cy="93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25ACD5-EA95-4636-B3D4-9FE64F66902B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4439816" y="2186250"/>
            <a:ext cx="0" cy="27549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A3AB91-D2C4-41B8-B672-38209B3E2241}"/>
              </a:ext>
            </a:extLst>
          </p:cNvPr>
          <p:cNvSpPr txBox="1"/>
          <p:nvPr/>
        </p:nvSpPr>
        <p:spPr>
          <a:xfrm>
            <a:off x="4237036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FF16A2-70D7-46F3-9B06-712385AECFFE}"/>
              </a:ext>
            </a:extLst>
          </p:cNvPr>
          <p:cNvSpPr txBox="1"/>
          <p:nvPr/>
        </p:nvSpPr>
        <p:spPr>
          <a:xfrm>
            <a:off x="5893220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F307B-AB01-4EDB-BF1E-C2C5C6441CEB}"/>
              </a:ext>
            </a:extLst>
          </p:cNvPr>
          <p:cNvSpPr txBox="1"/>
          <p:nvPr/>
        </p:nvSpPr>
        <p:spPr>
          <a:xfrm>
            <a:off x="7531148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6DBCEB-DA85-4885-AD28-40C6F72AAD6B}"/>
              </a:ext>
            </a:extLst>
          </p:cNvPr>
          <p:cNvSpPr/>
          <p:nvPr/>
        </p:nvSpPr>
        <p:spPr>
          <a:xfrm>
            <a:off x="5519936" y="3319759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change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3557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5676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 main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96668"/>
              </p:ext>
            </p:extLst>
          </p:nvPr>
        </p:nvGraphicFramePr>
        <p:xfrm>
          <a:off x="9624393" y="0"/>
          <a:ext cx="2567606" cy="3506811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Added “Edge AI” item to project classification selection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When “Edge AI” is selected for project classification, “Edge AI” is displayed as selected in the project type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1DE9E-982E-4D54-BDED-586B9A08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36712"/>
            <a:ext cx="1284764" cy="5301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40BA3-7D75-4975-B7D0-FE5B2DB62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14" b="39227"/>
          <a:stretch/>
        </p:blipFill>
        <p:spPr>
          <a:xfrm>
            <a:off x="2052171" y="908720"/>
            <a:ext cx="6097663" cy="1296144"/>
          </a:xfrm>
          <a:prstGeom prst="rect">
            <a:avLst/>
          </a:prstGeom>
        </p:spPr>
      </p:pic>
      <p:grpSp>
        <p:nvGrpSpPr>
          <p:cNvPr id="43" name="Option">
            <a:extLst>
              <a:ext uri="{FF2B5EF4-FFF2-40B4-BE49-F238E27FC236}">
                <a16:creationId xmlns:a16="http://schemas.microsoft.com/office/drawing/2014/main" id="{95841561-BDD6-41BB-A017-0CAF1DB955C4}"/>
              </a:ext>
            </a:extLst>
          </p:cNvPr>
          <p:cNvGrpSpPr/>
          <p:nvPr/>
        </p:nvGrpSpPr>
        <p:grpSpPr>
          <a:xfrm>
            <a:off x="5810605" y="1866900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01849333-A55A-4CFE-9FDD-C3435F8A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Check" hidden="1">
              <a:extLst>
                <a:ext uri="{FF2B5EF4-FFF2-40B4-BE49-F238E27FC236}">
                  <a16:creationId xmlns:a16="http://schemas.microsoft.com/office/drawing/2014/main" id="{F91FACDE-2519-449A-B181-D59C77C8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">
            <a:extLst>
              <a:ext uri="{FF2B5EF4-FFF2-40B4-BE49-F238E27FC236}">
                <a16:creationId xmlns:a16="http://schemas.microsoft.com/office/drawing/2014/main" id="{2F29F8C0-F5CB-4E91-BBCD-F2CA2BAD0799}"/>
              </a:ext>
            </a:extLst>
          </p:cNvPr>
          <p:cNvSpPr txBox="1"/>
          <p:nvPr/>
        </p:nvSpPr>
        <p:spPr>
          <a:xfrm>
            <a:off x="6004308" y="1861021"/>
            <a:ext cx="368691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858C8-2157-4CD0-9A74-249F6FE3083C}"/>
              </a:ext>
            </a:extLst>
          </p:cNvPr>
          <p:cNvSpPr txBox="1"/>
          <p:nvPr/>
        </p:nvSpPr>
        <p:spPr>
          <a:xfrm>
            <a:off x="2348714" y="2366558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project type</a:t>
            </a: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6E849DD-985B-41B3-85FE-472102C4859B}"/>
              </a:ext>
            </a:extLst>
          </p:cNvPr>
          <p:cNvSpPr txBox="1"/>
          <p:nvPr/>
        </p:nvSpPr>
        <p:spPr>
          <a:xfrm>
            <a:off x="3503712" y="2347571"/>
            <a:ext cx="242054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E540AF-58CD-4B43-BB12-5D2C3A79EC97}"/>
              </a:ext>
            </a:extLst>
          </p:cNvPr>
          <p:cNvCxnSpPr>
            <a:cxnSpLocks/>
          </p:cNvCxnSpPr>
          <p:nvPr/>
        </p:nvCxnSpPr>
        <p:spPr>
          <a:xfrm flipH="1">
            <a:off x="6528048" y="1941535"/>
            <a:ext cx="4438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C37A40-2225-4F3A-81D4-3D4DCFCEDD6A}"/>
              </a:ext>
            </a:extLst>
          </p:cNvPr>
          <p:cNvSpPr txBox="1"/>
          <p:nvPr/>
        </p:nvSpPr>
        <p:spPr>
          <a:xfrm>
            <a:off x="7079125" y="1887674"/>
            <a:ext cx="83997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Add to project category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276F6F-430C-4BFD-9009-3294D051ABF1}"/>
              </a:ext>
            </a:extLst>
          </p:cNvPr>
          <p:cNvSpPr/>
          <p:nvPr/>
        </p:nvSpPr>
        <p:spPr>
          <a:xfrm>
            <a:off x="5683082" y="1789716"/>
            <a:ext cx="756505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A448C5-0DCD-4CB3-B84A-BBA2F0E735A1}"/>
              </a:ext>
            </a:extLst>
          </p:cNvPr>
          <p:cNvSpPr/>
          <p:nvPr/>
        </p:nvSpPr>
        <p:spPr>
          <a:xfrm>
            <a:off x="3215925" y="2271780"/>
            <a:ext cx="666551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459471-7FB5-413F-8ABE-BE6B310480D7}"/>
              </a:ext>
            </a:extLst>
          </p:cNvPr>
          <p:cNvCxnSpPr>
            <a:cxnSpLocks/>
          </p:cNvCxnSpPr>
          <p:nvPr/>
        </p:nvCxnSpPr>
        <p:spPr>
          <a:xfrm flipH="1">
            <a:off x="3982065" y="2401432"/>
            <a:ext cx="5323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BD2568-B7AF-44E1-8E10-22A38725019A}"/>
              </a:ext>
            </a:extLst>
          </p:cNvPr>
          <p:cNvSpPr txBox="1"/>
          <p:nvPr/>
        </p:nvSpPr>
        <p:spPr>
          <a:xfrm>
            <a:off x="4621602" y="2347571"/>
            <a:ext cx="20614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in classification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AI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when adding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in the form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Add single item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23FB5C1-A9CE-4591-B6A2-B094E6CE23AD}"/>
              </a:ext>
            </a:extLst>
          </p:cNvPr>
          <p:cNvSpPr/>
          <p:nvPr/>
        </p:nvSpPr>
        <p:spPr>
          <a:xfrm>
            <a:off x="5598298" y="17170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ED63BE-B5A5-43FB-A355-61A54B56236F}"/>
              </a:ext>
            </a:extLst>
          </p:cNvPr>
          <p:cNvSpPr/>
          <p:nvPr/>
        </p:nvSpPr>
        <p:spPr>
          <a:xfrm>
            <a:off x="3165993" y="21968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Radio Button">
            <a:extLst>
              <a:ext uri="{FF2B5EF4-FFF2-40B4-BE49-F238E27FC236}">
                <a16:creationId xmlns:a16="http://schemas.microsoft.com/office/drawing/2014/main" id="{3BD2DC1B-10F5-4EC6-9006-2792DBD7D25C}"/>
              </a:ext>
            </a:extLst>
          </p:cNvPr>
          <p:cNvGrpSpPr>
            <a:grpSpLocks noChangeAspect="1"/>
          </p:cNvGrpSpPr>
          <p:nvPr/>
        </p:nvGrpSpPr>
        <p:grpSpPr>
          <a:xfrm>
            <a:off x="3303502" y="236655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79" name="Outer">
              <a:extLst>
                <a:ext uri="{FF2B5EF4-FFF2-40B4-BE49-F238E27FC236}">
                  <a16:creationId xmlns:a16="http://schemas.microsoft.com/office/drawing/2014/main" id="{EA99F072-48D3-42F2-BA16-C2206E93D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Inner">
              <a:extLst>
                <a:ext uri="{FF2B5EF4-FFF2-40B4-BE49-F238E27FC236}">
                  <a16:creationId xmlns:a16="http://schemas.microsoft.com/office/drawing/2014/main" id="{B450D03E-8DE1-44B2-9C98-3141F15B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1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32965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 main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30800"/>
              </p:ext>
            </p:extLst>
          </p:nvPr>
        </p:nvGraphicFramePr>
        <p:xfrm>
          <a:off x="9624393" y="0"/>
          <a:ext cx="2567606" cy="580017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EdgeAI dedicated project card exists</a:t>
                      </a:r>
                    </a:p>
                    <a:p>
                      <a:endParaRPr/>
                    </a:p>
                    <a:p>
                      <a:r>
                        <a:t>- Display the project only to the account with permission set (Permissions can be set on the admin page)</a:t>
                      </a:r>
                    </a:p>
                    <a:p>
                      <a:endParaRPr/>
                    </a:p>
                    <a:p>
                      <a:r>
                        <a:t>- Move to Edge AI page when selecting a project</a:t>
                      </a:r>
                    </a:p>
                    <a:p>
                      <a:endParaRPr/>
                    </a:p>
                    <a:p>
                      <a:r>
                        <a:t>- Page address: Edge.aiworks.co.kr (planned)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6CB0E-74E1-473B-9586-EFCC0738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28" y="836712"/>
            <a:ext cx="8099680" cy="47525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14DB45-58E6-4593-970D-CB845C4A6D05}"/>
              </a:ext>
            </a:extLst>
          </p:cNvPr>
          <p:cNvSpPr/>
          <p:nvPr/>
        </p:nvSpPr>
        <p:spPr>
          <a:xfrm>
            <a:off x="216028" y="926369"/>
            <a:ext cx="8099680" cy="252736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D32E2F-E5F3-483A-85FD-B860402CAF92}"/>
              </a:ext>
            </a:extLst>
          </p:cNvPr>
          <p:cNvSpPr/>
          <p:nvPr/>
        </p:nvSpPr>
        <p:spPr>
          <a:xfrm>
            <a:off x="3431704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project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DD644A-E7B1-4DE9-99B9-A7ECFF119C61}"/>
              </a:ext>
            </a:extLst>
          </p:cNvPr>
          <p:cNvSpPr/>
          <p:nvPr/>
        </p:nvSpPr>
        <p:spPr>
          <a:xfrm>
            <a:off x="5519936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project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7CD02A-0759-4998-A0B3-788944613C2B}"/>
              </a:ext>
            </a:extLst>
          </p:cNvPr>
          <p:cNvSpPr/>
          <p:nvPr/>
        </p:nvSpPr>
        <p:spPr>
          <a:xfrm>
            <a:off x="1136651" y="2132856"/>
            <a:ext cx="2043770" cy="2783397"/>
          </a:xfrm>
          <a:prstGeom prst="roundRect">
            <a:avLst>
              <a:gd name="adj" fmla="val 141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64175FC5-219D-472A-BE75-B6875CFB3100}"/>
              </a:ext>
            </a:extLst>
          </p:cNvPr>
          <p:cNvSpPr/>
          <p:nvPr/>
        </p:nvSpPr>
        <p:spPr>
          <a:xfrm>
            <a:off x="1136651" y="4609356"/>
            <a:ext cx="2043769" cy="314325"/>
          </a:xfrm>
          <a:prstGeom prst="round2SameRect">
            <a:avLst>
              <a:gd name="adj1" fmla="val 0"/>
              <a:gd name="adj2" fmla="val 12878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 to</a:t>
            </a:r>
            <a:r>
              <a:rPr lang="en-US" altLang="ko-KR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DA023-210F-4B00-B202-0241219A4FA5}"/>
              </a:ext>
            </a:extLst>
          </p:cNvPr>
          <p:cNvSpPr/>
          <p:nvPr/>
        </p:nvSpPr>
        <p:spPr>
          <a:xfrm>
            <a:off x="1294439" y="2653309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EBA297-4897-4E06-915A-BF494B3F93BE}"/>
              </a:ext>
            </a:extLst>
          </p:cNvPr>
          <p:cNvGrpSpPr/>
          <p:nvPr/>
        </p:nvGrpSpPr>
        <p:grpSpPr>
          <a:xfrm>
            <a:off x="1667567" y="3033586"/>
            <a:ext cx="981936" cy="981936"/>
            <a:chOff x="1657680" y="3399140"/>
            <a:chExt cx="981936" cy="98193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91F994-DB73-4E16-B5D1-AC30D7AC6CF6}"/>
                </a:ext>
              </a:extLst>
            </p:cNvPr>
            <p:cNvSpPr/>
            <p:nvPr/>
          </p:nvSpPr>
          <p:spPr>
            <a:xfrm>
              <a:off x="1657680" y="3399140"/>
              <a:ext cx="981936" cy="98193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그래픽 6" descr="프로세서 단색으로 채워진">
              <a:extLst>
                <a:ext uri="{FF2B5EF4-FFF2-40B4-BE49-F238E27FC236}">
                  <a16:creationId xmlns:a16="http://schemas.microsoft.com/office/drawing/2014/main" id="{02233C2A-AC7C-43FA-A7E9-F100EC96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9015" y="3565625"/>
              <a:ext cx="659266" cy="659266"/>
            </a:xfrm>
            <a:prstGeom prst="rect">
              <a:avLst/>
            </a:prstGeom>
          </p:spPr>
        </p:pic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CCBA6C7-EB26-4297-A306-6DC8CA042104}"/>
              </a:ext>
            </a:extLst>
          </p:cNvPr>
          <p:cNvCxnSpPr/>
          <p:nvPr/>
        </p:nvCxnSpPr>
        <p:spPr>
          <a:xfrm flipV="1">
            <a:off x="2711624" y="1645197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753217-98CC-4EFF-8493-8FFC9A207F29}"/>
              </a:ext>
            </a:extLst>
          </p:cNvPr>
          <p:cNvSpPr txBox="1"/>
          <p:nvPr/>
        </p:nvSpPr>
        <p:spPr>
          <a:xfrm>
            <a:off x="2447308" y="1473666"/>
            <a:ext cx="12631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Only permission holders will see the project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ABAF70-024A-42E7-94F8-60ADDA2F9A9A}"/>
              </a:ext>
            </a:extLst>
          </p:cNvPr>
          <p:cNvSpPr/>
          <p:nvPr/>
        </p:nvSpPr>
        <p:spPr>
          <a:xfrm>
            <a:off x="1064643" y="206084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18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48076" y="836712"/>
            <a:ext cx="8099680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0560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aw_sc_s003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GNB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773"/>
              </p:ext>
            </p:extLst>
          </p:nvPr>
        </p:nvGraphicFramePr>
        <p:xfrm>
          <a:off x="9624393" y="0"/>
          <a:ext cx="2567606" cy="14476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329844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433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7C9EF-A694-4341-A1A2-9D142A6CD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2" y="935965"/>
            <a:ext cx="645352" cy="151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7CB75-2074-4F67-9C95-E8561EA9C956}"/>
              </a:ext>
            </a:extLst>
          </p:cNvPr>
          <p:cNvSpPr txBox="1"/>
          <p:nvPr/>
        </p:nvSpPr>
        <p:spPr>
          <a:xfrm>
            <a:off x="648076" y="701806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PC</a:t>
            </a:r>
            <a:endParaRPr lang="ko-KR" altLang="en-US" sz="7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B2306-F87A-4AA1-99D0-A31DC0587EF9}"/>
              </a:ext>
            </a:extLst>
          </p:cNvPr>
          <p:cNvSpPr txBox="1"/>
          <p:nvPr/>
        </p:nvSpPr>
        <p:spPr>
          <a:xfrm>
            <a:off x="7144470" y="967554"/>
            <a:ext cx="6283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Smart collection management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13F44-AF58-4D38-BBD5-ADEC6E26A3A0}"/>
              </a:ext>
            </a:extLst>
          </p:cNvPr>
          <p:cNvSpPr/>
          <p:nvPr/>
        </p:nvSpPr>
        <p:spPr>
          <a:xfrm>
            <a:off x="648076" y="2060847"/>
            <a:ext cx="2423588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157948-CCB5-4FB2-AF98-B1565AB51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6" y="2160100"/>
            <a:ext cx="645352" cy="151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252063-C49F-4236-8EB7-FA4E74D2DC36}"/>
              </a:ext>
            </a:extLst>
          </p:cNvPr>
          <p:cNvSpPr txBox="1"/>
          <p:nvPr/>
        </p:nvSpPr>
        <p:spPr>
          <a:xfrm>
            <a:off x="707162" y="1925941"/>
            <a:ext cx="36708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MO</a:t>
            </a:r>
            <a:endParaRPr lang="ko-KR" altLang="en-US" sz="7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D88C20-0EFE-4C4A-988E-8880A92253B5}"/>
              </a:ext>
            </a:extLst>
          </p:cNvPr>
          <p:cNvSpPr txBox="1"/>
          <p:nvPr/>
        </p:nvSpPr>
        <p:spPr>
          <a:xfrm>
            <a:off x="8030503" y="967554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Management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8DD082-B4F8-4D5A-8423-EAA68439DAFE}"/>
              </a:ext>
            </a:extLst>
          </p:cNvPr>
          <p:cNvSpPr/>
          <p:nvPr/>
        </p:nvSpPr>
        <p:spPr>
          <a:xfrm>
            <a:off x="648076" y="1295198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AADC79-2C84-4442-B07E-C591B1FCFDFD}"/>
              </a:ext>
            </a:extLst>
          </p:cNvPr>
          <p:cNvSpPr/>
          <p:nvPr/>
        </p:nvSpPr>
        <p:spPr>
          <a:xfrm>
            <a:off x="648076" y="2519333"/>
            <a:ext cx="2423588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406E5-5FE3-436B-BBAE-069BC7927740}"/>
              </a:ext>
            </a:extLst>
          </p:cNvPr>
          <p:cNvSpPr txBox="1"/>
          <p:nvPr/>
        </p:nvSpPr>
        <p:spPr>
          <a:xfrm>
            <a:off x="1926521" y="2203334"/>
            <a:ext cx="53860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Smart collection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4241E-1172-4AC0-B4E6-C0B6DB788242}"/>
              </a:ext>
            </a:extLst>
          </p:cNvPr>
          <p:cNvSpPr txBox="1"/>
          <p:nvPr/>
        </p:nvSpPr>
        <p:spPr>
          <a:xfrm>
            <a:off x="2639936" y="2203334"/>
            <a:ext cx="33502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Device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2548631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248477</TotalTime>
  <Words>3990</Words>
  <Application>Microsoft Office PowerPoint</Application>
  <PresentationFormat>Widescreen</PresentationFormat>
  <Paragraphs>1120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맑은 고딕</vt:lpstr>
      <vt:lpstr>Segoe UI</vt:lpstr>
      <vt:lpstr>Calibri</vt:lpstr>
      <vt:lpstr>Arial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6370</cp:revision>
  <cp:lastPrinted>2016-09-29T04:54:19Z</cp:lastPrinted>
  <dcterms:created xsi:type="dcterms:W3CDTF">2013-07-15T11:19:02Z</dcterms:created>
  <dcterms:modified xsi:type="dcterms:W3CDTF">2021-07-09T06:20:46Z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