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33"/>
  </p:notesMasterIdLst>
  <p:sldIdLst>
    <p:sldId id="1895" r:id="rId5"/>
    <p:sldId id="1798" r:id="rId6"/>
    <p:sldId id="1937" r:id="rId7"/>
    <p:sldId id="2077" r:id="rId8"/>
    <p:sldId id="2062" r:id="rId9"/>
    <p:sldId id="2045" r:id="rId10"/>
    <p:sldId id="2061" r:id="rId11"/>
    <p:sldId id="2060" r:id="rId12"/>
    <p:sldId id="2072" r:id="rId13"/>
    <p:sldId id="2079" r:id="rId14"/>
    <p:sldId id="2032" r:id="rId15"/>
    <p:sldId id="2057" r:id="rId16"/>
    <p:sldId id="2059" r:id="rId17"/>
    <p:sldId id="2074" r:id="rId18"/>
    <p:sldId id="2056" r:id="rId19"/>
    <p:sldId id="2076" r:id="rId20"/>
    <p:sldId id="2038" r:id="rId21"/>
    <p:sldId id="2040" r:id="rId22"/>
    <p:sldId id="2073" r:id="rId23"/>
    <p:sldId id="2046" r:id="rId24"/>
    <p:sldId id="2071" r:id="rId25"/>
    <p:sldId id="2070" r:id="rId26"/>
    <p:sldId id="2042" r:id="rId27"/>
    <p:sldId id="2043" r:id="rId28"/>
    <p:sldId id="2080" r:id="rId29"/>
    <p:sldId id="2034" r:id="rId30"/>
    <p:sldId id="2078" r:id="rId31"/>
    <p:sldId id="1273" r:id="rId32"/>
  </p:sldIdLst>
  <p:sldSz cx="12192000" cy="6858000"/>
  <p:notesSz cx="6797675" cy="987425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2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민" userId="ab7b2592-0702-4cf2-955c-dab8da58c5a1" providerId="ADAL" clId="{39945AE6-4E6C-47F6-A7D9-A605B6E08BB8}"/>
    <pc:docChg chg="modSld">
      <pc:chgData name="윤석민" userId="ab7b2592-0702-4cf2-955c-dab8da58c5a1" providerId="ADAL" clId="{39945AE6-4E6C-47F6-A7D9-A605B6E08BB8}" dt="2020-07-28T05:11:54.851" v="27" actId="20577"/>
      <pc:docMkLst>
        <pc:docMk/>
      </pc:docMkLst>
      <pc:sldChg chg="modSp mod">
        <pc:chgData name="윤석민" userId="ab7b2592-0702-4cf2-955c-dab8da58c5a1" providerId="ADAL" clId="{39945AE6-4E6C-47F6-A7D9-A605B6E08BB8}" dt="2020-07-28T05:11:54.851" v="27" actId="20577"/>
        <pc:sldMkLst>
          <pc:docMk/>
          <pc:sldMk cId="1143837009" sldId="1956"/>
        </pc:sldMkLst>
        <pc:graphicFrameChg chg="mod modGraphic">
          <ac:chgData name="윤석민" userId="ab7b2592-0702-4cf2-955c-dab8da58c5a1" providerId="ADAL" clId="{39945AE6-4E6C-47F6-A7D9-A605B6E08BB8}" dt="2020-07-28T05:11:54.851" v="27" actId="20577"/>
          <ac:graphicFrameMkLst>
            <pc:docMk/>
            <pc:sldMk cId="1143837009" sldId="1956"/>
            <ac:graphicFrameMk id="3" creationId="{21F0B7A0-7014-42A9-B687-D3F750A5276A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4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2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6" r:id="rId2"/>
    <p:sldLayoutId id="2147483967" r:id="rId3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7.xml.rels><?xml version='1.0' encoding='UTF-8' standalone='yes'?>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8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9428"/>
              </p:ext>
            </p:extLst>
          </p:nvPr>
        </p:nvGraphicFramePr>
        <p:xfrm>
          <a:off x="335360" y="5949280"/>
          <a:ext cx="3887698" cy="707133"/>
        </p:xfrm>
        <a:graphic>
          <a:graphicData uri="http://schemas.openxmlformats.org/drawingml/2006/table">
            <a:tbl>
              <a:tblPr/>
              <a:tblGrid>
                <a:gridCol w="12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May 27, 2021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July 7, 2020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Ver. 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325" y="308452"/>
            <a:ext cx="594393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aiworks Platform</a:t>
            </a:r>
          </a:p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 Reference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40325" y="1756277"/>
            <a:ext cx="2831339" cy="664612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</a:t>
            </a:r>
            <a:r>
              <a:rPr lang="ko-KR" alt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</a:t>
            </a:r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AI</a:t>
            </a:r>
            <a:endParaRPr lang="en-US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30174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35991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aw_sc_s003-1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Footer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8D1D9-79C1-4E1D-B3D1-035814428FCF}"/>
              </a:ext>
            </a:extLst>
          </p:cNvPr>
          <p:cNvSpPr/>
          <p:nvPr/>
        </p:nvSpPr>
        <p:spPr>
          <a:xfrm>
            <a:off x="648076" y="836712"/>
            <a:ext cx="8099680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About Us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Terms of service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Privacy Policy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data voucher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Support project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annotator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Education inquiry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Songpa-gu, Seoul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Baekje Gobun-ro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way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Booyoung Building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Ho Co., Ltd.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name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week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CEO Yoon Seok-won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Number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e-mail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Service center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Consultation time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 weekend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excluding public holidays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34920-79DE-4745-999F-E23B40BF634F}"/>
              </a:ext>
            </a:extLst>
          </p:cNvPr>
          <p:cNvSpPr txBox="1"/>
          <p:nvPr/>
        </p:nvSpPr>
        <p:spPr>
          <a:xfrm>
            <a:off x="648076" y="693507"/>
            <a:ext cx="40556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PC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00658D4-AB2F-4EB1-815F-48B767136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3" y="1052736"/>
            <a:ext cx="645352" cy="1516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A6C8A9-7FB2-47A4-AC4A-7471638699C5}"/>
              </a:ext>
            </a:extLst>
          </p:cNvPr>
          <p:cNvSpPr/>
          <p:nvPr/>
        </p:nvSpPr>
        <p:spPr>
          <a:xfrm>
            <a:off x="649935" y="2951195"/>
            <a:ext cx="3516248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About Us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Terms of service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Privacy Policy</a:t>
            </a:r>
            <a:br>
              <a:rPr lang="en-US" altLang="ko-KR" sz="700" b="1" u="sng" dirty="0">
                <a:solidFill>
                  <a:schemeClr val="tx1"/>
                </a:solidFill>
                <a:latin typeface="+mn-ea"/>
              </a:rPr>
            </a:b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data voucher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Support project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annotator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Education inquiry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Songpa-gu, Seoul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Baekje Gobun-ro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way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Booyoung Building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Ho Co., Ltd.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name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week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CEO Yoon Seok-won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Number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e-mail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Service center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Consultation time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 weekend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excluding public holidays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A10B5-D3BD-45D3-87B2-057E60802A52}"/>
              </a:ext>
            </a:extLst>
          </p:cNvPr>
          <p:cNvSpPr txBox="1"/>
          <p:nvPr/>
        </p:nvSpPr>
        <p:spPr>
          <a:xfrm>
            <a:off x="648076" y="2807990"/>
            <a:ext cx="4472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MO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FD7DED-2BC6-4F6A-922C-0CE81EFC8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3" y="4797152"/>
            <a:ext cx="645352" cy="1516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1D93EF-5F6B-412D-94F6-F682D3D10A9F}"/>
              </a:ext>
            </a:extLst>
          </p:cNvPr>
          <p:cNvSpPr/>
          <p:nvPr/>
        </p:nvSpPr>
        <p:spPr>
          <a:xfrm>
            <a:off x="9624394" y="6093296"/>
            <a:ext cx="2567606" cy="764704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v1.1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page for display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F8BF6D-73F3-4A8E-AE87-4F2519C33166}"/>
              </a:ext>
            </a:extLst>
          </p:cNvPr>
          <p:cNvSpPr/>
          <p:nvPr/>
        </p:nvSpPr>
        <p:spPr>
          <a:xfrm>
            <a:off x="576068" y="8158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2B05D730-9E9D-4617-9312-A548C6080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4777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The function of the footer is the same as that of the existing AIWORKS.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55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224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0869"/>
              </p:ext>
            </p:extLst>
          </p:nvPr>
        </p:nvGraphicFramePr>
        <p:xfrm>
          <a:off x="9624393" y="0"/>
          <a:ext cx="2567606" cy="33245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card</a:t>
                      </a:r>
                    </a:p>
                    <a:p/>
                    <a:p>
                      <a:r>
                        <a:t>When selected, it moves to the management screen of the project</a:t>
                      </a:r>
                    </a:p>
                    <a:p/>
                    <a:p>
                      <a:r>
                        <a:t>Information displayed on the card</a:t>
                      </a:r>
                    </a:p>
                    <a:p>
                      <a:r>
                        <a:t>- Display project name</a:t>
                      </a:r>
                    </a:p>
                    <a:p>
                      <a:r>
                        <a:t>- Display applied model name</a:t>
                      </a:r>
                    </a:p>
                    <a:p>
                      <a:r>
                        <a:t>- Display the number of collected data</a:t>
                      </a:r>
                    </a:p>
                    <a:p>
                      <a:r>
                        <a:t>- Project status (in progress/completed)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  <a:p>
                      <a:r>
                        <a:t>- Go to the project creation page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  <a:p/>
                    <a:p>
                      <a:r>
                        <a:t>When clicked, it moves to the data management menu and displays the list collected in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F3342-8EB2-4BDD-8E4D-5D9B947254DE}"/>
              </a:ext>
            </a:extLst>
          </p:cNvPr>
          <p:cNvSpPr/>
          <p:nvPr/>
        </p:nvSpPr>
        <p:spPr>
          <a:xfrm>
            <a:off x="149992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 recognition smart collection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#One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 recognition model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8275-EB2A-4F82-A24B-7D5BB97E3CD0}"/>
              </a:ext>
            </a:extLst>
          </p:cNvPr>
          <p:cNvSpPr/>
          <p:nvPr/>
        </p:nvSpPr>
        <p:spPr>
          <a:xfrm>
            <a:off x="371477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708D47-8A83-4A12-BA48-53A2DB5D59FA}"/>
              </a:ext>
            </a:extLst>
          </p:cNvPr>
          <p:cNvSpPr/>
          <p:nvPr/>
        </p:nvSpPr>
        <p:spPr>
          <a:xfrm>
            <a:off x="498857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7A70D-D6E0-4930-A68D-1FDD23CFD213}"/>
              </a:ext>
            </a:extLst>
          </p:cNvPr>
          <p:cNvSpPr/>
          <p:nvPr/>
        </p:nvSpPr>
        <p:spPr>
          <a:xfrm>
            <a:off x="720342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AC0EA1-942E-4CCF-9CB4-996ACF8E508B}"/>
              </a:ext>
            </a:extLst>
          </p:cNvPr>
          <p:cNvSpPr/>
          <p:nvPr/>
        </p:nvSpPr>
        <p:spPr>
          <a:xfrm>
            <a:off x="149992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937E50-7CFF-4A29-B424-1622393D69CF}"/>
              </a:ext>
            </a:extLst>
          </p:cNvPr>
          <p:cNvSpPr/>
          <p:nvPr/>
        </p:nvSpPr>
        <p:spPr>
          <a:xfrm>
            <a:off x="371477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B0D238-E2E8-4C9F-953A-2CAFEA36561D}"/>
              </a:ext>
            </a:extLst>
          </p:cNvPr>
          <p:cNvSpPr/>
          <p:nvPr/>
        </p:nvSpPr>
        <p:spPr>
          <a:xfrm>
            <a:off x="498857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A6AA67-4150-4A25-AA78-EBB77215B3DA}"/>
              </a:ext>
            </a:extLst>
          </p:cNvPr>
          <p:cNvSpPr/>
          <p:nvPr/>
        </p:nvSpPr>
        <p:spPr>
          <a:xfrm>
            <a:off x="720342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D2282-5329-4E8E-801F-A06B155F6A01}"/>
              </a:ext>
            </a:extLst>
          </p:cNvPr>
          <p:cNvSpPr/>
          <p:nvPr/>
        </p:nvSpPr>
        <p:spPr>
          <a:xfrm>
            <a:off x="149992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17CDB6-3DB1-4103-A77A-87E22AD9033D}"/>
              </a:ext>
            </a:extLst>
          </p:cNvPr>
          <p:cNvSpPr/>
          <p:nvPr/>
        </p:nvSpPr>
        <p:spPr>
          <a:xfrm>
            <a:off x="371477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B9EDC4-6CFA-4029-BF56-E6F6FBA8D8D5}"/>
              </a:ext>
            </a:extLst>
          </p:cNvPr>
          <p:cNvSpPr/>
          <p:nvPr/>
        </p:nvSpPr>
        <p:spPr>
          <a:xfrm>
            <a:off x="498857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8C3A64-4D2F-4585-BD22-671384D60DF0}"/>
              </a:ext>
            </a:extLst>
          </p:cNvPr>
          <p:cNvSpPr/>
          <p:nvPr/>
        </p:nvSpPr>
        <p:spPr>
          <a:xfrm>
            <a:off x="720342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3" name="Pagination">
            <a:extLst>
              <a:ext uri="{FF2B5EF4-FFF2-40B4-BE49-F238E27FC236}">
                <a16:creationId xmlns:a16="http://schemas.microsoft.com/office/drawing/2014/main" id="{A48E8562-8DE1-4145-A9AD-AAFDF27C6326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E572E2-3436-462A-A0AF-03B856B17F36}"/>
              </a:ext>
            </a:extLst>
          </p:cNvPr>
          <p:cNvSpPr/>
          <p:nvPr/>
        </p:nvSpPr>
        <p:spPr>
          <a:xfrm>
            <a:off x="1427914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1CB382-88A0-48B4-A166-F57B1D88AB6F}"/>
              </a:ext>
            </a:extLst>
          </p:cNvPr>
          <p:cNvSpPr/>
          <p:nvPr/>
        </p:nvSpPr>
        <p:spPr>
          <a:xfrm>
            <a:off x="6561302" y="2068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62EFD0-DDD7-4394-834F-05014E199ADB}"/>
              </a:ext>
            </a:extLst>
          </p:cNvPr>
          <p:cNvSpPr/>
          <p:nvPr/>
        </p:nvSpPr>
        <p:spPr>
          <a:xfrm>
            <a:off x="3642770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42C13A-9257-41B3-9D0D-9F2F2C2454D3}"/>
              </a:ext>
            </a:extLst>
          </p:cNvPr>
          <p:cNvCxnSpPr>
            <a:cxnSpLocks/>
          </p:cNvCxnSpPr>
          <p:nvPr/>
        </p:nvCxnSpPr>
        <p:spPr>
          <a:xfrm>
            <a:off x="1991544" y="230026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F7C88-59C3-4CD3-AADB-83F84244C521}"/>
              </a:ext>
            </a:extLst>
          </p:cNvPr>
          <p:cNvSpPr txBox="1"/>
          <p:nvPr/>
        </p:nvSpPr>
        <p:spPr>
          <a:xfrm>
            <a:off x="1847528" y="2151107"/>
            <a:ext cx="14170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선택 시 프로젝터 설정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D56BD3-A2B6-4C0F-86DB-E47F3B8BE854}"/>
              </a:ext>
            </a:extLst>
          </p:cNvPr>
          <p:cNvCxnSpPr>
            <a:cxnSpLocks/>
          </p:cNvCxnSpPr>
          <p:nvPr/>
        </p:nvCxnSpPr>
        <p:spPr>
          <a:xfrm>
            <a:off x="3924207" y="2282015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00784-80EF-46E8-9B0A-72B99FD6D758}"/>
              </a:ext>
            </a:extLst>
          </p:cNvPr>
          <p:cNvSpPr txBox="1"/>
          <p:nvPr/>
        </p:nvSpPr>
        <p:spPr>
          <a:xfrm>
            <a:off x="3780191" y="2132856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데이터 관리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B0A8-55E8-4B32-A697-AB1D7EB6ED39}"/>
              </a:ext>
            </a:extLst>
          </p:cNvPr>
          <p:cNvSpPr txBox="1"/>
          <p:nvPr/>
        </p:nvSpPr>
        <p:spPr>
          <a:xfrm>
            <a:off x="6520229" y="2397195"/>
            <a:ext cx="130484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700" dirty="0">
                <a:latin typeface="+mn-ea"/>
              </a:rPr>
              <a:t>등록된 기기가 없습니다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algn="r"/>
            <a:r>
              <a:rPr lang="ko-KR" altLang="en-US" sz="700" dirty="0">
                <a:latin typeface="+mn-ea"/>
              </a:rPr>
              <a:t>지금 기기를 등록 하시겠습니까</a:t>
            </a:r>
            <a:r>
              <a:rPr lang="en-US" altLang="ko-KR" sz="700" dirty="0">
                <a:latin typeface="+mn-ea"/>
              </a:rPr>
              <a:t>?</a:t>
            </a:r>
          </a:p>
          <a:p>
            <a:pPr algn="r"/>
            <a:r>
              <a:rPr lang="ko-KR" altLang="en-US" sz="700" u="sng" dirty="0">
                <a:solidFill>
                  <a:srgbClr val="0070C0"/>
                </a:solidFill>
                <a:latin typeface="+mn-ea"/>
              </a:rPr>
              <a:t>기기 등록하기</a:t>
            </a:r>
            <a:r>
              <a:rPr lang="en-US" altLang="ko-KR" sz="700" u="sng" dirty="0">
                <a:solidFill>
                  <a:srgbClr val="0070C0"/>
                </a:solidFill>
                <a:latin typeface="+mn-ea"/>
              </a:rPr>
              <a:t>&gt;</a:t>
            </a:r>
            <a:endParaRPr lang="ko-KR" altLang="en-US" sz="700" u="sng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277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7050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151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프로젝트가 존재하지 않을 경우 안내 문구 노출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3613-2800-4516-A0A9-9BE606A159AF}"/>
              </a:ext>
            </a:extLst>
          </p:cNvPr>
          <p:cNvSpPr txBox="1"/>
          <p:nvPr/>
        </p:nvSpPr>
        <p:spPr>
          <a:xfrm>
            <a:off x="3592808" y="3086907"/>
            <a:ext cx="21608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진행중인 프로젝트가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“</a:t>
            </a:r>
            <a:r>
              <a:rPr lang="ko-KR" altLang="en-US" sz="1000" dirty="0">
                <a:latin typeface="+mn-ea"/>
              </a:rPr>
              <a:t>Create a new collection project</a:t>
            </a:r>
            <a:r>
              <a:rPr lang="en-US" altLang="ko-KR" sz="1000" dirty="0">
                <a:latin typeface="+mn-ea"/>
              </a:rPr>
              <a:t>”</a:t>
            </a:r>
            <a:r>
              <a:rPr lang="ko-KR" altLang="en-US" sz="1000" dirty="0">
                <a:latin typeface="+mn-ea"/>
              </a:rPr>
              <a:t>버튼을 눌러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스마트 수집기를 경험해 보세요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8E43E-674B-489F-99DE-C48738489F3C}"/>
              </a:ext>
            </a:extLst>
          </p:cNvPr>
          <p:cNvSpPr/>
          <p:nvPr/>
        </p:nvSpPr>
        <p:spPr>
          <a:xfrm>
            <a:off x="3592808" y="295942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00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456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0216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새 수집 프로젝트 생성 진입 시</a:t>
                      </a:r>
                    </a:p>
                    <a:p>
                      <a:r>
                        <a:t>“모델선택”에 대한 진행 표시 됨</a:t>
                      </a:r>
                    </a:p>
                    <a:p/>
                    <a:p>
                      <a:r>
                        <a:t>POC에서 사용가능한 모델리스트 정의</a:t>
                      </a:r>
                    </a:p>
                    <a:p/>
                    <a:p>
                      <a:r>
                        <a:t>[모델별 객체]</a:t>
                      </a:r>
                    </a:p>
                    <a:p>
                      <a:r>
                        <a:t>차량인식: Car, bus truck</a:t>
                      </a:r>
                    </a:p>
                    <a:p>
                      <a:r>
                        <a:t>사람인식: person</a:t>
                      </a:r>
                    </a:p>
                    <a:p>
                      <a:r>
                        <a:t>과일인식: apple, orange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739" y="112474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0458A-14AC-4833-A808-3B101840534C}"/>
              </a:ext>
            </a:extLst>
          </p:cNvPr>
          <p:cNvSpPr/>
          <p:nvPr/>
        </p:nvSpPr>
        <p:spPr>
          <a:xfrm>
            <a:off x="3541591" y="4214524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과일인식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인식하고 구분이 가능한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72C14C-B162-48CF-A1F0-D124F26F6D57}"/>
              </a:ext>
            </a:extLst>
          </p:cNvPr>
          <p:cNvGrpSpPr/>
          <p:nvPr/>
        </p:nvGrpSpPr>
        <p:grpSpPr>
          <a:xfrm>
            <a:off x="6239693" y="4574886"/>
            <a:ext cx="250494" cy="250494"/>
            <a:chOff x="9877954" y="3341732"/>
            <a:chExt cx="250494" cy="25049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526081-965A-4980-ADEC-4958A58EFD1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Chevron Right">
              <a:extLst>
                <a:ext uri="{FF2B5EF4-FFF2-40B4-BE49-F238E27FC236}">
                  <a16:creationId xmlns:a16="http://schemas.microsoft.com/office/drawing/2014/main" id="{C09B09B1-8BC8-49B5-8A30-254DD4443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체지방감량을 위한사과 vs 오렌지 / 다이어트, 몸장, 몸짱식단, 다이어트식단, 살빼기식단, 살빼기, 다이어트과일, 과일다이어트 :  네이버 블로그">
            <a:extLst>
              <a:ext uri="{FF2B5EF4-FFF2-40B4-BE49-F238E27FC236}">
                <a16:creationId xmlns:a16="http://schemas.microsoft.com/office/drawing/2014/main" id="{C9BBC08E-98C4-4ED4-BE0C-CFF1C28D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16378"/>
          <a:stretch/>
        </p:blipFill>
        <p:spPr bwMode="auto">
          <a:xfrm>
            <a:off x="2768186" y="4408203"/>
            <a:ext cx="701396" cy="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45377-0747-4861-9205-6E6252FA60A3}"/>
              </a:ext>
            </a:extLst>
          </p:cNvPr>
          <p:cNvSpPr/>
          <p:nvPr/>
        </p:nvSpPr>
        <p:spPr>
          <a:xfrm>
            <a:off x="3087822" y="4541227"/>
            <a:ext cx="390671" cy="38946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75EA9-581B-4B4E-8BFA-AAF96F5B1A0F}"/>
              </a:ext>
            </a:extLst>
          </p:cNvPr>
          <p:cNvSpPr/>
          <p:nvPr/>
        </p:nvSpPr>
        <p:spPr>
          <a:xfrm>
            <a:off x="2791256" y="4489298"/>
            <a:ext cx="376418" cy="40894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6FD54C25-AD7D-4EC5-8533-558CA2B6F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D81A310-F584-4E63-93F3-669E819224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C94AA4F-37A1-4B39-B756-552A2791224C}"/>
              </a:ext>
            </a:extLst>
          </p:cNvPr>
          <p:cNvSpPr/>
          <p:nvPr/>
        </p:nvSpPr>
        <p:spPr>
          <a:xfrm>
            <a:off x="2624169" y="222545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EDFD8-4973-4624-85CE-3633C016986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29336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388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71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모델 선택 시 해당 모델이 지원하는 객체 리스트 표시 (버튼이 아닌 모델설명박스에 대한 전체를 버튼으로 설정)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모델에서 지원하는 객체 다중 선택 버튼 제공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아코디언 형식으로 해당 모델에서 지원하는 객체 리스트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객체 미 선택 시 버튼 비활성 화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239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713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30845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객체 1개 이상 선택 시 활성화 되며 “모델선택” 버튼 클릭 시 상세설정 페이지 이동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개 이상 선택 시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모델 선택 버튼 활성화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79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5311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0832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다른 모델 선택 시 기존 선택된 모델의 아코디언 닫힘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타 모델 선택 시 현 모델의 아코디언 닫힘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3170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0225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상세설정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47958"/>
              </p:ext>
            </p:extLst>
          </p:nvPr>
        </p:nvGraphicFramePr>
        <p:xfrm>
          <a:off x="9624393" y="0"/>
          <a:ext cx="2567606" cy="503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적용모델, 객체설정</a:t>
                      </a:r>
                    </a:p>
                    <a:p/>
                    <a:p>
                      <a:r>
                        <a:t>모델선택단계에서 선택한 AI모델과 객체 표시됨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명</a:t>
                      </a:r>
                    </a:p>
                    <a:p/>
                    <a:p>
                      <a:r>
                        <a:t>사용자가 생성된 프로젝트를 구분하기 위한 텍스트 인풋필드</a:t>
                      </a:r>
                    </a:p>
                    <a:p>
                      <a:r>
                        <a:t>*4-20글자의 영문, 숫자, 띄어쓰기만 입력가능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촬영간격</a:t>
                      </a:r>
                    </a:p>
                    <a:p/>
                    <a:p>
                      <a:r>
                        <a:t>기기가 자동으로 촬영할 간격을 초단위로 설정 함</a:t>
                      </a:r>
                    </a:p>
                    <a:p>
                      <a:r>
                        <a:t>*숫자만 입력 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이미지당 포함 객체</a:t>
                      </a:r>
                    </a:p>
                    <a:p/>
                    <a:p>
                      <a:r>
                        <a:t>사용자가 선택한 범위개수의 이미지만 저장하도록 설정 함 </a:t>
                      </a:r>
                    </a:p>
                    <a:p>
                      <a:r>
                        <a:t>*숫자만 입력 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최대 수집 이미지 개수</a:t>
                      </a:r>
                    </a:p>
                    <a:p/>
                    <a:p>
                      <a:r>
                        <a:t>해당 프로젝트에서 수집할 이미지의 최대개수 설정</a:t>
                      </a:r>
                    </a:p>
                    <a:p>
                      <a:r>
                        <a:t>수집된 이미지가 지정된 개수에 도달하면 프로젝트 자동 중지 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생성에 필요한 입력필드를 모두 작성 시 버튼 활성화 되며 클릭 시 기기선택 페이지로 이동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간격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Detailed setting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최대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중지합니다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691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0080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1809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연결가능 한(다른 프로젝트에 추가되지 않은) 기기 리스트가 표시됨</a:t>
                      </a:r>
                    </a:p>
                    <a:p/>
                    <a:p>
                      <a:r>
                        <a:t>- 연결 끊김 상태의 기기는 비활성화 상태로 표시함</a:t>
                      </a:r>
                    </a:p>
                    <a:p>
                      <a:r>
                        <a:t>- 다른 프로젝트에 추가된 기기는 표시하지 않음</a:t>
                      </a:r>
                    </a:p>
                    <a:p/>
                    <a:p>
                      <a:r>
                        <a:t>추가할 기기는 한 개만 선택 가능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 선택 후 완료 버튼 활성화 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13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022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731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추가 가능한 기기가 없는 경우 안내 메시지가 표시되며 “기기관리 바로가기” 버튼 클릭 시 해당 메뉴로 이동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기기관리에서 먼저 기기를 등록해 주세요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기기관리 바로가기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47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620" y="238207"/>
            <a:ext cx="6358436" cy="5264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Document History</a:t>
            </a:r>
            <a:endParaRPr lang="en-US" altLang="ko-KR" sz="160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Group 140">
            <a:extLst>
              <a:ext uri="{FF2B5EF4-FFF2-40B4-BE49-F238E27FC236}">
                <a16:creationId xmlns:a16="http://schemas.microsoft.com/office/drawing/2014/main" id="{35BB7A5F-8E68-0E4D-9066-FA5B2E44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41793"/>
              </p:ext>
            </p:extLst>
          </p:nvPr>
        </p:nvGraphicFramePr>
        <p:xfrm>
          <a:off x="335360" y="734289"/>
          <a:ext cx="11449272" cy="166332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History Detail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First written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UseCase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Requirement-based screen and function arrangement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1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Footer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295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aw_sc_s018: Add device deletion 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6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128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855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생성 후 설정 화면에 진입 가능 하며 기존 설정된 프로젝트 요소를 변경 할 수 있음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간격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143672" y="4652253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6" y="5243962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5180184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3970101" y="4652253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최대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EB8B46-5EBC-4FD4-881B-DE2593681023}"/>
              </a:ext>
            </a:extLst>
          </p:cNvPr>
          <p:cNvSpPr txBox="1"/>
          <p:nvPr/>
        </p:nvSpPr>
        <p:spPr>
          <a:xfrm>
            <a:off x="5133439" y="4652253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중단합니다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사람인식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과일인식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085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3243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6951"/>
              </p:ext>
            </p:extLst>
          </p:nvPr>
        </p:nvGraphicFramePr>
        <p:xfrm>
          <a:off x="9624393" y="0"/>
          <a:ext cx="2567606" cy="428462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상태</a:t>
                      </a:r>
                    </a:p>
                    <a:p/>
                    <a:p>
                      <a:r>
                        <a:t>진행 중: 중지 상태에서 선택 가능. 프로젝트의 연결된 기기가 수집활동을 진행하고 이미지 데이터가 저장되는 상태</a:t>
                      </a:r>
                    </a:p>
                    <a:p/>
                    <a:p>
                      <a:r>
                        <a:t>중지: 프로젝트 첫 생성시 상태 또는 진행 중 상태에서 변경가능. 연결된 기기가 이미지 수집을 중지한 상태</a:t>
                      </a:r>
                    </a:p>
                    <a:p/>
                    <a:p>
                      <a:r>
                        <a:t>완료: 진행중, 중지 상태에서 선택 가능.프로젝트 수행을 완료하여 더 이상 스마트 수집 진행하지 않음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삭제</a:t>
                      </a:r>
                    </a:p>
                    <a:p/>
                    <a:p>
                      <a:r>
                        <a:t>[confirm] 해당 프로젝트 및 관련 수집데이터를 전부 삭제합니다. 진행 하시겠습니까?</a:t>
                      </a:r>
                    </a:p>
                    <a:p/>
                    <a:p>
                      <a:r>
                        <a:t>완료 상태에서 프로젝트 삭제가 가능하며 삭제 시 해당 프로젝트 노출 되지 않으며 수집한 데이터를 포함하여 삭제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사용자가 설정한 항목으로 변경 저장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상태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프로젝트가 완료되면 다시 되돌릴 수 없으며 프로젝트와 연결된 기기가 분리 됩니다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삭제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Proceeding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중지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complete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완료 상태의 프로젝트 설정 화면 진입 시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완료 상태에서만 프로젝트 삭제가 가능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 확인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 및 관련 수집데이터를 전부 삭제합니다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하시겠습니까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삭제 버튼 선택 시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879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24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5242"/>
              </p:ext>
            </p:extLst>
          </p:nvPr>
        </p:nvGraphicFramePr>
        <p:xfrm>
          <a:off x="9624393" y="0"/>
          <a:ext cx="2567606" cy="268213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디바이스 카드</a:t>
                      </a:r>
                    </a:p>
                    <a:p/>
                    <a:p>
                      <a:r>
                        <a:t>등록된 기기의 리스트 및 상태를 조회할 수 있음</a:t>
                      </a:r>
                    </a:p>
                    <a:p/>
                    <a:p>
                      <a:r>
                        <a:t>최상단: 기기명 표시</a:t>
                      </a:r>
                    </a:p>
                    <a:p>
                      <a:r>
                        <a:t>연결된 프로젝트: 현 기기가 추가된 프로젝트 명 표시</a:t>
                      </a:r>
                    </a:p>
                    <a:p>
                      <a:r>
                        <a:t>연결상태: 해당 기기의 연결상태를 표시함(연결됨/연결 끊김)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 됨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86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634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3563"/>
              </p:ext>
            </p:extLst>
          </p:nvPr>
        </p:nvGraphicFramePr>
        <p:xfrm>
          <a:off x="9624393" y="0"/>
          <a:ext cx="2567606" cy="20900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기기등록</a:t>
                      </a:r>
                    </a:p>
                    <a:p/>
                    <a:p>
                      <a:r>
                        <a:t>기기등록 버튼 선택 시 등록 화면 이동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등록기기 없는 상태</a:t>
                      </a:r>
                    </a:p>
                    <a:p/>
                    <a:p>
                      <a:r>
                        <a:t>등록된 기기가 없는 경우 기기 리스트 표시되지 않고 안내 메시지 표시됨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Device registration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버튼을 눌러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스마트 수집기능을 체험 해 보세요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522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523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9466"/>
              </p:ext>
            </p:extLst>
          </p:nvPr>
        </p:nvGraphicFramePr>
        <p:xfrm>
          <a:off x="9624393" y="0"/>
          <a:ext cx="2567606" cy="25015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기기명</a:t>
                      </a:r>
                    </a:p>
                    <a:p/>
                    <a:p>
                      <a:r>
                        <a:t>사용자가 기기를 식별할 수 있는 이름을 자유롭게 입력 가능 함</a:t>
                      </a:r>
                    </a:p>
                    <a:p>
                      <a:r>
                        <a:t>4-20자의 영문 숫자만 입력 가능함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 GUID</a:t>
                      </a:r>
                    </a:p>
                    <a:p/>
                    <a:p>
                      <a:r>
                        <a:t>기기의 고유 아이디 입력 필드</a:t>
                      </a:r>
                    </a:p>
                    <a:p>
                      <a:r>
                        <a:t>영문, 숫자, 특수문자(-) 대시 만 입력 가능 (최대 40자)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신규 기기 등록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에 내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를 연결하여 수집프로젝트에 추가하세요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자 영문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숫자만 입력 가능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명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기기 고유의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입력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registration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941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184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기기설정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12951"/>
              </p:ext>
            </p:extLst>
          </p:nvPr>
        </p:nvGraphicFramePr>
        <p:xfrm>
          <a:off x="9624393" y="0"/>
          <a:ext cx="2567606" cy="4696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기기설정</a:t>
                      </a:r>
                    </a:p>
                    <a:p/>
                    <a:p>
                      <a:r>
                        <a:t>기기 상태: 현재 기기의 연결상태 확인주기적으로 기기와 통신 후 연결됨/연결 끊김 텍스트 표시</a:t>
                      </a:r>
                    </a:p>
                    <a:p>
                      <a:r>
                        <a:t>*주기적 기준 논의 필요 (약 10초)</a:t>
                      </a:r>
                    </a:p>
                    <a:p/>
                    <a:p>
                      <a:r>
                        <a:t>기기명: 사용자가 입력한 기기 명 표시</a:t>
                      </a:r>
                    </a:p>
                    <a:p/>
                    <a:p>
                      <a:r>
                        <a:t>기기IP: 기기에서 전달받은 IP주소 표시(수정불가)</a:t>
                      </a:r>
                    </a:p>
                    <a:p/>
                    <a:p>
                      <a:r>
                        <a:t>기기GUID: 기기최초 등록시 입력한 ID표시 (수정불가)</a:t>
                      </a:r>
                    </a:p>
                    <a:p/>
                    <a:p>
                      <a:r>
                        <a:t>연결된 프로젝트: 해당기기가 속한 프로젝트 명 표시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기기삭제</a:t>
                      </a:r>
                    </a:p>
                    <a:p/>
                    <a:p>
                      <a:r>
                        <a:t>[confirm] 등록된 기기를 삭제 하시겠습니까?</a:t>
                      </a:r>
                    </a:p>
                    <a:p>
                      <a:r>
                        <a:t>이후 기기관리 페이지로 이동하고 기기 리스트에서 삭제 됨</a:t>
                      </a:r>
                    </a:p>
                    <a:p/>
                    <a:p>
                      <a:r>
                        <a:t>*연결된 프로젝트가 존재할 경우 비활성화 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Device Settings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등록된 기기의 설정을 확인하세요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디바이스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연결된 프로젝트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차량 사진 수집 프로젝트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Settings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기기삭제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기기삭제 케이스 추가</a:t>
            </a:r>
          </a:p>
        </p:txBody>
      </p:sp>
    </p:spTree>
    <p:extLst>
      <p:ext uri="{BB962C8B-B14F-4D97-AF65-F5344CB8AC3E}">
        <p14:creationId xmlns:p14="http://schemas.microsoft.com/office/powerpoint/2010/main" val="31005473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9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4677"/>
              </p:ext>
            </p:extLst>
          </p:nvPr>
        </p:nvGraphicFramePr>
        <p:xfrm>
          <a:off x="9624393" y="0"/>
          <a:ext cx="2567606" cy="287665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선택한 프로젝트의 데이터가 표시되며 다른 프로젝트 선택 가능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이미지가 저장된 날짜범위를 선택하여  필터를 적용할 수 있음</a:t>
                      </a:r>
                    </a:p>
                    <a:p>
                      <a:r>
                        <a:t>- Date Picker 형식으로 입력하며 “X”버튼 클릭 시 선택한 날짜 삭제</a:t>
                      </a:r>
                    </a:p>
                    <a:p>
                      <a:r>
                        <a:t>- 날짜 범위의 시작일 또는 마지막일만 선택하여 필터 적용 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한 페이지에 표시되는 이미지의 최대개수를 설정할 수 있음 (10, 50, 200개)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1번, 2번 항목에서 설정한 데이터의 총 개수 표시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전체선택 또는 개별선택이 가능하며 선택한 데이터만 다운로드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선택 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6637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4327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aw_sc_s020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4221"/>
              </p:ext>
            </p:extLst>
          </p:nvPr>
        </p:nvGraphicFramePr>
        <p:xfrm>
          <a:off x="9624393" y="0"/>
          <a:ext cx="2567606" cy="246517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이미지 선택 시 확대 또는 원본 표시함</a:t>
                      </a:r>
                    </a:p>
                    <a:p>
                      <a:r>
                        <a:t>*PC기준 긴축 720px 까지 표시 하고 이하 사이즈의 이미지는 원본 크기 표시 (디자인 협의필요)</a:t>
                      </a:r>
                    </a:p>
                    <a:p/>
                    <a:p>
                      <a:r>
                        <a:t>이미지 외 영역 선택하여 모달창 닫음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다운로드 클릭 시 단일 이미지 다운로드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527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58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3212976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</p:txBody>
      </p:sp>
    </p:spTree>
    <p:extLst>
      <p:ext uri="{BB962C8B-B14F-4D97-AF65-F5344CB8AC3E}">
        <p14:creationId xmlns:p14="http://schemas.microsoft.com/office/powerpoint/2010/main" val="10908676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Requirements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25159-D451-4386-A4A4-9E22C7AF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64586"/>
              </p:ext>
            </p:extLst>
          </p:nvPr>
        </p:nvGraphicFramePr>
        <p:xfrm>
          <a:off x="1199456" y="1268761"/>
          <a:ext cx="9073008" cy="4908204"/>
        </p:xfrm>
        <a:graphic>
          <a:graphicData uri="http://schemas.openxmlformats.org/drawingml/2006/table">
            <a:tbl>
              <a:tblPr/>
              <a:tblGrid>
                <a:gridCol w="964074">
                  <a:extLst>
                    <a:ext uri="{9D8B030D-6E8A-4147-A177-3AD203B41FA5}">
                      <a16:colId xmlns:a16="http://schemas.microsoft.com/office/drawing/2014/main" val="53352951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2832953446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147349769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3479434969"/>
                    </a:ext>
                  </a:extLst>
                </a:gridCol>
                <a:gridCol w="1156889">
                  <a:extLst>
                    <a:ext uri="{9D8B030D-6E8A-4147-A177-3AD203B41FA5}">
                      <a16:colId xmlns:a16="http://schemas.microsoft.com/office/drawing/2014/main" val="244412014"/>
                    </a:ext>
                  </a:extLst>
                </a:gridCol>
                <a:gridCol w="2710120">
                  <a:extLst>
                    <a:ext uri="{9D8B030D-6E8A-4147-A177-3AD203B41FA5}">
                      <a16:colId xmlns:a16="http://schemas.microsoft.com/office/drawing/2014/main" val="968944769"/>
                    </a:ext>
                  </a:extLst>
                </a:gridCol>
                <a:gridCol w="599868">
                  <a:extLst>
                    <a:ext uri="{9D8B030D-6E8A-4147-A177-3AD203B41FA5}">
                      <a16:colId xmlns:a16="http://schemas.microsoft.com/office/drawing/2014/main" val="1948411965"/>
                    </a:ext>
                  </a:extLst>
                </a:gridCol>
                <a:gridCol w="739124">
                  <a:extLst>
                    <a:ext uri="{9D8B030D-6E8A-4147-A177-3AD203B41FA5}">
                      <a16:colId xmlns:a16="http://schemas.microsoft.com/office/drawing/2014/main" val="2202692505"/>
                    </a:ext>
                  </a:extLst>
                </a:gridCol>
                <a:gridCol w="524884">
                  <a:extLst>
                    <a:ext uri="{9D8B030D-6E8A-4147-A177-3AD203B41FA5}">
                      <a16:colId xmlns:a16="http://schemas.microsoft.com/office/drawing/2014/main" val="779304222"/>
                    </a:ext>
                  </a:extLst>
                </a:gridCol>
              </a:tblGrid>
              <a:tr h="156949">
                <a:tc rowSpan="2">
                  <a:txBody>
                    <a:bodyPr/>
                    <a:lstStyle/>
                    <a:p>
                      <a:r>
                        <a:t>Requirement ID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t>Classification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Requirement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Requirement Details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screen definition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Writer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47723"/>
                  </a:ext>
                </a:extLst>
              </a:tr>
              <a:tr h="156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middle class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subcategory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2727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Smart Collector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 link to the smart collector page is displayed in card format. (hereinafter referred to as SC)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4726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SC authority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Permissions can be set using an internal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avatar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0638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aw_sc_r003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SC move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Move to SC page when selecting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39707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inquire about SC projects. The contents of inquiry are project name, AI model name, number of connected devices, and number of collected data.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aw_sc_s004, aw_sc_s005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20573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create SC projects. When creating a project, model setting and policy setting are required. Device setting should be possible when creating a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aw_sc_s006 to aw_sc_s012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2729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change the created project. You can change the model of the project, project name excluding objects, shooting interval, number of objects, and number of collected images.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aw_sc_s013 to aw_sc_s014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5564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aw_sc_r010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view the images collected in the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3322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aw_sc_r011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filter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Collected images can be searched under the condition of date range. You can inquire data for each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83708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Download data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download the image selected by the user.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27761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aw_sc_r013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Registered devices can be inquired. The contents of inquiry are device name, connection status, work status, connected project, and number of images taken.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aw_sc_s015 to aw_sc_s016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2158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register a new device. The required items for device registration are device name and device GUID.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86287"/>
                  </a:ext>
                </a:extLst>
              </a:tr>
              <a:tr h="787596">
                <a:tc>
                  <a:txBody>
                    <a:bodyPr/>
                    <a:lstStyle/>
                    <a:p>
                      <a:r>
                        <a:t>aw_sc_r015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inquire/change the settings of the registered device. Inquiry items: device status, device name, device IP, device GUID, connected project Changeable items: device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00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39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en-US" altLang="ko-KR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Use Case – POC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D67BD8-BD61-4B5A-A4D1-6D64734F19D3}"/>
              </a:ext>
            </a:extLst>
          </p:cNvPr>
          <p:cNvCxnSpPr>
            <a:cxnSpLocks/>
            <a:stCxn id="75" idx="1"/>
            <a:endCxn id="88" idx="3"/>
          </p:cNvCxnSpPr>
          <p:nvPr/>
        </p:nvCxnSpPr>
        <p:spPr>
          <a:xfrm flipH="1">
            <a:off x="6348027" y="5085184"/>
            <a:ext cx="37621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6FA50A-1D2C-4E0B-8870-76927EDE477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715899" y="2276872"/>
            <a:ext cx="607819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C6115-B987-4446-852C-76DD520FA5B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229091" y="2492896"/>
            <a:ext cx="0" cy="1297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BB74BC-4C1A-46B8-8EEE-0799FCDA3839}"/>
              </a:ext>
            </a:extLst>
          </p:cNvPr>
          <p:cNvSpPr/>
          <p:nvPr/>
        </p:nvSpPr>
        <p:spPr>
          <a:xfrm>
            <a:off x="731405" y="2024844"/>
            <a:ext cx="984494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 First Customers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A46DD-A5EB-493E-8497-A72A9EF6A6B7}"/>
              </a:ext>
            </a:extLst>
          </p:cNvPr>
          <p:cNvSpPr/>
          <p:nvPr/>
        </p:nvSpPr>
        <p:spPr>
          <a:xfrm>
            <a:off x="2003931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AI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35A838-51CD-49D8-9394-328B9919EDA3}"/>
              </a:ext>
            </a:extLst>
          </p:cNvPr>
          <p:cNvSpPr/>
          <p:nvPr/>
        </p:nvSpPr>
        <p:spPr>
          <a:xfrm>
            <a:off x="4319995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 Up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38A75-9E76-407F-B042-BAED062FA1F2}"/>
              </a:ext>
            </a:extLst>
          </p:cNvPr>
          <p:cNvSpPr/>
          <p:nvPr/>
        </p:nvSpPr>
        <p:spPr>
          <a:xfrm>
            <a:off x="5478027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6CA97-8583-4AB4-8A95-ED8D121FFBA9}"/>
              </a:ext>
            </a:extLst>
          </p:cNvPr>
          <p:cNvSpPr/>
          <p:nvPr/>
        </p:nvSpPr>
        <p:spPr>
          <a:xfrm>
            <a:off x="6636059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 guide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C7669-3F9E-4565-A6FA-C6EFADA49A68}"/>
              </a:ext>
            </a:extLst>
          </p:cNvPr>
          <p:cNvSpPr/>
          <p:nvPr/>
        </p:nvSpPr>
        <p:spPr>
          <a:xfrm>
            <a:off x="3161963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information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316F36-DFFF-4984-B50C-44D104A109B0}"/>
              </a:ext>
            </a:extLst>
          </p:cNvPr>
          <p:cNvSpPr/>
          <p:nvPr/>
        </p:nvSpPr>
        <p:spPr>
          <a:xfrm>
            <a:off x="6636059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FCB1CC-D444-4EA8-9AB1-7646F262AC6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7071059" y="2492896"/>
            <a:ext cx="0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96838D-3D67-42FC-9C09-086EB9C9AE1A}"/>
              </a:ext>
            </a:extLst>
          </p:cNvPr>
          <p:cNvSpPr/>
          <p:nvPr/>
        </p:nvSpPr>
        <p:spPr>
          <a:xfrm>
            <a:off x="7794091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a 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492B71-568B-487E-B254-EF82D97AEECC}"/>
              </a:ext>
            </a:extLst>
          </p:cNvPr>
          <p:cNvSpPr/>
          <p:nvPr/>
        </p:nvSpPr>
        <p:spPr>
          <a:xfrm>
            <a:off x="7794091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55CE7-0C76-4089-BCA6-E37C94451429}"/>
              </a:ext>
            </a:extLst>
          </p:cNvPr>
          <p:cNvSpPr/>
          <p:nvPr/>
        </p:nvSpPr>
        <p:spPr>
          <a:xfrm>
            <a:off x="7794091" y="321297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selection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250FBD-319F-4EF7-901F-D4D7E7B877BA}"/>
              </a:ext>
            </a:extLst>
          </p:cNvPr>
          <p:cNvSpPr/>
          <p:nvPr/>
        </p:nvSpPr>
        <p:spPr>
          <a:xfrm>
            <a:off x="7794091" y="379046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 of shooting rules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97341-5FDB-4DE5-BDD6-078773F223D5}"/>
              </a:ext>
            </a:extLst>
          </p:cNvPr>
          <p:cNvSpPr/>
          <p:nvPr/>
        </p:nvSpPr>
        <p:spPr>
          <a:xfrm>
            <a:off x="8952122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device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8E556-A4F4-4FA2-95F0-2F6B3E965CA7}"/>
              </a:ext>
            </a:extLst>
          </p:cNvPr>
          <p:cNvCxnSpPr>
            <a:stCxn id="34" idx="3"/>
            <a:endCxn id="44" idx="1"/>
          </p:cNvCxnSpPr>
          <p:nvPr/>
        </p:nvCxnSpPr>
        <p:spPr>
          <a:xfrm flipV="1">
            <a:off x="8664091" y="2276872"/>
            <a:ext cx="288031" cy="172961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F62BDD-0947-40F4-989C-C934D5A3D089}"/>
              </a:ext>
            </a:extLst>
          </p:cNvPr>
          <p:cNvSpPr/>
          <p:nvPr/>
        </p:nvSpPr>
        <p:spPr>
          <a:xfrm>
            <a:off x="10110153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control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FFB602-4A4B-4894-A3D5-9798E94B8D74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9822122" y="2276872"/>
            <a:ext cx="28803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120A7A-D14E-4A44-AA74-074C44ADB4AA}"/>
              </a:ext>
            </a:extLst>
          </p:cNvPr>
          <p:cNvSpPr/>
          <p:nvPr/>
        </p:nvSpPr>
        <p:spPr>
          <a:xfrm>
            <a:off x="10110153" y="263827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settings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6603AB-33DE-4DDF-88A0-430D594FF6D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10545153" y="2492896"/>
            <a:ext cx="0" cy="1453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812EBF-6B0E-4884-AFB4-AA0031CF64DF}"/>
              </a:ext>
            </a:extLst>
          </p:cNvPr>
          <p:cNvSpPr/>
          <p:nvPr/>
        </p:nvSpPr>
        <p:spPr>
          <a:xfrm>
            <a:off x="10110153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AE9CC04-2ABB-406B-9920-94D80F0E76AB}"/>
              </a:ext>
            </a:extLst>
          </p:cNvPr>
          <p:cNvCxnSpPr>
            <a:cxnSpLocks/>
            <a:stCxn id="60" idx="3"/>
            <a:endCxn id="75" idx="3"/>
          </p:cNvCxnSpPr>
          <p:nvPr/>
        </p:nvCxnSpPr>
        <p:spPr>
          <a:xfrm>
            <a:off x="10980153" y="2276872"/>
            <a:ext cx="12700" cy="280831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4FC876-9897-4D09-8A96-F88BBF58B177}"/>
              </a:ext>
            </a:extLst>
          </p:cNvPr>
          <p:cNvSpPr/>
          <p:nvPr/>
        </p:nvSpPr>
        <p:spPr>
          <a:xfrm>
            <a:off x="8952122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lookup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720615-65A1-4719-A0D3-AD556270A8BD}"/>
              </a:ext>
            </a:extLst>
          </p:cNvPr>
          <p:cNvSpPr/>
          <p:nvPr/>
        </p:nvSpPr>
        <p:spPr>
          <a:xfrm>
            <a:off x="6528049" y="1844824"/>
            <a:ext cx="4824536" cy="3672408"/>
          </a:xfrm>
          <a:prstGeom prst="rect">
            <a:avLst/>
          </a:prstGeom>
          <a:noFill/>
          <a:ln w="12700">
            <a:solidFill>
              <a:srgbClr val="FF006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A1BD3E-5CAE-4F8C-90AE-CE461A0D4054}"/>
              </a:ext>
            </a:extLst>
          </p:cNvPr>
          <p:cNvSpPr txBox="1"/>
          <p:nvPr/>
        </p:nvSpPr>
        <p:spPr>
          <a:xfrm>
            <a:off x="8168471" y="1556920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POC 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version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with screen definition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0EED9C-3830-4932-9295-7A7308876CD1}"/>
              </a:ext>
            </a:extLst>
          </p:cNvPr>
          <p:cNvSpPr/>
          <p:nvPr/>
        </p:nvSpPr>
        <p:spPr>
          <a:xfrm>
            <a:off x="5478027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5F8490-0903-46E0-A445-68270BEA6C16}"/>
              </a:ext>
            </a:extLst>
          </p:cNvPr>
          <p:cNvSpPr txBox="1"/>
          <p:nvPr/>
        </p:nvSpPr>
        <p:spPr>
          <a:xfrm>
            <a:off x="3161963" y="2555185"/>
            <a:ext cx="8143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30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for a day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5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just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P 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Etc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00AD46-1357-4B3C-BB67-FC311CA15F6A}"/>
              </a:ext>
            </a:extLst>
          </p:cNvPr>
          <p:cNvSpPr txBox="1"/>
          <p:nvPr/>
        </p:nvSpPr>
        <p:spPr>
          <a:xfrm>
            <a:off x="4878281" y="2555185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Member link</a:t>
            </a:r>
          </a:p>
        </p:txBody>
      </p:sp>
    </p:spTree>
    <p:extLst>
      <p:ext uri="{BB962C8B-B14F-4D97-AF65-F5344CB8AC3E}">
        <p14:creationId xmlns:p14="http://schemas.microsoft.com/office/powerpoint/2010/main" val="884432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menu tree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A8396-B759-4262-938C-17507B712377}"/>
              </a:ext>
            </a:extLst>
          </p:cNvPr>
          <p:cNvSpPr/>
          <p:nvPr/>
        </p:nvSpPr>
        <p:spPr>
          <a:xfrm>
            <a:off x="3863752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Smart collection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05C6BF-5FBB-4D60-B137-B451B10AC2B3}"/>
              </a:ext>
            </a:extLst>
          </p:cNvPr>
          <p:cNvSpPr/>
          <p:nvPr/>
        </p:nvSpPr>
        <p:spPr>
          <a:xfrm>
            <a:off x="5519936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a 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71E5E-88CC-4CD0-8985-25E9166C804C}"/>
              </a:ext>
            </a:extLst>
          </p:cNvPr>
          <p:cNvSpPr/>
          <p:nvPr/>
        </p:nvSpPr>
        <p:spPr>
          <a:xfrm>
            <a:off x="7157864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setting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999E3-98EE-499D-9418-D42D872CF16A}"/>
              </a:ext>
            </a:extLst>
          </p:cNvPr>
          <p:cNvSpPr/>
          <p:nvPr/>
        </p:nvSpPr>
        <p:spPr>
          <a:xfrm>
            <a:off x="7157864" y="2276872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Detailed setting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C5F82-0CE6-4089-8C56-48F6941598DC}"/>
              </a:ext>
            </a:extLst>
          </p:cNvPr>
          <p:cNvSpPr/>
          <p:nvPr/>
        </p:nvSpPr>
        <p:spPr>
          <a:xfrm>
            <a:off x="7157864" y="279954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connection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D9F15-32CF-4971-BEE4-8EB11171FD13}"/>
              </a:ext>
            </a:extLst>
          </p:cNvPr>
          <p:cNvSpPr/>
          <p:nvPr/>
        </p:nvSpPr>
        <p:spPr>
          <a:xfrm>
            <a:off x="3863752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3D8DFD-9A5E-4E86-BDB3-B7FDE11D0324}"/>
              </a:ext>
            </a:extLst>
          </p:cNvPr>
          <p:cNvSpPr/>
          <p:nvPr/>
        </p:nvSpPr>
        <p:spPr>
          <a:xfrm>
            <a:off x="5519936" y="384560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data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F15B4-7F17-4162-B3EC-DC88E3D62939}"/>
              </a:ext>
            </a:extLst>
          </p:cNvPr>
          <p:cNvSpPr/>
          <p:nvPr/>
        </p:nvSpPr>
        <p:spPr>
          <a:xfrm>
            <a:off x="5519936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1E167-CCCD-4EE4-990A-FD9F3B796119}"/>
              </a:ext>
            </a:extLst>
          </p:cNvPr>
          <p:cNvSpPr/>
          <p:nvPr/>
        </p:nvSpPr>
        <p:spPr>
          <a:xfrm>
            <a:off x="5519936" y="5467013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Settings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87515F-37BD-4FFF-8091-A9152B35BE0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015880" y="1970225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1D7184-977F-462C-9805-544478DBBF2E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672064" y="1970225"/>
            <a:ext cx="4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CC32D7-C03A-4C9A-A1CD-89F1FC170E02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7733928" y="2186250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D82452-F4B6-49BE-937B-A97F4E8EF24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733928" y="2708922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3790A6-DB21-4C35-922F-9CE02CD4415C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V="1">
            <a:off x="6096000" y="2186250"/>
            <a:ext cx="0" cy="1659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52359-88C4-4E44-BFEF-B04CE19E77A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5015880" y="5157193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A91F8A-44CE-4681-8218-D69BA185BA1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5373218"/>
            <a:ext cx="0" cy="93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25ACD5-EA95-4636-B3D4-9FE64F66902B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4439816" y="2186250"/>
            <a:ext cx="0" cy="2754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A3AB91-D2C4-41B8-B672-38209B3E2241}"/>
              </a:ext>
            </a:extLst>
          </p:cNvPr>
          <p:cNvSpPr txBox="1"/>
          <p:nvPr/>
        </p:nvSpPr>
        <p:spPr>
          <a:xfrm>
            <a:off x="4237036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F16A2-70D7-46F3-9B06-712385AECFFE}"/>
              </a:ext>
            </a:extLst>
          </p:cNvPr>
          <p:cNvSpPr txBox="1"/>
          <p:nvPr/>
        </p:nvSpPr>
        <p:spPr>
          <a:xfrm>
            <a:off x="5893220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F307B-AB01-4EDB-BF1E-C2C5C6441CEB}"/>
              </a:ext>
            </a:extLst>
          </p:cNvPr>
          <p:cNvSpPr txBox="1"/>
          <p:nvPr/>
        </p:nvSpPr>
        <p:spPr>
          <a:xfrm>
            <a:off x="7531148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DBCEB-DA85-4885-AD28-40C6F72AAD6B}"/>
              </a:ext>
            </a:extLst>
          </p:cNvPr>
          <p:cNvSpPr/>
          <p:nvPr/>
        </p:nvSpPr>
        <p:spPr>
          <a:xfrm>
            <a:off x="5519936" y="3319759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change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3557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56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 main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96668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Added “Edge AI” item to project classification selection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When “Edge AI” is selected for project classification, “Edge AI” is displayed as selected in the project type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1DE9E-982E-4D54-BDED-586B9A08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36712"/>
            <a:ext cx="1284764" cy="5301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40BA3-7D75-4975-B7D0-FE5B2DB6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14" b="39227"/>
          <a:stretch/>
        </p:blipFill>
        <p:spPr>
          <a:xfrm>
            <a:off x="2052171" y="908720"/>
            <a:ext cx="6097663" cy="1296144"/>
          </a:xfrm>
          <a:prstGeom prst="rect">
            <a:avLst/>
          </a:prstGeom>
        </p:spPr>
      </p:pic>
      <p:grpSp>
        <p:nvGrpSpPr>
          <p:cNvPr id="43" name="Option">
            <a:extLst>
              <a:ext uri="{FF2B5EF4-FFF2-40B4-BE49-F238E27FC236}">
                <a16:creationId xmlns:a16="http://schemas.microsoft.com/office/drawing/2014/main" id="{95841561-BDD6-41BB-A017-0CAF1DB955C4}"/>
              </a:ext>
            </a:extLst>
          </p:cNvPr>
          <p:cNvGrpSpPr/>
          <p:nvPr/>
        </p:nvGrpSpPr>
        <p:grpSpPr>
          <a:xfrm>
            <a:off x="5810605" y="1866900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01849333-A55A-4CFE-9FDD-C3435F8A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>
              <a:extLst>
                <a:ext uri="{FF2B5EF4-FFF2-40B4-BE49-F238E27FC236}">
                  <a16:creationId xmlns:a16="http://schemas.microsoft.com/office/drawing/2014/main" id="{F91FACDE-2519-449A-B181-D59C77C8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">
            <a:extLst>
              <a:ext uri="{FF2B5EF4-FFF2-40B4-BE49-F238E27FC236}">
                <a16:creationId xmlns:a16="http://schemas.microsoft.com/office/drawing/2014/main" id="{2F29F8C0-F5CB-4E91-BBCD-F2CA2BAD0799}"/>
              </a:ext>
            </a:extLst>
          </p:cNvPr>
          <p:cNvSpPr txBox="1"/>
          <p:nvPr/>
        </p:nvSpPr>
        <p:spPr>
          <a:xfrm>
            <a:off x="6004308" y="1861021"/>
            <a:ext cx="368691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858C8-2157-4CD0-9A74-249F6FE3083C}"/>
              </a:ext>
            </a:extLst>
          </p:cNvPr>
          <p:cNvSpPr txBox="1"/>
          <p:nvPr/>
        </p:nvSpPr>
        <p:spPr>
          <a:xfrm>
            <a:off x="2348714" y="2366558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project type</a:t>
            </a: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6E849DD-985B-41B3-85FE-472102C4859B}"/>
              </a:ext>
            </a:extLst>
          </p:cNvPr>
          <p:cNvSpPr txBox="1"/>
          <p:nvPr/>
        </p:nvSpPr>
        <p:spPr>
          <a:xfrm>
            <a:off x="3503712" y="2347571"/>
            <a:ext cx="242054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E540AF-58CD-4B43-BB12-5D2C3A79EC97}"/>
              </a:ext>
            </a:extLst>
          </p:cNvPr>
          <p:cNvCxnSpPr>
            <a:cxnSpLocks/>
          </p:cNvCxnSpPr>
          <p:nvPr/>
        </p:nvCxnSpPr>
        <p:spPr>
          <a:xfrm flipH="1">
            <a:off x="6528048" y="1941535"/>
            <a:ext cx="4438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C37A40-2225-4F3A-81D4-3D4DCFCEDD6A}"/>
              </a:ext>
            </a:extLst>
          </p:cNvPr>
          <p:cNvSpPr txBox="1"/>
          <p:nvPr/>
        </p:nvSpPr>
        <p:spPr>
          <a:xfrm>
            <a:off x="7079125" y="1887674"/>
            <a:ext cx="83997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Add to project category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276F6F-430C-4BFD-9009-3294D051ABF1}"/>
              </a:ext>
            </a:extLst>
          </p:cNvPr>
          <p:cNvSpPr/>
          <p:nvPr/>
        </p:nvSpPr>
        <p:spPr>
          <a:xfrm>
            <a:off x="5683082" y="1789716"/>
            <a:ext cx="756505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A448C5-0DCD-4CB3-B84A-BBA2F0E735A1}"/>
              </a:ext>
            </a:extLst>
          </p:cNvPr>
          <p:cNvSpPr/>
          <p:nvPr/>
        </p:nvSpPr>
        <p:spPr>
          <a:xfrm>
            <a:off x="3215925" y="2271780"/>
            <a:ext cx="666551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459471-7FB5-413F-8ABE-BE6B310480D7}"/>
              </a:ext>
            </a:extLst>
          </p:cNvPr>
          <p:cNvCxnSpPr>
            <a:cxnSpLocks/>
          </p:cNvCxnSpPr>
          <p:nvPr/>
        </p:nvCxnSpPr>
        <p:spPr>
          <a:xfrm flipH="1">
            <a:off x="3982065" y="2401432"/>
            <a:ext cx="5323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BD2568-B7AF-44E1-8E10-22A38725019A}"/>
              </a:ext>
            </a:extLst>
          </p:cNvPr>
          <p:cNvSpPr txBox="1"/>
          <p:nvPr/>
        </p:nvSpPr>
        <p:spPr>
          <a:xfrm>
            <a:off x="4621602" y="2347571"/>
            <a:ext cx="20614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in classification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AI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when adding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in the form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Add single item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23FB5C1-A9CE-4591-B6A2-B094E6CE23AD}"/>
              </a:ext>
            </a:extLst>
          </p:cNvPr>
          <p:cNvSpPr/>
          <p:nvPr/>
        </p:nvSpPr>
        <p:spPr>
          <a:xfrm>
            <a:off x="5598298" y="17170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ED63BE-B5A5-43FB-A355-61A54B56236F}"/>
              </a:ext>
            </a:extLst>
          </p:cNvPr>
          <p:cNvSpPr/>
          <p:nvPr/>
        </p:nvSpPr>
        <p:spPr>
          <a:xfrm>
            <a:off x="3165993" y="21968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Radio Button">
            <a:extLst>
              <a:ext uri="{FF2B5EF4-FFF2-40B4-BE49-F238E27FC236}">
                <a16:creationId xmlns:a16="http://schemas.microsoft.com/office/drawing/2014/main" id="{3BD2DC1B-10F5-4EC6-9006-2792DBD7D25C}"/>
              </a:ext>
            </a:extLst>
          </p:cNvPr>
          <p:cNvGrpSpPr>
            <a:grpSpLocks noChangeAspect="1"/>
          </p:cNvGrpSpPr>
          <p:nvPr/>
        </p:nvGrpSpPr>
        <p:grpSpPr>
          <a:xfrm>
            <a:off x="3303502" y="236655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79" name="Outer">
              <a:extLst>
                <a:ext uri="{FF2B5EF4-FFF2-40B4-BE49-F238E27FC236}">
                  <a16:creationId xmlns:a16="http://schemas.microsoft.com/office/drawing/2014/main" id="{EA99F072-48D3-42F2-BA16-C2206E93D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Inner">
              <a:extLst>
                <a:ext uri="{FF2B5EF4-FFF2-40B4-BE49-F238E27FC236}">
                  <a16:creationId xmlns:a16="http://schemas.microsoft.com/office/drawing/2014/main" id="{B450D03E-8DE1-44B2-9C98-3141F15B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1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3296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 main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30800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EdgeAI dedicated project card exists</a:t>
                      </a:r>
                    </a:p>
                    <a:p/>
                    <a:p>
                      <a:r>
                        <a:t>- Display the project only to the account with permission set (Permissions can be set on the admin page)</a:t>
                      </a:r>
                    </a:p>
                    <a:p/>
                    <a:p>
                      <a:r>
                        <a:t>- Move to Edge AI page when selecting a project</a:t>
                      </a:r>
                    </a:p>
                    <a:p/>
                    <a:p>
                      <a:r>
                        <a:t>- Page address: Edge.aiworks.co.kr (planned)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6CB0E-74E1-473B-9586-EFCC0738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8" y="836712"/>
            <a:ext cx="8099680" cy="4752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14DB45-58E6-4593-970D-CB845C4A6D05}"/>
              </a:ext>
            </a:extLst>
          </p:cNvPr>
          <p:cNvSpPr/>
          <p:nvPr/>
        </p:nvSpPr>
        <p:spPr>
          <a:xfrm>
            <a:off x="216028" y="926369"/>
            <a:ext cx="8099680" cy="25273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D32E2F-E5F3-483A-85FD-B860402CAF92}"/>
              </a:ext>
            </a:extLst>
          </p:cNvPr>
          <p:cNvSpPr/>
          <p:nvPr/>
        </p:nvSpPr>
        <p:spPr>
          <a:xfrm>
            <a:off x="3431704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project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D644A-E7B1-4DE9-99B9-A7ECFF119C61}"/>
              </a:ext>
            </a:extLst>
          </p:cNvPr>
          <p:cNvSpPr/>
          <p:nvPr/>
        </p:nvSpPr>
        <p:spPr>
          <a:xfrm>
            <a:off x="5519936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project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7CD02A-0759-4998-A0B3-788944613C2B}"/>
              </a:ext>
            </a:extLst>
          </p:cNvPr>
          <p:cNvSpPr/>
          <p:nvPr/>
        </p:nvSpPr>
        <p:spPr>
          <a:xfrm>
            <a:off x="1136651" y="2132856"/>
            <a:ext cx="2043770" cy="2783397"/>
          </a:xfrm>
          <a:prstGeom prst="roundRect">
            <a:avLst>
              <a:gd name="adj" fmla="val 141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64175FC5-219D-472A-BE75-B6875CFB3100}"/>
              </a:ext>
            </a:extLst>
          </p:cNvPr>
          <p:cNvSpPr/>
          <p:nvPr/>
        </p:nvSpPr>
        <p:spPr>
          <a:xfrm>
            <a:off x="1136651" y="4609356"/>
            <a:ext cx="2043769" cy="314325"/>
          </a:xfrm>
          <a:prstGeom prst="round2SameRect">
            <a:avLst>
              <a:gd name="adj1" fmla="val 0"/>
              <a:gd name="adj2" fmla="val 12878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 to</a:t>
            </a:r>
            <a:r>
              <a:rPr lang="en-US" altLang="ko-KR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DA023-210F-4B00-B202-0241219A4FA5}"/>
              </a:ext>
            </a:extLst>
          </p:cNvPr>
          <p:cNvSpPr/>
          <p:nvPr/>
        </p:nvSpPr>
        <p:spPr>
          <a:xfrm>
            <a:off x="1294439" y="2653309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EBA297-4897-4E06-915A-BF494B3F93BE}"/>
              </a:ext>
            </a:extLst>
          </p:cNvPr>
          <p:cNvGrpSpPr/>
          <p:nvPr/>
        </p:nvGrpSpPr>
        <p:grpSpPr>
          <a:xfrm>
            <a:off x="1667567" y="3033586"/>
            <a:ext cx="981936" cy="981936"/>
            <a:chOff x="1657680" y="3399140"/>
            <a:chExt cx="981936" cy="98193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91F994-DB73-4E16-B5D1-AC30D7AC6CF6}"/>
                </a:ext>
              </a:extLst>
            </p:cNvPr>
            <p:cNvSpPr/>
            <p:nvPr/>
          </p:nvSpPr>
          <p:spPr>
            <a:xfrm>
              <a:off x="1657680" y="3399140"/>
              <a:ext cx="981936" cy="98193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그래픽 6" descr="프로세서 단색으로 채워진">
              <a:extLst>
                <a:ext uri="{FF2B5EF4-FFF2-40B4-BE49-F238E27FC236}">
                  <a16:creationId xmlns:a16="http://schemas.microsoft.com/office/drawing/2014/main" id="{02233C2A-AC7C-43FA-A7E9-F100EC96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9015" y="3565625"/>
              <a:ext cx="659266" cy="659266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CCBA6C7-EB26-4297-A306-6DC8CA042104}"/>
              </a:ext>
            </a:extLst>
          </p:cNvPr>
          <p:cNvCxnSpPr/>
          <p:nvPr/>
        </p:nvCxnSpPr>
        <p:spPr>
          <a:xfrm flipV="1">
            <a:off x="2711624" y="1645197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753217-98CC-4EFF-8493-8FFC9A207F29}"/>
              </a:ext>
            </a:extLst>
          </p:cNvPr>
          <p:cNvSpPr txBox="1"/>
          <p:nvPr/>
        </p:nvSpPr>
        <p:spPr>
          <a:xfrm>
            <a:off x="2447308" y="1473666"/>
            <a:ext cx="12631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Only permission holders will see the project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ABAF70-024A-42E7-94F8-60ADDA2F9A9A}"/>
              </a:ext>
            </a:extLst>
          </p:cNvPr>
          <p:cNvSpPr/>
          <p:nvPr/>
        </p:nvSpPr>
        <p:spPr>
          <a:xfrm>
            <a:off x="1064643" y="206084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18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48076" y="836712"/>
            <a:ext cx="8099680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056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GNB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773"/>
              </p:ext>
            </p:extLst>
          </p:nvPr>
        </p:nvGraphicFramePr>
        <p:xfrm>
          <a:off x="9624393" y="0"/>
          <a:ext cx="2567606" cy="1447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29844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433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7C9EF-A694-4341-A1A2-9D142A6CD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2" y="935965"/>
            <a:ext cx="645352" cy="151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7CB75-2074-4F67-9C95-E8561EA9C956}"/>
              </a:ext>
            </a:extLst>
          </p:cNvPr>
          <p:cNvSpPr txBox="1"/>
          <p:nvPr/>
        </p:nvSpPr>
        <p:spPr>
          <a:xfrm>
            <a:off x="648076" y="70180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PC</a:t>
            </a:r>
            <a:endParaRPr lang="ko-KR" altLang="en-US" sz="7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2306-F87A-4AA1-99D0-A31DC0587EF9}"/>
              </a:ext>
            </a:extLst>
          </p:cNvPr>
          <p:cNvSpPr txBox="1"/>
          <p:nvPr/>
        </p:nvSpPr>
        <p:spPr>
          <a:xfrm>
            <a:off x="7144470" y="967554"/>
            <a:ext cx="6283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Smart collection management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13F44-AF58-4D38-BBD5-ADEC6E26A3A0}"/>
              </a:ext>
            </a:extLst>
          </p:cNvPr>
          <p:cNvSpPr/>
          <p:nvPr/>
        </p:nvSpPr>
        <p:spPr>
          <a:xfrm>
            <a:off x="648076" y="2060847"/>
            <a:ext cx="2423588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157948-CCB5-4FB2-AF98-B1565AB5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6" y="2160100"/>
            <a:ext cx="645352" cy="151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252063-C49F-4236-8EB7-FA4E74D2DC36}"/>
              </a:ext>
            </a:extLst>
          </p:cNvPr>
          <p:cNvSpPr txBox="1"/>
          <p:nvPr/>
        </p:nvSpPr>
        <p:spPr>
          <a:xfrm>
            <a:off x="707162" y="1925941"/>
            <a:ext cx="36708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MO</a:t>
            </a:r>
            <a:endParaRPr lang="ko-KR" altLang="en-US" sz="7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D88C20-0EFE-4C4A-988E-8880A92253B5}"/>
              </a:ext>
            </a:extLst>
          </p:cNvPr>
          <p:cNvSpPr txBox="1"/>
          <p:nvPr/>
        </p:nvSpPr>
        <p:spPr>
          <a:xfrm>
            <a:off x="8030503" y="967554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Management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8DD082-B4F8-4D5A-8423-EAA68439DAFE}"/>
              </a:ext>
            </a:extLst>
          </p:cNvPr>
          <p:cNvSpPr/>
          <p:nvPr/>
        </p:nvSpPr>
        <p:spPr>
          <a:xfrm>
            <a:off x="648076" y="1295198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AADC79-2C84-4442-B07E-C591B1FCFDFD}"/>
              </a:ext>
            </a:extLst>
          </p:cNvPr>
          <p:cNvSpPr/>
          <p:nvPr/>
        </p:nvSpPr>
        <p:spPr>
          <a:xfrm>
            <a:off x="648076" y="2519333"/>
            <a:ext cx="2423588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406E5-5FE3-436B-BBAE-069BC7927740}"/>
              </a:ext>
            </a:extLst>
          </p:cNvPr>
          <p:cNvSpPr txBox="1"/>
          <p:nvPr/>
        </p:nvSpPr>
        <p:spPr>
          <a:xfrm>
            <a:off x="1926521" y="2203334"/>
            <a:ext cx="53860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Smart collection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4241E-1172-4AC0-B4E6-C0B6DB788242}"/>
              </a:ext>
            </a:extLst>
          </p:cNvPr>
          <p:cNvSpPr txBox="1"/>
          <p:nvPr/>
        </p:nvSpPr>
        <p:spPr>
          <a:xfrm>
            <a:off x="2639936" y="2203334"/>
            <a:ext cx="33502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Device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2548631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248460</TotalTime>
  <Words>3342</Words>
  <Application>Microsoft Office PowerPoint</Application>
  <PresentationFormat>Widescreen</PresentationFormat>
  <Paragraphs>1120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맑은 고딕</vt:lpstr>
      <vt:lpstr>Segoe UI</vt:lpstr>
      <vt:lpstr>Calibri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6367</cp:revision>
  <cp:lastPrinted>2016-09-29T04:54:19Z</cp:lastPrinted>
  <dcterms:created xsi:type="dcterms:W3CDTF">2013-07-15T11:19:02Z</dcterms:created>
  <dcterms:modified xsi:type="dcterms:W3CDTF">2021-07-08T06:59:49Z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