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C467C-1975-4F2F-A243-A802B502B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FD2EF-73B0-467E-A287-A941804E4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E7098-0C41-436B-A627-15C83BCC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EA07F4-7056-4385-8723-40BFEE95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62606-4EBE-4A17-A7AC-56636605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7C12-F795-4F4E-A4EE-1E26290C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C2B1C-017B-4D59-9281-455E94253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F98E-4D69-4EE6-B465-BCE4D8C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B22CE7-2D0A-459C-91F4-664D7BAA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F8EC4-6220-4CDA-820F-4D8B151F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B7AABC-9FDA-4ACD-8682-9EB808180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5CE91-798D-49E4-B4C2-119850B5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2BEFE-D4DD-4048-8A6B-F85ADF46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834B1-0F66-4C83-BF9B-B42F2029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E5544A-8FDB-46C4-9E4F-DD64B1FF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6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66BC1-C51E-4B87-9D0B-6053D8E8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214AD-C10E-42F5-9A41-925BB058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01CA0-46E6-4FED-AF86-5D43A5E3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DE5EA-5BC0-4147-BA4D-64E14DCB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6D8E1-7E53-4611-9E23-40DF3265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88CF2-4447-46C2-ACDA-D2FE021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4638E5-C197-4AFF-88DC-DC7CB2B7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3FB5B-E1E8-413F-846A-2B4CBF85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16C81-8989-419F-B6E5-608EA1CA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A66FE-DBCD-4278-958E-66AEC24D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2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D8940-9DD4-4470-AD05-B0EEE6FD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5FFF4-85D4-4D98-852D-981AD1A6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64DB7-9D68-4E41-B30B-F2581952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5E28A6-8FEB-46ED-B3E4-3132B40D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E41B8F-EB48-4553-8351-8C05DC1D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58DDDD-093D-4092-A453-28C9E8D4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1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C124-DADA-4E7B-B379-CE3EF2EC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93CC0-943C-4393-A413-01314576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58F534-46A8-4853-AFB7-4F34EC3AE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E5292-3F1A-43E0-B314-C263EE412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494DA8-2492-42C3-8C45-8B80A22DC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A58CAC-D0A2-412E-AF87-0B4813B8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60D226-1C95-4994-81F5-8396936C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7BF43C-002F-4B97-BF14-851FC6C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5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6911E-93B7-406A-B609-024A3FB0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B79E62-14CA-4C54-A024-90AF86D0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65ADBE-5A2D-4DD8-800E-D646DE80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FA4546-78A8-4E50-97CF-555E833B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C6123C-E450-492B-B815-2613C8BD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2DC307-52F9-41A2-A1AE-4DF4E73A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8A31E-DD08-4B3E-89CB-A2F17347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2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D7515-EA61-46E6-823E-9C5B436B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DBC93-B5B7-4652-9056-213FE868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42B88-46E2-4E7C-A004-6CCE9FE80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A3E15-4E4A-4B22-AB29-C8F60064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FE186-CB2E-4F8C-A1DD-1940BF25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07BD6-1264-4885-975A-166BB51D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08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3583B-FD95-47B8-8BD9-C7E99EB0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800CEF-7AE7-47F2-975A-0AA10E797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A422B-EF61-4324-9E9B-94D26FDA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E6E5C-3723-4FC2-B40E-6D34121F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00721-9261-476A-82FA-7FD9C0D8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F362CE-3320-4851-B7C8-D6C6A2E1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79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1BD0E6-86BF-40D7-BD96-485CAD345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DCF55-1EA3-4A71-A2D4-3F73C977B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F2EF4-3103-4B6F-9990-196C228BB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4666D-0933-40A3-AA0C-6D02A928533B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35F9E-19AE-4B8C-82A6-053739F02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56CAB-2C36-4A33-8284-CE902745D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FFB4-A14A-45BC-BD6B-9EA0298AC8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9C9F6-EE78-44C2-B8FF-BAABD87F65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>
                <a:latin typeface="+mn-ea"/>
                <a:ea typeface="+mn-ea"/>
              </a:rPr>
              <a:t>Air2 </a:t>
            </a:r>
            <a:r>
              <a:rPr lang="ko-KR" altLang="en-US" sz="5400" b="1" dirty="0" err="1">
                <a:latin typeface="+mn-ea"/>
                <a:ea typeface="+mn-ea"/>
              </a:rPr>
              <a:t>문장유사도</a:t>
            </a:r>
            <a:r>
              <a:rPr lang="ko-KR" altLang="en-US" sz="5400" b="1" dirty="0">
                <a:latin typeface="+mn-ea"/>
                <a:ea typeface="+mn-ea"/>
              </a:rPr>
              <a:t> 검사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1848F-5F22-4A69-B9FC-7E09D441C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35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95C2-0D8E-44A8-A49F-CD0B1EA2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ko-KR" altLang="en-US" dirty="0"/>
              <a:t>문장 유사도 검사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998BE-523B-47E1-8572-C9B4F5528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81" y="1896295"/>
            <a:ext cx="3724623" cy="3302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400" b="1" dirty="0">
                <a:latin typeface="+mn-ea"/>
              </a:rPr>
              <a:t>학교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병원 등 소규모 집단 감염 이어져</a:t>
            </a:r>
            <a:r>
              <a:rPr lang="en-US" altLang="ko-KR" sz="1400" b="1" dirty="0">
                <a:latin typeface="+mn-ea"/>
              </a:rPr>
              <a:t>…</a:t>
            </a:r>
            <a:r>
              <a:rPr lang="ko-KR" altLang="en-US" sz="1400" b="1" dirty="0">
                <a:latin typeface="+mn-ea"/>
              </a:rPr>
              <a:t>대구서 </a:t>
            </a:r>
            <a:r>
              <a:rPr lang="en-US" altLang="ko-KR" sz="1400" b="1" dirty="0">
                <a:latin typeface="+mn-ea"/>
              </a:rPr>
              <a:t>57</a:t>
            </a:r>
            <a:r>
              <a:rPr lang="ko-KR" altLang="en-US" sz="1400" b="1" dirty="0">
                <a:latin typeface="+mn-ea"/>
              </a:rPr>
              <a:t>명 신규 확진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B1BA1DD-EB42-41EB-95CD-74265123879E}"/>
              </a:ext>
            </a:extLst>
          </p:cNvPr>
          <p:cNvSpPr txBox="1">
            <a:spLocks/>
          </p:cNvSpPr>
          <p:nvPr/>
        </p:nvSpPr>
        <p:spPr>
          <a:xfrm>
            <a:off x="607180" y="2531295"/>
            <a:ext cx="3975216" cy="33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ko-KR" altLang="en-US" sz="1400" b="1" dirty="0">
                <a:latin typeface="+mn-ea"/>
              </a:rPr>
              <a:t>올해 태어난 신생아 </a:t>
            </a:r>
            <a:r>
              <a:rPr lang="ko-KR" altLang="en-US" sz="1400" b="1" dirty="0" err="1">
                <a:latin typeface="+mn-ea"/>
              </a:rPr>
              <a:t>성인되면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나라빚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1</a:t>
            </a:r>
            <a:r>
              <a:rPr lang="ko-KR" altLang="en-US" sz="1400" b="1" dirty="0">
                <a:latin typeface="+mn-ea"/>
              </a:rPr>
              <a:t>억</a:t>
            </a:r>
            <a:r>
              <a:rPr lang="en-US" altLang="ko-KR" sz="1400" b="1" dirty="0">
                <a:latin typeface="+mn-ea"/>
              </a:rPr>
              <a:t>?…</a:t>
            </a:r>
            <a:r>
              <a:rPr lang="ko-KR" altLang="en-US" sz="1400" b="1" dirty="0">
                <a:latin typeface="+mn-ea"/>
              </a:rPr>
              <a:t>폭발하는 국가채무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DA9D315-6FFE-4A72-8193-B90F6220E259}"/>
              </a:ext>
            </a:extLst>
          </p:cNvPr>
          <p:cNvSpPr/>
          <p:nvPr/>
        </p:nvSpPr>
        <p:spPr>
          <a:xfrm>
            <a:off x="5101672" y="1486509"/>
            <a:ext cx="635000" cy="1669274"/>
          </a:xfrm>
          <a:prstGeom prst="roundRect">
            <a:avLst>
              <a:gd name="adj" fmla="val 49524"/>
            </a:avLst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60A7064-7A5A-4F3D-9AD5-E82A83C7735F}"/>
              </a:ext>
            </a:extLst>
          </p:cNvPr>
          <p:cNvGrpSpPr/>
          <p:nvPr/>
        </p:nvGrpSpPr>
        <p:grpSpPr>
          <a:xfrm>
            <a:off x="4723212" y="1980618"/>
            <a:ext cx="1377156" cy="70326"/>
            <a:chOff x="3660140" y="2159397"/>
            <a:chExt cx="1377156" cy="70326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8A4B583-8C17-4EBD-BE26-03F0E92793A1}"/>
                </a:ext>
              </a:extLst>
            </p:cNvPr>
            <p:cNvCxnSpPr>
              <a:cxnSpLocks/>
            </p:cNvCxnSpPr>
            <p:nvPr/>
          </p:nvCxnSpPr>
          <p:spPr>
            <a:xfrm>
              <a:off x="3660140" y="2194560"/>
              <a:ext cx="1377156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2037200-1E14-4228-9CDF-3755ED2B509E}"/>
                </a:ext>
              </a:extLst>
            </p:cNvPr>
            <p:cNvSpPr/>
            <p:nvPr/>
          </p:nvSpPr>
          <p:spPr>
            <a:xfrm>
              <a:off x="4313236" y="2159397"/>
              <a:ext cx="75407" cy="7032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0892735-36B2-4A01-AAE0-931B5F5FE7BB}"/>
              </a:ext>
            </a:extLst>
          </p:cNvPr>
          <p:cNvGrpSpPr/>
          <p:nvPr/>
        </p:nvGrpSpPr>
        <p:grpSpPr>
          <a:xfrm>
            <a:off x="4730594" y="2645384"/>
            <a:ext cx="1377156" cy="70326"/>
            <a:chOff x="3660140" y="2159397"/>
            <a:chExt cx="1377156" cy="70326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C788D35-F264-4C23-BF9D-108AC3AE12DB}"/>
                </a:ext>
              </a:extLst>
            </p:cNvPr>
            <p:cNvCxnSpPr>
              <a:cxnSpLocks/>
            </p:cNvCxnSpPr>
            <p:nvPr/>
          </p:nvCxnSpPr>
          <p:spPr>
            <a:xfrm>
              <a:off x="3660140" y="2194560"/>
              <a:ext cx="1377156" cy="0"/>
            </a:xfrm>
            <a:prstGeom prst="straightConnector1">
              <a:avLst/>
            </a:prstGeom>
            <a:ln w="28575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162F1F3-3172-4015-ADA9-A23A44A3DCC7}"/>
                </a:ext>
              </a:extLst>
            </p:cNvPr>
            <p:cNvSpPr/>
            <p:nvPr/>
          </p:nvSpPr>
          <p:spPr>
            <a:xfrm>
              <a:off x="4313236" y="2159397"/>
              <a:ext cx="75407" cy="7032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F6706B-4E6C-4C56-BBB6-74B756E0276D}"/>
              </a:ext>
            </a:extLst>
          </p:cNvPr>
          <p:cNvSpPr/>
          <p:nvPr/>
        </p:nvSpPr>
        <p:spPr>
          <a:xfrm>
            <a:off x="7048584" y="1845521"/>
            <a:ext cx="363696" cy="3809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292ED7-B2F4-47AD-8A1C-86104EB24F36}"/>
              </a:ext>
            </a:extLst>
          </p:cNvPr>
          <p:cNvSpPr/>
          <p:nvPr/>
        </p:nvSpPr>
        <p:spPr>
          <a:xfrm>
            <a:off x="7412280" y="1845521"/>
            <a:ext cx="363696" cy="380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FAB6CA-32FF-481C-B5E5-739B8918EB37}"/>
              </a:ext>
            </a:extLst>
          </p:cNvPr>
          <p:cNvSpPr/>
          <p:nvPr/>
        </p:nvSpPr>
        <p:spPr>
          <a:xfrm>
            <a:off x="7775976" y="1845521"/>
            <a:ext cx="363696" cy="3809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BC4E22-44CB-44D3-ABBF-962CC240E466}"/>
              </a:ext>
            </a:extLst>
          </p:cNvPr>
          <p:cNvSpPr/>
          <p:nvPr/>
        </p:nvSpPr>
        <p:spPr>
          <a:xfrm>
            <a:off x="8139672" y="1845521"/>
            <a:ext cx="363696" cy="3809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681683-1C83-4B07-AAFF-D99566BEE0C0}"/>
              </a:ext>
            </a:extLst>
          </p:cNvPr>
          <p:cNvSpPr/>
          <p:nvPr/>
        </p:nvSpPr>
        <p:spPr>
          <a:xfrm>
            <a:off x="7048584" y="2485535"/>
            <a:ext cx="363696" cy="380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57D569-03C6-4222-B96D-0E67115C8587}"/>
              </a:ext>
            </a:extLst>
          </p:cNvPr>
          <p:cNvSpPr/>
          <p:nvPr/>
        </p:nvSpPr>
        <p:spPr>
          <a:xfrm>
            <a:off x="7412280" y="2485535"/>
            <a:ext cx="363696" cy="3809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2A2BBE-BEDC-4685-8C39-65AE448EA911}"/>
              </a:ext>
            </a:extLst>
          </p:cNvPr>
          <p:cNvSpPr/>
          <p:nvPr/>
        </p:nvSpPr>
        <p:spPr>
          <a:xfrm>
            <a:off x="7775976" y="2485535"/>
            <a:ext cx="363696" cy="3809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69350C-B8D6-4EC7-B226-5A90B4B4CB48}"/>
              </a:ext>
            </a:extLst>
          </p:cNvPr>
          <p:cNvSpPr/>
          <p:nvPr/>
        </p:nvSpPr>
        <p:spPr>
          <a:xfrm>
            <a:off x="8139672" y="2485535"/>
            <a:ext cx="363696" cy="3809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7EEA9F-8982-4D1A-A1DE-51F64D21B441}"/>
              </a:ext>
            </a:extLst>
          </p:cNvPr>
          <p:cNvSpPr txBox="1"/>
          <p:nvPr/>
        </p:nvSpPr>
        <p:spPr>
          <a:xfrm>
            <a:off x="4723212" y="3275457"/>
            <a:ext cx="1447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n-ea"/>
              </a:rPr>
              <a:t>Embedding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3DC37-C2B0-4CB3-978C-6A2A0CD2F43B}"/>
              </a:ext>
            </a:extLst>
          </p:cNvPr>
          <p:cNvSpPr txBox="1"/>
          <p:nvPr/>
        </p:nvSpPr>
        <p:spPr>
          <a:xfrm>
            <a:off x="1498592" y="3275457"/>
            <a:ext cx="18732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n-ea"/>
              </a:rPr>
              <a:t>Sentence(</a:t>
            </a:r>
            <a:r>
              <a:rPr lang="ko-KR" altLang="en-US" sz="1300" b="1" dirty="0">
                <a:latin typeface="+mn-ea"/>
              </a:rPr>
              <a:t>뉴스제목</a:t>
            </a:r>
            <a:r>
              <a:rPr lang="en-US" altLang="ko-KR" sz="1300" b="1" dirty="0">
                <a:latin typeface="+mn-ea"/>
              </a:rPr>
              <a:t>)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7D1307-C973-47BF-BEA9-37463A900144}"/>
              </a:ext>
            </a:extLst>
          </p:cNvPr>
          <p:cNvSpPr txBox="1"/>
          <p:nvPr/>
        </p:nvSpPr>
        <p:spPr>
          <a:xfrm>
            <a:off x="7055568" y="3275457"/>
            <a:ext cx="1447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n-ea"/>
              </a:rPr>
              <a:t>Vector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592637-C24A-43A7-AEA7-07F202C3C3E4}"/>
              </a:ext>
            </a:extLst>
          </p:cNvPr>
          <p:cNvSpPr txBox="1"/>
          <p:nvPr/>
        </p:nvSpPr>
        <p:spPr>
          <a:xfrm>
            <a:off x="9115481" y="3275457"/>
            <a:ext cx="1447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latin typeface="+mn-ea"/>
              </a:rPr>
              <a:t>Similarity</a:t>
            </a:r>
            <a:endParaRPr lang="ko-KR" altLang="en-US" sz="1300" b="1" dirty="0">
              <a:latin typeface="+mn-ea"/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3C3335AD-10CF-4720-9B14-8373F28E584F}"/>
              </a:ext>
            </a:extLst>
          </p:cNvPr>
          <p:cNvSpPr/>
          <p:nvPr/>
        </p:nvSpPr>
        <p:spPr>
          <a:xfrm>
            <a:off x="8651566" y="2046419"/>
            <a:ext cx="464184" cy="619192"/>
          </a:xfrm>
          <a:prstGeom prst="rightBrace">
            <a:avLst>
              <a:gd name="adj1" fmla="val 4437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B6EC41-1A8D-4251-9041-E2C110182711}"/>
              </a:ext>
            </a:extLst>
          </p:cNvPr>
          <p:cNvSpPr txBox="1"/>
          <p:nvPr/>
        </p:nvSpPr>
        <p:spPr>
          <a:xfrm>
            <a:off x="9507158" y="2258200"/>
            <a:ext cx="664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0.75</a:t>
            </a:r>
            <a:endParaRPr lang="ko-KR" altLang="en-US" sz="1600" b="1" dirty="0"/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7D0FF7C3-78C2-428A-A0E3-A89D6E10238F}"/>
              </a:ext>
            </a:extLst>
          </p:cNvPr>
          <p:cNvSpPr txBox="1">
            <a:spLocks/>
          </p:cNvSpPr>
          <p:nvPr/>
        </p:nvSpPr>
        <p:spPr>
          <a:xfrm>
            <a:off x="607180" y="3969651"/>
            <a:ext cx="9375020" cy="27105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latin typeface="+mn-ea"/>
              </a:rPr>
              <a:t>Embedding model :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Model1: Sentence Transformer + fine tuning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Model2: Sentence Transformer(15</a:t>
            </a:r>
            <a:r>
              <a:rPr lang="ko-KR" altLang="en-US" sz="1600" b="1" dirty="0">
                <a:latin typeface="+mn-ea"/>
              </a:rPr>
              <a:t>개언어로 미리 학습된 모델 사용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Model3: TF-IDF( </a:t>
            </a:r>
            <a:r>
              <a:rPr lang="ko-KR" altLang="en-US" sz="1600" b="1" dirty="0">
                <a:latin typeface="+mn-ea"/>
              </a:rPr>
              <a:t>단어의 횟수로 유사도 분석</a:t>
            </a:r>
            <a:r>
              <a:rPr lang="en-US" altLang="ko-KR" sz="1600" b="1" dirty="0">
                <a:latin typeface="+mn-ea"/>
              </a:rPr>
              <a:t>)</a:t>
            </a:r>
          </a:p>
          <a:p>
            <a:r>
              <a:rPr lang="en-US" altLang="ko-KR" sz="1600" b="1" dirty="0">
                <a:latin typeface="+mn-ea"/>
              </a:rPr>
              <a:t>Similarity : cosine-similarities</a:t>
            </a:r>
          </a:p>
          <a:p>
            <a:r>
              <a:rPr lang="ko-KR" altLang="en-US" sz="1600" b="1" dirty="0">
                <a:latin typeface="+mn-ea"/>
              </a:rPr>
              <a:t>테스트 데이터</a:t>
            </a:r>
            <a:r>
              <a:rPr lang="en-US" altLang="ko-KR" sz="1600" b="1" dirty="0">
                <a:latin typeface="+mn-ea"/>
              </a:rPr>
              <a:t>: </a:t>
            </a:r>
            <a:r>
              <a:rPr lang="ko-KR" altLang="en-US" sz="1600" b="1" dirty="0">
                <a:latin typeface="+mn-ea"/>
              </a:rPr>
              <a:t>네이버 뉴스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정치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사회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생활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문화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세계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IT/</a:t>
            </a:r>
            <a:r>
              <a:rPr lang="ko-KR" altLang="en-US" sz="1600" b="1" dirty="0">
                <a:latin typeface="+mn-ea"/>
              </a:rPr>
              <a:t>과학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-184</a:t>
            </a:r>
            <a:r>
              <a:rPr lang="ko-KR" altLang="en-US" sz="1600" b="1" dirty="0">
                <a:latin typeface="+mn-ea"/>
              </a:rPr>
              <a:t>개의 뉴스 묶음</a:t>
            </a:r>
            <a:r>
              <a:rPr lang="en-US" altLang="ko-KR" sz="1600" b="1" dirty="0">
                <a:latin typeface="+mn-ea"/>
              </a:rPr>
              <a:t>, 1718</a:t>
            </a:r>
            <a:r>
              <a:rPr lang="ko-KR" altLang="en-US" sz="1600" b="1" dirty="0">
                <a:latin typeface="+mn-ea"/>
              </a:rPr>
              <a:t>개 뉴스 제목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-1,474,903</a:t>
            </a:r>
            <a:r>
              <a:rPr lang="ko-KR" altLang="en-US" sz="1600" b="1" dirty="0">
                <a:latin typeface="+mn-ea"/>
              </a:rPr>
              <a:t>의 뉴스 </a:t>
            </a:r>
            <a:r>
              <a:rPr lang="en-US" altLang="ko-KR" sz="1600" b="1" dirty="0">
                <a:latin typeface="+mn-ea"/>
              </a:rPr>
              <a:t>pair</a:t>
            </a:r>
          </a:p>
          <a:p>
            <a:r>
              <a:rPr lang="en-US" altLang="ko-KR" sz="1600" b="1" dirty="0">
                <a:latin typeface="+mn-ea"/>
              </a:rPr>
              <a:t>Tuning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data: </a:t>
            </a:r>
            <a:r>
              <a:rPr lang="ko-KR" altLang="en-US" sz="1600" b="1" dirty="0">
                <a:latin typeface="+mn-ea"/>
              </a:rPr>
              <a:t>네이버 뉴스</a:t>
            </a:r>
            <a:r>
              <a:rPr lang="en-US" altLang="ko-KR" sz="1600" b="1" dirty="0">
                <a:latin typeface="+mn-ea"/>
              </a:rPr>
              <a:t>(</a:t>
            </a:r>
            <a:r>
              <a:rPr lang="ko-KR" altLang="en-US" sz="1600" b="1" dirty="0">
                <a:latin typeface="+mn-ea"/>
              </a:rPr>
              <a:t>정치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사회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생활</a:t>
            </a:r>
            <a:r>
              <a:rPr lang="en-US" altLang="ko-KR" sz="1600" b="1" dirty="0">
                <a:latin typeface="+mn-ea"/>
              </a:rPr>
              <a:t>/</a:t>
            </a:r>
            <a:r>
              <a:rPr lang="ko-KR" altLang="en-US" sz="1600" b="1" dirty="0">
                <a:latin typeface="+mn-ea"/>
              </a:rPr>
              <a:t>문화</a:t>
            </a:r>
            <a:r>
              <a:rPr lang="en-US" altLang="ko-KR" sz="1600" b="1" dirty="0">
                <a:latin typeface="+mn-ea"/>
              </a:rPr>
              <a:t>, </a:t>
            </a:r>
            <a:r>
              <a:rPr lang="ko-KR" altLang="en-US" sz="1600" b="1" dirty="0">
                <a:latin typeface="+mn-ea"/>
              </a:rPr>
              <a:t>세계</a:t>
            </a:r>
            <a:r>
              <a:rPr lang="en-US" altLang="ko-KR" sz="1600" b="1" dirty="0">
                <a:latin typeface="+mn-ea"/>
              </a:rPr>
              <a:t>,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IT/</a:t>
            </a:r>
            <a:r>
              <a:rPr lang="ko-KR" altLang="en-US" sz="1600" b="1" dirty="0">
                <a:latin typeface="+mn-ea"/>
              </a:rPr>
              <a:t>과학</a:t>
            </a:r>
            <a:r>
              <a:rPr lang="en-US" altLang="ko-KR" sz="1600" b="1" dirty="0">
                <a:latin typeface="+mn-ea"/>
              </a:rPr>
              <a:t>)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 -36</a:t>
            </a:r>
            <a:r>
              <a:rPr lang="ko-KR" altLang="en-US" sz="1600" b="1" dirty="0">
                <a:latin typeface="+mn-ea"/>
              </a:rPr>
              <a:t>개의 뉴스 묶음</a:t>
            </a:r>
            <a:r>
              <a:rPr lang="en-US" altLang="ko-KR" sz="1600" b="1" dirty="0">
                <a:latin typeface="+mn-ea"/>
              </a:rPr>
              <a:t>, 292</a:t>
            </a:r>
            <a:r>
              <a:rPr lang="ko-KR" altLang="en-US" sz="1600" b="1" dirty="0">
                <a:latin typeface="+mn-ea"/>
              </a:rPr>
              <a:t>개 뉴스 제목</a:t>
            </a:r>
            <a:br>
              <a:rPr lang="en-US" altLang="ko-KR" sz="1600" b="1" dirty="0">
                <a:latin typeface="+mn-ea"/>
              </a:rPr>
            </a:br>
            <a:r>
              <a:rPr lang="en-US" altLang="ko-KR" sz="1600" b="1" dirty="0">
                <a:latin typeface="+mn-ea"/>
              </a:rPr>
              <a:t>- 42486</a:t>
            </a:r>
            <a:r>
              <a:rPr lang="ko-KR" altLang="en-US" sz="1600" b="1" dirty="0">
                <a:latin typeface="+mn-ea"/>
              </a:rPr>
              <a:t>개 </a:t>
            </a:r>
            <a:r>
              <a:rPr lang="en-US" altLang="ko-KR" sz="1600" b="1" dirty="0">
                <a:latin typeface="+mn-ea"/>
              </a:rPr>
              <a:t>pair,</a:t>
            </a:r>
            <a:r>
              <a:rPr lang="ko-KR" altLang="en-US" sz="1600" b="1" dirty="0">
                <a:latin typeface="+mn-ea"/>
              </a:rPr>
              <a:t> </a:t>
            </a:r>
            <a:r>
              <a:rPr lang="en-US" altLang="ko-KR" sz="1600" b="1" dirty="0">
                <a:latin typeface="+mn-ea"/>
              </a:rPr>
              <a:t>label: </a:t>
            </a:r>
            <a:r>
              <a:rPr lang="ko-KR" altLang="en-US" sz="1600" b="1" dirty="0">
                <a:latin typeface="+mn-ea"/>
              </a:rPr>
              <a:t>같은 묶음 </a:t>
            </a:r>
            <a:r>
              <a:rPr lang="en-US" altLang="ko-KR" sz="1600" b="1" dirty="0">
                <a:latin typeface="+mn-ea"/>
              </a:rPr>
              <a:t>1, </a:t>
            </a:r>
            <a:r>
              <a:rPr lang="ko-KR" altLang="en-US" sz="1600" b="1" dirty="0">
                <a:latin typeface="+mn-ea"/>
              </a:rPr>
              <a:t>다른 묶음 </a:t>
            </a:r>
            <a:r>
              <a:rPr lang="en-US" altLang="ko-KR" sz="1600" b="1" dirty="0">
                <a:latin typeface="+mn-ea"/>
              </a:rPr>
              <a:t>0</a:t>
            </a:r>
          </a:p>
          <a:p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4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C0069-E9C2-41D9-A545-5C68C32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389383ED-0D82-4FC1-8692-3DC6A2BAE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762935"/>
              </p:ext>
            </p:extLst>
          </p:nvPr>
        </p:nvGraphicFramePr>
        <p:xfrm>
          <a:off x="5380038" y="4415482"/>
          <a:ext cx="6094416" cy="191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604">
                  <a:extLst>
                    <a:ext uri="{9D8B030D-6E8A-4147-A177-3AD203B41FA5}">
                      <a16:colId xmlns:a16="http://schemas.microsoft.com/office/drawing/2014/main" val="1649010283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</a:tblGrid>
              <a:tr h="25019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예측결과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25019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308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실제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positive(TP)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 negative(FN)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  <a:tr h="3084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 positive(FP)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negative(TN)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0429"/>
                  </a:ext>
                </a:extLst>
              </a:tr>
              <a:tr h="750570">
                <a:tc gridSpan="4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전체 데이터 중 올바르게 예측한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(TP +TN)/(TP+FN +FP +TN)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민감도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실제 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중 예측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의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  TP/(TP + FN)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정밀도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예측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중 실제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의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  TP/(TP + FP)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전체 데이터 중 올바르게 예측한 비율 </a:t>
                      </a:r>
                    </a:p>
                    <a:p>
                      <a:pPr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(TP +TN)/(TP+FN +FP +TN)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2185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B8DF9FC7-DCE5-47AF-8DA2-DE507726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96082"/>
              </p:ext>
            </p:extLst>
          </p:nvPr>
        </p:nvGraphicFramePr>
        <p:xfrm>
          <a:off x="625473" y="1484461"/>
          <a:ext cx="3616327" cy="248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527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5309231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</a:tblGrid>
              <a:tr h="4403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정확도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25410"/>
                  </a:ext>
                </a:extLst>
              </a:tr>
              <a:tr h="662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    Threshold</a:t>
                      </a:r>
                    </a:p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63319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E1DBDF09-6AF3-4CC4-A82F-4D6CBA12D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99294"/>
              </p:ext>
            </p:extLst>
          </p:nvPr>
        </p:nvGraphicFramePr>
        <p:xfrm>
          <a:off x="4241800" y="1484460"/>
          <a:ext cx="3616327" cy="248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527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5309231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</a:tblGrid>
              <a:tr h="4403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민감도</a:t>
                      </a: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25410"/>
                  </a:ext>
                </a:extLst>
              </a:tr>
              <a:tr h="662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    Threshold</a:t>
                      </a:r>
                    </a:p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63319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</a:tbl>
          </a:graphicData>
        </a:graphic>
      </p:graphicFrame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8353A11B-1307-4502-B861-DD8635F7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72458"/>
              </p:ext>
            </p:extLst>
          </p:nvPr>
        </p:nvGraphicFramePr>
        <p:xfrm>
          <a:off x="7858127" y="1484460"/>
          <a:ext cx="3616327" cy="24831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527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953092317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</a:tblGrid>
              <a:tr h="44031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latin typeface="+mn-ea"/>
                          <a:ea typeface="+mn-ea"/>
                        </a:rPr>
                        <a:t>정밀도</a:t>
                      </a:r>
                      <a:endParaRPr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325410"/>
                  </a:ext>
                </a:extLst>
              </a:tr>
              <a:tr h="66281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     Threshold</a:t>
                      </a:r>
                    </a:p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Model2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633191"/>
                  </a:ext>
                </a:extLst>
              </a:tr>
              <a:tr h="437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Model3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285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C0069-E9C2-41D9-A545-5C68C32D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B8DF9FC7-DCE5-47AF-8DA2-DE507726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43669"/>
              </p:ext>
            </p:extLst>
          </p:nvPr>
        </p:nvGraphicFramePr>
        <p:xfrm>
          <a:off x="635001" y="2236480"/>
          <a:ext cx="11353797" cy="437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1971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43141411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2737539669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3592177843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653512303"/>
                    </a:ext>
                  </a:extLst>
                </a:gridCol>
              </a:tblGrid>
              <a:tr h="251433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예측 결과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083851"/>
                  </a:ext>
                </a:extLst>
              </a:tr>
              <a:tr h="2731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Sentence-transformer + tuning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Sentence-transformer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TF-IDF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Threshold: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1468985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5894)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1469009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1470981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1464713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1463374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1463355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1463788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110429"/>
                  </a:ext>
                </a:extLst>
              </a:tr>
              <a:tr h="1508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40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Threshold: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(3622)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(1471281)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(3365)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(1471538)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(2467)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(1472436)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56725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8178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05553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1464713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1464258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5959473"/>
                  </a:ext>
                </a:extLst>
              </a:tr>
              <a:tr h="15086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6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4196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Threshold: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(1764)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(1473139)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(1481)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(1473422)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(1410)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(1473493)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91047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True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10190)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8645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8992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59826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False (</a:t>
                      </a: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1464713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1464501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6835159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4F0198F-A962-4524-8272-447E08887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44102"/>
              </p:ext>
            </p:extLst>
          </p:nvPr>
        </p:nvGraphicFramePr>
        <p:xfrm>
          <a:off x="5894382" y="69848"/>
          <a:ext cx="6094416" cy="191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3604">
                  <a:extLst>
                    <a:ext uri="{9D8B030D-6E8A-4147-A177-3AD203B41FA5}">
                      <a16:colId xmlns:a16="http://schemas.microsoft.com/office/drawing/2014/main" val="1649010283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2264317076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302812035"/>
                    </a:ext>
                  </a:extLst>
                </a:gridCol>
                <a:gridCol w="1523604">
                  <a:extLst>
                    <a:ext uri="{9D8B030D-6E8A-4147-A177-3AD203B41FA5}">
                      <a16:colId xmlns:a16="http://schemas.microsoft.com/office/drawing/2014/main" val="2591826915"/>
                    </a:ext>
                  </a:extLst>
                </a:gridCol>
              </a:tblGrid>
              <a:tr h="250190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예측결과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75217"/>
                  </a:ext>
                </a:extLst>
              </a:tr>
              <a:tr h="25019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731633"/>
                  </a:ext>
                </a:extLst>
              </a:tr>
              <a:tr h="3084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실제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positive(TP)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 negative(FN)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601672"/>
                  </a:ext>
                </a:extLst>
              </a:tr>
              <a:tr h="3084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False positive(FP)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negative(TN)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110429"/>
                  </a:ext>
                </a:extLst>
              </a:tr>
              <a:tr h="750570">
                <a:tc gridSpan="4"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전체 데이터 중 올바르게 예측한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(TP +TN)/(TP+FN +FP +TN)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민감도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실제 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중 예측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의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  TP/(TP + FN)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정밀도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예측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 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중 실제 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True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의 비율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,  TP/(TP + FP)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전체 데이터 중 올바르게 예측한 비율 </a:t>
                      </a:r>
                    </a:p>
                    <a:p>
                      <a:pPr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(TP +TN)/(TP+FN +FP +TN)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69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30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533</Words>
  <Application>Microsoft Office PowerPoint</Application>
  <PresentationFormat>와이드스크린</PresentationFormat>
  <Paragraphs>168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Air2 문장유사도 검사 모델</vt:lpstr>
      <vt:lpstr>문장 유사도 검사 </vt:lpstr>
      <vt:lpstr>결과 </vt:lpstr>
      <vt:lpstr>결과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Air2 문장유사도 검사 모델</dc:title>
  <dc:creator>양정식</dc:creator>
  <cp:lastModifiedBy>양정식</cp:lastModifiedBy>
  <cp:revision>3</cp:revision>
  <dcterms:created xsi:type="dcterms:W3CDTF">2021-08-30T23:43:09Z</dcterms:created>
  <dcterms:modified xsi:type="dcterms:W3CDTF">2021-08-31T08:06:14Z</dcterms:modified>
</cp:coreProperties>
</file>